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E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5B8A6F"/>
          </a:solidFill>
          <a:ln/>
        </p:spPr>
      </p:sp>
      <p:sp>
        <p:nvSpPr>
          <p:cNvPr id="3" name="Shape 1"/>
          <p:cNvSpPr/>
          <p:nvPr/>
        </p:nvSpPr>
        <p:spPr>
          <a:xfrm>
            <a:off x="6400800" y="-731520"/>
            <a:ext cx="4114800" cy="4114800"/>
          </a:xfrm>
          <a:prstGeom prst="ellipse">
            <a:avLst/>
          </a:prstGeom>
          <a:solidFill>
            <a:srgbClr val="2D5A6B">
              <a:alpha val="4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132320" y="2286000"/>
            <a:ext cx="2743200" cy="2743200"/>
          </a:xfrm>
          <a:prstGeom prst="ellipse">
            <a:avLst/>
          </a:prstGeom>
          <a:solidFill>
            <a:srgbClr val="5B8A6F">
              <a:alpha val="3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82296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5B8A6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640080" y="155448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ケース・フォーミュレーション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640080" y="2423160"/>
            <a:ext cx="4114800" cy="36576"/>
          </a:xfrm>
          <a:prstGeom prst="rect">
            <a:avLst/>
          </a:prstGeom>
          <a:solidFill>
            <a:srgbClr val="E67E5A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65176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D4E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「ACT耳とACT目」で見える</a:t>
            </a:r>
            <a:endParaRPr lang="en-US" sz="15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D4E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クライアントの心の地図づくり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640080" y="43891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4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3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アセスメントツールの種類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1005840"/>
            <a:ext cx="393192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005840"/>
            <a:ext cx="201168" cy="1828800"/>
          </a:xfrm>
          <a:prstGeom prst="rect">
            <a:avLst/>
          </a:prstGeom>
          <a:solidFill>
            <a:srgbClr val="5B8A6F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097280"/>
            <a:ext cx="3291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5B8A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Hexaflex</a:t>
            </a:r>
            <a:endParaRPr lang="en-US" sz="14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5B8A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Tool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1691640"/>
            <a:ext cx="3429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六角形を六分割。各プロセスを0〜10で視覚化。経過追跡に最適。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880360" y="2560320"/>
            <a:ext cx="1188720" cy="201168"/>
          </a:xfrm>
          <a:prstGeom prst="rect">
            <a:avLst/>
          </a:prstGeom>
          <a:solidFill>
            <a:srgbClr val="5B8A6F">
              <a:alpha val="3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2898648" y="2569464"/>
            <a:ext cx="117043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5B8A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継続通院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663440" y="1005840"/>
            <a:ext cx="393192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663440" y="1005840"/>
            <a:ext cx="201168" cy="1828800"/>
          </a:xfrm>
          <a:prstGeom prst="rect">
            <a:avLst/>
          </a:prstGeom>
          <a:solidFill>
            <a:srgbClr val="2D5A6B"/>
          </a:solidFill>
          <a:ln/>
        </p:spPr>
      </p:sp>
      <p:sp>
        <p:nvSpPr>
          <p:cNvPr id="12" name="Text 10"/>
          <p:cNvSpPr/>
          <p:nvPr/>
        </p:nvSpPr>
        <p:spPr>
          <a:xfrm>
            <a:off x="4983480" y="1097280"/>
            <a:ext cx="3291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2D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Turtle</a:t>
            </a:r>
            <a:endParaRPr lang="en-US" sz="14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2D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（亀甲型）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983480" y="1691640"/>
            <a:ext cx="3429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日本の武藤崇が考案。スーパービジョン用。チームで大判コピーして使う。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223760" y="2560320"/>
            <a:ext cx="1188720" cy="201168"/>
          </a:xfrm>
          <a:prstGeom prst="rect">
            <a:avLst/>
          </a:prstGeom>
          <a:solidFill>
            <a:srgbClr val="2D5A6B">
              <a:alpha val="30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7242048" y="2569464"/>
            <a:ext cx="117043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2D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チーム・SV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20040" y="3063240"/>
            <a:ext cx="393192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20040" y="3063240"/>
            <a:ext cx="201168" cy="1828800"/>
          </a:xfrm>
          <a:prstGeom prst="rect">
            <a:avLst/>
          </a:prstGeom>
          <a:solidFill>
            <a:srgbClr val="E67E5A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3154680"/>
            <a:ext cx="3291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E67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Psy-Flex</a:t>
            </a:r>
            <a:endParaRPr lang="en-US" sz="14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E67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Planning Tool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40080" y="3749040"/>
            <a:ext cx="3429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三アーチ構造（Open/Centered/Engaged）。介入計画の整理に特化。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880360" y="4617720"/>
            <a:ext cx="1188720" cy="201168"/>
          </a:xfrm>
          <a:prstGeom prst="rect">
            <a:avLst/>
          </a:prstGeom>
          <a:solidFill>
            <a:srgbClr val="E67E5A">
              <a:alpha val="3000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2898648" y="4626864"/>
            <a:ext cx="117043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E67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治療計画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663440" y="3063240"/>
            <a:ext cx="393192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63440" y="3063240"/>
            <a:ext cx="201168" cy="1828800"/>
          </a:xfrm>
          <a:prstGeom prst="rect">
            <a:avLst/>
          </a:prstGeom>
          <a:solidFill>
            <a:srgbClr val="8B5A2B"/>
          </a:solidFill>
          <a:ln/>
        </p:spPr>
      </p:sp>
      <p:sp>
        <p:nvSpPr>
          <p:cNvPr id="24" name="Text 22"/>
          <p:cNvSpPr/>
          <p:nvPr/>
        </p:nvSpPr>
        <p:spPr>
          <a:xfrm>
            <a:off x="4983480" y="3154680"/>
            <a:ext cx="3291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8B5A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Advisor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983480" y="3749040"/>
            <a:ext cx="3429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10分程度で完了。緊急室など短時間でも使える。0〜60の総合スコアを算出。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7223760" y="4617720"/>
            <a:ext cx="1188720" cy="201168"/>
          </a:xfrm>
          <a:prstGeom prst="rect">
            <a:avLst/>
          </a:prstGeom>
          <a:solidFill>
            <a:srgbClr val="8B5A2B">
              <a:alpha val="3000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7242048" y="4626864"/>
            <a:ext cx="117043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8B5A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緊急・簡便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2E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4572000" cy="4572000"/>
          </a:xfrm>
          <a:prstGeom prst="ellipse">
            <a:avLst/>
          </a:prstGeom>
          <a:solidFill>
            <a:srgbClr val="5B8A6F">
              <a:alpha val="2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6400800" y="2743200"/>
            <a:ext cx="3657600" cy="3657600"/>
          </a:xfrm>
          <a:prstGeom prst="ellipse">
            <a:avLst/>
          </a:prstGeom>
          <a:solidFill>
            <a:srgbClr val="2D5A6B">
              <a:alpha val="2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8A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まとめ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749808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ACTケース・フォーミュレーションの本質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548640" y="1417320"/>
            <a:ext cx="8046720" cy="36576"/>
          </a:xfrm>
          <a:prstGeom prst="rect">
            <a:avLst/>
          </a:prstGeom>
          <a:solidFill>
            <a:srgbClr val="E67E5A"/>
          </a:solidFill>
          <a:ln/>
        </p:spPr>
      </p:sp>
      <p:sp>
        <p:nvSpPr>
          <p:cNvPr id="7" name="Shape 5"/>
          <p:cNvSpPr/>
          <p:nvPr/>
        </p:nvSpPr>
        <p:spPr>
          <a:xfrm>
            <a:off x="548640" y="1627632"/>
            <a:ext cx="502920" cy="502920"/>
          </a:xfrm>
          <a:prstGeom prst="rect">
            <a:avLst/>
          </a:prstGeom>
          <a:solidFill>
            <a:srgbClr val="E67E5A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62763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234440" y="1664208"/>
            <a:ext cx="7406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症状を消すのでなく「生きたい方向」を知ることから始まる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2377440"/>
            <a:ext cx="502920" cy="502920"/>
          </a:xfrm>
          <a:prstGeom prst="rect">
            <a:avLst/>
          </a:prstGeom>
          <a:solidFill>
            <a:srgbClr val="E67E5A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23774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234440" y="2414016"/>
            <a:ext cx="7406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六プロセスの中の弱点・強み・キーストーンを地図として描く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48640" y="3127248"/>
            <a:ext cx="502920" cy="502920"/>
          </a:xfrm>
          <a:prstGeom prst="rect">
            <a:avLst/>
          </a:prstGeom>
          <a:solidFill>
            <a:srgbClr val="E67E5A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312724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234440" y="3163824"/>
            <a:ext cx="7406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強みを梃子にして弱点を動かす非線形的な治療計画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548640" y="3877056"/>
            <a:ext cx="502920" cy="502920"/>
          </a:xfrm>
          <a:prstGeom prst="rect">
            <a:avLst/>
          </a:prstGeom>
          <a:solidFill>
            <a:srgbClr val="E67E5A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3877056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234440" y="3913632"/>
            <a:ext cx="7406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アセスメントと治療は分離せず、問いかけ自体が癒やしになる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548640" y="4617720"/>
            <a:ext cx="8046720" cy="347472"/>
          </a:xfrm>
          <a:prstGeom prst="rect">
            <a:avLst/>
          </a:prstGeom>
          <a:solidFill>
            <a:srgbClr val="5B8A6F">
              <a:alpha val="50000"/>
            </a:srgbClr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4645152"/>
            <a:ext cx="79552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「治療が終わったとき、人生そのものがクライアントの治療者になる」</a:t>
            </a:r>
            <a:endParaRPr lang="en-US" sz="12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3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ケース・フォーミュレーションとは？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1371600"/>
          </a:xfrm>
          <a:prstGeom prst="rect">
            <a:avLst/>
          </a:prstGeom>
          <a:solidFill>
            <a:srgbClr val="2D5A6B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097280"/>
            <a:ext cx="78638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「この人はなぜ苦しんでいるのか。</a:t>
            </a:r>
            <a:endParaRPr lang="en-US" sz="17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どこから手をつければいいか」を整理する地図づくり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457200" y="2651760"/>
            <a:ext cx="3931920" cy="2103120"/>
          </a:xfrm>
          <a:prstGeom prst="rect">
            <a:avLst/>
          </a:prstGeom>
          <a:solidFill>
            <a:srgbClr val="D4E0E8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94360" y="27432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従来の診断中心モデル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94360" y="3200400"/>
            <a:ext cx="3383280" cy="27432"/>
          </a:xfrm>
          <a:prstGeom prst="rect">
            <a:avLst/>
          </a:prstGeom>
          <a:solidFill>
            <a:srgbClr val="1A2E3B">
              <a:alpha val="4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594360" y="324612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診断名（うつ病・不安障害）をつけてマニュアル通りに治療する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754880" y="2651760"/>
            <a:ext cx="3931920" cy="2103120"/>
          </a:xfrm>
          <a:prstGeom prst="rect">
            <a:avLst/>
          </a:prstGeom>
          <a:solidFill>
            <a:srgbClr val="5B8A6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892040" y="27432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ACTのアプローチ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892040" y="3200400"/>
            <a:ext cx="3383280" cy="27432"/>
          </a:xfrm>
          <a:prstGeom prst="rect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4892040" y="324612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「何がどのように機能して苦しみを生んでいるか」を理解してから動く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434840" y="2651760"/>
            <a:ext cx="274320" cy="2103120"/>
          </a:xfrm>
          <a:prstGeom prst="rect">
            <a:avLst/>
          </a:prstGeom>
          <a:solidFill>
            <a:srgbClr val="E67E5A"/>
          </a:solidFill>
          <a:ln/>
        </p:spPr>
      </p:sp>
      <p:sp>
        <p:nvSpPr>
          <p:cNvPr id="15" name="Text 13"/>
          <p:cNvSpPr/>
          <p:nvPr/>
        </p:nvSpPr>
        <p:spPr>
          <a:xfrm>
            <a:off x="4407408" y="3520440"/>
            <a:ext cx="32918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VS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8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5B8A6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フォーミュレーションの二大問い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97280"/>
            <a:ext cx="228600" cy="1463040"/>
          </a:xfrm>
          <a:prstGeom prst="rect">
            <a:avLst/>
          </a:prstGeom>
          <a:solidFill>
            <a:srgbClr val="E67E5A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170432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67E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1554480"/>
            <a:ext cx="7589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この人は本当はどんな人生を生きたいのか？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2057400"/>
            <a:ext cx="7589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症状を消すことより「生きたい方向」を知ることが先決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2834640"/>
            <a:ext cx="822960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834640"/>
            <a:ext cx="228600" cy="1463040"/>
          </a:xfrm>
          <a:prstGeom prst="rect">
            <a:avLst/>
          </a:prstGeom>
          <a:solidFill>
            <a:srgbClr val="2D5A6B"/>
          </a:solidFill>
          <a:ln/>
        </p:spPr>
      </p:sp>
      <p:sp>
        <p:nvSpPr>
          <p:cNvPr id="11" name="Text 9"/>
          <p:cNvSpPr/>
          <p:nvPr/>
        </p:nvSpPr>
        <p:spPr>
          <a:xfrm>
            <a:off x="822960" y="2907792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D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822960" y="3291840"/>
            <a:ext cx="7589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何がそれを邪魔しているのか？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822960" y="3794760"/>
            <a:ext cx="7589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心理的・環境的なプロセスを具体的に特定する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46634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6B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この二問がシンプルでいて最も強力な治療的羅針盤になる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3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機能分析の三軸：苦しみのパターンを読む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8412480" cy="1143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05840"/>
            <a:ext cx="201168" cy="1143000"/>
          </a:xfrm>
          <a:prstGeom prst="rect">
            <a:avLst/>
          </a:prstGeom>
          <a:solidFill>
            <a:srgbClr val="5B8A6F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07899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5B8A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時間 (Time)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85800" y="1408176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いつ始まったか。以前は違ったか。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719072"/>
            <a:ext cx="7772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例: 「転職後からパニック発作が始まった」→ 何かが引き金になっている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2331720"/>
            <a:ext cx="8412480" cy="1143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331720"/>
            <a:ext cx="201168" cy="1143000"/>
          </a:xfrm>
          <a:prstGeom prst="rect">
            <a:avLst/>
          </a:prstGeom>
          <a:solidFill>
            <a:srgbClr val="2D5A6B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240487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D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軌跡 (Trajectory)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85800" y="2734056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悪化しているか。生活の幅が狭まっているか。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85800" y="3044952"/>
            <a:ext cx="7772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例: 「最初は電車だけが怖かったのに、今は家から出られない」→ 回避の連鎖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65760" y="3657600"/>
            <a:ext cx="8412480" cy="1143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3657600"/>
            <a:ext cx="201168" cy="1143000"/>
          </a:xfrm>
          <a:prstGeom prst="rect">
            <a:avLst/>
          </a:prstGeom>
          <a:solidFill>
            <a:srgbClr val="E67E5A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3730752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67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文脈 (Context)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685800" y="4059936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何がきっかけか。その後どうなるか（短期・長期）。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85800" y="4370832"/>
            <a:ext cx="7772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例: 「不安が出ると酒を飲む。楽になる（短期）→翌日自己嫌悪（長期）」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65760" y="4754880"/>
            <a:ext cx="8412480" cy="274320"/>
          </a:xfrm>
          <a:prstGeom prst="rect">
            <a:avLst/>
          </a:prstGeom>
          <a:solidFill>
            <a:srgbClr val="5B8A6F">
              <a:alpha val="30000"/>
            </a:srgbClr>
          </a:solidFill>
          <a:ln/>
        </p:spPr>
      </p:sp>
      <p:sp>
        <p:nvSpPr>
          <p:cNvPr id="20" name="Text 18"/>
          <p:cNvSpPr/>
          <p:nvPr/>
        </p:nvSpPr>
        <p:spPr>
          <a:xfrm>
            <a:off x="457200" y="477316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重要：問いかけること自体が既に治療として機能する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8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D5A6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「ACT耳」と「ACT目」を鍛える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3931920" cy="3931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960120"/>
            <a:ext cx="3931920" cy="411480"/>
          </a:xfrm>
          <a:prstGeom prst="rect">
            <a:avLst/>
          </a:prstGeom>
          <a:solidFill>
            <a:srgbClr val="2D5A6B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1005840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言語的マーカー（ACT耳）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1463040"/>
            <a:ext cx="365760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「私＝問題」形式の文 → フュージョン</a:t>
            </a:r>
            <a:endParaRPr lang="en-US" sz="125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「すべき」「できない」の多用 → ルール支配</a:t>
            </a:r>
            <a:endParaRPr lang="en-US" sz="125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同じ話の繰り返し → 思考の固着</a:t>
            </a:r>
            <a:endParaRPr lang="en-US" sz="125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理由付けの複雑さと閉鎖性</a:t>
            </a:r>
            <a:endParaRPr lang="en-US" sz="125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具体的な問いに抽象で返す</a:t>
            </a:r>
            <a:endParaRPr lang="en-US" sz="1250" dirty="0"/>
          </a:p>
          <a:p>
            <a:pPr indent="0" marL="0">
              <a:lnSpc>
                <a:spcPct val="150000"/>
              </a:lnSpc>
              <a:buNone/>
            </a:pP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846320" y="960120"/>
            <a:ext cx="3931920" cy="3931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846320" y="960120"/>
            <a:ext cx="3931920" cy="411480"/>
          </a:xfrm>
          <a:prstGeom prst="rect">
            <a:avLst/>
          </a:prstGeom>
          <a:solidFill>
            <a:srgbClr val="5B8A6F"/>
          </a:solidFill>
          <a:ln/>
        </p:spPr>
      </p:sp>
      <p:sp>
        <p:nvSpPr>
          <p:cNvPr id="10" name="Text 8"/>
          <p:cNvSpPr/>
          <p:nvPr/>
        </p:nvSpPr>
        <p:spPr>
          <a:xfrm>
            <a:off x="4983480" y="1005840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非言語マーカー（ACT目）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983480" y="1463040"/>
            <a:ext cx="365760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拳を握る・唇を噛む・手をこする</a:t>
            </a:r>
            <a:endParaRPr lang="en-US" sz="125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目が落ちる・表情が暗くなる</a:t>
            </a:r>
            <a:endParaRPr lang="en-US" sz="125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会話の速度が急に上がる</a:t>
            </a:r>
            <a:endParaRPr lang="en-US" sz="125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治療者との「断絶感」</a:t>
            </a:r>
            <a:endParaRPr lang="en-US" sz="125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治療者自身の感情（怒り・空虚感）</a:t>
            </a:r>
            <a:endParaRPr lang="en-US" sz="1250" dirty="0"/>
          </a:p>
          <a:p>
            <a:pPr indent="0" marL="0">
              <a:lnSpc>
                <a:spcPct val="150000"/>
              </a:lnSpc>
              <a:buNone/>
            </a:pP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315968" y="2560320"/>
            <a:ext cx="502920" cy="36576"/>
          </a:xfrm>
          <a:prstGeom prst="rect">
            <a:avLst/>
          </a:prstGeom>
          <a:solidFill>
            <a:srgbClr val="E67E5A"/>
          </a:solidFill>
          <a:ln/>
        </p:spPr>
      </p:sp>
      <p:sp>
        <p:nvSpPr>
          <p:cNvPr id="13" name="Text 11"/>
          <p:cNvSpPr/>
          <p:nvPr/>
        </p:nvSpPr>
        <p:spPr>
          <a:xfrm>
            <a:off x="4352544" y="228600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67E5A"/>
                </a:solidFill>
              </a:rPr>
              <a:t>+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E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心理的柔軟性の六プロセス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D4E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各プロセスの硬直性が苦しみを生み、柔軟性が回復をもたらす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74320" y="1188720"/>
            <a:ext cx="2743200" cy="1600200"/>
          </a:xfrm>
          <a:prstGeom prst="rect">
            <a:avLst/>
          </a:prstGeom>
          <a:solidFill>
            <a:srgbClr val="FFFFFF">
              <a:alpha val="95000"/>
            </a:srgbClr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188720"/>
            <a:ext cx="2743200" cy="384048"/>
          </a:xfrm>
          <a:prstGeom prst="rect">
            <a:avLst/>
          </a:prstGeom>
          <a:solidFill>
            <a:srgbClr val="5B8A6F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252728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今この瞬間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65760" y="1691640"/>
            <a:ext cx="25603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過去・未来でなく今に接触する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246120" y="1188720"/>
            <a:ext cx="2743200" cy="1600200"/>
          </a:xfrm>
          <a:prstGeom prst="rect">
            <a:avLst/>
          </a:prstGeom>
          <a:solidFill>
            <a:srgbClr val="FFFFFF">
              <a:alpha val="95000"/>
            </a:srgbClr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46120" y="1188720"/>
            <a:ext cx="2743200" cy="384048"/>
          </a:xfrm>
          <a:prstGeom prst="rect">
            <a:avLst/>
          </a:prstGeom>
          <a:solidFill>
            <a:srgbClr val="2D5A6B"/>
          </a:solidFill>
          <a:ln/>
        </p:spPr>
      </p:sp>
      <p:sp>
        <p:nvSpPr>
          <p:cNvPr id="10" name="Text 8"/>
          <p:cNvSpPr/>
          <p:nvPr/>
        </p:nvSpPr>
        <p:spPr>
          <a:xfrm>
            <a:off x="3337560" y="1252728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 観察する自己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337560" y="1691640"/>
            <a:ext cx="25603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自分を外から見る視点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217920" y="1188720"/>
            <a:ext cx="2743200" cy="1600200"/>
          </a:xfrm>
          <a:prstGeom prst="rect">
            <a:avLst/>
          </a:prstGeom>
          <a:solidFill>
            <a:srgbClr val="FFFFFF">
              <a:alpha val="95000"/>
            </a:srgbClr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217920" y="1188720"/>
            <a:ext cx="2743200" cy="384048"/>
          </a:xfrm>
          <a:prstGeom prst="rect">
            <a:avLst/>
          </a:prstGeom>
          <a:solidFill>
            <a:srgbClr val="E67E5A"/>
          </a:solidFill>
          <a:ln/>
        </p:spPr>
      </p:sp>
      <p:sp>
        <p:nvSpPr>
          <p:cNvPr id="14" name="Text 12"/>
          <p:cNvSpPr/>
          <p:nvPr/>
        </p:nvSpPr>
        <p:spPr>
          <a:xfrm>
            <a:off x="6309360" y="1252728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③ 受容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309360" y="1691640"/>
            <a:ext cx="25603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つらさを「ある」と認める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274320" y="3017520"/>
            <a:ext cx="2743200" cy="1600200"/>
          </a:xfrm>
          <a:prstGeom prst="rect">
            <a:avLst/>
          </a:prstGeom>
          <a:solidFill>
            <a:srgbClr val="FFFFFF">
              <a:alpha val="95000"/>
            </a:srgbClr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74320" y="3017520"/>
            <a:ext cx="2743200" cy="384048"/>
          </a:xfrm>
          <a:prstGeom prst="rect">
            <a:avLst/>
          </a:prstGeom>
          <a:solidFill>
            <a:srgbClr val="5B8A6F"/>
          </a:solidFill>
          <a:ln/>
        </p:spPr>
      </p:sp>
      <p:sp>
        <p:nvSpPr>
          <p:cNvPr id="18" name="Text 16"/>
          <p:cNvSpPr/>
          <p:nvPr/>
        </p:nvSpPr>
        <p:spPr>
          <a:xfrm>
            <a:off x="365760" y="3081528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④ 脱フュージョン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365760" y="3520440"/>
            <a:ext cx="25603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思考を「ただの思考」として見る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246120" y="3017520"/>
            <a:ext cx="2743200" cy="1600200"/>
          </a:xfrm>
          <a:prstGeom prst="rect">
            <a:avLst/>
          </a:prstGeom>
          <a:solidFill>
            <a:srgbClr val="FFFFFF">
              <a:alpha val="95000"/>
            </a:srgbClr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246120" y="3017520"/>
            <a:ext cx="2743200" cy="384048"/>
          </a:xfrm>
          <a:prstGeom prst="rect">
            <a:avLst/>
          </a:prstGeom>
          <a:solidFill>
            <a:srgbClr val="2D5A6B"/>
          </a:solidFill>
          <a:ln/>
        </p:spPr>
      </p:sp>
      <p:sp>
        <p:nvSpPr>
          <p:cNvPr id="22" name="Text 20"/>
          <p:cNvSpPr/>
          <p:nvPr/>
        </p:nvSpPr>
        <p:spPr>
          <a:xfrm>
            <a:off x="3337560" y="3081528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⑤ 価値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3337560" y="3520440"/>
            <a:ext cx="25603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本当に大切なことを知る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6217920" y="3017520"/>
            <a:ext cx="2743200" cy="1600200"/>
          </a:xfrm>
          <a:prstGeom prst="rect">
            <a:avLst/>
          </a:prstGeom>
          <a:solidFill>
            <a:srgbClr val="FFFFFF">
              <a:alpha val="95000"/>
            </a:srgbClr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217920" y="3017520"/>
            <a:ext cx="2743200" cy="384048"/>
          </a:xfrm>
          <a:prstGeom prst="rect">
            <a:avLst/>
          </a:prstGeom>
          <a:solidFill>
            <a:srgbClr val="E67E5A"/>
          </a:solidFill>
          <a:ln/>
        </p:spPr>
      </p:sp>
      <p:sp>
        <p:nvSpPr>
          <p:cNvPr id="26" name="Text 24"/>
          <p:cNvSpPr/>
          <p:nvPr/>
        </p:nvSpPr>
        <p:spPr>
          <a:xfrm>
            <a:off x="6309360" y="3081528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⑥ コミットされた行動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309360" y="3520440"/>
            <a:ext cx="256032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価値に沿って動き続ける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760720" y="4663440"/>
            <a:ext cx="2286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67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Open（開放）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2788920" y="4663440"/>
            <a:ext cx="2286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D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Centered（中心）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274320" y="4663440"/>
            <a:ext cx="2286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B8A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Engaged（関与）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3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フュージョン（融合）とは何か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思考と現実が「溶け合う」状態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3931920" cy="2377440"/>
          </a:xfrm>
          <a:prstGeom prst="rect">
            <a:avLst/>
          </a:prstGeom>
          <a:solidFill>
            <a:srgbClr val="2D5A6B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02920" y="1508760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融合している状態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846320" y="1417320"/>
            <a:ext cx="3931920" cy="2377440"/>
          </a:xfrm>
          <a:prstGeom prst="rect">
            <a:avLst/>
          </a:prstGeom>
          <a:solidFill>
            <a:srgbClr val="5B8A6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983480" y="1508760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脱フュージョンの状態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02920" y="1920240"/>
            <a:ext cx="3657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「自分はダメ人間だ。</a:t>
            </a:r>
            <a:endParaRPr lang="en-US" sz="13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だから何もできない」</a:t>
            </a:r>
            <a:endParaRPr lang="en-US" sz="1300" dirty="0"/>
          </a:p>
          <a:p>
            <a:pPr indent="0" marL="0">
              <a:lnSpc>
                <a:spcPct val="150000"/>
              </a:lnSpc>
              <a:buNone/>
            </a:pPr>
            <a:endParaRPr lang="en-US" sz="13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思考が事実になり</a:t>
            </a:r>
            <a:endParaRPr lang="en-US" sz="13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　行動が止まる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983480" y="1920240"/>
            <a:ext cx="3657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「また『ダメ人間』という</a:t>
            </a:r>
            <a:endParaRPr lang="en-US" sz="13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思考が浮かんだな」</a:t>
            </a:r>
            <a:endParaRPr lang="en-US" sz="1300" dirty="0"/>
          </a:p>
          <a:p>
            <a:pPr indent="0" marL="0">
              <a:lnSpc>
                <a:spcPct val="150000"/>
              </a:lnSpc>
              <a:buNone/>
            </a:pPr>
            <a:endParaRPr lang="en-US" sz="13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思考を一歩引いて見られ</a:t>
            </a:r>
            <a:endParaRPr lang="en-US" sz="13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　行動の選択肢が生まれる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315968" y="2286000"/>
            <a:ext cx="502920" cy="36576"/>
          </a:xfrm>
          <a:prstGeom prst="rect">
            <a:avLst/>
          </a:prstGeom>
          <a:solidFill>
            <a:srgbClr val="E67E5A"/>
          </a:solidFill>
          <a:ln/>
        </p:spPr>
      </p:sp>
      <p:sp>
        <p:nvSpPr>
          <p:cNvPr id="12" name="Text 10"/>
          <p:cNvSpPr/>
          <p:nvPr/>
        </p:nvSpPr>
        <p:spPr>
          <a:xfrm>
            <a:off x="4325112" y="2011680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67E5A"/>
                </a:solidFill>
              </a:rPr>
              <a:t>→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365760" y="3931920"/>
            <a:ext cx="8412480" cy="777240"/>
          </a:xfrm>
          <a:prstGeom prst="rect">
            <a:avLst/>
          </a:prstGeom>
          <a:solidFill>
            <a:srgbClr val="E8F4E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502920" y="400507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2E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ACTが目指すのは「思考の内容を変える」ことではなく「思考との関係を変える」こと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8F4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5B8A6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体験的回避 vs 受容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回避の連鎖の例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1828800" cy="594360"/>
          </a:xfrm>
          <a:prstGeom prst="rect">
            <a:avLst/>
          </a:prstGeom>
          <a:solidFill>
            <a:srgbClr val="2D5A6B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75488" y="1435608"/>
            <a:ext cx="1792224" cy="5577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渇望が出る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176272" y="1508760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67E5A"/>
                </a:solidFill>
              </a:rPr>
              <a:t>→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2560320" y="1417320"/>
            <a:ext cx="1828800" cy="594360"/>
          </a:xfrm>
          <a:prstGeom prst="rect">
            <a:avLst/>
          </a:prstGeom>
          <a:solidFill>
            <a:srgbClr val="E67E5A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578608" y="1435608"/>
            <a:ext cx="1792224" cy="5577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考えないようにする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279392" y="1508760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67E5A"/>
                </a:solidFill>
              </a:rPr>
              <a:t>→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663440" y="1417320"/>
            <a:ext cx="1828800" cy="594360"/>
          </a:xfrm>
          <a:prstGeom prst="rect">
            <a:avLst/>
          </a:prstGeom>
          <a:solidFill>
            <a:srgbClr val="E67E5A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681728" y="1435608"/>
            <a:ext cx="1792224" cy="5577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リバウンドで強くなる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382512" y="1508760"/>
            <a:ext cx="320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67E5A"/>
                </a:solidFill>
              </a:rPr>
              <a:t>→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766560" y="1417320"/>
            <a:ext cx="1828800" cy="594360"/>
          </a:xfrm>
          <a:prstGeom prst="rect">
            <a:avLst/>
          </a:prstGeom>
          <a:solidFill>
            <a:srgbClr val="8B2020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784848" y="1435608"/>
            <a:ext cx="1792224" cy="5577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怒りを爆発させてごまかす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65760" y="2240280"/>
            <a:ext cx="8412480" cy="1097280"/>
          </a:xfrm>
          <a:prstGeom prst="rect">
            <a:avLst/>
          </a:prstGeom>
          <a:solidFill>
            <a:srgbClr val="1A2E3B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48640" y="233172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8A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受容とは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48640" y="2670048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嫌な気持ちを「好きになる」ことではなく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「ある、ということを認める」こと。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戦わないことでエネルギーが解放される。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57200" y="3520440"/>
            <a:ext cx="260604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48640" y="3611880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回避  →  受容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4041648"/>
            <a:ext cx="24231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B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消そうとするほど強くなる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3337560" y="3520440"/>
            <a:ext cx="260604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3429000" y="3611880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抑制  →  観察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429000" y="4041648"/>
            <a:ext cx="24231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B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距離を置いて見ることで変わる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6217920" y="3520440"/>
            <a:ext cx="260604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309360" y="3611880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戦い  →  共存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309360" y="4041648"/>
            <a:ext cx="24231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B7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「ある」ことを認めるだけでいい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E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三つのケース例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71323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D4E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「千の顔を持つ少数の核プロセス」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74320" y="1143000"/>
            <a:ext cx="2788920" cy="3749040"/>
          </a:xfrm>
          <a:prstGeom prst="rect">
            <a:avLst/>
          </a:prstGeom>
          <a:solidFill>
            <a:srgbClr val="FFFFFF">
              <a:alpha val="94000"/>
            </a:srgbClr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143000"/>
            <a:ext cx="2788920" cy="457200"/>
          </a:xfrm>
          <a:prstGeom prst="rect">
            <a:avLst/>
          </a:prstGeom>
          <a:solidFill>
            <a:srgbClr val="5B8A6F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188720"/>
            <a:ext cx="2606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Jenny（52歳女性）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65760" y="1737360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5B8A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主訴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365760" y="1984248"/>
            <a:ext cx="2606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家族ストレス・抑うつ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365760" y="2359152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5B8A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融合内容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65760" y="2606040"/>
            <a:ext cx="2606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「良いクリスチャンなら母を優先すべき」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65760" y="2980944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5B8A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弱点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365760" y="3227832"/>
            <a:ext cx="2606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脱フュージョン・受容が最弱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365760" y="3602736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5B8A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強み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365760" y="3849624"/>
            <a:ext cx="2606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息子への価値・誠実な関係を望む気持ち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365760" y="4224528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5B8A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治療方針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365760" y="4471416"/>
            <a:ext cx="2606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価値を足がかりに「わがまま」ラベルを外す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3218688" y="1143000"/>
            <a:ext cx="2788920" cy="3749040"/>
          </a:xfrm>
          <a:prstGeom prst="rect">
            <a:avLst/>
          </a:prstGeom>
          <a:solidFill>
            <a:srgbClr val="FFFFFF">
              <a:alpha val="94000"/>
            </a:srgbClr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218688" y="1143000"/>
            <a:ext cx="2788920" cy="457200"/>
          </a:xfrm>
          <a:prstGeom prst="rect">
            <a:avLst/>
          </a:prstGeom>
          <a:solidFill>
            <a:srgbClr val="2D5A6B"/>
          </a:solidFill>
          <a:ln/>
        </p:spPr>
      </p:sp>
      <p:sp>
        <p:nvSpPr>
          <p:cNvPr id="19" name="Text 17"/>
          <p:cNvSpPr/>
          <p:nvPr/>
        </p:nvSpPr>
        <p:spPr>
          <a:xfrm>
            <a:off x="3310128" y="1188720"/>
            <a:ext cx="2606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Sandra（42歳女性）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310128" y="1737360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D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主訴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3310128" y="1984248"/>
            <a:ext cx="2606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全般性不安障害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3310128" y="2359152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D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融合内容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3310128" y="2606040"/>
            <a:ext cx="2606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「心配しないと悪いことが起きる」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3310128" y="2980944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D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弱点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3310128" y="3227832"/>
            <a:ext cx="2606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開放性・中心性が全体的に弱い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3310128" y="3602736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D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強み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3310128" y="3849624"/>
            <a:ext cx="2606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娘たちへの深い愛情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3310128" y="4224528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D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治療方針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3310128" y="4471416"/>
            <a:ext cx="2606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娘との時間を心配なしに味わう小さな練習から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6163056" y="1143000"/>
            <a:ext cx="2788920" cy="3749040"/>
          </a:xfrm>
          <a:prstGeom prst="rect">
            <a:avLst/>
          </a:prstGeom>
          <a:solidFill>
            <a:srgbClr val="FFFFFF">
              <a:alpha val="94000"/>
            </a:srgbClr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163056" y="1143000"/>
            <a:ext cx="2788920" cy="457200"/>
          </a:xfrm>
          <a:prstGeom prst="rect">
            <a:avLst/>
          </a:prstGeom>
          <a:solidFill>
            <a:srgbClr val="E67E5A"/>
          </a:solidFill>
          <a:ln/>
        </p:spPr>
      </p:sp>
      <p:sp>
        <p:nvSpPr>
          <p:cNvPr id="32" name="Text 30"/>
          <p:cNvSpPr/>
          <p:nvPr/>
        </p:nvSpPr>
        <p:spPr>
          <a:xfrm>
            <a:off x="6254496" y="1188720"/>
            <a:ext cx="2606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Michael（27歳男性）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6254496" y="1737360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E67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主訴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6254496" y="1984248"/>
            <a:ext cx="2606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暴力・緊急入室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6254496" y="2359152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E67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融合内容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254496" y="2606040"/>
            <a:ext cx="2606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「尊重か侮辱か」という絶対的二項対立</a:t>
            </a:r>
            <a:endParaRPr lang="en-US" sz="1050" dirty="0"/>
          </a:p>
        </p:txBody>
      </p:sp>
      <p:sp>
        <p:nvSpPr>
          <p:cNvPr id="37" name="Text 35"/>
          <p:cNvSpPr/>
          <p:nvPr/>
        </p:nvSpPr>
        <p:spPr>
          <a:xfrm>
            <a:off x="6254496" y="2980944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E67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弱点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6254496" y="3227832"/>
            <a:ext cx="2606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フュージョンが全般的に最大の弱点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6254496" y="3602736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E67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強み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6254496" y="3849624"/>
            <a:ext cx="2606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セルフヘルプ本を書く・他者を助けたい価値</a:t>
            </a:r>
            <a:endParaRPr lang="en-US" sz="1050" dirty="0"/>
          </a:p>
        </p:txBody>
      </p:sp>
      <p:sp>
        <p:nvSpPr>
          <p:cNvPr id="41" name="Text 39"/>
          <p:cNvSpPr/>
          <p:nvPr/>
        </p:nvSpPr>
        <p:spPr>
          <a:xfrm>
            <a:off x="6254496" y="4224528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E67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治療方針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6254496" y="4471416"/>
            <a:ext cx="2606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融合内容の絶対性を標的に、価値を入口に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 ケース・フォーミュレーション</dc:title>
  <dc:subject>PptxGenJS Presentation</dc:subject>
  <dc:creator>PptxGenJS</dc:creator>
  <cp:lastModifiedBy>PptxGenJS</cp:lastModifiedBy>
  <cp:revision>1</cp:revision>
  <dcterms:created xsi:type="dcterms:W3CDTF">2026-03-24T10:38:24Z</dcterms:created>
  <dcterms:modified xsi:type="dcterms:W3CDTF">2026-03-24T10:38:24Z</dcterms:modified>
</cp:coreProperties>
</file>