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926080"/>
            <a:ext cx="1828800" cy="1828800"/>
          </a:xfrm>
          <a:prstGeom prst="ellipse">
            <a:avLst/>
          </a:prstGeom>
          <a:solidFill>
            <a:srgbClr val="02C39A">
              <a:alpha val="1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第11章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価値観との繋がり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365760" y="25146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0B4C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Connecting with Values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65760" y="3154680"/>
            <a:ext cx="3200400" cy="54864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33832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ACT（アクセプタンス＆コミットメント・セラピー）における価値観の理論と実践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028090">
              <a:alpha val="10000"/>
            </a:srgbClr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02C39A">
              <a:alpha val="1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4F5E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まとめ — 価値観で生きるということ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8595360" cy="658368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960120"/>
            <a:ext cx="91440" cy="658368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124712"/>
            <a:ext cx="320040" cy="320040"/>
          </a:xfrm>
          <a:prstGeom prst="ellipse">
            <a:avLst/>
          </a:prstGeom>
          <a:solidFill>
            <a:srgbClr val="02C39A">
              <a:alpha val="4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960120" y="98755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価値観は消えない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429000" y="10515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どんなに苦しくても、クライエントはすでに豊かな内的リソースを持っている。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1755648"/>
            <a:ext cx="8595360" cy="658368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12" name="Shape 10"/>
          <p:cNvSpPr/>
          <p:nvPr/>
        </p:nvSpPr>
        <p:spPr>
          <a:xfrm>
            <a:off x="274320" y="1755648"/>
            <a:ext cx="91440" cy="658368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1920240"/>
            <a:ext cx="320040" cy="320040"/>
          </a:xfrm>
          <a:prstGeom prst="ellipse">
            <a:avLst/>
          </a:prstGeom>
          <a:solidFill>
            <a:srgbClr val="EF9F27">
              <a:alpha val="4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960120" y="17830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感情は波、行動は選択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29000" y="1847088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感情が乏しくても、価値観に沿った行動を選ぶことはできる。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551176"/>
            <a:ext cx="8595360" cy="658368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17" name="Shape 15"/>
          <p:cNvSpPr/>
          <p:nvPr/>
        </p:nvSpPr>
        <p:spPr>
          <a:xfrm>
            <a:off x="274320" y="2551176"/>
            <a:ext cx="91440" cy="658368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8" name="Shape 16"/>
          <p:cNvSpPr/>
          <p:nvPr/>
        </p:nvSpPr>
        <p:spPr>
          <a:xfrm>
            <a:off x="457200" y="2715768"/>
            <a:ext cx="320040" cy="320040"/>
          </a:xfrm>
          <a:prstGeom prst="ellipse">
            <a:avLst/>
          </a:prstGeom>
          <a:solidFill>
            <a:srgbClr val="534AB7">
              <a:alpha val="4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960120" y="257860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選択には理由が要らない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429000" y="2642616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「ただそれが大切だから」—それが最も本質的な価値観の表現。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3346704"/>
            <a:ext cx="8595360" cy="658368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22" name="Shape 20"/>
          <p:cNvSpPr/>
          <p:nvPr/>
        </p:nvSpPr>
        <p:spPr>
          <a:xfrm>
            <a:off x="274320" y="3346704"/>
            <a:ext cx="91440" cy="658368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23" name="Shape 21"/>
          <p:cNvSpPr/>
          <p:nvPr/>
        </p:nvSpPr>
        <p:spPr>
          <a:xfrm>
            <a:off x="457200" y="3511296"/>
            <a:ext cx="320040" cy="320040"/>
          </a:xfrm>
          <a:prstGeom prst="ellipse">
            <a:avLst/>
          </a:prstGeom>
          <a:solidFill>
            <a:srgbClr val="4CAF50">
              <a:alpha val="4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960120" y="3374136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羅針盤を持つ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429000" y="3438144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目標(ゴール)ではなく方向性（価値観）が、苦難の中でも人を動かす。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74320" y="4142232"/>
            <a:ext cx="8595360" cy="658368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27" name="Shape 25"/>
          <p:cNvSpPr/>
          <p:nvPr/>
        </p:nvSpPr>
        <p:spPr>
          <a:xfrm>
            <a:off x="274320" y="4142232"/>
            <a:ext cx="91440" cy="658368"/>
          </a:xfrm>
          <a:prstGeom prst="rect">
            <a:avLst/>
          </a:prstGeom>
          <a:solidFill>
            <a:srgbClr val="CC3333"/>
          </a:solidFill>
          <a:ln/>
        </p:spPr>
      </p:sp>
      <p:sp>
        <p:nvSpPr>
          <p:cNvPr id="28" name="Shape 26"/>
          <p:cNvSpPr/>
          <p:nvPr/>
        </p:nvSpPr>
        <p:spPr>
          <a:xfrm>
            <a:off x="457200" y="4306824"/>
            <a:ext cx="320040" cy="320040"/>
          </a:xfrm>
          <a:prstGeom prst="ellipse">
            <a:avLst/>
          </a:prstGeom>
          <a:solidFill>
            <a:srgbClr val="CC3333">
              <a:alpha val="4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960120" y="416966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今ここから始まる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429000" y="4233672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変化はどんな小さな一歩からでも始められる。過去は問わない。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65760" y="473659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A0B4C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"If we don't decide where we're going, we're bound to end up where we're headed." — Chinese Saying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本章で学ぶこと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73152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1005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38912" y="1280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価値観の定義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8912" y="166420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自由に選ばれた、言語的に構築された人生の方向性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937760" y="100584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937760" y="1005840"/>
            <a:ext cx="73152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1" name="Text 9"/>
          <p:cNvSpPr/>
          <p:nvPr/>
        </p:nvSpPr>
        <p:spPr>
          <a:xfrm>
            <a:off x="5102352" y="1005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102352" y="1280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 vs 行動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102352" y="166420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価値観は感情ではなく、行動として実現される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237744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377440"/>
            <a:ext cx="73152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6" name="Text 14"/>
          <p:cNvSpPr/>
          <p:nvPr/>
        </p:nvSpPr>
        <p:spPr>
          <a:xfrm>
            <a:off x="438912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38912" y="2651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選択 vs 決断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38912" y="303580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価値観は理由に基づくのではなく、理由とともに選ばれる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937760" y="237744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937760" y="2377440"/>
            <a:ext cx="73152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1" name="Text 19"/>
          <p:cNvSpPr/>
          <p:nvPr/>
        </p:nvSpPr>
        <p:spPr>
          <a:xfrm>
            <a:off x="5102352" y="2377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102352" y="26517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実践的介入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102352" y="303580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葬儀のメタファー・Bull's Eye・価値観ナラティブ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4434840"/>
            <a:ext cx="40233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4434840"/>
            <a:ext cx="73152" cy="109728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6" name="Text 24"/>
          <p:cNvSpPr/>
          <p:nvPr/>
        </p:nvSpPr>
        <p:spPr>
          <a:xfrm>
            <a:off x="438912" y="4434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38912" y="47091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他プロセスとの連携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38912" y="509320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脱融合・受容・現在・コミットメントとの相互作用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4F5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価値観とは何か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1188720"/>
          </a:xfrm>
          <a:prstGeom prst="rect">
            <a:avLst/>
          </a:prstGeom>
          <a:solidFill>
            <a:srgbClr val="0D4F5E"/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960120"/>
            <a:ext cx="91440" cy="11887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058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定義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353312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0B4C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"freely chosen, verbally constructed consequences of ongoing, dynamic, evolving patterns of activity"  — Wilson &amp; DuFrene, 2009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331720"/>
            <a:ext cx="320040" cy="320040"/>
          </a:xfrm>
          <a:prstGeom prst="ellipse">
            <a:avLst/>
          </a:prstGeom>
          <a:solidFill>
            <a:srgbClr val="02C39A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2860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終わりがない方向性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265176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「幸せになる」はゴールだが、「愛情ある夫/妻であり続ける」は価値観。達成したらおしまいではなく、一生の羅針盤となる。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3246120"/>
            <a:ext cx="320040" cy="320040"/>
          </a:xfrm>
          <a:prstGeom prst="ellipse">
            <a:avLst/>
          </a:prstGeom>
          <a:solidFill>
            <a:srgbClr val="EF9F27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3200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自由に選ばれるもの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56616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社会や親からの圧力ではなく、自分が本当に大切にするものを選ぶ。コーチングでなく、純粋な選択。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4160520"/>
            <a:ext cx="320040" cy="320040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41148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苦痛の中でも力になる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448056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感情的障害があっても価値観はモチベーションとなる。フランクルが強制収容所で経験した内的平和のように。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感情 ≠ 価値観としての行動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931920" cy="3291840"/>
          </a:xfrm>
          <a:prstGeom prst="rect">
            <a:avLst/>
          </a:prstGeom>
          <a:solidFill>
            <a:srgbClr val="FFF3E0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3931920" cy="502920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9601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感情 (Feeling)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波のように来ては去る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1031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自分の意志では完全に制御できない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6060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状況によって変動する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10896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感じなければ行動しない、は危険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937760" y="960120"/>
            <a:ext cx="3931920" cy="3291840"/>
          </a:xfrm>
          <a:prstGeom prst="rect">
            <a:avLst/>
          </a:prstGeom>
          <a:solidFill>
            <a:srgbClr val="E8F8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937760" y="960120"/>
            <a:ext cx="3931920" cy="50292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96012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行動 (Action)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120640" y="160020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意識的にコントロールできる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21031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感情がなくても行動はできる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20640" y="260604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価値観に沿って選べる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120640" y="310896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足跡（行動）だけが他者には見える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4434840"/>
            <a:ext cx="8595360" cy="5029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愛情を感じていなくても、愛情ある行動はとれる。これが価値観を行動として生きることの本質。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選択 vs 決断 — 価値観は選ぶもの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114800" cy="3474720"/>
          </a:xfrm>
          <a:prstGeom prst="rect">
            <a:avLst/>
          </a:prstGeom>
          <a:solidFill>
            <a:srgbClr val="FEF9E7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4114800" cy="502920"/>
          </a:xfrm>
          <a:prstGeom prst="rect">
            <a:avLst/>
          </a:prstGeom>
          <a:solidFill>
            <a:srgbClr val="8B6914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9601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決断 (Decision)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理由に基づいて行われる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「なぜ？」に論理的答えがある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6974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理由が変われば決断も変わる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2461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69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例：この株は成績がいいから買う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960120"/>
            <a:ext cx="4114800" cy="3474720"/>
          </a:xfrm>
          <a:prstGeom prst="rect">
            <a:avLst/>
          </a:prstGeom>
          <a:solidFill>
            <a:srgbClr val="E8F8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754880" y="960120"/>
            <a:ext cx="4114800" cy="502920"/>
          </a:xfrm>
          <a:prstGeom prst="rect">
            <a:avLst/>
          </a:prstGeom>
          <a:solidFill>
            <a:srgbClr val="0D6E5A"/>
          </a:solidFill>
          <a:ln/>
        </p:spPr>
      </p:sp>
      <p:sp>
        <p:nvSpPr>
          <p:cNvPr id="13" name="Text 11"/>
          <p:cNvSpPr/>
          <p:nvPr/>
        </p:nvSpPr>
        <p:spPr>
          <a:xfrm>
            <a:off x="4892040" y="9601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選択 (Choice)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37760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理由の中でも、理由のためではない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37760" y="2148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動物でもできる本能的なもの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0" y="26974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意志の自由に最も近い行為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37760" y="32461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6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例：ただそれが大切だから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60520" y="2286000"/>
            <a:ext cx="822960" cy="64008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9" name="Text 17"/>
          <p:cNvSpPr/>
          <p:nvPr/>
        </p:nvSpPr>
        <p:spPr>
          <a:xfrm>
            <a:off x="4160520" y="2286000"/>
            <a:ext cx="822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≠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274320" y="4645152"/>
            <a:ext cx="8595360" cy="32004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価値観は選択であり、正当化のための理由を必要としない — それが「自由」の本質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90500" y="285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04875" y="666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619250" y="1047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2333625" y="285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3048000" y="666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3762375" y="1047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4476750" y="285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5191125" y="666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5905500" y="1047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6619875" y="285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334250" y="666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8048625" y="104775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「自分の人生は何のために？」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548640" y="1005840"/>
            <a:ext cx="2926080" cy="3566160"/>
          </a:xfrm>
          <a:prstGeom prst="roundRect">
            <a:avLst>
              <a:gd name="adj" fmla="val 12500"/>
            </a:avLst>
          </a:prstGeom>
          <a:solidFill>
            <a:srgbClr val="2E4057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13716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A0B4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Here Lies...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31520" y="1920240"/>
            <a:ext cx="2560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彼は家族を深く愛し、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友のために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そこにいた。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1280160" y="3520440"/>
            <a:ext cx="1463040" cy="73152"/>
          </a:xfrm>
          <a:prstGeom prst="rect">
            <a:avLst/>
          </a:prstGeom>
          <a:solidFill>
            <a:srgbClr val="A0B4C8">
              <a:alpha val="60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097280" y="3611880"/>
            <a:ext cx="1828800" cy="73152"/>
          </a:xfrm>
          <a:prstGeom prst="rect">
            <a:avLst/>
          </a:prstGeom>
          <a:solidFill>
            <a:srgbClr val="A0B4C8">
              <a:alpha val="40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3840480" y="1005840"/>
            <a:ext cx="4937760" cy="1051560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22" name="Shape 20"/>
          <p:cNvSpPr/>
          <p:nvPr/>
        </p:nvSpPr>
        <p:spPr>
          <a:xfrm>
            <a:off x="3840480" y="1005840"/>
            <a:ext cx="73152" cy="105156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3" name="Text 21"/>
          <p:cNvSpPr/>
          <p:nvPr/>
        </p:nvSpPr>
        <p:spPr>
          <a:xfrm>
            <a:off x="4023360" y="10515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葬儀のエクササイズ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023360" y="14173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「もし今日死んだら、配偶者・子供・友人はあなたをどう覚えていてほしいか？」その答えが、本当の価値観を示す。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840480" y="2240280"/>
            <a:ext cx="4937760" cy="1051560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26" name="Shape 24"/>
          <p:cNvSpPr/>
          <p:nvPr/>
        </p:nvSpPr>
        <p:spPr>
          <a:xfrm>
            <a:off x="3840480" y="2240280"/>
            <a:ext cx="73152" cy="1051560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27" name="Text 25"/>
          <p:cNvSpPr/>
          <p:nvPr/>
        </p:nvSpPr>
        <p:spPr>
          <a:xfrm>
            <a:off x="4023360" y="2286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墓石のエクササイズ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023360" y="26517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墓碑銘に何を刻むか。「$200万稼いだ」ではなく「彼は愛情深い父親だった」が残る。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840480" y="3474720"/>
            <a:ext cx="4937760" cy="1051560"/>
          </a:xfrm>
          <a:prstGeom prst="rect">
            <a:avLst/>
          </a:prstGeom>
          <a:solidFill>
            <a:srgbClr val="0D2240"/>
          </a:solidFill>
          <a:ln/>
        </p:spPr>
      </p:sp>
      <p:sp>
        <p:nvSpPr>
          <p:cNvPr id="30" name="Shape 28"/>
          <p:cNvSpPr/>
          <p:nvPr/>
        </p:nvSpPr>
        <p:spPr>
          <a:xfrm>
            <a:off x="3840480" y="3474720"/>
            <a:ext cx="73152" cy="105156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31" name="Text 29"/>
          <p:cNvSpPr/>
          <p:nvPr/>
        </p:nvSpPr>
        <p:spPr>
          <a:xfrm>
            <a:off x="4023360" y="35204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退職パーティー版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023360" y="388620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0B4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職場では葬儀の代わりに退職パーティーを使う。「贈られる腕時計の裏に何を刻んでほしいか？」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0B4C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現在の自分の行動と、本当に望む記憶の間の「ギャップ」が変化の原動力になる。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Bull's Eye — 価値観的生き方の可視化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005840" y="1268730"/>
            <a:ext cx="3108960" cy="1748790"/>
          </a:xfrm>
          <a:prstGeom prst="ellipse">
            <a:avLst/>
          </a:prstGeom>
          <a:solidFill>
            <a:srgbClr val="FDECEA"/>
          </a:solidFill>
          <a:ln w="12700">
            <a:solidFill>
              <a:srgbClr val="E5737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371600" y="1680210"/>
            <a:ext cx="2377440" cy="1337310"/>
          </a:xfrm>
          <a:prstGeom prst="ellipse">
            <a:avLst/>
          </a:prstGeom>
          <a:solidFill>
            <a:srgbClr val="FFF9E6"/>
          </a:solidFill>
          <a:ln w="12700">
            <a:solidFill>
              <a:srgbClr val="EF9F2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37360" y="2091690"/>
            <a:ext cx="1645920" cy="925830"/>
          </a:xfrm>
          <a:prstGeom prst="ellipse">
            <a:avLst/>
          </a:prstGeom>
          <a:solidFill>
            <a:srgbClr val="E8F5E9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103120" y="2503170"/>
            <a:ext cx="914400" cy="514350"/>
          </a:xfrm>
          <a:prstGeom prst="ellipse">
            <a:avLst/>
          </a:prstGeom>
          <a:solidFill>
            <a:srgbClr val="E3F2FD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359152" y="2791206"/>
            <a:ext cx="402336" cy="226314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34640" y="3108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C3333"/>
                </a:solidFill>
              </a:rPr>
              <a:t>✕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82880" y="2788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完全に価値観通り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82880" y="31089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ほぼ一致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82880" y="3429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時々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82880" y="37490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573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あまり一致せず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0" y="1005840"/>
            <a:ext cx="4206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使い方のポイント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4572000" y="1645920"/>
            <a:ext cx="256032" cy="256032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6" name="Text 14"/>
          <p:cNvSpPr/>
          <p:nvPr/>
        </p:nvSpPr>
        <p:spPr>
          <a:xfrm>
            <a:off x="4983480" y="15544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現在地の正直な評価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83480" y="190195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勝ち負けではなく、「今どこにいるか」を知るツール。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0" y="2468880"/>
            <a:ext cx="256032" cy="256032"/>
          </a:xfrm>
          <a:prstGeom prst="ellipse">
            <a:avLst/>
          </a:prstGeom>
          <a:solidFill>
            <a:srgbClr val="EF9F27"/>
          </a:solidFill>
          <a:ln/>
        </p:spPr>
      </p:sp>
      <p:sp>
        <p:nvSpPr>
          <p:cNvPr id="19" name="Text 17"/>
          <p:cNvSpPr/>
          <p:nvPr/>
        </p:nvSpPr>
        <p:spPr>
          <a:xfrm>
            <a:off x="4983480" y="23774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小さな一歩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83480" y="27249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一気に中心へ飛ぶのではなく、一つのリングだけ内側へ向かう行動を選ぶ。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0" y="3291840"/>
            <a:ext cx="256032" cy="256032"/>
          </a:xfrm>
          <a:prstGeom prst="ellipse">
            <a:avLst/>
          </a:prstGeom>
          <a:solidFill>
            <a:srgbClr val="4CAF50"/>
          </a:solidFill>
          <a:ln/>
        </p:spPr>
      </p:sp>
      <p:sp>
        <p:nvSpPr>
          <p:cNvPr id="22" name="Text 20"/>
          <p:cNvSpPr/>
          <p:nvPr/>
        </p:nvSpPr>
        <p:spPr>
          <a:xfrm>
            <a:off x="4983480" y="3200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変動は正常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83480" y="3547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位置は常に変わる。中心に到達してもそれで終わりではない。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0" y="4114800"/>
            <a:ext cx="256032" cy="256032"/>
          </a:xfrm>
          <a:prstGeom prst="ellipse">
            <a:avLst/>
          </a:prstGeom>
          <a:solidFill>
            <a:srgbClr val="534AB7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40233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VLQ-2で測定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83480" y="437083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12の生活領域（家族・仕事・健康など）それぞれを1-10で評価する。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価値観 vs 目標 — 12の生活領域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価値観と目標の違い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3931920" cy="502920"/>
          </a:xfrm>
          <a:prstGeom prst="rect">
            <a:avLst/>
          </a:prstGeom>
          <a:solidFill>
            <a:srgbClr val="E8F8F5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1371600"/>
            <a:ext cx="73152" cy="5029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37160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価値観: 方向性 — 終わりがない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2011680"/>
            <a:ext cx="3931920" cy="502920"/>
          </a:xfrm>
          <a:prstGeom prst="rect">
            <a:avLst/>
          </a:prstGeom>
          <a:solidFill>
            <a:srgbClr val="FFF3E0"/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2011680"/>
            <a:ext cx="73152" cy="502920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0116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目標: 達成できるゴール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269748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例：「結婚する」(目標) vs「愛情ある配偶者でいる」(価値観)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価値観は達成されても終わらず、常に追い求められる。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9144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12の生活領域（VLQ-2）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0" y="141732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17720" y="141732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家族関係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80760" y="141732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141732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夫婦・恋愛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589520" y="141732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35240" y="141732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子育て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0" y="196596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17720" y="196596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友情・社会生活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080760" y="196596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0" y="196596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仕事・職業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589520" y="196596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635240" y="196596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学習・成長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572000" y="251460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17720" y="251460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レクリエーション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80760" y="251460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26480" y="251460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スピリチュアリティ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589520" y="251460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635240" y="251460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コミュニティ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572000" y="306324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17720" y="306324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健康・身体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080760" y="306324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26480" y="306324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環境・自然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7589520" y="3063240"/>
            <a:ext cx="1417320" cy="438912"/>
          </a:xfrm>
          <a:prstGeom prst="rect">
            <a:avLst/>
          </a:prstGeom>
          <a:solidFill>
            <a:srgbClr val="EBF5FB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635240" y="3063240"/>
            <a:ext cx="1325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芸術・審美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74320" y="4572000"/>
            <a:ext cx="8595360" cy="384048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8" name="Text 36"/>
          <p:cNvSpPr/>
          <p:nvPr/>
        </p:nvSpPr>
        <p:spPr>
          <a:xfrm>
            <a:off x="457200" y="457200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手段的価値観（富・健康など）と目的的価値観（それ自体が意味を持つ）の違いも重要。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他のACTコアプロセスとの連携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474720" y="1645920"/>
            <a:ext cx="2194560" cy="10058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5" name="Text 3"/>
          <p:cNvSpPr/>
          <p:nvPr/>
        </p:nvSpPr>
        <p:spPr>
          <a:xfrm>
            <a:off x="3474720" y="16459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価値観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82880" y="1005840"/>
            <a:ext cx="2743200" cy="137160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7" name="Shape 5"/>
          <p:cNvSpPr/>
          <p:nvPr/>
        </p:nvSpPr>
        <p:spPr>
          <a:xfrm>
            <a:off x="182880" y="1005840"/>
            <a:ext cx="73152" cy="137160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8" name="Text 6"/>
          <p:cNvSpPr/>
          <p:nvPr/>
        </p:nvSpPr>
        <p:spPr>
          <a:xfrm>
            <a:off x="347472" y="1097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脱融合 (Defusion)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" y="1508760"/>
            <a:ext cx="2514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「世界はそんなもの」という固着した思考が価値観への道を塞ぐ。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217920" y="1005840"/>
            <a:ext cx="2743200" cy="137160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1" name="Shape 9"/>
          <p:cNvSpPr/>
          <p:nvPr/>
        </p:nvSpPr>
        <p:spPr>
          <a:xfrm>
            <a:off x="6217920" y="1005840"/>
            <a:ext cx="73152" cy="1371600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12" name="Text 10"/>
          <p:cNvSpPr/>
          <p:nvPr/>
        </p:nvSpPr>
        <p:spPr>
          <a:xfrm>
            <a:off x="6382512" y="1097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受容 (Acceptance)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82512" y="1508760"/>
            <a:ext cx="2514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価値あるものほど傷つく。回避が価値観との繋がりを断ち切る。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182880" y="3291840"/>
            <a:ext cx="2743200" cy="137160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5" name="Shape 13"/>
          <p:cNvSpPr/>
          <p:nvPr/>
        </p:nvSpPr>
        <p:spPr>
          <a:xfrm>
            <a:off x="182880" y="3291840"/>
            <a:ext cx="73152" cy="1371600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16" name="Text 14"/>
          <p:cNvSpPr/>
          <p:nvPr/>
        </p:nvSpPr>
        <p:spPr>
          <a:xfrm>
            <a:off x="347472" y="3383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現在との接触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7472" y="3794760"/>
            <a:ext cx="2514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過去の失敗や将来への不安で今この瞬間の価値観の実践を見失う。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217920" y="3291840"/>
            <a:ext cx="2743200" cy="1371600"/>
          </a:xfrm>
          <a:prstGeom prst="rect">
            <a:avLst/>
          </a:prstGeom>
          <a:solidFill>
            <a:srgbClr val="F8F8F8"/>
          </a:solidFill>
          <a:ln/>
        </p:spPr>
      </p:sp>
      <p:sp>
        <p:nvSpPr>
          <p:cNvPr id="19" name="Shape 17"/>
          <p:cNvSpPr/>
          <p:nvPr/>
        </p:nvSpPr>
        <p:spPr>
          <a:xfrm>
            <a:off x="6217920" y="3291840"/>
            <a:ext cx="73152" cy="1371600"/>
          </a:xfrm>
          <a:prstGeom prst="rect">
            <a:avLst/>
          </a:prstGeom>
          <a:solidFill>
            <a:srgbClr val="CC3333"/>
          </a:solidFill>
          <a:ln/>
        </p:spPr>
      </p:sp>
      <p:sp>
        <p:nvSpPr>
          <p:cNvPr id="20" name="Text 18"/>
          <p:cNvSpPr/>
          <p:nvPr/>
        </p:nvSpPr>
        <p:spPr>
          <a:xfrm>
            <a:off x="6382512" y="338328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コミットメント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82512" y="3794760"/>
            <a:ext cx="2514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価値域が長期間忘れられると、行動への踏み出しは大きな恐怖になる。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4617720"/>
            <a:ext cx="8595360" cy="384048"/>
          </a:xfrm>
          <a:prstGeom prst="rect">
            <a:avLst/>
          </a:prstGeom>
          <a:solidFill>
            <a:srgbClr val="E8F8F5"/>
          </a:solidFill>
          <a:ln w="6350">
            <a:solidFill>
              <a:srgbClr val="02809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61772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ACTはどのプロセスを最初に扱うかに決まりはない。価値観は流動的に他プロセスと行き来しながら展開される。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Chapter 11: Connecting with Values</dc:title>
  <dc:subject>PptxGenJS Presentation</dc:subject>
  <dc:creator>PptxGenJS</dc:creator>
  <cp:lastModifiedBy>PptxGenJS</cp:lastModifiedBy>
  <cp:revision>1</cp:revision>
  <dcterms:created xsi:type="dcterms:W3CDTF">2026-03-22T08:52:41Z</dcterms:created>
  <dcterms:modified xsi:type="dcterms:W3CDTF">2026-03-22T08:52:41Z</dcterms:modified>
</cp:coreProperties>
</file>