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4A52"/>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84B59F"/>
          </a:solidFill>
          <a:ln w="12700">
            <a:solidFill>
              <a:srgbClr val="84B59F"/>
            </a:solidFill>
            <a:prstDash val="solid"/>
          </a:ln>
        </p:spPr>
      </p:sp>
      <p:sp>
        <p:nvSpPr>
          <p:cNvPr id="3" name="Shape 1"/>
          <p:cNvSpPr/>
          <p:nvPr/>
        </p:nvSpPr>
        <p:spPr>
          <a:xfrm>
            <a:off x="164592" y="3246120"/>
            <a:ext cx="8979408" cy="777240"/>
          </a:xfrm>
          <a:prstGeom prst="rect">
            <a:avLst/>
          </a:prstGeom>
          <a:solidFill>
            <a:srgbClr val="50808E"/>
          </a:solidFill>
          <a:ln w="12700">
            <a:solidFill>
              <a:srgbClr val="50808E"/>
            </a:solidFill>
            <a:prstDash val="solid"/>
          </a:ln>
        </p:spPr>
      </p:sp>
      <p:sp>
        <p:nvSpPr>
          <p:cNvPr id="4" name="Text 2"/>
          <p:cNvSpPr/>
          <p:nvPr/>
        </p:nvSpPr>
        <p:spPr>
          <a:xfrm>
            <a:off x="411480" y="594360"/>
            <a:ext cx="8412480" cy="457200"/>
          </a:xfrm>
          <a:prstGeom prst="rect">
            <a:avLst/>
          </a:prstGeom>
          <a:noFill/>
          <a:ln/>
        </p:spPr>
        <p:txBody>
          <a:bodyPr wrap="square" rtlCol="0" anchor="ctr"/>
          <a:lstStyle/>
          <a:p>
            <a:pPr indent="0" marL="0">
              <a:buNone/>
            </a:pPr>
            <a:r>
              <a:rPr lang="en-US" sz="1500" dirty="0">
                <a:solidFill>
                  <a:srgbClr val="84B59F"/>
                </a:solidFill>
                <a:latin typeface="Calibri" pitchFamily="34" charset="0"/>
                <a:ea typeface="Calibri" pitchFamily="34" charset="-122"/>
                <a:cs typeface="Calibri" pitchFamily="34" charset="-120"/>
              </a:rPr>
              <a:t>ACT（アクセプタンス＆コミットメント・セラピー）</a:t>
            </a:r>
            <a:endParaRPr lang="en-US" sz="1500" dirty="0"/>
          </a:p>
        </p:txBody>
      </p:sp>
      <p:sp>
        <p:nvSpPr>
          <p:cNvPr id="5" name="Text 3"/>
          <p:cNvSpPr/>
          <p:nvPr/>
        </p:nvSpPr>
        <p:spPr>
          <a:xfrm>
            <a:off x="411480" y="1097280"/>
            <a:ext cx="8412480" cy="914400"/>
          </a:xfrm>
          <a:prstGeom prst="rect">
            <a:avLst/>
          </a:prstGeom>
          <a:noFill/>
          <a:ln/>
        </p:spPr>
        <p:txBody>
          <a:bodyPr wrap="square" rtlCol="0" anchor="ctr"/>
          <a:lstStyle/>
          <a:p>
            <a:pPr indent="0" marL="0">
              <a:buNone/>
            </a:pPr>
            <a:r>
              <a:rPr lang="en-US" sz="4000" b="1" dirty="0">
                <a:solidFill>
                  <a:srgbClr val="FFFFFF"/>
                </a:solidFill>
                <a:latin typeface="Calibri" pitchFamily="34" charset="0"/>
                <a:ea typeface="Calibri" pitchFamily="34" charset="-122"/>
                <a:cs typeface="Calibri" pitchFamily="34" charset="-120"/>
              </a:rPr>
              <a:t>第五章　治療関係</a:t>
            </a:r>
            <a:endParaRPr lang="en-US" sz="4000" dirty="0"/>
          </a:p>
        </p:txBody>
      </p:sp>
      <p:sp>
        <p:nvSpPr>
          <p:cNvPr id="6" name="Text 4"/>
          <p:cNvSpPr/>
          <p:nvPr/>
        </p:nvSpPr>
        <p:spPr>
          <a:xfrm>
            <a:off x="411480" y="3246120"/>
            <a:ext cx="8412480" cy="777240"/>
          </a:xfrm>
          <a:prstGeom prst="rect">
            <a:avLst/>
          </a:prstGeom>
          <a:noFill/>
          <a:ln/>
        </p:spPr>
        <p:txBody>
          <a:bodyPr wrap="square" rtlCol="0" anchor="ctr"/>
          <a:lstStyle/>
          <a:p>
            <a:pPr algn="ctr" indent="0" marL="0">
              <a:buNone/>
            </a:pPr>
            <a:r>
              <a:rPr lang="en-US" sz="2000" dirty="0">
                <a:solidFill>
                  <a:srgbClr val="FFFFFF"/>
                </a:solidFill>
                <a:latin typeface="Calibri" pitchFamily="34" charset="0"/>
                <a:ea typeface="Calibri" pitchFamily="34" charset="-122"/>
                <a:cs typeface="Calibri" pitchFamily="34" charset="-120"/>
              </a:rPr>
              <a:t>ACTにおける治療的つながりの本質</a:t>
            </a:r>
            <a:endParaRPr lang="en-US" sz="2000" dirty="0"/>
          </a:p>
        </p:txBody>
      </p:sp>
      <p:sp>
        <p:nvSpPr>
          <p:cNvPr id="7" name="Text 5"/>
          <p:cNvSpPr/>
          <p:nvPr/>
        </p:nvSpPr>
        <p:spPr>
          <a:xfrm>
            <a:off x="411480" y="4297680"/>
            <a:ext cx="8412480" cy="457200"/>
          </a:xfrm>
          <a:prstGeom prst="rect">
            <a:avLst/>
          </a:prstGeom>
          <a:noFill/>
          <a:ln/>
        </p:spPr>
        <p:txBody>
          <a:bodyPr wrap="square" rtlCol="0" anchor="ctr"/>
          <a:lstStyle/>
          <a:p>
            <a:pPr indent="0" marL="0">
              <a:buNone/>
            </a:pPr>
            <a:r>
              <a:rPr lang="en-US" sz="1300" i="1" dirty="0">
                <a:solidFill>
                  <a:srgbClr val="84B59F"/>
                </a:solidFill>
                <a:latin typeface="Calibri" pitchFamily="34" charset="0"/>
                <a:ea typeface="Calibri" pitchFamily="34" charset="-122"/>
                <a:cs typeface="Calibri" pitchFamily="34" charset="-120"/>
              </a:rPr>
              <a:t>Hayes, Strosahl &amp; Wilson (2012)</a:t>
            </a:r>
            <a:endParaRPr lang="en-US" sz="1300" dirty="0"/>
          </a:p>
        </p:txBody>
      </p:sp>
      <p:sp>
        <p:nvSpPr>
          <p:cNvPr id="8" name="Shape 6"/>
          <p:cNvSpPr/>
          <p:nvPr/>
        </p:nvSpPr>
        <p:spPr>
          <a:xfrm>
            <a:off x="411480" y="4160520"/>
            <a:ext cx="2651760" cy="658368"/>
          </a:xfrm>
          <a:prstGeom prst="rect">
            <a:avLst/>
          </a:prstGeom>
          <a:solidFill>
            <a:srgbClr val="C5874A">
              <a:alpha val="75000"/>
            </a:srgbClr>
          </a:solidFill>
          <a:ln w="12700">
            <a:solidFill>
              <a:srgbClr val="C5874A"/>
            </a:solidFill>
            <a:prstDash val="solid"/>
          </a:ln>
        </p:spPr>
      </p:sp>
      <p:sp>
        <p:nvSpPr>
          <p:cNvPr id="9" name="Text 7"/>
          <p:cNvSpPr/>
          <p:nvPr/>
        </p:nvSpPr>
        <p:spPr>
          <a:xfrm>
            <a:off x="411480" y="4160520"/>
            <a:ext cx="2651760" cy="658368"/>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ロールモデル</a:t>
            </a:r>
            <a:endParaRPr lang="en-US" sz="1400" dirty="0"/>
          </a:p>
        </p:txBody>
      </p:sp>
      <p:sp>
        <p:nvSpPr>
          <p:cNvPr id="10" name="Shape 8"/>
          <p:cNvSpPr/>
          <p:nvPr/>
        </p:nvSpPr>
        <p:spPr>
          <a:xfrm>
            <a:off x="3291840" y="4160520"/>
            <a:ext cx="2651760" cy="658368"/>
          </a:xfrm>
          <a:prstGeom prst="rect">
            <a:avLst/>
          </a:prstGeom>
          <a:solidFill>
            <a:srgbClr val="84B59F">
              <a:alpha val="75000"/>
            </a:srgbClr>
          </a:solidFill>
          <a:ln w="12700">
            <a:solidFill>
              <a:srgbClr val="84B59F"/>
            </a:solidFill>
            <a:prstDash val="solid"/>
          </a:ln>
        </p:spPr>
      </p:sp>
      <p:sp>
        <p:nvSpPr>
          <p:cNvPr id="11" name="Text 9"/>
          <p:cNvSpPr/>
          <p:nvPr/>
        </p:nvSpPr>
        <p:spPr>
          <a:xfrm>
            <a:off x="3291840" y="4160520"/>
            <a:ext cx="2651760" cy="658368"/>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ポジティブな支点</a:t>
            </a:r>
            <a:endParaRPr lang="en-US" sz="1400" dirty="0"/>
          </a:p>
        </p:txBody>
      </p:sp>
      <p:sp>
        <p:nvSpPr>
          <p:cNvPr id="12" name="Shape 10"/>
          <p:cNvSpPr/>
          <p:nvPr/>
        </p:nvSpPr>
        <p:spPr>
          <a:xfrm>
            <a:off x="6172200" y="4160520"/>
            <a:ext cx="2651760" cy="658368"/>
          </a:xfrm>
          <a:prstGeom prst="rect">
            <a:avLst/>
          </a:prstGeom>
          <a:solidFill>
            <a:srgbClr val="C97B6A">
              <a:alpha val="75000"/>
            </a:srgbClr>
          </a:solidFill>
          <a:ln w="12700">
            <a:solidFill>
              <a:srgbClr val="C97B6A"/>
            </a:solidFill>
            <a:prstDash val="solid"/>
          </a:ln>
        </p:spPr>
      </p:sp>
      <p:sp>
        <p:nvSpPr>
          <p:cNvPr id="13" name="Text 11"/>
          <p:cNvSpPr/>
          <p:nvPr/>
        </p:nvSpPr>
        <p:spPr>
          <a:xfrm>
            <a:off x="6172200" y="4160520"/>
            <a:ext cx="2651760" cy="658368"/>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ネガティブな罠</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Text 2"/>
          <p:cNvSpPr/>
          <p:nvPr/>
        </p:nvSpPr>
        <p:spPr>
          <a:xfrm>
            <a:off x="365760" y="0"/>
            <a:ext cx="841248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治療関係の基本的性格</a:t>
            </a:r>
            <a:endParaRPr lang="en-US" sz="1900" dirty="0"/>
          </a:p>
        </p:txBody>
      </p:sp>
      <p:sp>
        <p:nvSpPr>
          <p:cNvPr id="5" name="Shape 3"/>
          <p:cNvSpPr/>
          <p:nvPr/>
        </p:nvSpPr>
        <p:spPr>
          <a:xfrm>
            <a:off x="274320" y="777240"/>
            <a:ext cx="8595360" cy="6858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6" name="Shape 4"/>
          <p:cNvSpPr/>
          <p:nvPr/>
        </p:nvSpPr>
        <p:spPr>
          <a:xfrm>
            <a:off x="274320" y="777240"/>
            <a:ext cx="73152" cy="685800"/>
          </a:xfrm>
          <a:prstGeom prst="rect">
            <a:avLst/>
          </a:prstGeom>
          <a:solidFill>
            <a:srgbClr val="84B59F"/>
          </a:solidFill>
          <a:ln w="12700">
            <a:solidFill>
              <a:srgbClr val="84B59F"/>
            </a:solidFill>
            <a:prstDash val="solid"/>
          </a:ln>
        </p:spPr>
      </p:sp>
      <p:sp>
        <p:nvSpPr>
          <p:cNvPr id="7" name="Text 5"/>
          <p:cNvSpPr/>
          <p:nvPr/>
        </p:nvSpPr>
        <p:spPr>
          <a:xfrm>
            <a:off x="457200" y="804672"/>
            <a:ext cx="8229600" cy="621792"/>
          </a:xfrm>
          <a:prstGeom prst="rect">
            <a:avLst/>
          </a:prstGeom>
          <a:noFill/>
          <a:ln/>
        </p:spPr>
        <p:txBody>
          <a:bodyPr wrap="square" rtlCol="0" anchor="ctr"/>
          <a:lstStyle/>
          <a:p>
            <a:pPr indent="0" marL="0">
              <a:buNone/>
            </a:pPr>
            <a:r>
              <a:rPr lang="en-US" sz="1300" dirty="0">
                <a:solidFill>
                  <a:srgbClr val="1E3340"/>
                </a:solidFill>
                <a:latin typeface="Calibri" pitchFamily="34" charset="0"/>
                <a:ea typeface="Calibri" pitchFamily="34" charset="-122"/>
                <a:cs typeface="Calibri" pitchFamily="34" charset="-120"/>
              </a:rPr>
              <a:t>ACTは行動科学に基づきながら、実際の面接は深く感情的・体験的になる。</a:t>
            </a:r>
            <a:endParaRPr lang="en-US" sz="1300" dirty="0"/>
          </a:p>
          <a:p>
            <a:pPr indent="0" marL="0">
              <a:buNone/>
            </a:pPr>
            <a:r>
              <a:rPr lang="en-US" sz="1300" dirty="0">
                <a:solidFill>
                  <a:srgbClr val="1E3340"/>
                </a:solidFill>
                <a:latin typeface="Calibri" pitchFamily="34" charset="0"/>
                <a:ea typeface="Calibri" pitchFamily="34" charset="-122"/>
                <a:cs typeface="Calibri" pitchFamily="34" charset="-120"/>
              </a:rPr>
              <a:t>理由：ACTは「正常の心理学」——クライアントと治療者は同じ言語の罠に捉われた対等な人間である。</a:t>
            </a:r>
            <a:endParaRPr lang="en-US" sz="1300" dirty="0"/>
          </a:p>
        </p:txBody>
      </p:sp>
      <p:sp>
        <p:nvSpPr>
          <p:cNvPr id="8" name="Shape 6"/>
          <p:cNvSpPr/>
          <p:nvPr/>
        </p:nvSpPr>
        <p:spPr>
          <a:xfrm>
            <a:off x="274320" y="1600200"/>
            <a:ext cx="8595360" cy="502920"/>
          </a:xfrm>
          <a:prstGeom prst="rect">
            <a:avLst/>
          </a:prstGeom>
          <a:solidFill>
            <a:srgbClr val="50808E"/>
          </a:solidFill>
          <a:ln w="12700">
            <a:solidFill>
              <a:srgbClr val="50808E"/>
            </a:solidFill>
            <a:prstDash val="solid"/>
          </a:ln>
        </p:spPr>
      </p:sp>
      <p:sp>
        <p:nvSpPr>
          <p:cNvPr id="9" name="Text 7"/>
          <p:cNvSpPr/>
          <p:nvPr/>
        </p:nvSpPr>
        <p:spPr>
          <a:xfrm>
            <a:off x="365760" y="1600200"/>
            <a:ext cx="8321040" cy="50292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強力で変革的な治療関係 ＝ 心理的柔軟性モデルの6プロセスを体現した関係</a:t>
            </a:r>
            <a:endParaRPr lang="en-US" sz="1400" dirty="0"/>
          </a:p>
        </p:txBody>
      </p:sp>
      <p:sp>
        <p:nvSpPr>
          <p:cNvPr id="10" name="Shape 8"/>
          <p:cNvSpPr/>
          <p:nvPr/>
        </p:nvSpPr>
        <p:spPr>
          <a:xfrm>
            <a:off x="320040" y="2240280"/>
            <a:ext cx="1298448" cy="822960"/>
          </a:xfrm>
          <a:prstGeom prst="ellipse">
            <a:avLst/>
          </a:prstGeom>
          <a:solidFill>
            <a:srgbClr val="84B59F"/>
          </a:solidFill>
          <a:ln w="12700">
            <a:solidFill>
              <a:srgbClr val="84B59F"/>
            </a:solidFill>
            <a:prstDash val="solid"/>
          </a:ln>
        </p:spPr>
      </p:sp>
      <p:sp>
        <p:nvSpPr>
          <p:cNvPr id="11" name="Text 9"/>
          <p:cNvSpPr/>
          <p:nvPr/>
        </p:nvSpPr>
        <p:spPr>
          <a:xfrm>
            <a:off x="320040" y="2240280"/>
            <a:ext cx="1298448" cy="82296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アクセプタンス</a:t>
            </a:r>
            <a:endParaRPr lang="en-US" sz="1100" dirty="0"/>
          </a:p>
        </p:txBody>
      </p:sp>
      <p:sp>
        <p:nvSpPr>
          <p:cNvPr id="12" name="Shape 10"/>
          <p:cNvSpPr/>
          <p:nvPr/>
        </p:nvSpPr>
        <p:spPr>
          <a:xfrm>
            <a:off x="1755648" y="2240280"/>
            <a:ext cx="1298448" cy="822960"/>
          </a:xfrm>
          <a:prstGeom prst="ellipse">
            <a:avLst/>
          </a:prstGeom>
          <a:solidFill>
            <a:srgbClr val="C5874A"/>
          </a:solidFill>
          <a:ln w="12700">
            <a:solidFill>
              <a:srgbClr val="C5874A"/>
            </a:solidFill>
            <a:prstDash val="solid"/>
          </a:ln>
        </p:spPr>
      </p:sp>
      <p:sp>
        <p:nvSpPr>
          <p:cNvPr id="13" name="Text 11"/>
          <p:cNvSpPr/>
          <p:nvPr/>
        </p:nvSpPr>
        <p:spPr>
          <a:xfrm>
            <a:off x="1755648" y="2240280"/>
            <a:ext cx="1298448" cy="82296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デフュージョン</a:t>
            </a:r>
            <a:endParaRPr lang="en-US" sz="1100" dirty="0"/>
          </a:p>
        </p:txBody>
      </p:sp>
      <p:sp>
        <p:nvSpPr>
          <p:cNvPr id="14" name="Shape 12"/>
          <p:cNvSpPr/>
          <p:nvPr/>
        </p:nvSpPr>
        <p:spPr>
          <a:xfrm>
            <a:off x="3191256" y="2240280"/>
            <a:ext cx="1298448" cy="822960"/>
          </a:xfrm>
          <a:prstGeom prst="ellipse">
            <a:avLst/>
          </a:prstGeom>
          <a:solidFill>
            <a:srgbClr val="50808E"/>
          </a:solidFill>
          <a:ln w="12700">
            <a:solidFill>
              <a:srgbClr val="50808E"/>
            </a:solidFill>
            <a:prstDash val="solid"/>
          </a:ln>
        </p:spPr>
      </p:sp>
      <p:sp>
        <p:nvSpPr>
          <p:cNvPr id="15" name="Text 13"/>
          <p:cNvSpPr/>
          <p:nvPr/>
        </p:nvSpPr>
        <p:spPr>
          <a:xfrm>
            <a:off x="3191256" y="2240280"/>
            <a:ext cx="1298448" cy="82296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現在への注意</a:t>
            </a:r>
            <a:endParaRPr lang="en-US" sz="1100" dirty="0"/>
          </a:p>
        </p:txBody>
      </p:sp>
      <p:sp>
        <p:nvSpPr>
          <p:cNvPr id="16" name="Shape 14"/>
          <p:cNvSpPr/>
          <p:nvPr/>
        </p:nvSpPr>
        <p:spPr>
          <a:xfrm>
            <a:off x="4626864" y="2240280"/>
            <a:ext cx="1298448" cy="822960"/>
          </a:xfrm>
          <a:prstGeom prst="ellipse">
            <a:avLst/>
          </a:prstGeom>
          <a:solidFill>
            <a:srgbClr val="3D7A8A"/>
          </a:solidFill>
          <a:ln w="12700">
            <a:solidFill>
              <a:srgbClr val="3D7A8A"/>
            </a:solidFill>
            <a:prstDash val="solid"/>
          </a:ln>
        </p:spPr>
      </p:sp>
      <p:sp>
        <p:nvSpPr>
          <p:cNvPr id="17" name="Text 15"/>
          <p:cNvSpPr/>
          <p:nvPr/>
        </p:nvSpPr>
        <p:spPr>
          <a:xfrm>
            <a:off x="4626864" y="2240280"/>
            <a:ext cx="1298448" cy="82296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自己as文脈</a:t>
            </a:r>
            <a:endParaRPr lang="en-US" sz="1100" dirty="0"/>
          </a:p>
        </p:txBody>
      </p:sp>
      <p:sp>
        <p:nvSpPr>
          <p:cNvPr id="18" name="Shape 16"/>
          <p:cNvSpPr/>
          <p:nvPr/>
        </p:nvSpPr>
        <p:spPr>
          <a:xfrm>
            <a:off x="6062472" y="2240280"/>
            <a:ext cx="1298448" cy="822960"/>
          </a:xfrm>
          <a:prstGeom prst="ellipse">
            <a:avLst/>
          </a:prstGeom>
          <a:solidFill>
            <a:srgbClr val="5C8A6A"/>
          </a:solidFill>
          <a:ln w="12700">
            <a:solidFill>
              <a:srgbClr val="5C8A6A"/>
            </a:solidFill>
            <a:prstDash val="solid"/>
          </a:ln>
        </p:spPr>
      </p:sp>
      <p:sp>
        <p:nvSpPr>
          <p:cNvPr id="19" name="Text 17"/>
          <p:cNvSpPr/>
          <p:nvPr/>
        </p:nvSpPr>
        <p:spPr>
          <a:xfrm>
            <a:off x="6062472" y="2240280"/>
            <a:ext cx="1298448" cy="82296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価値</a:t>
            </a:r>
            <a:endParaRPr lang="en-US" sz="1100" dirty="0"/>
          </a:p>
        </p:txBody>
      </p:sp>
      <p:sp>
        <p:nvSpPr>
          <p:cNvPr id="20" name="Shape 18"/>
          <p:cNvSpPr/>
          <p:nvPr/>
        </p:nvSpPr>
        <p:spPr>
          <a:xfrm>
            <a:off x="7498080" y="2240280"/>
            <a:ext cx="1298448" cy="822960"/>
          </a:xfrm>
          <a:prstGeom prst="ellipse">
            <a:avLst/>
          </a:prstGeom>
          <a:solidFill>
            <a:srgbClr val="6B6B9B"/>
          </a:solidFill>
          <a:ln w="12700">
            <a:solidFill>
              <a:srgbClr val="6B6B9B"/>
            </a:solidFill>
            <a:prstDash val="solid"/>
          </a:ln>
        </p:spPr>
      </p:sp>
      <p:sp>
        <p:nvSpPr>
          <p:cNvPr id="21" name="Text 19"/>
          <p:cNvSpPr/>
          <p:nvPr/>
        </p:nvSpPr>
        <p:spPr>
          <a:xfrm>
            <a:off x="7498080" y="2240280"/>
            <a:ext cx="1298448" cy="82296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コミットされた</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行動</a:t>
            </a:r>
            <a:endParaRPr lang="en-US" sz="1100" dirty="0"/>
          </a:p>
        </p:txBody>
      </p:sp>
      <p:sp>
        <p:nvSpPr>
          <p:cNvPr id="22" name="Shape 20"/>
          <p:cNvSpPr/>
          <p:nvPr/>
        </p:nvSpPr>
        <p:spPr>
          <a:xfrm>
            <a:off x="274320" y="3218688"/>
            <a:ext cx="4160520" cy="16916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3" name="Shape 21"/>
          <p:cNvSpPr/>
          <p:nvPr/>
        </p:nvSpPr>
        <p:spPr>
          <a:xfrm>
            <a:off x="274320" y="3218688"/>
            <a:ext cx="4160520" cy="365760"/>
          </a:xfrm>
          <a:prstGeom prst="rect">
            <a:avLst/>
          </a:prstGeom>
          <a:solidFill>
            <a:srgbClr val="50808E"/>
          </a:solidFill>
          <a:ln w="12700">
            <a:solidFill>
              <a:srgbClr val="50808E"/>
            </a:solidFill>
            <a:prstDash val="solid"/>
          </a:ln>
        </p:spPr>
      </p:sp>
      <p:sp>
        <p:nvSpPr>
          <p:cNvPr id="24" name="Text 22"/>
          <p:cNvSpPr/>
          <p:nvPr/>
        </p:nvSpPr>
        <p:spPr>
          <a:xfrm>
            <a:off x="365760" y="3218688"/>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治療関係が「介入の場」になる理由</a:t>
            </a:r>
            <a:endParaRPr lang="en-US" sz="1200" dirty="0"/>
          </a:p>
        </p:txBody>
      </p:sp>
      <p:sp>
        <p:nvSpPr>
          <p:cNvPr id="25" name="Text 23"/>
          <p:cNvSpPr/>
          <p:nvPr/>
        </p:nvSpPr>
        <p:spPr>
          <a:xfrm>
            <a:off x="365760" y="3611880"/>
            <a:ext cx="3977640" cy="123444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人間の問題の多くは社会的文脈で獲得・維持されている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クライアントの問題は面接室でも現れ、その場で直接扱える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心理的柔軟性スキルは言語的指示だけでなく体験を通じて学ばれる（contingency-shaped learning）</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治療者の反応そのものが変化を促す文脈となる</a:t>
            </a:r>
            <a:endParaRPr lang="en-US" sz="1200" dirty="0"/>
          </a:p>
        </p:txBody>
      </p:sp>
      <p:sp>
        <p:nvSpPr>
          <p:cNvPr id="26" name="Shape 24"/>
          <p:cNvSpPr/>
          <p:nvPr/>
        </p:nvSpPr>
        <p:spPr>
          <a:xfrm>
            <a:off x="4709160" y="3218688"/>
            <a:ext cx="4160520" cy="16916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7" name="Shape 25"/>
          <p:cNvSpPr/>
          <p:nvPr/>
        </p:nvSpPr>
        <p:spPr>
          <a:xfrm>
            <a:off x="4709160" y="3218688"/>
            <a:ext cx="4160520" cy="365760"/>
          </a:xfrm>
          <a:prstGeom prst="rect">
            <a:avLst/>
          </a:prstGeom>
          <a:solidFill>
            <a:srgbClr val="84B59F"/>
          </a:solidFill>
          <a:ln w="12700">
            <a:solidFill>
              <a:srgbClr val="84B59F"/>
            </a:solidFill>
            <a:prstDash val="solid"/>
          </a:ln>
        </p:spPr>
      </p:sp>
      <p:sp>
        <p:nvSpPr>
          <p:cNvPr id="28" name="Text 26"/>
          <p:cNvSpPr/>
          <p:nvPr/>
        </p:nvSpPr>
        <p:spPr>
          <a:xfrm>
            <a:off x="4800600" y="3218688"/>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治療関係の機能（図5.1より）</a:t>
            </a:r>
            <a:endParaRPr lang="en-US" sz="1200" dirty="0"/>
          </a:p>
        </p:txBody>
      </p:sp>
      <p:sp>
        <p:nvSpPr>
          <p:cNvPr id="29" name="Text 27"/>
          <p:cNvSpPr/>
          <p:nvPr/>
        </p:nvSpPr>
        <p:spPr>
          <a:xfrm>
            <a:off x="4800600" y="3611880"/>
            <a:ext cx="3977640" cy="123444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治療者自身の心理：柔軟性プロセスを体現しているか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クライアントの心理：柔軟性プロセスがどう働いているか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両者の相互作用：柔軟性を体現した関わりが生まれているか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最良の治療同盟の指標＝クライアントの心理的柔軟性の変化量</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5874A"/>
          </a:solidFill>
          <a:ln w="12700">
            <a:solidFill>
              <a:srgbClr val="C5874A"/>
            </a:solidFill>
            <a:prstDash val="solid"/>
          </a:ln>
        </p:spPr>
      </p:sp>
      <p:sp>
        <p:nvSpPr>
          <p:cNvPr id="4" name="Shape 2"/>
          <p:cNvSpPr/>
          <p:nvPr/>
        </p:nvSpPr>
        <p:spPr>
          <a:xfrm>
            <a:off x="0" y="0"/>
            <a:ext cx="2011680" cy="594360"/>
          </a:xfrm>
          <a:prstGeom prst="rect">
            <a:avLst/>
          </a:prstGeom>
          <a:solidFill>
            <a:srgbClr val="C5874A"/>
          </a:solidFill>
          <a:ln w="12700">
            <a:solidFill>
              <a:srgbClr val="C5874A"/>
            </a:solidFill>
            <a:prstDash val="solid"/>
          </a:ln>
        </p:spPr>
      </p:sp>
      <p:sp>
        <p:nvSpPr>
          <p:cNvPr id="5" name="Text 3"/>
          <p:cNvSpPr/>
          <p:nvPr/>
        </p:nvSpPr>
        <p:spPr>
          <a:xfrm>
            <a:off x="0" y="0"/>
            <a:ext cx="2011680" cy="59436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ロールモデル</a:t>
            </a:r>
            <a:endParaRPr lang="en-US" sz="1200" dirty="0"/>
          </a:p>
        </p:txBody>
      </p:sp>
      <p:sp>
        <p:nvSpPr>
          <p:cNvPr id="6" name="Text 4"/>
          <p:cNvSpPr/>
          <p:nvPr/>
        </p:nvSpPr>
        <p:spPr>
          <a:xfrm>
            <a:off x="210312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治療者のモデリング機能</a:t>
            </a:r>
            <a:endParaRPr lang="en-US" sz="1900" dirty="0"/>
          </a:p>
        </p:txBody>
      </p:sp>
      <p:sp>
        <p:nvSpPr>
          <p:cNvPr id="7" name="Shape 5"/>
          <p:cNvSpPr/>
          <p:nvPr/>
        </p:nvSpPr>
        <p:spPr>
          <a:xfrm>
            <a:off x="274320" y="777240"/>
            <a:ext cx="4160520" cy="21031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4160520" cy="365760"/>
          </a:xfrm>
          <a:prstGeom prst="rect">
            <a:avLst/>
          </a:prstGeom>
          <a:solidFill>
            <a:srgbClr val="C5874A"/>
          </a:solidFill>
          <a:ln w="12700">
            <a:solidFill>
              <a:srgbClr val="C5874A"/>
            </a:solidFill>
            <a:prstDash val="solid"/>
          </a:ln>
        </p:spPr>
      </p:sp>
      <p:sp>
        <p:nvSpPr>
          <p:cNvPr id="9" name="Text 7"/>
          <p:cNvSpPr/>
          <p:nvPr/>
        </p:nvSpPr>
        <p:spPr>
          <a:xfrm>
            <a:off x="36576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治療者がモデルになる仕組み</a:t>
            </a:r>
            <a:endParaRPr lang="en-US" sz="1200" dirty="0"/>
          </a:p>
        </p:txBody>
      </p:sp>
      <p:sp>
        <p:nvSpPr>
          <p:cNvPr id="10" name="Text 8"/>
          <p:cNvSpPr/>
          <p:nvPr/>
        </p:nvSpPr>
        <p:spPr>
          <a:xfrm>
            <a:off x="365760" y="1170432"/>
            <a:ext cx="3977640" cy="164592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クライアントは治療者の姿勢・反応から直接学ぶ（contingency-shaped learning）</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治療者が困難な内容に動揺・回避・融合すると、クライアントは「見捨てられた」と感じる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治療者の心理的硬直性のモデリングはACTと根本的に矛盾し、治療効果を損なう</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完璧な体現者である必要はない——困難に気づきながら価値に戻る姿を見せることが大切</a:t>
            </a:r>
            <a:endParaRPr lang="en-US" sz="1200" dirty="0"/>
          </a:p>
        </p:txBody>
      </p:sp>
      <p:sp>
        <p:nvSpPr>
          <p:cNvPr id="11" name="Shape 9"/>
          <p:cNvSpPr/>
          <p:nvPr/>
        </p:nvSpPr>
        <p:spPr>
          <a:xfrm>
            <a:off x="4709160" y="777240"/>
            <a:ext cx="4160520" cy="21031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09160" y="777240"/>
            <a:ext cx="4160520" cy="365760"/>
          </a:xfrm>
          <a:prstGeom prst="rect">
            <a:avLst/>
          </a:prstGeom>
          <a:solidFill>
            <a:srgbClr val="3D7A8A"/>
          </a:solidFill>
          <a:ln w="12700">
            <a:solidFill>
              <a:srgbClr val="3D7A8A"/>
            </a:solidFill>
            <a:prstDash val="solid"/>
          </a:ln>
        </p:spPr>
      </p:sp>
      <p:sp>
        <p:nvSpPr>
          <p:cNvPr id="13" name="Text 11"/>
          <p:cNvSpPr/>
          <p:nvPr/>
        </p:nvSpPr>
        <p:spPr>
          <a:xfrm>
            <a:off x="480060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「引っかかった」ときの対応例</a:t>
            </a:r>
            <a:endParaRPr lang="en-US" sz="1200" dirty="0"/>
          </a:p>
        </p:txBody>
      </p:sp>
      <p:sp>
        <p:nvSpPr>
          <p:cNvPr id="14" name="Text 12"/>
          <p:cNvSpPr/>
          <p:nvPr/>
        </p:nvSpPr>
        <p:spPr>
          <a:xfrm>
            <a:off x="4800600" y="1170432"/>
            <a:ext cx="3977640" cy="164592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「私自身も今これに引っかかっています。少し沈黙して、心が何をするか一緒に観察してみましょう」</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「私も今不安を感じています。これを追い払おうとせずに、二人で不安の中に座ってみましょう」</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「今、私は無力感を覚えています。これは私が体験したことへの正直な反応です」</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 機能：体験を観察・受容することを直接示すモデリング</a:t>
            </a:r>
            <a:endParaRPr lang="en-US" sz="1200" dirty="0"/>
          </a:p>
        </p:txBody>
      </p:sp>
      <p:sp>
        <p:nvSpPr>
          <p:cNvPr id="15" name="Shape 13"/>
          <p:cNvSpPr/>
          <p:nvPr/>
        </p:nvSpPr>
        <p:spPr>
          <a:xfrm>
            <a:off x="274320" y="3017520"/>
            <a:ext cx="8595360" cy="347472"/>
          </a:xfrm>
          <a:prstGeom prst="rect">
            <a:avLst/>
          </a:prstGeom>
          <a:solidFill>
            <a:srgbClr val="2C4A52"/>
          </a:solidFill>
          <a:ln w="12700">
            <a:solidFill>
              <a:srgbClr val="2C4A52"/>
            </a:solidFill>
            <a:prstDash val="solid"/>
          </a:ln>
        </p:spPr>
      </p:sp>
      <p:sp>
        <p:nvSpPr>
          <p:cNvPr id="16" name="Text 14"/>
          <p:cNvSpPr/>
          <p:nvPr/>
        </p:nvSpPr>
        <p:spPr>
          <a:xfrm>
            <a:off x="365760" y="301752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研究知見</a:t>
            </a:r>
            <a:endParaRPr lang="en-US" sz="1300" dirty="0"/>
          </a:p>
        </p:txBody>
      </p:sp>
      <p:sp>
        <p:nvSpPr>
          <p:cNvPr id="17" name="Shape 15"/>
          <p:cNvSpPr/>
          <p:nvPr/>
        </p:nvSpPr>
        <p:spPr>
          <a:xfrm>
            <a:off x="274320" y="3401568"/>
            <a:ext cx="8595360" cy="14630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8" name="Text 16"/>
          <p:cNvSpPr/>
          <p:nvPr/>
        </p:nvSpPr>
        <p:spPr>
          <a:xfrm>
            <a:off x="457200" y="3456432"/>
            <a:ext cx="8229600" cy="1325880"/>
          </a:xfrm>
          <a:prstGeom prst="rect">
            <a:avLst/>
          </a:prstGeom>
          <a:noFill/>
          <a:ln/>
        </p:spPr>
        <p:txBody>
          <a:bodyPr wrap="square" rtlCol="0" anchor="t"/>
          <a:lstStyle/>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初心者治療者はACT実施への自信が低くても、クライアントのアウトカムは良好（Lappalainen et al., 2007）</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ACTに不慣れな治療者の「ぎこちなさ」は、人間的つながりをむしろ深める可能性がある</a:t>
            </a:r>
            <a:endParaRPr lang="en-US" sz="1300" dirty="0"/>
          </a:p>
          <a:p>
            <a:pPr marL="342900" indent="-342900">
              <a:spcAft>
                <a:spcPts val="500"/>
              </a:spcAft>
              <a:buSzPct val="100000"/>
              <a:buChar char="•"/>
            </a:pPr>
            <a:r>
              <a:rPr lang="en-US" sz="1300" dirty="0">
                <a:solidFill>
                  <a:srgbClr val="1E3340"/>
                </a:solidFill>
                <a:latin typeface="Calibri" pitchFamily="34" charset="0"/>
                <a:ea typeface="Calibri" pitchFamily="34" charset="-122"/>
                <a:cs typeface="Calibri" pitchFamily="34" charset="-120"/>
              </a:rPr>
              <a:t>心理的柔軟性の変化が、治療同盟よりも大きくアウトカムの分散を説明する（Gifford et al.）</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Shape 2"/>
          <p:cNvSpPr/>
          <p:nvPr/>
        </p:nvSpPr>
        <p:spPr>
          <a:xfrm>
            <a:off x="0" y="0"/>
            <a:ext cx="2011680" cy="594360"/>
          </a:xfrm>
          <a:prstGeom prst="rect">
            <a:avLst/>
          </a:prstGeom>
          <a:solidFill>
            <a:srgbClr val="84B59F"/>
          </a:solidFill>
          <a:ln w="12700">
            <a:solidFill>
              <a:srgbClr val="84B59F"/>
            </a:solidFill>
            <a:prstDash val="solid"/>
          </a:ln>
        </p:spPr>
      </p:sp>
      <p:sp>
        <p:nvSpPr>
          <p:cNvPr id="5" name="Text 3"/>
          <p:cNvSpPr/>
          <p:nvPr/>
        </p:nvSpPr>
        <p:spPr>
          <a:xfrm>
            <a:off x="0" y="0"/>
            <a:ext cx="2011680" cy="59436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ポジティブな支点①</a:t>
            </a:r>
            <a:endParaRPr lang="en-US" sz="1200" dirty="0"/>
          </a:p>
        </p:txBody>
      </p:sp>
      <p:sp>
        <p:nvSpPr>
          <p:cNvPr id="6" name="Text 4"/>
          <p:cNvSpPr/>
          <p:nvPr/>
        </p:nvSpPr>
        <p:spPr>
          <a:xfrm>
            <a:off x="210312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治療者に求められる4つの姿勢</a:t>
            </a:r>
            <a:endParaRPr lang="en-US" sz="1900" dirty="0"/>
          </a:p>
        </p:txBody>
      </p:sp>
      <p:sp>
        <p:nvSpPr>
          <p:cNvPr id="7" name="Shape 5"/>
          <p:cNvSpPr/>
          <p:nvPr/>
        </p:nvSpPr>
        <p:spPr>
          <a:xfrm>
            <a:off x="274320" y="777240"/>
            <a:ext cx="4160520" cy="20574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4160520" cy="365760"/>
          </a:xfrm>
          <a:prstGeom prst="rect">
            <a:avLst/>
          </a:prstGeom>
          <a:solidFill>
            <a:srgbClr val="84B59F"/>
          </a:solidFill>
          <a:ln w="12700">
            <a:solidFill>
              <a:srgbClr val="84B59F"/>
            </a:solidFill>
            <a:prstDash val="solid"/>
          </a:ln>
        </p:spPr>
      </p:sp>
      <p:sp>
        <p:nvSpPr>
          <p:cNvPr id="9" name="Text 7"/>
          <p:cNvSpPr/>
          <p:nvPr/>
        </p:nvSpPr>
        <p:spPr>
          <a:xfrm>
            <a:off x="36576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観察者の視点（Observer Perspective）</a:t>
            </a:r>
            <a:endParaRPr lang="en-US" sz="1200" dirty="0"/>
          </a:p>
        </p:txBody>
      </p:sp>
      <p:sp>
        <p:nvSpPr>
          <p:cNvPr id="10" name="Text 8"/>
          <p:cNvSpPr/>
          <p:nvPr/>
        </p:nvSpPr>
        <p:spPr>
          <a:xfrm>
            <a:off x="365760" y="1170432"/>
            <a:ext cx="3977640" cy="160020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思考・感情の内容ではなく、それがどう機能するかを観察する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クライアントの言語内容に防御的・批判的に反応しない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自分の脆弱性を自然に見せることが最も強力なモデリングになる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「ACT的に正しい反応をしなければ」という圧力にも融合しない</a:t>
            </a:r>
            <a:endParaRPr lang="en-US" sz="1200" dirty="0"/>
          </a:p>
        </p:txBody>
      </p:sp>
      <p:sp>
        <p:nvSpPr>
          <p:cNvPr id="11" name="Shape 9"/>
          <p:cNvSpPr/>
          <p:nvPr/>
        </p:nvSpPr>
        <p:spPr>
          <a:xfrm>
            <a:off x="4709160" y="777240"/>
            <a:ext cx="4160520" cy="20574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09160" y="777240"/>
            <a:ext cx="4160520" cy="365760"/>
          </a:xfrm>
          <a:prstGeom prst="rect">
            <a:avLst/>
          </a:prstGeom>
          <a:solidFill>
            <a:srgbClr val="50808E"/>
          </a:solidFill>
          <a:ln w="12700">
            <a:solidFill>
              <a:srgbClr val="50808E"/>
            </a:solidFill>
            <a:prstDash val="solid"/>
          </a:ln>
        </p:spPr>
      </p:sp>
      <p:sp>
        <p:nvSpPr>
          <p:cNvPr id="13" name="Text 11"/>
          <p:cNvSpPr/>
          <p:nvPr/>
        </p:nvSpPr>
        <p:spPr>
          <a:xfrm>
            <a:off x="480060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近づくことで知恵が得られる</a:t>
            </a:r>
            <a:endParaRPr lang="en-US" sz="1200" dirty="0"/>
          </a:p>
        </p:txBody>
      </p:sp>
      <p:sp>
        <p:nvSpPr>
          <p:cNvPr id="14" name="Text 12"/>
          <p:cNvSpPr/>
          <p:nvPr/>
        </p:nvSpPr>
        <p:spPr>
          <a:xfrm>
            <a:off x="4800600" y="1170432"/>
            <a:ext cx="3977640" cy="160020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障壁・挫折・苦しみを迂回せず、受け入れながら進む姿勢</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治療者自身が「困難に近づくことで活力が生まれる」を体験的に知っていることが治療を強化する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コミットメントとは「乗り越えること」ではなく「共に受け入れながら進むこと」</a:t>
            </a:r>
            <a:endParaRPr lang="en-US" sz="1200" dirty="0"/>
          </a:p>
        </p:txBody>
      </p:sp>
      <p:sp>
        <p:nvSpPr>
          <p:cNvPr id="15" name="Shape 13"/>
          <p:cNvSpPr/>
          <p:nvPr/>
        </p:nvSpPr>
        <p:spPr>
          <a:xfrm>
            <a:off x="274320" y="2971800"/>
            <a:ext cx="4160520" cy="1920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274320" y="2971800"/>
            <a:ext cx="4160520" cy="365760"/>
          </a:xfrm>
          <a:prstGeom prst="rect">
            <a:avLst/>
          </a:prstGeom>
          <a:solidFill>
            <a:srgbClr val="C5874A"/>
          </a:solidFill>
          <a:ln w="12700">
            <a:solidFill>
              <a:srgbClr val="C5874A"/>
            </a:solidFill>
            <a:prstDash val="solid"/>
          </a:ln>
        </p:spPr>
      </p:sp>
      <p:sp>
        <p:nvSpPr>
          <p:cNvPr id="17" name="Text 15"/>
          <p:cNvSpPr/>
          <p:nvPr/>
        </p:nvSpPr>
        <p:spPr>
          <a:xfrm>
            <a:off x="365760" y="297180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矛盾と不確かさへの耐性</a:t>
            </a:r>
            <a:endParaRPr lang="en-US" sz="1200" dirty="0"/>
          </a:p>
        </p:txBody>
      </p:sp>
      <p:sp>
        <p:nvSpPr>
          <p:cNvPr id="18" name="Text 16"/>
          <p:cNvSpPr/>
          <p:nvPr/>
        </p:nvSpPr>
        <p:spPr>
          <a:xfrm>
            <a:off x="365760" y="3364992"/>
            <a:ext cx="3977640" cy="146304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人生の矛盾・逆説・不確かさを言語で解決しようとしない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「この方向に進んでも保証はない」という事実をクライアントから隠さない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不確かさの中に共に座っていられる能力それ自体が治療的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「なぜ変化が正しいか」を論理的に説得しようとしない</a:t>
            </a:r>
            <a:endParaRPr lang="en-US" sz="1200" dirty="0"/>
          </a:p>
        </p:txBody>
      </p:sp>
      <p:sp>
        <p:nvSpPr>
          <p:cNvPr id="19" name="Shape 17"/>
          <p:cNvSpPr/>
          <p:nvPr/>
        </p:nvSpPr>
        <p:spPr>
          <a:xfrm>
            <a:off x="4709160" y="2971800"/>
            <a:ext cx="4160520" cy="1920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0" name="Shape 18"/>
          <p:cNvSpPr/>
          <p:nvPr/>
        </p:nvSpPr>
        <p:spPr>
          <a:xfrm>
            <a:off x="4709160" y="2971800"/>
            <a:ext cx="4160520" cy="365760"/>
          </a:xfrm>
          <a:prstGeom prst="rect">
            <a:avLst/>
          </a:prstGeom>
          <a:solidFill>
            <a:srgbClr val="3D7A8A"/>
          </a:solidFill>
          <a:ln w="12700">
            <a:solidFill>
              <a:srgbClr val="3D7A8A"/>
            </a:solidFill>
            <a:prstDash val="solid"/>
          </a:ln>
        </p:spPr>
      </p:sp>
      <p:sp>
        <p:nvSpPr>
          <p:cNvPr id="21" name="Text 19"/>
          <p:cNvSpPr/>
          <p:nvPr/>
        </p:nvSpPr>
        <p:spPr>
          <a:xfrm>
            <a:off x="4800600" y="297180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同じ鍋の中にいる（We are in this stew together）</a:t>
            </a:r>
            <a:endParaRPr lang="en-US" sz="1200" dirty="0"/>
          </a:p>
        </p:txBody>
      </p:sp>
      <p:sp>
        <p:nvSpPr>
          <p:cNvPr id="22" name="Text 20"/>
          <p:cNvSpPr/>
          <p:nvPr/>
        </p:nvSpPr>
        <p:spPr>
          <a:xfrm>
            <a:off x="4800600" y="3364992"/>
            <a:ext cx="3977640" cy="146304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「私が治し、あなたが学ぶ」という非対称な関係を拒否する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効果①：ソフトな安心感——共感と正常化を、弱さを示さずに伝える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効果②：選択的自己開示——同様の問題と格闘した経験を伝えることで信頼と連帯感が生まれる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「運命のちょっとした違いで、立場は逆だったかもしれない」</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Shape 2"/>
          <p:cNvSpPr/>
          <p:nvPr/>
        </p:nvSpPr>
        <p:spPr>
          <a:xfrm>
            <a:off x="0" y="0"/>
            <a:ext cx="2011680" cy="594360"/>
          </a:xfrm>
          <a:prstGeom prst="rect">
            <a:avLst/>
          </a:prstGeom>
          <a:solidFill>
            <a:srgbClr val="84B59F"/>
          </a:solidFill>
          <a:ln w="12700">
            <a:solidFill>
              <a:srgbClr val="84B59F"/>
            </a:solidFill>
            <a:prstDash val="solid"/>
          </a:ln>
        </p:spPr>
      </p:sp>
      <p:sp>
        <p:nvSpPr>
          <p:cNvPr id="5" name="Text 3"/>
          <p:cNvSpPr/>
          <p:nvPr/>
        </p:nvSpPr>
        <p:spPr>
          <a:xfrm>
            <a:off x="0" y="0"/>
            <a:ext cx="2011680" cy="59436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ポジティブな支点②</a:t>
            </a:r>
            <a:endParaRPr lang="en-US" sz="1200" dirty="0"/>
          </a:p>
        </p:txBody>
      </p:sp>
      <p:sp>
        <p:nvSpPr>
          <p:cNvPr id="6" name="Text 4"/>
          <p:cNvSpPr/>
          <p:nvPr/>
        </p:nvSpPr>
        <p:spPr>
          <a:xfrm>
            <a:off x="210312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根本的な尊重・スピリチュアリティ・ユーモア</a:t>
            </a:r>
            <a:endParaRPr lang="en-US" sz="1900" dirty="0"/>
          </a:p>
        </p:txBody>
      </p:sp>
      <p:sp>
        <p:nvSpPr>
          <p:cNvPr id="7" name="Shape 5"/>
          <p:cNvSpPr/>
          <p:nvPr/>
        </p:nvSpPr>
        <p:spPr>
          <a:xfrm>
            <a:off x="274320" y="777240"/>
            <a:ext cx="4160520" cy="18745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4160520" cy="365760"/>
          </a:xfrm>
          <a:prstGeom prst="rect">
            <a:avLst/>
          </a:prstGeom>
          <a:solidFill>
            <a:srgbClr val="5C8A6A"/>
          </a:solidFill>
          <a:ln w="12700">
            <a:solidFill>
              <a:srgbClr val="5C8A6A"/>
            </a:solidFill>
            <a:prstDash val="solid"/>
          </a:ln>
        </p:spPr>
      </p:sp>
      <p:sp>
        <p:nvSpPr>
          <p:cNvPr id="9" name="Text 7"/>
          <p:cNvSpPr/>
          <p:nvPr/>
        </p:nvSpPr>
        <p:spPr>
          <a:xfrm>
            <a:off x="36576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根本的な尊重（Radical Respect）</a:t>
            </a:r>
            <a:endParaRPr lang="en-US" sz="1200" dirty="0"/>
          </a:p>
        </p:txBody>
      </p:sp>
      <p:sp>
        <p:nvSpPr>
          <p:cNvPr id="10" name="Text 8"/>
          <p:cNvSpPr/>
          <p:nvPr/>
        </p:nvSpPr>
        <p:spPr>
          <a:xfrm>
            <a:off x="365760" y="1170432"/>
            <a:ext cx="3977640" cy="141732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クライアントの価値観を治療者の価値観で置き換えない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「選択」という言葉を使った価値観の強制・誘導は根本的にACTと矛盾する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治療者の役割：「目的（ends）」の提供ではなく「手段（means）」の有効性を検証すること</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価値観の衝突に見えるものの99%は手段の衝突——代替手段を提供できる</a:t>
            </a:r>
            <a:endParaRPr lang="en-US" sz="1200" dirty="0"/>
          </a:p>
        </p:txBody>
      </p:sp>
      <p:sp>
        <p:nvSpPr>
          <p:cNvPr id="11" name="Shape 9"/>
          <p:cNvSpPr/>
          <p:nvPr/>
        </p:nvSpPr>
        <p:spPr>
          <a:xfrm>
            <a:off x="4709160" y="777240"/>
            <a:ext cx="4160520" cy="18745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09160" y="777240"/>
            <a:ext cx="4160520" cy="365760"/>
          </a:xfrm>
          <a:prstGeom prst="rect">
            <a:avLst/>
          </a:prstGeom>
          <a:solidFill>
            <a:srgbClr val="6B6B9B"/>
          </a:solidFill>
          <a:ln w="12700">
            <a:solidFill>
              <a:srgbClr val="6B6B9B"/>
            </a:solidFill>
            <a:prstDash val="solid"/>
          </a:ln>
        </p:spPr>
      </p:sp>
      <p:sp>
        <p:nvSpPr>
          <p:cNvPr id="13" name="Text 11"/>
          <p:cNvSpPr/>
          <p:nvPr/>
        </p:nvSpPr>
        <p:spPr>
          <a:xfrm>
            <a:off x="480060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スピリチュアリティへの開放性</a:t>
            </a:r>
            <a:endParaRPr lang="en-US" sz="1200" dirty="0"/>
          </a:p>
        </p:txBody>
      </p:sp>
      <p:sp>
        <p:nvSpPr>
          <p:cNvPr id="14" name="Text 12"/>
          <p:cNvSpPr/>
          <p:nvPr/>
        </p:nvSpPr>
        <p:spPr>
          <a:xfrm>
            <a:off x="4800600" y="1170432"/>
            <a:ext cx="3977640" cy="141732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スピリチュアリティ＝超越的な自己感覚・人間の普遍的条件への認識・クライアントの価値観の尊重</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宗教的ドグマへの依存ではなく、言語の脱リテラル化と観察者の視点は本質的に精神的プロセス</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クライアントが宗教的言語でACTプロセスを語ることを拒まない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自己as文脈の「物でない性質」は、古来の宗教的伝統の「魂」概念と共鳴する</a:t>
            </a:r>
            <a:endParaRPr lang="en-US" sz="1200" dirty="0"/>
          </a:p>
        </p:txBody>
      </p:sp>
      <p:sp>
        <p:nvSpPr>
          <p:cNvPr id="15" name="Shape 13"/>
          <p:cNvSpPr/>
          <p:nvPr/>
        </p:nvSpPr>
        <p:spPr>
          <a:xfrm>
            <a:off x="274320" y="2788920"/>
            <a:ext cx="4160520" cy="1737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274320" y="2788920"/>
            <a:ext cx="4160520" cy="365760"/>
          </a:xfrm>
          <a:prstGeom prst="rect">
            <a:avLst/>
          </a:prstGeom>
          <a:solidFill>
            <a:srgbClr val="C5874A"/>
          </a:solidFill>
          <a:ln w="12700">
            <a:solidFill>
              <a:srgbClr val="C5874A"/>
            </a:solidFill>
            <a:prstDash val="solid"/>
          </a:ln>
        </p:spPr>
      </p:sp>
      <p:sp>
        <p:nvSpPr>
          <p:cNvPr id="17" name="Text 15"/>
          <p:cNvSpPr/>
          <p:nvPr/>
        </p:nvSpPr>
        <p:spPr>
          <a:xfrm>
            <a:off x="365760" y="278892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ユーモアと逆説</a:t>
            </a:r>
            <a:endParaRPr lang="en-US" sz="1200" dirty="0"/>
          </a:p>
        </p:txBody>
      </p:sp>
      <p:sp>
        <p:nvSpPr>
          <p:cNvPr id="18" name="Text 16"/>
          <p:cNvSpPr/>
          <p:nvPr/>
        </p:nvSpPr>
        <p:spPr>
          <a:xfrm>
            <a:off x="365760" y="3182112"/>
            <a:ext cx="3977640" cy="128016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言語の罠に捉われている状況を軽く扱い、「同じ穴のムジナ」感で共に笑う</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タイミングの良いユーモアは本質的にデフュージョンの効果を持つ</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例：「問題があることが問題ではない——いつも同じ問題があることが問題だ！新しい問題が必要だ」</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逆説と矛盾を解決せず、そのまま笑えることが柔軟性の証拠</a:t>
            </a:r>
            <a:endParaRPr lang="en-US" sz="1200" dirty="0"/>
          </a:p>
        </p:txBody>
      </p:sp>
      <p:sp>
        <p:nvSpPr>
          <p:cNvPr id="19" name="Shape 17"/>
          <p:cNvSpPr/>
          <p:nvPr/>
        </p:nvSpPr>
        <p:spPr>
          <a:xfrm>
            <a:off x="4709160" y="2788920"/>
            <a:ext cx="4160520" cy="1737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0" name="Shape 18"/>
          <p:cNvSpPr/>
          <p:nvPr/>
        </p:nvSpPr>
        <p:spPr>
          <a:xfrm>
            <a:off x="4709160" y="2788920"/>
            <a:ext cx="4160520" cy="365760"/>
          </a:xfrm>
          <a:prstGeom prst="rect">
            <a:avLst/>
          </a:prstGeom>
          <a:solidFill>
            <a:srgbClr val="50808E"/>
          </a:solidFill>
          <a:ln w="12700">
            <a:solidFill>
              <a:srgbClr val="50808E"/>
            </a:solidFill>
            <a:prstDash val="solid"/>
          </a:ln>
        </p:spPr>
      </p:sp>
      <p:sp>
        <p:nvSpPr>
          <p:cNvPr id="21" name="Text 19"/>
          <p:cNvSpPr/>
          <p:nvPr/>
        </p:nvSpPr>
        <p:spPr>
          <a:xfrm>
            <a:off x="4800600" y="278892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複数レベルのトラッキング</a:t>
            </a:r>
            <a:endParaRPr lang="en-US" sz="1200" dirty="0"/>
          </a:p>
        </p:txBody>
      </p:sp>
      <p:sp>
        <p:nvSpPr>
          <p:cNvPr id="22" name="Text 20"/>
          <p:cNvSpPr/>
          <p:nvPr/>
        </p:nvSpPr>
        <p:spPr>
          <a:xfrm>
            <a:off x="4800600" y="3182112"/>
            <a:ext cx="3977640" cy="128016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①話題の内容そのもの：クライアントが語ることの内容と機能を扱う</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②社会的行動パターンのサンプル：この話題は外での行動全般のパターンを示しているか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③治療関係への発言：この語りは今ここの関係についての何かを表現しているか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 どのレベルを扱うかは「臨床的有用性」で判断する</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97B6A"/>
          </a:solidFill>
          <a:ln w="12700">
            <a:solidFill>
              <a:srgbClr val="C97B6A"/>
            </a:solidFill>
            <a:prstDash val="solid"/>
          </a:ln>
        </p:spPr>
      </p:sp>
      <p:sp>
        <p:nvSpPr>
          <p:cNvPr id="4" name="Shape 2"/>
          <p:cNvSpPr/>
          <p:nvPr/>
        </p:nvSpPr>
        <p:spPr>
          <a:xfrm>
            <a:off x="0" y="0"/>
            <a:ext cx="2011680" cy="594360"/>
          </a:xfrm>
          <a:prstGeom prst="rect">
            <a:avLst/>
          </a:prstGeom>
          <a:solidFill>
            <a:srgbClr val="C97B6A"/>
          </a:solidFill>
          <a:ln w="12700">
            <a:solidFill>
              <a:srgbClr val="C97B6A"/>
            </a:solidFill>
            <a:prstDash val="solid"/>
          </a:ln>
        </p:spPr>
      </p:sp>
      <p:sp>
        <p:nvSpPr>
          <p:cNvPr id="5" name="Text 3"/>
          <p:cNvSpPr/>
          <p:nvPr/>
        </p:nvSpPr>
        <p:spPr>
          <a:xfrm>
            <a:off x="0" y="0"/>
            <a:ext cx="2011680" cy="59436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ネガティブな罠</a:t>
            </a:r>
            <a:endParaRPr lang="en-US" sz="1200" dirty="0"/>
          </a:p>
        </p:txBody>
      </p:sp>
      <p:sp>
        <p:nvSpPr>
          <p:cNvPr id="6" name="Text 4"/>
          <p:cNvSpPr/>
          <p:nvPr/>
        </p:nvSpPr>
        <p:spPr>
          <a:xfrm>
            <a:off x="210312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陥りやすい4つの失敗パターン</a:t>
            </a:r>
            <a:endParaRPr lang="en-US" sz="1900" dirty="0"/>
          </a:p>
        </p:txBody>
      </p:sp>
      <p:sp>
        <p:nvSpPr>
          <p:cNvPr id="7" name="Shape 5"/>
          <p:cNvSpPr/>
          <p:nvPr/>
        </p:nvSpPr>
        <p:spPr>
          <a:xfrm>
            <a:off x="274320" y="777240"/>
            <a:ext cx="4160520" cy="21031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4160520" cy="365760"/>
          </a:xfrm>
          <a:prstGeom prst="rect">
            <a:avLst/>
          </a:prstGeom>
          <a:solidFill>
            <a:srgbClr val="C5874A"/>
          </a:solidFill>
          <a:ln w="12700">
            <a:solidFill>
              <a:srgbClr val="C5874A"/>
            </a:solidFill>
            <a:prstDash val="solid"/>
          </a:ln>
        </p:spPr>
      </p:sp>
      <p:sp>
        <p:nvSpPr>
          <p:cNvPr id="9" name="Text 7"/>
          <p:cNvSpPr/>
          <p:nvPr/>
        </p:nvSpPr>
        <p:spPr>
          <a:xfrm>
            <a:off x="36576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① ACTを知的演習にする</a:t>
            </a:r>
            <a:endParaRPr lang="en-US" sz="1200" dirty="0"/>
          </a:p>
        </p:txBody>
      </p:sp>
      <p:sp>
        <p:nvSpPr>
          <p:cNvPr id="10" name="Text 8"/>
          <p:cNvSpPr/>
          <p:nvPr/>
        </p:nvSpPr>
        <p:spPr>
          <a:xfrm>
            <a:off x="365760" y="1170432"/>
            <a:ext cx="3977640" cy="164592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ACTの哲学・技法の知的魅力が、言語的説明偏重を引き起こす</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クライアントが「正しいACTの答え」を演じ始め、活力と本物の接続が失われる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治療者が「正しさ」を主張し、クライアントが間違いに気づくよう誘導する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目安：言語的説明はセッション時間の20%以下に。メタファー・エクササイズ・現在体験を優先</a:t>
            </a:r>
            <a:endParaRPr lang="en-US" sz="1200" dirty="0"/>
          </a:p>
        </p:txBody>
      </p:sp>
      <p:sp>
        <p:nvSpPr>
          <p:cNvPr id="11" name="Shape 9"/>
          <p:cNvSpPr/>
          <p:nvPr/>
        </p:nvSpPr>
        <p:spPr>
          <a:xfrm>
            <a:off x="4709160" y="777240"/>
            <a:ext cx="4160520" cy="21031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09160" y="777240"/>
            <a:ext cx="4160520" cy="365760"/>
          </a:xfrm>
          <a:prstGeom prst="rect">
            <a:avLst/>
          </a:prstGeom>
          <a:solidFill>
            <a:srgbClr val="C97B6A"/>
          </a:solidFill>
          <a:ln w="12700">
            <a:solidFill>
              <a:srgbClr val="C97B6A"/>
            </a:solidFill>
            <a:prstDash val="solid"/>
          </a:ln>
        </p:spPr>
      </p:sp>
      <p:sp>
        <p:nvSpPr>
          <p:cNvPr id="13" name="Text 11"/>
          <p:cNvSpPr/>
          <p:nvPr/>
        </p:nvSpPr>
        <p:spPr>
          <a:xfrm>
            <a:off x="4800600" y="77724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② 心理的硬直性のモデリング</a:t>
            </a:r>
            <a:endParaRPr lang="en-US" sz="1200" dirty="0"/>
          </a:p>
        </p:txBody>
      </p:sp>
      <p:sp>
        <p:nvSpPr>
          <p:cNvPr id="14" name="Text 12"/>
          <p:cNvSpPr/>
          <p:nvPr/>
        </p:nvSpPr>
        <p:spPr>
          <a:xfrm>
            <a:off x="4800600" y="1170432"/>
            <a:ext cx="3977640" cy="164592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治療者自身の回避・融合が、クライアントに硬直性をモデリングする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社会的に好ましい反応だけを強化し、否定的な体験を拒否する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「どこでそういう考えを学んだか」——除去アジェンダの強化になる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「なぜ（Why）」という問いはほぼ常に失敗——理由付けや物語化を招くだけ</a:t>
            </a:r>
            <a:endParaRPr lang="en-US" sz="1200" dirty="0"/>
          </a:p>
        </p:txBody>
      </p:sp>
      <p:sp>
        <p:nvSpPr>
          <p:cNvPr id="15" name="Shape 13"/>
          <p:cNvSpPr/>
          <p:nvPr/>
        </p:nvSpPr>
        <p:spPr>
          <a:xfrm>
            <a:off x="274320" y="3017520"/>
            <a:ext cx="4160520" cy="1920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274320" y="3017520"/>
            <a:ext cx="4160520" cy="365760"/>
          </a:xfrm>
          <a:prstGeom prst="rect">
            <a:avLst/>
          </a:prstGeom>
          <a:solidFill>
            <a:srgbClr val="6B6B9B"/>
          </a:solidFill>
          <a:ln w="12700">
            <a:solidFill>
              <a:srgbClr val="6B6B9B"/>
            </a:solidFill>
            <a:prstDash val="solid"/>
          </a:ln>
        </p:spPr>
      </p:sp>
      <p:sp>
        <p:nvSpPr>
          <p:cNvPr id="17" name="Text 15"/>
          <p:cNvSpPr/>
          <p:nvPr/>
        </p:nvSpPr>
        <p:spPr>
          <a:xfrm>
            <a:off x="365760" y="301752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③ 感情処理の過剰な強調</a:t>
            </a:r>
            <a:endParaRPr lang="en-US" sz="1200" dirty="0"/>
          </a:p>
        </p:txBody>
      </p:sp>
      <p:sp>
        <p:nvSpPr>
          <p:cNvPr id="18" name="Text 16"/>
          <p:cNvSpPr/>
          <p:nvPr/>
        </p:nvSpPr>
        <p:spPr>
          <a:xfrm>
            <a:off x="365760" y="3410712"/>
            <a:ext cx="3977640" cy="146304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「感情に触れれば自動的に良くなる」という誤解に基づく過剰な情緒的処理</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体験回避が問題なのは価値ある行動の障壁になる場合のみ</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「感情を感じること」自体がACTの目的ではない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解決策：値づけと行動変容に結びついたエクササイズに戻る</a:t>
            </a:r>
            <a:endParaRPr lang="en-US" sz="1200" dirty="0"/>
          </a:p>
        </p:txBody>
      </p:sp>
      <p:sp>
        <p:nvSpPr>
          <p:cNvPr id="19" name="Shape 17"/>
          <p:cNvSpPr/>
          <p:nvPr/>
        </p:nvSpPr>
        <p:spPr>
          <a:xfrm>
            <a:off x="4709160" y="3017520"/>
            <a:ext cx="4160520" cy="19202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0" name="Shape 18"/>
          <p:cNvSpPr/>
          <p:nvPr/>
        </p:nvSpPr>
        <p:spPr>
          <a:xfrm>
            <a:off x="4709160" y="3017520"/>
            <a:ext cx="4160520" cy="365760"/>
          </a:xfrm>
          <a:prstGeom prst="rect">
            <a:avLst/>
          </a:prstGeom>
          <a:solidFill>
            <a:srgbClr val="50808E"/>
          </a:solidFill>
          <a:ln w="12700">
            <a:solidFill>
              <a:srgbClr val="50808E"/>
            </a:solidFill>
            <a:prstDash val="solid"/>
          </a:ln>
        </p:spPr>
      </p:sp>
      <p:sp>
        <p:nvSpPr>
          <p:cNvPr id="21" name="Text 19"/>
          <p:cNvSpPr/>
          <p:nvPr/>
        </p:nvSpPr>
        <p:spPr>
          <a:xfrm>
            <a:off x="4800600" y="3017520"/>
            <a:ext cx="3977640" cy="365760"/>
          </a:xfrm>
          <a:prstGeom prst="rect">
            <a:avLst/>
          </a:prstGeom>
          <a:noFill/>
          <a:ln/>
        </p:spPr>
        <p:txBody>
          <a:bodyPr wrap="square"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④ 治療者自身の問題を持ち込む</a:t>
            </a:r>
            <a:endParaRPr lang="en-US" sz="1200" dirty="0"/>
          </a:p>
        </p:txBody>
      </p:sp>
      <p:sp>
        <p:nvSpPr>
          <p:cNvPr id="22" name="Text 20"/>
          <p:cNvSpPr/>
          <p:nvPr/>
        </p:nvSpPr>
        <p:spPr>
          <a:xfrm>
            <a:off x="4800600" y="3410712"/>
            <a:ext cx="3977640" cy="146304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治療者の強い道徳的信念・未解決問題が話題回避・アドバイス化を引き起こす</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カウンタートランスファレンスはなくならない——治療者も人間だから</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解決策：自分自身に心理的柔軟性モデルを適用する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 認め・開き・価値に基づく行動を取る。それがクライアントへのモデリングにもなる</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50808E"/>
          </a:solidFill>
          <a:ln w="12700">
            <a:solidFill>
              <a:srgbClr val="50808E"/>
            </a:solidFill>
            <a:prstDash val="solid"/>
          </a:ln>
        </p:spPr>
      </p:sp>
      <p:sp>
        <p:nvSpPr>
          <p:cNvPr id="4" name="Text 2"/>
          <p:cNvSpPr/>
          <p:nvPr/>
        </p:nvSpPr>
        <p:spPr>
          <a:xfrm>
            <a:off x="365760" y="0"/>
            <a:ext cx="841248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治療関係の原則と実証的根拠</a:t>
            </a:r>
            <a:endParaRPr lang="en-US" sz="1900" dirty="0"/>
          </a:p>
        </p:txBody>
      </p:sp>
      <p:sp>
        <p:nvSpPr>
          <p:cNvPr id="5" name="Shape 3"/>
          <p:cNvSpPr/>
          <p:nvPr/>
        </p:nvSpPr>
        <p:spPr>
          <a:xfrm>
            <a:off x="274320" y="777240"/>
            <a:ext cx="8595360" cy="384048"/>
          </a:xfrm>
          <a:prstGeom prst="rect">
            <a:avLst/>
          </a:prstGeom>
          <a:solidFill>
            <a:srgbClr val="2C4A52"/>
          </a:solidFill>
          <a:ln w="12700">
            <a:solidFill>
              <a:srgbClr val="2C4A52"/>
            </a:solidFill>
            <a:prstDash val="solid"/>
          </a:ln>
        </p:spPr>
      </p:sp>
      <p:sp>
        <p:nvSpPr>
          <p:cNvPr id="6" name="Text 4"/>
          <p:cNvSpPr/>
          <p:nvPr/>
        </p:nvSpPr>
        <p:spPr>
          <a:xfrm>
            <a:off x="365760" y="777240"/>
            <a:ext cx="83210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I'm RFT With it ——治療関係の三機能</a:t>
            </a:r>
            <a:endParaRPr lang="en-US" sz="1300" dirty="0"/>
          </a:p>
        </p:txBody>
      </p:sp>
      <p:sp>
        <p:nvSpPr>
          <p:cNvPr id="7" name="Shape 5"/>
          <p:cNvSpPr/>
          <p:nvPr/>
        </p:nvSpPr>
        <p:spPr>
          <a:xfrm>
            <a:off x="274320" y="1261872"/>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1261872"/>
            <a:ext cx="502920" cy="594360"/>
          </a:xfrm>
          <a:prstGeom prst="rect">
            <a:avLst/>
          </a:prstGeom>
          <a:solidFill>
            <a:srgbClr val="50808E"/>
          </a:solidFill>
          <a:ln w="12700">
            <a:solidFill>
              <a:srgbClr val="50808E"/>
            </a:solidFill>
            <a:prstDash val="solid"/>
          </a:ln>
        </p:spPr>
      </p:sp>
      <p:sp>
        <p:nvSpPr>
          <p:cNvPr id="9" name="Text 7"/>
          <p:cNvSpPr/>
          <p:nvPr/>
        </p:nvSpPr>
        <p:spPr>
          <a:xfrm>
            <a:off x="274320" y="1261872"/>
            <a:ext cx="502920" cy="594360"/>
          </a:xfrm>
          <a:prstGeom prst="rect">
            <a:avLst/>
          </a:prstGeom>
          <a:noFill/>
          <a:ln/>
        </p:spPr>
        <p:txBody>
          <a:bodyPr wrap="square"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I</a:t>
            </a:r>
            <a:endParaRPr lang="en-US" sz="2000" dirty="0"/>
          </a:p>
        </p:txBody>
      </p:sp>
      <p:sp>
        <p:nvSpPr>
          <p:cNvPr id="10" name="Text 8"/>
          <p:cNvSpPr/>
          <p:nvPr/>
        </p:nvSpPr>
        <p:spPr>
          <a:xfrm>
            <a:off x="841248" y="1298448"/>
            <a:ext cx="3474720" cy="256032"/>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Instigate（引き起こす）</a:t>
            </a:r>
            <a:endParaRPr lang="en-US" sz="1200" dirty="0"/>
          </a:p>
        </p:txBody>
      </p:sp>
      <p:sp>
        <p:nvSpPr>
          <p:cNvPr id="11" name="Text 9"/>
          <p:cNvSpPr/>
          <p:nvPr/>
        </p:nvSpPr>
        <p:spPr>
          <a:xfrm>
            <a:off x="841248" y="1554480"/>
            <a:ext cx="3474720" cy="256032"/>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既存の硬直した反応パターンを不安定化し、新しいレパートリーの芽を作る</a:t>
            </a:r>
            <a:endParaRPr lang="en-US" sz="1100" dirty="0"/>
          </a:p>
        </p:txBody>
      </p:sp>
      <p:sp>
        <p:nvSpPr>
          <p:cNvPr id="12" name="Shape 10"/>
          <p:cNvSpPr/>
          <p:nvPr/>
        </p:nvSpPr>
        <p:spPr>
          <a:xfrm>
            <a:off x="274320" y="1920240"/>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3" name="Shape 11"/>
          <p:cNvSpPr/>
          <p:nvPr/>
        </p:nvSpPr>
        <p:spPr>
          <a:xfrm>
            <a:off x="274320" y="1920240"/>
            <a:ext cx="502920" cy="594360"/>
          </a:xfrm>
          <a:prstGeom prst="rect">
            <a:avLst/>
          </a:prstGeom>
          <a:solidFill>
            <a:srgbClr val="50808E"/>
          </a:solidFill>
          <a:ln w="12700">
            <a:solidFill>
              <a:srgbClr val="50808E"/>
            </a:solidFill>
            <a:prstDash val="solid"/>
          </a:ln>
        </p:spPr>
      </p:sp>
      <p:sp>
        <p:nvSpPr>
          <p:cNvPr id="14" name="Text 12"/>
          <p:cNvSpPr/>
          <p:nvPr/>
        </p:nvSpPr>
        <p:spPr>
          <a:xfrm>
            <a:off x="274320" y="1920240"/>
            <a:ext cx="502920" cy="594360"/>
          </a:xfrm>
          <a:prstGeom prst="rect">
            <a:avLst/>
          </a:prstGeom>
          <a:noFill/>
          <a:ln/>
        </p:spPr>
        <p:txBody>
          <a:bodyPr wrap="square"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M</a:t>
            </a:r>
            <a:endParaRPr lang="en-US" sz="2000" dirty="0"/>
          </a:p>
        </p:txBody>
      </p:sp>
      <p:sp>
        <p:nvSpPr>
          <p:cNvPr id="15" name="Text 13"/>
          <p:cNvSpPr/>
          <p:nvPr/>
        </p:nvSpPr>
        <p:spPr>
          <a:xfrm>
            <a:off x="841248" y="1956816"/>
            <a:ext cx="3474720" cy="256032"/>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Model（モデルになる）</a:t>
            </a:r>
            <a:endParaRPr lang="en-US" sz="1200" dirty="0"/>
          </a:p>
        </p:txBody>
      </p:sp>
      <p:sp>
        <p:nvSpPr>
          <p:cNvPr id="16" name="Text 14"/>
          <p:cNvSpPr/>
          <p:nvPr/>
        </p:nvSpPr>
        <p:spPr>
          <a:xfrm>
            <a:off x="841248" y="2212848"/>
            <a:ext cx="3474720" cy="256032"/>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心理的柔軟性の6プロセスを治療者自身が体現し、直接体験を通じて学習を促す</a:t>
            </a:r>
            <a:endParaRPr lang="en-US" sz="1100" dirty="0"/>
          </a:p>
        </p:txBody>
      </p:sp>
      <p:sp>
        <p:nvSpPr>
          <p:cNvPr id="17" name="Shape 15"/>
          <p:cNvSpPr/>
          <p:nvPr/>
        </p:nvSpPr>
        <p:spPr>
          <a:xfrm>
            <a:off x="274320" y="2578608"/>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8" name="Shape 16"/>
          <p:cNvSpPr/>
          <p:nvPr/>
        </p:nvSpPr>
        <p:spPr>
          <a:xfrm>
            <a:off x="274320" y="2578608"/>
            <a:ext cx="502920" cy="594360"/>
          </a:xfrm>
          <a:prstGeom prst="rect">
            <a:avLst/>
          </a:prstGeom>
          <a:solidFill>
            <a:srgbClr val="50808E"/>
          </a:solidFill>
          <a:ln w="12700">
            <a:solidFill>
              <a:srgbClr val="50808E"/>
            </a:solidFill>
            <a:prstDash val="solid"/>
          </a:ln>
        </p:spPr>
      </p:sp>
      <p:sp>
        <p:nvSpPr>
          <p:cNvPr id="19" name="Text 17"/>
          <p:cNvSpPr/>
          <p:nvPr/>
        </p:nvSpPr>
        <p:spPr>
          <a:xfrm>
            <a:off x="274320" y="2578608"/>
            <a:ext cx="502920" cy="594360"/>
          </a:xfrm>
          <a:prstGeom prst="rect">
            <a:avLst/>
          </a:prstGeom>
          <a:noFill/>
          <a:ln/>
        </p:spPr>
        <p:txBody>
          <a:bodyPr wrap="square"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R</a:t>
            </a:r>
            <a:endParaRPr lang="en-US" sz="2000" dirty="0"/>
          </a:p>
        </p:txBody>
      </p:sp>
      <p:sp>
        <p:nvSpPr>
          <p:cNvPr id="20" name="Text 18"/>
          <p:cNvSpPr/>
          <p:nvPr/>
        </p:nvSpPr>
        <p:spPr>
          <a:xfrm>
            <a:off x="841248" y="2615184"/>
            <a:ext cx="3474720" cy="256032"/>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Reinforce（強化する）</a:t>
            </a:r>
            <a:endParaRPr lang="en-US" sz="1200" dirty="0"/>
          </a:p>
        </p:txBody>
      </p:sp>
      <p:sp>
        <p:nvSpPr>
          <p:cNvPr id="21" name="Text 19"/>
          <p:cNvSpPr/>
          <p:nvPr/>
        </p:nvSpPr>
        <p:spPr>
          <a:xfrm>
            <a:off x="841248" y="2871216"/>
            <a:ext cx="3474720" cy="256032"/>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クライアントの柔軟性に向かう一歩をタイミングよく支持し、変化を持続させる</a:t>
            </a:r>
            <a:endParaRPr lang="en-US" sz="1100" dirty="0"/>
          </a:p>
        </p:txBody>
      </p:sp>
      <p:sp>
        <p:nvSpPr>
          <p:cNvPr id="22" name="Shape 20"/>
          <p:cNvSpPr/>
          <p:nvPr/>
        </p:nvSpPr>
        <p:spPr>
          <a:xfrm>
            <a:off x="4709160" y="1261872"/>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3" name="Shape 21"/>
          <p:cNvSpPr/>
          <p:nvPr/>
        </p:nvSpPr>
        <p:spPr>
          <a:xfrm>
            <a:off x="4709160" y="1261872"/>
            <a:ext cx="502920" cy="594360"/>
          </a:xfrm>
          <a:prstGeom prst="rect">
            <a:avLst/>
          </a:prstGeom>
          <a:solidFill>
            <a:srgbClr val="50808E"/>
          </a:solidFill>
          <a:ln w="12700">
            <a:solidFill>
              <a:srgbClr val="50808E"/>
            </a:solidFill>
            <a:prstDash val="solid"/>
          </a:ln>
        </p:spPr>
      </p:sp>
      <p:sp>
        <p:nvSpPr>
          <p:cNvPr id="24" name="Text 22"/>
          <p:cNvSpPr/>
          <p:nvPr/>
        </p:nvSpPr>
        <p:spPr>
          <a:xfrm>
            <a:off x="4709160" y="1261872"/>
            <a:ext cx="502920" cy="594360"/>
          </a:xfrm>
          <a:prstGeom prst="rect">
            <a:avLst/>
          </a:prstGeom>
          <a:noFill/>
          <a:ln/>
        </p:spPr>
        <p:txBody>
          <a:bodyPr wrap="square"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F</a:t>
            </a:r>
            <a:endParaRPr lang="en-US" sz="2000" dirty="0"/>
          </a:p>
        </p:txBody>
      </p:sp>
      <p:sp>
        <p:nvSpPr>
          <p:cNvPr id="25" name="Text 23"/>
          <p:cNvSpPr/>
          <p:nvPr/>
        </p:nvSpPr>
        <p:spPr>
          <a:xfrm>
            <a:off x="5276088" y="1298448"/>
            <a:ext cx="3474720" cy="256032"/>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From it（体験から）</a:t>
            </a:r>
            <a:endParaRPr lang="en-US" sz="1200" dirty="0"/>
          </a:p>
        </p:txBody>
      </p:sp>
      <p:sp>
        <p:nvSpPr>
          <p:cNvPr id="26" name="Text 24"/>
          <p:cNvSpPr/>
          <p:nvPr/>
        </p:nvSpPr>
        <p:spPr>
          <a:xfrm>
            <a:off x="5276088" y="1554480"/>
            <a:ext cx="3474720" cy="256032"/>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体験を回避せず、直接体験から作業する</a:t>
            </a:r>
            <a:endParaRPr lang="en-US" sz="1100" dirty="0"/>
          </a:p>
        </p:txBody>
      </p:sp>
      <p:sp>
        <p:nvSpPr>
          <p:cNvPr id="27" name="Shape 25"/>
          <p:cNvSpPr/>
          <p:nvPr/>
        </p:nvSpPr>
        <p:spPr>
          <a:xfrm>
            <a:off x="4709160" y="1920240"/>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8" name="Shape 26"/>
          <p:cNvSpPr/>
          <p:nvPr/>
        </p:nvSpPr>
        <p:spPr>
          <a:xfrm>
            <a:off x="4709160" y="1920240"/>
            <a:ext cx="502920" cy="594360"/>
          </a:xfrm>
          <a:prstGeom prst="rect">
            <a:avLst/>
          </a:prstGeom>
          <a:solidFill>
            <a:srgbClr val="50808E"/>
          </a:solidFill>
          <a:ln w="12700">
            <a:solidFill>
              <a:srgbClr val="50808E"/>
            </a:solidFill>
            <a:prstDash val="solid"/>
          </a:ln>
        </p:spPr>
      </p:sp>
      <p:sp>
        <p:nvSpPr>
          <p:cNvPr id="29" name="Text 27"/>
          <p:cNvSpPr/>
          <p:nvPr/>
        </p:nvSpPr>
        <p:spPr>
          <a:xfrm>
            <a:off x="4709160" y="1920240"/>
            <a:ext cx="502920" cy="594360"/>
          </a:xfrm>
          <a:prstGeom prst="rect">
            <a:avLst/>
          </a:prstGeom>
          <a:noFill/>
          <a:ln/>
        </p:spPr>
        <p:txBody>
          <a:bodyPr wrap="square"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T</a:t>
            </a:r>
            <a:endParaRPr lang="en-US" sz="2000" dirty="0"/>
          </a:p>
        </p:txBody>
      </p:sp>
      <p:sp>
        <p:nvSpPr>
          <p:cNvPr id="30" name="Text 28"/>
          <p:cNvSpPr/>
          <p:nvPr/>
        </p:nvSpPr>
        <p:spPr>
          <a:xfrm>
            <a:off x="5276088" y="1956816"/>
            <a:ext cx="3474720" cy="256032"/>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Toward it（価値に向かって）</a:t>
            </a:r>
            <a:endParaRPr lang="en-US" sz="1200" dirty="0"/>
          </a:p>
        </p:txBody>
      </p:sp>
      <p:sp>
        <p:nvSpPr>
          <p:cNvPr id="31" name="Text 29"/>
          <p:cNvSpPr/>
          <p:nvPr/>
        </p:nvSpPr>
        <p:spPr>
          <a:xfrm>
            <a:off x="5276088" y="2212848"/>
            <a:ext cx="3474720" cy="256032"/>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価値ある方向に向かう動きを常に軸にする</a:t>
            </a:r>
            <a:endParaRPr lang="en-US" sz="1100" dirty="0"/>
          </a:p>
        </p:txBody>
      </p:sp>
      <p:sp>
        <p:nvSpPr>
          <p:cNvPr id="32" name="Shape 30"/>
          <p:cNvSpPr/>
          <p:nvPr/>
        </p:nvSpPr>
        <p:spPr>
          <a:xfrm>
            <a:off x="4709160" y="2578608"/>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33" name="Shape 31"/>
          <p:cNvSpPr/>
          <p:nvPr/>
        </p:nvSpPr>
        <p:spPr>
          <a:xfrm>
            <a:off x="4709160" y="2578608"/>
            <a:ext cx="502920" cy="594360"/>
          </a:xfrm>
          <a:prstGeom prst="rect">
            <a:avLst/>
          </a:prstGeom>
          <a:solidFill>
            <a:srgbClr val="50808E"/>
          </a:solidFill>
          <a:ln w="12700">
            <a:solidFill>
              <a:srgbClr val="50808E"/>
            </a:solidFill>
            <a:prstDash val="solid"/>
          </a:ln>
        </p:spPr>
      </p:sp>
      <p:sp>
        <p:nvSpPr>
          <p:cNvPr id="34" name="Text 32"/>
          <p:cNvSpPr/>
          <p:nvPr/>
        </p:nvSpPr>
        <p:spPr>
          <a:xfrm>
            <a:off x="4709160" y="2578608"/>
            <a:ext cx="502920" cy="594360"/>
          </a:xfrm>
          <a:prstGeom prst="rect">
            <a:avLst/>
          </a:prstGeom>
          <a:noFill/>
          <a:ln/>
        </p:spPr>
        <p:txBody>
          <a:bodyPr wrap="square" rtlCol="0" anchor="ctr"/>
          <a:lstStyle/>
          <a:p>
            <a:pPr algn="ctr" indent="0" marL="0">
              <a:buNone/>
            </a:pPr>
            <a:r>
              <a:rPr lang="en-US" sz="2000" b="1" dirty="0">
                <a:solidFill>
                  <a:srgbClr val="FFFFFF"/>
                </a:solidFill>
                <a:latin typeface="Calibri" pitchFamily="34" charset="0"/>
                <a:ea typeface="Calibri" pitchFamily="34" charset="-122"/>
                <a:cs typeface="Calibri" pitchFamily="34" charset="-120"/>
              </a:rPr>
              <a:t>W</a:t>
            </a:r>
            <a:endParaRPr lang="en-US" sz="2000" dirty="0"/>
          </a:p>
        </p:txBody>
      </p:sp>
      <p:sp>
        <p:nvSpPr>
          <p:cNvPr id="35" name="Text 33"/>
          <p:cNvSpPr/>
          <p:nvPr/>
        </p:nvSpPr>
        <p:spPr>
          <a:xfrm>
            <a:off x="5276088" y="2615184"/>
            <a:ext cx="3474720" cy="256032"/>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With it（共に）</a:t>
            </a:r>
            <a:endParaRPr lang="en-US" sz="1200" dirty="0"/>
          </a:p>
        </p:txBody>
      </p:sp>
      <p:sp>
        <p:nvSpPr>
          <p:cNvPr id="36" name="Text 34"/>
          <p:cNvSpPr/>
          <p:nvPr/>
        </p:nvSpPr>
        <p:spPr>
          <a:xfrm>
            <a:off x="5276088" y="2871216"/>
            <a:ext cx="3474720" cy="256032"/>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治療者とクライアントが同じ体験の中で共に作業する</a:t>
            </a:r>
            <a:endParaRPr lang="en-US" sz="1100" dirty="0"/>
          </a:p>
        </p:txBody>
      </p:sp>
      <p:sp>
        <p:nvSpPr>
          <p:cNvPr id="37" name="Shape 35"/>
          <p:cNvSpPr/>
          <p:nvPr/>
        </p:nvSpPr>
        <p:spPr>
          <a:xfrm>
            <a:off x="274320" y="3291840"/>
            <a:ext cx="8595360" cy="347472"/>
          </a:xfrm>
          <a:prstGeom prst="rect">
            <a:avLst/>
          </a:prstGeom>
          <a:solidFill>
            <a:srgbClr val="2C4A52"/>
          </a:solidFill>
          <a:ln w="12700">
            <a:solidFill>
              <a:srgbClr val="2C4A52"/>
            </a:solidFill>
            <a:prstDash val="solid"/>
          </a:ln>
        </p:spPr>
      </p:sp>
      <p:sp>
        <p:nvSpPr>
          <p:cNvPr id="38" name="Text 36"/>
          <p:cNvSpPr/>
          <p:nvPr/>
        </p:nvSpPr>
        <p:spPr>
          <a:xfrm>
            <a:off x="365760" y="329184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実証的根拠</a:t>
            </a:r>
            <a:endParaRPr lang="en-US" sz="1300" dirty="0"/>
          </a:p>
        </p:txBody>
      </p:sp>
      <p:sp>
        <p:nvSpPr>
          <p:cNvPr id="39" name="Shape 37"/>
          <p:cNvSpPr/>
          <p:nvPr/>
        </p:nvSpPr>
        <p:spPr>
          <a:xfrm>
            <a:off x="274320" y="3675888"/>
            <a:ext cx="8595360" cy="1188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40" name="Text 38"/>
          <p:cNvSpPr/>
          <p:nvPr/>
        </p:nvSpPr>
        <p:spPr>
          <a:xfrm>
            <a:off x="411480" y="3721608"/>
            <a:ext cx="8321040" cy="1078992"/>
          </a:xfrm>
          <a:prstGeom prst="rect">
            <a:avLst/>
          </a:prstGeom>
          <a:noFill/>
          <a:ln/>
        </p:spPr>
        <p:txBody>
          <a:bodyPr wrap="square" rtlCol="0" anchor="t"/>
          <a:lstStyle/>
          <a:p>
            <a:pPr marL="342900" indent="-342900">
              <a:spcAft>
                <a:spcPts val="500"/>
              </a:spcAft>
              <a:buSzPct val="100000"/>
              <a:buChar char="•"/>
            </a:pPr>
            <a:r>
              <a:rPr lang="en-US" sz="1200" dirty="0">
                <a:solidFill>
                  <a:srgbClr val="1E3340"/>
                </a:solidFill>
                <a:latin typeface="Calibri" pitchFamily="34" charset="0"/>
                <a:ea typeface="Calibri" pitchFamily="34" charset="-122"/>
                <a:cs typeface="Calibri" pitchFamily="34" charset="-120"/>
              </a:rPr>
              <a:t>ACT研究の治療同盟スコアは他療法と比較して高い傾向がある（Karlin &amp; Walser, 2010; Twohig et al., 2010）</a:t>
            </a:r>
            <a:endParaRPr lang="en-US" sz="1200" dirty="0"/>
          </a:p>
          <a:p>
            <a:pPr marL="342900" indent="-342900">
              <a:spcAft>
                <a:spcPts val="500"/>
              </a:spcAft>
              <a:buSzPct val="100000"/>
              <a:buChar char="•"/>
            </a:pPr>
            <a:r>
              <a:rPr lang="en-US" sz="1200" dirty="0">
                <a:solidFill>
                  <a:srgbClr val="1E3340"/>
                </a:solidFill>
                <a:latin typeface="Calibri" pitchFamily="34" charset="0"/>
                <a:ea typeface="Calibri" pitchFamily="34" charset="-122"/>
                <a:cs typeface="Calibri" pitchFamily="34" charset="-120"/>
              </a:rPr>
              <a:t>心理的柔軟性の変化が、治療同盟よりも大きくアウトカムの分散を説明する（Gifford et al.）</a:t>
            </a:r>
            <a:endParaRPr lang="en-US" sz="1200" dirty="0"/>
          </a:p>
          <a:p>
            <a:pPr marL="342900" indent="-342900">
              <a:spcAft>
                <a:spcPts val="500"/>
              </a:spcAft>
              <a:buSzPct val="100000"/>
              <a:buChar char="•"/>
            </a:pPr>
            <a:r>
              <a:rPr lang="en-US" sz="1200" dirty="0">
                <a:solidFill>
                  <a:srgbClr val="1E3340"/>
                </a:solidFill>
                <a:latin typeface="Calibri" pitchFamily="34" charset="0"/>
                <a:ea typeface="Calibri" pitchFamily="34" charset="-122"/>
                <a:cs typeface="Calibri" pitchFamily="34" charset="-120"/>
              </a:rPr>
              <a:t>つまり「良い治療関係」は柔軟性を伝達する手段であり、それ自体が目的ではない</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C4A52"/>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84B59F"/>
          </a:solidFill>
          <a:ln w="12700">
            <a:solidFill>
              <a:srgbClr val="84B59F"/>
            </a:solidFill>
            <a:prstDash val="solid"/>
          </a:ln>
        </p:spPr>
      </p:sp>
      <p:sp>
        <p:nvSpPr>
          <p:cNvPr id="3" name="Text 1"/>
          <p:cNvSpPr/>
          <p:nvPr/>
        </p:nvSpPr>
        <p:spPr>
          <a:xfrm>
            <a:off x="411480" y="274320"/>
            <a:ext cx="8412480" cy="548640"/>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第五章　要点まとめ</a:t>
            </a:r>
            <a:endParaRPr lang="en-US" sz="2600" dirty="0"/>
          </a:p>
        </p:txBody>
      </p:sp>
      <p:sp>
        <p:nvSpPr>
          <p:cNvPr id="4" name="Shape 2"/>
          <p:cNvSpPr/>
          <p:nvPr/>
        </p:nvSpPr>
        <p:spPr>
          <a:xfrm>
            <a:off x="320040" y="960120"/>
            <a:ext cx="475488" cy="475488"/>
          </a:xfrm>
          <a:prstGeom prst="rect">
            <a:avLst/>
          </a:prstGeom>
          <a:solidFill>
            <a:srgbClr val="84B59F"/>
          </a:solidFill>
          <a:ln w="12700">
            <a:solidFill>
              <a:srgbClr val="84B59F"/>
            </a:solidFill>
            <a:prstDash val="solid"/>
          </a:ln>
        </p:spPr>
      </p:sp>
      <p:sp>
        <p:nvSpPr>
          <p:cNvPr id="5" name="Text 3"/>
          <p:cNvSpPr/>
          <p:nvPr/>
        </p:nvSpPr>
        <p:spPr>
          <a:xfrm>
            <a:off x="320040" y="960120"/>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1</a:t>
            </a:r>
            <a:endParaRPr lang="en-US" sz="1700" dirty="0"/>
          </a:p>
        </p:txBody>
      </p:sp>
      <p:sp>
        <p:nvSpPr>
          <p:cNvPr id="6" name="Text 4"/>
          <p:cNvSpPr/>
          <p:nvPr/>
        </p:nvSpPr>
        <p:spPr>
          <a:xfrm>
            <a:off x="914400" y="960120"/>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治療関係は心理的柔軟性モデルの体現</a:t>
            </a:r>
            <a:endParaRPr lang="en-US" sz="1400" dirty="0"/>
          </a:p>
        </p:txBody>
      </p:sp>
      <p:sp>
        <p:nvSpPr>
          <p:cNvPr id="7" name="Text 5"/>
          <p:cNvSpPr/>
          <p:nvPr/>
        </p:nvSpPr>
        <p:spPr>
          <a:xfrm>
            <a:off x="914400" y="1216152"/>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強力な関係＝アクセプタンス・デフュージョン・現在への注意・価値・コミットを備えた関係</a:t>
            </a:r>
            <a:endParaRPr lang="en-US" sz="1200" dirty="0"/>
          </a:p>
        </p:txBody>
      </p:sp>
      <p:sp>
        <p:nvSpPr>
          <p:cNvPr id="8" name="Shape 6"/>
          <p:cNvSpPr/>
          <p:nvPr/>
        </p:nvSpPr>
        <p:spPr>
          <a:xfrm>
            <a:off x="320040" y="1764792"/>
            <a:ext cx="475488" cy="475488"/>
          </a:xfrm>
          <a:prstGeom prst="rect">
            <a:avLst/>
          </a:prstGeom>
          <a:solidFill>
            <a:srgbClr val="C5874A"/>
          </a:solidFill>
          <a:ln w="12700">
            <a:solidFill>
              <a:srgbClr val="C5874A"/>
            </a:solidFill>
            <a:prstDash val="solid"/>
          </a:ln>
        </p:spPr>
      </p:sp>
      <p:sp>
        <p:nvSpPr>
          <p:cNvPr id="9" name="Text 7"/>
          <p:cNvSpPr/>
          <p:nvPr/>
        </p:nvSpPr>
        <p:spPr>
          <a:xfrm>
            <a:off x="320040" y="1764792"/>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2</a:t>
            </a:r>
            <a:endParaRPr lang="en-US" sz="1700" dirty="0"/>
          </a:p>
        </p:txBody>
      </p:sp>
      <p:sp>
        <p:nvSpPr>
          <p:cNvPr id="10" name="Text 8"/>
          <p:cNvSpPr/>
          <p:nvPr/>
        </p:nvSpPr>
        <p:spPr>
          <a:xfrm>
            <a:off x="914400" y="1764792"/>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治療者は体験を通じてモデルになる</a:t>
            </a:r>
            <a:endParaRPr lang="en-US" sz="1400" dirty="0"/>
          </a:p>
        </p:txBody>
      </p:sp>
      <p:sp>
        <p:nvSpPr>
          <p:cNvPr id="11" name="Text 9"/>
          <p:cNvSpPr/>
          <p:nvPr/>
        </p:nvSpPr>
        <p:spPr>
          <a:xfrm>
            <a:off x="914400" y="2020824"/>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完璧さは不要——困難に引っかかりながらも価値に戻る姿がクライアントへの最良の学習機会</a:t>
            </a:r>
            <a:endParaRPr lang="en-US" sz="1200" dirty="0"/>
          </a:p>
        </p:txBody>
      </p:sp>
      <p:sp>
        <p:nvSpPr>
          <p:cNvPr id="12" name="Shape 10"/>
          <p:cNvSpPr/>
          <p:nvPr/>
        </p:nvSpPr>
        <p:spPr>
          <a:xfrm>
            <a:off x="320040" y="2569464"/>
            <a:ext cx="475488" cy="475488"/>
          </a:xfrm>
          <a:prstGeom prst="rect">
            <a:avLst/>
          </a:prstGeom>
          <a:solidFill>
            <a:srgbClr val="3D7A8A"/>
          </a:solidFill>
          <a:ln w="12700">
            <a:solidFill>
              <a:srgbClr val="3D7A8A"/>
            </a:solidFill>
            <a:prstDash val="solid"/>
          </a:ln>
        </p:spPr>
      </p:sp>
      <p:sp>
        <p:nvSpPr>
          <p:cNvPr id="13" name="Text 11"/>
          <p:cNvSpPr/>
          <p:nvPr/>
        </p:nvSpPr>
        <p:spPr>
          <a:xfrm>
            <a:off x="320040" y="2569464"/>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3</a:t>
            </a:r>
            <a:endParaRPr lang="en-US" sz="1700" dirty="0"/>
          </a:p>
        </p:txBody>
      </p:sp>
      <p:sp>
        <p:nvSpPr>
          <p:cNvPr id="14" name="Text 12"/>
          <p:cNvSpPr/>
          <p:nvPr/>
        </p:nvSpPr>
        <p:spPr>
          <a:xfrm>
            <a:off x="914400" y="2569464"/>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「同じ鍋の中にいる」姿勢が鍵</a:t>
            </a:r>
            <a:endParaRPr lang="en-US" sz="1400" dirty="0"/>
          </a:p>
        </p:txBody>
      </p:sp>
      <p:sp>
        <p:nvSpPr>
          <p:cNvPr id="15" name="Text 13"/>
          <p:cNvSpPr/>
          <p:nvPr/>
        </p:nvSpPr>
        <p:spPr>
          <a:xfrm>
            <a:off x="914400" y="2825496"/>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対等な関係・ソフトな安心感・選択的自己開示がACTの治療同盟を生む</a:t>
            </a:r>
            <a:endParaRPr lang="en-US" sz="1200" dirty="0"/>
          </a:p>
        </p:txBody>
      </p:sp>
      <p:sp>
        <p:nvSpPr>
          <p:cNvPr id="16" name="Shape 14"/>
          <p:cNvSpPr/>
          <p:nvPr/>
        </p:nvSpPr>
        <p:spPr>
          <a:xfrm>
            <a:off x="320040" y="3374136"/>
            <a:ext cx="475488" cy="475488"/>
          </a:xfrm>
          <a:prstGeom prst="rect">
            <a:avLst/>
          </a:prstGeom>
          <a:solidFill>
            <a:srgbClr val="5C8A6A"/>
          </a:solidFill>
          <a:ln w="12700">
            <a:solidFill>
              <a:srgbClr val="5C8A6A"/>
            </a:solidFill>
            <a:prstDash val="solid"/>
          </a:ln>
        </p:spPr>
      </p:sp>
      <p:sp>
        <p:nvSpPr>
          <p:cNvPr id="17" name="Text 15"/>
          <p:cNvSpPr/>
          <p:nvPr/>
        </p:nvSpPr>
        <p:spPr>
          <a:xfrm>
            <a:off x="320040" y="3374136"/>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4</a:t>
            </a:r>
            <a:endParaRPr lang="en-US" sz="1700" dirty="0"/>
          </a:p>
        </p:txBody>
      </p:sp>
      <p:sp>
        <p:nvSpPr>
          <p:cNvPr id="18" name="Text 16"/>
          <p:cNvSpPr/>
          <p:nvPr/>
        </p:nvSpPr>
        <p:spPr>
          <a:xfrm>
            <a:off x="914400" y="3374136"/>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根本的な尊重——価値観を押しつけない</a:t>
            </a:r>
            <a:endParaRPr lang="en-US" sz="1400" dirty="0"/>
          </a:p>
        </p:txBody>
      </p:sp>
      <p:sp>
        <p:nvSpPr>
          <p:cNvPr id="19" name="Text 17"/>
          <p:cNvSpPr/>
          <p:nvPr/>
        </p:nvSpPr>
        <p:spPr>
          <a:xfrm>
            <a:off x="914400" y="3630168"/>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クライアントの目的を尊重し、有効な手段を共に探る。「なぜ」より「どう機能するか」</a:t>
            </a:r>
            <a:endParaRPr lang="en-US" sz="1200" dirty="0"/>
          </a:p>
        </p:txBody>
      </p:sp>
      <p:sp>
        <p:nvSpPr>
          <p:cNvPr id="20" name="Shape 18"/>
          <p:cNvSpPr/>
          <p:nvPr/>
        </p:nvSpPr>
        <p:spPr>
          <a:xfrm>
            <a:off x="320040" y="4178808"/>
            <a:ext cx="475488" cy="475488"/>
          </a:xfrm>
          <a:prstGeom prst="rect">
            <a:avLst/>
          </a:prstGeom>
          <a:solidFill>
            <a:srgbClr val="C97B6A"/>
          </a:solidFill>
          <a:ln w="12700">
            <a:solidFill>
              <a:srgbClr val="C97B6A"/>
            </a:solidFill>
            <a:prstDash val="solid"/>
          </a:ln>
        </p:spPr>
      </p:sp>
      <p:sp>
        <p:nvSpPr>
          <p:cNvPr id="21" name="Text 19"/>
          <p:cNvSpPr/>
          <p:nvPr/>
        </p:nvSpPr>
        <p:spPr>
          <a:xfrm>
            <a:off x="320040" y="4178808"/>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5</a:t>
            </a:r>
            <a:endParaRPr lang="en-US" sz="1700" dirty="0"/>
          </a:p>
        </p:txBody>
      </p:sp>
      <p:sp>
        <p:nvSpPr>
          <p:cNvPr id="22" name="Text 20"/>
          <p:cNvSpPr/>
          <p:nvPr/>
        </p:nvSpPr>
        <p:spPr>
          <a:xfrm>
            <a:off x="914400" y="4178808"/>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知的演習・感情処理偏重・硬直モデリングを避ける</a:t>
            </a:r>
            <a:endParaRPr lang="en-US" sz="1400" dirty="0"/>
          </a:p>
        </p:txBody>
      </p:sp>
      <p:sp>
        <p:nvSpPr>
          <p:cNvPr id="23" name="Text 21"/>
          <p:cNvSpPr/>
          <p:nvPr/>
        </p:nvSpPr>
        <p:spPr>
          <a:xfrm>
            <a:off x="914400" y="4434840"/>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ACTは体験の中での作業——セッション時間の80%以上をメタファー・エクササイズ・現在に使う</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第五章 治療関係</dc:title>
  <dc:subject>PptxGenJS Presentation</dc:subject>
  <dc:creator>PptxGenJS</dc:creator>
  <cp:lastModifiedBy>PptxGenJS</cp:lastModifiedBy>
  <cp:revision>1</cp:revision>
  <dcterms:created xsi:type="dcterms:W3CDTF">2026-03-21T17:14:47Z</dcterms:created>
  <dcterms:modified xsi:type="dcterms:W3CDTF">2026-03-21T17:14:47Z</dcterms:modified>
</cp:coreProperties>
</file>