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F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4114800" cy="4114800"/>
          </a:xfrm>
          <a:prstGeom prst="ellipse">
            <a:avLst/>
          </a:prstGeom>
          <a:solidFill>
            <a:srgbClr val="2E86AB">
              <a:alpha val="40000"/>
            </a:srgbClr>
          </a:solidFill>
          <a:ln w="12700">
            <a:solidFill>
              <a:srgbClr val="2E86AB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498080" y="-274320"/>
            <a:ext cx="2560320" cy="2560320"/>
          </a:xfrm>
          <a:prstGeom prst="ellipse">
            <a:avLst/>
          </a:prstGeom>
          <a:solidFill>
            <a:srgbClr val="A8DADC">
              <a:alpha val="50000"/>
            </a:srgbClr>
          </a:solidFill>
          <a:ln w="12700">
            <a:solidFill>
              <a:srgbClr val="A8DADC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E9C46A">
              <a:alpha val="80000"/>
            </a:srgbClr>
          </a:solidFill>
          <a:ln w="12700">
            <a:solidFill>
              <a:srgbClr val="E9C46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400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× RFT 入門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「言葉」という名の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魔法と呪い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1089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関係フレーム理論（RFT）入門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44805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品川心療内科 自由メモ  ／  2026.03.24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はじめに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6858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4F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なぜ人間だけが「絶望」するのか？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554480"/>
            <a:ext cx="3749040" cy="2468880"/>
          </a:xfrm>
          <a:prstGeom prst="rect">
            <a:avLst/>
          </a:prstGeom>
          <a:solidFill>
            <a:srgbClr val="A8DADC">
              <a:alpha val="50000"/>
            </a:srgbClr>
          </a:solidFill>
          <a:ln w="12700">
            <a:solidFill>
              <a:srgbClr val="A8DA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4592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🐕 動物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33832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今・ここの物理的な痛みのみ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お腹が空けば鳴く、眠ければ寝る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「言葉」で苦しむことはない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97680" y="1554480"/>
            <a:ext cx="4480560" cy="2468880"/>
          </a:xfrm>
          <a:prstGeom prst="rect">
            <a:avLst/>
          </a:prstGeom>
          <a:solidFill>
            <a:srgbClr val="1B4F72">
              <a:alpha val="90000"/>
            </a:srgbClr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80560" y="16459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人間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480560" y="2103120"/>
            <a:ext cx="41148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目の前にない「言葉」でも苦しめる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「明日の失敗」を想像して心臓がバクバク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「考え」だけで命を絶ちたいほどの絶望も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74320" y="429768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この謎を解く鍵が「関係フレーム理論（RFT）」です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RFTの基本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F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「関係フレーム」の3つの特徴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2743200" cy="3383280"/>
          </a:xfrm>
          <a:prstGeom prst="rect">
            <a:avLst/>
          </a:prstGeom>
          <a:solidFill>
            <a:srgbClr val="1B4F72"/>
          </a:solidFill>
          <a:ln w="12700">
            <a:solidFill>
              <a:srgbClr val="1B4F7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4630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①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19202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逆もまた真なり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11480" y="2331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相互含意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11480" y="2651760"/>
            <a:ext cx="2468880" cy="18288"/>
          </a:xfrm>
          <a:prstGeom prst="rect">
            <a:avLst/>
          </a:prstGeom>
          <a:solidFill>
            <a:srgbClr val="E9C46A">
              <a:alpha val="60000"/>
            </a:srgbClr>
          </a:solidFill>
          <a:ln w="12700">
            <a:solidFill>
              <a:srgbClr val="E9C46A">
                <a:alpha val="6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69748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「A＝B」と教わると、自動的に「B＝A」と理解する。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例：「リンゴ（音）」→「赤い実（物）」、その逆も自然に繋がる。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1371600"/>
            <a:ext cx="2743200" cy="338328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29000" y="14630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②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429000" y="19202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つなぎ合わせて広がる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29000" y="2331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組合せ含意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29000" y="2651760"/>
            <a:ext cx="2468880" cy="18288"/>
          </a:xfrm>
          <a:prstGeom prst="rect">
            <a:avLst/>
          </a:prstGeom>
          <a:solidFill>
            <a:srgbClr val="E9C46A">
              <a:alpha val="60000"/>
            </a:srgbClr>
          </a:solidFill>
          <a:ln w="12700">
            <a:solidFill>
              <a:srgbClr val="E9C46A">
                <a:alpha val="6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29000" y="269748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「A＝B」「B＝C」→ 一度も経験せずに「A＝C」とわかる。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例：100円＝チョコ＝シール2枚。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63640" y="1371600"/>
            <a:ext cx="2743200" cy="3383280"/>
          </a:xfrm>
          <a:prstGeom prst="rect">
            <a:avLst/>
          </a:prstGeom>
          <a:solidFill>
            <a:srgbClr val="C25B2A"/>
          </a:solidFill>
          <a:ln w="12700">
            <a:solidFill>
              <a:srgbClr val="C25B2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400800" y="1463040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③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400800" y="19202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意味が乗り移る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400800" y="23317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機能の変容 ★最重要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0" y="2651760"/>
            <a:ext cx="2468880" cy="18288"/>
          </a:xfrm>
          <a:prstGeom prst="rect">
            <a:avLst/>
          </a:prstGeom>
          <a:solidFill>
            <a:srgbClr val="E9C46A">
              <a:alpha val="60000"/>
            </a:srgbClr>
          </a:solidFill>
          <a:ln w="12700">
            <a:solidFill>
              <a:srgbClr val="E9C46A">
                <a:alpha val="6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0" y="2697480"/>
            <a:ext cx="24688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「梅干し」という言葉を聞くだけで唾液が出る。言葉に実物の性質が乗り移る。これが苦しみの源。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言葉の「呪い」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F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なぜ「言葉」が苦しみになるのか？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1920240" cy="1554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544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過去の出来事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失恋・失敗・批判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194560" y="19202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C99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468880" y="1463040"/>
            <a:ext cx="1920240" cy="1554480"/>
          </a:xfrm>
          <a:prstGeom prst="rect">
            <a:avLst/>
          </a:prstGeom>
          <a:solidFill>
            <a:srgbClr val="922B21"/>
          </a:solidFill>
          <a:ln w="12700">
            <a:solidFill>
              <a:srgbClr val="922B2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0320" y="15544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言葉の作成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56032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「自分は価値がない」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0" y="19202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C99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663440" y="1463040"/>
            <a:ext cx="1920240" cy="1554480"/>
          </a:xfrm>
          <a:prstGeom prst="rect">
            <a:avLst/>
          </a:prstGeom>
          <a:solidFill>
            <a:srgbClr val="6E2318"/>
          </a:solidFill>
          <a:ln w="12700">
            <a:solidFill>
              <a:srgbClr val="6E231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5544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つなぎ合わせ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5488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「価値がない→嫌われる」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83680" y="1920240"/>
            <a:ext cx="274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8C99A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6858000" y="1463040"/>
            <a:ext cx="1920240" cy="1554480"/>
          </a:xfrm>
          <a:prstGeom prst="rect">
            <a:avLst/>
          </a:prstGeom>
          <a:solidFill>
            <a:srgbClr val="4A1810"/>
          </a:solidFill>
          <a:ln w="12700">
            <a:solidFill>
              <a:srgbClr val="4A181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49440" y="155448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機能の変容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949440" y="2011680"/>
            <a:ext cx="1737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思考が「刃物」のように痛む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200400"/>
            <a:ext cx="8412480" cy="1463040"/>
          </a:xfrm>
          <a:prstGeom prst="rect">
            <a:avLst/>
          </a:prstGeom>
          <a:solidFill>
            <a:srgbClr val="1B4F72">
              <a:alpha val="95000"/>
            </a:srgbClr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29184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比較のフレーム：最も使われる「地獄」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365760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SNSで友達の写真を見た瞬間、脳は自動的に「この友達は私より幸せそうだ」「私はこの友達より地味だ」と関係づける。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どんなに頑張っても「もっと上の誰か」を見つけては「自分は下だ」と傷つけ続ける。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ACTの処方箋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27432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4F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心の迷路から抜け出す方法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8412480" cy="1051560"/>
          </a:xfrm>
          <a:prstGeom prst="rect">
            <a:avLst/>
          </a:prstGeom>
          <a:solidFill>
            <a:srgbClr val="1A8C4E"/>
          </a:solidFill>
          <a:ln w="12700">
            <a:solidFill>
              <a:srgbClr val="1A8C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90472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脱フュージョン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85623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「思考」を「ただの言葉」に戻す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83280" y="1490472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「自分はダメだ」→「私は『自分はダメだ』という【思考】を持っている、と気づいている」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言葉はあなたの脳が生成した「ただの信号」に過ぎない。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74320" y="2606040"/>
            <a:ext cx="8412480" cy="1051560"/>
          </a:xfrm>
          <a:prstGeom prst="rect">
            <a:avLst/>
          </a:prstGeom>
          <a:solidFill>
            <a:srgbClr val="156A3C"/>
          </a:solidFill>
          <a:ln w="12700">
            <a:solidFill>
              <a:srgbClr val="156A3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79192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アクセプタンス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304495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「梅干しの唾液」を怖がらない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83280" y="2679192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辛い記憶で胸が苦しくなるのは、脳が正常に機能している証拠。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「また脳が関係づけをしている。ただの反応だ」とそのままにする。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74320" y="3794760"/>
            <a:ext cx="8412480" cy="1051560"/>
          </a:xfrm>
          <a:prstGeom prst="rect">
            <a:avLst/>
          </a:prstGeom>
          <a:solidFill>
            <a:srgbClr val="0F4D2B"/>
          </a:solidFill>
          <a:ln w="12700">
            <a:solidFill>
              <a:srgbClr val="0F4D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867912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価値（Values）に従う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7200" y="423367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A8DA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言葉を「人生の地図」にする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83280" y="3867912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「たとえ不安でも、友達に優しく接する自分でありたい」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「言葉の迷路」ではなく、自分で選んだ「大切な言葉」をガイドに歩く。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4F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3200400"/>
            <a:ext cx="3657600" cy="3657600"/>
          </a:xfrm>
          <a:prstGeom prst="ellipse">
            <a:avLst/>
          </a:prstGeom>
          <a:solidFill>
            <a:srgbClr val="2E86AB">
              <a:alpha val="30000"/>
            </a:srgbClr>
          </a:solidFill>
          <a:ln w="12700">
            <a:solidFill>
              <a:srgbClr val="2E86AB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E9C46A">
              <a:alpha val="25000"/>
            </a:srgbClr>
          </a:solidFill>
          <a:ln w="12700">
            <a:solidFill>
              <a:srgbClr val="E9C46A">
                <a:alpha val="2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274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まとめ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6400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関係フレーム理論（RFT）5つの鍵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" y="1417320"/>
            <a:ext cx="292608" cy="29260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4173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05840" y="13990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人間は「言葉」で物事をつなぎ合わせる天才である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103120"/>
            <a:ext cx="292608" cy="29260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1031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005840" y="20848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目の前にない「過去の痛み」や「未来の不安」を、今ここの現実のように感じてしまう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788920"/>
            <a:ext cx="292608" cy="29260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7889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27706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一度引かれた「関係の線」は消すことができない（忘れることはできない）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474720"/>
            <a:ext cx="292608" cy="29260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4747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005840" y="34564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「ただの言葉の魔法だ」と気づくことで、その影響を弱めることができる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4160520"/>
            <a:ext cx="292608" cy="292608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1605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4F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005840" y="4142232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A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自分で選んだ「大切な言葉（価値）」をガイドに、生きたい方向に進むことができる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617720"/>
            <a:ext cx="8046720" cy="411480"/>
          </a:xfrm>
          <a:prstGeom prst="rect">
            <a:avLst/>
          </a:prstGeom>
          <a:solidFill>
            <a:srgbClr val="E9C46A">
              <a:alpha val="20000"/>
            </a:srgbClr>
          </a:solidFill>
          <a:ln w="12700">
            <a:solidFill>
              <a:srgbClr val="E9C46A">
                <a:alpha val="2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4636008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「この考えは私自身じゃない。ただの言葉のパレードなんだ」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- 言葉という名の魔法と呪い</dc:title>
  <dc:subject>PptxGenJS Presentation</dc:subject>
  <dc:creator>PptxGenJS</dc:creator>
  <cp:lastModifiedBy>PptxGenJS</cp:lastModifiedBy>
  <cp:revision>1</cp:revision>
  <dcterms:created xsi:type="dcterms:W3CDTF">2026-03-25T05:06:50Z</dcterms:created>
  <dcterms:modified xsi:type="dcterms:W3CDTF">2026-03-25T05:06:50Z</dcterms:modified>
</cp:coreProperties>
</file>