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Montserrat"/>
      <p:regular r:id="rId17"/>
    </p:embeddedFont>
    <p:embeddedFont>
      <p:font typeface="Montserrat"/>
      <p:regular r:id="rId18"/>
    </p:embeddedFont>
    <p:embeddedFont>
      <p:font typeface="Montserrat"/>
      <p:regular r:id="rId19"/>
    </p:embeddedFont>
    <p:embeddedFont>
      <p:font typeface="Montserrat"/>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EDED"/>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slideLayout" Target="../slideLayouts/slideLayout11.xml"/><Relationship Id="rId10"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198" y="2853333"/>
            <a:ext cx="7416403" cy="1227058"/>
          </a:xfrm>
          <a:prstGeom prst="rect">
            <a:avLst/>
          </a:prstGeom>
          <a:noFill/>
          <a:ln/>
        </p:spPr>
        <p:txBody>
          <a:bodyPr wrap="square" lIns="0" tIns="0" rIns="0" bIns="0" rtlCol="0" anchor="t"/>
          <a:lstStyle/>
          <a:p>
            <a:pPr algn="l" indent="0" marL="0">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脳の「3つの細胞」が教える、あなたの性格と気分の仕組み</a:t>
            </a:r>
            <a:endParaRPr lang="en-US" sz="3850" dirty="0"/>
          </a:p>
        </p:txBody>
      </p:sp>
      <p:sp>
        <p:nvSpPr>
          <p:cNvPr id="4" name="Text 1"/>
          <p:cNvSpPr/>
          <p:nvPr/>
        </p:nvSpPr>
        <p:spPr>
          <a:xfrm>
            <a:off x="6350198" y="4404241"/>
            <a:ext cx="7416403" cy="971907"/>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MAD理論入門 —— 精神疾患を「心の弱さ」ではなく、脳細胞の反応特性が織りなす生物学的なドラマとして読み解く、自分を救うための「魔法の地図」です。</a:t>
            </a:r>
            <a:endParaRPr lang="en-US" sz="1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01529" y="656749"/>
            <a:ext cx="4554260" cy="569238"/>
          </a:xfrm>
          <a:prstGeom prst="rect">
            <a:avLst/>
          </a:prstGeom>
          <a:noFill/>
          <a:ln/>
        </p:spPr>
        <p:txBody>
          <a:bodyPr wrap="none" lIns="0" tIns="0" rIns="0" bIns="0" rtlCol="0" anchor="t"/>
          <a:lstStyle/>
          <a:p>
            <a:pPr algn="l" indent="0" marL="0">
              <a:lnSpc>
                <a:spcPts val="4450"/>
              </a:lnSpc>
              <a:buNone/>
            </a:pPr>
            <a:r>
              <a:rPr lang="en-US" sz="3550" b="1" dirty="0">
                <a:solidFill>
                  <a:srgbClr val="000000"/>
                </a:solidFill>
                <a:latin typeface="Montserrat Bold" pitchFamily="34" charset="0"/>
                <a:ea typeface="Montserrat Bold" pitchFamily="34" charset="-122"/>
                <a:cs typeface="Montserrat Bold" pitchFamily="34" charset="-120"/>
              </a:rPr>
              <a:t>MAD理論：まとめ</a:t>
            </a:r>
            <a:endParaRPr lang="en-US" sz="3550" dirty="0"/>
          </a:p>
        </p:txBody>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01529" y="1597819"/>
            <a:ext cx="500896" cy="500896"/>
          </a:xfrm>
          <a:prstGeom prst="rect">
            <a:avLst/>
          </a:prstGeom>
        </p:spPr>
      </p:pic>
      <p:sp>
        <p:nvSpPr>
          <p:cNvPr id="4" name="Text 1"/>
          <p:cNvSpPr/>
          <p:nvPr/>
        </p:nvSpPr>
        <p:spPr>
          <a:xfrm>
            <a:off x="801529" y="2331125"/>
            <a:ext cx="2277070" cy="284678"/>
          </a:xfrm>
          <a:prstGeom prst="rect">
            <a:avLst/>
          </a:prstGeom>
          <a:noFill/>
          <a:ln/>
        </p:spPr>
        <p:txBody>
          <a:bodyPr wrap="none" lIns="0" tIns="0" rIns="0" bIns="0" rtlCol="0" anchor="t"/>
          <a:lstStyle/>
          <a:p>
            <a:pPr algn="l" indent="0" marL="0">
              <a:lnSpc>
                <a:spcPts val="2200"/>
              </a:lnSpc>
              <a:buNone/>
            </a:pPr>
            <a:r>
              <a:rPr lang="en-US" sz="1750" b="1" dirty="0">
                <a:solidFill>
                  <a:srgbClr val="3D3838"/>
                </a:solidFill>
                <a:latin typeface="Montserrat Bold" pitchFamily="34" charset="0"/>
                <a:ea typeface="Montserrat Bold" pitchFamily="34" charset="-122"/>
                <a:cs typeface="Montserrat Bold" pitchFamily="34" charset="-120"/>
              </a:rPr>
              <a:t>3つの細胞タイプ</a:t>
            </a:r>
            <a:endParaRPr lang="en-US" sz="1750" dirty="0"/>
          </a:p>
        </p:txBody>
      </p:sp>
      <p:sp>
        <p:nvSpPr>
          <p:cNvPr id="5" name="Text 2"/>
          <p:cNvSpPr/>
          <p:nvPr/>
        </p:nvSpPr>
        <p:spPr>
          <a:xfrm>
            <a:off x="801529" y="2727246"/>
            <a:ext cx="6397466" cy="579358"/>
          </a:xfrm>
          <a:prstGeom prst="rect">
            <a:avLst/>
          </a:prstGeom>
          <a:noFill/>
          <a:ln/>
        </p:spPr>
        <p:txBody>
          <a:bodyPr wrap="squar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M（マニック）・A（アナンカスティック）・D（デプレッシブ）の3細胞が、あなたの気質と感情の波を決定します。</a:t>
            </a:r>
            <a:endParaRPr lang="en-US" sz="1550" dirty="0"/>
          </a:p>
        </p:txBody>
      </p:sp>
      <p:pic>
        <p:nvPicPr>
          <p:cNvPr id="6"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1405" y="1597819"/>
            <a:ext cx="500896" cy="500896"/>
          </a:xfrm>
          <a:prstGeom prst="rect">
            <a:avLst/>
          </a:prstGeom>
        </p:spPr>
      </p:pic>
      <p:sp>
        <p:nvSpPr>
          <p:cNvPr id="7" name="Text 3"/>
          <p:cNvSpPr/>
          <p:nvPr/>
        </p:nvSpPr>
        <p:spPr>
          <a:xfrm>
            <a:off x="7431405" y="2331125"/>
            <a:ext cx="2277070" cy="284678"/>
          </a:xfrm>
          <a:prstGeom prst="rect">
            <a:avLst/>
          </a:prstGeom>
          <a:noFill/>
          <a:ln/>
        </p:spPr>
        <p:txBody>
          <a:bodyPr wrap="none" lIns="0" tIns="0" rIns="0" bIns="0" rtlCol="0" anchor="t"/>
          <a:lstStyle/>
          <a:p>
            <a:pPr algn="l" indent="0" marL="0">
              <a:lnSpc>
                <a:spcPts val="2200"/>
              </a:lnSpc>
              <a:buNone/>
            </a:pPr>
            <a:r>
              <a:rPr lang="en-US" sz="1750" b="1" dirty="0">
                <a:solidFill>
                  <a:srgbClr val="3D3838"/>
                </a:solidFill>
                <a:latin typeface="Montserrat Bold" pitchFamily="34" charset="0"/>
                <a:ea typeface="Montserrat Bold" pitchFamily="34" charset="-122"/>
                <a:cs typeface="Montserrat Bold" pitchFamily="34" charset="-120"/>
              </a:rPr>
              <a:t>気質は配合バランス</a:t>
            </a:r>
            <a:endParaRPr lang="en-US" sz="1750" dirty="0"/>
          </a:p>
        </p:txBody>
      </p:sp>
      <p:sp>
        <p:nvSpPr>
          <p:cNvPr id="8" name="Text 4"/>
          <p:cNvSpPr/>
          <p:nvPr/>
        </p:nvSpPr>
        <p:spPr>
          <a:xfrm>
            <a:off x="7431405" y="2727246"/>
            <a:ext cx="6397466" cy="579358"/>
          </a:xfrm>
          <a:prstGeom prst="rect">
            <a:avLst/>
          </a:prstGeom>
          <a:noFill/>
          <a:ln/>
        </p:spPr>
        <p:txBody>
          <a:bodyPr wrap="squar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6つの気質類型（MAD・MaD・mAD・Mad・mAd・maD）は固定ではなく、年齢や状況によって流転します。</a:t>
            </a:r>
            <a:endParaRPr lang="en-US" sz="1550" dirty="0"/>
          </a:p>
        </p:txBody>
      </p:sp>
      <p:pic>
        <p:nvPicPr>
          <p:cNvPr id="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529" y="3678436"/>
            <a:ext cx="500896" cy="500896"/>
          </a:xfrm>
          <a:prstGeom prst="rect">
            <a:avLst/>
          </a:prstGeom>
        </p:spPr>
      </p:pic>
      <p:sp>
        <p:nvSpPr>
          <p:cNvPr id="10" name="Text 5"/>
          <p:cNvSpPr/>
          <p:nvPr/>
        </p:nvSpPr>
        <p:spPr>
          <a:xfrm>
            <a:off x="801529" y="4411742"/>
            <a:ext cx="2277070" cy="284678"/>
          </a:xfrm>
          <a:prstGeom prst="rect">
            <a:avLst/>
          </a:prstGeom>
          <a:noFill/>
          <a:ln/>
        </p:spPr>
        <p:txBody>
          <a:bodyPr wrap="none" lIns="0" tIns="0" rIns="0" bIns="0" rtlCol="0" anchor="t"/>
          <a:lstStyle/>
          <a:p>
            <a:pPr algn="l" indent="0" marL="0">
              <a:lnSpc>
                <a:spcPts val="2200"/>
              </a:lnSpc>
              <a:buNone/>
            </a:pPr>
            <a:r>
              <a:rPr lang="en-US" sz="1750" b="1" dirty="0">
                <a:solidFill>
                  <a:srgbClr val="3D3838"/>
                </a:solidFill>
                <a:latin typeface="Montserrat Bold" pitchFamily="34" charset="0"/>
                <a:ea typeface="Montserrat Bold" pitchFamily="34" charset="-122"/>
                <a:cs typeface="Montserrat Bold" pitchFamily="34" charset="-120"/>
              </a:rPr>
              <a:t>現代社会の罠</a:t>
            </a:r>
            <a:endParaRPr lang="en-US" sz="1750" dirty="0"/>
          </a:p>
        </p:txBody>
      </p:sp>
      <p:sp>
        <p:nvSpPr>
          <p:cNvPr id="11" name="Text 6"/>
          <p:cNvSpPr/>
          <p:nvPr/>
        </p:nvSpPr>
        <p:spPr>
          <a:xfrm>
            <a:off x="801529" y="4807863"/>
            <a:ext cx="6397466" cy="579358"/>
          </a:xfrm>
          <a:prstGeom prst="rect">
            <a:avLst/>
          </a:prstGeom>
          <a:noFill/>
          <a:ln/>
        </p:spPr>
        <p:txBody>
          <a:bodyPr wrap="squar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デジタルワークは「筋肉痛」という警報を奪い、脳細胞の焼き付きに気づけないまま崩壊を招く「感覚の罠」を生みます。</a:t>
            </a:r>
            <a:endParaRPr lang="en-US" sz="1550" dirty="0"/>
          </a:p>
        </p:txBody>
      </p:sp>
      <p:pic>
        <p:nvPicPr>
          <p:cNvPr id="12"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31405" y="3678436"/>
            <a:ext cx="500896" cy="500896"/>
          </a:xfrm>
          <a:prstGeom prst="rect">
            <a:avLst/>
          </a:prstGeom>
        </p:spPr>
      </p:pic>
      <p:sp>
        <p:nvSpPr>
          <p:cNvPr id="13" name="Text 7"/>
          <p:cNvSpPr/>
          <p:nvPr/>
        </p:nvSpPr>
        <p:spPr>
          <a:xfrm>
            <a:off x="7431405" y="4411742"/>
            <a:ext cx="2504242" cy="284678"/>
          </a:xfrm>
          <a:prstGeom prst="rect">
            <a:avLst/>
          </a:prstGeom>
          <a:noFill/>
          <a:ln/>
        </p:spPr>
        <p:txBody>
          <a:bodyPr wrap="none" lIns="0" tIns="0" rIns="0" bIns="0" rtlCol="0" anchor="t"/>
          <a:lstStyle/>
          <a:p>
            <a:pPr algn="l" indent="0" marL="0">
              <a:lnSpc>
                <a:spcPts val="2200"/>
              </a:lnSpc>
              <a:buNone/>
            </a:pPr>
            <a:r>
              <a:rPr lang="en-US" sz="1750" b="1" dirty="0">
                <a:solidFill>
                  <a:srgbClr val="3D3838"/>
                </a:solidFill>
                <a:latin typeface="Montserrat Bold" pitchFamily="34" charset="0"/>
                <a:ea typeface="Montserrat Bold" pitchFamily="34" charset="-122"/>
                <a:cs typeface="Montserrat Bold" pitchFamily="34" charset="-120"/>
              </a:rPr>
              <a:t>回復は生物学的プロセス</a:t>
            </a:r>
            <a:endParaRPr lang="en-US" sz="1750" dirty="0"/>
          </a:p>
        </p:txBody>
      </p:sp>
      <p:sp>
        <p:nvSpPr>
          <p:cNvPr id="14" name="Text 8"/>
          <p:cNvSpPr/>
          <p:nvPr/>
        </p:nvSpPr>
        <p:spPr>
          <a:xfrm>
            <a:off x="7431405" y="4807863"/>
            <a:ext cx="6397466" cy="579358"/>
          </a:xfrm>
          <a:prstGeom prst="rect">
            <a:avLst/>
          </a:prstGeom>
          <a:noFill/>
          <a:ln/>
        </p:spPr>
        <p:txBody>
          <a:bodyPr wrap="squar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ミトコンドリアの再生と受容体のアップレギュレーションという2つの修復を待つことが、最も確実な回復への道です。</a:t>
            </a:r>
            <a:endParaRPr lang="en-US" sz="1550" dirty="0"/>
          </a:p>
        </p:txBody>
      </p:sp>
      <p:sp>
        <p:nvSpPr>
          <p:cNvPr id="15" name="Text 9"/>
          <p:cNvSpPr/>
          <p:nvPr/>
        </p:nvSpPr>
        <p:spPr>
          <a:xfrm>
            <a:off x="801529" y="5696426"/>
            <a:ext cx="3082528" cy="661273"/>
          </a:xfrm>
          <a:prstGeom prst="rect">
            <a:avLst/>
          </a:prstGeom>
          <a:noFill/>
          <a:ln/>
        </p:spPr>
        <p:txBody>
          <a:bodyPr wrap="none" lIns="0" tIns="0" rIns="0" bIns="0" rtlCol="0" anchor="t"/>
          <a:lstStyle/>
          <a:p>
            <a:pPr algn="ctr" indent="0" marL="0">
              <a:lnSpc>
                <a:spcPts val="5200"/>
              </a:lnSpc>
              <a:buNone/>
            </a:pPr>
            <a:r>
              <a:rPr lang="en-US" sz="5200" b="1" dirty="0">
                <a:solidFill>
                  <a:srgbClr val="3D3838"/>
                </a:solidFill>
                <a:latin typeface="Montserrat Bold" pitchFamily="34" charset="0"/>
                <a:ea typeface="Montserrat Bold" pitchFamily="34" charset="-122"/>
                <a:cs typeface="Montserrat Bold" pitchFamily="34" charset="-120"/>
              </a:rPr>
              <a:t>3</a:t>
            </a:r>
            <a:endParaRPr lang="en-US" sz="5200" dirty="0"/>
          </a:p>
        </p:txBody>
      </p:sp>
      <p:sp>
        <p:nvSpPr>
          <p:cNvPr id="16" name="Text 10"/>
          <p:cNvSpPr/>
          <p:nvPr/>
        </p:nvSpPr>
        <p:spPr>
          <a:xfrm>
            <a:off x="1204198" y="6597253"/>
            <a:ext cx="2277070" cy="284678"/>
          </a:xfrm>
          <a:prstGeom prst="rect">
            <a:avLst/>
          </a:prstGeom>
          <a:noFill/>
          <a:ln/>
        </p:spPr>
        <p:txBody>
          <a:bodyPr wrap="none" lIns="0" tIns="0" rIns="0" bIns="0" rtlCol="0" anchor="t"/>
          <a:lstStyle/>
          <a:p>
            <a:pPr algn="ctr" indent="0" marL="0">
              <a:lnSpc>
                <a:spcPts val="2200"/>
              </a:lnSpc>
              <a:buNone/>
            </a:pPr>
            <a:r>
              <a:rPr lang="en-US" sz="1750" b="1" dirty="0">
                <a:solidFill>
                  <a:srgbClr val="3D3838"/>
                </a:solidFill>
                <a:latin typeface="Montserrat Bold" pitchFamily="34" charset="0"/>
                <a:ea typeface="Montserrat Bold" pitchFamily="34" charset="-122"/>
                <a:cs typeface="Montserrat Bold" pitchFamily="34" charset="-120"/>
              </a:rPr>
              <a:t>細胞タイプ</a:t>
            </a:r>
            <a:endParaRPr lang="en-US" sz="1750" dirty="0"/>
          </a:p>
        </p:txBody>
      </p:sp>
      <p:sp>
        <p:nvSpPr>
          <p:cNvPr id="17" name="Text 11"/>
          <p:cNvSpPr/>
          <p:nvPr/>
        </p:nvSpPr>
        <p:spPr>
          <a:xfrm>
            <a:off x="801529" y="6993374"/>
            <a:ext cx="3082528" cy="579358"/>
          </a:xfrm>
          <a:prstGeom prst="rect">
            <a:avLst/>
          </a:prstGeom>
          <a:noFill/>
          <a:ln/>
        </p:spPr>
        <p:txBody>
          <a:bodyPr wrap="square" lIns="0" tIns="0" rIns="0" bIns="0" rtlCol="0" anchor="t"/>
          <a:lstStyle/>
          <a:p>
            <a:pPr algn="ctr"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M・A・Dの3種類が脳内に存在します</a:t>
            </a:r>
            <a:endParaRPr lang="en-US" sz="1550" dirty="0"/>
          </a:p>
        </p:txBody>
      </p:sp>
      <p:sp>
        <p:nvSpPr>
          <p:cNvPr id="18" name="Text 12"/>
          <p:cNvSpPr/>
          <p:nvPr/>
        </p:nvSpPr>
        <p:spPr>
          <a:xfrm>
            <a:off x="4116467" y="5696426"/>
            <a:ext cx="3082528" cy="661273"/>
          </a:xfrm>
          <a:prstGeom prst="rect">
            <a:avLst/>
          </a:prstGeom>
          <a:noFill/>
          <a:ln/>
        </p:spPr>
        <p:txBody>
          <a:bodyPr wrap="none" lIns="0" tIns="0" rIns="0" bIns="0" rtlCol="0" anchor="t"/>
          <a:lstStyle/>
          <a:p>
            <a:pPr algn="ctr" indent="0" marL="0">
              <a:lnSpc>
                <a:spcPts val="5200"/>
              </a:lnSpc>
              <a:buNone/>
            </a:pPr>
            <a:r>
              <a:rPr lang="en-US" sz="5200" b="1" dirty="0">
                <a:solidFill>
                  <a:srgbClr val="3D3838"/>
                </a:solidFill>
                <a:latin typeface="Montserrat Bold" pitchFamily="34" charset="0"/>
                <a:ea typeface="Montserrat Bold" pitchFamily="34" charset="-122"/>
                <a:cs typeface="Montserrat Bold" pitchFamily="34" charset="-120"/>
              </a:rPr>
              <a:t>6</a:t>
            </a:r>
            <a:endParaRPr lang="en-US" sz="5200" dirty="0"/>
          </a:p>
        </p:txBody>
      </p:sp>
      <p:sp>
        <p:nvSpPr>
          <p:cNvPr id="19" name="Text 13"/>
          <p:cNvSpPr/>
          <p:nvPr/>
        </p:nvSpPr>
        <p:spPr>
          <a:xfrm>
            <a:off x="4519136" y="6597253"/>
            <a:ext cx="2277070" cy="284678"/>
          </a:xfrm>
          <a:prstGeom prst="rect">
            <a:avLst/>
          </a:prstGeom>
          <a:noFill/>
          <a:ln/>
        </p:spPr>
        <p:txBody>
          <a:bodyPr wrap="none" lIns="0" tIns="0" rIns="0" bIns="0" rtlCol="0" anchor="t"/>
          <a:lstStyle/>
          <a:p>
            <a:pPr algn="ctr" indent="0" marL="0">
              <a:lnSpc>
                <a:spcPts val="2200"/>
              </a:lnSpc>
              <a:buNone/>
            </a:pPr>
            <a:r>
              <a:rPr lang="en-US" sz="1750" b="1" dirty="0">
                <a:solidFill>
                  <a:srgbClr val="3D3838"/>
                </a:solidFill>
                <a:latin typeface="Montserrat Bold" pitchFamily="34" charset="0"/>
                <a:ea typeface="Montserrat Bold" pitchFamily="34" charset="-122"/>
                <a:cs typeface="Montserrat Bold" pitchFamily="34" charset="-120"/>
              </a:rPr>
              <a:t>気質類型</a:t>
            </a:r>
            <a:endParaRPr lang="en-US" sz="1750" dirty="0"/>
          </a:p>
        </p:txBody>
      </p:sp>
      <p:sp>
        <p:nvSpPr>
          <p:cNvPr id="20" name="Text 14"/>
          <p:cNvSpPr/>
          <p:nvPr/>
        </p:nvSpPr>
        <p:spPr>
          <a:xfrm>
            <a:off x="4116467" y="6993374"/>
            <a:ext cx="3082528" cy="579358"/>
          </a:xfrm>
          <a:prstGeom prst="rect">
            <a:avLst/>
          </a:prstGeom>
          <a:noFill/>
          <a:ln/>
        </p:spPr>
        <p:txBody>
          <a:bodyPr wrap="square" lIns="0" tIns="0" rIns="0" bIns="0" rtlCol="0" anchor="t"/>
          <a:lstStyle/>
          <a:p>
            <a:pPr algn="ctr"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細胞の配合から生まれる6つの気質パターン</a:t>
            </a:r>
            <a:endParaRPr lang="en-US" sz="1550" dirty="0"/>
          </a:p>
        </p:txBody>
      </p:sp>
      <p:sp>
        <p:nvSpPr>
          <p:cNvPr id="21" name="Text 15"/>
          <p:cNvSpPr/>
          <p:nvPr/>
        </p:nvSpPr>
        <p:spPr>
          <a:xfrm>
            <a:off x="7431405" y="5696426"/>
            <a:ext cx="3082528" cy="661273"/>
          </a:xfrm>
          <a:prstGeom prst="rect">
            <a:avLst/>
          </a:prstGeom>
          <a:noFill/>
          <a:ln/>
        </p:spPr>
        <p:txBody>
          <a:bodyPr wrap="none" lIns="0" tIns="0" rIns="0" bIns="0" rtlCol="0" anchor="t"/>
          <a:lstStyle/>
          <a:p>
            <a:pPr algn="ctr" indent="0" marL="0">
              <a:lnSpc>
                <a:spcPts val="5200"/>
              </a:lnSpc>
              <a:buNone/>
            </a:pPr>
            <a:r>
              <a:rPr lang="en-US" sz="5200" b="1" dirty="0">
                <a:solidFill>
                  <a:srgbClr val="3D3838"/>
                </a:solidFill>
                <a:latin typeface="Montserrat Bold" pitchFamily="34" charset="0"/>
                <a:ea typeface="Montserrat Bold" pitchFamily="34" charset="-122"/>
                <a:cs typeface="Montserrat Bold" pitchFamily="34" charset="-120"/>
              </a:rPr>
              <a:t>2週間</a:t>
            </a:r>
            <a:endParaRPr lang="en-US" sz="5200" dirty="0"/>
          </a:p>
        </p:txBody>
      </p:sp>
      <p:sp>
        <p:nvSpPr>
          <p:cNvPr id="22" name="Text 16"/>
          <p:cNvSpPr/>
          <p:nvPr/>
        </p:nvSpPr>
        <p:spPr>
          <a:xfrm>
            <a:off x="7834074" y="6597253"/>
            <a:ext cx="2277070" cy="284678"/>
          </a:xfrm>
          <a:prstGeom prst="rect">
            <a:avLst/>
          </a:prstGeom>
          <a:noFill/>
          <a:ln/>
        </p:spPr>
        <p:txBody>
          <a:bodyPr wrap="none" lIns="0" tIns="0" rIns="0" bIns="0" rtlCol="0" anchor="t"/>
          <a:lstStyle/>
          <a:p>
            <a:pPr algn="ctr" indent="0" marL="0">
              <a:lnSpc>
                <a:spcPts val="2200"/>
              </a:lnSpc>
              <a:buNone/>
            </a:pPr>
            <a:r>
              <a:rPr lang="en-US" sz="1750" b="1" dirty="0">
                <a:solidFill>
                  <a:srgbClr val="3D3838"/>
                </a:solidFill>
                <a:latin typeface="Montserrat Bold" pitchFamily="34" charset="0"/>
                <a:ea typeface="Montserrat Bold" pitchFamily="34" charset="-122"/>
                <a:cs typeface="Montserrat Bold" pitchFamily="34" charset="-120"/>
              </a:rPr>
              <a:t>SSRIの沈黙</a:t>
            </a:r>
            <a:endParaRPr lang="en-US" sz="1750" dirty="0"/>
          </a:p>
        </p:txBody>
      </p:sp>
      <p:sp>
        <p:nvSpPr>
          <p:cNvPr id="23" name="Text 17"/>
          <p:cNvSpPr/>
          <p:nvPr/>
        </p:nvSpPr>
        <p:spPr>
          <a:xfrm>
            <a:off x="7431405" y="6993374"/>
            <a:ext cx="3082528" cy="579358"/>
          </a:xfrm>
          <a:prstGeom prst="rect">
            <a:avLst/>
          </a:prstGeom>
          <a:noFill/>
          <a:ln/>
        </p:spPr>
        <p:txBody>
          <a:bodyPr wrap="square" lIns="0" tIns="0" rIns="0" bIns="0" rtlCol="0" anchor="t"/>
          <a:lstStyle/>
          <a:p>
            <a:pPr algn="ctr"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抗うつ薬が効果を発揮するまでに必要な期間</a:t>
            </a:r>
            <a:endParaRPr lang="en-US" sz="1550" dirty="0"/>
          </a:p>
        </p:txBody>
      </p:sp>
      <p:sp>
        <p:nvSpPr>
          <p:cNvPr id="24" name="Text 18"/>
          <p:cNvSpPr/>
          <p:nvPr/>
        </p:nvSpPr>
        <p:spPr>
          <a:xfrm>
            <a:off x="10746343" y="5696426"/>
            <a:ext cx="3082528" cy="661273"/>
          </a:xfrm>
          <a:prstGeom prst="rect">
            <a:avLst/>
          </a:prstGeom>
          <a:noFill/>
          <a:ln/>
        </p:spPr>
        <p:txBody>
          <a:bodyPr wrap="none" lIns="0" tIns="0" rIns="0" bIns="0" rtlCol="0" anchor="t"/>
          <a:lstStyle/>
          <a:p>
            <a:pPr algn="ctr" indent="0" marL="0">
              <a:lnSpc>
                <a:spcPts val="5200"/>
              </a:lnSpc>
              <a:buNone/>
            </a:pPr>
            <a:r>
              <a:rPr lang="en-US" sz="5200" b="1" dirty="0">
                <a:solidFill>
                  <a:srgbClr val="3D3838"/>
                </a:solidFill>
                <a:latin typeface="Montserrat Bold" pitchFamily="34" charset="0"/>
                <a:ea typeface="Montserrat Bold" pitchFamily="34" charset="-122"/>
                <a:cs typeface="Montserrat Bold" pitchFamily="34" charset="-120"/>
              </a:rPr>
              <a:t>4</a:t>
            </a:r>
            <a:endParaRPr lang="en-US" sz="5200" dirty="0"/>
          </a:p>
        </p:txBody>
      </p:sp>
      <p:sp>
        <p:nvSpPr>
          <p:cNvPr id="25" name="Text 19"/>
          <p:cNvSpPr/>
          <p:nvPr/>
        </p:nvSpPr>
        <p:spPr>
          <a:xfrm>
            <a:off x="11149012" y="6597253"/>
            <a:ext cx="2277070" cy="284678"/>
          </a:xfrm>
          <a:prstGeom prst="rect">
            <a:avLst/>
          </a:prstGeom>
          <a:noFill/>
          <a:ln/>
        </p:spPr>
        <p:txBody>
          <a:bodyPr wrap="none" lIns="0" tIns="0" rIns="0" bIns="0" rtlCol="0" anchor="t"/>
          <a:lstStyle/>
          <a:p>
            <a:pPr algn="ctr" indent="0" marL="0">
              <a:lnSpc>
                <a:spcPts val="2200"/>
              </a:lnSpc>
              <a:buNone/>
            </a:pPr>
            <a:r>
              <a:rPr lang="en-US" sz="1750" b="1" dirty="0">
                <a:solidFill>
                  <a:srgbClr val="3D3838"/>
                </a:solidFill>
                <a:latin typeface="Montserrat Bold" pitchFamily="34" charset="0"/>
                <a:ea typeface="Montserrat Bold" pitchFamily="34" charset="-122"/>
                <a:cs typeface="Montserrat Bold" pitchFamily="34" charset="-120"/>
              </a:rPr>
              <a:t>理論の条件</a:t>
            </a:r>
            <a:endParaRPr lang="en-US" sz="1750" dirty="0"/>
          </a:p>
        </p:txBody>
      </p:sp>
      <p:sp>
        <p:nvSpPr>
          <p:cNvPr id="26" name="Text 20"/>
          <p:cNvSpPr/>
          <p:nvPr/>
        </p:nvSpPr>
        <p:spPr>
          <a:xfrm>
            <a:off x="10746343" y="6993374"/>
            <a:ext cx="3082528" cy="579358"/>
          </a:xfrm>
          <a:prstGeom prst="rect">
            <a:avLst/>
          </a:prstGeom>
          <a:noFill/>
          <a:ln/>
        </p:spPr>
        <p:txBody>
          <a:bodyPr wrap="square" lIns="0" tIns="0" rIns="0" bIns="0" rtlCol="0" anchor="t"/>
          <a:lstStyle/>
          <a:p>
            <a:pPr algn="ctr"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Simple・Pervasive・Elegant・Beautiful</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198" y="686276"/>
            <a:ext cx="7416403" cy="1227058"/>
          </a:xfrm>
          <a:prstGeom prst="rect">
            <a:avLst/>
          </a:prstGeom>
          <a:noFill/>
          <a:ln/>
        </p:spPr>
        <p:txBody>
          <a:bodyPr wrap="square" lIns="0" tIns="0" rIns="0" bIns="0" rtlCol="0" anchor="t"/>
          <a:lstStyle/>
          <a:p>
            <a:pPr algn="l" indent="0" marL="0">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なぜ「現代のうつ」は分かりにくいのか</a:t>
            </a:r>
            <a:endParaRPr lang="en-US" sz="3850" dirty="0"/>
          </a:p>
        </p:txBody>
      </p:sp>
      <p:sp>
        <p:nvSpPr>
          <p:cNvPr id="4" name="Text 1"/>
          <p:cNvSpPr/>
          <p:nvPr/>
        </p:nvSpPr>
        <p:spPr>
          <a:xfrm>
            <a:off x="6350198" y="2237184"/>
            <a:ext cx="7416403" cy="971907"/>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精神科の診察室で、近年ある「異変」が起きています。20代から30代の若い世代に見られる「うつ」の形が、従来の教科書的な定義から大きく外れ始めているのです。</a:t>
            </a:r>
            <a:endParaRPr lang="en-US" sz="1700" dirty="0"/>
          </a:p>
        </p:txBody>
      </p:sp>
      <p:sp>
        <p:nvSpPr>
          <p:cNvPr id="5" name="Shape 2"/>
          <p:cNvSpPr/>
          <p:nvPr/>
        </p:nvSpPr>
        <p:spPr>
          <a:xfrm>
            <a:off x="6194584" y="3451979"/>
            <a:ext cx="3755946" cy="2552581"/>
          </a:xfrm>
          <a:prstGeom prst="roundRect">
            <a:avLst>
              <a:gd name="adj" fmla="val 1269"/>
            </a:avLst>
          </a:prstGeom>
          <a:solidFill>
            <a:srgbClr val="2D2E34"/>
          </a:solidFill>
          <a:ln/>
        </p:spPr>
      </p:sp>
      <p:sp>
        <p:nvSpPr>
          <p:cNvPr id="6" name="Text 3"/>
          <p:cNvSpPr/>
          <p:nvPr/>
        </p:nvSpPr>
        <p:spPr>
          <a:xfrm>
            <a:off x="6410444" y="3667839"/>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FFFFFF"/>
                </a:solidFill>
                <a:latin typeface="Montserrat Bold" pitchFamily="34" charset="0"/>
                <a:ea typeface="Montserrat Bold" pitchFamily="34" charset="-122"/>
                <a:cs typeface="Montserrat Bold" pitchFamily="34" charset="-120"/>
              </a:rPr>
              <a:t>古典的なうつの風景</a:t>
            </a:r>
            <a:endParaRPr lang="en-US" sz="1900" dirty="0"/>
          </a:p>
        </p:txBody>
      </p:sp>
      <p:sp>
        <p:nvSpPr>
          <p:cNvPr id="7" name="Text 4"/>
          <p:cNvSpPr/>
          <p:nvPr/>
        </p:nvSpPr>
        <p:spPr>
          <a:xfrm>
            <a:off x="6410444" y="4190405"/>
            <a:ext cx="3324225" cy="1295876"/>
          </a:xfrm>
          <a:prstGeom prst="rect">
            <a:avLst/>
          </a:prstGeom>
          <a:noFill/>
          <a:ln/>
        </p:spPr>
        <p:txBody>
          <a:bodyPr wrap="square" lIns="0" tIns="0" rIns="0" bIns="0" rtlCol="0" anchor="t"/>
          <a:lstStyle/>
          <a:p>
            <a:pPr algn="l" indent="0" marL="0">
              <a:lnSpc>
                <a:spcPts val="2550"/>
              </a:lnSpc>
              <a:buNone/>
            </a:pPr>
            <a:r>
              <a:rPr lang="en-US" sz="1700" dirty="0">
                <a:solidFill>
                  <a:srgbClr val="FFFFFF"/>
                </a:solidFill>
                <a:latin typeface="Source Sans 3" pitchFamily="34" charset="0"/>
                <a:ea typeface="Source Sans 3" pitchFamily="34" charset="-122"/>
                <a:cs typeface="Source Sans 3" pitchFamily="34" charset="-120"/>
              </a:rPr>
              <a:t>中年以降に多く、几帳面な人が深海に沈むように動けなくなる。症状は比較的わかりやすく、教科書的な定義に沿っていました。</a:t>
            </a:r>
            <a:endParaRPr lang="en-US" sz="1700" dirty="0"/>
          </a:p>
        </p:txBody>
      </p:sp>
      <p:sp>
        <p:nvSpPr>
          <p:cNvPr id="8" name="Text 5"/>
          <p:cNvSpPr/>
          <p:nvPr/>
        </p:nvSpPr>
        <p:spPr>
          <a:xfrm>
            <a:off x="10329505" y="3667839"/>
            <a:ext cx="2454235" cy="306705"/>
          </a:xfrm>
          <a:prstGeom prst="rect">
            <a:avLst/>
          </a:prstGeom>
          <a:noFill/>
          <a:ln/>
        </p:spPr>
        <p:txBody>
          <a:bodyPr wrap="none" lIns="0" tIns="0" rIns="0" bIns="0" rtlCol="0" anchor="t"/>
          <a:lstStyle/>
          <a:p>
            <a:pPr algn="l" indent="0" marL="0">
              <a:lnSpc>
                <a:spcPts val="2400"/>
              </a:lnSpc>
              <a:buNone/>
            </a:pPr>
            <a:r>
              <a:rPr lang="en-US" sz="1900" b="1" dirty="0">
                <a:solidFill>
                  <a:srgbClr val="000000"/>
                </a:solidFill>
                <a:latin typeface="Montserrat Bold" pitchFamily="34" charset="0"/>
                <a:ea typeface="Montserrat Bold" pitchFamily="34" charset="-122"/>
                <a:cs typeface="Montserrat Bold" pitchFamily="34" charset="-120"/>
              </a:rPr>
              <a:t>現代のうつの風景</a:t>
            </a:r>
            <a:endParaRPr lang="en-US" sz="1900" dirty="0"/>
          </a:p>
        </p:txBody>
      </p:sp>
      <p:sp>
        <p:nvSpPr>
          <p:cNvPr id="9" name="Text 6"/>
          <p:cNvSpPr/>
          <p:nvPr/>
        </p:nvSpPr>
        <p:spPr>
          <a:xfrm>
            <a:off x="10329505" y="4190405"/>
            <a:ext cx="3444716" cy="1619845"/>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感情の波が激しく、躁とうつが目まぐるしく入れ替わります。時には周囲から「性格の問題」と誤解されるほど不安定で、複雑な様相を呈しています。</a:t>
            </a:r>
            <a:endParaRPr lang="en-US" sz="1700" dirty="0"/>
          </a:p>
        </p:txBody>
      </p:sp>
      <p:sp>
        <p:nvSpPr>
          <p:cNvPr id="10" name="Text 7"/>
          <p:cNvSpPr/>
          <p:nvPr/>
        </p:nvSpPr>
        <p:spPr>
          <a:xfrm>
            <a:off x="6350198" y="6247448"/>
            <a:ext cx="7416403" cy="1295876"/>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なぜ、これほどまでに複雑な気分の揺れが起きるのでしょうか？ その鍵は、私たちの脳内にある「3つのキャラクター（細胞タイプ）」の反応パターンの違いに隠されています。本資料では、脳細胞の反応特性という視点から、あなたの日常を形作っている細胞たちの「個性」を解き明かしていきます。</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63798" y="629245"/>
            <a:ext cx="11581805" cy="613529"/>
          </a:xfrm>
          <a:prstGeom prst="rect">
            <a:avLst/>
          </a:prstGeom>
          <a:noFill/>
          <a:ln/>
        </p:spPr>
        <p:txBody>
          <a:bodyPr wrap="none" lIns="0" tIns="0" rIns="0" bIns="0" rtlCol="0" anchor="t"/>
          <a:lstStyle/>
          <a:p>
            <a:pPr algn="l" indent="0" marL="0">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脳内の「3つのキャラクター」：M・A・D細胞の正体</a:t>
            </a:r>
            <a:endParaRPr lang="en-US" sz="3850" dirty="0"/>
          </a:p>
        </p:txBody>
      </p:sp>
      <p:sp>
        <p:nvSpPr>
          <p:cNvPr id="3" name="Text 1"/>
          <p:cNvSpPr/>
          <p:nvPr/>
        </p:nvSpPr>
        <p:spPr>
          <a:xfrm>
            <a:off x="863798" y="1674614"/>
            <a:ext cx="12902803" cy="323969"/>
          </a:xfrm>
          <a:prstGeom prst="rect">
            <a:avLst/>
          </a:prstGeom>
          <a:noFill/>
          <a:ln/>
        </p:spPr>
        <p:txBody>
          <a:bodyPr wrap="non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私たちの脳には、刺激に対して全く異なる振る舞いをする3種類の神経細胞が存在します。これを </a:t>
            </a:r>
            <a:pPr algn="l" indent="0" marL="0">
              <a:lnSpc>
                <a:spcPts val="2550"/>
              </a:lnSpc>
              <a:buNone/>
            </a:pPr>
            <a:r>
              <a:rPr lang="en-US" sz="1700" b="1" dirty="0">
                <a:solidFill>
                  <a:srgbClr val="3D3838"/>
                </a:solidFill>
                <a:latin typeface="Source Sans 3" pitchFamily="34" charset="0"/>
                <a:ea typeface="Source Sans 3" pitchFamily="34" charset="-122"/>
                <a:cs typeface="Source Sans 3" pitchFamily="34" charset="-120"/>
              </a:rPr>
              <a:t>MAD理論</a:t>
            </a:r>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 と呼びます。</a:t>
            </a:r>
            <a:endParaRPr lang="en-US" sz="1700" dirty="0"/>
          </a:p>
        </p:txBody>
      </p:sp>
      <p:sp>
        <p:nvSpPr>
          <p:cNvPr id="4" name="Shape 2"/>
          <p:cNvSpPr/>
          <p:nvPr/>
        </p:nvSpPr>
        <p:spPr>
          <a:xfrm>
            <a:off x="863798" y="2241471"/>
            <a:ext cx="4156948" cy="2924056"/>
          </a:xfrm>
          <a:prstGeom prst="roundRect">
            <a:avLst>
              <a:gd name="adj" fmla="val 1108"/>
            </a:avLst>
          </a:prstGeom>
          <a:solidFill>
            <a:srgbClr val="F2EEEE"/>
          </a:solidFill>
          <a:ln/>
        </p:spPr>
      </p:sp>
      <p:sp>
        <p:nvSpPr>
          <p:cNvPr id="5" name="Text 3"/>
          <p:cNvSpPr/>
          <p:nvPr/>
        </p:nvSpPr>
        <p:spPr>
          <a:xfrm>
            <a:off x="1079659" y="2457331"/>
            <a:ext cx="2682121" cy="306705"/>
          </a:xfrm>
          <a:prstGeom prst="rect">
            <a:avLst/>
          </a:prstGeom>
          <a:noFill/>
          <a:ln/>
        </p:spPr>
        <p:txBody>
          <a:bodyPr wrap="none" lIns="0" tIns="0" rIns="0" bIns="0" rtlCol="0" anchor="t"/>
          <a:lstStyle/>
          <a:p>
            <a:pPr algn="l" indent="0" marL="0">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M細胞（マニック・躁）</a:t>
            </a:r>
            <a:endParaRPr lang="en-US" sz="1900" dirty="0"/>
          </a:p>
        </p:txBody>
      </p:sp>
      <p:sp>
        <p:nvSpPr>
          <p:cNvPr id="6" name="Text 4"/>
          <p:cNvSpPr/>
          <p:nvPr/>
        </p:nvSpPr>
        <p:spPr>
          <a:xfrm>
            <a:off x="1079659" y="2893576"/>
            <a:ext cx="3725228" cy="323969"/>
          </a:xfrm>
          <a:prstGeom prst="rect">
            <a:avLst/>
          </a:prstGeom>
          <a:noFill/>
          <a:ln/>
        </p:spPr>
        <p:txBody>
          <a:bodyPr wrap="none" lIns="0" tIns="0" rIns="0" bIns="0" rtlCol="0" anchor="t"/>
          <a:lstStyle/>
          <a:p>
            <a:pPr algn="l" indent="0" marL="0">
              <a:lnSpc>
                <a:spcPts val="2550"/>
              </a:lnSpc>
              <a:buNone/>
            </a:pPr>
            <a:r>
              <a:rPr lang="en-US" sz="1700" b="1" dirty="0">
                <a:solidFill>
                  <a:srgbClr val="3D3838"/>
                </a:solidFill>
                <a:latin typeface="Source Sans 3" pitchFamily="34" charset="0"/>
                <a:ea typeface="Source Sans 3" pitchFamily="34" charset="-122"/>
                <a:cs typeface="Source Sans 3" pitchFamily="34" charset="-120"/>
              </a:rPr>
              <a:t>野心のスーパーチャージャー</a:t>
            </a:r>
            <a:endParaRPr lang="en-US" sz="1700" dirty="0"/>
          </a:p>
        </p:txBody>
      </p:sp>
      <p:sp>
        <p:nvSpPr>
          <p:cNvPr id="7" name="Text 5"/>
          <p:cNvSpPr/>
          <p:nvPr/>
        </p:nvSpPr>
        <p:spPr>
          <a:xfrm>
            <a:off x="1079659" y="3347085"/>
            <a:ext cx="3725228" cy="1295876"/>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刺激を受けるほど反応が強まる特性を持ちます。プレッシャーで燃える行動派で、エンジン全開で突き進むタイプです。</a:t>
            </a:r>
            <a:endParaRPr lang="en-US" sz="1700" dirty="0"/>
          </a:p>
        </p:txBody>
      </p:sp>
      <p:sp>
        <p:nvSpPr>
          <p:cNvPr id="8" name="Shape 6"/>
          <p:cNvSpPr/>
          <p:nvPr/>
        </p:nvSpPr>
        <p:spPr>
          <a:xfrm>
            <a:off x="5236607" y="2241471"/>
            <a:ext cx="4157067" cy="2924056"/>
          </a:xfrm>
          <a:prstGeom prst="roundRect">
            <a:avLst>
              <a:gd name="adj" fmla="val 1108"/>
            </a:avLst>
          </a:prstGeom>
          <a:solidFill>
            <a:srgbClr val="F2EEEE"/>
          </a:solidFill>
          <a:ln/>
        </p:spPr>
      </p:sp>
      <p:sp>
        <p:nvSpPr>
          <p:cNvPr id="9" name="Text 7"/>
          <p:cNvSpPr/>
          <p:nvPr/>
        </p:nvSpPr>
        <p:spPr>
          <a:xfrm>
            <a:off x="5452467" y="2457331"/>
            <a:ext cx="3725347" cy="613410"/>
          </a:xfrm>
          <a:prstGeom prst="rect">
            <a:avLst/>
          </a:prstGeom>
          <a:noFill/>
          <a:ln/>
        </p:spPr>
        <p:txBody>
          <a:bodyPr wrap="square" lIns="0" tIns="0" rIns="0" bIns="0" rtlCol="0" anchor="t"/>
          <a:lstStyle/>
          <a:p>
            <a:pPr algn="l" indent="0" marL="0">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A細胞（アナンカスティック・強迫）</a:t>
            </a:r>
            <a:endParaRPr lang="en-US" sz="1900" dirty="0"/>
          </a:p>
        </p:txBody>
      </p:sp>
      <p:sp>
        <p:nvSpPr>
          <p:cNvPr id="10" name="Text 8"/>
          <p:cNvSpPr/>
          <p:nvPr/>
        </p:nvSpPr>
        <p:spPr>
          <a:xfrm>
            <a:off x="5452467" y="3200281"/>
            <a:ext cx="3725347" cy="323969"/>
          </a:xfrm>
          <a:prstGeom prst="rect">
            <a:avLst/>
          </a:prstGeom>
          <a:noFill/>
          <a:ln/>
        </p:spPr>
        <p:txBody>
          <a:bodyPr wrap="none" lIns="0" tIns="0" rIns="0" bIns="0" rtlCol="0" anchor="t"/>
          <a:lstStyle/>
          <a:p>
            <a:pPr algn="l" indent="0" marL="0">
              <a:lnSpc>
                <a:spcPts val="2550"/>
              </a:lnSpc>
              <a:buNone/>
            </a:pPr>
            <a:r>
              <a:rPr lang="en-US" sz="1700" b="1" dirty="0">
                <a:solidFill>
                  <a:srgbClr val="3D3838"/>
                </a:solidFill>
                <a:latin typeface="Source Sans 3" pitchFamily="34" charset="0"/>
                <a:ea typeface="Source Sans 3" pitchFamily="34" charset="-122"/>
                <a:cs typeface="Source Sans 3" pitchFamily="34" charset="-120"/>
              </a:rPr>
              <a:t>不屈のメトロノーム</a:t>
            </a:r>
            <a:endParaRPr lang="en-US" sz="1700" dirty="0"/>
          </a:p>
        </p:txBody>
      </p:sp>
      <p:sp>
        <p:nvSpPr>
          <p:cNvPr id="11" name="Text 9"/>
          <p:cNvSpPr/>
          <p:nvPr/>
        </p:nvSpPr>
        <p:spPr>
          <a:xfrm>
            <a:off x="5452467" y="3653790"/>
            <a:ext cx="3725347" cy="1295876"/>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刺激を受けても反応が変わらない特性を持ちます。几帳面でルール重視。一定の速度でコツコツと刻み続けるタイプです。</a:t>
            </a:r>
            <a:endParaRPr lang="en-US" sz="1700" dirty="0"/>
          </a:p>
        </p:txBody>
      </p:sp>
      <p:sp>
        <p:nvSpPr>
          <p:cNvPr id="12" name="Shape 10"/>
          <p:cNvSpPr/>
          <p:nvPr/>
        </p:nvSpPr>
        <p:spPr>
          <a:xfrm>
            <a:off x="9609534" y="2241471"/>
            <a:ext cx="4157067" cy="2924056"/>
          </a:xfrm>
          <a:prstGeom prst="roundRect">
            <a:avLst>
              <a:gd name="adj" fmla="val 1108"/>
            </a:avLst>
          </a:prstGeom>
          <a:solidFill>
            <a:srgbClr val="F2EEEE"/>
          </a:solidFill>
          <a:ln/>
        </p:spPr>
      </p:sp>
      <p:sp>
        <p:nvSpPr>
          <p:cNvPr id="13" name="Text 11"/>
          <p:cNvSpPr/>
          <p:nvPr/>
        </p:nvSpPr>
        <p:spPr>
          <a:xfrm>
            <a:off x="9825395" y="2457331"/>
            <a:ext cx="3636407" cy="306705"/>
          </a:xfrm>
          <a:prstGeom prst="rect">
            <a:avLst/>
          </a:prstGeom>
          <a:noFill/>
          <a:ln/>
        </p:spPr>
        <p:txBody>
          <a:bodyPr wrap="none" lIns="0" tIns="0" rIns="0" bIns="0" rtlCol="0" anchor="t"/>
          <a:lstStyle/>
          <a:p>
            <a:pPr algn="l" indent="0" marL="0">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D細胞（デプレッシブ・抑うつ）</a:t>
            </a:r>
            <a:endParaRPr lang="en-US" sz="1900" dirty="0"/>
          </a:p>
        </p:txBody>
      </p:sp>
      <p:sp>
        <p:nvSpPr>
          <p:cNvPr id="14" name="Text 12"/>
          <p:cNvSpPr/>
          <p:nvPr/>
        </p:nvSpPr>
        <p:spPr>
          <a:xfrm>
            <a:off x="9825395" y="2893576"/>
            <a:ext cx="3725347" cy="323969"/>
          </a:xfrm>
          <a:prstGeom prst="rect">
            <a:avLst/>
          </a:prstGeom>
          <a:noFill/>
          <a:ln/>
        </p:spPr>
        <p:txBody>
          <a:bodyPr wrap="none" lIns="0" tIns="0" rIns="0" bIns="0" rtlCol="0" anchor="t"/>
          <a:lstStyle/>
          <a:p>
            <a:pPr algn="l" indent="0" marL="0">
              <a:lnSpc>
                <a:spcPts val="2550"/>
              </a:lnSpc>
              <a:buNone/>
            </a:pPr>
            <a:r>
              <a:rPr lang="en-US" sz="1700" b="1" dirty="0">
                <a:solidFill>
                  <a:srgbClr val="3D3838"/>
                </a:solidFill>
                <a:latin typeface="Source Sans 3" pitchFamily="34" charset="0"/>
                <a:ea typeface="Source Sans 3" pitchFamily="34" charset="-122"/>
                <a:cs typeface="Source Sans 3" pitchFamily="34" charset="-120"/>
              </a:rPr>
              <a:t>守護者のブレーカー</a:t>
            </a:r>
            <a:endParaRPr lang="en-US" sz="1700" dirty="0"/>
          </a:p>
        </p:txBody>
      </p:sp>
      <p:sp>
        <p:nvSpPr>
          <p:cNvPr id="15" name="Text 13"/>
          <p:cNvSpPr/>
          <p:nvPr/>
        </p:nvSpPr>
        <p:spPr>
          <a:xfrm>
            <a:off x="9825395" y="3347085"/>
            <a:ext cx="3725347" cy="1295876"/>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刺激を受けるほど反応が弱まる特性を持ちます。慎重で思慮深く、脳を過負荷から守る安全装置として機能します。</a:t>
            </a:r>
            <a:endParaRPr lang="en-US" sz="1700" dirty="0"/>
          </a:p>
        </p:txBody>
      </p:sp>
      <p:sp>
        <p:nvSpPr>
          <p:cNvPr id="16" name="Shape 14"/>
          <p:cNvSpPr/>
          <p:nvPr/>
        </p:nvSpPr>
        <p:spPr>
          <a:xfrm>
            <a:off x="863798" y="5408414"/>
            <a:ext cx="12902803" cy="2191822"/>
          </a:xfrm>
          <a:prstGeom prst="roundRect">
            <a:avLst>
              <a:gd name="adj" fmla="val 1478"/>
            </a:avLst>
          </a:prstGeom>
          <a:solidFill>
            <a:srgbClr val="D6D7DC"/>
          </a:solidFill>
          <a:ln/>
        </p:spPr>
      </p:sp>
      <p:pic>
        <p:nvPicPr>
          <p:cNvPr id="17" name="Image 0" descr="preencoded.png">    </p:cNvPr>
          <p:cNvPicPr>
            <a:picLocks noChangeAspect="1"/>
          </p:cNvPicPr>
          <p:nvPr/>
        </p:nvPicPr>
        <p:blipFill>
          <a:blip r:embed="rId1"/>
          <a:stretch>
            <a:fillRect/>
          </a:stretch>
        </p:blipFill>
        <p:spPr>
          <a:xfrm>
            <a:off x="1079659" y="5717858"/>
            <a:ext cx="269915" cy="215860"/>
          </a:xfrm>
          <a:prstGeom prst="rect">
            <a:avLst/>
          </a:prstGeom>
        </p:spPr>
      </p:pic>
      <p:sp>
        <p:nvSpPr>
          <p:cNvPr id="18" name="Text 15"/>
          <p:cNvSpPr/>
          <p:nvPr/>
        </p:nvSpPr>
        <p:spPr>
          <a:xfrm>
            <a:off x="1565434" y="5678210"/>
            <a:ext cx="11985308" cy="1619845"/>
          </a:xfrm>
          <a:prstGeom prst="rect">
            <a:avLst/>
          </a:prstGeom>
          <a:noFill/>
          <a:ln/>
        </p:spPr>
        <p:txBody>
          <a:bodyPr wrap="square" lIns="0" tIns="0" rIns="0" bIns="0" rtlCol="0" anchor="t"/>
          <a:lstStyle/>
          <a:p>
            <a:pPr algn="l" indent="0" marL="0">
              <a:lnSpc>
                <a:spcPts val="2550"/>
              </a:lnSpc>
              <a:buNone/>
            </a:pPr>
            <a:r>
              <a:rPr lang="en-US" sz="1700" b="1" dirty="0">
                <a:solidFill>
                  <a:srgbClr val="000000"/>
                </a:solidFill>
                <a:latin typeface="Source Sans 3" pitchFamily="34" charset="0"/>
                <a:ea typeface="Source Sans 3" pitchFamily="34" charset="-122"/>
                <a:cs typeface="Source Sans 3" pitchFamily="34" charset="-120"/>
              </a:rPr>
              <a:t>D細胞の「合理的な設計」と慈悲：</a:t>
            </a:r>
            <a:pPr algn="l" indent="0" marL="0">
              <a:lnSpc>
                <a:spcPts val="2550"/>
              </a:lnSpc>
              <a:buNone/>
            </a:pPr>
            <a:r>
              <a:rPr lang="en-US" sz="1700" dirty="0">
                <a:solidFill>
                  <a:srgbClr val="000000"/>
                </a:solidFill>
                <a:latin typeface="Source Sans 3" pitchFamily="34" charset="0"/>
                <a:ea typeface="Source Sans 3" pitchFamily="34" charset="-122"/>
                <a:cs typeface="Source Sans 3" pitchFamily="34" charset="-120"/>
              </a:rPr>
              <a:t> 3つの細胞の中で、実は </a:t>
            </a:r>
            <a:pPr algn="l" indent="0" marL="0">
              <a:lnSpc>
                <a:spcPts val="2550"/>
              </a:lnSpc>
              <a:buNone/>
            </a:pPr>
            <a:r>
              <a:rPr lang="en-US" sz="1700" b="1" dirty="0">
                <a:solidFill>
                  <a:srgbClr val="000000"/>
                </a:solidFill>
                <a:latin typeface="Source Sans 3" pitchFamily="34" charset="0"/>
                <a:ea typeface="Source Sans 3" pitchFamily="34" charset="-122"/>
                <a:cs typeface="Source Sans 3" pitchFamily="34" charset="-120"/>
              </a:rPr>
              <a:t>D細胞が最も多数を占めています</a:t>
            </a:r>
            <a:pPr algn="l" indent="0" marL="0">
              <a:lnSpc>
                <a:spcPts val="2550"/>
              </a:lnSpc>
              <a:buNone/>
            </a:pPr>
            <a:r>
              <a:rPr lang="en-US" sz="1700" dirty="0">
                <a:solidFill>
                  <a:srgbClr val="000000"/>
                </a:solidFill>
                <a:latin typeface="Source Sans 3" pitchFamily="34" charset="0"/>
                <a:ea typeface="Source Sans 3" pitchFamily="34" charset="-122"/>
                <a:cs typeface="Source Sans 3" pitchFamily="34" charset="-120"/>
              </a:rPr>
              <a:t>。これは脳という精密機械が「出力」よりも「保護」を優先して設計されている証拠です。神経細胞の先にある「筋肉」は、過剰な刺激を受け続けると物理的に破壊されてしまいます。D細胞が「もう限界だ」と反応を落とし、暗闇のような休息（うつ状態）を強制することで、私たちは致命的な崩壊から免れているのです。D細胞は、あなたが自分を壊そうとする時、最後に作動する「愛あるブレーキ」なのです。</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01529" y="1000839"/>
            <a:ext cx="8186261" cy="569238"/>
          </a:xfrm>
          <a:prstGeom prst="rect">
            <a:avLst/>
          </a:prstGeom>
          <a:noFill/>
          <a:ln/>
        </p:spPr>
        <p:txBody>
          <a:bodyPr wrap="none" lIns="0" tIns="0" rIns="0" bIns="0" rtlCol="0" anchor="t"/>
          <a:lstStyle/>
          <a:p>
            <a:pPr algn="l" indent="0" marL="0">
              <a:lnSpc>
                <a:spcPts val="4450"/>
              </a:lnSpc>
              <a:buNone/>
            </a:pPr>
            <a:r>
              <a:rPr lang="en-US" sz="3550" b="1" dirty="0">
                <a:solidFill>
                  <a:srgbClr val="000000"/>
                </a:solidFill>
                <a:latin typeface="Montserrat Bold" pitchFamily="34" charset="0"/>
                <a:ea typeface="Montserrat Bold" pitchFamily="34" charset="-122"/>
                <a:cs typeface="Montserrat Bold" pitchFamily="34" charset="-120"/>
              </a:rPr>
              <a:t>「気質」は細胞の配合バランスで決まる</a:t>
            </a:r>
            <a:endParaRPr lang="en-US" sz="3550" dirty="0"/>
          </a:p>
        </p:txBody>
      </p:sp>
      <p:sp>
        <p:nvSpPr>
          <p:cNvPr id="3" name="Text 1"/>
          <p:cNvSpPr/>
          <p:nvPr/>
        </p:nvSpPr>
        <p:spPr>
          <a:xfrm>
            <a:off x="801529" y="1941909"/>
            <a:ext cx="13027343"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性格とは不変の石碑ではなく、M・A・Dそれぞれの細胞が織りなすグラデーションです。以下の6つの類型がその代表例です。</a:t>
            </a:r>
            <a:endParaRPr lang="en-US" sz="1550" dirty="0"/>
          </a:p>
        </p:txBody>
      </p:sp>
      <p:sp>
        <p:nvSpPr>
          <p:cNvPr id="4" name="Shape 2"/>
          <p:cNvSpPr/>
          <p:nvPr/>
        </p:nvSpPr>
        <p:spPr>
          <a:xfrm>
            <a:off x="801529" y="2440662"/>
            <a:ext cx="13027343" cy="4289227"/>
          </a:xfrm>
          <a:prstGeom prst="roundRect">
            <a:avLst>
              <a:gd name="adj" fmla="val 701"/>
            </a:avLst>
          </a:prstGeom>
          <a:noFill/>
          <a:ln w="7620">
            <a:solidFill>
              <a:srgbClr val="000000">
                <a:alpha val="8000"/>
              </a:srgbClr>
            </a:solidFill>
            <a:prstDash val="solid"/>
          </a:ln>
        </p:spPr>
      </p:sp>
      <p:sp>
        <p:nvSpPr>
          <p:cNvPr id="5" name="Shape 3"/>
          <p:cNvSpPr/>
          <p:nvPr/>
        </p:nvSpPr>
        <p:spPr>
          <a:xfrm>
            <a:off x="809149" y="2448282"/>
            <a:ext cx="13012102" cy="527804"/>
          </a:xfrm>
          <a:prstGeom prst="rect">
            <a:avLst/>
          </a:prstGeom>
          <a:solidFill>
            <a:srgbClr val="FFFFFF">
              <a:alpha val="4000"/>
            </a:srgbClr>
          </a:solidFill>
          <a:ln/>
        </p:spPr>
      </p:sp>
      <p:sp>
        <p:nvSpPr>
          <p:cNvPr id="6" name="Text 4"/>
          <p:cNvSpPr/>
          <p:nvPr/>
        </p:nvSpPr>
        <p:spPr>
          <a:xfrm>
            <a:off x="1009650" y="2567345"/>
            <a:ext cx="154721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類型</a:t>
            </a:r>
            <a:endParaRPr lang="en-US" sz="1550" dirty="0"/>
          </a:p>
        </p:txBody>
      </p:sp>
      <p:sp>
        <p:nvSpPr>
          <p:cNvPr id="7" name="Text 5"/>
          <p:cNvSpPr/>
          <p:nvPr/>
        </p:nvSpPr>
        <p:spPr>
          <a:xfrm>
            <a:off x="2965252" y="2567345"/>
            <a:ext cx="632579"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M</a:t>
            </a:r>
            <a:endParaRPr lang="en-US" sz="1550" dirty="0"/>
          </a:p>
        </p:txBody>
      </p:sp>
      <p:sp>
        <p:nvSpPr>
          <p:cNvPr id="8" name="Text 6"/>
          <p:cNvSpPr/>
          <p:nvPr/>
        </p:nvSpPr>
        <p:spPr>
          <a:xfrm>
            <a:off x="4006215" y="2567345"/>
            <a:ext cx="632579"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A</a:t>
            </a:r>
            <a:endParaRPr lang="en-US" sz="1550" dirty="0"/>
          </a:p>
        </p:txBody>
      </p:sp>
      <p:sp>
        <p:nvSpPr>
          <p:cNvPr id="9" name="Text 7"/>
          <p:cNvSpPr/>
          <p:nvPr/>
        </p:nvSpPr>
        <p:spPr>
          <a:xfrm>
            <a:off x="5047178" y="2567345"/>
            <a:ext cx="632579"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D</a:t>
            </a:r>
            <a:endParaRPr lang="en-US" sz="1550" dirty="0"/>
          </a:p>
        </p:txBody>
      </p:sp>
      <p:sp>
        <p:nvSpPr>
          <p:cNvPr id="10" name="Text 8"/>
          <p:cNvSpPr/>
          <p:nvPr/>
        </p:nvSpPr>
        <p:spPr>
          <a:xfrm>
            <a:off x="6088142" y="2567345"/>
            <a:ext cx="753272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特徴・うつ病像</a:t>
            </a:r>
            <a:endParaRPr lang="en-US" sz="1550" dirty="0"/>
          </a:p>
        </p:txBody>
      </p:sp>
      <p:sp>
        <p:nvSpPr>
          <p:cNvPr id="11" name="Shape 9"/>
          <p:cNvSpPr/>
          <p:nvPr/>
        </p:nvSpPr>
        <p:spPr>
          <a:xfrm>
            <a:off x="809149" y="2976086"/>
            <a:ext cx="13012102" cy="527804"/>
          </a:xfrm>
          <a:prstGeom prst="rect">
            <a:avLst/>
          </a:prstGeom>
          <a:solidFill>
            <a:srgbClr val="000000">
              <a:alpha val="4000"/>
            </a:srgbClr>
          </a:solidFill>
          <a:ln/>
        </p:spPr>
      </p:sp>
      <p:sp>
        <p:nvSpPr>
          <p:cNvPr id="12" name="Text 10"/>
          <p:cNvSpPr/>
          <p:nvPr/>
        </p:nvSpPr>
        <p:spPr>
          <a:xfrm>
            <a:off x="1009650" y="3095149"/>
            <a:ext cx="154721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MAD型</a:t>
            </a:r>
            <a:endParaRPr lang="en-US" sz="1550" dirty="0"/>
          </a:p>
        </p:txBody>
      </p:sp>
      <p:sp>
        <p:nvSpPr>
          <p:cNvPr id="13" name="Text 11"/>
          <p:cNvSpPr/>
          <p:nvPr/>
        </p:nvSpPr>
        <p:spPr>
          <a:xfrm>
            <a:off x="2965252" y="3095149"/>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14" name="Text 12"/>
          <p:cNvSpPr/>
          <p:nvPr/>
        </p:nvSpPr>
        <p:spPr>
          <a:xfrm>
            <a:off x="4006215" y="3095149"/>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15" name="Text 13"/>
          <p:cNvSpPr/>
          <p:nvPr/>
        </p:nvSpPr>
        <p:spPr>
          <a:xfrm>
            <a:off x="5047178" y="3095149"/>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16" name="Text 14"/>
          <p:cNvSpPr/>
          <p:nvPr/>
        </p:nvSpPr>
        <p:spPr>
          <a:xfrm>
            <a:off x="6088142" y="3095149"/>
            <a:ext cx="753272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執着気質。</a:t>
            </a:r>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精力的に活動するが、燃え尽きると強迫観念とうつが混ざり合う。</a:t>
            </a:r>
            <a:endParaRPr lang="en-US" sz="1550" dirty="0"/>
          </a:p>
        </p:txBody>
      </p:sp>
      <p:sp>
        <p:nvSpPr>
          <p:cNvPr id="17" name="Shape 15"/>
          <p:cNvSpPr/>
          <p:nvPr/>
        </p:nvSpPr>
        <p:spPr>
          <a:xfrm>
            <a:off x="809149" y="3503890"/>
            <a:ext cx="13012102" cy="817483"/>
          </a:xfrm>
          <a:prstGeom prst="rect">
            <a:avLst/>
          </a:prstGeom>
          <a:solidFill>
            <a:srgbClr val="FFFFFF">
              <a:alpha val="4000"/>
            </a:srgbClr>
          </a:solidFill>
          <a:ln/>
        </p:spPr>
      </p:sp>
      <p:sp>
        <p:nvSpPr>
          <p:cNvPr id="18" name="Text 16"/>
          <p:cNvSpPr/>
          <p:nvPr/>
        </p:nvSpPr>
        <p:spPr>
          <a:xfrm>
            <a:off x="1009650" y="3622953"/>
            <a:ext cx="154721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MaD型</a:t>
            </a:r>
            <a:endParaRPr lang="en-US" sz="1550" dirty="0"/>
          </a:p>
        </p:txBody>
      </p:sp>
      <p:sp>
        <p:nvSpPr>
          <p:cNvPr id="19" name="Text 17"/>
          <p:cNvSpPr/>
          <p:nvPr/>
        </p:nvSpPr>
        <p:spPr>
          <a:xfrm>
            <a:off x="2965252" y="3622953"/>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20" name="Text 18"/>
          <p:cNvSpPr/>
          <p:nvPr/>
        </p:nvSpPr>
        <p:spPr>
          <a:xfrm>
            <a:off x="4006215" y="3622953"/>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21" name="Text 19"/>
          <p:cNvSpPr/>
          <p:nvPr/>
        </p:nvSpPr>
        <p:spPr>
          <a:xfrm>
            <a:off x="5047178" y="3622953"/>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22" name="Text 20"/>
          <p:cNvSpPr/>
          <p:nvPr/>
        </p:nvSpPr>
        <p:spPr>
          <a:xfrm>
            <a:off x="6088142" y="3622953"/>
            <a:ext cx="7532727" cy="579358"/>
          </a:xfrm>
          <a:prstGeom prst="rect">
            <a:avLst/>
          </a:prstGeom>
          <a:noFill/>
          <a:ln/>
        </p:spPr>
        <p:txBody>
          <a:bodyPr wrap="squar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循環気質。</a:t>
            </a:r>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感情の波が大きく、躁とうつをジェットコースターのように行き来する。</a:t>
            </a:r>
            <a:endParaRPr lang="en-US" sz="1550" dirty="0"/>
          </a:p>
        </p:txBody>
      </p:sp>
      <p:sp>
        <p:nvSpPr>
          <p:cNvPr id="23" name="Shape 21"/>
          <p:cNvSpPr/>
          <p:nvPr/>
        </p:nvSpPr>
        <p:spPr>
          <a:xfrm>
            <a:off x="809149" y="4321373"/>
            <a:ext cx="13012102" cy="817483"/>
          </a:xfrm>
          <a:prstGeom prst="rect">
            <a:avLst/>
          </a:prstGeom>
          <a:solidFill>
            <a:srgbClr val="000000">
              <a:alpha val="4000"/>
            </a:srgbClr>
          </a:solidFill>
          <a:ln/>
        </p:spPr>
      </p:sp>
      <p:sp>
        <p:nvSpPr>
          <p:cNvPr id="24" name="Text 22"/>
          <p:cNvSpPr/>
          <p:nvPr/>
        </p:nvSpPr>
        <p:spPr>
          <a:xfrm>
            <a:off x="1009650" y="4440436"/>
            <a:ext cx="154721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mAD型</a:t>
            </a:r>
            <a:endParaRPr lang="en-US" sz="1550" dirty="0"/>
          </a:p>
        </p:txBody>
      </p:sp>
      <p:sp>
        <p:nvSpPr>
          <p:cNvPr id="25" name="Text 23"/>
          <p:cNvSpPr/>
          <p:nvPr/>
        </p:nvSpPr>
        <p:spPr>
          <a:xfrm>
            <a:off x="2965252" y="4440436"/>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26" name="Text 24"/>
          <p:cNvSpPr/>
          <p:nvPr/>
        </p:nvSpPr>
        <p:spPr>
          <a:xfrm>
            <a:off x="4006215" y="4440436"/>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27" name="Text 25"/>
          <p:cNvSpPr/>
          <p:nvPr/>
        </p:nvSpPr>
        <p:spPr>
          <a:xfrm>
            <a:off x="5047178" y="4440436"/>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28" name="Text 26"/>
          <p:cNvSpPr/>
          <p:nvPr/>
        </p:nvSpPr>
        <p:spPr>
          <a:xfrm>
            <a:off x="6088142" y="4440436"/>
            <a:ext cx="7532727" cy="579358"/>
          </a:xfrm>
          <a:prstGeom prst="rect">
            <a:avLst/>
          </a:prstGeom>
          <a:noFill/>
          <a:ln/>
        </p:spPr>
        <p:txBody>
          <a:bodyPr wrap="squar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メランコリー気質。</a:t>
            </a:r>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誠実で責任感が強い。かつての「典型的なうつ」になりやすい。</a:t>
            </a:r>
            <a:endParaRPr lang="en-US" sz="1550" dirty="0"/>
          </a:p>
        </p:txBody>
      </p:sp>
      <p:sp>
        <p:nvSpPr>
          <p:cNvPr id="29" name="Shape 27"/>
          <p:cNvSpPr/>
          <p:nvPr/>
        </p:nvSpPr>
        <p:spPr>
          <a:xfrm>
            <a:off x="809149" y="5138857"/>
            <a:ext cx="13012102" cy="527804"/>
          </a:xfrm>
          <a:prstGeom prst="rect">
            <a:avLst/>
          </a:prstGeom>
          <a:solidFill>
            <a:srgbClr val="FFFFFF">
              <a:alpha val="4000"/>
            </a:srgbClr>
          </a:solidFill>
          <a:ln/>
        </p:spPr>
      </p:sp>
      <p:sp>
        <p:nvSpPr>
          <p:cNvPr id="30" name="Text 28"/>
          <p:cNvSpPr/>
          <p:nvPr/>
        </p:nvSpPr>
        <p:spPr>
          <a:xfrm>
            <a:off x="1009650" y="5257919"/>
            <a:ext cx="154721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Mad型</a:t>
            </a:r>
            <a:endParaRPr lang="en-US" sz="1550" dirty="0"/>
          </a:p>
        </p:txBody>
      </p:sp>
      <p:sp>
        <p:nvSpPr>
          <p:cNvPr id="31" name="Text 29"/>
          <p:cNvSpPr/>
          <p:nvPr/>
        </p:nvSpPr>
        <p:spPr>
          <a:xfrm>
            <a:off x="2965252" y="5257919"/>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32" name="Text 30"/>
          <p:cNvSpPr/>
          <p:nvPr/>
        </p:nvSpPr>
        <p:spPr>
          <a:xfrm>
            <a:off x="4006215" y="5257919"/>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33" name="Text 31"/>
          <p:cNvSpPr/>
          <p:nvPr/>
        </p:nvSpPr>
        <p:spPr>
          <a:xfrm>
            <a:off x="5047178" y="5257919"/>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34" name="Text 32"/>
          <p:cNvSpPr/>
          <p:nvPr/>
        </p:nvSpPr>
        <p:spPr>
          <a:xfrm>
            <a:off x="6088142" y="5257919"/>
            <a:ext cx="753272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発揚気質。</a:t>
            </a:r>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常にハイテンションだが、ダウン時は急激なエネルギー切れを起こす。</a:t>
            </a:r>
            <a:endParaRPr lang="en-US" sz="1550" dirty="0"/>
          </a:p>
        </p:txBody>
      </p:sp>
      <p:sp>
        <p:nvSpPr>
          <p:cNvPr id="35" name="Shape 33"/>
          <p:cNvSpPr/>
          <p:nvPr/>
        </p:nvSpPr>
        <p:spPr>
          <a:xfrm>
            <a:off x="809149" y="5666661"/>
            <a:ext cx="13012102" cy="527804"/>
          </a:xfrm>
          <a:prstGeom prst="rect">
            <a:avLst/>
          </a:prstGeom>
          <a:solidFill>
            <a:srgbClr val="000000">
              <a:alpha val="4000"/>
            </a:srgbClr>
          </a:solidFill>
          <a:ln/>
        </p:spPr>
      </p:sp>
      <p:sp>
        <p:nvSpPr>
          <p:cNvPr id="36" name="Text 34"/>
          <p:cNvSpPr/>
          <p:nvPr/>
        </p:nvSpPr>
        <p:spPr>
          <a:xfrm>
            <a:off x="1009650" y="5785723"/>
            <a:ext cx="154721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mAd型</a:t>
            </a:r>
            <a:endParaRPr lang="en-US" sz="1550" dirty="0"/>
          </a:p>
        </p:txBody>
      </p:sp>
      <p:sp>
        <p:nvSpPr>
          <p:cNvPr id="37" name="Text 35"/>
          <p:cNvSpPr/>
          <p:nvPr/>
        </p:nvSpPr>
        <p:spPr>
          <a:xfrm>
            <a:off x="2965252" y="5785723"/>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38" name="Text 36"/>
          <p:cNvSpPr/>
          <p:nvPr/>
        </p:nvSpPr>
        <p:spPr>
          <a:xfrm>
            <a:off x="4006215" y="5785723"/>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39" name="Text 37"/>
          <p:cNvSpPr/>
          <p:nvPr/>
        </p:nvSpPr>
        <p:spPr>
          <a:xfrm>
            <a:off x="5047178" y="5785723"/>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40" name="Text 38"/>
          <p:cNvSpPr/>
          <p:nvPr/>
        </p:nvSpPr>
        <p:spPr>
          <a:xfrm>
            <a:off x="6088142" y="5785723"/>
            <a:ext cx="753272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強迫的。</a:t>
            </a:r>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完璧主義で、疲労していても気力という偽りの燃料で走り続ける。</a:t>
            </a:r>
            <a:endParaRPr lang="en-US" sz="1550" dirty="0"/>
          </a:p>
        </p:txBody>
      </p:sp>
      <p:sp>
        <p:nvSpPr>
          <p:cNvPr id="41" name="Shape 39"/>
          <p:cNvSpPr/>
          <p:nvPr/>
        </p:nvSpPr>
        <p:spPr>
          <a:xfrm>
            <a:off x="809149" y="6194465"/>
            <a:ext cx="13012102" cy="527804"/>
          </a:xfrm>
          <a:prstGeom prst="rect">
            <a:avLst/>
          </a:prstGeom>
          <a:solidFill>
            <a:srgbClr val="FFFFFF">
              <a:alpha val="4000"/>
            </a:srgbClr>
          </a:solidFill>
          <a:ln/>
        </p:spPr>
      </p:sp>
      <p:sp>
        <p:nvSpPr>
          <p:cNvPr id="42" name="Text 40"/>
          <p:cNvSpPr/>
          <p:nvPr/>
        </p:nvSpPr>
        <p:spPr>
          <a:xfrm>
            <a:off x="1009650" y="6313527"/>
            <a:ext cx="154721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maD型</a:t>
            </a:r>
            <a:endParaRPr lang="en-US" sz="1550" dirty="0"/>
          </a:p>
        </p:txBody>
      </p:sp>
      <p:sp>
        <p:nvSpPr>
          <p:cNvPr id="43" name="Text 41"/>
          <p:cNvSpPr/>
          <p:nvPr/>
        </p:nvSpPr>
        <p:spPr>
          <a:xfrm>
            <a:off x="2965252" y="6313527"/>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44" name="Text 42"/>
          <p:cNvSpPr/>
          <p:nvPr/>
        </p:nvSpPr>
        <p:spPr>
          <a:xfrm>
            <a:off x="4006215" y="6313527"/>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45" name="Text 43"/>
          <p:cNvSpPr/>
          <p:nvPr/>
        </p:nvSpPr>
        <p:spPr>
          <a:xfrm>
            <a:off x="5047178" y="6313527"/>
            <a:ext cx="632579"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a:t>
            </a:r>
            <a:endParaRPr lang="en-US" sz="1550" dirty="0"/>
          </a:p>
        </p:txBody>
      </p:sp>
      <p:sp>
        <p:nvSpPr>
          <p:cNvPr id="46" name="Text 44"/>
          <p:cNvSpPr/>
          <p:nvPr/>
        </p:nvSpPr>
        <p:spPr>
          <a:xfrm>
            <a:off x="6088142" y="6313527"/>
            <a:ext cx="7532727" cy="289679"/>
          </a:xfrm>
          <a:prstGeom prst="rect">
            <a:avLst/>
          </a:prstGeom>
          <a:noFill/>
          <a:ln/>
        </p:spPr>
        <p:txBody>
          <a:bodyPr wrap="none" lIns="0" tIns="0" rIns="0" bIns="0" rtlCol="0" anchor="t"/>
          <a:lstStyle/>
          <a:p>
            <a:pPr algn="l" indent="0" marL="0">
              <a:lnSpc>
                <a:spcPts val="2250"/>
              </a:lnSpc>
              <a:buNone/>
            </a:pPr>
            <a:r>
              <a:rPr lang="en-US" sz="1550" b="1" dirty="0">
                <a:solidFill>
                  <a:srgbClr val="3D3838"/>
                </a:solidFill>
                <a:latin typeface="Source Sans 3" pitchFamily="34" charset="0"/>
                <a:ea typeface="Source Sans 3" pitchFamily="34" charset="-122"/>
                <a:cs typeface="Source Sans 3" pitchFamily="34" charset="-120"/>
              </a:rPr>
              <a:t>受動的。</a:t>
            </a:r>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静かで変化を好まないが、大崩れもしにくい安定型。</a:t>
            </a:r>
            <a:endParaRPr lang="en-US" sz="1550" dirty="0"/>
          </a:p>
        </p:txBody>
      </p:sp>
      <p:sp>
        <p:nvSpPr>
          <p:cNvPr id="47" name="Text 45"/>
          <p:cNvSpPr/>
          <p:nvPr/>
        </p:nvSpPr>
        <p:spPr>
          <a:xfrm>
            <a:off x="801529" y="6938963"/>
            <a:ext cx="13027343" cy="289679"/>
          </a:xfrm>
          <a:prstGeom prst="rect">
            <a:avLst/>
          </a:prstGeom>
          <a:noFill/>
          <a:ln/>
        </p:spPr>
        <p:txBody>
          <a:bodyPr wrap="none" lIns="0" tIns="0" rIns="0" bIns="0" rtlCol="0" anchor="t"/>
          <a:lstStyle/>
          <a:p>
            <a:pPr algn="l" indent="0" marL="0">
              <a:lnSpc>
                <a:spcPts val="2250"/>
              </a:lnSpc>
              <a:buNone/>
            </a:pPr>
            <a:r>
              <a:rPr lang="en-US" sz="1550" dirty="0">
                <a:solidFill>
                  <a:srgbClr val="3D3838"/>
                </a:solidFill>
                <a:latin typeface="Source Sans 3" pitchFamily="34" charset="0"/>
                <a:ea typeface="Source Sans 3" pitchFamily="34" charset="-122"/>
                <a:cs typeface="Source Sans 3" pitchFamily="34" charset="-120"/>
              </a:rPr>
              <a:t>※●＝多い、○＝少ない</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27445" y="902732"/>
            <a:ext cx="4210645" cy="526375"/>
          </a:xfrm>
          <a:prstGeom prst="rect">
            <a:avLst/>
          </a:prstGeom>
          <a:noFill/>
          <a:ln/>
        </p:spPr>
        <p:txBody>
          <a:bodyPr wrap="none" lIns="0" tIns="0" rIns="0" bIns="0" rtlCol="0" anchor="t"/>
          <a:lstStyle/>
          <a:p>
            <a:pPr algn="l" indent="0" marL="0">
              <a:lnSpc>
                <a:spcPts val="4100"/>
              </a:lnSpc>
              <a:buNone/>
            </a:pPr>
            <a:r>
              <a:rPr lang="en-US" sz="3300" b="1" dirty="0">
                <a:solidFill>
                  <a:srgbClr val="000000"/>
                </a:solidFill>
                <a:latin typeface="Montserrat Bold" pitchFamily="34" charset="0"/>
                <a:ea typeface="Montserrat Bold" pitchFamily="34" charset="-122"/>
                <a:cs typeface="Montserrat Bold" pitchFamily="34" charset="-120"/>
              </a:rPr>
              <a:t>気質は「流転」する</a:t>
            </a:r>
            <a:endParaRPr lang="en-US" sz="3300" dirty="0"/>
          </a:p>
        </p:txBody>
      </p:sp>
      <p:sp>
        <p:nvSpPr>
          <p:cNvPr id="4" name="Text 1"/>
          <p:cNvSpPr/>
          <p:nvPr/>
        </p:nvSpPr>
        <p:spPr>
          <a:xfrm>
            <a:off x="6227445" y="1667470"/>
            <a:ext cx="7661910" cy="516255"/>
          </a:xfrm>
          <a:prstGeom prst="rect">
            <a:avLst/>
          </a:prstGeom>
          <a:noFill/>
          <a:ln/>
        </p:spPr>
        <p:txBody>
          <a:bodyPr wrap="square" lIns="0" tIns="0" rIns="0" bIns="0" rtlCol="0" anchor="t"/>
          <a:lstStyle/>
          <a:p>
            <a:pPr algn="l" indent="0" marL="0">
              <a:lnSpc>
                <a:spcPts val="2000"/>
              </a:lnSpc>
              <a:buNone/>
            </a:pPr>
            <a:r>
              <a:rPr lang="en-US" sz="1450" dirty="0">
                <a:solidFill>
                  <a:srgbClr val="3D3838"/>
                </a:solidFill>
                <a:latin typeface="Source Sans 3" pitchFamily="34" charset="0"/>
                <a:ea typeface="Source Sans 3" pitchFamily="34" charset="-122"/>
                <a:cs typeface="Source Sans 3" pitchFamily="34" charset="-120"/>
              </a:rPr>
              <a:t>気質は一生固定されたものではありません。年齢や状況によって、細胞のバランスは変化し続けます。</a:t>
            </a:r>
            <a:endParaRPr lang="en-US" sz="1450" dirty="0"/>
          </a:p>
        </p:txBody>
      </p:sp>
      <p:sp>
        <p:nvSpPr>
          <p:cNvPr id="5" name="Shape 2"/>
          <p:cNvSpPr/>
          <p:nvPr/>
        </p:nvSpPr>
        <p:spPr>
          <a:xfrm>
            <a:off x="6435804" y="2362438"/>
            <a:ext cx="22860" cy="4964311"/>
          </a:xfrm>
          <a:prstGeom prst="roundRect">
            <a:avLst>
              <a:gd name="adj" fmla="val 121569"/>
            </a:avLst>
          </a:prstGeom>
          <a:solidFill>
            <a:srgbClr val="D8D4D4"/>
          </a:solidFill>
          <a:ln/>
        </p:spPr>
      </p:sp>
      <p:sp>
        <p:nvSpPr>
          <p:cNvPr id="6" name="Shape 3"/>
          <p:cNvSpPr/>
          <p:nvPr/>
        </p:nvSpPr>
        <p:spPr>
          <a:xfrm>
            <a:off x="6621363" y="2559368"/>
            <a:ext cx="555784" cy="22860"/>
          </a:xfrm>
          <a:prstGeom prst="roundRect">
            <a:avLst>
              <a:gd name="adj" fmla="val 121569"/>
            </a:avLst>
          </a:prstGeom>
          <a:solidFill>
            <a:srgbClr val="D8D4D4"/>
          </a:solidFill>
          <a:ln/>
        </p:spPr>
      </p:sp>
      <p:sp>
        <p:nvSpPr>
          <p:cNvPr id="7" name="Shape 4"/>
          <p:cNvSpPr/>
          <p:nvPr/>
        </p:nvSpPr>
        <p:spPr>
          <a:xfrm>
            <a:off x="6227385" y="2362438"/>
            <a:ext cx="416838" cy="416838"/>
          </a:xfrm>
          <a:prstGeom prst="roundRect">
            <a:avLst>
              <a:gd name="adj" fmla="val 6667"/>
            </a:avLst>
          </a:prstGeom>
          <a:solidFill>
            <a:srgbClr val="F2EEEE"/>
          </a:solidFill>
          <a:ln/>
        </p:spPr>
      </p:sp>
      <p:sp>
        <p:nvSpPr>
          <p:cNvPr id="8" name="Text 5"/>
          <p:cNvSpPr/>
          <p:nvPr/>
        </p:nvSpPr>
        <p:spPr>
          <a:xfrm>
            <a:off x="6309479" y="2412921"/>
            <a:ext cx="252532" cy="315754"/>
          </a:xfrm>
          <a:prstGeom prst="rect">
            <a:avLst/>
          </a:prstGeom>
          <a:noFill/>
          <a:ln/>
        </p:spPr>
        <p:txBody>
          <a:bodyPr wrap="none" lIns="0" tIns="0" rIns="0" bIns="0" rtlCol="0" anchor="t"/>
          <a:lstStyle/>
          <a:p>
            <a:pPr algn="ctr" indent="0" marL="0">
              <a:lnSpc>
                <a:spcPts val="1950"/>
              </a:lnSpc>
              <a:buNone/>
            </a:pPr>
            <a:r>
              <a:rPr lang="en-US" sz="1950" b="1" dirty="0">
                <a:solidFill>
                  <a:srgbClr val="3D3838"/>
                </a:solidFill>
                <a:latin typeface="Montserrat Bold" pitchFamily="34" charset="0"/>
                <a:ea typeface="Montserrat Bold" pitchFamily="34" charset="-122"/>
                <a:cs typeface="Montserrat Bold" pitchFamily="34" charset="-120"/>
              </a:rPr>
              <a:t>1</a:t>
            </a:r>
            <a:endParaRPr lang="en-US" sz="1950" dirty="0"/>
          </a:p>
        </p:txBody>
      </p:sp>
      <p:sp>
        <p:nvSpPr>
          <p:cNvPr id="9" name="Text 6"/>
          <p:cNvSpPr/>
          <p:nvPr/>
        </p:nvSpPr>
        <p:spPr>
          <a:xfrm>
            <a:off x="7362230" y="2426018"/>
            <a:ext cx="2105263" cy="263128"/>
          </a:xfrm>
          <a:prstGeom prst="rect">
            <a:avLst/>
          </a:prstGeom>
          <a:noFill/>
          <a:ln/>
        </p:spPr>
        <p:txBody>
          <a:bodyPr wrap="none" lIns="0" tIns="0" rIns="0" bIns="0" rtlCol="0" anchor="t"/>
          <a:lstStyle/>
          <a:p>
            <a:pPr algn="l" indent="0" marL="0">
              <a:lnSpc>
                <a:spcPts val="2050"/>
              </a:lnSpc>
              <a:buNone/>
            </a:pPr>
            <a:r>
              <a:rPr lang="en-US" sz="1650" b="1" dirty="0">
                <a:solidFill>
                  <a:srgbClr val="3D3838"/>
                </a:solidFill>
                <a:latin typeface="Montserrat Bold" pitchFamily="34" charset="0"/>
                <a:ea typeface="Montserrat Bold" pitchFamily="34" charset="-122"/>
                <a:cs typeface="Montserrat Bold" pitchFamily="34" charset="-120"/>
              </a:rPr>
              <a:t>年齢による成熟</a:t>
            </a:r>
            <a:endParaRPr lang="en-US" sz="1650" dirty="0"/>
          </a:p>
        </p:txBody>
      </p:sp>
      <p:sp>
        <p:nvSpPr>
          <p:cNvPr id="10" name="Text 7"/>
          <p:cNvSpPr/>
          <p:nvPr/>
        </p:nvSpPr>
        <p:spPr>
          <a:xfrm>
            <a:off x="7362230" y="2784396"/>
            <a:ext cx="6527125" cy="774383"/>
          </a:xfrm>
          <a:prstGeom prst="rect">
            <a:avLst/>
          </a:prstGeom>
          <a:noFill/>
          <a:ln/>
        </p:spPr>
        <p:txBody>
          <a:bodyPr wrap="square" lIns="0" tIns="0" rIns="0" bIns="0" rtlCol="0" anchor="t"/>
          <a:lstStyle/>
          <a:p>
            <a:pPr algn="l" indent="0" marL="0">
              <a:lnSpc>
                <a:spcPts val="2000"/>
              </a:lnSpc>
              <a:buNone/>
            </a:pPr>
            <a:r>
              <a:rPr lang="en-US" sz="1450" dirty="0">
                <a:solidFill>
                  <a:srgbClr val="3D3838"/>
                </a:solidFill>
                <a:latin typeface="Source Sans 3" pitchFamily="34" charset="0"/>
                <a:ea typeface="Source Sans 3" pitchFamily="34" charset="-122"/>
                <a:cs typeface="Source Sans 3" pitchFamily="34" charset="-120"/>
              </a:rPr>
              <a:t>M細胞は30代を過ぎると自然に減衰します。かつての情熱家（MAD型）が、落ち着いた安定期（mAD型）へと移行するのは、生物学的な「成熟」のプロセスです。</a:t>
            </a:r>
            <a:endParaRPr lang="en-US" sz="1450" dirty="0"/>
          </a:p>
        </p:txBody>
      </p:sp>
      <p:sp>
        <p:nvSpPr>
          <p:cNvPr id="11" name="Shape 8"/>
          <p:cNvSpPr/>
          <p:nvPr/>
        </p:nvSpPr>
        <p:spPr>
          <a:xfrm>
            <a:off x="6621363" y="4073485"/>
            <a:ext cx="555784" cy="22860"/>
          </a:xfrm>
          <a:prstGeom prst="roundRect">
            <a:avLst>
              <a:gd name="adj" fmla="val 121569"/>
            </a:avLst>
          </a:prstGeom>
          <a:solidFill>
            <a:srgbClr val="D8D4D4"/>
          </a:solidFill>
          <a:ln/>
        </p:spPr>
      </p:sp>
      <p:sp>
        <p:nvSpPr>
          <p:cNvPr id="12" name="Shape 9"/>
          <p:cNvSpPr/>
          <p:nvPr/>
        </p:nvSpPr>
        <p:spPr>
          <a:xfrm>
            <a:off x="6227385" y="3876556"/>
            <a:ext cx="416838" cy="416838"/>
          </a:xfrm>
          <a:prstGeom prst="roundRect">
            <a:avLst>
              <a:gd name="adj" fmla="val 6667"/>
            </a:avLst>
          </a:prstGeom>
          <a:solidFill>
            <a:srgbClr val="F2EEEE"/>
          </a:solidFill>
          <a:ln/>
        </p:spPr>
      </p:sp>
      <p:sp>
        <p:nvSpPr>
          <p:cNvPr id="13" name="Text 10"/>
          <p:cNvSpPr/>
          <p:nvPr/>
        </p:nvSpPr>
        <p:spPr>
          <a:xfrm>
            <a:off x="6309479" y="3927038"/>
            <a:ext cx="252532" cy="315754"/>
          </a:xfrm>
          <a:prstGeom prst="rect">
            <a:avLst/>
          </a:prstGeom>
          <a:noFill/>
          <a:ln/>
        </p:spPr>
        <p:txBody>
          <a:bodyPr wrap="none" lIns="0" tIns="0" rIns="0" bIns="0" rtlCol="0" anchor="t"/>
          <a:lstStyle/>
          <a:p>
            <a:pPr algn="ctr" indent="0" marL="0">
              <a:lnSpc>
                <a:spcPts val="1950"/>
              </a:lnSpc>
              <a:buNone/>
            </a:pPr>
            <a:r>
              <a:rPr lang="en-US" sz="1950" b="1" dirty="0">
                <a:solidFill>
                  <a:srgbClr val="3D3838"/>
                </a:solidFill>
                <a:latin typeface="Montserrat Bold" pitchFamily="34" charset="0"/>
                <a:ea typeface="Montserrat Bold" pitchFamily="34" charset="-122"/>
                <a:cs typeface="Montserrat Bold" pitchFamily="34" charset="-120"/>
              </a:rPr>
              <a:t>2</a:t>
            </a:r>
            <a:endParaRPr lang="en-US" sz="1950" dirty="0"/>
          </a:p>
        </p:txBody>
      </p:sp>
      <p:sp>
        <p:nvSpPr>
          <p:cNvPr id="14" name="Text 11"/>
          <p:cNvSpPr/>
          <p:nvPr/>
        </p:nvSpPr>
        <p:spPr>
          <a:xfrm>
            <a:off x="7362230" y="3940135"/>
            <a:ext cx="2105263" cy="263128"/>
          </a:xfrm>
          <a:prstGeom prst="rect">
            <a:avLst/>
          </a:prstGeom>
          <a:noFill/>
          <a:ln/>
        </p:spPr>
        <p:txBody>
          <a:bodyPr wrap="none" lIns="0" tIns="0" rIns="0" bIns="0" rtlCol="0" anchor="t"/>
          <a:lstStyle/>
          <a:p>
            <a:pPr algn="l" indent="0" marL="0">
              <a:lnSpc>
                <a:spcPts val="2050"/>
              </a:lnSpc>
              <a:buNone/>
            </a:pPr>
            <a:r>
              <a:rPr lang="en-US" sz="1650" b="1" dirty="0">
                <a:solidFill>
                  <a:srgbClr val="3D3838"/>
                </a:solidFill>
                <a:latin typeface="Montserrat Bold" pitchFamily="34" charset="0"/>
                <a:ea typeface="Montserrat Bold" pitchFamily="34" charset="-122"/>
                <a:cs typeface="Montserrat Bold" pitchFamily="34" charset="-120"/>
              </a:rPr>
              <a:t>M細胞の焼き付き</a:t>
            </a:r>
            <a:endParaRPr lang="en-US" sz="1650" dirty="0"/>
          </a:p>
        </p:txBody>
      </p:sp>
      <p:sp>
        <p:nvSpPr>
          <p:cNvPr id="15" name="Text 12"/>
          <p:cNvSpPr/>
          <p:nvPr/>
        </p:nvSpPr>
        <p:spPr>
          <a:xfrm>
            <a:off x="7362230" y="4298513"/>
            <a:ext cx="6527125" cy="516255"/>
          </a:xfrm>
          <a:prstGeom prst="rect">
            <a:avLst/>
          </a:prstGeom>
          <a:noFill/>
          <a:ln/>
        </p:spPr>
        <p:txBody>
          <a:bodyPr wrap="square" lIns="0" tIns="0" rIns="0" bIns="0" rtlCol="0" anchor="t"/>
          <a:lstStyle/>
          <a:p>
            <a:pPr algn="l" indent="0" marL="0">
              <a:lnSpc>
                <a:spcPts val="2000"/>
              </a:lnSpc>
              <a:buNone/>
            </a:pPr>
            <a:r>
              <a:rPr lang="en-US" sz="1450" dirty="0">
                <a:solidFill>
                  <a:srgbClr val="3D3838"/>
                </a:solidFill>
                <a:latin typeface="Source Sans 3" pitchFamily="34" charset="0"/>
                <a:ea typeface="Source Sans 3" pitchFamily="34" charset="-122"/>
                <a:cs typeface="Source Sans 3" pitchFamily="34" charset="-120"/>
              </a:rPr>
              <a:t>限界を超えて働き続けると、M細胞がまず「焼き付き」を起こしてダウン（mAD化）します。行動力が失われ、几帳面さだけが残る状態です。</a:t>
            </a:r>
            <a:endParaRPr lang="en-US" sz="1450" dirty="0"/>
          </a:p>
        </p:txBody>
      </p:sp>
      <p:sp>
        <p:nvSpPr>
          <p:cNvPr id="16" name="Shape 13"/>
          <p:cNvSpPr/>
          <p:nvPr/>
        </p:nvSpPr>
        <p:spPr>
          <a:xfrm>
            <a:off x="6621363" y="5329476"/>
            <a:ext cx="555784" cy="22860"/>
          </a:xfrm>
          <a:prstGeom prst="roundRect">
            <a:avLst>
              <a:gd name="adj" fmla="val 121569"/>
            </a:avLst>
          </a:prstGeom>
          <a:solidFill>
            <a:srgbClr val="D8D4D4"/>
          </a:solidFill>
          <a:ln/>
        </p:spPr>
      </p:sp>
      <p:sp>
        <p:nvSpPr>
          <p:cNvPr id="17" name="Shape 14"/>
          <p:cNvSpPr/>
          <p:nvPr/>
        </p:nvSpPr>
        <p:spPr>
          <a:xfrm>
            <a:off x="6227385" y="5132546"/>
            <a:ext cx="416838" cy="416838"/>
          </a:xfrm>
          <a:prstGeom prst="roundRect">
            <a:avLst>
              <a:gd name="adj" fmla="val 6667"/>
            </a:avLst>
          </a:prstGeom>
          <a:solidFill>
            <a:srgbClr val="F2EEEE"/>
          </a:solidFill>
          <a:ln/>
        </p:spPr>
      </p:sp>
      <p:sp>
        <p:nvSpPr>
          <p:cNvPr id="18" name="Text 15"/>
          <p:cNvSpPr/>
          <p:nvPr/>
        </p:nvSpPr>
        <p:spPr>
          <a:xfrm>
            <a:off x="6309479" y="5183029"/>
            <a:ext cx="252532" cy="315754"/>
          </a:xfrm>
          <a:prstGeom prst="rect">
            <a:avLst/>
          </a:prstGeom>
          <a:noFill/>
          <a:ln/>
        </p:spPr>
        <p:txBody>
          <a:bodyPr wrap="none" lIns="0" tIns="0" rIns="0" bIns="0" rtlCol="0" anchor="t"/>
          <a:lstStyle/>
          <a:p>
            <a:pPr algn="ctr" indent="0" marL="0">
              <a:lnSpc>
                <a:spcPts val="1950"/>
              </a:lnSpc>
              <a:buNone/>
            </a:pPr>
            <a:r>
              <a:rPr lang="en-US" sz="1950" b="1" dirty="0">
                <a:solidFill>
                  <a:srgbClr val="3D3838"/>
                </a:solidFill>
                <a:latin typeface="Montserrat Bold" pitchFamily="34" charset="0"/>
                <a:ea typeface="Montserrat Bold" pitchFamily="34" charset="-122"/>
                <a:cs typeface="Montserrat Bold" pitchFamily="34" charset="-120"/>
              </a:rPr>
              <a:t>3</a:t>
            </a:r>
            <a:endParaRPr lang="en-US" sz="1950" dirty="0"/>
          </a:p>
        </p:txBody>
      </p:sp>
      <p:sp>
        <p:nvSpPr>
          <p:cNvPr id="19" name="Text 16"/>
          <p:cNvSpPr/>
          <p:nvPr/>
        </p:nvSpPr>
        <p:spPr>
          <a:xfrm>
            <a:off x="7362230" y="5196126"/>
            <a:ext cx="2105263" cy="263128"/>
          </a:xfrm>
          <a:prstGeom prst="rect">
            <a:avLst/>
          </a:prstGeom>
          <a:noFill/>
          <a:ln/>
        </p:spPr>
        <p:txBody>
          <a:bodyPr wrap="none" lIns="0" tIns="0" rIns="0" bIns="0" rtlCol="0" anchor="t"/>
          <a:lstStyle/>
          <a:p>
            <a:pPr algn="l" indent="0" marL="0">
              <a:lnSpc>
                <a:spcPts val="2050"/>
              </a:lnSpc>
              <a:buNone/>
            </a:pPr>
            <a:r>
              <a:rPr lang="en-US" sz="1650" b="1" dirty="0">
                <a:solidFill>
                  <a:srgbClr val="3D3838"/>
                </a:solidFill>
                <a:latin typeface="Montserrat Bold" pitchFamily="34" charset="0"/>
                <a:ea typeface="Montserrat Bold" pitchFamily="34" charset="-122"/>
                <a:cs typeface="Montserrat Bold" pitchFamily="34" charset="-120"/>
              </a:rPr>
              <a:t>A細胞の力尽き</a:t>
            </a:r>
            <a:endParaRPr lang="en-US" sz="1650" dirty="0"/>
          </a:p>
        </p:txBody>
      </p:sp>
      <p:sp>
        <p:nvSpPr>
          <p:cNvPr id="20" name="Text 17"/>
          <p:cNvSpPr/>
          <p:nvPr/>
        </p:nvSpPr>
        <p:spPr>
          <a:xfrm>
            <a:off x="7362230" y="5554504"/>
            <a:ext cx="6527125" cy="516255"/>
          </a:xfrm>
          <a:prstGeom prst="rect">
            <a:avLst/>
          </a:prstGeom>
          <a:noFill/>
          <a:ln/>
        </p:spPr>
        <p:txBody>
          <a:bodyPr wrap="square" lIns="0" tIns="0" rIns="0" bIns="0" rtlCol="0" anchor="t"/>
          <a:lstStyle/>
          <a:p>
            <a:pPr algn="l" indent="0" marL="0">
              <a:lnSpc>
                <a:spcPts val="2000"/>
              </a:lnSpc>
              <a:buNone/>
            </a:pPr>
            <a:r>
              <a:rPr lang="en-US" sz="1450" dirty="0">
                <a:solidFill>
                  <a:srgbClr val="3D3838"/>
                </a:solidFill>
                <a:latin typeface="Source Sans 3" pitchFamily="34" charset="0"/>
                <a:ea typeface="Source Sans 3" pitchFamily="34" charset="-122"/>
                <a:cs typeface="Source Sans 3" pitchFamily="34" charset="-120"/>
              </a:rPr>
              <a:t>さらに酷使が続くと、A細胞も力尽きます。メトロノームが止まり、感情の安定軸が失われていきます。</a:t>
            </a:r>
            <a:endParaRPr lang="en-US" sz="1450" dirty="0"/>
          </a:p>
        </p:txBody>
      </p:sp>
      <p:sp>
        <p:nvSpPr>
          <p:cNvPr id="21" name="Shape 18"/>
          <p:cNvSpPr/>
          <p:nvPr/>
        </p:nvSpPr>
        <p:spPr>
          <a:xfrm>
            <a:off x="6621363" y="6585466"/>
            <a:ext cx="555784" cy="22860"/>
          </a:xfrm>
          <a:prstGeom prst="roundRect">
            <a:avLst>
              <a:gd name="adj" fmla="val 121569"/>
            </a:avLst>
          </a:prstGeom>
          <a:solidFill>
            <a:srgbClr val="D8D4D4"/>
          </a:solidFill>
          <a:ln/>
        </p:spPr>
      </p:sp>
      <p:sp>
        <p:nvSpPr>
          <p:cNvPr id="22" name="Shape 19"/>
          <p:cNvSpPr/>
          <p:nvPr/>
        </p:nvSpPr>
        <p:spPr>
          <a:xfrm>
            <a:off x="6227385" y="6388537"/>
            <a:ext cx="416838" cy="416838"/>
          </a:xfrm>
          <a:prstGeom prst="roundRect">
            <a:avLst>
              <a:gd name="adj" fmla="val 6667"/>
            </a:avLst>
          </a:prstGeom>
          <a:solidFill>
            <a:srgbClr val="F2EEEE"/>
          </a:solidFill>
          <a:ln/>
        </p:spPr>
      </p:sp>
      <p:sp>
        <p:nvSpPr>
          <p:cNvPr id="23" name="Text 20"/>
          <p:cNvSpPr/>
          <p:nvPr/>
        </p:nvSpPr>
        <p:spPr>
          <a:xfrm>
            <a:off x="6309479" y="6439019"/>
            <a:ext cx="252532" cy="315754"/>
          </a:xfrm>
          <a:prstGeom prst="rect">
            <a:avLst/>
          </a:prstGeom>
          <a:noFill/>
          <a:ln/>
        </p:spPr>
        <p:txBody>
          <a:bodyPr wrap="none" lIns="0" tIns="0" rIns="0" bIns="0" rtlCol="0" anchor="t"/>
          <a:lstStyle/>
          <a:p>
            <a:pPr algn="ctr" indent="0" marL="0">
              <a:lnSpc>
                <a:spcPts val="1950"/>
              </a:lnSpc>
              <a:buNone/>
            </a:pPr>
            <a:r>
              <a:rPr lang="en-US" sz="1950" b="1" dirty="0">
                <a:solidFill>
                  <a:srgbClr val="3D3838"/>
                </a:solidFill>
                <a:latin typeface="Montserrat Bold" pitchFamily="34" charset="0"/>
                <a:ea typeface="Montserrat Bold" pitchFamily="34" charset="-122"/>
                <a:cs typeface="Montserrat Bold" pitchFamily="34" charset="-120"/>
              </a:rPr>
              <a:t>4</a:t>
            </a:r>
            <a:endParaRPr lang="en-US" sz="1950" dirty="0"/>
          </a:p>
        </p:txBody>
      </p:sp>
      <p:sp>
        <p:nvSpPr>
          <p:cNvPr id="24" name="Text 21"/>
          <p:cNvSpPr/>
          <p:nvPr/>
        </p:nvSpPr>
        <p:spPr>
          <a:xfrm>
            <a:off x="7362230" y="6452116"/>
            <a:ext cx="2105263" cy="263128"/>
          </a:xfrm>
          <a:prstGeom prst="rect">
            <a:avLst/>
          </a:prstGeom>
          <a:noFill/>
          <a:ln/>
        </p:spPr>
        <p:txBody>
          <a:bodyPr wrap="none" lIns="0" tIns="0" rIns="0" bIns="0" rtlCol="0" anchor="t"/>
          <a:lstStyle/>
          <a:p>
            <a:pPr algn="l" indent="0" marL="0">
              <a:lnSpc>
                <a:spcPts val="2050"/>
              </a:lnSpc>
              <a:buNone/>
            </a:pPr>
            <a:r>
              <a:rPr lang="en-US" sz="1650" b="1" dirty="0">
                <a:solidFill>
                  <a:srgbClr val="3D3838"/>
                </a:solidFill>
                <a:latin typeface="Montserrat Bold" pitchFamily="34" charset="0"/>
                <a:ea typeface="Montserrat Bold" pitchFamily="34" charset="-122"/>
                <a:cs typeface="Montserrat Bold" pitchFamily="34" charset="-120"/>
              </a:rPr>
              <a:t>深い沈黙（maD型）</a:t>
            </a:r>
            <a:endParaRPr lang="en-US" sz="1650" dirty="0"/>
          </a:p>
        </p:txBody>
      </p:sp>
      <p:sp>
        <p:nvSpPr>
          <p:cNvPr id="25" name="Text 22"/>
          <p:cNvSpPr/>
          <p:nvPr/>
        </p:nvSpPr>
        <p:spPr>
          <a:xfrm>
            <a:off x="7362230" y="6810494"/>
            <a:ext cx="6527125" cy="516255"/>
          </a:xfrm>
          <a:prstGeom prst="rect">
            <a:avLst/>
          </a:prstGeom>
          <a:noFill/>
          <a:ln/>
        </p:spPr>
        <p:txBody>
          <a:bodyPr wrap="square" lIns="0" tIns="0" rIns="0" bIns="0" rtlCol="0" anchor="t"/>
          <a:lstStyle/>
          <a:p>
            <a:pPr algn="l" indent="0" marL="0">
              <a:lnSpc>
                <a:spcPts val="2000"/>
              </a:lnSpc>
              <a:buNone/>
            </a:pPr>
            <a:r>
              <a:rPr lang="en-US" sz="1450" dirty="0">
                <a:solidFill>
                  <a:srgbClr val="3D3838"/>
                </a:solidFill>
                <a:latin typeface="Source Sans 3" pitchFamily="34" charset="0"/>
                <a:ea typeface="Source Sans 3" pitchFamily="34" charset="-122"/>
                <a:cs typeface="Source Sans 3" pitchFamily="34" charset="-120"/>
              </a:rPr>
              <a:t>最終的にD細胞だけが残る「maD型：深い沈黙」へと変化します。これは崩壊ではなく、脳が選んだ最後の防衛です。</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42938" y="1347668"/>
            <a:ext cx="5844540" cy="456724"/>
          </a:xfrm>
          <a:prstGeom prst="rect">
            <a:avLst/>
          </a:prstGeom>
          <a:noFill/>
          <a:ln/>
        </p:spPr>
        <p:txBody>
          <a:bodyPr wrap="none" lIns="0" tIns="0" rIns="0" bIns="0" rtlCol="0" anchor="t"/>
          <a:lstStyle/>
          <a:p>
            <a:pPr algn="l" indent="0" marL="0">
              <a:lnSpc>
                <a:spcPts val="3550"/>
              </a:lnSpc>
              <a:buNone/>
            </a:pPr>
            <a:r>
              <a:rPr lang="en-US" sz="2850" b="1" dirty="0">
                <a:solidFill>
                  <a:srgbClr val="000000"/>
                </a:solidFill>
                <a:latin typeface="Montserrat Bold" pitchFamily="34" charset="0"/>
                <a:ea typeface="Montserrat Bold" pitchFamily="34" charset="-122"/>
                <a:cs typeface="Montserrat Bold" pitchFamily="34" charset="-120"/>
              </a:rPr>
              <a:t>脳の「ダウン」と「現代社会」の罠</a:t>
            </a:r>
            <a:endParaRPr lang="en-US" sz="2850" dirty="0"/>
          </a:p>
        </p:txBody>
      </p:sp>
      <p:sp>
        <p:nvSpPr>
          <p:cNvPr id="4" name="Text 1"/>
          <p:cNvSpPr/>
          <p:nvPr/>
        </p:nvSpPr>
        <p:spPr>
          <a:xfrm>
            <a:off x="642938" y="1983819"/>
            <a:ext cx="7858125" cy="420529"/>
          </a:xfrm>
          <a:prstGeom prst="rect">
            <a:avLst/>
          </a:prstGeom>
          <a:noFill/>
          <a:ln/>
        </p:spPr>
        <p:txBody>
          <a:bodyPr wrap="square" lIns="0" tIns="0" rIns="0" bIns="0" rtlCol="0" anchor="t"/>
          <a:lstStyle/>
          <a:p>
            <a:pPr algn="l" indent="0" marL="0">
              <a:lnSpc>
                <a:spcPts val="1650"/>
              </a:lnSpc>
              <a:buNone/>
            </a:pPr>
            <a:r>
              <a:rPr lang="en-US" sz="1250" dirty="0">
                <a:solidFill>
                  <a:srgbClr val="3D3838"/>
                </a:solidFill>
                <a:latin typeface="Source Sans 3" pitchFamily="34" charset="0"/>
                <a:ea typeface="Source Sans 3" pitchFamily="34" charset="-122"/>
                <a:cs typeface="Source Sans 3" pitchFamily="34" charset="-120"/>
              </a:rPr>
              <a:t>なぜ現代の若者は、これほど早く「うつ」の扉を叩いてしまうのでしょうか。そこには、進化が想定していなかった「デジタルの罠」があります。</a:t>
            </a:r>
            <a:endParaRPr lang="en-US" sz="1250" dirty="0"/>
          </a:p>
        </p:txBody>
      </p:sp>
      <p:sp>
        <p:nvSpPr>
          <p:cNvPr id="5" name="Shape 2"/>
          <p:cNvSpPr/>
          <p:nvPr/>
        </p:nvSpPr>
        <p:spPr>
          <a:xfrm>
            <a:off x="642938" y="2538889"/>
            <a:ext cx="7858125" cy="1297900"/>
          </a:xfrm>
          <a:prstGeom prst="roundRect">
            <a:avLst>
              <a:gd name="adj" fmla="val 8454"/>
            </a:avLst>
          </a:prstGeom>
          <a:solidFill>
            <a:srgbClr val="FFFFFF"/>
          </a:solidFill>
          <a:ln w="22860">
            <a:solidFill>
              <a:srgbClr val="D8D4D4"/>
            </a:solidFill>
            <a:prstDash val="solid"/>
          </a:ln>
        </p:spPr>
      </p:sp>
      <p:sp>
        <p:nvSpPr>
          <p:cNvPr id="6" name="Shape 3"/>
          <p:cNvSpPr/>
          <p:nvPr/>
        </p:nvSpPr>
        <p:spPr>
          <a:xfrm>
            <a:off x="620078" y="2538889"/>
            <a:ext cx="91440" cy="1297900"/>
          </a:xfrm>
          <a:prstGeom prst="roundRect">
            <a:avLst>
              <a:gd name="adj" fmla="val 26371"/>
            </a:avLst>
          </a:prstGeom>
          <a:solidFill>
            <a:srgbClr val="2D2E34"/>
          </a:solidFill>
          <a:ln/>
        </p:spPr>
      </p:sp>
      <p:sp>
        <p:nvSpPr>
          <p:cNvPr id="7" name="Text 4"/>
          <p:cNvSpPr/>
          <p:nvPr/>
        </p:nvSpPr>
        <p:spPr>
          <a:xfrm>
            <a:off x="895112" y="2722483"/>
            <a:ext cx="4368879" cy="228243"/>
          </a:xfrm>
          <a:prstGeom prst="rect">
            <a:avLst/>
          </a:prstGeom>
          <a:noFill/>
          <a:ln/>
        </p:spPr>
        <p:txBody>
          <a:bodyPr wrap="none" lIns="0" tIns="0" rIns="0" bIns="0" rtlCol="0" anchor="t"/>
          <a:lstStyle/>
          <a:p>
            <a:pPr algn="l" indent="0" marL="0">
              <a:lnSpc>
                <a:spcPts val="1750"/>
              </a:lnSpc>
              <a:buNone/>
            </a:pPr>
            <a:r>
              <a:rPr lang="en-US" sz="1400" b="1" dirty="0">
                <a:solidFill>
                  <a:srgbClr val="3D3838"/>
                </a:solidFill>
                <a:latin typeface="Montserrat Bold" pitchFamily="34" charset="0"/>
                <a:ea typeface="Montserrat Bold" pitchFamily="34" charset="-122"/>
                <a:cs typeface="Montserrat Bold" pitchFamily="34" charset="-120"/>
              </a:rPr>
              <a:t>コンピュータという「超アナンカスティック」な怪物</a:t>
            </a:r>
            <a:endParaRPr lang="en-US" sz="1400" dirty="0"/>
          </a:p>
        </p:txBody>
      </p:sp>
      <p:sp>
        <p:nvSpPr>
          <p:cNvPr id="8" name="Text 5"/>
          <p:cNvSpPr/>
          <p:nvPr/>
        </p:nvSpPr>
        <p:spPr>
          <a:xfrm>
            <a:off x="895112" y="3022402"/>
            <a:ext cx="7422356" cy="630793"/>
          </a:xfrm>
          <a:prstGeom prst="rect">
            <a:avLst/>
          </a:prstGeom>
          <a:noFill/>
          <a:ln/>
        </p:spPr>
        <p:txBody>
          <a:bodyPr wrap="square" lIns="0" tIns="0" rIns="0" bIns="0" rtlCol="0" anchor="t"/>
          <a:lstStyle/>
          <a:p>
            <a:pPr algn="l" indent="0" marL="0">
              <a:lnSpc>
                <a:spcPts val="1650"/>
              </a:lnSpc>
              <a:buNone/>
            </a:pPr>
            <a:r>
              <a:rPr lang="en-US" sz="1250" dirty="0">
                <a:solidFill>
                  <a:srgbClr val="3D3838"/>
                </a:solidFill>
                <a:latin typeface="Source Sans 3" pitchFamily="34" charset="0"/>
                <a:ea typeface="Source Sans 3" pitchFamily="34" charset="-122"/>
                <a:cs typeface="Source Sans 3" pitchFamily="34" charset="-120"/>
              </a:rPr>
              <a:t>人間が向き合うコンピュータは、24時間365日、エラーも出さず「疲れた」とも言わずに一定速度で動き続けます。この究極のA細胞的モンスターに同期しようとする時、人間のA細胞（メトロノーム）は限界まで酷使されます。</a:t>
            </a:r>
            <a:endParaRPr lang="en-US" sz="1250" dirty="0"/>
          </a:p>
        </p:txBody>
      </p:sp>
      <p:sp>
        <p:nvSpPr>
          <p:cNvPr id="9" name="Shape 6"/>
          <p:cNvSpPr/>
          <p:nvPr/>
        </p:nvSpPr>
        <p:spPr>
          <a:xfrm>
            <a:off x="642938" y="3956328"/>
            <a:ext cx="7858125" cy="1508165"/>
          </a:xfrm>
          <a:prstGeom prst="roundRect">
            <a:avLst>
              <a:gd name="adj" fmla="val 7276"/>
            </a:avLst>
          </a:prstGeom>
          <a:solidFill>
            <a:srgbClr val="FFFFFF"/>
          </a:solidFill>
          <a:ln w="22860">
            <a:solidFill>
              <a:srgbClr val="D8D4D4"/>
            </a:solidFill>
            <a:prstDash val="solid"/>
          </a:ln>
        </p:spPr>
      </p:sp>
      <p:sp>
        <p:nvSpPr>
          <p:cNvPr id="10" name="Shape 7"/>
          <p:cNvSpPr/>
          <p:nvPr/>
        </p:nvSpPr>
        <p:spPr>
          <a:xfrm>
            <a:off x="620078" y="3956328"/>
            <a:ext cx="91440" cy="1508165"/>
          </a:xfrm>
          <a:prstGeom prst="roundRect">
            <a:avLst>
              <a:gd name="adj" fmla="val 26371"/>
            </a:avLst>
          </a:prstGeom>
          <a:solidFill>
            <a:srgbClr val="2D2E34"/>
          </a:solidFill>
          <a:ln/>
        </p:spPr>
      </p:sp>
      <p:sp>
        <p:nvSpPr>
          <p:cNvPr id="11" name="Text 8"/>
          <p:cNvSpPr/>
          <p:nvPr/>
        </p:nvSpPr>
        <p:spPr>
          <a:xfrm>
            <a:off x="895112" y="4139922"/>
            <a:ext cx="2374344" cy="228243"/>
          </a:xfrm>
          <a:prstGeom prst="rect">
            <a:avLst/>
          </a:prstGeom>
          <a:noFill/>
          <a:ln/>
        </p:spPr>
        <p:txBody>
          <a:bodyPr wrap="none" lIns="0" tIns="0" rIns="0" bIns="0" rtlCol="0" anchor="t"/>
          <a:lstStyle/>
          <a:p>
            <a:pPr algn="l" indent="0" marL="0">
              <a:lnSpc>
                <a:spcPts val="1750"/>
              </a:lnSpc>
              <a:buNone/>
            </a:pPr>
            <a:r>
              <a:rPr lang="en-US" sz="1400" b="1" dirty="0">
                <a:solidFill>
                  <a:srgbClr val="3D3838"/>
                </a:solidFill>
                <a:latin typeface="Montserrat Bold" pitchFamily="34" charset="0"/>
                <a:ea typeface="Montserrat Bold" pitchFamily="34" charset="-122"/>
                <a:cs typeface="Montserrat Bold" pitchFamily="34" charset="-120"/>
              </a:rPr>
              <a:t>「筋肉痛」という警報の喪失</a:t>
            </a:r>
            <a:endParaRPr lang="en-US" sz="1400" dirty="0"/>
          </a:p>
        </p:txBody>
      </p:sp>
      <p:sp>
        <p:nvSpPr>
          <p:cNvPr id="12" name="Text 9"/>
          <p:cNvSpPr/>
          <p:nvPr/>
        </p:nvSpPr>
        <p:spPr>
          <a:xfrm>
            <a:off x="895112" y="4439841"/>
            <a:ext cx="7422356" cy="841058"/>
          </a:xfrm>
          <a:prstGeom prst="rect">
            <a:avLst/>
          </a:prstGeom>
          <a:noFill/>
          <a:ln/>
        </p:spPr>
        <p:txBody>
          <a:bodyPr wrap="square" lIns="0" tIns="0" rIns="0" bIns="0" rtlCol="0" anchor="t"/>
          <a:lstStyle/>
          <a:p>
            <a:pPr algn="l" indent="0" marL="0">
              <a:lnSpc>
                <a:spcPts val="1650"/>
              </a:lnSpc>
              <a:buNone/>
            </a:pPr>
            <a:r>
              <a:rPr lang="en-US" sz="1250" dirty="0">
                <a:solidFill>
                  <a:srgbClr val="3D3838"/>
                </a:solidFill>
                <a:latin typeface="Source Sans 3" pitchFamily="34" charset="0"/>
                <a:ea typeface="Source Sans 3" pitchFamily="34" charset="-122"/>
                <a:cs typeface="Source Sans 3" pitchFamily="34" charset="-120"/>
              </a:rPr>
              <a:t>かつての肉体労働には「筋肉痛」という物理的な痛みがありました。しかし、デジタルワークでは「腕が痛いから休もう」という身体的なフィードバックが得られません。</a:t>
            </a:r>
            <a:pPr algn="l" indent="0" marL="0">
              <a:lnSpc>
                <a:spcPts val="1650"/>
              </a:lnSpc>
              <a:buNone/>
            </a:pPr>
            <a:r>
              <a:rPr lang="en-US" sz="1250" b="1" dirty="0">
                <a:solidFill>
                  <a:srgbClr val="3D3838"/>
                </a:solidFill>
                <a:latin typeface="Source Sans 3" pitchFamily="34" charset="0"/>
                <a:ea typeface="Source Sans 3" pitchFamily="34" charset="-122"/>
                <a:cs typeface="Source Sans 3" pitchFamily="34" charset="-120"/>
              </a:rPr>
              <a:t>「腕の痛み」を感じない代わりに、あなたの脳の細胞（ニューロン）からは煙が出ているのです。</a:t>
            </a:r>
            <a:pPr algn="l" indent="0" marL="0">
              <a:lnSpc>
                <a:spcPts val="1650"/>
              </a:lnSpc>
              <a:buNone/>
            </a:pPr>
            <a:r>
              <a:rPr lang="en-US" sz="1250" dirty="0">
                <a:solidFill>
                  <a:srgbClr val="3D3838"/>
                </a:solidFill>
                <a:latin typeface="Source Sans 3" pitchFamily="34" charset="0"/>
                <a:ea typeface="Source Sans 3" pitchFamily="34" charset="-122"/>
                <a:cs typeface="Source Sans 3" pitchFamily="34" charset="-120"/>
              </a:rPr>
              <a:t>これが、倒れるまで疲れに気づけない「感覚の罠」です。</a:t>
            </a:r>
            <a:endParaRPr lang="en-US" sz="1250" dirty="0"/>
          </a:p>
        </p:txBody>
      </p:sp>
      <p:sp>
        <p:nvSpPr>
          <p:cNvPr id="13" name="Shape 10"/>
          <p:cNvSpPr/>
          <p:nvPr/>
        </p:nvSpPr>
        <p:spPr>
          <a:xfrm>
            <a:off x="642938" y="5584031"/>
            <a:ext cx="7858125" cy="1297900"/>
          </a:xfrm>
          <a:prstGeom prst="roundRect">
            <a:avLst>
              <a:gd name="adj" fmla="val 8454"/>
            </a:avLst>
          </a:prstGeom>
          <a:solidFill>
            <a:srgbClr val="FFFFFF"/>
          </a:solidFill>
          <a:ln w="22860">
            <a:solidFill>
              <a:srgbClr val="D8D4D4"/>
            </a:solidFill>
            <a:prstDash val="solid"/>
          </a:ln>
        </p:spPr>
      </p:sp>
      <p:sp>
        <p:nvSpPr>
          <p:cNvPr id="14" name="Shape 11"/>
          <p:cNvSpPr/>
          <p:nvPr/>
        </p:nvSpPr>
        <p:spPr>
          <a:xfrm>
            <a:off x="620078" y="5584031"/>
            <a:ext cx="91440" cy="1297900"/>
          </a:xfrm>
          <a:prstGeom prst="roundRect">
            <a:avLst>
              <a:gd name="adj" fmla="val 26371"/>
            </a:avLst>
          </a:prstGeom>
          <a:solidFill>
            <a:srgbClr val="2D2E34"/>
          </a:solidFill>
          <a:ln/>
        </p:spPr>
      </p:sp>
      <p:sp>
        <p:nvSpPr>
          <p:cNvPr id="15" name="Text 12"/>
          <p:cNvSpPr/>
          <p:nvPr/>
        </p:nvSpPr>
        <p:spPr>
          <a:xfrm>
            <a:off x="895112" y="5767626"/>
            <a:ext cx="2556986" cy="228243"/>
          </a:xfrm>
          <a:prstGeom prst="rect">
            <a:avLst/>
          </a:prstGeom>
          <a:noFill/>
          <a:ln/>
        </p:spPr>
        <p:txBody>
          <a:bodyPr wrap="none" lIns="0" tIns="0" rIns="0" bIns="0" rtlCol="0" anchor="t"/>
          <a:lstStyle/>
          <a:p>
            <a:pPr algn="l" indent="0" marL="0">
              <a:lnSpc>
                <a:spcPts val="1750"/>
              </a:lnSpc>
              <a:buNone/>
            </a:pPr>
            <a:r>
              <a:rPr lang="en-US" sz="1400" b="1" dirty="0">
                <a:solidFill>
                  <a:srgbClr val="3D3838"/>
                </a:solidFill>
                <a:latin typeface="Montserrat Bold" pitchFamily="34" charset="0"/>
                <a:ea typeface="Montserrat Bold" pitchFamily="34" charset="-122"/>
                <a:cs typeface="Montserrat Bold" pitchFamily="34" charset="-120"/>
              </a:rPr>
              <a:t>エンジンの焼き付きと同時崩壊</a:t>
            </a:r>
            <a:endParaRPr lang="en-US" sz="1400" dirty="0"/>
          </a:p>
        </p:txBody>
      </p:sp>
      <p:sp>
        <p:nvSpPr>
          <p:cNvPr id="16" name="Text 13"/>
          <p:cNvSpPr/>
          <p:nvPr/>
        </p:nvSpPr>
        <p:spPr>
          <a:xfrm>
            <a:off x="895112" y="6067544"/>
            <a:ext cx="7422356" cy="630793"/>
          </a:xfrm>
          <a:prstGeom prst="rect">
            <a:avLst/>
          </a:prstGeom>
          <a:noFill/>
          <a:ln/>
        </p:spPr>
        <p:txBody>
          <a:bodyPr wrap="square" lIns="0" tIns="0" rIns="0" bIns="0" rtlCol="0" anchor="t"/>
          <a:lstStyle/>
          <a:p>
            <a:pPr algn="l" indent="0" marL="0">
              <a:lnSpc>
                <a:spcPts val="1650"/>
              </a:lnSpc>
              <a:buNone/>
            </a:pPr>
            <a:r>
              <a:rPr lang="en-US" sz="1250" dirty="0">
                <a:solidFill>
                  <a:srgbClr val="3D3838"/>
                </a:solidFill>
                <a:latin typeface="Source Sans 3" pitchFamily="34" charset="0"/>
                <a:ea typeface="Source Sans 3" pitchFamily="34" charset="-122"/>
                <a:cs typeface="Source Sans 3" pitchFamily="34" charset="-120"/>
              </a:rPr>
              <a:t>現代社会の高密度な刺激は、M細胞（スーパーチャージャー）を暴走させ、同時にA細胞を摩耗させます。結果として、エンジンとメトロノームがほぼ同時にダウンし、感情が制御不能になる「不安定なうつ」が引き起こされるのです。</a:t>
            </a:r>
            <a:endParaRPr lang="en-US" sz="12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3798" y="977027"/>
            <a:ext cx="11768852" cy="613529"/>
          </a:xfrm>
          <a:prstGeom prst="rect">
            <a:avLst/>
          </a:prstGeom>
          <a:noFill/>
          <a:ln/>
        </p:spPr>
        <p:txBody>
          <a:bodyPr wrap="none" lIns="0" tIns="0" rIns="0" bIns="0" rtlCol="0" anchor="t"/>
          <a:lstStyle/>
          <a:p>
            <a:pPr algn="l" indent="0" marL="0">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回復へのロードマップ：細胞と受容体のメンテナンス</a:t>
            </a:r>
            <a:endParaRPr lang="en-US" sz="3850" dirty="0"/>
          </a:p>
        </p:txBody>
      </p:sp>
      <p:sp>
        <p:nvSpPr>
          <p:cNvPr id="3" name="Text 1"/>
          <p:cNvSpPr/>
          <p:nvPr/>
        </p:nvSpPr>
        <p:spPr>
          <a:xfrm>
            <a:off x="863798" y="2022396"/>
            <a:ext cx="12902803" cy="323969"/>
          </a:xfrm>
          <a:prstGeom prst="rect">
            <a:avLst/>
          </a:prstGeom>
          <a:noFill/>
          <a:ln/>
        </p:spPr>
        <p:txBody>
          <a:bodyPr wrap="non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うつからの回復は、単なる「やる気」の問題ではなく、以下の2つの生物学的な修復プロセスを待つ時間です。</a:t>
            </a:r>
            <a:endParaRPr lang="en-US" sz="1700" dirty="0"/>
          </a:p>
        </p:txBody>
      </p:sp>
      <p:sp>
        <p:nvSpPr>
          <p:cNvPr id="4" name="Shape 2"/>
          <p:cNvSpPr/>
          <p:nvPr/>
        </p:nvSpPr>
        <p:spPr>
          <a:xfrm>
            <a:off x="708184" y="2589252"/>
            <a:ext cx="6499146" cy="2228612"/>
          </a:xfrm>
          <a:prstGeom prst="roundRect">
            <a:avLst>
              <a:gd name="adj" fmla="val 1454"/>
            </a:avLst>
          </a:prstGeom>
          <a:solidFill>
            <a:srgbClr val="2D2E34"/>
          </a:solidFill>
          <a:ln/>
        </p:spPr>
      </p:sp>
      <p:sp>
        <p:nvSpPr>
          <p:cNvPr id="5" name="Text 3"/>
          <p:cNvSpPr/>
          <p:nvPr/>
        </p:nvSpPr>
        <p:spPr>
          <a:xfrm>
            <a:off x="924044" y="2805113"/>
            <a:ext cx="5209103" cy="306705"/>
          </a:xfrm>
          <a:prstGeom prst="rect">
            <a:avLst/>
          </a:prstGeom>
          <a:noFill/>
          <a:ln/>
        </p:spPr>
        <p:txBody>
          <a:bodyPr wrap="none" lIns="0" tIns="0" rIns="0" bIns="0" rtlCol="0" anchor="t"/>
          <a:lstStyle/>
          <a:p>
            <a:pPr algn="l" indent="0" marL="0">
              <a:lnSpc>
                <a:spcPts val="2400"/>
              </a:lnSpc>
              <a:buNone/>
            </a:pPr>
            <a:r>
              <a:rPr lang="en-US" sz="1900" b="1" dirty="0">
                <a:solidFill>
                  <a:srgbClr val="FFFFFF"/>
                </a:solidFill>
                <a:latin typeface="Montserrat Bold" pitchFamily="34" charset="0"/>
                <a:ea typeface="Montserrat Bold" pitchFamily="34" charset="-122"/>
                <a:cs typeface="Montserrat Bold" pitchFamily="34" charset="-120"/>
              </a:rPr>
              <a:t>① M細胞の構造修復（ミトコンドリアの再生）</a:t>
            </a:r>
            <a:endParaRPr lang="en-US" sz="1900" dirty="0"/>
          </a:p>
        </p:txBody>
      </p:sp>
      <p:sp>
        <p:nvSpPr>
          <p:cNvPr id="6" name="Text 4"/>
          <p:cNvSpPr/>
          <p:nvPr/>
        </p:nvSpPr>
        <p:spPr>
          <a:xfrm>
            <a:off x="924044" y="3327678"/>
            <a:ext cx="6067425" cy="1295876"/>
          </a:xfrm>
          <a:prstGeom prst="rect">
            <a:avLst/>
          </a:prstGeom>
          <a:noFill/>
          <a:ln/>
        </p:spPr>
        <p:txBody>
          <a:bodyPr wrap="square" lIns="0" tIns="0" rIns="0" bIns="0" rtlCol="0" anchor="t"/>
          <a:lstStyle/>
          <a:p>
            <a:pPr algn="l" indent="0" marL="0">
              <a:lnSpc>
                <a:spcPts val="2550"/>
              </a:lnSpc>
              <a:buNone/>
            </a:pPr>
            <a:r>
              <a:rPr lang="en-US" sz="1700" dirty="0">
                <a:solidFill>
                  <a:srgbClr val="FFFFFF"/>
                </a:solidFill>
                <a:latin typeface="Source Sans 3" pitchFamily="34" charset="0"/>
                <a:ea typeface="Source Sans 3" pitchFamily="34" charset="-122"/>
                <a:cs typeface="Source Sans 3" pitchFamily="34" charset="-120"/>
              </a:rPr>
              <a:t>プロ野球の投手が登板後に数日間休んで、毛細血管や細胞内のミトコンドリアを修復させるのと全く同じプロセスが必要です。これには物理的に数ヶ月単位の「休眠」を要します。焦りは禁物です。</a:t>
            </a:r>
            <a:endParaRPr lang="en-US" sz="1700" dirty="0"/>
          </a:p>
        </p:txBody>
      </p:sp>
      <p:sp>
        <p:nvSpPr>
          <p:cNvPr id="7" name="Text 5"/>
          <p:cNvSpPr/>
          <p:nvPr/>
        </p:nvSpPr>
        <p:spPr>
          <a:xfrm>
            <a:off x="7586305" y="2805113"/>
            <a:ext cx="3993713" cy="306705"/>
          </a:xfrm>
          <a:prstGeom prst="rect">
            <a:avLst/>
          </a:prstGeom>
          <a:noFill/>
          <a:ln/>
        </p:spPr>
        <p:txBody>
          <a:bodyPr wrap="none" lIns="0" tIns="0" rIns="0" bIns="0" rtlCol="0" anchor="t"/>
          <a:lstStyle/>
          <a:p>
            <a:pPr algn="l" indent="0" marL="0">
              <a:lnSpc>
                <a:spcPts val="2400"/>
              </a:lnSpc>
              <a:buNone/>
            </a:pPr>
            <a:r>
              <a:rPr lang="en-US" sz="1900" b="1" dirty="0">
                <a:solidFill>
                  <a:srgbClr val="000000"/>
                </a:solidFill>
                <a:latin typeface="Montserrat Bold" pitchFamily="34" charset="0"/>
                <a:ea typeface="Montserrat Bold" pitchFamily="34" charset="-122"/>
                <a:cs typeface="Montserrat Bold" pitchFamily="34" charset="-120"/>
              </a:rPr>
              <a:t>② 受容体（レセプター）の感度調整</a:t>
            </a:r>
            <a:endParaRPr lang="en-US" sz="1900" dirty="0"/>
          </a:p>
        </p:txBody>
      </p:sp>
      <p:sp>
        <p:nvSpPr>
          <p:cNvPr id="8" name="Text 6"/>
          <p:cNvSpPr/>
          <p:nvPr/>
        </p:nvSpPr>
        <p:spPr>
          <a:xfrm>
            <a:off x="7586305" y="3327678"/>
            <a:ext cx="6187916" cy="1295876"/>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刺激過剰な時期、脳は自分を守るために受容体の数を減らして感度を下げていました（ダウンレギュレーション）。回復期には、この「受け皿」を再び増やして適切な感度を取り戻す「アップレギュレーション」が必要です。</a:t>
            </a:r>
            <a:endParaRPr lang="en-US" sz="1700" dirty="0"/>
          </a:p>
        </p:txBody>
      </p:sp>
      <p:sp>
        <p:nvSpPr>
          <p:cNvPr id="9" name="Shape 7"/>
          <p:cNvSpPr/>
          <p:nvPr/>
        </p:nvSpPr>
        <p:spPr>
          <a:xfrm>
            <a:off x="863798" y="5060752"/>
            <a:ext cx="12902803" cy="2191822"/>
          </a:xfrm>
          <a:prstGeom prst="roundRect">
            <a:avLst>
              <a:gd name="adj" fmla="val 1478"/>
            </a:avLst>
          </a:prstGeom>
          <a:solidFill>
            <a:srgbClr val="D6D7DC"/>
          </a:solidFill>
          <a:ln/>
        </p:spPr>
      </p:sp>
      <p:pic>
        <p:nvPicPr>
          <p:cNvPr id="10" name="Image 0" descr="preencoded.png">    </p:cNvPr>
          <p:cNvPicPr>
            <a:picLocks noChangeAspect="1"/>
          </p:cNvPicPr>
          <p:nvPr/>
        </p:nvPicPr>
        <p:blipFill>
          <a:blip r:embed="rId1"/>
          <a:stretch>
            <a:fillRect/>
          </a:stretch>
        </p:blipFill>
        <p:spPr>
          <a:xfrm>
            <a:off x="1079659" y="5370195"/>
            <a:ext cx="269915" cy="215860"/>
          </a:xfrm>
          <a:prstGeom prst="rect">
            <a:avLst/>
          </a:prstGeom>
        </p:spPr>
      </p:pic>
      <p:sp>
        <p:nvSpPr>
          <p:cNvPr id="11" name="Text 8"/>
          <p:cNvSpPr/>
          <p:nvPr/>
        </p:nvSpPr>
        <p:spPr>
          <a:xfrm>
            <a:off x="1565434" y="5330547"/>
            <a:ext cx="11985308" cy="1619845"/>
          </a:xfrm>
          <a:prstGeom prst="rect">
            <a:avLst/>
          </a:prstGeom>
          <a:noFill/>
          <a:ln/>
        </p:spPr>
        <p:txBody>
          <a:bodyPr wrap="square" lIns="0" tIns="0" rIns="0" bIns="0" rtlCol="0" anchor="t"/>
          <a:lstStyle/>
          <a:p>
            <a:pPr algn="l" indent="0" marL="0">
              <a:lnSpc>
                <a:spcPts val="2550"/>
              </a:lnSpc>
              <a:buNone/>
            </a:pPr>
            <a:r>
              <a:rPr lang="en-US" sz="1700" b="1" dirty="0">
                <a:solidFill>
                  <a:srgbClr val="000000"/>
                </a:solidFill>
                <a:latin typeface="Source Sans 3" pitchFamily="34" charset="0"/>
                <a:ea typeface="Source Sans 3" pitchFamily="34" charset="-122"/>
                <a:cs typeface="Source Sans 3" pitchFamily="34" charset="-120"/>
              </a:rPr>
              <a:t>SSRI（抗うつ薬）の持つ「2週間」の沈黙と両面性：</a:t>
            </a:r>
            <a:pPr algn="l" indent="0" marL="0">
              <a:lnSpc>
                <a:spcPts val="2550"/>
              </a:lnSpc>
              <a:buNone/>
            </a:pPr>
            <a:r>
              <a:rPr lang="en-US" sz="1700" dirty="0">
                <a:solidFill>
                  <a:srgbClr val="000000"/>
                </a:solidFill>
                <a:latin typeface="Source Sans 3" pitchFamily="34" charset="0"/>
                <a:ea typeface="Source Sans 3" pitchFamily="34" charset="-122"/>
                <a:cs typeface="Source Sans 3" pitchFamily="34" charset="-120"/>
              </a:rPr>
              <a:t> SSRIなどの薬を飲み始めてから効果が出るまで約2週間かかるのは、シナプス前膜にある「自己受容体（オートレセプター）」が脱感作され、脳が「閾値（反応のハードル）を再調整」するのに必要な時間だからです。薬はM細胞が休んでいる間の「つなぎ」として非常に優秀ですが、長期的に使いすぎると、脳が「外から物質が来るから、自分の受容体はまだ少なくていいや」と怠けてしまい、自然なアップレギュレーション（感度の回復）を妨げる可能性もあります。</a:t>
            </a:r>
            <a:pPr algn="l" indent="0" marL="0">
              <a:lnSpc>
                <a:spcPts val="2550"/>
              </a:lnSpc>
              <a:buNone/>
            </a:pPr>
            <a:r>
              <a:rPr lang="en-US" sz="1700" b="1" dirty="0">
                <a:solidFill>
                  <a:srgbClr val="000000"/>
                </a:solidFill>
                <a:latin typeface="Source Sans 3" pitchFamily="34" charset="0"/>
                <a:ea typeface="Source Sans 3" pitchFamily="34" charset="-122"/>
                <a:cs typeface="Source Sans 3" pitchFamily="34" charset="-120"/>
              </a:rPr>
              <a:t>薬はあくまで「杖」であり、歩く力を取り戻すのは細胞自身の修復力なのです。</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63798" y="1124426"/>
            <a:ext cx="11287839" cy="613529"/>
          </a:xfrm>
          <a:prstGeom prst="rect">
            <a:avLst/>
          </a:prstGeom>
          <a:noFill/>
          <a:ln/>
        </p:spPr>
        <p:txBody>
          <a:bodyPr wrap="none" lIns="0" tIns="0" rIns="0" bIns="0" rtlCol="0" anchor="t"/>
          <a:lstStyle/>
          <a:p>
            <a:pPr algn="l" indent="0" marL="0">
              <a:lnSpc>
                <a:spcPts val="4800"/>
              </a:lnSpc>
              <a:buNone/>
            </a:pPr>
            <a:r>
              <a:rPr lang="en-US" sz="3850" b="1" dirty="0">
                <a:solidFill>
                  <a:srgbClr val="000000"/>
                </a:solidFill>
                <a:latin typeface="Montserrat Bold" pitchFamily="34" charset="0"/>
                <a:ea typeface="Montserrat Bold" pitchFamily="34" charset="-122"/>
                <a:cs typeface="Montserrat Bold" pitchFamily="34" charset="-120"/>
              </a:rPr>
              <a:t>実践：自分を守るための「心のセンサー」の磨き方</a:t>
            </a:r>
            <a:endParaRPr lang="en-US" sz="3850" dirty="0"/>
          </a:p>
        </p:txBody>
      </p:sp>
      <p:sp>
        <p:nvSpPr>
          <p:cNvPr id="3" name="Text 1"/>
          <p:cNvSpPr/>
          <p:nvPr/>
        </p:nvSpPr>
        <p:spPr>
          <a:xfrm>
            <a:off x="863798" y="2169795"/>
            <a:ext cx="12902803" cy="323969"/>
          </a:xfrm>
          <a:prstGeom prst="rect">
            <a:avLst/>
          </a:prstGeom>
          <a:noFill/>
          <a:ln/>
        </p:spPr>
        <p:txBody>
          <a:bodyPr wrap="non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細胞の力を信じ、限界を超える前に「脳の煙」を察知するためのチェックリストです。</a:t>
            </a:r>
            <a:endParaRPr lang="en-US" sz="1700" dirty="0"/>
          </a:p>
        </p:txBody>
      </p:sp>
      <p:sp>
        <p:nvSpPr>
          <p:cNvPr id="4" name="Shape 2"/>
          <p:cNvSpPr/>
          <p:nvPr/>
        </p:nvSpPr>
        <p:spPr>
          <a:xfrm>
            <a:off x="863798" y="2736652"/>
            <a:ext cx="485894" cy="485894"/>
          </a:xfrm>
          <a:prstGeom prst="roundRect">
            <a:avLst>
              <a:gd name="adj" fmla="val 6667"/>
            </a:avLst>
          </a:prstGeom>
          <a:solidFill>
            <a:srgbClr val="F2EEEE"/>
          </a:solidFill>
          <a:ln/>
        </p:spPr>
      </p:sp>
      <p:sp>
        <p:nvSpPr>
          <p:cNvPr id="5" name="Text 3"/>
          <p:cNvSpPr/>
          <p:nvPr/>
        </p:nvSpPr>
        <p:spPr>
          <a:xfrm>
            <a:off x="1565553" y="2810828"/>
            <a:ext cx="4905375" cy="306705"/>
          </a:xfrm>
          <a:prstGeom prst="rect">
            <a:avLst/>
          </a:prstGeom>
          <a:noFill/>
          <a:ln/>
        </p:spPr>
        <p:txBody>
          <a:bodyPr wrap="none" lIns="0" tIns="0" rIns="0" bIns="0" rtlCol="0" anchor="t"/>
          <a:lstStyle/>
          <a:p>
            <a:pPr algn="l" indent="0" marL="0">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「頑張ること」と「壊れること」を峻別する</a:t>
            </a:r>
            <a:endParaRPr lang="en-US" sz="1900" dirty="0"/>
          </a:p>
        </p:txBody>
      </p:sp>
      <p:sp>
        <p:nvSpPr>
          <p:cNvPr id="6" name="Text 4"/>
          <p:cNvSpPr/>
          <p:nvPr/>
        </p:nvSpPr>
        <p:spPr>
          <a:xfrm>
            <a:off x="1565553" y="3247073"/>
            <a:ext cx="5614630" cy="971907"/>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限界を超えてアクセルを踏むのは努力ではありません。それは細胞の「焼き付き」を招く自壊行為です。自分の限界を知ることが、最初の防衛線となります。</a:t>
            </a:r>
            <a:endParaRPr lang="en-US" sz="1700" dirty="0"/>
          </a:p>
        </p:txBody>
      </p:sp>
      <p:sp>
        <p:nvSpPr>
          <p:cNvPr id="7" name="Shape 5"/>
          <p:cNvSpPr/>
          <p:nvPr/>
        </p:nvSpPr>
        <p:spPr>
          <a:xfrm>
            <a:off x="7450098" y="2736652"/>
            <a:ext cx="485894" cy="485894"/>
          </a:xfrm>
          <a:prstGeom prst="roundRect">
            <a:avLst>
              <a:gd name="adj" fmla="val 6667"/>
            </a:avLst>
          </a:prstGeom>
          <a:solidFill>
            <a:srgbClr val="F2EEEE"/>
          </a:solidFill>
          <a:ln/>
        </p:spPr>
      </p:sp>
      <p:sp>
        <p:nvSpPr>
          <p:cNvPr id="8" name="Text 6"/>
          <p:cNvSpPr/>
          <p:nvPr/>
        </p:nvSpPr>
        <p:spPr>
          <a:xfrm>
            <a:off x="8151852" y="2810828"/>
            <a:ext cx="5150644" cy="306705"/>
          </a:xfrm>
          <a:prstGeom prst="rect">
            <a:avLst/>
          </a:prstGeom>
          <a:noFill/>
          <a:ln/>
        </p:spPr>
        <p:txBody>
          <a:bodyPr wrap="none" lIns="0" tIns="0" rIns="0" bIns="0" rtlCol="0" anchor="t"/>
          <a:lstStyle/>
          <a:p>
            <a:pPr algn="l" indent="0" marL="0">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睡眠という「脳の高度計」を毎日チェックする</a:t>
            </a:r>
            <a:endParaRPr lang="en-US" sz="1900" dirty="0"/>
          </a:p>
        </p:txBody>
      </p:sp>
      <p:sp>
        <p:nvSpPr>
          <p:cNvPr id="9" name="Text 7"/>
          <p:cNvSpPr/>
          <p:nvPr/>
        </p:nvSpPr>
        <p:spPr>
          <a:xfrm>
            <a:off x="8151852" y="3247073"/>
            <a:ext cx="5614749" cy="1619845"/>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現代人にとって、筋肉痛に代わる最高のセンサーは睡眠の質です。寝つきに30分以上かかっていないか？ 夜中に何度も目が覚める（中途覚醒）ことはないか？ 予定より極端に早く目が覚める（早朝覚醒）ことはないか？ これらは脳疲弊の重要なサインです。</a:t>
            </a:r>
            <a:endParaRPr lang="en-US" sz="1700" dirty="0"/>
          </a:p>
        </p:txBody>
      </p:sp>
      <p:sp>
        <p:nvSpPr>
          <p:cNvPr id="10" name="Shape 8"/>
          <p:cNvSpPr/>
          <p:nvPr/>
        </p:nvSpPr>
        <p:spPr>
          <a:xfrm>
            <a:off x="863798" y="5298758"/>
            <a:ext cx="485894" cy="485894"/>
          </a:xfrm>
          <a:prstGeom prst="roundRect">
            <a:avLst>
              <a:gd name="adj" fmla="val 6667"/>
            </a:avLst>
          </a:prstGeom>
          <a:solidFill>
            <a:srgbClr val="F2EEEE"/>
          </a:solidFill>
          <a:ln/>
        </p:spPr>
      </p:sp>
      <p:sp>
        <p:nvSpPr>
          <p:cNvPr id="11" name="Text 9"/>
          <p:cNvSpPr/>
          <p:nvPr/>
        </p:nvSpPr>
        <p:spPr>
          <a:xfrm>
            <a:off x="1565553" y="5372933"/>
            <a:ext cx="4905375" cy="306705"/>
          </a:xfrm>
          <a:prstGeom prst="rect">
            <a:avLst/>
          </a:prstGeom>
          <a:noFill/>
          <a:ln/>
        </p:spPr>
        <p:txBody>
          <a:bodyPr wrap="none" lIns="0" tIns="0" rIns="0" bIns="0" rtlCol="0" anchor="t"/>
          <a:lstStyle/>
          <a:p>
            <a:pPr algn="l" indent="0" marL="0">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うつを「脳の正常な防衛」と捉え、肯定する</a:t>
            </a:r>
            <a:endParaRPr lang="en-US" sz="1900" dirty="0"/>
          </a:p>
        </p:txBody>
      </p:sp>
      <p:sp>
        <p:nvSpPr>
          <p:cNvPr id="12" name="Text 10"/>
          <p:cNvSpPr/>
          <p:nvPr/>
        </p:nvSpPr>
        <p:spPr>
          <a:xfrm>
            <a:off x="1565553" y="5809178"/>
            <a:ext cx="5614630" cy="1295876"/>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ブレーカーが落ちたのは、あなたがこれまで限界まで戦ってきた勲章です。怪我をした投手に「根性で投げろ」と言わないように、自分にも「休む権利」を許可してください。</a:t>
            </a:r>
            <a:endParaRPr lang="en-US" sz="1700" dirty="0"/>
          </a:p>
        </p:txBody>
      </p:sp>
      <p:sp>
        <p:nvSpPr>
          <p:cNvPr id="13" name="Shape 11"/>
          <p:cNvSpPr/>
          <p:nvPr/>
        </p:nvSpPr>
        <p:spPr>
          <a:xfrm>
            <a:off x="7450098" y="5298758"/>
            <a:ext cx="485894" cy="485894"/>
          </a:xfrm>
          <a:prstGeom prst="roundRect">
            <a:avLst>
              <a:gd name="adj" fmla="val 6667"/>
            </a:avLst>
          </a:prstGeom>
          <a:solidFill>
            <a:srgbClr val="F2EEEE"/>
          </a:solidFill>
          <a:ln/>
        </p:spPr>
      </p:sp>
      <p:sp>
        <p:nvSpPr>
          <p:cNvPr id="14" name="Text 12"/>
          <p:cNvSpPr/>
          <p:nvPr/>
        </p:nvSpPr>
        <p:spPr>
          <a:xfrm>
            <a:off x="8151852" y="5372933"/>
            <a:ext cx="3183612" cy="306705"/>
          </a:xfrm>
          <a:prstGeom prst="rect">
            <a:avLst/>
          </a:prstGeom>
          <a:noFill/>
          <a:ln/>
        </p:spPr>
        <p:txBody>
          <a:bodyPr wrap="none" lIns="0" tIns="0" rIns="0" bIns="0" rtlCol="0" anchor="t"/>
          <a:lstStyle/>
          <a:p>
            <a:pPr algn="l" indent="0" marL="0">
              <a:lnSpc>
                <a:spcPts val="2400"/>
              </a:lnSpc>
              <a:buNone/>
            </a:pPr>
            <a:r>
              <a:rPr lang="en-US" sz="1900" b="1" dirty="0">
                <a:solidFill>
                  <a:srgbClr val="3D3838"/>
                </a:solidFill>
                <a:latin typeface="Montserrat Bold" pitchFamily="34" charset="0"/>
                <a:ea typeface="Montserrat Bold" pitchFamily="34" charset="-122"/>
                <a:cs typeface="Montserrat Bold" pitchFamily="34" charset="-120"/>
              </a:rPr>
              <a:t>デジタルの疲労を可視化する</a:t>
            </a:r>
            <a:endParaRPr lang="en-US" sz="1900" dirty="0"/>
          </a:p>
        </p:txBody>
      </p:sp>
      <p:sp>
        <p:nvSpPr>
          <p:cNvPr id="15" name="Text 13"/>
          <p:cNvSpPr/>
          <p:nvPr/>
        </p:nvSpPr>
        <p:spPr>
          <a:xfrm>
            <a:off x="8151852" y="5809178"/>
            <a:ext cx="5614749" cy="1295876"/>
          </a:xfrm>
          <a:prstGeom prst="rect">
            <a:avLst/>
          </a:prstGeom>
          <a:noFill/>
          <a:ln/>
        </p:spPr>
        <p:txBody>
          <a:bodyPr wrap="square" lIns="0" tIns="0" rIns="0" bIns="0" rtlCol="0" anchor="t"/>
          <a:lstStyle/>
          <a:p>
            <a:pPr algn="l" indent="0" marL="0">
              <a:lnSpc>
                <a:spcPts val="2550"/>
              </a:lnSpc>
              <a:buNone/>
            </a:pPr>
            <a:r>
              <a:rPr lang="en-US" sz="1700" dirty="0">
                <a:solidFill>
                  <a:srgbClr val="3D3838"/>
                </a:solidFill>
                <a:latin typeface="Source Sans 3" pitchFamily="34" charset="0"/>
                <a:ea typeface="Source Sans 3" pitchFamily="34" charset="-122"/>
                <a:cs typeface="Source Sans 3" pitchFamily="34" charset="-120"/>
              </a:rPr>
              <a:t>自分の主観は信じすぎず、睡眠ログや活動量計などのデータを使って、客観的に「脳の疲弊度」をモニターしましょう。数値化することで、見えなかった疲労が浮かび上がります。</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97310" y="1361718"/>
            <a:ext cx="6437114" cy="433983"/>
          </a:xfrm>
          <a:prstGeom prst="rect">
            <a:avLst/>
          </a:prstGeom>
          <a:noFill/>
          <a:ln/>
        </p:spPr>
        <p:txBody>
          <a:bodyPr wrap="none" lIns="0" tIns="0" rIns="0" bIns="0" rtlCol="0" anchor="t"/>
          <a:lstStyle/>
          <a:p>
            <a:pPr algn="l" indent="0" marL="0">
              <a:lnSpc>
                <a:spcPts val="3400"/>
              </a:lnSpc>
              <a:buNone/>
            </a:pPr>
            <a:r>
              <a:rPr lang="en-US" sz="2700" b="1" dirty="0">
                <a:solidFill>
                  <a:srgbClr val="000000"/>
                </a:solidFill>
                <a:latin typeface="Montserrat Bold" pitchFamily="34" charset="0"/>
                <a:ea typeface="Montserrat Bold" pitchFamily="34" charset="-122"/>
                <a:cs typeface="Montserrat Bold" pitchFamily="34" charset="-120"/>
              </a:rPr>
              <a:t>結び：MAD理論が目指す「美しき回復」</a:t>
            </a:r>
            <a:endParaRPr lang="en-US" sz="2700" dirty="0"/>
          </a:p>
        </p:txBody>
      </p:sp>
      <p:sp>
        <p:nvSpPr>
          <p:cNvPr id="4" name="Text 1"/>
          <p:cNvSpPr/>
          <p:nvPr/>
        </p:nvSpPr>
        <p:spPr>
          <a:xfrm>
            <a:off x="6097310" y="1957745"/>
            <a:ext cx="7922181" cy="195501"/>
          </a:xfrm>
          <a:prstGeom prst="rect">
            <a:avLst/>
          </a:prstGeom>
          <a:noFill/>
          <a:ln/>
        </p:spPr>
        <p:txBody>
          <a:bodyPr wrap="none" lIns="0" tIns="0" rIns="0" bIns="0" rtlCol="0" anchor="t"/>
          <a:lstStyle/>
          <a:p>
            <a:pPr algn="l" indent="0" marL="0">
              <a:lnSpc>
                <a:spcPts val="1500"/>
              </a:lnSpc>
              <a:buNone/>
            </a:pPr>
            <a:r>
              <a:rPr lang="en-US" sz="1200" dirty="0">
                <a:solidFill>
                  <a:srgbClr val="3D3838"/>
                </a:solidFill>
                <a:latin typeface="Source Sans 3" pitchFamily="34" charset="0"/>
                <a:ea typeface="Source Sans 3" pitchFamily="34" charset="-122"/>
                <a:cs typeface="Source Sans 3" pitchFamily="34" charset="-120"/>
              </a:rPr>
              <a:t>MAD理論は、複雑怪奇に見える心の病を、以下の4つの条件を満たすように再構築した臨床的仮説です。</a:t>
            </a:r>
            <a:endParaRPr lang="en-US" sz="1200" dirty="0"/>
          </a:p>
        </p:txBody>
      </p:sp>
      <p:sp>
        <p:nvSpPr>
          <p:cNvPr id="5" name="Shape 2"/>
          <p:cNvSpPr/>
          <p:nvPr/>
        </p:nvSpPr>
        <p:spPr>
          <a:xfrm>
            <a:off x="6097310" y="2274689"/>
            <a:ext cx="7922181" cy="3129915"/>
          </a:xfrm>
          <a:prstGeom prst="roundRect">
            <a:avLst>
              <a:gd name="adj" fmla="val 732"/>
            </a:avLst>
          </a:prstGeom>
          <a:solidFill>
            <a:srgbClr val="F2EEEE"/>
          </a:solidFill>
          <a:ln/>
        </p:spPr>
      </p:sp>
      <p:sp>
        <p:nvSpPr>
          <p:cNvPr id="6" name="Shape 3"/>
          <p:cNvSpPr/>
          <p:nvPr/>
        </p:nvSpPr>
        <p:spPr>
          <a:xfrm>
            <a:off x="6097310" y="2274689"/>
            <a:ext cx="7922181" cy="782479"/>
          </a:xfrm>
          <a:prstGeom prst="roundRect">
            <a:avLst>
              <a:gd name="adj" fmla="val 2928"/>
            </a:avLst>
          </a:prstGeom>
          <a:solidFill>
            <a:srgbClr val="F2EEEE"/>
          </a:solidFill>
          <a:ln/>
        </p:spPr>
      </p:sp>
      <p:sp>
        <p:nvSpPr>
          <p:cNvPr id="7" name="Text 4"/>
          <p:cNvSpPr/>
          <p:nvPr/>
        </p:nvSpPr>
        <p:spPr>
          <a:xfrm>
            <a:off x="6249948" y="2427327"/>
            <a:ext cx="1735812" cy="216932"/>
          </a:xfrm>
          <a:prstGeom prst="rect">
            <a:avLst/>
          </a:prstGeom>
          <a:noFill/>
          <a:ln/>
        </p:spPr>
        <p:txBody>
          <a:bodyPr wrap="none" lIns="0" tIns="0" rIns="0" bIns="0" rtlCol="0" anchor="t"/>
          <a:lstStyle/>
          <a:p>
            <a:pPr algn="l" indent="0" marL="0">
              <a:lnSpc>
                <a:spcPts val="1700"/>
              </a:lnSpc>
              <a:buNone/>
            </a:pPr>
            <a:r>
              <a:rPr lang="en-US" sz="1350" b="1" dirty="0">
                <a:solidFill>
                  <a:srgbClr val="3D3838"/>
                </a:solidFill>
                <a:latin typeface="Montserrat Bold" pitchFamily="34" charset="0"/>
                <a:ea typeface="Montserrat Bold" pitchFamily="34" charset="-122"/>
                <a:cs typeface="Montserrat Bold" pitchFamily="34" charset="-120"/>
              </a:rPr>
              <a:t>Simple</a:t>
            </a:r>
            <a:endParaRPr lang="en-US" sz="1350" dirty="0"/>
          </a:p>
        </p:txBody>
      </p:sp>
      <p:sp>
        <p:nvSpPr>
          <p:cNvPr id="8" name="Text 5"/>
          <p:cNvSpPr/>
          <p:nvPr/>
        </p:nvSpPr>
        <p:spPr>
          <a:xfrm>
            <a:off x="6249948" y="2709029"/>
            <a:ext cx="7616904" cy="195501"/>
          </a:xfrm>
          <a:prstGeom prst="rect">
            <a:avLst/>
          </a:prstGeom>
          <a:noFill/>
          <a:ln/>
        </p:spPr>
        <p:txBody>
          <a:bodyPr wrap="none" lIns="0" tIns="0" rIns="0" bIns="0" rtlCol="0" anchor="t"/>
          <a:lstStyle/>
          <a:p>
            <a:pPr algn="l" indent="0" marL="0">
              <a:lnSpc>
                <a:spcPts val="1500"/>
              </a:lnSpc>
              <a:buNone/>
            </a:pPr>
            <a:r>
              <a:rPr lang="en-US" sz="1200" dirty="0">
                <a:solidFill>
                  <a:srgbClr val="3D3838"/>
                </a:solidFill>
                <a:latin typeface="Source Sans 3" pitchFamily="34" charset="0"/>
                <a:ea typeface="Source Sans 3" pitchFamily="34" charset="-122"/>
                <a:cs typeface="Source Sans 3" pitchFamily="34" charset="-120"/>
              </a:rPr>
              <a:t>単純明快</a:t>
            </a:r>
            <a:endParaRPr lang="en-US" sz="1200" dirty="0"/>
          </a:p>
        </p:txBody>
      </p:sp>
      <p:sp>
        <p:nvSpPr>
          <p:cNvPr id="9" name="Shape 6"/>
          <p:cNvSpPr/>
          <p:nvPr/>
        </p:nvSpPr>
        <p:spPr>
          <a:xfrm>
            <a:off x="6097310" y="3057168"/>
            <a:ext cx="7922181" cy="782479"/>
          </a:xfrm>
          <a:prstGeom prst="rect">
            <a:avLst/>
          </a:prstGeom>
          <a:solidFill>
            <a:srgbClr val="F2EEEE"/>
          </a:solidFill>
          <a:ln/>
        </p:spPr>
      </p:sp>
      <p:sp>
        <p:nvSpPr>
          <p:cNvPr id="10" name="Shape 7"/>
          <p:cNvSpPr/>
          <p:nvPr/>
        </p:nvSpPr>
        <p:spPr>
          <a:xfrm>
            <a:off x="6097310" y="3057168"/>
            <a:ext cx="7922181" cy="22860"/>
          </a:xfrm>
          <a:prstGeom prst="roundRect">
            <a:avLst>
              <a:gd name="adj" fmla="val 100233"/>
            </a:avLst>
          </a:prstGeom>
          <a:solidFill>
            <a:srgbClr val="D8D4D4"/>
          </a:solidFill>
          <a:ln/>
        </p:spPr>
      </p:sp>
      <p:sp>
        <p:nvSpPr>
          <p:cNvPr id="11" name="Text 8"/>
          <p:cNvSpPr/>
          <p:nvPr/>
        </p:nvSpPr>
        <p:spPr>
          <a:xfrm>
            <a:off x="6249948" y="3209806"/>
            <a:ext cx="1735812" cy="216932"/>
          </a:xfrm>
          <a:prstGeom prst="rect">
            <a:avLst/>
          </a:prstGeom>
          <a:noFill/>
          <a:ln/>
        </p:spPr>
        <p:txBody>
          <a:bodyPr wrap="none" lIns="0" tIns="0" rIns="0" bIns="0" rtlCol="0" anchor="t"/>
          <a:lstStyle/>
          <a:p>
            <a:pPr algn="l" indent="0" marL="0">
              <a:lnSpc>
                <a:spcPts val="1700"/>
              </a:lnSpc>
              <a:buNone/>
            </a:pPr>
            <a:r>
              <a:rPr lang="en-US" sz="1350" b="1" dirty="0">
                <a:solidFill>
                  <a:srgbClr val="3D3838"/>
                </a:solidFill>
                <a:latin typeface="Montserrat Bold" pitchFamily="34" charset="0"/>
                <a:ea typeface="Montserrat Bold" pitchFamily="34" charset="-122"/>
                <a:cs typeface="Montserrat Bold" pitchFamily="34" charset="-120"/>
              </a:rPr>
              <a:t>Pervasive</a:t>
            </a:r>
            <a:endParaRPr lang="en-US" sz="1350" dirty="0"/>
          </a:p>
        </p:txBody>
      </p:sp>
      <p:sp>
        <p:nvSpPr>
          <p:cNvPr id="12" name="Text 9"/>
          <p:cNvSpPr/>
          <p:nvPr/>
        </p:nvSpPr>
        <p:spPr>
          <a:xfrm>
            <a:off x="6249948" y="3491508"/>
            <a:ext cx="7616904" cy="195501"/>
          </a:xfrm>
          <a:prstGeom prst="rect">
            <a:avLst/>
          </a:prstGeom>
          <a:noFill/>
          <a:ln/>
        </p:spPr>
        <p:txBody>
          <a:bodyPr wrap="none" lIns="0" tIns="0" rIns="0" bIns="0" rtlCol="0" anchor="t"/>
          <a:lstStyle/>
          <a:p>
            <a:pPr algn="l" indent="0" marL="0">
              <a:lnSpc>
                <a:spcPts val="1500"/>
              </a:lnSpc>
              <a:buNone/>
            </a:pPr>
            <a:r>
              <a:rPr lang="en-US" sz="1200" dirty="0">
                <a:solidFill>
                  <a:srgbClr val="3D3838"/>
                </a:solidFill>
                <a:latin typeface="Source Sans 3" pitchFamily="34" charset="0"/>
                <a:ea typeface="Source Sans 3" pitchFamily="34" charset="-122"/>
                <a:cs typeface="Source Sans 3" pitchFamily="34" charset="-120"/>
              </a:rPr>
              <a:t>広く適用できる</a:t>
            </a:r>
            <a:endParaRPr lang="en-US" sz="1200" dirty="0"/>
          </a:p>
        </p:txBody>
      </p:sp>
      <p:sp>
        <p:nvSpPr>
          <p:cNvPr id="13" name="Shape 10"/>
          <p:cNvSpPr/>
          <p:nvPr/>
        </p:nvSpPr>
        <p:spPr>
          <a:xfrm>
            <a:off x="6097310" y="3839647"/>
            <a:ext cx="7922181" cy="782479"/>
          </a:xfrm>
          <a:prstGeom prst="rect">
            <a:avLst/>
          </a:prstGeom>
          <a:solidFill>
            <a:srgbClr val="F2EEEE"/>
          </a:solidFill>
          <a:ln/>
        </p:spPr>
      </p:sp>
      <p:sp>
        <p:nvSpPr>
          <p:cNvPr id="14" name="Shape 11"/>
          <p:cNvSpPr/>
          <p:nvPr/>
        </p:nvSpPr>
        <p:spPr>
          <a:xfrm>
            <a:off x="6097310" y="3839647"/>
            <a:ext cx="7922181" cy="22860"/>
          </a:xfrm>
          <a:prstGeom prst="roundRect">
            <a:avLst>
              <a:gd name="adj" fmla="val 100233"/>
            </a:avLst>
          </a:prstGeom>
          <a:solidFill>
            <a:srgbClr val="D8D4D4"/>
          </a:solidFill>
          <a:ln/>
        </p:spPr>
      </p:sp>
      <p:sp>
        <p:nvSpPr>
          <p:cNvPr id="15" name="Text 12"/>
          <p:cNvSpPr/>
          <p:nvPr/>
        </p:nvSpPr>
        <p:spPr>
          <a:xfrm>
            <a:off x="6249948" y="3992285"/>
            <a:ext cx="1735812" cy="216932"/>
          </a:xfrm>
          <a:prstGeom prst="rect">
            <a:avLst/>
          </a:prstGeom>
          <a:noFill/>
          <a:ln/>
        </p:spPr>
        <p:txBody>
          <a:bodyPr wrap="none" lIns="0" tIns="0" rIns="0" bIns="0" rtlCol="0" anchor="t"/>
          <a:lstStyle/>
          <a:p>
            <a:pPr algn="l" indent="0" marL="0">
              <a:lnSpc>
                <a:spcPts val="1700"/>
              </a:lnSpc>
              <a:buNone/>
            </a:pPr>
            <a:r>
              <a:rPr lang="en-US" sz="1350" b="1" dirty="0">
                <a:solidFill>
                  <a:srgbClr val="3D3838"/>
                </a:solidFill>
                <a:latin typeface="Montserrat Bold" pitchFamily="34" charset="0"/>
                <a:ea typeface="Montserrat Bold" pitchFamily="34" charset="-122"/>
                <a:cs typeface="Montserrat Bold" pitchFamily="34" charset="-120"/>
              </a:rPr>
              <a:t>Elegant</a:t>
            </a:r>
            <a:endParaRPr lang="en-US" sz="1350" dirty="0"/>
          </a:p>
        </p:txBody>
      </p:sp>
      <p:sp>
        <p:nvSpPr>
          <p:cNvPr id="16" name="Text 13"/>
          <p:cNvSpPr/>
          <p:nvPr/>
        </p:nvSpPr>
        <p:spPr>
          <a:xfrm>
            <a:off x="6249948" y="4273987"/>
            <a:ext cx="7616904" cy="195501"/>
          </a:xfrm>
          <a:prstGeom prst="rect">
            <a:avLst/>
          </a:prstGeom>
          <a:noFill/>
          <a:ln/>
        </p:spPr>
        <p:txBody>
          <a:bodyPr wrap="none" lIns="0" tIns="0" rIns="0" bIns="0" rtlCol="0" anchor="t"/>
          <a:lstStyle/>
          <a:p>
            <a:pPr algn="l" indent="0" marL="0">
              <a:lnSpc>
                <a:spcPts val="1500"/>
              </a:lnSpc>
              <a:buNone/>
            </a:pPr>
            <a:r>
              <a:rPr lang="en-US" sz="1200" dirty="0">
                <a:solidFill>
                  <a:srgbClr val="3D3838"/>
                </a:solidFill>
                <a:latin typeface="Source Sans 3" pitchFamily="34" charset="0"/>
                <a:ea typeface="Source Sans 3" pitchFamily="34" charset="-122"/>
                <a:cs typeface="Source Sans 3" pitchFamily="34" charset="-120"/>
              </a:rPr>
              <a:t>無駄がない</a:t>
            </a:r>
            <a:endParaRPr lang="en-US" sz="1200" dirty="0"/>
          </a:p>
        </p:txBody>
      </p:sp>
      <p:sp>
        <p:nvSpPr>
          <p:cNvPr id="17" name="Shape 14"/>
          <p:cNvSpPr/>
          <p:nvPr/>
        </p:nvSpPr>
        <p:spPr>
          <a:xfrm>
            <a:off x="6097310" y="4622125"/>
            <a:ext cx="7922181" cy="782479"/>
          </a:xfrm>
          <a:prstGeom prst="rect">
            <a:avLst/>
          </a:prstGeom>
          <a:solidFill>
            <a:srgbClr val="F2EEEE"/>
          </a:solidFill>
          <a:ln/>
        </p:spPr>
      </p:sp>
      <p:sp>
        <p:nvSpPr>
          <p:cNvPr id="18" name="Shape 15"/>
          <p:cNvSpPr/>
          <p:nvPr/>
        </p:nvSpPr>
        <p:spPr>
          <a:xfrm>
            <a:off x="6097310" y="4622125"/>
            <a:ext cx="7922181" cy="22860"/>
          </a:xfrm>
          <a:prstGeom prst="roundRect">
            <a:avLst>
              <a:gd name="adj" fmla="val 100233"/>
            </a:avLst>
          </a:prstGeom>
          <a:solidFill>
            <a:srgbClr val="D8D4D4"/>
          </a:solidFill>
          <a:ln/>
        </p:spPr>
      </p:sp>
      <p:sp>
        <p:nvSpPr>
          <p:cNvPr id="19" name="Text 16"/>
          <p:cNvSpPr/>
          <p:nvPr/>
        </p:nvSpPr>
        <p:spPr>
          <a:xfrm>
            <a:off x="6249948" y="4774763"/>
            <a:ext cx="1735812" cy="216932"/>
          </a:xfrm>
          <a:prstGeom prst="rect">
            <a:avLst/>
          </a:prstGeom>
          <a:noFill/>
          <a:ln/>
        </p:spPr>
        <p:txBody>
          <a:bodyPr wrap="none" lIns="0" tIns="0" rIns="0" bIns="0" rtlCol="0" anchor="t"/>
          <a:lstStyle/>
          <a:p>
            <a:pPr algn="l" indent="0" marL="0">
              <a:lnSpc>
                <a:spcPts val="1700"/>
              </a:lnSpc>
              <a:buNone/>
            </a:pPr>
            <a:r>
              <a:rPr lang="en-US" sz="1350" b="1" dirty="0">
                <a:solidFill>
                  <a:srgbClr val="3D3838"/>
                </a:solidFill>
                <a:latin typeface="Montserrat Bold" pitchFamily="34" charset="0"/>
                <a:ea typeface="Montserrat Bold" pitchFamily="34" charset="-122"/>
                <a:cs typeface="Montserrat Bold" pitchFamily="34" charset="-120"/>
              </a:rPr>
              <a:t>Beautiful</a:t>
            </a:r>
            <a:endParaRPr lang="en-US" sz="1350" dirty="0"/>
          </a:p>
        </p:txBody>
      </p:sp>
      <p:sp>
        <p:nvSpPr>
          <p:cNvPr id="20" name="Text 17"/>
          <p:cNvSpPr/>
          <p:nvPr/>
        </p:nvSpPr>
        <p:spPr>
          <a:xfrm>
            <a:off x="6249948" y="5056465"/>
            <a:ext cx="7616904" cy="195501"/>
          </a:xfrm>
          <a:prstGeom prst="rect">
            <a:avLst/>
          </a:prstGeom>
          <a:noFill/>
          <a:ln/>
        </p:spPr>
        <p:txBody>
          <a:bodyPr wrap="none" lIns="0" tIns="0" rIns="0" bIns="0" rtlCol="0" anchor="t"/>
          <a:lstStyle/>
          <a:p>
            <a:pPr algn="l" indent="0" marL="0">
              <a:lnSpc>
                <a:spcPts val="1500"/>
              </a:lnSpc>
              <a:buNone/>
            </a:pPr>
            <a:r>
              <a:rPr lang="en-US" sz="1200" dirty="0">
                <a:solidFill>
                  <a:srgbClr val="3D3838"/>
                </a:solidFill>
                <a:latin typeface="Source Sans 3" pitchFamily="34" charset="0"/>
                <a:ea typeface="Source Sans 3" pitchFamily="34" charset="-122"/>
                <a:cs typeface="Source Sans 3" pitchFamily="34" charset="-120"/>
              </a:rPr>
              <a:t>美しい</a:t>
            </a:r>
            <a:endParaRPr lang="en-US" sz="1200" dirty="0"/>
          </a:p>
        </p:txBody>
      </p:sp>
      <p:sp>
        <p:nvSpPr>
          <p:cNvPr id="21" name="Text 18"/>
          <p:cNvSpPr/>
          <p:nvPr/>
        </p:nvSpPr>
        <p:spPr>
          <a:xfrm>
            <a:off x="6326386" y="5647492"/>
            <a:ext cx="7693104" cy="586502"/>
          </a:xfrm>
          <a:prstGeom prst="rect">
            <a:avLst/>
          </a:prstGeom>
          <a:noFill/>
          <a:ln/>
        </p:spPr>
        <p:txBody>
          <a:bodyPr wrap="square" lIns="0" tIns="0" rIns="0" bIns="0" rtlCol="0" anchor="t"/>
          <a:lstStyle/>
          <a:p>
            <a:pPr algn="l" indent="0" marL="0">
              <a:lnSpc>
                <a:spcPts val="1500"/>
              </a:lnSpc>
              <a:buNone/>
            </a:pPr>
            <a:r>
              <a:rPr lang="en-US" sz="1200" dirty="0">
                <a:solidFill>
                  <a:srgbClr val="3D3838"/>
                </a:solidFill>
                <a:latin typeface="Source Sans 3" pitchFamily="34" charset="0"/>
                <a:ea typeface="Source Sans 3" pitchFamily="34" charset="-122"/>
                <a:cs typeface="Source Sans 3" pitchFamily="34" charset="-120"/>
              </a:rPr>
              <a:t>うつは弱さではなく、頑張り続けた脳があなたを破滅から救うために選んだ、</a:t>
            </a:r>
            <a:pPr algn="l" indent="0" marL="0">
              <a:lnSpc>
                <a:spcPts val="1500"/>
              </a:lnSpc>
              <a:buNone/>
            </a:pPr>
            <a:r>
              <a:rPr lang="en-US" sz="1200" b="1" dirty="0">
                <a:solidFill>
                  <a:srgbClr val="3D3838"/>
                </a:solidFill>
                <a:latin typeface="Source Sans 3" pitchFamily="34" charset="0"/>
                <a:ea typeface="Source Sans 3" pitchFamily="34" charset="-122"/>
                <a:cs typeface="Source Sans 3" pitchFamily="34" charset="-120"/>
              </a:rPr>
              <a:t>「合理的で美しい休止」</a:t>
            </a:r>
            <a:pPr algn="l" indent="0" marL="0">
              <a:lnSpc>
                <a:spcPts val="1500"/>
              </a:lnSpc>
              <a:buNone/>
            </a:pPr>
            <a:r>
              <a:rPr lang="en-US" sz="1200" dirty="0">
                <a:solidFill>
                  <a:srgbClr val="3D3838"/>
                </a:solidFill>
                <a:latin typeface="Source Sans 3" pitchFamily="34" charset="0"/>
                <a:ea typeface="Source Sans 3" pitchFamily="34" charset="-122"/>
                <a:cs typeface="Source Sans 3" pitchFamily="34" charset="-120"/>
              </a:rPr>
              <a:t>です。今はブレーカーが落ちた暗闇の中にいるかもしれません。しかし、その暗闇の中で、あなたの細胞はミトコンドリアを癒し、受容体を整え、再び光を感じる準備を刻一刻と進めています。</a:t>
            </a:r>
            <a:endParaRPr lang="en-US" sz="1200" dirty="0"/>
          </a:p>
        </p:txBody>
      </p:sp>
      <p:sp>
        <p:nvSpPr>
          <p:cNvPr id="22" name="Text 19"/>
          <p:cNvSpPr/>
          <p:nvPr/>
        </p:nvSpPr>
        <p:spPr>
          <a:xfrm>
            <a:off x="6326386" y="6355437"/>
            <a:ext cx="7693104" cy="391001"/>
          </a:xfrm>
          <a:prstGeom prst="rect">
            <a:avLst/>
          </a:prstGeom>
          <a:noFill/>
          <a:ln/>
        </p:spPr>
        <p:txBody>
          <a:bodyPr wrap="square" lIns="0" tIns="0" rIns="0" bIns="0" rtlCol="0" anchor="t"/>
          <a:lstStyle/>
          <a:p>
            <a:pPr algn="l" indent="0" marL="0">
              <a:lnSpc>
                <a:spcPts val="1500"/>
              </a:lnSpc>
              <a:buNone/>
            </a:pPr>
            <a:r>
              <a:rPr lang="en-US" sz="1200" dirty="0">
                <a:solidFill>
                  <a:srgbClr val="3D3838"/>
                </a:solidFill>
                <a:latin typeface="Source Sans 3" pitchFamily="34" charset="0"/>
                <a:ea typeface="Source Sans 3" pitchFamily="34" charset="-122"/>
                <a:cs typeface="Source Sans 3" pitchFamily="34" charset="-120"/>
              </a:rPr>
              <a:t>細胞の自己修復力を信じ、ゆっくりと、その時を待ちましょう。それが、最も確実で、最も美しい回復への近道なのです。</a:t>
            </a:r>
            <a:endParaRPr lang="en-US" sz="1200" dirty="0"/>
          </a:p>
        </p:txBody>
      </p:sp>
      <p:sp>
        <p:nvSpPr>
          <p:cNvPr id="23" name="Shape 20"/>
          <p:cNvSpPr/>
          <p:nvPr/>
        </p:nvSpPr>
        <p:spPr>
          <a:xfrm>
            <a:off x="6097310" y="5526048"/>
            <a:ext cx="22860" cy="1341834"/>
          </a:xfrm>
          <a:prstGeom prst="rect">
            <a:avLst/>
          </a:prstGeom>
          <a:solidFill>
            <a:srgbClr val="2D2E34"/>
          </a:solidFill>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2026-03-18T09:13:30Z</dcterms:created>
  <dcterms:modified xsi:type="dcterms:W3CDTF">2026-03-18T09:13:30Z</dcterms:modified>
</cp:coreProperties>
</file>