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914400"/>
            <a:ext cx="6858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変化のコンテクストを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創り出すこと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502920" y="28346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 versus Experience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3429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ACT（アクセプタンス＆コミットメント・セラピー）第六章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6400800" y="457200"/>
            <a:ext cx="3200400" cy="3200400"/>
          </a:xfrm>
          <a:prstGeom prst="ellipse">
            <a:avLst/>
          </a:prstGeom>
          <a:solidFill>
            <a:srgbClr val="84B59F">
              <a:alpha val="18000"/>
            </a:srgbClr>
          </a:solidFill>
          <a:ln w="12700">
            <a:solidFill>
              <a:srgbClr val="84B59F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32320" y="1371600"/>
            <a:ext cx="1828800" cy="1828800"/>
          </a:xfrm>
          <a:prstGeom prst="ellipse">
            <a:avLst/>
          </a:prstGeom>
          <a:solidFill>
            <a:srgbClr val="A8D5C2">
              <a:alpha val="25000"/>
            </a:srgbClr>
          </a:solidFill>
          <a:ln w="12700">
            <a:solidFill>
              <a:srgbClr val="A8D5C2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Hayes, S.C., Strosahl, K.D. — Acceptance and Commitment Therapy, 2nd Ed.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第六章の概観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82880" y="105156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82880" y="1051560"/>
            <a:ext cx="274320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143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❶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20040" y="155448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なぜ来談がそれ自体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コントロール・アジェンダの延長なのか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05156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0" y="1051560"/>
            <a:ext cx="274320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37560" y="1143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❷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337560" y="155448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「より良い状態」の定義を使って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潜在的アジェンダを露わにする方法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05156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051560"/>
            <a:ext cx="274320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1143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❸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355080" y="155448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ワーカビリティという概念で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過去の変化努力を評価する方法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2880" y="288036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82880" y="2880360"/>
            <a:ext cx="274320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2971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❹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320040" y="338328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「心が言うこと」と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「実際の経験」の乖離に対処する方法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0" y="288036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0" y="2880360"/>
            <a:ext cx="274320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37560" y="2971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❺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3337560" y="338328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創造的絶望を育む方法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217920" y="2880360"/>
            <a:ext cx="2743200" cy="1600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217920" y="2880360"/>
            <a:ext cx="274320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55080" y="2971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❻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355080" y="3383280"/>
            <a:ext cx="24688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どのACTコアプロセスを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最初に標的にするかを決める方法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「なぜ今か」と文化的に形成された抵抗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" y="1005840"/>
            <a:ext cx="402336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82880" y="1005840"/>
            <a:ext cx="4023360" cy="54864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972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なぜ今か（Why Now?）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554480"/>
            <a:ext cx="36576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来談時点では、すでに多くの手段を試みた後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友人への相談・宗教的支援・読書・回避行動・薬物使用等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これらは見かけ上多様だが、同一のアジェンダに基づく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「苦痛を制御・除去すれば良くなる」という共通の文化的信念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来談そのものも、このアジェンダのひとつの発現形態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0" y="1005840"/>
            <a:ext cx="4297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0DDD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0" y="1005840"/>
            <a:ext cx="4297680" cy="54864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109728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文化的アジェンダの核心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1600200"/>
            <a:ext cx="3840480" cy="493776"/>
          </a:xfrm>
          <a:prstGeom prst="rect">
            <a:avLst/>
          </a:prstGeom>
          <a:solidFill>
            <a:srgbClr val="F7F4F0"/>
          </a:solidFill>
          <a:ln w="6350">
            <a:solidFill>
              <a:srgbClr val="E0DD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162763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不快な感情・思考・記憶・身体感覚が「問題」である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2167128"/>
            <a:ext cx="3840480" cy="493776"/>
          </a:xfrm>
          <a:prstGeom prst="rect">
            <a:avLst/>
          </a:prstGeom>
          <a:solidFill>
            <a:srgbClr val="F7F4F0"/>
          </a:solidFill>
          <a:ln w="6350">
            <a:solidFill>
              <a:srgbClr val="E0DD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2194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これらは「何かが間違っているサイン」である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2734056"/>
            <a:ext cx="3840480" cy="493776"/>
          </a:xfrm>
          <a:prstGeom prst="rect">
            <a:avLst/>
          </a:prstGeom>
          <a:solidFill>
            <a:srgbClr val="F7F4F0"/>
          </a:solidFill>
          <a:ln w="6350">
            <a:solidFill>
              <a:srgbClr val="E0DDD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276148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それを除去するまで健全な生は不可能である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3300984"/>
            <a:ext cx="3840480" cy="493776"/>
          </a:xfrm>
          <a:prstGeom prst="rect">
            <a:avLst/>
          </a:prstGeom>
          <a:solidFill>
            <a:srgbClr val="F7F4F0"/>
          </a:solidFill>
          <a:ln w="6350">
            <a:solidFill>
              <a:srgbClr val="E0DD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3328416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除去のために原因を理解・修正すべきである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3867912"/>
            <a:ext cx="3840480" cy="493776"/>
          </a:xfrm>
          <a:prstGeom prst="rect">
            <a:avLst/>
          </a:prstGeom>
          <a:solidFill>
            <a:srgbClr val="84B59F"/>
          </a:solidFill>
          <a:ln w="6350">
            <a:solidFill>
              <a:srgbClr val="84B5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389534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ACTはこの前提自体を問題の根源と見なす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初期探索の四つの問い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Have You Tried? — How Has It Worked? — What Has It Cost You?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4023360" cy="1645920"/>
          </a:xfrm>
          <a:prstGeom prst="rect">
            <a:avLst/>
          </a:prstGeom>
          <a:solidFill>
            <a:srgbClr val="1E2D3D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234440"/>
            <a:ext cx="594360" cy="164592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234440"/>
            <a:ext cx="5943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0120" y="1325880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望む最良の結果は何か？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691640"/>
            <a:ext cx="32461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クライエントの「解決」イメージを引き出す。多くはプロセスゴール（苦痛の消失）であり、アウトカムゴール（生の充実）と混同されている。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663440" y="1234440"/>
            <a:ext cx="4023360" cy="1645920"/>
          </a:xfrm>
          <a:prstGeom prst="rect">
            <a:avLst/>
          </a:prstGeom>
          <a:solidFill>
            <a:srgbClr val="1E2D3D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663440" y="1234440"/>
            <a:ext cx="594360" cy="164592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63440" y="1234440"/>
            <a:ext cx="5943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349240" y="1325880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これまで何を試みたか？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691640"/>
            <a:ext cx="32461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多様な対処行動を「私的体験のコントロール」という単一クラスとして束ねる。クラス全体のワーカビリティを問い直す基盤を作る。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3063240"/>
            <a:ext cx="4023360" cy="1645920"/>
          </a:xfrm>
          <a:prstGeom prst="rect">
            <a:avLst/>
          </a:prstGeom>
          <a:solidFill>
            <a:srgbClr val="1E2D3D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63240"/>
            <a:ext cx="594360" cy="164592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3063240"/>
            <a:ext cx="5943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60120" y="3154680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それはどう機能したか？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3520440"/>
            <a:ext cx="32461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「心が言うこと」vs「直接体験が示すこと」の対比。長期的・全体的な視野で結果を評価させる。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63440" y="3063240"/>
            <a:ext cx="4023360" cy="1645920"/>
          </a:xfrm>
          <a:prstGeom prst="rect">
            <a:avLst/>
          </a:prstGeom>
          <a:solidFill>
            <a:srgbClr val="1E2D3D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3063240"/>
            <a:ext cx="594360" cy="164592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3063240"/>
            <a:ext cx="59436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349240" y="3154680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その方略に従うことのコストは？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3520440"/>
            <a:ext cx="32461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「副次的損害」を「主要な結果」として再ラベリング。関係・仕事・健康への影響を照らし出し、新たなアジェンダへの動機的燃料とする。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心（Mind）vs 経験（Experience）——コントロールの逆説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" y="1005840"/>
            <a:ext cx="4023360" cy="3749040"/>
          </a:xfrm>
          <a:prstGeom prst="rect">
            <a:avLst/>
          </a:prstGeom>
          <a:solidFill>
            <a:srgbClr val="FFF5F0"/>
          </a:solidFill>
          <a:ln w="12700">
            <a:solidFill>
              <a:srgbClr val="F0C4A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10972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A8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🧠  心が言うこと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572768"/>
            <a:ext cx="36576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「もっと努力すれば制御できる」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「うまくいかないのは意志力不足」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「正しい方法を見つければ解決する」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「不快な感情を除去すれば人生がうまくいく」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3749040"/>
            <a:ext cx="3794760" cy="777240"/>
          </a:xfrm>
          <a:prstGeom prst="rect">
            <a:avLst/>
          </a:prstGeom>
          <a:solidFill>
            <a:srgbClr val="E8A87C">
              <a:alpha val="20000"/>
            </a:srgbClr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794760"/>
            <a:ext cx="3566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5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「不安を除去しようとするほど、不安はより侵入的になる」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0" y="1005840"/>
            <a:ext cx="4297680" cy="3749040"/>
          </a:xfrm>
          <a:prstGeom prst="rect">
            <a:avLst/>
          </a:prstGeom>
          <a:solidFill>
            <a:srgbClr val="F0F7F4"/>
          </a:solidFill>
          <a:ln w="12700">
            <a:solidFill>
              <a:srgbClr val="A8D5C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54880" y="109728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💡  体験が示すこと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54880" y="1572768"/>
            <a:ext cx="39319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「努力すればするほど悪化している」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「対処方略は一時的に機能するが根本解決しない」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「コントロール方略のコストが人生を浸食している」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「そのためここに来ている」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3749040"/>
            <a:ext cx="4069080" cy="777240"/>
          </a:xfrm>
          <a:prstGeom prst="rect">
            <a:avLst/>
          </a:prstGeom>
          <a:solidFill>
            <a:srgbClr val="84B59F">
              <a:alpha val="20000"/>
            </a:srgbClr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379476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「来談していること自体が、体験の証言である」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体験的技法と比喩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コントロールの逆説を体験的に示す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28600" y="1143000"/>
            <a:ext cx="2743200" cy="3657600"/>
          </a:xfrm>
          <a:prstGeom prst="rect">
            <a:avLst/>
          </a:prstGeom>
          <a:solidFill>
            <a:srgbClr val="1A2535"/>
          </a:solidFill>
          <a:ln w="19050">
            <a:solidFill>
              <a:srgbClr val="E8A87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" y="1143000"/>
            <a:ext cx="2743200" cy="73152"/>
          </a:xfrm>
          <a:prstGeom prst="rect">
            <a:avLst/>
          </a:prstGeom>
          <a:solidFill>
            <a:srgbClr val="E8A87C"/>
          </a:solidFill>
          <a:ln w="12700">
            <a:solidFill>
              <a:srgbClr val="E8A87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80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A8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ポリグラフ比喩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69164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Polygraph Metaphor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65760" y="205740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「緊張するな、さもなくば撃つ」——緊張せよという命令が、それ自体さらなる緊張を生む。私的体験への意図的コントロールがなぜ逆効果かを示す。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108960" y="1143000"/>
            <a:ext cx="2743200" cy="3657600"/>
          </a:xfrm>
          <a:prstGeom prst="rect">
            <a:avLst/>
          </a:prstGeom>
          <a:solidFill>
            <a:srgbClr val="1A2535"/>
          </a:solidFill>
          <a:ln w="19050">
            <a:solidFill>
              <a:srgbClr val="A8D5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108960" y="1143000"/>
            <a:ext cx="2743200" cy="7315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280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8D5C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チョコレートケーキ課題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46120" y="169164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Chocolate Cake Exercise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246120" y="205740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「考えるな」という指示がその思考を強化する。「考えないようにするためには、何を考えないかを知る必要がある」という認知的パラドクスの体験的証明。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989320" y="1143000"/>
            <a:ext cx="2743200" cy="3657600"/>
          </a:xfrm>
          <a:prstGeom prst="rect">
            <a:avLst/>
          </a:prstGeom>
          <a:solidFill>
            <a:srgbClr val="1A2535"/>
          </a:solidFill>
          <a:ln w="19050">
            <a:solidFill>
              <a:srgbClr val="84B59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989320" y="1143000"/>
            <a:ext cx="2743200" cy="73152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1280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数字は何か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126480" y="169164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the Numbers?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26480" y="205740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「1・2・3」という恣意的な数字が記憶に定着することで、私的反応の条件付けの自動性と、内容との格闘の無意味さを示す。神経系は足し算だけで機能する。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創造的絶望（Creative Hopelessness）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82880" y="1005840"/>
            <a:ext cx="4114800" cy="2926080"/>
          </a:xfrm>
          <a:prstGeom prst="rect">
            <a:avLst/>
          </a:prstGeom>
          <a:solidFill>
            <a:srgbClr val="FFF0F0"/>
          </a:solidFill>
          <a:ln w="12700">
            <a:solidFill>
              <a:srgbClr val="F0A0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07899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通常の「絶望」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65760" y="1554480"/>
            <a:ext cx="37490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自己の未来への見通しの喪失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苦しみが永続するという信念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臨床的には高リスク状態（自殺念慮等）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ACTが目指すものではない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005840"/>
            <a:ext cx="4297680" cy="2926080"/>
          </a:xfrm>
          <a:prstGeom prst="rect">
            <a:avLst/>
          </a:prstGeom>
          <a:solidFill>
            <a:srgbClr val="F0F9F5"/>
          </a:solidFill>
          <a:ln w="19050">
            <a:solidFill>
              <a:srgbClr val="84B59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078992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✦  創造的絶望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46320" y="1554480"/>
            <a:ext cx="39319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「機能しない方略を手放すこと」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次に何をすべきかわからなくても手放す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自己否定ではなく自己体験への信頼の回復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新しい可能性への開放性を生む生成的行為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82880" y="4069080"/>
            <a:ext cx="8778240" cy="86868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40965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🕳️  穴の中の人（Person in the Hole）比喩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440740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シャベルで掘り続けるほど穴は深くなる。出口を探すためには、まずシャベルを手放す必要がある。「掘ること＝コントロール方略」を諦めなければ、新しい方向性に触れることさえできない。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どこから始めるか（Where to Start?）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Hexaflexモデルに基づくケースフォーミュレーション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28600" y="1143000"/>
            <a:ext cx="2743200" cy="2560320"/>
          </a:xfrm>
          <a:prstGeom prst="rect">
            <a:avLst/>
          </a:prstGeom>
          <a:solidFill>
            <a:srgbClr val="1A2535"/>
          </a:solidFill>
          <a:ln w="19050">
            <a:solidFill>
              <a:srgbClr val="E8A87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2344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87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← Go Left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175564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アクセプタンスの増進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225856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脱融合（defusion）の増進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276148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私的体験への開放性を高める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108960" y="1143000"/>
            <a:ext cx="2743200" cy="2560320"/>
          </a:xfrm>
          <a:prstGeom prst="rect">
            <a:avLst/>
          </a:prstGeom>
          <a:solidFill>
            <a:srgbClr val="1A2535"/>
          </a:solidFill>
          <a:ln w="19050">
            <a:solidFill>
              <a:srgbClr val="A8D5C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12344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A8D5C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⊙ Center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246120" y="175564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今この瞬間の気づき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246120" y="225856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視点としての自己（self-as-perspective）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246120" y="276148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センタリング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989320" y="1143000"/>
            <a:ext cx="2743200" cy="2560320"/>
          </a:xfrm>
          <a:prstGeom prst="rect">
            <a:avLst/>
          </a:prstGeom>
          <a:solidFill>
            <a:srgbClr val="1A2535"/>
          </a:solidFill>
          <a:ln w="19050">
            <a:solidFill>
              <a:srgbClr val="84B59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80760" y="12344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4B59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 Go Right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126480" y="175564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価値の明確化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126480" y="225856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コミットメント行動の活性化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126480" y="276148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行動の幅を広げる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182880" y="3840480"/>
            <a:ext cx="8778240" cy="1005840"/>
          </a:xfrm>
          <a:prstGeom prst="rect">
            <a:avLst/>
          </a:prstGeom>
          <a:solidFill>
            <a:srgbClr val="1A2535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9136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D5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全クライエントに一律のシーケンスを適用する必要はない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23367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ケースフォーミュレーションでクライエントのアキレス腱を特定し、そのコアプロセスを優先して標的とする。一つのプロセスへの介入は他のプロセスにも波及効果をもたらす。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0ED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まとめ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005840"/>
            <a:ext cx="8412480" cy="676656"/>
          </a:xfrm>
          <a:prstGeom prst="rect">
            <a:avLst/>
          </a:prstGeom>
          <a:solidFill>
            <a:srgbClr val="1A2535"/>
          </a:solidFill>
          <a:ln w="6350">
            <a:solidFill>
              <a:srgbClr val="2C3E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005840"/>
            <a:ext cx="502920" cy="676656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05840"/>
            <a:ext cx="5029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051560"/>
            <a:ext cx="7635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クライエントの「コントロール・除去アジェンダ」は文化的に形成された病理であり、個人の意志力の問題ではない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1773936"/>
            <a:ext cx="8412480" cy="676656"/>
          </a:xfrm>
          <a:prstGeom prst="rect">
            <a:avLst/>
          </a:prstGeom>
          <a:solidFill>
            <a:srgbClr val="1A2535"/>
          </a:solidFill>
          <a:ln w="6350">
            <a:solidFill>
              <a:srgbClr val="2C3E5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1773936"/>
            <a:ext cx="502920" cy="676656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773936"/>
            <a:ext cx="5029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1819656"/>
            <a:ext cx="7635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四つの問い（望む結果・試みた方略・機能度・コスト）で、アジェンダの全体構造を可視化する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" y="2542032"/>
            <a:ext cx="8412480" cy="676656"/>
          </a:xfrm>
          <a:prstGeom prst="rect">
            <a:avLst/>
          </a:prstGeom>
          <a:solidFill>
            <a:srgbClr val="1A2535"/>
          </a:solidFill>
          <a:ln w="6350">
            <a:solidFill>
              <a:srgbClr val="2C3E5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2920" y="2542032"/>
            <a:ext cx="502920" cy="676656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542032"/>
            <a:ext cx="5029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2587752"/>
            <a:ext cx="7635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「心が言うこと」と「直接体験が示すこと」の乖離を、ワーカビリティという概念で照射し続ける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3310128"/>
            <a:ext cx="8412480" cy="676656"/>
          </a:xfrm>
          <a:prstGeom prst="rect">
            <a:avLst/>
          </a:prstGeom>
          <a:solidFill>
            <a:srgbClr val="1A2535"/>
          </a:solidFill>
          <a:ln w="6350">
            <a:solidFill>
              <a:srgbClr val="2C3E5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2920" y="3310128"/>
            <a:ext cx="502920" cy="676656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310128"/>
            <a:ext cx="5029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4B5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97280" y="3355848"/>
            <a:ext cx="7635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体験的技法（ポリグラフ比喩・ケーキ課題・数字課題・穴の中の人）でコントロールの逆説を体験させる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02920" y="4078224"/>
            <a:ext cx="8412480" cy="676656"/>
          </a:xfrm>
          <a:prstGeom prst="rect">
            <a:avLst/>
          </a:prstGeom>
          <a:solidFill>
            <a:srgbClr val="1A2535"/>
          </a:solidFill>
          <a:ln w="6350">
            <a:solidFill>
              <a:srgbClr val="2C3E5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2920" y="4078224"/>
            <a:ext cx="502920" cy="676656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4078224"/>
            <a:ext cx="5029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⑤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97280" y="4123944"/>
            <a:ext cx="7635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創造的絶望＝機能しない方略を手放す自己肯定的転換点。ここからアクセプタンスと価値への開放性が生まれる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第六章：変化のコンテクストを創り出すこと</dc:title>
  <dc:subject>PptxGenJS Presentation</dc:subject>
  <dc:creator>PptxGenJS</dc:creator>
  <cp:lastModifiedBy>PptxGenJS</cp:lastModifiedBy>
  <cp:revision>1</cp:revision>
  <dcterms:created xsi:type="dcterms:W3CDTF">2026-03-22T01:48:44Z</dcterms:created>
  <dcterms:modified xsi:type="dcterms:W3CDTF">2026-03-22T01:48:44Z</dcterms:modified>
</cp:coreProperties>
</file>