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2540"/>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028090"/>
          </a:solidFill>
          <a:ln w="12700">
            <a:solidFill>
              <a:srgbClr val="028090"/>
            </a:solidFill>
            <a:prstDash val="solid"/>
          </a:ln>
        </p:spPr>
      </p:sp>
      <p:sp>
        <p:nvSpPr>
          <p:cNvPr id="3" name="Shape 1"/>
          <p:cNvSpPr/>
          <p:nvPr/>
        </p:nvSpPr>
        <p:spPr>
          <a:xfrm>
            <a:off x="5943600" y="365760"/>
            <a:ext cx="3657600" cy="3657600"/>
          </a:xfrm>
          <a:prstGeom prst="ellipse">
            <a:avLst/>
          </a:prstGeom>
          <a:solidFill>
            <a:srgbClr val="028090">
              <a:alpha val="12000"/>
            </a:srgbClr>
          </a:solidFill>
          <a:ln w="12700">
            <a:solidFill>
              <a:srgbClr val="028090">
                <a:alpha val="30000"/>
              </a:srgbClr>
            </a:solidFill>
            <a:prstDash val="solid"/>
          </a:ln>
        </p:spPr>
      </p:sp>
      <p:sp>
        <p:nvSpPr>
          <p:cNvPr id="4" name="Shape 2"/>
          <p:cNvSpPr/>
          <p:nvPr/>
        </p:nvSpPr>
        <p:spPr>
          <a:xfrm>
            <a:off x="6583680" y="1097280"/>
            <a:ext cx="2286000" cy="2286000"/>
          </a:xfrm>
          <a:prstGeom prst="ellipse">
            <a:avLst/>
          </a:prstGeom>
          <a:solidFill>
            <a:srgbClr val="02C39A">
              <a:alpha val="18000"/>
            </a:srgbClr>
          </a:solidFill>
          <a:ln w="12700">
            <a:solidFill>
              <a:srgbClr val="02C39A">
                <a:alpha val="40000"/>
              </a:srgbClr>
            </a:solidFill>
            <a:prstDash val="solid"/>
          </a:ln>
        </p:spPr>
      </p:sp>
      <p:sp>
        <p:nvSpPr>
          <p:cNvPr id="5" name="Text 3"/>
          <p:cNvSpPr/>
          <p:nvPr/>
        </p:nvSpPr>
        <p:spPr>
          <a:xfrm>
            <a:off x="502920" y="822960"/>
            <a:ext cx="7315200" cy="320040"/>
          </a:xfrm>
          <a:prstGeom prst="rect">
            <a:avLst/>
          </a:prstGeom>
          <a:noFill/>
          <a:ln/>
        </p:spPr>
        <p:txBody>
          <a:bodyPr wrap="square" rtlCol="0" anchor="ctr"/>
          <a:lstStyle/>
          <a:p>
            <a:pPr indent="0" marL="0">
              <a:buNone/>
            </a:pPr>
            <a:r>
              <a:rPr lang="en-US" sz="1100" dirty="0">
                <a:solidFill>
                  <a:srgbClr val="8FAAB8"/>
                </a:solidFill>
                <a:latin typeface="Calibri" pitchFamily="34" charset="0"/>
                <a:ea typeface="Calibri" pitchFamily="34" charset="-122"/>
                <a:cs typeface="Calibri" pitchFamily="34" charset="-120"/>
              </a:rPr>
              <a:t>ACT（アクセプタンス＆コミットメント・セラピー）第七章</a:t>
            </a:r>
            <a:endParaRPr lang="en-US" sz="1100" dirty="0"/>
          </a:p>
        </p:txBody>
      </p:sp>
      <p:sp>
        <p:nvSpPr>
          <p:cNvPr id="6" name="Text 4"/>
          <p:cNvSpPr/>
          <p:nvPr/>
        </p:nvSpPr>
        <p:spPr>
          <a:xfrm>
            <a:off x="502920" y="1234440"/>
            <a:ext cx="6400800" cy="1371600"/>
          </a:xfrm>
          <a:prstGeom prst="rect">
            <a:avLst/>
          </a:prstGeom>
          <a:noFill/>
          <a:ln/>
        </p:spPr>
        <p:txBody>
          <a:bodyPr wrap="square" rtlCol="0" anchor="ctr"/>
          <a:lstStyle/>
          <a:p>
            <a:pPr indent="0" marL="0">
              <a:buNone/>
            </a:pPr>
            <a:r>
              <a:rPr lang="en-US" sz="4400" b="1" dirty="0">
                <a:solidFill>
                  <a:srgbClr val="FFFFFF"/>
                </a:solidFill>
                <a:latin typeface="Georgia" pitchFamily="34" charset="0"/>
                <a:ea typeface="Georgia" pitchFamily="34" charset="-122"/>
                <a:cs typeface="Georgia" pitchFamily="34" charset="-120"/>
              </a:rPr>
              <a:t>今この瞬間の気づき</a:t>
            </a:r>
            <a:endParaRPr lang="en-US" sz="4400" dirty="0"/>
          </a:p>
        </p:txBody>
      </p:sp>
      <p:sp>
        <p:nvSpPr>
          <p:cNvPr id="7" name="Text 5"/>
          <p:cNvSpPr/>
          <p:nvPr/>
        </p:nvSpPr>
        <p:spPr>
          <a:xfrm>
            <a:off x="502920" y="2606040"/>
            <a:ext cx="5486400" cy="457200"/>
          </a:xfrm>
          <a:prstGeom prst="rect">
            <a:avLst/>
          </a:prstGeom>
          <a:noFill/>
          <a:ln/>
        </p:spPr>
        <p:txBody>
          <a:bodyPr wrap="square" rtlCol="0" anchor="ctr"/>
          <a:lstStyle/>
          <a:p>
            <a:pPr indent="0" marL="0">
              <a:buNone/>
            </a:pPr>
            <a:r>
              <a:rPr lang="en-US" sz="2000" i="1" dirty="0">
                <a:solidFill>
                  <a:srgbClr val="A8D8EA"/>
                </a:solidFill>
                <a:latin typeface="Calibri" pitchFamily="34" charset="0"/>
                <a:ea typeface="Calibri" pitchFamily="34" charset="-122"/>
                <a:cs typeface="Calibri" pitchFamily="34" charset="-120"/>
              </a:rPr>
              <a:t>Present-Moment Awareness</a:t>
            </a:r>
            <a:endParaRPr lang="en-US" sz="2000" dirty="0"/>
          </a:p>
        </p:txBody>
      </p:sp>
      <p:sp>
        <p:nvSpPr>
          <p:cNvPr id="8" name="Shape 6"/>
          <p:cNvSpPr/>
          <p:nvPr/>
        </p:nvSpPr>
        <p:spPr>
          <a:xfrm>
            <a:off x="502920" y="3246120"/>
            <a:ext cx="5943600" cy="1188720"/>
          </a:xfrm>
          <a:prstGeom prst="rect">
            <a:avLst/>
          </a:prstGeom>
          <a:solidFill>
            <a:srgbClr val="0D3358"/>
          </a:solidFill>
          <a:ln w="12700">
            <a:solidFill>
              <a:srgbClr val="028090"/>
            </a:solidFill>
            <a:prstDash val="solid"/>
          </a:ln>
        </p:spPr>
      </p:sp>
      <p:sp>
        <p:nvSpPr>
          <p:cNvPr id="9" name="Shape 7"/>
          <p:cNvSpPr/>
          <p:nvPr/>
        </p:nvSpPr>
        <p:spPr>
          <a:xfrm>
            <a:off x="502920" y="3246120"/>
            <a:ext cx="64008" cy="1188720"/>
          </a:xfrm>
          <a:prstGeom prst="rect">
            <a:avLst/>
          </a:prstGeom>
          <a:solidFill>
            <a:srgbClr val="02C39A"/>
          </a:solidFill>
          <a:ln w="12700">
            <a:solidFill>
              <a:srgbClr val="02C39A"/>
            </a:solidFill>
            <a:prstDash val="solid"/>
          </a:ln>
        </p:spPr>
      </p:sp>
      <p:sp>
        <p:nvSpPr>
          <p:cNvPr id="10" name="Text 8"/>
          <p:cNvSpPr/>
          <p:nvPr/>
        </p:nvSpPr>
        <p:spPr>
          <a:xfrm>
            <a:off x="685800" y="3337560"/>
            <a:ext cx="5669280" cy="1005840"/>
          </a:xfrm>
          <a:prstGeom prst="rect">
            <a:avLst/>
          </a:prstGeom>
          <a:noFill/>
          <a:ln/>
        </p:spPr>
        <p:txBody>
          <a:bodyPr wrap="square" rtlCol="0" anchor="ctr"/>
          <a:lstStyle/>
          <a:p>
            <a:pPr indent="0" marL="0">
              <a:buNone/>
            </a:pPr>
            <a:r>
              <a:rPr lang="en-US" sz="1300" i="1" dirty="0">
                <a:solidFill>
                  <a:srgbClr val="A8D8EA"/>
                </a:solidFill>
                <a:latin typeface="Calibri" pitchFamily="34" charset="0"/>
                <a:ea typeface="Calibri" pitchFamily="34" charset="-122"/>
                <a:cs typeface="Calibri" pitchFamily="34" charset="-120"/>
              </a:rPr>
              <a:t>今この瞬間は、まるで排水口に流れ落ちる水のように</a:t>
            </a:r>
            <a:endParaRPr lang="en-US" sz="1300" dirty="0"/>
          </a:p>
          <a:p>
            <a:pPr indent="0" marL="0">
              <a:buNone/>
            </a:pPr>
            <a:r>
              <a:rPr lang="en-US" sz="1300" i="1" dirty="0">
                <a:solidFill>
                  <a:srgbClr val="A8D8EA"/>
                </a:solidFill>
                <a:latin typeface="Calibri" pitchFamily="34" charset="0"/>
                <a:ea typeface="Calibri" pitchFamily="34" charset="-122"/>
                <a:cs typeface="Calibri" pitchFamily="34" charset="-120"/>
              </a:rPr>
              <a:t>すり抜けていく。</a:t>
            </a:r>
            <a:endParaRPr lang="en-US" sz="1300" dirty="0"/>
          </a:p>
        </p:txBody>
      </p:sp>
      <p:sp>
        <p:nvSpPr>
          <p:cNvPr id="11" name="Text 9"/>
          <p:cNvSpPr/>
          <p:nvPr/>
        </p:nvSpPr>
        <p:spPr>
          <a:xfrm>
            <a:off x="502920" y="4754880"/>
            <a:ext cx="8229600" cy="228600"/>
          </a:xfrm>
          <a:prstGeom prst="rect">
            <a:avLst/>
          </a:prstGeom>
          <a:noFill/>
          <a:ln/>
        </p:spPr>
        <p:txBody>
          <a:bodyPr wrap="square" rtlCol="0" anchor="ctr"/>
          <a:lstStyle/>
          <a:p>
            <a:pPr indent="0" marL="0">
              <a:buNone/>
            </a:pPr>
            <a:r>
              <a:rPr lang="en-US" sz="900" dirty="0">
                <a:solidFill>
                  <a:srgbClr val="8FAAB8"/>
                </a:solidFill>
                <a:latin typeface="Calibri" pitchFamily="34" charset="0"/>
                <a:ea typeface="Calibri" pitchFamily="34" charset="-122"/>
                <a:cs typeface="Calibri" pitchFamily="34" charset="-120"/>
              </a:rPr>
              <a:t>Hayes, S.C., Strosahl, K.D. — Acceptance and Commitment Therapy, 2nd Ed.</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A2540"/>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02C39A"/>
          </a:solidFill>
          <a:ln w="12700">
            <a:solidFill>
              <a:srgbClr val="02C39A"/>
            </a:solidFill>
            <a:prstDash val="solid"/>
          </a:ln>
        </p:spPr>
      </p:sp>
      <p:sp>
        <p:nvSpPr>
          <p:cNvPr id="3" name="Shape 1"/>
          <p:cNvSpPr/>
          <p:nvPr/>
        </p:nvSpPr>
        <p:spPr>
          <a:xfrm>
            <a:off x="0" y="109728"/>
            <a:ext cx="164592" cy="5029200"/>
          </a:xfrm>
          <a:prstGeom prst="rect">
            <a:avLst/>
          </a:prstGeom>
          <a:solidFill>
            <a:srgbClr val="028090"/>
          </a:solidFill>
          <a:ln w="12700">
            <a:solidFill>
              <a:srgbClr val="028090"/>
            </a:solidFill>
            <a:prstDash val="solid"/>
          </a:ln>
        </p:spPr>
      </p:sp>
      <p:sp>
        <p:nvSpPr>
          <p:cNvPr id="4" name="Text 2"/>
          <p:cNvSpPr/>
          <p:nvPr/>
        </p:nvSpPr>
        <p:spPr>
          <a:xfrm>
            <a:off x="457200" y="228600"/>
            <a:ext cx="7315200" cy="594360"/>
          </a:xfrm>
          <a:prstGeom prst="rect">
            <a:avLst/>
          </a:prstGeom>
          <a:noFill/>
          <a:ln/>
        </p:spPr>
        <p:txBody>
          <a:bodyPr wrap="square"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まとめ</a:t>
            </a:r>
            <a:endParaRPr lang="en-US" sz="2800" dirty="0"/>
          </a:p>
        </p:txBody>
      </p:sp>
      <p:sp>
        <p:nvSpPr>
          <p:cNvPr id="5" name="Shape 3"/>
          <p:cNvSpPr/>
          <p:nvPr/>
        </p:nvSpPr>
        <p:spPr>
          <a:xfrm>
            <a:off x="457200" y="960120"/>
            <a:ext cx="8458200" cy="676656"/>
          </a:xfrm>
          <a:prstGeom prst="rect">
            <a:avLst/>
          </a:prstGeom>
          <a:solidFill>
            <a:srgbClr val="0D2840"/>
          </a:solidFill>
          <a:ln w="6350">
            <a:solidFill>
              <a:srgbClr val="1A3A50"/>
            </a:solidFill>
            <a:prstDash val="solid"/>
          </a:ln>
        </p:spPr>
      </p:sp>
      <p:sp>
        <p:nvSpPr>
          <p:cNvPr id="6" name="Shape 4"/>
          <p:cNvSpPr/>
          <p:nvPr/>
        </p:nvSpPr>
        <p:spPr>
          <a:xfrm>
            <a:off x="457200" y="960120"/>
            <a:ext cx="502920" cy="676656"/>
          </a:xfrm>
          <a:prstGeom prst="rect">
            <a:avLst/>
          </a:prstGeom>
          <a:solidFill>
            <a:srgbClr val="028090"/>
          </a:solidFill>
          <a:ln w="12700">
            <a:solidFill>
              <a:srgbClr val="028090"/>
            </a:solidFill>
            <a:prstDash val="solid"/>
          </a:ln>
        </p:spPr>
      </p:sp>
      <p:sp>
        <p:nvSpPr>
          <p:cNvPr id="7" name="Text 5"/>
          <p:cNvSpPr/>
          <p:nvPr/>
        </p:nvSpPr>
        <p:spPr>
          <a:xfrm>
            <a:off x="457200" y="960120"/>
            <a:ext cx="502920" cy="676656"/>
          </a:xfrm>
          <a:prstGeom prst="rect">
            <a:avLst/>
          </a:prstGeom>
          <a:noFill/>
          <a:ln/>
        </p:spPr>
        <p:txBody>
          <a:bodyPr wrap="square" rtlCol="0" anchor="ctr"/>
          <a:lstStyle/>
          <a:p>
            <a:pPr algn="ctr" indent="0" marL="0">
              <a:buNone/>
            </a:pPr>
            <a:r>
              <a:rPr lang="en-US" sz="1400" b="1" dirty="0">
                <a:solidFill>
                  <a:srgbClr val="0A2540"/>
                </a:solidFill>
                <a:latin typeface="Calibri" pitchFamily="34" charset="0"/>
                <a:ea typeface="Calibri" pitchFamily="34" charset="-122"/>
                <a:cs typeface="Calibri" pitchFamily="34" charset="-120"/>
              </a:rPr>
              <a:t>①</a:t>
            </a:r>
            <a:endParaRPr lang="en-US" sz="1400" dirty="0"/>
          </a:p>
        </p:txBody>
      </p:sp>
      <p:sp>
        <p:nvSpPr>
          <p:cNvPr id="8" name="Text 6"/>
          <p:cNvSpPr/>
          <p:nvPr/>
        </p:nvSpPr>
        <p:spPr>
          <a:xfrm>
            <a:off x="1051560" y="1005840"/>
            <a:ext cx="7726680" cy="594360"/>
          </a:xfrm>
          <a:prstGeom prst="rect">
            <a:avLst/>
          </a:prstGeom>
          <a:noFill/>
          <a:ln/>
        </p:spPr>
        <p:txBody>
          <a:bodyPr wrap="square" rtlCol="0" anchor="ctr"/>
          <a:lstStyle/>
          <a:p>
            <a:pPr indent="0" marL="0">
              <a:buNone/>
            </a:pPr>
            <a:r>
              <a:rPr lang="en-US" sz="1200" dirty="0">
                <a:solidFill>
                  <a:srgbClr val="8FAAB8"/>
                </a:solidFill>
                <a:latin typeface="Calibri" pitchFamily="34" charset="0"/>
                <a:ea typeface="Calibri" pitchFamily="34" charset="-122"/>
                <a:cs typeface="Calibri" pitchFamily="34" charset="-120"/>
              </a:rPr>
              <a:t>実在するのは「今」だけ。過去の記憶も未来の想像も、今この頭の中で起きている物語に過ぎない</a:t>
            </a:r>
            <a:endParaRPr lang="en-US" sz="1200" dirty="0"/>
          </a:p>
        </p:txBody>
      </p:sp>
      <p:sp>
        <p:nvSpPr>
          <p:cNvPr id="9" name="Shape 7"/>
          <p:cNvSpPr/>
          <p:nvPr/>
        </p:nvSpPr>
        <p:spPr>
          <a:xfrm>
            <a:off x="457200" y="1728216"/>
            <a:ext cx="8458200" cy="676656"/>
          </a:xfrm>
          <a:prstGeom prst="rect">
            <a:avLst/>
          </a:prstGeom>
          <a:solidFill>
            <a:srgbClr val="0D2840"/>
          </a:solidFill>
          <a:ln w="6350">
            <a:solidFill>
              <a:srgbClr val="1A3A50"/>
            </a:solidFill>
            <a:prstDash val="solid"/>
          </a:ln>
        </p:spPr>
      </p:sp>
      <p:sp>
        <p:nvSpPr>
          <p:cNvPr id="10" name="Shape 8"/>
          <p:cNvSpPr/>
          <p:nvPr/>
        </p:nvSpPr>
        <p:spPr>
          <a:xfrm>
            <a:off x="457200" y="1728216"/>
            <a:ext cx="502920" cy="676656"/>
          </a:xfrm>
          <a:prstGeom prst="rect">
            <a:avLst/>
          </a:prstGeom>
          <a:solidFill>
            <a:srgbClr val="028090"/>
          </a:solidFill>
          <a:ln w="12700">
            <a:solidFill>
              <a:srgbClr val="028090"/>
            </a:solidFill>
            <a:prstDash val="solid"/>
          </a:ln>
        </p:spPr>
      </p:sp>
      <p:sp>
        <p:nvSpPr>
          <p:cNvPr id="11" name="Text 9"/>
          <p:cNvSpPr/>
          <p:nvPr/>
        </p:nvSpPr>
        <p:spPr>
          <a:xfrm>
            <a:off x="457200" y="1728216"/>
            <a:ext cx="502920" cy="676656"/>
          </a:xfrm>
          <a:prstGeom prst="rect">
            <a:avLst/>
          </a:prstGeom>
          <a:noFill/>
          <a:ln/>
        </p:spPr>
        <p:txBody>
          <a:bodyPr wrap="square" rtlCol="0" anchor="ctr"/>
          <a:lstStyle/>
          <a:p>
            <a:pPr algn="ctr" indent="0" marL="0">
              <a:buNone/>
            </a:pPr>
            <a:r>
              <a:rPr lang="en-US" sz="1400" b="1" dirty="0">
                <a:solidFill>
                  <a:srgbClr val="0A2540"/>
                </a:solidFill>
                <a:latin typeface="Calibri" pitchFamily="34" charset="0"/>
                <a:ea typeface="Calibri" pitchFamily="34" charset="-122"/>
                <a:cs typeface="Calibri" pitchFamily="34" charset="-120"/>
              </a:rPr>
              <a:t>②</a:t>
            </a:r>
            <a:endParaRPr lang="en-US" sz="1400" dirty="0"/>
          </a:p>
        </p:txBody>
      </p:sp>
      <p:sp>
        <p:nvSpPr>
          <p:cNvPr id="12" name="Text 10"/>
          <p:cNvSpPr/>
          <p:nvPr/>
        </p:nvSpPr>
        <p:spPr>
          <a:xfrm>
            <a:off x="1051560" y="1773936"/>
            <a:ext cx="7726680" cy="594360"/>
          </a:xfrm>
          <a:prstGeom prst="rect">
            <a:avLst/>
          </a:prstGeom>
          <a:noFill/>
          <a:ln/>
        </p:spPr>
        <p:txBody>
          <a:bodyPr wrap="square" rtlCol="0" anchor="ctr"/>
          <a:lstStyle/>
          <a:p>
            <a:pPr indent="0" marL="0">
              <a:buNone/>
            </a:pPr>
            <a:r>
              <a:rPr lang="en-US" sz="1200" dirty="0">
                <a:solidFill>
                  <a:srgbClr val="8FAAB8"/>
                </a:solidFill>
                <a:latin typeface="Calibri" pitchFamily="34" charset="0"/>
                <a:ea typeface="Calibri" pitchFamily="34" charset="-122"/>
                <a:cs typeface="Calibri" pitchFamily="34" charset="-120"/>
              </a:rPr>
              <a:t>注意が固まるパターンは二種類——技術的欠如と、融合・回避による硬直。どちらも練習で改善できる</a:t>
            </a:r>
            <a:endParaRPr lang="en-US" sz="1200" dirty="0"/>
          </a:p>
        </p:txBody>
      </p:sp>
      <p:sp>
        <p:nvSpPr>
          <p:cNvPr id="13" name="Shape 11"/>
          <p:cNvSpPr/>
          <p:nvPr/>
        </p:nvSpPr>
        <p:spPr>
          <a:xfrm>
            <a:off x="457200" y="2496312"/>
            <a:ext cx="8458200" cy="676656"/>
          </a:xfrm>
          <a:prstGeom prst="rect">
            <a:avLst/>
          </a:prstGeom>
          <a:solidFill>
            <a:srgbClr val="0D2840"/>
          </a:solidFill>
          <a:ln w="6350">
            <a:solidFill>
              <a:srgbClr val="1A3A50"/>
            </a:solidFill>
            <a:prstDash val="solid"/>
          </a:ln>
        </p:spPr>
      </p:sp>
      <p:sp>
        <p:nvSpPr>
          <p:cNvPr id="14" name="Shape 12"/>
          <p:cNvSpPr/>
          <p:nvPr/>
        </p:nvSpPr>
        <p:spPr>
          <a:xfrm>
            <a:off x="457200" y="2496312"/>
            <a:ext cx="502920" cy="676656"/>
          </a:xfrm>
          <a:prstGeom prst="rect">
            <a:avLst/>
          </a:prstGeom>
          <a:solidFill>
            <a:srgbClr val="028090"/>
          </a:solidFill>
          <a:ln w="12700">
            <a:solidFill>
              <a:srgbClr val="028090"/>
            </a:solidFill>
            <a:prstDash val="solid"/>
          </a:ln>
        </p:spPr>
      </p:sp>
      <p:sp>
        <p:nvSpPr>
          <p:cNvPr id="15" name="Text 13"/>
          <p:cNvSpPr/>
          <p:nvPr/>
        </p:nvSpPr>
        <p:spPr>
          <a:xfrm>
            <a:off x="457200" y="2496312"/>
            <a:ext cx="502920" cy="676656"/>
          </a:xfrm>
          <a:prstGeom prst="rect">
            <a:avLst/>
          </a:prstGeom>
          <a:noFill/>
          <a:ln/>
        </p:spPr>
        <p:txBody>
          <a:bodyPr wrap="square" rtlCol="0" anchor="ctr"/>
          <a:lstStyle/>
          <a:p>
            <a:pPr algn="ctr" indent="0" marL="0">
              <a:buNone/>
            </a:pPr>
            <a:r>
              <a:rPr lang="en-US" sz="1400" b="1" dirty="0">
                <a:solidFill>
                  <a:srgbClr val="0A2540"/>
                </a:solidFill>
                <a:latin typeface="Calibri" pitchFamily="34" charset="0"/>
                <a:ea typeface="Calibri" pitchFamily="34" charset="-122"/>
                <a:cs typeface="Calibri" pitchFamily="34" charset="-120"/>
              </a:rPr>
              <a:t>③</a:t>
            </a:r>
            <a:endParaRPr lang="en-US" sz="1400" dirty="0"/>
          </a:p>
        </p:txBody>
      </p:sp>
      <p:sp>
        <p:nvSpPr>
          <p:cNvPr id="16" name="Text 14"/>
          <p:cNvSpPr/>
          <p:nvPr/>
        </p:nvSpPr>
        <p:spPr>
          <a:xfrm>
            <a:off x="1051560" y="2542032"/>
            <a:ext cx="7726680" cy="594360"/>
          </a:xfrm>
          <a:prstGeom prst="rect">
            <a:avLst/>
          </a:prstGeom>
          <a:noFill/>
          <a:ln/>
        </p:spPr>
        <p:txBody>
          <a:bodyPr wrap="square" rtlCol="0" anchor="ctr"/>
          <a:lstStyle/>
          <a:p>
            <a:pPr indent="0" marL="0">
              <a:buNone/>
            </a:pPr>
            <a:r>
              <a:rPr lang="en-US" sz="1200" dirty="0">
                <a:solidFill>
                  <a:srgbClr val="8FAAB8"/>
                </a:solidFill>
                <a:latin typeface="Calibri" pitchFamily="34" charset="0"/>
                <a:ea typeface="Calibri" pitchFamily="34" charset="-122"/>
                <a:cs typeface="Calibri" pitchFamily="34" charset="-120"/>
              </a:rPr>
              <a:t>「問題解決モード」を手放し「夕焼けモード」を育てる。苦しいことの前でもまずただ感じてみる</a:t>
            </a:r>
            <a:endParaRPr lang="en-US" sz="1200" dirty="0"/>
          </a:p>
        </p:txBody>
      </p:sp>
      <p:sp>
        <p:nvSpPr>
          <p:cNvPr id="17" name="Shape 15"/>
          <p:cNvSpPr/>
          <p:nvPr/>
        </p:nvSpPr>
        <p:spPr>
          <a:xfrm>
            <a:off x="457200" y="3264408"/>
            <a:ext cx="8458200" cy="676656"/>
          </a:xfrm>
          <a:prstGeom prst="rect">
            <a:avLst/>
          </a:prstGeom>
          <a:solidFill>
            <a:srgbClr val="0D2840"/>
          </a:solidFill>
          <a:ln w="6350">
            <a:solidFill>
              <a:srgbClr val="1A3A50"/>
            </a:solidFill>
            <a:prstDash val="solid"/>
          </a:ln>
        </p:spPr>
      </p:sp>
      <p:sp>
        <p:nvSpPr>
          <p:cNvPr id="18" name="Shape 16"/>
          <p:cNvSpPr/>
          <p:nvPr/>
        </p:nvSpPr>
        <p:spPr>
          <a:xfrm>
            <a:off x="457200" y="3264408"/>
            <a:ext cx="502920" cy="676656"/>
          </a:xfrm>
          <a:prstGeom prst="rect">
            <a:avLst/>
          </a:prstGeom>
          <a:solidFill>
            <a:srgbClr val="028090"/>
          </a:solidFill>
          <a:ln w="12700">
            <a:solidFill>
              <a:srgbClr val="028090"/>
            </a:solidFill>
            <a:prstDash val="solid"/>
          </a:ln>
        </p:spPr>
      </p:sp>
      <p:sp>
        <p:nvSpPr>
          <p:cNvPr id="19" name="Text 17"/>
          <p:cNvSpPr/>
          <p:nvPr/>
        </p:nvSpPr>
        <p:spPr>
          <a:xfrm>
            <a:off x="457200" y="3264408"/>
            <a:ext cx="502920" cy="676656"/>
          </a:xfrm>
          <a:prstGeom prst="rect">
            <a:avLst/>
          </a:prstGeom>
          <a:noFill/>
          <a:ln/>
        </p:spPr>
        <p:txBody>
          <a:bodyPr wrap="square" rtlCol="0" anchor="ctr"/>
          <a:lstStyle/>
          <a:p>
            <a:pPr algn="ctr" indent="0" marL="0">
              <a:buNone/>
            </a:pPr>
            <a:r>
              <a:rPr lang="en-US" sz="1400" b="1" dirty="0">
                <a:solidFill>
                  <a:srgbClr val="0A2540"/>
                </a:solidFill>
                <a:latin typeface="Calibri" pitchFamily="34" charset="0"/>
                <a:ea typeface="Calibri" pitchFamily="34" charset="-122"/>
                <a:cs typeface="Calibri" pitchFamily="34" charset="-120"/>
              </a:rPr>
              <a:t>④</a:t>
            </a:r>
            <a:endParaRPr lang="en-US" sz="1400" dirty="0"/>
          </a:p>
        </p:txBody>
      </p:sp>
      <p:sp>
        <p:nvSpPr>
          <p:cNvPr id="20" name="Text 18"/>
          <p:cNvSpPr/>
          <p:nvPr/>
        </p:nvSpPr>
        <p:spPr>
          <a:xfrm>
            <a:off x="1051560" y="3310128"/>
            <a:ext cx="7726680" cy="594360"/>
          </a:xfrm>
          <a:prstGeom prst="rect">
            <a:avLst/>
          </a:prstGeom>
          <a:noFill/>
          <a:ln/>
        </p:spPr>
        <p:txBody>
          <a:bodyPr wrap="square" rtlCol="0" anchor="ctr"/>
          <a:lstStyle/>
          <a:p>
            <a:pPr indent="0" marL="0">
              <a:buNone/>
            </a:pPr>
            <a:r>
              <a:rPr lang="en-US" sz="1200" dirty="0">
                <a:solidFill>
                  <a:srgbClr val="8FAAB8"/>
                </a:solidFill>
                <a:latin typeface="Calibri" pitchFamily="34" charset="0"/>
                <a:ea typeface="Calibri" pitchFamily="34" charset="-122"/>
                <a:cs typeface="Calibri" pitchFamily="34" charset="-120"/>
              </a:rPr>
              <a:t>目的は「気分を良くすること」ではなく、不快な体験が注意を独占しなくなる空間を作ること</a:t>
            </a:r>
            <a:endParaRPr lang="en-US" sz="1200" dirty="0"/>
          </a:p>
        </p:txBody>
      </p:sp>
      <p:sp>
        <p:nvSpPr>
          <p:cNvPr id="21" name="Shape 19"/>
          <p:cNvSpPr/>
          <p:nvPr/>
        </p:nvSpPr>
        <p:spPr>
          <a:xfrm>
            <a:off x="457200" y="4032504"/>
            <a:ext cx="8458200" cy="676656"/>
          </a:xfrm>
          <a:prstGeom prst="rect">
            <a:avLst/>
          </a:prstGeom>
          <a:solidFill>
            <a:srgbClr val="073A38"/>
          </a:solidFill>
          <a:ln w="6350">
            <a:solidFill>
              <a:srgbClr val="02C39A"/>
            </a:solidFill>
            <a:prstDash val="solid"/>
          </a:ln>
        </p:spPr>
      </p:sp>
      <p:sp>
        <p:nvSpPr>
          <p:cNvPr id="22" name="Shape 20"/>
          <p:cNvSpPr/>
          <p:nvPr/>
        </p:nvSpPr>
        <p:spPr>
          <a:xfrm>
            <a:off x="457200" y="4032504"/>
            <a:ext cx="502920" cy="676656"/>
          </a:xfrm>
          <a:prstGeom prst="rect">
            <a:avLst/>
          </a:prstGeom>
          <a:solidFill>
            <a:srgbClr val="02C39A"/>
          </a:solidFill>
          <a:ln w="12700">
            <a:solidFill>
              <a:srgbClr val="02C39A"/>
            </a:solidFill>
            <a:prstDash val="solid"/>
          </a:ln>
        </p:spPr>
      </p:sp>
      <p:sp>
        <p:nvSpPr>
          <p:cNvPr id="23" name="Text 21"/>
          <p:cNvSpPr/>
          <p:nvPr/>
        </p:nvSpPr>
        <p:spPr>
          <a:xfrm>
            <a:off x="457200" y="4032504"/>
            <a:ext cx="502920" cy="676656"/>
          </a:xfrm>
          <a:prstGeom prst="rect">
            <a:avLst/>
          </a:prstGeom>
          <a:noFill/>
          <a:ln/>
        </p:spPr>
        <p:txBody>
          <a:bodyPr wrap="square" rtlCol="0" anchor="ctr"/>
          <a:lstStyle/>
          <a:p>
            <a:pPr algn="ctr" indent="0" marL="0">
              <a:buNone/>
            </a:pPr>
            <a:r>
              <a:rPr lang="en-US" sz="1400" b="1" dirty="0">
                <a:solidFill>
                  <a:srgbClr val="0A2540"/>
                </a:solidFill>
                <a:latin typeface="Calibri" pitchFamily="34" charset="0"/>
                <a:ea typeface="Calibri" pitchFamily="34" charset="-122"/>
                <a:cs typeface="Calibri" pitchFamily="34" charset="-120"/>
              </a:rPr>
              <a:t>⑤</a:t>
            </a:r>
            <a:endParaRPr lang="en-US" sz="1400" dirty="0"/>
          </a:p>
        </p:txBody>
      </p:sp>
      <p:sp>
        <p:nvSpPr>
          <p:cNvPr id="24" name="Text 22"/>
          <p:cNvSpPr/>
          <p:nvPr/>
        </p:nvSpPr>
        <p:spPr>
          <a:xfrm>
            <a:off x="1051560" y="4078224"/>
            <a:ext cx="7726680" cy="594360"/>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今この瞬間への気づきは単独の技法ではなく、脱融合・アクセプタンス・価値すべての基盤となる</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2ED"/>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2540"/>
          </a:solidFill>
          <a:ln w="12700">
            <a:solidFill>
              <a:srgbClr val="0A2540"/>
            </a:solidFill>
            <a:prstDash val="solid"/>
          </a:ln>
        </p:spPr>
      </p:sp>
      <p:sp>
        <p:nvSpPr>
          <p:cNvPr id="3" name="Text 1"/>
          <p:cNvSpPr/>
          <p:nvPr/>
        </p:nvSpPr>
        <p:spPr>
          <a:xfrm>
            <a:off x="365760" y="0"/>
            <a:ext cx="8229600" cy="914400"/>
          </a:xfrm>
          <a:prstGeom prst="rect">
            <a:avLst/>
          </a:prstGeom>
          <a:noFill/>
          <a:ln/>
        </p:spPr>
        <p:txBody>
          <a:bodyPr wrap="square" rtlCol="0" anchor="ctr"/>
          <a:lstStyle/>
          <a:p>
            <a:pPr indent="0" marL="0">
              <a:buNone/>
            </a:pPr>
            <a:r>
              <a:rPr lang="en-US" sz="2200" b="1" dirty="0">
                <a:solidFill>
                  <a:srgbClr val="FFFFFF"/>
                </a:solidFill>
                <a:latin typeface="Georgia" pitchFamily="34" charset="0"/>
                <a:ea typeface="Georgia" pitchFamily="34" charset="-122"/>
                <a:cs typeface="Georgia" pitchFamily="34" charset="-120"/>
              </a:rPr>
              <a:t>第七章の概観</a:t>
            </a:r>
            <a:endParaRPr lang="en-US" sz="2200" dirty="0"/>
          </a:p>
        </p:txBody>
      </p:sp>
      <p:sp>
        <p:nvSpPr>
          <p:cNvPr id="4" name="Shape 2"/>
          <p:cNvSpPr/>
          <p:nvPr/>
        </p:nvSpPr>
        <p:spPr>
          <a:xfrm>
            <a:off x="228600" y="1005840"/>
            <a:ext cx="4114800" cy="1737360"/>
          </a:xfrm>
          <a:prstGeom prst="rect">
            <a:avLst/>
          </a:prstGeom>
          <a:solidFill>
            <a:srgbClr val="FFFFFF"/>
          </a:solidFill>
          <a:ln w="6350">
            <a:solidFill>
              <a:srgbClr val="D8E8EE"/>
            </a:solidFill>
            <a:prstDash val="solid"/>
          </a:ln>
          <a:effectLst>
            <a:outerShdw sx="100000" sy="100000" kx="0" ky="0" algn="bl" rotWithShape="0" blurRad="63500" dist="25400" dir="8100000">
              <a:srgbClr val="000000">
                <a:alpha val="10000"/>
              </a:srgbClr>
            </a:outerShdw>
          </a:effectLst>
        </p:spPr>
      </p:sp>
      <p:sp>
        <p:nvSpPr>
          <p:cNvPr id="5" name="Shape 3"/>
          <p:cNvSpPr/>
          <p:nvPr/>
        </p:nvSpPr>
        <p:spPr>
          <a:xfrm>
            <a:off x="228600" y="1005840"/>
            <a:ext cx="4114800" cy="64008"/>
          </a:xfrm>
          <a:prstGeom prst="rect">
            <a:avLst/>
          </a:prstGeom>
          <a:solidFill>
            <a:srgbClr val="028090"/>
          </a:solidFill>
          <a:ln w="12700">
            <a:solidFill>
              <a:srgbClr val="028090"/>
            </a:solidFill>
            <a:prstDash val="solid"/>
          </a:ln>
        </p:spPr>
      </p:sp>
      <p:sp>
        <p:nvSpPr>
          <p:cNvPr id="6" name="Shape 4"/>
          <p:cNvSpPr/>
          <p:nvPr/>
        </p:nvSpPr>
        <p:spPr>
          <a:xfrm>
            <a:off x="365760" y="1133856"/>
            <a:ext cx="384048" cy="384048"/>
          </a:xfrm>
          <a:prstGeom prst="rect">
            <a:avLst>
              <a:gd name="adj" fmla="val 9524"/>
            </a:avLst>
          </a:prstGeom>
          <a:solidFill>
            <a:srgbClr val="028090"/>
          </a:solidFill>
          <a:ln w="12700">
            <a:solidFill>
              <a:srgbClr val="028090"/>
            </a:solidFill>
            <a:prstDash val="solid"/>
          </a:ln>
        </p:spPr>
      </p:sp>
      <p:sp>
        <p:nvSpPr>
          <p:cNvPr id="7" name="Text 5"/>
          <p:cNvSpPr/>
          <p:nvPr/>
        </p:nvSpPr>
        <p:spPr>
          <a:xfrm>
            <a:off x="365760" y="1133856"/>
            <a:ext cx="384048" cy="384048"/>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8" name="Text 6"/>
          <p:cNvSpPr/>
          <p:nvPr/>
        </p:nvSpPr>
        <p:spPr>
          <a:xfrm>
            <a:off x="365760" y="1481328"/>
            <a:ext cx="3840480" cy="347472"/>
          </a:xfrm>
          <a:prstGeom prst="rect">
            <a:avLst/>
          </a:prstGeom>
          <a:noFill/>
          <a:ln/>
        </p:spPr>
        <p:txBody>
          <a:bodyPr wrap="square" rtlCol="0" anchor="ctr"/>
          <a:lstStyle/>
          <a:p>
            <a:pPr indent="0" marL="0">
              <a:buNone/>
            </a:pPr>
            <a:r>
              <a:rPr lang="en-US" sz="1400" b="1" dirty="0">
                <a:solidFill>
                  <a:srgbClr val="1A2E3B"/>
                </a:solidFill>
                <a:latin typeface="Calibri" pitchFamily="34" charset="0"/>
                <a:ea typeface="Calibri" pitchFamily="34" charset="-122"/>
                <a:cs typeface="Calibri" pitchFamily="34" charset="-120"/>
              </a:rPr>
              <a:t>今この瞬間への気づき</a:t>
            </a:r>
            <a:endParaRPr lang="en-US" sz="1400" dirty="0"/>
          </a:p>
        </p:txBody>
      </p:sp>
      <p:sp>
        <p:nvSpPr>
          <p:cNvPr id="9" name="Text 7"/>
          <p:cNvSpPr/>
          <p:nvPr/>
        </p:nvSpPr>
        <p:spPr>
          <a:xfrm>
            <a:off x="365760" y="1847088"/>
            <a:ext cx="3840480" cy="777240"/>
          </a:xfrm>
          <a:prstGeom prst="rect">
            <a:avLst/>
          </a:prstGeom>
          <a:noFill/>
          <a:ln/>
        </p:spPr>
        <p:txBody>
          <a:bodyPr wrap="square" rtlCol="0" anchor="ctr"/>
          <a:lstStyle/>
          <a:p>
            <a:pPr indent="0" marL="0">
              <a:buNone/>
            </a:pPr>
            <a:r>
              <a:rPr lang="en-US" sz="1150" dirty="0">
                <a:solidFill>
                  <a:srgbClr val="4A6070"/>
                </a:solidFill>
                <a:latin typeface="Calibri" pitchFamily="34" charset="0"/>
                <a:ea typeface="Calibri" pitchFamily="34" charset="-122"/>
                <a:cs typeface="Calibri" pitchFamily="34" charset="-120"/>
              </a:rPr>
              <a:t>基本的スキルとその意味。過去・未来は言語的構成物であり、実在するのは「今」だけ。</a:t>
            </a:r>
            <a:endParaRPr lang="en-US" sz="1150" dirty="0"/>
          </a:p>
        </p:txBody>
      </p:sp>
      <p:sp>
        <p:nvSpPr>
          <p:cNvPr id="10" name="Shape 8"/>
          <p:cNvSpPr/>
          <p:nvPr/>
        </p:nvSpPr>
        <p:spPr>
          <a:xfrm>
            <a:off x="4617720" y="1005840"/>
            <a:ext cx="4114800" cy="1737360"/>
          </a:xfrm>
          <a:prstGeom prst="rect">
            <a:avLst/>
          </a:prstGeom>
          <a:solidFill>
            <a:srgbClr val="FFFFFF"/>
          </a:solidFill>
          <a:ln w="6350">
            <a:solidFill>
              <a:srgbClr val="D8E8EE"/>
            </a:solidFill>
            <a:prstDash val="solid"/>
          </a:ln>
          <a:effectLst>
            <a:outerShdw sx="100000" sy="100000" kx="0" ky="0" algn="bl" rotWithShape="0" blurRad="63500" dist="25400" dir="8100000">
              <a:srgbClr val="000000">
                <a:alpha val="10000"/>
              </a:srgbClr>
            </a:outerShdw>
          </a:effectLst>
        </p:spPr>
      </p:sp>
      <p:sp>
        <p:nvSpPr>
          <p:cNvPr id="11" name="Shape 9"/>
          <p:cNvSpPr/>
          <p:nvPr/>
        </p:nvSpPr>
        <p:spPr>
          <a:xfrm>
            <a:off x="4617720" y="1005840"/>
            <a:ext cx="4114800" cy="64008"/>
          </a:xfrm>
          <a:prstGeom prst="rect">
            <a:avLst/>
          </a:prstGeom>
          <a:solidFill>
            <a:srgbClr val="028090"/>
          </a:solidFill>
          <a:ln w="12700">
            <a:solidFill>
              <a:srgbClr val="028090"/>
            </a:solidFill>
            <a:prstDash val="solid"/>
          </a:ln>
        </p:spPr>
      </p:sp>
      <p:sp>
        <p:nvSpPr>
          <p:cNvPr id="12" name="Shape 10"/>
          <p:cNvSpPr/>
          <p:nvPr/>
        </p:nvSpPr>
        <p:spPr>
          <a:xfrm>
            <a:off x="4754880" y="1133856"/>
            <a:ext cx="384048" cy="384048"/>
          </a:xfrm>
          <a:prstGeom prst="rect">
            <a:avLst>
              <a:gd name="adj" fmla="val 9524"/>
            </a:avLst>
          </a:prstGeom>
          <a:solidFill>
            <a:srgbClr val="028090"/>
          </a:solidFill>
          <a:ln w="12700">
            <a:solidFill>
              <a:srgbClr val="028090"/>
            </a:solidFill>
            <a:prstDash val="solid"/>
          </a:ln>
        </p:spPr>
      </p:sp>
      <p:sp>
        <p:nvSpPr>
          <p:cNvPr id="13" name="Text 11"/>
          <p:cNvSpPr/>
          <p:nvPr/>
        </p:nvSpPr>
        <p:spPr>
          <a:xfrm>
            <a:off x="4754880" y="1133856"/>
            <a:ext cx="384048" cy="384048"/>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4" name="Text 12"/>
          <p:cNvSpPr/>
          <p:nvPr/>
        </p:nvSpPr>
        <p:spPr>
          <a:xfrm>
            <a:off x="4754880" y="1481328"/>
            <a:ext cx="3840480" cy="347472"/>
          </a:xfrm>
          <a:prstGeom prst="rect">
            <a:avLst/>
          </a:prstGeom>
          <a:noFill/>
          <a:ln/>
        </p:spPr>
        <p:txBody>
          <a:bodyPr wrap="square" rtlCol="0" anchor="ctr"/>
          <a:lstStyle/>
          <a:p>
            <a:pPr indent="0" marL="0">
              <a:buNone/>
            </a:pPr>
            <a:r>
              <a:rPr lang="en-US" sz="1400" b="1" dirty="0">
                <a:solidFill>
                  <a:srgbClr val="1A2E3B"/>
                </a:solidFill>
                <a:latin typeface="Calibri" pitchFamily="34" charset="0"/>
                <a:ea typeface="Calibri" pitchFamily="34" charset="-122"/>
                <a:cs typeface="Calibri" pitchFamily="34" charset="-120"/>
              </a:rPr>
              <a:t>注意の失敗パターン</a:t>
            </a:r>
            <a:endParaRPr lang="en-US" sz="1400" dirty="0"/>
          </a:p>
        </p:txBody>
      </p:sp>
      <p:sp>
        <p:nvSpPr>
          <p:cNvPr id="15" name="Text 13"/>
          <p:cNvSpPr/>
          <p:nvPr/>
        </p:nvSpPr>
        <p:spPr>
          <a:xfrm>
            <a:off x="4754880" y="1847088"/>
            <a:ext cx="3840480" cy="777240"/>
          </a:xfrm>
          <a:prstGeom prst="rect">
            <a:avLst/>
          </a:prstGeom>
          <a:noFill/>
          <a:ln/>
        </p:spPr>
        <p:txBody>
          <a:bodyPr wrap="square" rtlCol="0" anchor="ctr"/>
          <a:lstStyle/>
          <a:p>
            <a:pPr indent="0" marL="0">
              <a:buNone/>
            </a:pPr>
            <a:r>
              <a:rPr lang="en-US" sz="1150" dirty="0">
                <a:solidFill>
                  <a:srgbClr val="4A6070"/>
                </a:solidFill>
                <a:latin typeface="Calibri" pitchFamily="34" charset="0"/>
                <a:ea typeface="Calibri" pitchFamily="34" charset="-122"/>
                <a:cs typeface="Calibri" pitchFamily="34" charset="-120"/>
              </a:rPr>
              <a:t>技術的欠如（スキル未発達）と注意の硬直（融合・回避による固着）の二種類。</a:t>
            </a:r>
            <a:endParaRPr lang="en-US" sz="1150" dirty="0"/>
          </a:p>
        </p:txBody>
      </p:sp>
      <p:sp>
        <p:nvSpPr>
          <p:cNvPr id="16" name="Shape 14"/>
          <p:cNvSpPr/>
          <p:nvPr/>
        </p:nvSpPr>
        <p:spPr>
          <a:xfrm>
            <a:off x="228600" y="2926080"/>
            <a:ext cx="4114800" cy="1737360"/>
          </a:xfrm>
          <a:prstGeom prst="rect">
            <a:avLst/>
          </a:prstGeom>
          <a:solidFill>
            <a:srgbClr val="FFFFFF"/>
          </a:solidFill>
          <a:ln w="6350">
            <a:solidFill>
              <a:srgbClr val="D8E8EE"/>
            </a:solidFill>
            <a:prstDash val="solid"/>
          </a:ln>
          <a:effectLst>
            <a:outerShdw sx="100000" sy="100000" kx="0" ky="0" algn="bl" rotWithShape="0" blurRad="63500" dist="25400" dir="8100000">
              <a:srgbClr val="000000">
                <a:alpha val="10000"/>
              </a:srgbClr>
            </a:outerShdw>
          </a:effectLst>
        </p:spPr>
      </p:sp>
      <p:sp>
        <p:nvSpPr>
          <p:cNvPr id="17" name="Shape 15"/>
          <p:cNvSpPr/>
          <p:nvPr/>
        </p:nvSpPr>
        <p:spPr>
          <a:xfrm>
            <a:off x="228600" y="2926080"/>
            <a:ext cx="4114800" cy="64008"/>
          </a:xfrm>
          <a:prstGeom prst="rect">
            <a:avLst/>
          </a:prstGeom>
          <a:solidFill>
            <a:srgbClr val="028090"/>
          </a:solidFill>
          <a:ln w="12700">
            <a:solidFill>
              <a:srgbClr val="028090"/>
            </a:solidFill>
            <a:prstDash val="solid"/>
          </a:ln>
        </p:spPr>
      </p:sp>
      <p:sp>
        <p:nvSpPr>
          <p:cNvPr id="18" name="Shape 16"/>
          <p:cNvSpPr/>
          <p:nvPr/>
        </p:nvSpPr>
        <p:spPr>
          <a:xfrm>
            <a:off x="365760" y="3054096"/>
            <a:ext cx="384048" cy="384048"/>
          </a:xfrm>
          <a:prstGeom prst="rect">
            <a:avLst>
              <a:gd name="adj" fmla="val 9524"/>
            </a:avLst>
          </a:prstGeom>
          <a:solidFill>
            <a:srgbClr val="028090"/>
          </a:solidFill>
          <a:ln w="12700">
            <a:solidFill>
              <a:srgbClr val="028090"/>
            </a:solidFill>
            <a:prstDash val="solid"/>
          </a:ln>
        </p:spPr>
      </p:sp>
      <p:sp>
        <p:nvSpPr>
          <p:cNvPr id="19" name="Text 17"/>
          <p:cNvSpPr/>
          <p:nvPr/>
        </p:nvSpPr>
        <p:spPr>
          <a:xfrm>
            <a:off x="365760" y="3054096"/>
            <a:ext cx="384048" cy="384048"/>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20" name="Text 18"/>
          <p:cNvSpPr/>
          <p:nvPr/>
        </p:nvSpPr>
        <p:spPr>
          <a:xfrm>
            <a:off x="365760" y="3401568"/>
            <a:ext cx="3840480" cy="347472"/>
          </a:xfrm>
          <a:prstGeom prst="rect">
            <a:avLst/>
          </a:prstGeom>
          <a:noFill/>
          <a:ln/>
        </p:spPr>
        <p:txBody>
          <a:bodyPr wrap="square" rtlCol="0" anchor="ctr"/>
          <a:lstStyle/>
          <a:p>
            <a:pPr indent="0" marL="0">
              <a:buNone/>
            </a:pPr>
            <a:r>
              <a:rPr lang="en-US" sz="1400" b="1" dirty="0">
                <a:solidFill>
                  <a:srgbClr val="1A2E3B"/>
                </a:solidFill>
                <a:latin typeface="Calibri" pitchFamily="34" charset="0"/>
                <a:ea typeface="Calibri" pitchFamily="34" charset="-122"/>
                <a:cs typeface="Calibri" pitchFamily="34" charset="-120"/>
              </a:rPr>
              <a:t>セッション内での促進法</a:t>
            </a:r>
            <a:endParaRPr lang="en-US" sz="1400" dirty="0"/>
          </a:p>
        </p:txBody>
      </p:sp>
      <p:sp>
        <p:nvSpPr>
          <p:cNvPr id="21" name="Text 19"/>
          <p:cNvSpPr/>
          <p:nvPr/>
        </p:nvSpPr>
        <p:spPr>
          <a:xfrm>
            <a:off x="365760" y="3767328"/>
            <a:ext cx="3840480" cy="777240"/>
          </a:xfrm>
          <a:prstGeom prst="rect">
            <a:avLst/>
          </a:prstGeom>
          <a:noFill/>
          <a:ln/>
        </p:spPr>
        <p:txBody>
          <a:bodyPr wrap="square" rtlCol="0" anchor="ctr"/>
          <a:lstStyle/>
          <a:p>
            <a:pPr indent="0" marL="0">
              <a:buNone/>
            </a:pPr>
            <a:r>
              <a:rPr lang="en-US" sz="1150" dirty="0">
                <a:solidFill>
                  <a:srgbClr val="4A6070"/>
                </a:solidFill>
                <a:latin typeface="Calibri" pitchFamily="34" charset="0"/>
                <a:ea typeface="Calibri" pitchFamily="34" charset="-122"/>
                <a:cs typeface="Calibri" pitchFamily="34" charset="-120"/>
              </a:rPr>
              <a:t>ペースを落とす、呼吸への注意、ボディスキャン、夕焼けモードの育成。</a:t>
            </a:r>
            <a:endParaRPr lang="en-US" sz="1150" dirty="0"/>
          </a:p>
        </p:txBody>
      </p:sp>
      <p:sp>
        <p:nvSpPr>
          <p:cNvPr id="22" name="Shape 20"/>
          <p:cNvSpPr/>
          <p:nvPr/>
        </p:nvSpPr>
        <p:spPr>
          <a:xfrm>
            <a:off x="4617720" y="2926080"/>
            <a:ext cx="4114800" cy="1737360"/>
          </a:xfrm>
          <a:prstGeom prst="rect">
            <a:avLst/>
          </a:prstGeom>
          <a:solidFill>
            <a:srgbClr val="FFFFFF"/>
          </a:solidFill>
          <a:ln w="6350">
            <a:solidFill>
              <a:srgbClr val="D8E8EE"/>
            </a:solidFill>
            <a:prstDash val="solid"/>
          </a:ln>
          <a:effectLst>
            <a:outerShdw sx="100000" sy="100000" kx="0" ky="0" algn="bl" rotWithShape="0" blurRad="63500" dist="25400" dir="8100000">
              <a:srgbClr val="000000">
                <a:alpha val="10000"/>
              </a:srgbClr>
            </a:outerShdw>
          </a:effectLst>
        </p:spPr>
      </p:sp>
      <p:sp>
        <p:nvSpPr>
          <p:cNvPr id="23" name="Shape 21"/>
          <p:cNvSpPr/>
          <p:nvPr/>
        </p:nvSpPr>
        <p:spPr>
          <a:xfrm>
            <a:off x="4617720" y="2926080"/>
            <a:ext cx="4114800" cy="64008"/>
          </a:xfrm>
          <a:prstGeom prst="rect">
            <a:avLst/>
          </a:prstGeom>
          <a:solidFill>
            <a:srgbClr val="028090"/>
          </a:solidFill>
          <a:ln w="12700">
            <a:solidFill>
              <a:srgbClr val="028090"/>
            </a:solidFill>
            <a:prstDash val="solid"/>
          </a:ln>
        </p:spPr>
      </p:sp>
      <p:sp>
        <p:nvSpPr>
          <p:cNvPr id="24" name="Shape 22"/>
          <p:cNvSpPr/>
          <p:nvPr/>
        </p:nvSpPr>
        <p:spPr>
          <a:xfrm>
            <a:off x="4754880" y="3054096"/>
            <a:ext cx="384048" cy="384048"/>
          </a:xfrm>
          <a:prstGeom prst="rect">
            <a:avLst>
              <a:gd name="adj" fmla="val 9524"/>
            </a:avLst>
          </a:prstGeom>
          <a:solidFill>
            <a:srgbClr val="028090"/>
          </a:solidFill>
          <a:ln w="12700">
            <a:solidFill>
              <a:srgbClr val="028090"/>
            </a:solidFill>
            <a:prstDash val="solid"/>
          </a:ln>
        </p:spPr>
      </p:sp>
      <p:sp>
        <p:nvSpPr>
          <p:cNvPr id="25" name="Text 23"/>
          <p:cNvSpPr/>
          <p:nvPr/>
        </p:nvSpPr>
        <p:spPr>
          <a:xfrm>
            <a:off x="4754880" y="3054096"/>
            <a:ext cx="384048" cy="384048"/>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6" name="Text 24"/>
          <p:cNvSpPr/>
          <p:nvPr/>
        </p:nvSpPr>
        <p:spPr>
          <a:xfrm>
            <a:off x="4754880" y="3401568"/>
            <a:ext cx="3840480" cy="347472"/>
          </a:xfrm>
          <a:prstGeom prst="rect">
            <a:avLst/>
          </a:prstGeom>
          <a:noFill/>
          <a:ln/>
        </p:spPr>
        <p:txBody>
          <a:bodyPr wrap="square" rtlCol="0" anchor="ctr"/>
          <a:lstStyle/>
          <a:p>
            <a:pPr indent="0" marL="0">
              <a:buNone/>
            </a:pPr>
            <a:r>
              <a:rPr lang="en-US" sz="1400" b="1" dirty="0">
                <a:solidFill>
                  <a:srgbClr val="1A2E3B"/>
                </a:solidFill>
                <a:latin typeface="Calibri" pitchFamily="34" charset="0"/>
                <a:ea typeface="Calibri" pitchFamily="34" charset="-122"/>
                <a:cs typeface="Calibri" pitchFamily="34" charset="-120"/>
              </a:rPr>
              <a:t>進歩の読み取り方</a:t>
            </a:r>
            <a:endParaRPr lang="en-US" sz="1400" dirty="0"/>
          </a:p>
        </p:txBody>
      </p:sp>
      <p:sp>
        <p:nvSpPr>
          <p:cNvPr id="27" name="Text 25"/>
          <p:cNvSpPr/>
          <p:nvPr/>
        </p:nvSpPr>
        <p:spPr>
          <a:xfrm>
            <a:off x="4754880" y="3767328"/>
            <a:ext cx="3840480" cy="777240"/>
          </a:xfrm>
          <a:prstGeom prst="rect">
            <a:avLst/>
          </a:prstGeom>
          <a:noFill/>
          <a:ln/>
        </p:spPr>
        <p:txBody>
          <a:bodyPr wrap="square" rtlCol="0" anchor="ctr"/>
          <a:lstStyle/>
          <a:p>
            <a:pPr indent="0" marL="0">
              <a:buNone/>
            </a:pPr>
            <a:r>
              <a:rPr lang="en-US" sz="1150" dirty="0">
                <a:solidFill>
                  <a:srgbClr val="4A6070"/>
                </a:solidFill>
                <a:latin typeface="Calibri" pitchFamily="34" charset="0"/>
                <a:ea typeface="Calibri" pitchFamily="34" charset="-122"/>
                <a:cs typeface="Calibri" pitchFamily="34" charset="-120"/>
              </a:rPr>
              <a:t>注意の柔軟性が高まるサインを読む。他のコアプロセスとの連動を活用する。</a:t>
            </a:r>
            <a:endParaRPr lang="en-US" sz="11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A2540"/>
        </a:solidFill>
      </p:bgPr>
    </p:bg>
    <p:spTree>
      <p:nvGrpSpPr>
        <p:cNvPr id="1" name=""/>
        <p:cNvGrpSpPr/>
        <p:nvPr/>
      </p:nvGrpSpPr>
      <p:grpSpPr>
        <a:xfrm>
          <a:off x="0" y="0"/>
          <a:ext cx="0" cy="0"/>
          <a:chOff x="0" y="0"/>
          <a:chExt cx="0" cy="0"/>
        </a:xfrm>
      </p:grpSpPr>
      <p:sp>
        <p:nvSpPr>
          <p:cNvPr id="2" name="Text 0"/>
          <p:cNvSpPr/>
          <p:nvPr/>
        </p:nvSpPr>
        <p:spPr>
          <a:xfrm>
            <a:off x="457200" y="182880"/>
            <a:ext cx="8229600" cy="640080"/>
          </a:xfrm>
          <a:prstGeom prst="rect">
            <a:avLst/>
          </a:prstGeom>
          <a:noFill/>
          <a:ln/>
        </p:spPr>
        <p:txBody>
          <a:bodyPr wrap="square" rtlCol="0" anchor="ctr"/>
          <a:lstStyle/>
          <a:p>
            <a:pPr indent="0" marL="0">
              <a:buNone/>
            </a:pPr>
            <a:r>
              <a:rPr lang="en-US" sz="2600" b="1" dirty="0">
                <a:solidFill>
                  <a:srgbClr val="FFFFFF"/>
                </a:solidFill>
                <a:latin typeface="Georgia" pitchFamily="34" charset="0"/>
                <a:ea typeface="Georgia" pitchFamily="34" charset="-122"/>
                <a:cs typeface="Georgia" pitchFamily="34" charset="-120"/>
              </a:rPr>
              <a:t>「今」とは何か</a:t>
            </a:r>
            <a:endParaRPr lang="en-US" sz="2600" dirty="0"/>
          </a:p>
        </p:txBody>
      </p:sp>
      <p:sp>
        <p:nvSpPr>
          <p:cNvPr id="3" name="Text 1"/>
          <p:cNvSpPr/>
          <p:nvPr/>
        </p:nvSpPr>
        <p:spPr>
          <a:xfrm>
            <a:off x="457200" y="777240"/>
            <a:ext cx="8229600" cy="320040"/>
          </a:xfrm>
          <a:prstGeom prst="rect">
            <a:avLst/>
          </a:prstGeom>
          <a:noFill/>
          <a:ln/>
        </p:spPr>
        <p:txBody>
          <a:bodyPr wrap="square" rtlCol="0" anchor="ctr"/>
          <a:lstStyle/>
          <a:p>
            <a:pPr indent="0" marL="0">
              <a:buNone/>
            </a:pPr>
            <a:r>
              <a:rPr lang="en-US" sz="1300" i="1" dirty="0">
                <a:solidFill>
                  <a:srgbClr val="A8D8EA"/>
                </a:solidFill>
                <a:latin typeface="Calibri" pitchFamily="34" charset="0"/>
                <a:ea typeface="Calibri" pitchFamily="34" charset="-122"/>
                <a:cs typeface="Calibri" pitchFamily="34" charset="-120"/>
              </a:rPr>
              <a:t>Past · Present · Future の再定義</a:t>
            </a:r>
            <a:endParaRPr lang="en-US" sz="1300" dirty="0"/>
          </a:p>
        </p:txBody>
      </p:sp>
      <p:sp>
        <p:nvSpPr>
          <p:cNvPr id="4" name="Shape 2"/>
          <p:cNvSpPr/>
          <p:nvPr/>
        </p:nvSpPr>
        <p:spPr>
          <a:xfrm>
            <a:off x="320040" y="1234440"/>
            <a:ext cx="2606040" cy="2926080"/>
          </a:xfrm>
          <a:prstGeom prst="rect">
            <a:avLst/>
          </a:prstGeom>
          <a:solidFill>
            <a:srgbClr val="112030"/>
          </a:solidFill>
          <a:ln w="6350">
            <a:solidFill>
              <a:srgbClr val="8FAAB8"/>
            </a:solidFill>
            <a:prstDash val="solid"/>
          </a:ln>
        </p:spPr>
      </p:sp>
      <p:sp>
        <p:nvSpPr>
          <p:cNvPr id="5" name="Text 3"/>
          <p:cNvSpPr/>
          <p:nvPr/>
        </p:nvSpPr>
        <p:spPr>
          <a:xfrm>
            <a:off x="320040" y="1371600"/>
            <a:ext cx="2606040" cy="640080"/>
          </a:xfrm>
          <a:prstGeom prst="rect">
            <a:avLst/>
          </a:prstGeom>
          <a:noFill/>
          <a:ln/>
        </p:spPr>
        <p:txBody>
          <a:bodyPr wrap="square" rtlCol="0" anchor="ctr"/>
          <a:lstStyle/>
          <a:p>
            <a:pPr algn="ctr" indent="0" marL="0">
              <a:buNone/>
            </a:pPr>
            <a:r>
              <a:rPr lang="en-US" sz="2800" b="1" dirty="0">
                <a:solidFill>
                  <a:srgbClr val="8FAAB8"/>
                </a:solidFill>
                <a:latin typeface="Georgia" pitchFamily="34" charset="0"/>
                <a:ea typeface="Georgia" pitchFamily="34" charset="-122"/>
                <a:cs typeface="Georgia" pitchFamily="34" charset="-120"/>
              </a:rPr>
              <a:t>過去</a:t>
            </a:r>
            <a:endParaRPr lang="en-US" sz="2800" dirty="0"/>
          </a:p>
        </p:txBody>
      </p:sp>
      <p:sp>
        <p:nvSpPr>
          <p:cNvPr id="6" name="Text 4"/>
          <p:cNvSpPr/>
          <p:nvPr/>
        </p:nvSpPr>
        <p:spPr>
          <a:xfrm>
            <a:off x="320040" y="1965960"/>
            <a:ext cx="2606040" cy="274320"/>
          </a:xfrm>
          <a:prstGeom prst="rect">
            <a:avLst/>
          </a:prstGeom>
          <a:noFill/>
          <a:ln/>
        </p:spPr>
        <p:txBody>
          <a:bodyPr wrap="square" rtlCol="0" anchor="ctr"/>
          <a:lstStyle/>
          <a:p>
            <a:pPr algn="ctr" indent="0" marL="0">
              <a:buNone/>
            </a:pPr>
            <a:r>
              <a:rPr lang="en-US" sz="1100" i="1" dirty="0">
                <a:solidFill>
                  <a:srgbClr val="506070"/>
                </a:solidFill>
                <a:latin typeface="Calibri" pitchFamily="34" charset="0"/>
                <a:ea typeface="Calibri" pitchFamily="34" charset="-122"/>
                <a:cs typeface="Calibri" pitchFamily="34" charset="-120"/>
              </a:rPr>
              <a:t>Past</a:t>
            </a:r>
            <a:endParaRPr lang="en-US" sz="1100" dirty="0"/>
          </a:p>
        </p:txBody>
      </p:sp>
      <p:sp>
        <p:nvSpPr>
          <p:cNvPr id="7" name="Text 5"/>
          <p:cNvSpPr/>
          <p:nvPr/>
        </p:nvSpPr>
        <p:spPr>
          <a:xfrm>
            <a:off x="457200" y="2331720"/>
            <a:ext cx="2331720" cy="1645920"/>
          </a:xfrm>
          <a:prstGeom prst="rect">
            <a:avLst/>
          </a:prstGeom>
          <a:noFill/>
          <a:ln/>
        </p:spPr>
        <p:txBody>
          <a:bodyPr wrap="square" rtlCol="0" anchor="ctr"/>
          <a:lstStyle/>
          <a:p>
            <a:pPr algn="ctr" indent="0" marL="0">
              <a:buNone/>
            </a:pPr>
            <a:r>
              <a:rPr lang="en-US" sz="1200" dirty="0">
                <a:solidFill>
                  <a:srgbClr val="608090"/>
                </a:solidFill>
                <a:latin typeface="Calibri" pitchFamily="34" charset="0"/>
                <a:ea typeface="Calibri" pitchFamily="34" charset="-122"/>
                <a:cs typeface="Calibri" pitchFamily="34" charset="-120"/>
              </a:rPr>
              <a:t>記憶・物語として</a:t>
            </a:r>
            <a:endParaRPr lang="en-US" sz="1200" dirty="0"/>
          </a:p>
          <a:p>
            <a:pPr algn="ctr" indent="0" marL="0">
              <a:buNone/>
            </a:pPr>
            <a:r>
              <a:rPr lang="en-US" sz="1200" dirty="0">
                <a:solidFill>
                  <a:srgbClr val="608090"/>
                </a:solidFill>
                <a:latin typeface="Calibri" pitchFamily="34" charset="0"/>
                <a:ea typeface="Calibri" pitchFamily="34" charset="-122"/>
                <a:cs typeface="Calibri" pitchFamily="34" charset="-120"/>
              </a:rPr>
              <a:t>今この頭の中にある</a:t>
            </a:r>
            <a:endParaRPr lang="en-US" sz="1200" dirty="0"/>
          </a:p>
          <a:p>
            <a:pPr algn="ctr" indent="0" marL="0">
              <a:buNone/>
            </a:pPr>
            <a:r>
              <a:rPr lang="en-US" sz="1200" dirty="0">
                <a:solidFill>
                  <a:srgbClr val="608090"/>
                </a:solidFill>
                <a:latin typeface="Calibri" pitchFamily="34" charset="0"/>
                <a:ea typeface="Calibri" pitchFamily="34" charset="-122"/>
                <a:cs typeface="Calibri" pitchFamily="34" charset="-120"/>
              </a:rPr>
              <a:t>実際には存在しない</a:t>
            </a:r>
            <a:endParaRPr lang="en-US" sz="1200" dirty="0"/>
          </a:p>
        </p:txBody>
      </p:sp>
      <p:sp>
        <p:nvSpPr>
          <p:cNvPr id="8" name="Shape 6"/>
          <p:cNvSpPr/>
          <p:nvPr/>
        </p:nvSpPr>
        <p:spPr>
          <a:xfrm>
            <a:off x="3154680" y="1234440"/>
            <a:ext cx="2606040" cy="2926080"/>
          </a:xfrm>
          <a:prstGeom prst="rect">
            <a:avLst/>
          </a:prstGeom>
          <a:solidFill>
            <a:srgbClr val="0D3A3A"/>
          </a:solidFill>
          <a:ln w="25400">
            <a:solidFill>
              <a:srgbClr val="02C39A"/>
            </a:solidFill>
            <a:prstDash val="solid"/>
          </a:ln>
        </p:spPr>
      </p:sp>
      <p:sp>
        <p:nvSpPr>
          <p:cNvPr id="9" name="Text 7"/>
          <p:cNvSpPr/>
          <p:nvPr/>
        </p:nvSpPr>
        <p:spPr>
          <a:xfrm>
            <a:off x="3154680" y="1371600"/>
            <a:ext cx="2606040" cy="640080"/>
          </a:xfrm>
          <a:prstGeom prst="rect">
            <a:avLst/>
          </a:prstGeom>
          <a:noFill/>
          <a:ln/>
        </p:spPr>
        <p:txBody>
          <a:bodyPr wrap="square" rtlCol="0" anchor="ctr"/>
          <a:lstStyle/>
          <a:p>
            <a:pPr algn="ctr" indent="0" marL="0">
              <a:buNone/>
            </a:pPr>
            <a:r>
              <a:rPr lang="en-US" sz="2800" b="1" dirty="0">
                <a:solidFill>
                  <a:srgbClr val="02C39A"/>
                </a:solidFill>
                <a:latin typeface="Georgia" pitchFamily="34" charset="0"/>
                <a:ea typeface="Georgia" pitchFamily="34" charset="-122"/>
                <a:cs typeface="Georgia" pitchFamily="34" charset="-120"/>
              </a:rPr>
              <a:t>今</a:t>
            </a:r>
            <a:endParaRPr lang="en-US" sz="2800" dirty="0"/>
          </a:p>
        </p:txBody>
      </p:sp>
      <p:sp>
        <p:nvSpPr>
          <p:cNvPr id="10" name="Text 8"/>
          <p:cNvSpPr/>
          <p:nvPr/>
        </p:nvSpPr>
        <p:spPr>
          <a:xfrm>
            <a:off x="3154680" y="1965960"/>
            <a:ext cx="2606040" cy="274320"/>
          </a:xfrm>
          <a:prstGeom prst="rect">
            <a:avLst/>
          </a:prstGeom>
          <a:noFill/>
          <a:ln/>
        </p:spPr>
        <p:txBody>
          <a:bodyPr wrap="square" rtlCol="0" anchor="ctr"/>
          <a:lstStyle/>
          <a:p>
            <a:pPr algn="ctr" indent="0" marL="0">
              <a:buNone/>
            </a:pPr>
            <a:r>
              <a:rPr lang="en-US" sz="1100" i="1" dirty="0">
                <a:solidFill>
                  <a:srgbClr val="A8D8EA"/>
                </a:solidFill>
                <a:latin typeface="Calibri" pitchFamily="34" charset="0"/>
                <a:ea typeface="Calibri" pitchFamily="34" charset="-122"/>
                <a:cs typeface="Calibri" pitchFamily="34" charset="-120"/>
              </a:rPr>
              <a:t>Present</a:t>
            </a:r>
            <a:endParaRPr lang="en-US" sz="1100" dirty="0"/>
          </a:p>
        </p:txBody>
      </p:sp>
      <p:sp>
        <p:nvSpPr>
          <p:cNvPr id="11" name="Text 9"/>
          <p:cNvSpPr/>
          <p:nvPr/>
        </p:nvSpPr>
        <p:spPr>
          <a:xfrm>
            <a:off x="3291840" y="2331720"/>
            <a:ext cx="2331720" cy="1645920"/>
          </a:xfrm>
          <a:prstGeom prst="rect">
            <a:avLst/>
          </a:prstGeom>
          <a:noFill/>
          <a:ln/>
        </p:spPr>
        <p:txBody>
          <a:bodyPr wrap="square"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実際に存在するのは</a:t>
            </a:r>
            <a:endParaRPr lang="en-US" sz="1200" dirty="0"/>
          </a:p>
          <a:p>
            <a:pPr algn="ctr" indent="0" marL="0">
              <a:buNone/>
            </a:pPr>
            <a:r>
              <a:rPr lang="en-US" sz="1200" dirty="0">
                <a:solidFill>
                  <a:srgbClr val="FFFFFF"/>
                </a:solidFill>
                <a:latin typeface="Calibri" pitchFamily="34" charset="0"/>
                <a:ea typeface="Calibri" pitchFamily="34" charset="-122"/>
                <a:cs typeface="Calibri" pitchFamily="34" charset="-120"/>
              </a:rPr>
              <a:t>ここだけ</a:t>
            </a:r>
            <a:endParaRPr lang="en-US" sz="1200" dirty="0"/>
          </a:p>
          <a:p>
            <a:pPr algn="ctr" indent="0" marL="0">
              <a:buNone/>
            </a:pPr>
            <a:r>
              <a:rPr lang="en-US" sz="1200" dirty="0">
                <a:solidFill>
                  <a:srgbClr val="FFFFFF"/>
                </a:solidFill>
                <a:latin typeface="Calibri" pitchFamily="34" charset="0"/>
                <a:ea typeface="Calibri" pitchFamily="34" charset="-122"/>
                <a:cs typeface="Calibri" pitchFamily="34" charset="-120"/>
              </a:rPr>
              <a:t>Now · Now · Now</a:t>
            </a:r>
            <a:endParaRPr lang="en-US" sz="1200" dirty="0"/>
          </a:p>
        </p:txBody>
      </p:sp>
      <p:sp>
        <p:nvSpPr>
          <p:cNvPr id="12" name="Shape 10"/>
          <p:cNvSpPr/>
          <p:nvPr/>
        </p:nvSpPr>
        <p:spPr>
          <a:xfrm>
            <a:off x="5989320" y="1234440"/>
            <a:ext cx="2606040" cy="2926080"/>
          </a:xfrm>
          <a:prstGeom prst="rect">
            <a:avLst/>
          </a:prstGeom>
          <a:solidFill>
            <a:srgbClr val="112030"/>
          </a:solidFill>
          <a:ln w="6350">
            <a:solidFill>
              <a:srgbClr val="8FAAB8"/>
            </a:solidFill>
            <a:prstDash val="solid"/>
          </a:ln>
        </p:spPr>
      </p:sp>
      <p:sp>
        <p:nvSpPr>
          <p:cNvPr id="13" name="Text 11"/>
          <p:cNvSpPr/>
          <p:nvPr/>
        </p:nvSpPr>
        <p:spPr>
          <a:xfrm>
            <a:off x="5989320" y="1371600"/>
            <a:ext cx="2606040" cy="640080"/>
          </a:xfrm>
          <a:prstGeom prst="rect">
            <a:avLst/>
          </a:prstGeom>
          <a:noFill/>
          <a:ln/>
        </p:spPr>
        <p:txBody>
          <a:bodyPr wrap="square" rtlCol="0" anchor="ctr"/>
          <a:lstStyle/>
          <a:p>
            <a:pPr algn="ctr" indent="0" marL="0">
              <a:buNone/>
            </a:pPr>
            <a:r>
              <a:rPr lang="en-US" sz="2800" b="1" dirty="0">
                <a:solidFill>
                  <a:srgbClr val="8FAAB8"/>
                </a:solidFill>
                <a:latin typeface="Georgia" pitchFamily="34" charset="0"/>
                <a:ea typeface="Georgia" pitchFamily="34" charset="-122"/>
                <a:cs typeface="Georgia" pitchFamily="34" charset="-120"/>
              </a:rPr>
              <a:t>未来</a:t>
            </a:r>
            <a:endParaRPr lang="en-US" sz="2800" dirty="0"/>
          </a:p>
        </p:txBody>
      </p:sp>
      <p:sp>
        <p:nvSpPr>
          <p:cNvPr id="14" name="Text 12"/>
          <p:cNvSpPr/>
          <p:nvPr/>
        </p:nvSpPr>
        <p:spPr>
          <a:xfrm>
            <a:off x="5989320" y="1965960"/>
            <a:ext cx="2606040" cy="274320"/>
          </a:xfrm>
          <a:prstGeom prst="rect">
            <a:avLst/>
          </a:prstGeom>
          <a:noFill/>
          <a:ln/>
        </p:spPr>
        <p:txBody>
          <a:bodyPr wrap="square" rtlCol="0" anchor="ctr"/>
          <a:lstStyle/>
          <a:p>
            <a:pPr algn="ctr" indent="0" marL="0">
              <a:buNone/>
            </a:pPr>
            <a:r>
              <a:rPr lang="en-US" sz="1100" i="1" dirty="0">
                <a:solidFill>
                  <a:srgbClr val="506070"/>
                </a:solidFill>
                <a:latin typeface="Calibri" pitchFamily="34" charset="0"/>
                <a:ea typeface="Calibri" pitchFamily="34" charset="-122"/>
                <a:cs typeface="Calibri" pitchFamily="34" charset="-120"/>
              </a:rPr>
              <a:t>Future</a:t>
            </a:r>
            <a:endParaRPr lang="en-US" sz="1100" dirty="0"/>
          </a:p>
        </p:txBody>
      </p:sp>
      <p:sp>
        <p:nvSpPr>
          <p:cNvPr id="15" name="Text 13"/>
          <p:cNvSpPr/>
          <p:nvPr/>
        </p:nvSpPr>
        <p:spPr>
          <a:xfrm>
            <a:off x="6126480" y="2331720"/>
            <a:ext cx="2331720" cy="1645920"/>
          </a:xfrm>
          <a:prstGeom prst="rect">
            <a:avLst/>
          </a:prstGeom>
          <a:noFill/>
          <a:ln/>
        </p:spPr>
        <p:txBody>
          <a:bodyPr wrap="square" rtlCol="0" anchor="ctr"/>
          <a:lstStyle/>
          <a:p>
            <a:pPr algn="ctr" indent="0" marL="0">
              <a:buNone/>
            </a:pPr>
            <a:r>
              <a:rPr lang="en-US" sz="1200" dirty="0">
                <a:solidFill>
                  <a:srgbClr val="608090"/>
                </a:solidFill>
                <a:latin typeface="Calibri" pitchFamily="34" charset="0"/>
                <a:ea typeface="Calibri" pitchFamily="34" charset="-122"/>
                <a:cs typeface="Calibri" pitchFamily="34" charset="-120"/>
              </a:rPr>
              <a:t>想像・構成物として</a:t>
            </a:r>
            <a:endParaRPr lang="en-US" sz="1200" dirty="0"/>
          </a:p>
          <a:p>
            <a:pPr algn="ctr" indent="0" marL="0">
              <a:buNone/>
            </a:pPr>
            <a:r>
              <a:rPr lang="en-US" sz="1200" dirty="0">
                <a:solidFill>
                  <a:srgbClr val="608090"/>
                </a:solidFill>
                <a:latin typeface="Calibri" pitchFamily="34" charset="0"/>
                <a:ea typeface="Calibri" pitchFamily="34" charset="-122"/>
                <a:cs typeface="Calibri" pitchFamily="34" charset="-120"/>
              </a:rPr>
              <a:t>今この頭の中にある</a:t>
            </a:r>
            <a:endParaRPr lang="en-US" sz="1200" dirty="0"/>
          </a:p>
          <a:p>
            <a:pPr algn="ctr" indent="0" marL="0">
              <a:buNone/>
            </a:pPr>
            <a:r>
              <a:rPr lang="en-US" sz="1200" dirty="0">
                <a:solidFill>
                  <a:srgbClr val="608090"/>
                </a:solidFill>
                <a:latin typeface="Calibri" pitchFamily="34" charset="0"/>
                <a:ea typeface="Calibri" pitchFamily="34" charset="-122"/>
                <a:cs typeface="Calibri" pitchFamily="34" charset="-120"/>
              </a:rPr>
              <a:t>実際にはまだない</a:t>
            </a:r>
            <a:endParaRPr lang="en-US" sz="1200" dirty="0"/>
          </a:p>
        </p:txBody>
      </p:sp>
      <p:sp>
        <p:nvSpPr>
          <p:cNvPr id="16" name="Shape 14"/>
          <p:cNvSpPr/>
          <p:nvPr/>
        </p:nvSpPr>
        <p:spPr>
          <a:xfrm>
            <a:off x="320040" y="4279392"/>
            <a:ext cx="8503920" cy="685800"/>
          </a:xfrm>
          <a:prstGeom prst="rect">
            <a:avLst/>
          </a:prstGeom>
          <a:solidFill>
            <a:srgbClr val="028090">
              <a:alpha val="20000"/>
            </a:srgbClr>
          </a:solidFill>
          <a:ln w="12700">
            <a:solidFill>
              <a:srgbClr val="02C39A"/>
            </a:solidFill>
            <a:prstDash val="solid"/>
          </a:ln>
        </p:spPr>
      </p:sp>
      <p:sp>
        <p:nvSpPr>
          <p:cNvPr id="17" name="Text 15"/>
          <p:cNvSpPr/>
          <p:nvPr/>
        </p:nvSpPr>
        <p:spPr>
          <a:xfrm>
            <a:off x="457200" y="4325112"/>
            <a:ext cx="8229600" cy="594360"/>
          </a:xfrm>
          <a:prstGeom prst="rect">
            <a:avLst/>
          </a:prstGeom>
          <a:noFill/>
          <a:ln/>
        </p:spPr>
        <p:txBody>
          <a:bodyPr wrap="square" rtlCol="0" anchor="ctr"/>
          <a:lstStyle/>
          <a:p>
            <a:pPr indent="0" marL="0">
              <a:buNone/>
            </a:pPr>
            <a:r>
              <a:rPr lang="en-US" sz="1200" i="1" dirty="0">
                <a:solidFill>
                  <a:srgbClr val="A8D8EA"/>
                </a:solidFill>
                <a:latin typeface="Calibri" pitchFamily="34" charset="0"/>
                <a:ea typeface="Calibri" pitchFamily="34" charset="-122"/>
                <a:cs typeface="Calibri" pitchFamily="34" charset="-120"/>
              </a:rPr>
              <a:t>問題は「過去に生きている」ことではなく、過去の物語が注意を占領して「今ここ」が見えなくなっていること。</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2ED"/>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2540"/>
          </a:solidFill>
          <a:ln w="12700">
            <a:solidFill>
              <a:srgbClr val="0A2540"/>
            </a:solidFill>
            <a:prstDash val="solid"/>
          </a:ln>
        </p:spPr>
      </p:sp>
      <p:sp>
        <p:nvSpPr>
          <p:cNvPr id="3" name="Text 1"/>
          <p:cNvSpPr/>
          <p:nvPr/>
        </p:nvSpPr>
        <p:spPr>
          <a:xfrm>
            <a:off x="365760" y="0"/>
            <a:ext cx="8229600" cy="914400"/>
          </a:xfrm>
          <a:prstGeom prst="rect">
            <a:avLst/>
          </a:prstGeom>
          <a:noFill/>
          <a:ln/>
        </p:spPr>
        <p:txBody>
          <a:bodyPr wrap="square" rtlCol="0" anchor="ctr"/>
          <a:lstStyle/>
          <a:p>
            <a:pPr indent="0" marL="0">
              <a:buNone/>
            </a:pPr>
            <a:r>
              <a:rPr lang="en-US" sz="1900" b="1" dirty="0">
                <a:solidFill>
                  <a:srgbClr val="FFFFFF"/>
                </a:solidFill>
                <a:latin typeface="Georgia" pitchFamily="34" charset="0"/>
                <a:ea typeface="Georgia" pitchFamily="34" charset="-122"/>
                <a:cs typeface="Georgia" pitchFamily="34" charset="-120"/>
              </a:rPr>
              <a:t>注意のコントロールが失敗する二つのパターン</a:t>
            </a:r>
            <a:endParaRPr lang="en-US" sz="1900" dirty="0"/>
          </a:p>
        </p:txBody>
      </p:sp>
      <p:sp>
        <p:nvSpPr>
          <p:cNvPr id="4" name="Shape 2"/>
          <p:cNvSpPr/>
          <p:nvPr/>
        </p:nvSpPr>
        <p:spPr>
          <a:xfrm>
            <a:off x="228600" y="1005840"/>
            <a:ext cx="4023360" cy="3794760"/>
          </a:xfrm>
          <a:prstGeom prst="rect">
            <a:avLst/>
          </a:prstGeom>
          <a:solidFill>
            <a:srgbClr val="FFFFFF"/>
          </a:solidFill>
          <a:ln w="6350">
            <a:solidFill>
              <a:srgbClr val="D0E0E8"/>
            </a:solidFill>
            <a:prstDash val="solid"/>
          </a:ln>
          <a:effectLst>
            <a:outerShdw sx="100000" sy="100000" kx="0" ky="0" algn="bl" rotWithShape="0" blurRad="63500" dist="25400" dir="8100000">
              <a:srgbClr val="000000">
                <a:alpha val="10000"/>
              </a:srgbClr>
            </a:outerShdw>
          </a:effectLst>
        </p:spPr>
      </p:sp>
      <p:sp>
        <p:nvSpPr>
          <p:cNvPr id="5" name="Shape 3"/>
          <p:cNvSpPr/>
          <p:nvPr/>
        </p:nvSpPr>
        <p:spPr>
          <a:xfrm>
            <a:off x="228600" y="1005840"/>
            <a:ext cx="4023360" cy="64008"/>
          </a:xfrm>
          <a:prstGeom prst="rect">
            <a:avLst/>
          </a:prstGeom>
          <a:solidFill>
            <a:srgbClr val="E5A020"/>
          </a:solidFill>
          <a:ln w="12700">
            <a:solidFill>
              <a:srgbClr val="E5A020"/>
            </a:solidFill>
            <a:prstDash val="solid"/>
          </a:ln>
        </p:spPr>
      </p:sp>
      <p:sp>
        <p:nvSpPr>
          <p:cNvPr id="6" name="Text 4"/>
          <p:cNvSpPr/>
          <p:nvPr/>
        </p:nvSpPr>
        <p:spPr>
          <a:xfrm>
            <a:off x="411480" y="1097280"/>
            <a:ext cx="3657600" cy="274320"/>
          </a:xfrm>
          <a:prstGeom prst="rect">
            <a:avLst/>
          </a:prstGeom>
          <a:noFill/>
          <a:ln/>
        </p:spPr>
        <p:txBody>
          <a:bodyPr wrap="square" rtlCol="0" anchor="ctr"/>
          <a:lstStyle/>
          <a:p>
            <a:pPr indent="0" marL="0">
              <a:buNone/>
            </a:pPr>
            <a:r>
              <a:rPr lang="en-US" sz="1100" dirty="0">
                <a:solidFill>
                  <a:srgbClr val="E5A020"/>
                </a:solidFill>
                <a:latin typeface="Calibri" pitchFamily="34" charset="0"/>
                <a:ea typeface="Calibri" pitchFamily="34" charset="-122"/>
                <a:cs typeface="Calibri" pitchFamily="34" charset="-120"/>
              </a:rPr>
              <a:t>パターン１</a:t>
            </a:r>
            <a:endParaRPr lang="en-US" sz="1100" dirty="0"/>
          </a:p>
        </p:txBody>
      </p:sp>
      <p:sp>
        <p:nvSpPr>
          <p:cNvPr id="7" name="Text 5"/>
          <p:cNvSpPr/>
          <p:nvPr/>
        </p:nvSpPr>
        <p:spPr>
          <a:xfrm>
            <a:off x="411480" y="1353312"/>
            <a:ext cx="3657600" cy="566928"/>
          </a:xfrm>
          <a:prstGeom prst="rect">
            <a:avLst/>
          </a:prstGeom>
          <a:noFill/>
          <a:ln/>
        </p:spPr>
        <p:txBody>
          <a:bodyPr wrap="square" rtlCol="0" anchor="ctr"/>
          <a:lstStyle/>
          <a:p>
            <a:pPr indent="0" marL="0">
              <a:buNone/>
            </a:pPr>
            <a:r>
              <a:rPr lang="en-US" sz="1600" b="1" dirty="0">
                <a:solidFill>
                  <a:srgbClr val="1A2E3B"/>
                </a:solidFill>
                <a:latin typeface="Calibri" pitchFamily="34" charset="0"/>
                <a:ea typeface="Calibri" pitchFamily="34" charset="-122"/>
                <a:cs typeface="Calibri" pitchFamily="34" charset="-120"/>
              </a:rPr>
              <a:t>技術的欠如</a:t>
            </a:r>
            <a:endParaRPr lang="en-US" sz="1600" dirty="0"/>
          </a:p>
          <a:p>
            <a:pPr indent="0" marL="0">
              <a:buNone/>
            </a:pPr>
            <a:r>
              <a:rPr lang="en-US" sz="1600" b="1" dirty="0">
                <a:solidFill>
                  <a:srgbClr val="1A2E3B"/>
                </a:solidFill>
                <a:latin typeface="Calibri" pitchFamily="34" charset="0"/>
                <a:ea typeface="Calibri" pitchFamily="34" charset="-122"/>
                <a:cs typeface="Calibri" pitchFamily="34" charset="-120"/>
              </a:rPr>
              <a:t>（Skill Deficit）</a:t>
            </a:r>
            <a:endParaRPr lang="en-US" sz="1600" dirty="0"/>
          </a:p>
        </p:txBody>
      </p:sp>
      <p:sp>
        <p:nvSpPr>
          <p:cNvPr id="8" name="Text 6"/>
          <p:cNvSpPr/>
          <p:nvPr/>
        </p:nvSpPr>
        <p:spPr>
          <a:xfrm>
            <a:off x="411480" y="1993392"/>
            <a:ext cx="3657600" cy="2286000"/>
          </a:xfrm>
          <a:prstGeom prst="rect">
            <a:avLst/>
          </a:prstGeom>
          <a:noFill/>
          <a:ln/>
        </p:spPr>
        <p:txBody>
          <a:bodyPr wrap="square" rtlCol="0" anchor="ctr"/>
          <a:lstStyle/>
          <a:p>
            <a:pPr marL="342900" indent="-342900">
              <a:spcAft>
                <a:spcPts val="800"/>
              </a:spcAft>
              <a:buSzPct val="100000"/>
              <a:buChar char="•"/>
            </a:pPr>
            <a:r>
              <a:rPr lang="en-US" sz="1200" dirty="0">
                <a:solidFill>
                  <a:srgbClr val="1A2E3B"/>
                </a:solidFill>
                <a:latin typeface="Calibri" pitchFamily="34" charset="0"/>
                <a:ea typeface="Calibri" pitchFamily="34" charset="-122"/>
                <a:cs typeface="Calibri" pitchFamily="34" charset="-120"/>
              </a:rPr>
              <a:t>注意を向ける能力そのものが未発達</a:t>
            </a:r>
            <a:endParaRPr lang="en-US" sz="1200" dirty="0"/>
          </a:p>
          <a:p>
            <a:pPr marL="342900" indent="-342900">
              <a:spcAft>
                <a:spcPts val="800"/>
              </a:spcAft>
              <a:buSzPct val="100000"/>
              <a:buChar char="•"/>
            </a:pPr>
            <a:r>
              <a:rPr lang="en-US" sz="1200" dirty="0">
                <a:solidFill>
                  <a:srgbClr val="1A2E3B"/>
                </a:solidFill>
                <a:latin typeface="Calibri" pitchFamily="34" charset="0"/>
                <a:ea typeface="Calibri" pitchFamily="34" charset="-122"/>
                <a:cs typeface="Calibri" pitchFamily="34" charset="-120"/>
              </a:rPr>
              <a:t>子ども・発達障害・重篤な行動障害をもつ者に多い</a:t>
            </a:r>
            <a:endParaRPr lang="en-US" sz="1200" dirty="0"/>
          </a:p>
          <a:p>
            <a:pPr marL="342900" indent="-342900">
              <a:spcAft>
                <a:spcPts val="800"/>
              </a:spcAft>
              <a:buSzPct val="100000"/>
              <a:buChar char="•"/>
            </a:pPr>
            <a:r>
              <a:rPr lang="en-US" sz="1200" dirty="0">
                <a:solidFill>
                  <a:srgbClr val="1A2E3B"/>
                </a:solidFill>
                <a:latin typeface="Calibri" pitchFamily="34" charset="0"/>
                <a:ea typeface="Calibri" pitchFamily="34" charset="-122"/>
                <a:cs typeface="Calibri" pitchFamily="34" charset="-120"/>
              </a:rPr>
              <a:t>十分な社会的訓練・経験の不足によっても生じる</a:t>
            </a:r>
            <a:endParaRPr lang="en-US" sz="1200" dirty="0"/>
          </a:p>
          <a:p>
            <a:pPr marL="342900" indent="-342900">
              <a:spcAft>
                <a:spcPts val="800"/>
              </a:spcAft>
              <a:buSzPct val="100000"/>
              <a:buChar char="•"/>
            </a:pPr>
            <a:r>
              <a:rPr lang="en-US" sz="1200" dirty="0">
                <a:solidFill>
                  <a:srgbClr val="1A2E3B"/>
                </a:solidFill>
                <a:latin typeface="Calibri" pitchFamily="34" charset="0"/>
                <a:ea typeface="Calibri" pitchFamily="34" charset="-122"/>
                <a:cs typeface="Calibri" pitchFamily="34" charset="-120"/>
              </a:rPr>
              <a:t>練習と段階的な訓練によって改善できる</a:t>
            </a:r>
            <a:endParaRPr lang="en-US" sz="1200" dirty="0"/>
          </a:p>
        </p:txBody>
      </p:sp>
      <p:sp>
        <p:nvSpPr>
          <p:cNvPr id="9" name="Shape 7"/>
          <p:cNvSpPr/>
          <p:nvPr/>
        </p:nvSpPr>
        <p:spPr>
          <a:xfrm>
            <a:off x="4892040" y="1005840"/>
            <a:ext cx="4023360" cy="3794760"/>
          </a:xfrm>
          <a:prstGeom prst="rect">
            <a:avLst/>
          </a:prstGeom>
          <a:solidFill>
            <a:srgbClr val="FFFFFF"/>
          </a:solidFill>
          <a:ln w="6350">
            <a:solidFill>
              <a:srgbClr val="D0E0E8"/>
            </a:solidFill>
            <a:prstDash val="solid"/>
          </a:ln>
          <a:effectLst>
            <a:outerShdw sx="100000" sy="100000" kx="0" ky="0" algn="bl" rotWithShape="0" blurRad="63500" dist="25400" dir="8100000">
              <a:srgbClr val="000000">
                <a:alpha val="10000"/>
              </a:srgbClr>
            </a:outerShdw>
          </a:effectLst>
        </p:spPr>
      </p:sp>
      <p:sp>
        <p:nvSpPr>
          <p:cNvPr id="10" name="Shape 8"/>
          <p:cNvSpPr/>
          <p:nvPr/>
        </p:nvSpPr>
        <p:spPr>
          <a:xfrm>
            <a:off x="4892040" y="1005840"/>
            <a:ext cx="4023360" cy="64008"/>
          </a:xfrm>
          <a:prstGeom prst="rect">
            <a:avLst/>
          </a:prstGeom>
          <a:solidFill>
            <a:srgbClr val="028090"/>
          </a:solidFill>
          <a:ln w="12700">
            <a:solidFill>
              <a:srgbClr val="028090"/>
            </a:solidFill>
            <a:prstDash val="solid"/>
          </a:ln>
        </p:spPr>
      </p:sp>
      <p:sp>
        <p:nvSpPr>
          <p:cNvPr id="11" name="Text 9"/>
          <p:cNvSpPr/>
          <p:nvPr/>
        </p:nvSpPr>
        <p:spPr>
          <a:xfrm>
            <a:off x="5074920" y="1097280"/>
            <a:ext cx="3657600" cy="274320"/>
          </a:xfrm>
          <a:prstGeom prst="rect">
            <a:avLst/>
          </a:prstGeom>
          <a:noFill/>
          <a:ln/>
        </p:spPr>
        <p:txBody>
          <a:bodyPr wrap="square" rtlCol="0" anchor="ctr"/>
          <a:lstStyle/>
          <a:p>
            <a:pPr indent="0" marL="0">
              <a:buNone/>
            </a:pPr>
            <a:r>
              <a:rPr lang="en-US" sz="1100" dirty="0">
                <a:solidFill>
                  <a:srgbClr val="028090"/>
                </a:solidFill>
                <a:latin typeface="Calibri" pitchFamily="34" charset="0"/>
                <a:ea typeface="Calibri" pitchFamily="34" charset="-122"/>
                <a:cs typeface="Calibri" pitchFamily="34" charset="-120"/>
              </a:rPr>
              <a:t>パターン２（より一般的）</a:t>
            </a:r>
            <a:endParaRPr lang="en-US" sz="1100" dirty="0"/>
          </a:p>
        </p:txBody>
      </p:sp>
      <p:sp>
        <p:nvSpPr>
          <p:cNvPr id="12" name="Text 10"/>
          <p:cNvSpPr/>
          <p:nvPr/>
        </p:nvSpPr>
        <p:spPr>
          <a:xfrm>
            <a:off x="5074920" y="1353312"/>
            <a:ext cx="3657600" cy="566928"/>
          </a:xfrm>
          <a:prstGeom prst="rect">
            <a:avLst/>
          </a:prstGeom>
          <a:noFill/>
          <a:ln/>
        </p:spPr>
        <p:txBody>
          <a:bodyPr wrap="square" rtlCol="0" anchor="ctr"/>
          <a:lstStyle/>
          <a:p>
            <a:pPr indent="0" marL="0">
              <a:buNone/>
            </a:pPr>
            <a:r>
              <a:rPr lang="en-US" sz="1600" b="1" dirty="0">
                <a:solidFill>
                  <a:srgbClr val="1A2E3B"/>
                </a:solidFill>
                <a:latin typeface="Calibri" pitchFamily="34" charset="0"/>
                <a:ea typeface="Calibri" pitchFamily="34" charset="-122"/>
                <a:cs typeface="Calibri" pitchFamily="34" charset="-120"/>
              </a:rPr>
              <a:t>注意の硬直</a:t>
            </a:r>
            <a:endParaRPr lang="en-US" sz="1600" dirty="0"/>
          </a:p>
          <a:p>
            <a:pPr indent="0" marL="0">
              <a:buNone/>
            </a:pPr>
            <a:r>
              <a:rPr lang="en-US" sz="1600" b="1" dirty="0">
                <a:solidFill>
                  <a:srgbClr val="1A2E3B"/>
                </a:solidFill>
                <a:latin typeface="Calibri" pitchFamily="34" charset="0"/>
                <a:ea typeface="Calibri" pitchFamily="34" charset="-122"/>
                <a:cs typeface="Calibri" pitchFamily="34" charset="-120"/>
              </a:rPr>
              <a:t>（Attentional Rigidity）</a:t>
            </a:r>
            <a:endParaRPr lang="en-US" sz="1600" dirty="0"/>
          </a:p>
        </p:txBody>
      </p:sp>
      <p:sp>
        <p:nvSpPr>
          <p:cNvPr id="13" name="Text 11"/>
          <p:cNvSpPr/>
          <p:nvPr/>
        </p:nvSpPr>
        <p:spPr>
          <a:xfrm>
            <a:off x="5074920" y="1993392"/>
            <a:ext cx="3657600" cy="2286000"/>
          </a:xfrm>
          <a:prstGeom prst="rect">
            <a:avLst/>
          </a:prstGeom>
          <a:noFill/>
          <a:ln/>
        </p:spPr>
        <p:txBody>
          <a:bodyPr wrap="square" rtlCol="0" anchor="ctr"/>
          <a:lstStyle/>
          <a:p>
            <a:pPr marL="342900" indent="-342900">
              <a:spcAft>
                <a:spcPts val="800"/>
              </a:spcAft>
              <a:buSzPct val="100000"/>
              <a:buChar char="•"/>
            </a:pPr>
            <a:r>
              <a:rPr lang="en-US" sz="1200" dirty="0">
                <a:solidFill>
                  <a:srgbClr val="1A2E3B"/>
                </a:solidFill>
                <a:latin typeface="Calibri" pitchFamily="34" charset="0"/>
                <a:ea typeface="Calibri" pitchFamily="34" charset="-122"/>
                <a:cs typeface="Calibri" pitchFamily="34" charset="-120"/>
              </a:rPr>
              <a:t>能力はあるが心理的融合・回避で注意が固定される</a:t>
            </a:r>
            <a:endParaRPr lang="en-US" sz="1200" dirty="0"/>
          </a:p>
          <a:p>
            <a:pPr marL="342900" indent="-342900">
              <a:spcAft>
                <a:spcPts val="800"/>
              </a:spcAft>
              <a:buSzPct val="100000"/>
              <a:buChar char="•"/>
            </a:pPr>
            <a:r>
              <a:rPr lang="en-US" sz="1200" dirty="0">
                <a:solidFill>
                  <a:srgbClr val="1A2E3B"/>
                </a:solidFill>
                <a:latin typeface="Calibri" pitchFamily="34" charset="0"/>
                <a:ea typeface="Calibri" pitchFamily="34" charset="-122"/>
                <a:cs typeface="Calibri" pitchFamily="34" charset="-120"/>
              </a:rPr>
              <a:t>抑うつによる過去への反芻</a:t>
            </a:r>
            <a:endParaRPr lang="en-US" sz="1200" dirty="0"/>
          </a:p>
          <a:p>
            <a:pPr marL="342900" indent="-342900">
              <a:spcAft>
                <a:spcPts val="800"/>
              </a:spcAft>
              <a:buSzPct val="100000"/>
              <a:buChar char="•"/>
            </a:pPr>
            <a:r>
              <a:rPr lang="en-US" sz="1200" dirty="0">
                <a:solidFill>
                  <a:srgbClr val="1A2E3B"/>
                </a:solidFill>
                <a:latin typeface="Calibri" pitchFamily="34" charset="0"/>
                <a:ea typeface="Calibri" pitchFamily="34" charset="-122"/>
                <a:cs typeface="Calibri" pitchFamily="34" charset="-120"/>
              </a:rPr>
              <a:t>不安による未来の破局的思考</a:t>
            </a:r>
            <a:endParaRPr lang="en-US" sz="1200" dirty="0"/>
          </a:p>
          <a:p>
            <a:pPr marL="342900" indent="-342900">
              <a:spcAft>
                <a:spcPts val="800"/>
              </a:spcAft>
              <a:buSzPct val="100000"/>
              <a:buChar char="•"/>
            </a:pPr>
            <a:r>
              <a:rPr lang="en-US" sz="1200" dirty="0">
                <a:solidFill>
                  <a:srgbClr val="1A2E3B"/>
                </a:solidFill>
                <a:latin typeface="Calibri" pitchFamily="34" charset="0"/>
                <a:ea typeface="Calibri" pitchFamily="34" charset="-122"/>
                <a:cs typeface="Calibri" pitchFamily="34" charset="-120"/>
              </a:rPr>
              <a:t>心配と反芻は「準備になる」と約束するが果たされない——むしろ逆効果</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2540"/>
        </a:solidFill>
      </p:bgPr>
    </p:bg>
    <p:spTree>
      <p:nvGrpSpPr>
        <p:cNvPr id="1" name=""/>
        <p:cNvGrpSpPr/>
        <p:nvPr/>
      </p:nvGrpSpPr>
      <p:grpSpPr>
        <a:xfrm>
          <a:off x="0" y="0"/>
          <a:ext cx="0" cy="0"/>
          <a:chOff x="0" y="0"/>
          <a:chExt cx="0" cy="0"/>
        </a:xfrm>
      </p:grpSpPr>
      <p:sp>
        <p:nvSpPr>
          <p:cNvPr id="2" name="Text 0"/>
          <p:cNvSpPr/>
          <p:nvPr/>
        </p:nvSpPr>
        <p:spPr>
          <a:xfrm>
            <a:off x="457200" y="182880"/>
            <a:ext cx="8229600" cy="594360"/>
          </a:xfrm>
          <a:prstGeom prst="rect">
            <a:avLst/>
          </a:prstGeom>
          <a:noFill/>
          <a:ln/>
        </p:spPr>
        <p:txBody>
          <a:bodyPr wrap="square" rtlCol="0" anchor="ctr"/>
          <a:lstStyle/>
          <a:p>
            <a:pPr indent="0" marL="0">
              <a:buNone/>
            </a:pPr>
            <a:r>
              <a:rPr lang="en-US" sz="2600" b="1" dirty="0">
                <a:solidFill>
                  <a:srgbClr val="FFFFFF"/>
                </a:solidFill>
                <a:latin typeface="Georgia" pitchFamily="34" charset="0"/>
                <a:ea typeface="Georgia" pitchFamily="34" charset="-122"/>
                <a:cs typeface="Georgia" pitchFamily="34" charset="-120"/>
              </a:rPr>
              <a:t>心の二つのモード</a:t>
            </a:r>
            <a:endParaRPr lang="en-US" sz="2600" dirty="0"/>
          </a:p>
        </p:txBody>
      </p:sp>
      <p:sp>
        <p:nvSpPr>
          <p:cNvPr id="3" name="Text 1"/>
          <p:cNvSpPr/>
          <p:nvPr/>
        </p:nvSpPr>
        <p:spPr>
          <a:xfrm>
            <a:off x="457200" y="749808"/>
            <a:ext cx="8229600" cy="320040"/>
          </a:xfrm>
          <a:prstGeom prst="rect">
            <a:avLst/>
          </a:prstGeom>
          <a:noFill/>
          <a:ln/>
        </p:spPr>
        <p:txBody>
          <a:bodyPr wrap="square" rtlCol="0" anchor="ctr"/>
          <a:lstStyle/>
          <a:p>
            <a:pPr indent="0" marL="0">
              <a:buNone/>
            </a:pPr>
            <a:r>
              <a:rPr lang="en-US" sz="1300" i="1" dirty="0">
                <a:solidFill>
                  <a:srgbClr val="A8D8EA"/>
                </a:solidFill>
                <a:latin typeface="Calibri" pitchFamily="34" charset="0"/>
                <a:ea typeface="Calibri" pitchFamily="34" charset="-122"/>
                <a:cs typeface="Calibri" pitchFamily="34" charset="-120"/>
              </a:rPr>
              <a:t>Problem-Solving Mode  vs  Sunset Mode</a:t>
            </a:r>
            <a:endParaRPr lang="en-US" sz="1300" dirty="0"/>
          </a:p>
        </p:txBody>
      </p:sp>
      <p:sp>
        <p:nvSpPr>
          <p:cNvPr id="4" name="Shape 2"/>
          <p:cNvSpPr/>
          <p:nvPr/>
        </p:nvSpPr>
        <p:spPr>
          <a:xfrm>
            <a:off x="274320" y="1188720"/>
            <a:ext cx="3977640" cy="3474720"/>
          </a:xfrm>
          <a:prstGeom prst="rect">
            <a:avLst/>
          </a:prstGeom>
          <a:solidFill>
            <a:srgbClr val="0D2A40"/>
          </a:solidFill>
          <a:ln w="19050">
            <a:solidFill>
              <a:srgbClr val="E5A020"/>
            </a:solidFill>
            <a:prstDash val="solid"/>
          </a:ln>
        </p:spPr>
      </p:sp>
      <p:sp>
        <p:nvSpPr>
          <p:cNvPr id="5" name="Shape 3"/>
          <p:cNvSpPr/>
          <p:nvPr/>
        </p:nvSpPr>
        <p:spPr>
          <a:xfrm>
            <a:off x="274320" y="1188720"/>
            <a:ext cx="3977640" cy="64008"/>
          </a:xfrm>
          <a:prstGeom prst="rect">
            <a:avLst/>
          </a:prstGeom>
          <a:solidFill>
            <a:srgbClr val="E5A020"/>
          </a:solidFill>
          <a:ln w="12700">
            <a:solidFill>
              <a:srgbClr val="E5A020"/>
            </a:solidFill>
            <a:prstDash val="solid"/>
          </a:ln>
        </p:spPr>
      </p:sp>
      <p:sp>
        <p:nvSpPr>
          <p:cNvPr id="6" name="Text 4"/>
          <p:cNvSpPr/>
          <p:nvPr/>
        </p:nvSpPr>
        <p:spPr>
          <a:xfrm>
            <a:off x="457200" y="1298448"/>
            <a:ext cx="3657600" cy="411480"/>
          </a:xfrm>
          <a:prstGeom prst="rect">
            <a:avLst/>
          </a:prstGeom>
          <a:noFill/>
          <a:ln/>
        </p:spPr>
        <p:txBody>
          <a:bodyPr wrap="square" rtlCol="0" anchor="ctr"/>
          <a:lstStyle/>
          <a:p>
            <a:pPr indent="0" marL="0">
              <a:buNone/>
            </a:pPr>
            <a:r>
              <a:rPr lang="en-US" sz="1600" b="1" dirty="0">
                <a:solidFill>
                  <a:srgbClr val="E5A020"/>
                </a:solidFill>
                <a:latin typeface="Georgia" pitchFamily="34" charset="0"/>
                <a:ea typeface="Georgia" pitchFamily="34" charset="-122"/>
                <a:cs typeface="Georgia" pitchFamily="34" charset="-120"/>
              </a:rPr>
              <a:t>問題解決モード</a:t>
            </a:r>
            <a:endParaRPr lang="en-US" sz="1600" dirty="0"/>
          </a:p>
        </p:txBody>
      </p:sp>
      <p:sp>
        <p:nvSpPr>
          <p:cNvPr id="7" name="Text 5"/>
          <p:cNvSpPr/>
          <p:nvPr/>
        </p:nvSpPr>
        <p:spPr>
          <a:xfrm>
            <a:off x="457200" y="1682496"/>
            <a:ext cx="3657600" cy="274320"/>
          </a:xfrm>
          <a:prstGeom prst="rect">
            <a:avLst/>
          </a:prstGeom>
          <a:noFill/>
          <a:ln/>
        </p:spPr>
        <p:txBody>
          <a:bodyPr wrap="square" rtlCol="0" anchor="ctr"/>
          <a:lstStyle/>
          <a:p>
            <a:pPr indent="0" marL="0">
              <a:buNone/>
            </a:pPr>
            <a:r>
              <a:rPr lang="en-US" sz="1100" i="1" dirty="0">
                <a:solidFill>
                  <a:srgbClr val="A07830"/>
                </a:solidFill>
                <a:latin typeface="Calibri" pitchFamily="34" charset="0"/>
                <a:ea typeface="Calibri" pitchFamily="34" charset="-122"/>
                <a:cs typeface="Calibri" pitchFamily="34" charset="-120"/>
              </a:rPr>
              <a:t>Problem-Solving Mode</a:t>
            </a:r>
            <a:endParaRPr lang="en-US" sz="1100" dirty="0"/>
          </a:p>
        </p:txBody>
      </p:sp>
      <p:sp>
        <p:nvSpPr>
          <p:cNvPr id="8" name="Text 6"/>
          <p:cNvSpPr/>
          <p:nvPr/>
        </p:nvSpPr>
        <p:spPr>
          <a:xfrm>
            <a:off x="457200" y="2011680"/>
            <a:ext cx="3657600" cy="2468880"/>
          </a:xfrm>
          <a:prstGeom prst="rect">
            <a:avLst/>
          </a:prstGeom>
          <a:noFill/>
          <a:ln/>
        </p:spPr>
        <p:txBody>
          <a:bodyPr wrap="square" rtlCol="0" anchor="ctr"/>
          <a:lstStyle/>
          <a:p>
            <a:pPr marL="342900" indent="-342900">
              <a:spcAft>
                <a:spcPts val="700"/>
              </a:spcAft>
              <a:buSzPct val="100000"/>
              <a:buChar char="•"/>
            </a:pPr>
            <a:r>
              <a:rPr lang="en-US" sz="1200" dirty="0">
                <a:solidFill>
                  <a:srgbClr val="8FAAB8"/>
                </a:solidFill>
                <a:latin typeface="Calibri" pitchFamily="34" charset="0"/>
                <a:ea typeface="Calibri" pitchFamily="34" charset="-122"/>
                <a:cs typeface="Calibri" pitchFamily="34" charset="-120"/>
              </a:rPr>
              <a:t>物事を即座に評価・判断する自動的な心の働き</a:t>
            </a:r>
            <a:endParaRPr lang="en-US" sz="1200" dirty="0"/>
          </a:p>
          <a:p>
            <a:pPr marL="342900" indent="-342900">
              <a:spcAft>
                <a:spcPts val="700"/>
              </a:spcAft>
              <a:buSzPct val="100000"/>
              <a:buChar char="•"/>
            </a:pPr>
            <a:r>
              <a:rPr lang="en-US" sz="1200" dirty="0">
                <a:solidFill>
                  <a:srgbClr val="8FAAB8"/>
                </a:solidFill>
                <a:latin typeface="Calibri" pitchFamily="34" charset="0"/>
                <a:ea typeface="Calibri" pitchFamily="34" charset="-122"/>
                <a:cs typeface="Calibri" pitchFamily="34" charset="-120"/>
              </a:rPr>
              <a:t>「2＋2は？」→ 即座に「4」と出る、あの感じ</a:t>
            </a:r>
            <a:endParaRPr lang="en-US" sz="1200" dirty="0"/>
          </a:p>
          <a:p>
            <a:pPr marL="342900" indent="-342900">
              <a:spcAft>
                <a:spcPts val="700"/>
              </a:spcAft>
              <a:buSzPct val="100000"/>
              <a:buChar char="•"/>
            </a:pPr>
            <a:r>
              <a:rPr lang="en-US" sz="1200" dirty="0">
                <a:solidFill>
                  <a:srgbClr val="8FAAB8"/>
                </a:solidFill>
                <a:latin typeface="Calibri" pitchFamily="34" charset="0"/>
                <a:ea typeface="Calibri" pitchFamily="34" charset="-122"/>
                <a:cs typeface="Calibri" pitchFamily="34" charset="-120"/>
              </a:rPr>
              <a:t>外の世界での問題解決には不可欠</a:t>
            </a:r>
            <a:endParaRPr lang="en-US" sz="1200" dirty="0"/>
          </a:p>
          <a:p>
            <a:pPr marL="342900" indent="-342900">
              <a:spcAft>
                <a:spcPts val="700"/>
              </a:spcAft>
              <a:buSzPct val="100000"/>
              <a:buChar char="•"/>
            </a:pPr>
            <a:r>
              <a:rPr lang="en-US" sz="1200" dirty="0">
                <a:solidFill>
                  <a:srgbClr val="8FAAB8"/>
                </a:solidFill>
                <a:latin typeface="Calibri" pitchFamily="34" charset="0"/>
                <a:ea typeface="Calibri" pitchFamily="34" charset="-122"/>
                <a:cs typeface="Calibri" pitchFamily="34" charset="-120"/>
              </a:rPr>
              <a:t>問題：必要のない場面でも自動的に起動してしまう</a:t>
            </a:r>
            <a:endParaRPr lang="en-US" sz="1200" dirty="0"/>
          </a:p>
          <a:p>
            <a:pPr marL="342900" indent="-342900">
              <a:spcAft>
                <a:spcPts val="700"/>
              </a:spcAft>
              <a:buSzPct val="100000"/>
              <a:buChar char="•"/>
            </a:pPr>
            <a:r>
              <a:rPr lang="en-US" sz="1200" dirty="0">
                <a:solidFill>
                  <a:srgbClr val="8FAAB8"/>
                </a:solidFill>
                <a:latin typeface="Calibri" pitchFamily="34" charset="0"/>
                <a:ea typeface="Calibri" pitchFamily="34" charset="-122"/>
                <a:cs typeface="Calibri" pitchFamily="34" charset="-120"/>
              </a:rPr>
              <a:t>→ 夕焼けの前でも「明日の会議」を考え始める</a:t>
            </a:r>
            <a:endParaRPr lang="en-US" sz="1200" dirty="0"/>
          </a:p>
        </p:txBody>
      </p:sp>
      <p:sp>
        <p:nvSpPr>
          <p:cNvPr id="9" name="Shape 7"/>
          <p:cNvSpPr/>
          <p:nvPr/>
        </p:nvSpPr>
        <p:spPr>
          <a:xfrm>
            <a:off x="4892040" y="1188720"/>
            <a:ext cx="3977640" cy="3474720"/>
          </a:xfrm>
          <a:prstGeom prst="rect">
            <a:avLst/>
          </a:prstGeom>
          <a:solidFill>
            <a:srgbClr val="062830"/>
          </a:solidFill>
          <a:ln w="25400">
            <a:solidFill>
              <a:srgbClr val="02C39A"/>
            </a:solidFill>
            <a:prstDash val="solid"/>
          </a:ln>
        </p:spPr>
      </p:sp>
      <p:sp>
        <p:nvSpPr>
          <p:cNvPr id="10" name="Shape 8"/>
          <p:cNvSpPr/>
          <p:nvPr/>
        </p:nvSpPr>
        <p:spPr>
          <a:xfrm>
            <a:off x="4892040" y="1188720"/>
            <a:ext cx="3977640" cy="64008"/>
          </a:xfrm>
          <a:prstGeom prst="rect">
            <a:avLst/>
          </a:prstGeom>
          <a:solidFill>
            <a:srgbClr val="02C39A"/>
          </a:solidFill>
          <a:ln w="12700">
            <a:solidFill>
              <a:srgbClr val="02C39A"/>
            </a:solidFill>
            <a:prstDash val="solid"/>
          </a:ln>
        </p:spPr>
      </p:sp>
      <p:sp>
        <p:nvSpPr>
          <p:cNvPr id="11" name="Text 9"/>
          <p:cNvSpPr/>
          <p:nvPr/>
        </p:nvSpPr>
        <p:spPr>
          <a:xfrm>
            <a:off x="5074920" y="1298448"/>
            <a:ext cx="3657600" cy="411480"/>
          </a:xfrm>
          <a:prstGeom prst="rect">
            <a:avLst/>
          </a:prstGeom>
          <a:noFill/>
          <a:ln/>
        </p:spPr>
        <p:txBody>
          <a:bodyPr wrap="square" rtlCol="0" anchor="ctr"/>
          <a:lstStyle/>
          <a:p>
            <a:pPr indent="0" marL="0">
              <a:buNone/>
            </a:pPr>
            <a:r>
              <a:rPr lang="en-US" sz="1600" b="1" dirty="0">
                <a:solidFill>
                  <a:srgbClr val="02C39A"/>
                </a:solidFill>
                <a:latin typeface="Georgia" pitchFamily="34" charset="0"/>
                <a:ea typeface="Georgia" pitchFamily="34" charset="-122"/>
                <a:cs typeface="Georgia" pitchFamily="34" charset="-120"/>
              </a:rPr>
              <a:t>夕焼けモード</a:t>
            </a:r>
            <a:endParaRPr lang="en-US" sz="1600" dirty="0"/>
          </a:p>
        </p:txBody>
      </p:sp>
      <p:sp>
        <p:nvSpPr>
          <p:cNvPr id="12" name="Text 10"/>
          <p:cNvSpPr/>
          <p:nvPr/>
        </p:nvSpPr>
        <p:spPr>
          <a:xfrm>
            <a:off x="5074920" y="1682496"/>
            <a:ext cx="3657600" cy="274320"/>
          </a:xfrm>
          <a:prstGeom prst="rect">
            <a:avLst/>
          </a:prstGeom>
          <a:noFill/>
          <a:ln/>
        </p:spPr>
        <p:txBody>
          <a:bodyPr wrap="square" rtlCol="0" anchor="ctr"/>
          <a:lstStyle/>
          <a:p>
            <a:pPr indent="0" marL="0">
              <a:buNone/>
            </a:pPr>
            <a:r>
              <a:rPr lang="en-US" sz="1100" i="1" dirty="0">
                <a:solidFill>
                  <a:srgbClr val="3A9080"/>
                </a:solidFill>
                <a:latin typeface="Calibri" pitchFamily="34" charset="0"/>
                <a:ea typeface="Calibri" pitchFamily="34" charset="-122"/>
                <a:cs typeface="Calibri" pitchFamily="34" charset="-120"/>
              </a:rPr>
              <a:t>Sunset Mode</a:t>
            </a:r>
            <a:endParaRPr lang="en-US" sz="1100" dirty="0"/>
          </a:p>
        </p:txBody>
      </p:sp>
      <p:sp>
        <p:nvSpPr>
          <p:cNvPr id="13" name="Text 11"/>
          <p:cNvSpPr/>
          <p:nvPr/>
        </p:nvSpPr>
        <p:spPr>
          <a:xfrm>
            <a:off x="5074920" y="2011680"/>
            <a:ext cx="3657600" cy="2468880"/>
          </a:xfrm>
          <a:prstGeom prst="rect">
            <a:avLst/>
          </a:prstGeom>
          <a:noFill/>
          <a:ln/>
        </p:spPr>
        <p:txBody>
          <a:bodyPr wrap="square" rtlCol="0" anchor="ctr"/>
          <a:lstStyle/>
          <a:p>
            <a:pPr marL="342900" indent="-342900">
              <a:spcAft>
                <a:spcPts val="700"/>
              </a:spcAft>
              <a:buSzPct val="100000"/>
              <a:buChar char="•"/>
            </a:pPr>
            <a:r>
              <a:rPr lang="en-US" sz="1200" dirty="0">
                <a:solidFill>
                  <a:srgbClr val="FFFFFF"/>
                </a:solidFill>
                <a:latin typeface="Calibri" pitchFamily="34" charset="0"/>
                <a:ea typeface="Calibri" pitchFamily="34" charset="-122"/>
                <a:cs typeface="Calibri" pitchFamily="34" charset="-120"/>
              </a:rPr>
              <a:t>ただ気づき、味わい、そのままにしておく能力</a:t>
            </a:r>
            <a:endParaRPr lang="en-US" sz="1200" dirty="0"/>
          </a:p>
          <a:p>
            <a:pPr marL="342900" indent="-342900">
              <a:spcAft>
                <a:spcPts val="700"/>
              </a:spcAft>
              <a:buSzPct val="100000"/>
              <a:buChar char="•"/>
            </a:pPr>
            <a:r>
              <a:rPr lang="en-US" sz="1200" dirty="0">
                <a:solidFill>
                  <a:srgbClr val="FFFFFF"/>
                </a:solidFill>
                <a:latin typeface="Calibri" pitchFamily="34" charset="0"/>
                <a:ea typeface="Calibri" pitchFamily="34" charset="-122"/>
                <a:cs typeface="Calibri" pitchFamily="34" charset="-120"/>
              </a:rPr>
              <a:t>夕焼けを「解決」しようとする人はいない</a:t>
            </a:r>
            <a:endParaRPr lang="en-US" sz="1200" dirty="0"/>
          </a:p>
          <a:p>
            <a:pPr marL="342900" indent="-342900">
              <a:spcAft>
                <a:spcPts val="700"/>
              </a:spcAft>
              <a:buSzPct val="100000"/>
              <a:buChar char="•"/>
            </a:pPr>
            <a:r>
              <a:rPr lang="en-US" sz="1200" dirty="0">
                <a:solidFill>
                  <a:srgbClr val="FFFFFF"/>
                </a:solidFill>
                <a:latin typeface="Calibri" pitchFamily="34" charset="0"/>
                <a:ea typeface="Calibri" pitchFamily="34" charset="-122"/>
                <a:cs typeface="Calibri" pitchFamily="34" charset="-120"/>
              </a:rPr>
              <a:t>美しい音楽を聴くとき自然にこのモードになっている</a:t>
            </a:r>
            <a:endParaRPr lang="en-US" sz="1200" dirty="0"/>
          </a:p>
          <a:p>
            <a:pPr marL="342900" indent="-342900">
              <a:spcAft>
                <a:spcPts val="700"/>
              </a:spcAft>
              <a:buSzPct val="100000"/>
              <a:buChar char="•"/>
            </a:pPr>
            <a:r>
              <a:rPr lang="en-US" sz="1200" dirty="0">
                <a:solidFill>
                  <a:srgbClr val="FFFFFF"/>
                </a:solidFill>
                <a:latin typeface="Calibri" pitchFamily="34" charset="0"/>
                <a:ea typeface="Calibri" pitchFamily="34" charset="-122"/>
                <a:cs typeface="Calibri" pitchFamily="34" charset="-120"/>
              </a:rPr>
              <a:t>ACTが意図的に育てようとするのはこのモード</a:t>
            </a:r>
            <a:endParaRPr lang="en-US" sz="1200" dirty="0"/>
          </a:p>
          <a:p>
            <a:pPr marL="342900" indent="-342900">
              <a:spcAft>
                <a:spcPts val="700"/>
              </a:spcAft>
              <a:buSzPct val="100000"/>
              <a:buChar char="•"/>
            </a:pPr>
            <a:r>
              <a:rPr lang="en-US" sz="1200" dirty="0">
                <a:solidFill>
                  <a:srgbClr val="FFFFFF"/>
                </a:solidFill>
                <a:latin typeface="Calibri" pitchFamily="34" charset="0"/>
                <a:ea typeface="Calibri" pitchFamily="34" charset="-122"/>
                <a:cs typeface="Calibri" pitchFamily="34" charset="-120"/>
              </a:rPr>
              <a:t>→ 苦しいことが起きたときも「まずただ感じてみる」</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2ED"/>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2540"/>
          </a:solidFill>
          <a:ln w="12700">
            <a:solidFill>
              <a:srgbClr val="0A2540"/>
            </a:solidFill>
            <a:prstDash val="solid"/>
          </a:ln>
        </p:spPr>
      </p:sp>
      <p:sp>
        <p:nvSpPr>
          <p:cNvPr id="3" name="Text 1"/>
          <p:cNvSpPr/>
          <p:nvPr/>
        </p:nvSpPr>
        <p:spPr>
          <a:xfrm>
            <a:off x="365760" y="0"/>
            <a:ext cx="8229600" cy="914400"/>
          </a:xfrm>
          <a:prstGeom prst="rect">
            <a:avLst/>
          </a:prstGeom>
          <a:noFill/>
          <a:ln/>
        </p:spPr>
        <p:txBody>
          <a:bodyPr wrap="square" rtlCol="0" anchor="ctr"/>
          <a:lstStyle/>
          <a:p>
            <a:pPr indent="0" marL="0">
              <a:buNone/>
            </a:pPr>
            <a:r>
              <a:rPr lang="en-US" sz="2200" b="1" dirty="0">
                <a:solidFill>
                  <a:srgbClr val="FFFFFF"/>
                </a:solidFill>
                <a:latin typeface="Georgia" pitchFamily="34" charset="0"/>
                <a:ea typeface="Georgia" pitchFamily="34" charset="-122"/>
                <a:cs typeface="Georgia" pitchFamily="34" charset="-120"/>
              </a:rPr>
              <a:t>臨床的介入の方法</a:t>
            </a:r>
            <a:endParaRPr lang="en-US" sz="2200" dirty="0"/>
          </a:p>
        </p:txBody>
      </p:sp>
      <p:sp>
        <p:nvSpPr>
          <p:cNvPr id="4" name="Shape 2"/>
          <p:cNvSpPr/>
          <p:nvPr/>
        </p:nvSpPr>
        <p:spPr>
          <a:xfrm>
            <a:off x="228600" y="1005840"/>
            <a:ext cx="8686800" cy="868680"/>
          </a:xfrm>
          <a:prstGeom prst="rect">
            <a:avLst/>
          </a:prstGeom>
          <a:solidFill>
            <a:srgbClr val="FFFFFF"/>
          </a:solidFill>
          <a:ln w="6350">
            <a:solidFill>
              <a:srgbClr val="D0E0E8"/>
            </a:solidFill>
            <a:prstDash val="solid"/>
          </a:ln>
          <a:effectLst>
            <a:outerShdw sx="100000" sy="100000" kx="0" ky="0" algn="bl" rotWithShape="0" blurRad="63500" dist="25400" dir="8100000">
              <a:srgbClr val="000000">
                <a:alpha val="10000"/>
              </a:srgbClr>
            </a:outerShdw>
          </a:effectLst>
        </p:spPr>
      </p:sp>
      <p:sp>
        <p:nvSpPr>
          <p:cNvPr id="5" name="Shape 3"/>
          <p:cNvSpPr/>
          <p:nvPr/>
        </p:nvSpPr>
        <p:spPr>
          <a:xfrm>
            <a:off x="228600" y="1005840"/>
            <a:ext cx="502920" cy="868680"/>
          </a:xfrm>
          <a:prstGeom prst="rect">
            <a:avLst/>
          </a:prstGeom>
          <a:solidFill>
            <a:srgbClr val="028090"/>
          </a:solidFill>
          <a:ln w="12700">
            <a:solidFill>
              <a:srgbClr val="028090"/>
            </a:solidFill>
            <a:prstDash val="solid"/>
          </a:ln>
        </p:spPr>
      </p:sp>
      <p:sp>
        <p:nvSpPr>
          <p:cNvPr id="6" name="Text 4"/>
          <p:cNvSpPr/>
          <p:nvPr/>
        </p:nvSpPr>
        <p:spPr>
          <a:xfrm>
            <a:off x="228600" y="1005840"/>
            <a:ext cx="502920" cy="86868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①</a:t>
            </a:r>
            <a:endParaRPr lang="en-US" sz="1600" dirty="0"/>
          </a:p>
        </p:txBody>
      </p:sp>
      <p:sp>
        <p:nvSpPr>
          <p:cNvPr id="7" name="Text 5"/>
          <p:cNvSpPr/>
          <p:nvPr/>
        </p:nvSpPr>
        <p:spPr>
          <a:xfrm>
            <a:off x="841248" y="1078992"/>
            <a:ext cx="3200400" cy="320040"/>
          </a:xfrm>
          <a:prstGeom prst="rect">
            <a:avLst/>
          </a:prstGeom>
          <a:noFill/>
          <a:ln/>
        </p:spPr>
        <p:txBody>
          <a:bodyPr wrap="square" rtlCol="0" anchor="ctr"/>
          <a:lstStyle/>
          <a:p>
            <a:pPr indent="0" marL="0">
              <a:buNone/>
            </a:pPr>
            <a:r>
              <a:rPr lang="en-US" sz="1300" b="1" dirty="0">
                <a:solidFill>
                  <a:srgbClr val="1A2E3B"/>
                </a:solidFill>
                <a:latin typeface="Calibri" pitchFamily="34" charset="0"/>
                <a:ea typeface="Calibri" pitchFamily="34" charset="-122"/>
                <a:cs typeface="Calibri" pitchFamily="34" charset="-120"/>
              </a:rPr>
              <a:t>セッション冒頭の短い練習（1〜2分）</a:t>
            </a:r>
            <a:endParaRPr lang="en-US" sz="1300" dirty="0"/>
          </a:p>
        </p:txBody>
      </p:sp>
      <p:sp>
        <p:nvSpPr>
          <p:cNvPr id="8" name="Text 6"/>
          <p:cNvSpPr/>
          <p:nvPr/>
        </p:nvSpPr>
        <p:spPr>
          <a:xfrm>
            <a:off x="841248" y="1417320"/>
            <a:ext cx="7955280" cy="384048"/>
          </a:xfrm>
          <a:prstGeom prst="rect">
            <a:avLst/>
          </a:prstGeom>
          <a:noFill/>
          <a:ln/>
        </p:spPr>
        <p:txBody>
          <a:bodyPr wrap="square" rtlCol="0" anchor="ctr"/>
          <a:lstStyle/>
          <a:p>
            <a:pPr indent="0" marL="0">
              <a:buNone/>
            </a:pPr>
            <a:r>
              <a:rPr lang="en-US" sz="1150" dirty="0">
                <a:solidFill>
                  <a:srgbClr val="4A6070"/>
                </a:solidFill>
                <a:latin typeface="Calibri" pitchFamily="34" charset="0"/>
                <a:ea typeface="Calibri" pitchFamily="34" charset="-122"/>
                <a:cs typeface="Calibri" pitchFamily="34" charset="-120"/>
              </a:rPr>
              <a:t>呼吸への注意・ボディスキャン・五感への気づき。「雑談」から「治療作業」へのスムーズな移行を促す。</a:t>
            </a:r>
            <a:endParaRPr lang="en-US" sz="1150" dirty="0"/>
          </a:p>
        </p:txBody>
      </p:sp>
      <p:sp>
        <p:nvSpPr>
          <p:cNvPr id="9" name="Shape 7"/>
          <p:cNvSpPr/>
          <p:nvPr/>
        </p:nvSpPr>
        <p:spPr>
          <a:xfrm>
            <a:off x="228600" y="1993392"/>
            <a:ext cx="8686800" cy="868680"/>
          </a:xfrm>
          <a:prstGeom prst="rect">
            <a:avLst/>
          </a:prstGeom>
          <a:solidFill>
            <a:srgbClr val="FFFFFF"/>
          </a:solidFill>
          <a:ln w="6350">
            <a:solidFill>
              <a:srgbClr val="D0E0E8"/>
            </a:solidFill>
            <a:prstDash val="solid"/>
          </a:ln>
          <a:effectLst>
            <a:outerShdw sx="100000" sy="100000" kx="0" ky="0" algn="bl" rotWithShape="0" blurRad="63500" dist="25400" dir="8100000">
              <a:srgbClr val="000000">
                <a:alpha val="10000"/>
              </a:srgbClr>
            </a:outerShdw>
          </a:effectLst>
        </p:spPr>
      </p:sp>
      <p:sp>
        <p:nvSpPr>
          <p:cNvPr id="10" name="Shape 8"/>
          <p:cNvSpPr/>
          <p:nvPr/>
        </p:nvSpPr>
        <p:spPr>
          <a:xfrm>
            <a:off x="228600" y="1993392"/>
            <a:ext cx="502920" cy="868680"/>
          </a:xfrm>
          <a:prstGeom prst="rect">
            <a:avLst/>
          </a:prstGeom>
          <a:solidFill>
            <a:srgbClr val="028090">
              <a:alpha val="80000"/>
            </a:srgbClr>
          </a:solidFill>
          <a:ln w="12700">
            <a:solidFill>
              <a:srgbClr val="028090"/>
            </a:solidFill>
            <a:prstDash val="solid"/>
          </a:ln>
        </p:spPr>
      </p:sp>
      <p:sp>
        <p:nvSpPr>
          <p:cNvPr id="11" name="Text 9"/>
          <p:cNvSpPr/>
          <p:nvPr/>
        </p:nvSpPr>
        <p:spPr>
          <a:xfrm>
            <a:off x="228600" y="1993392"/>
            <a:ext cx="502920" cy="86868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②</a:t>
            </a:r>
            <a:endParaRPr lang="en-US" sz="1600" dirty="0"/>
          </a:p>
        </p:txBody>
      </p:sp>
      <p:sp>
        <p:nvSpPr>
          <p:cNvPr id="12" name="Text 10"/>
          <p:cNvSpPr/>
          <p:nvPr/>
        </p:nvSpPr>
        <p:spPr>
          <a:xfrm>
            <a:off x="841248" y="2066544"/>
            <a:ext cx="3200400" cy="320040"/>
          </a:xfrm>
          <a:prstGeom prst="rect">
            <a:avLst/>
          </a:prstGeom>
          <a:noFill/>
          <a:ln/>
        </p:spPr>
        <p:txBody>
          <a:bodyPr wrap="square" rtlCol="0" anchor="ctr"/>
          <a:lstStyle/>
          <a:p>
            <a:pPr indent="0" marL="0">
              <a:buNone/>
            </a:pPr>
            <a:r>
              <a:rPr lang="en-US" sz="1300" b="1" dirty="0">
                <a:solidFill>
                  <a:srgbClr val="1A2E3B"/>
                </a:solidFill>
                <a:latin typeface="Calibri" pitchFamily="34" charset="0"/>
                <a:ea typeface="Calibri" pitchFamily="34" charset="-122"/>
                <a:cs typeface="Calibri" pitchFamily="34" charset="-120"/>
              </a:rPr>
              <a:t>ペースを落とす（Slowing Down）</a:t>
            </a:r>
            <a:endParaRPr lang="en-US" sz="1300" dirty="0"/>
          </a:p>
        </p:txBody>
      </p:sp>
      <p:sp>
        <p:nvSpPr>
          <p:cNvPr id="13" name="Text 11"/>
          <p:cNvSpPr/>
          <p:nvPr/>
        </p:nvSpPr>
        <p:spPr>
          <a:xfrm>
            <a:off x="841248" y="2404872"/>
            <a:ext cx="7955280" cy="384048"/>
          </a:xfrm>
          <a:prstGeom prst="rect">
            <a:avLst/>
          </a:prstGeom>
          <a:noFill/>
          <a:ln/>
        </p:spPr>
        <p:txBody>
          <a:bodyPr wrap="square" rtlCol="0" anchor="ctr"/>
          <a:lstStyle/>
          <a:p>
            <a:pPr indent="0" marL="0">
              <a:buNone/>
            </a:pPr>
            <a:r>
              <a:rPr lang="en-US" sz="1150" dirty="0">
                <a:solidFill>
                  <a:srgbClr val="4A6070"/>
                </a:solidFill>
                <a:latin typeface="Calibri" pitchFamily="34" charset="0"/>
                <a:ea typeface="Calibri" pitchFamily="34" charset="-122"/>
                <a:cs typeface="Calibri" pitchFamily="34" charset="-120"/>
              </a:rPr>
              <a:t>クライエントが矢継ぎ早に語るとき、セラピストは意図的にペースを落とす。ペースは融合と回避の「接着剤」——変えると固まったパターンが崩れる。</a:t>
            </a:r>
            <a:endParaRPr lang="en-US" sz="1150" dirty="0"/>
          </a:p>
        </p:txBody>
      </p:sp>
      <p:sp>
        <p:nvSpPr>
          <p:cNvPr id="14" name="Shape 12"/>
          <p:cNvSpPr/>
          <p:nvPr/>
        </p:nvSpPr>
        <p:spPr>
          <a:xfrm>
            <a:off x="228600" y="2980944"/>
            <a:ext cx="8686800" cy="868680"/>
          </a:xfrm>
          <a:prstGeom prst="rect">
            <a:avLst/>
          </a:prstGeom>
          <a:solidFill>
            <a:srgbClr val="FFFFFF"/>
          </a:solidFill>
          <a:ln w="6350">
            <a:solidFill>
              <a:srgbClr val="D0E0E8"/>
            </a:solidFill>
            <a:prstDash val="solid"/>
          </a:ln>
          <a:effectLst>
            <a:outerShdw sx="100000" sy="100000" kx="0" ky="0" algn="bl" rotWithShape="0" blurRad="63500" dist="25400" dir="8100000">
              <a:srgbClr val="000000">
                <a:alpha val="10000"/>
              </a:srgbClr>
            </a:outerShdw>
          </a:effectLst>
        </p:spPr>
      </p:sp>
      <p:sp>
        <p:nvSpPr>
          <p:cNvPr id="15" name="Shape 13"/>
          <p:cNvSpPr/>
          <p:nvPr/>
        </p:nvSpPr>
        <p:spPr>
          <a:xfrm>
            <a:off x="228600" y="2980944"/>
            <a:ext cx="502920" cy="868680"/>
          </a:xfrm>
          <a:prstGeom prst="rect">
            <a:avLst/>
          </a:prstGeom>
          <a:solidFill>
            <a:srgbClr val="028090"/>
          </a:solidFill>
          <a:ln w="12700">
            <a:solidFill>
              <a:srgbClr val="028090"/>
            </a:solidFill>
            <a:prstDash val="solid"/>
          </a:ln>
        </p:spPr>
      </p:sp>
      <p:sp>
        <p:nvSpPr>
          <p:cNvPr id="16" name="Text 14"/>
          <p:cNvSpPr/>
          <p:nvPr/>
        </p:nvSpPr>
        <p:spPr>
          <a:xfrm>
            <a:off x="228600" y="2980944"/>
            <a:ext cx="502920" cy="86868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③</a:t>
            </a:r>
            <a:endParaRPr lang="en-US" sz="1600" dirty="0"/>
          </a:p>
        </p:txBody>
      </p:sp>
      <p:sp>
        <p:nvSpPr>
          <p:cNvPr id="17" name="Text 15"/>
          <p:cNvSpPr/>
          <p:nvPr/>
        </p:nvSpPr>
        <p:spPr>
          <a:xfrm>
            <a:off x="841248" y="3054096"/>
            <a:ext cx="3200400" cy="320040"/>
          </a:xfrm>
          <a:prstGeom prst="rect">
            <a:avLst/>
          </a:prstGeom>
          <a:noFill/>
          <a:ln/>
        </p:spPr>
        <p:txBody>
          <a:bodyPr wrap="square" rtlCol="0" anchor="ctr"/>
          <a:lstStyle/>
          <a:p>
            <a:pPr indent="0" marL="0">
              <a:buNone/>
            </a:pPr>
            <a:r>
              <a:rPr lang="en-US" sz="1300" b="1" dirty="0">
                <a:solidFill>
                  <a:srgbClr val="1A2E3B"/>
                </a:solidFill>
                <a:latin typeface="Calibri" pitchFamily="34" charset="0"/>
                <a:ea typeface="Calibri" pitchFamily="34" charset="-122"/>
                <a:cs typeface="Calibri" pitchFamily="34" charset="-120"/>
              </a:rPr>
              <a:t>「ただ気づく（Just Noticing）」練習</a:t>
            </a:r>
            <a:endParaRPr lang="en-US" sz="1300" dirty="0"/>
          </a:p>
        </p:txBody>
      </p:sp>
      <p:sp>
        <p:nvSpPr>
          <p:cNvPr id="18" name="Text 16"/>
          <p:cNvSpPr/>
          <p:nvPr/>
        </p:nvSpPr>
        <p:spPr>
          <a:xfrm>
            <a:off x="841248" y="3392424"/>
            <a:ext cx="7955280" cy="384048"/>
          </a:xfrm>
          <a:prstGeom prst="rect">
            <a:avLst/>
          </a:prstGeom>
          <a:noFill/>
          <a:ln/>
        </p:spPr>
        <p:txBody>
          <a:bodyPr wrap="square" rtlCol="0" anchor="ctr"/>
          <a:lstStyle/>
          <a:p>
            <a:pPr indent="0" marL="0">
              <a:buNone/>
            </a:pPr>
            <a:r>
              <a:rPr lang="en-US" sz="1150" dirty="0">
                <a:solidFill>
                  <a:srgbClr val="4A6070"/>
                </a:solidFill>
                <a:latin typeface="Calibri" pitchFamily="34" charset="0"/>
                <a:ea typeface="Calibri" pitchFamily="34" charset="-122"/>
                <a:cs typeface="Calibri" pitchFamily="34" charset="-120"/>
              </a:rPr>
              <a:t>思考を「思考として」、感情を「感情として」名付けるだけ。感覚の切り替え（音楽のベースラインだけ→ホルンへ移す）なども有効。</a:t>
            </a:r>
            <a:endParaRPr lang="en-US" sz="1150" dirty="0"/>
          </a:p>
        </p:txBody>
      </p:sp>
      <p:sp>
        <p:nvSpPr>
          <p:cNvPr id="19" name="Shape 17"/>
          <p:cNvSpPr/>
          <p:nvPr/>
        </p:nvSpPr>
        <p:spPr>
          <a:xfrm>
            <a:off x="228600" y="3968496"/>
            <a:ext cx="8686800" cy="868680"/>
          </a:xfrm>
          <a:prstGeom prst="rect">
            <a:avLst/>
          </a:prstGeom>
          <a:solidFill>
            <a:srgbClr val="FFFFFF"/>
          </a:solidFill>
          <a:ln w="6350">
            <a:solidFill>
              <a:srgbClr val="D0E0E8"/>
            </a:solidFill>
            <a:prstDash val="solid"/>
          </a:ln>
          <a:effectLst>
            <a:outerShdw sx="100000" sy="100000" kx="0" ky="0" algn="bl" rotWithShape="0" blurRad="63500" dist="25400" dir="8100000">
              <a:srgbClr val="000000">
                <a:alpha val="10000"/>
              </a:srgbClr>
            </a:outerShdw>
          </a:effectLst>
        </p:spPr>
      </p:sp>
      <p:sp>
        <p:nvSpPr>
          <p:cNvPr id="20" name="Shape 18"/>
          <p:cNvSpPr/>
          <p:nvPr/>
        </p:nvSpPr>
        <p:spPr>
          <a:xfrm>
            <a:off x="228600" y="3968496"/>
            <a:ext cx="502920" cy="868680"/>
          </a:xfrm>
          <a:prstGeom prst="rect">
            <a:avLst/>
          </a:prstGeom>
          <a:solidFill>
            <a:srgbClr val="028090">
              <a:alpha val="80000"/>
            </a:srgbClr>
          </a:solidFill>
          <a:ln w="12700">
            <a:solidFill>
              <a:srgbClr val="028090"/>
            </a:solidFill>
            <a:prstDash val="solid"/>
          </a:ln>
        </p:spPr>
      </p:sp>
      <p:sp>
        <p:nvSpPr>
          <p:cNvPr id="21" name="Text 19"/>
          <p:cNvSpPr/>
          <p:nvPr/>
        </p:nvSpPr>
        <p:spPr>
          <a:xfrm>
            <a:off x="228600" y="3968496"/>
            <a:ext cx="502920" cy="86868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④</a:t>
            </a:r>
            <a:endParaRPr lang="en-US" sz="1600" dirty="0"/>
          </a:p>
        </p:txBody>
      </p:sp>
      <p:sp>
        <p:nvSpPr>
          <p:cNvPr id="22" name="Text 20"/>
          <p:cNvSpPr/>
          <p:nvPr/>
        </p:nvSpPr>
        <p:spPr>
          <a:xfrm>
            <a:off x="841248" y="4041648"/>
            <a:ext cx="3200400" cy="320040"/>
          </a:xfrm>
          <a:prstGeom prst="rect">
            <a:avLst/>
          </a:prstGeom>
          <a:noFill/>
          <a:ln/>
        </p:spPr>
        <p:txBody>
          <a:bodyPr wrap="square" rtlCol="0" anchor="ctr"/>
          <a:lstStyle/>
          <a:p>
            <a:pPr indent="0" marL="0">
              <a:buNone/>
            </a:pPr>
            <a:r>
              <a:rPr lang="en-US" sz="1300" b="1" dirty="0">
                <a:solidFill>
                  <a:srgbClr val="1A2E3B"/>
                </a:solidFill>
                <a:latin typeface="Calibri" pitchFamily="34" charset="0"/>
                <a:ea typeface="Calibri" pitchFamily="34" charset="-122"/>
                <a:cs typeface="Calibri" pitchFamily="34" charset="-120"/>
              </a:rPr>
              <a:t>セッション間の宿題（継続練習）</a:t>
            </a:r>
            <a:endParaRPr lang="en-US" sz="1300" dirty="0"/>
          </a:p>
        </p:txBody>
      </p:sp>
      <p:sp>
        <p:nvSpPr>
          <p:cNvPr id="23" name="Text 21"/>
          <p:cNvSpPr/>
          <p:nvPr/>
        </p:nvSpPr>
        <p:spPr>
          <a:xfrm>
            <a:off x="841248" y="4379976"/>
            <a:ext cx="7955280" cy="384048"/>
          </a:xfrm>
          <a:prstGeom prst="rect">
            <a:avLst/>
          </a:prstGeom>
          <a:noFill/>
          <a:ln/>
        </p:spPr>
        <p:txBody>
          <a:bodyPr wrap="square" rtlCol="0" anchor="ctr"/>
          <a:lstStyle/>
          <a:p>
            <a:pPr indent="0" marL="0">
              <a:buNone/>
            </a:pPr>
            <a:r>
              <a:rPr lang="en-US" sz="1150" dirty="0">
                <a:solidFill>
                  <a:srgbClr val="4A6070"/>
                </a:solidFill>
                <a:latin typeface="Calibri" pitchFamily="34" charset="0"/>
                <a:ea typeface="Calibri" pitchFamily="34" charset="-122"/>
                <a:cs typeface="Calibri" pitchFamily="34" charset="-120"/>
              </a:rPr>
              <a:t>1日2回・5分の呼吸練習。日常動作（皿洗い・アイロン）にマインドフルに取り組む。1日数回アラームで「10回の呼吸を観察する」。</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A2540"/>
        </a:solidFill>
      </p:bgPr>
    </p:bg>
    <p:spTree>
      <p:nvGrpSpPr>
        <p:cNvPr id="1" name=""/>
        <p:cNvGrpSpPr/>
        <p:nvPr/>
      </p:nvGrpSpPr>
      <p:grpSpPr>
        <a:xfrm>
          <a:off x="0" y="0"/>
          <a:ext cx="0" cy="0"/>
          <a:chOff x="0" y="0"/>
          <a:chExt cx="0" cy="0"/>
        </a:xfrm>
      </p:grpSpPr>
      <p:sp>
        <p:nvSpPr>
          <p:cNvPr id="2" name="Text 0"/>
          <p:cNvSpPr/>
          <p:nvPr/>
        </p:nvSpPr>
        <p:spPr>
          <a:xfrm>
            <a:off x="457200" y="164592"/>
            <a:ext cx="8229600" cy="594360"/>
          </a:xfrm>
          <a:prstGeom prst="rect">
            <a:avLst/>
          </a:prstGeom>
          <a:noFill/>
          <a:ln/>
        </p:spPr>
        <p:txBody>
          <a:bodyPr wrap="square" rtlCol="0" anchor="ctr"/>
          <a:lstStyle/>
          <a:p>
            <a:pPr indent="0" marL="0">
              <a:buNone/>
            </a:pPr>
            <a:r>
              <a:rPr lang="en-US" sz="2200" b="1" dirty="0">
                <a:solidFill>
                  <a:srgbClr val="FFFFFF"/>
                </a:solidFill>
                <a:latin typeface="Georgia" pitchFamily="34" charset="0"/>
                <a:ea typeface="Georgia" pitchFamily="34" charset="-122"/>
                <a:cs typeface="Georgia" pitchFamily="34" charset="-120"/>
              </a:rPr>
              <a:t>臨床場面——「やることがたくさんある」</a:t>
            </a:r>
            <a:endParaRPr lang="en-US" sz="2200" dirty="0"/>
          </a:p>
        </p:txBody>
      </p:sp>
      <p:sp>
        <p:nvSpPr>
          <p:cNvPr id="3" name="Text 1"/>
          <p:cNvSpPr/>
          <p:nvPr/>
        </p:nvSpPr>
        <p:spPr>
          <a:xfrm>
            <a:off x="457200" y="731520"/>
            <a:ext cx="8229600" cy="320040"/>
          </a:xfrm>
          <a:prstGeom prst="rect">
            <a:avLst/>
          </a:prstGeom>
          <a:noFill/>
          <a:ln/>
        </p:spPr>
        <p:txBody>
          <a:bodyPr wrap="square" rtlCol="0" anchor="ctr"/>
          <a:lstStyle/>
          <a:p>
            <a:pPr indent="0" marL="0">
              <a:buNone/>
            </a:pPr>
            <a:r>
              <a:rPr lang="en-US" sz="1300" i="1" dirty="0">
                <a:solidFill>
                  <a:srgbClr val="A8D8EA"/>
                </a:solidFill>
                <a:latin typeface="Calibri" pitchFamily="34" charset="0"/>
                <a:ea typeface="Calibri" pitchFamily="34" charset="-122"/>
                <a:cs typeface="Calibri" pitchFamily="34" charset="-120"/>
              </a:rPr>
              <a:t>今この瞬間への気づきが生まれる瞬間</a:t>
            </a:r>
            <a:endParaRPr lang="en-US" sz="1300" dirty="0"/>
          </a:p>
        </p:txBody>
      </p:sp>
      <p:sp>
        <p:nvSpPr>
          <p:cNvPr id="4" name="Shape 2"/>
          <p:cNvSpPr/>
          <p:nvPr/>
        </p:nvSpPr>
        <p:spPr>
          <a:xfrm>
            <a:off x="228600" y="1188720"/>
            <a:ext cx="1920240" cy="3200400"/>
          </a:xfrm>
          <a:prstGeom prst="rect">
            <a:avLst/>
          </a:prstGeom>
          <a:solidFill>
            <a:srgbClr val="0D2840"/>
          </a:solidFill>
          <a:ln w="10160">
            <a:solidFill>
              <a:srgbClr val="028090"/>
            </a:solidFill>
            <a:prstDash val="solid"/>
          </a:ln>
        </p:spPr>
      </p:sp>
      <p:sp>
        <p:nvSpPr>
          <p:cNvPr id="5" name="Shape 3"/>
          <p:cNvSpPr/>
          <p:nvPr/>
        </p:nvSpPr>
        <p:spPr>
          <a:xfrm>
            <a:off x="868680" y="1261872"/>
            <a:ext cx="594360" cy="594360"/>
          </a:xfrm>
          <a:prstGeom prst="ellipse">
            <a:avLst/>
          </a:prstGeom>
          <a:solidFill>
            <a:srgbClr val="028090"/>
          </a:solidFill>
          <a:ln w="12700">
            <a:solidFill>
              <a:srgbClr val="028090"/>
            </a:solidFill>
            <a:prstDash val="solid"/>
          </a:ln>
        </p:spPr>
      </p:sp>
      <p:sp>
        <p:nvSpPr>
          <p:cNvPr id="6" name="Text 4"/>
          <p:cNvSpPr/>
          <p:nvPr/>
        </p:nvSpPr>
        <p:spPr>
          <a:xfrm>
            <a:off x="868680" y="1261872"/>
            <a:ext cx="594360" cy="594360"/>
          </a:xfrm>
          <a:prstGeom prst="rect">
            <a:avLst/>
          </a:prstGeom>
          <a:noFill/>
          <a:ln/>
        </p:spPr>
        <p:txBody>
          <a:bodyPr wrap="square" rtlCol="0" anchor="ctr"/>
          <a:lstStyle/>
          <a:p>
            <a:pPr algn="ctr" indent="0" marL="0">
              <a:buNone/>
            </a:pPr>
            <a:r>
              <a:rPr lang="en-US" sz="1400" b="1" dirty="0">
                <a:solidFill>
                  <a:srgbClr val="0A2540"/>
                </a:solidFill>
                <a:latin typeface="Georgia" pitchFamily="34" charset="0"/>
                <a:ea typeface="Georgia" pitchFamily="34" charset="-122"/>
                <a:cs typeface="Georgia" pitchFamily="34" charset="-120"/>
              </a:rPr>
              <a:t>1</a:t>
            </a:r>
            <a:endParaRPr lang="en-US" sz="1400" dirty="0"/>
          </a:p>
        </p:txBody>
      </p:sp>
      <p:sp>
        <p:nvSpPr>
          <p:cNvPr id="7" name="Text 5"/>
          <p:cNvSpPr/>
          <p:nvPr/>
        </p:nvSpPr>
        <p:spPr>
          <a:xfrm>
            <a:off x="320040" y="1938528"/>
            <a:ext cx="1737360" cy="502920"/>
          </a:xfrm>
          <a:prstGeom prst="rect">
            <a:avLst/>
          </a:prstGeom>
          <a:noFill/>
          <a:ln/>
        </p:spPr>
        <p:txBody>
          <a:bodyPr wrap="square" rtlCol="0" anchor="ctr"/>
          <a:lstStyle/>
          <a:p>
            <a:pPr algn="ctr" indent="0" marL="0">
              <a:buNone/>
            </a:pPr>
            <a:r>
              <a:rPr lang="en-US" sz="1200" b="1" dirty="0">
                <a:solidFill>
                  <a:srgbClr val="A8D8EA"/>
                </a:solidFill>
                <a:latin typeface="Calibri" pitchFamily="34" charset="0"/>
                <a:ea typeface="Calibri" pitchFamily="34" charset="-122"/>
                <a:cs typeface="Calibri" pitchFamily="34" charset="-120"/>
              </a:rPr>
              <a:t>漠然とした語り</a:t>
            </a:r>
            <a:endParaRPr lang="en-US" sz="1200" dirty="0"/>
          </a:p>
        </p:txBody>
      </p:sp>
      <p:sp>
        <p:nvSpPr>
          <p:cNvPr id="8" name="Text 6"/>
          <p:cNvSpPr/>
          <p:nvPr/>
        </p:nvSpPr>
        <p:spPr>
          <a:xfrm>
            <a:off x="320040" y="2487168"/>
            <a:ext cx="1737360" cy="1737360"/>
          </a:xfrm>
          <a:prstGeom prst="rect">
            <a:avLst/>
          </a:prstGeom>
          <a:noFill/>
          <a:ln/>
        </p:spPr>
        <p:txBody>
          <a:bodyPr wrap="square" rtlCol="0" anchor="ctr"/>
          <a:lstStyle/>
          <a:p>
            <a:pPr indent="0" marL="0">
              <a:buNone/>
            </a:pPr>
            <a:r>
              <a:rPr lang="en-US" sz="1100" dirty="0">
                <a:solidFill>
                  <a:srgbClr val="8FAAB8"/>
                </a:solidFill>
                <a:latin typeface="Calibri" pitchFamily="34" charset="0"/>
                <a:ea typeface="Calibri" pitchFamily="34" charset="-122"/>
                <a:cs typeface="Calibri" pitchFamily="34" charset="-120"/>
              </a:rPr>
              <a:t>「仕事の締め切り、未払いの請求書、返せていないメール……」</a:t>
            </a:r>
            <a:endParaRPr lang="en-US" sz="1100" dirty="0"/>
          </a:p>
          <a:p>
            <a:pPr indent="0" marL="0">
              <a:buNone/>
            </a:pPr>
            <a:r>
              <a:rPr lang="en-US" sz="1100" dirty="0">
                <a:solidFill>
                  <a:srgbClr val="8FAAB8"/>
                </a:solidFill>
                <a:latin typeface="Calibri" pitchFamily="34" charset="0"/>
                <a:ea typeface="Calibri" pitchFamily="34" charset="-122"/>
                <a:cs typeface="Calibri" pitchFamily="34" charset="-120"/>
              </a:rPr>
              <a:t>矢継ぎ早に次々と問題を列挙し続ける。</a:t>
            </a:r>
            <a:endParaRPr lang="en-US" sz="1100" dirty="0"/>
          </a:p>
        </p:txBody>
      </p:sp>
      <p:sp>
        <p:nvSpPr>
          <p:cNvPr id="9" name="Shape 7"/>
          <p:cNvSpPr/>
          <p:nvPr/>
        </p:nvSpPr>
        <p:spPr>
          <a:xfrm>
            <a:off x="2167128" y="2286000"/>
            <a:ext cx="182880" cy="109728"/>
          </a:xfrm>
          <a:prstGeom prst="rect">
            <a:avLst/>
          </a:prstGeom>
          <a:solidFill>
            <a:srgbClr val="028090"/>
          </a:solidFill>
          <a:ln w="12700">
            <a:solidFill>
              <a:srgbClr val="028090"/>
            </a:solidFill>
            <a:prstDash val="solid"/>
          </a:ln>
        </p:spPr>
      </p:sp>
      <p:sp>
        <p:nvSpPr>
          <p:cNvPr id="10" name="Shape 8"/>
          <p:cNvSpPr/>
          <p:nvPr/>
        </p:nvSpPr>
        <p:spPr>
          <a:xfrm>
            <a:off x="2377440" y="1188720"/>
            <a:ext cx="1920240" cy="3200400"/>
          </a:xfrm>
          <a:prstGeom prst="rect">
            <a:avLst/>
          </a:prstGeom>
          <a:solidFill>
            <a:srgbClr val="0D2840"/>
          </a:solidFill>
          <a:ln w="10160">
            <a:solidFill>
              <a:srgbClr val="028090"/>
            </a:solidFill>
            <a:prstDash val="solid"/>
          </a:ln>
        </p:spPr>
      </p:sp>
      <p:sp>
        <p:nvSpPr>
          <p:cNvPr id="11" name="Shape 9"/>
          <p:cNvSpPr/>
          <p:nvPr/>
        </p:nvSpPr>
        <p:spPr>
          <a:xfrm>
            <a:off x="3017520" y="1261872"/>
            <a:ext cx="594360" cy="594360"/>
          </a:xfrm>
          <a:prstGeom prst="ellipse">
            <a:avLst/>
          </a:prstGeom>
          <a:solidFill>
            <a:srgbClr val="028090"/>
          </a:solidFill>
          <a:ln w="12700">
            <a:solidFill>
              <a:srgbClr val="028090"/>
            </a:solidFill>
            <a:prstDash val="solid"/>
          </a:ln>
        </p:spPr>
      </p:sp>
      <p:sp>
        <p:nvSpPr>
          <p:cNvPr id="12" name="Text 10"/>
          <p:cNvSpPr/>
          <p:nvPr/>
        </p:nvSpPr>
        <p:spPr>
          <a:xfrm>
            <a:off x="3017520" y="1261872"/>
            <a:ext cx="594360" cy="594360"/>
          </a:xfrm>
          <a:prstGeom prst="rect">
            <a:avLst/>
          </a:prstGeom>
          <a:noFill/>
          <a:ln/>
        </p:spPr>
        <p:txBody>
          <a:bodyPr wrap="square" rtlCol="0" anchor="ctr"/>
          <a:lstStyle/>
          <a:p>
            <a:pPr algn="ctr" indent="0" marL="0">
              <a:buNone/>
            </a:pPr>
            <a:r>
              <a:rPr lang="en-US" sz="1400" b="1" dirty="0">
                <a:solidFill>
                  <a:srgbClr val="0A2540"/>
                </a:solidFill>
                <a:latin typeface="Georgia" pitchFamily="34" charset="0"/>
                <a:ea typeface="Georgia" pitchFamily="34" charset="-122"/>
                <a:cs typeface="Georgia" pitchFamily="34" charset="-120"/>
              </a:rPr>
              <a:t>2</a:t>
            </a:r>
            <a:endParaRPr lang="en-US" sz="1400" dirty="0"/>
          </a:p>
        </p:txBody>
      </p:sp>
      <p:sp>
        <p:nvSpPr>
          <p:cNvPr id="13" name="Text 11"/>
          <p:cNvSpPr/>
          <p:nvPr/>
        </p:nvSpPr>
        <p:spPr>
          <a:xfrm>
            <a:off x="2468880" y="1938528"/>
            <a:ext cx="1737360" cy="502920"/>
          </a:xfrm>
          <a:prstGeom prst="rect">
            <a:avLst/>
          </a:prstGeom>
          <a:noFill/>
          <a:ln/>
        </p:spPr>
        <p:txBody>
          <a:bodyPr wrap="square" rtlCol="0" anchor="ctr"/>
          <a:lstStyle/>
          <a:p>
            <a:pPr algn="ctr" indent="0" marL="0">
              <a:buNone/>
            </a:pPr>
            <a:r>
              <a:rPr lang="en-US" sz="1200" b="1" dirty="0">
                <a:solidFill>
                  <a:srgbClr val="A8D8EA"/>
                </a:solidFill>
                <a:latin typeface="Calibri" pitchFamily="34" charset="0"/>
                <a:ea typeface="Calibri" pitchFamily="34" charset="-122"/>
                <a:cs typeface="Calibri" pitchFamily="34" charset="-120"/>
              </a:rPr>
              <a:t>ペースを落とす</a:t>
            </a:r>
            <a:endParaRPr lang="en-US" sz="1200" dirty="0"/>
          </a:p>
        </p:txBody>
      </p:sp>
      <p:sp>
        <p:nvSpPr>
          <p:cNvPr id="14" name="Text 12"/>
          <p:cNvSpPr/>
          <p:nvPr/>
        </p:nvSpPr>
        <p:spPr>
          <a:xfrm>
            <a:off x="2468880" y="2487168"/>
            <a:ext cx="1737360" cy="1737360"/>
          </a:xfrm>
          <a:prstGeom prst="rect">
            <a:avLst/>
          </a:prstGeom>
          <a:noFill/>
          <a:ln/>
        </p:spPr>
        <p:txBody>
          <a:bodyPr wrap="square" rtlCol="0" anchor="ctr"/>
          <a:lstStyle/>
          <a:p>
            <a:pPr indent="0" marL="0">
              <a:buNone/>
            </a:pPr>
            <a:r>
              <a:rPr lang="en-US" sz="1100" dirty="0">
                <a:solidFill>
                  <a:srgbClr val="8FAAB8"/>
                </a:solidFill>
                <a:latin typeface="Calibri" pitchFamily="34" charset="0"/>
                <a:ea typeface="Calibri" pitchFamily="34" charset="-122"/>
                <a:cs typeface="Calibri" pitchFamily="34" charset="-120"/>
              </a:rPr>
              <a:t>セラピストが意図的にペースを変える。</a:t>
            </a:r>
            <a:endParaRPr lang="en-US" sz="1100" dirty="0"/>
          </a:p>
          <a:p>
            <a:pPr indent="0" marL="0">
              <a:buNone/>
            </a:pPr>
            <a:r>
              <a:rPr lang="en-US" sz="1100" dirty="0">
                <a:solidFill>
                  <a:srgbClr val="8FAAB8"/>
                </a:solidFill>
                <a:latin typeface="Calibri" pitchFamily="34" charset="0"/>
                <a:ea typeface="Calibri" pitchFamily="34" charset="-122"/>
                <a:cs typeface="Calibri" pitchFamily="34" charset="-120"/>
              </a:rPr>
              <a:t>「もう少しゆっくり話してもらえますか」</a:t>
            </a:r>
            <a:endParaRPr lang="en-US" sz="1100" dirty="0"/>
          </a:p>
        </p:txBody>
      </p:sp>
      <p:sp>
        <p:nvSpPr>
          <p:cNvPr id="15" name="Shape 13"/>
          <p:cNvSpPr/>
          <p:nvPr/>
        </p:nvSpPr>
        <p:spPr>
          <a:xfrm>
            <a:off x="4315968" y="2286000"/>
            <a:ext cx="182880" cy="109728"/>
          </a:xfrm>
          <a:prstGeom prst="rect">
            <a:avLst/>
          </a:prstGeom>
          <a:solidFill>
            <a:srgbClr val="028090"/>
          </a:solidFill>
          <a:ln w="12700">
            <a:solidFill>
              <a:srgbClr val="028090"/>
            </a:solidFill>
            <a:prstDash val="solid"/>
          </a:ln>
        </p:spPr>
      </p:sp>
      <p:sp>
        <p:nvSpPr>
          <p:cNvPr id="16" name="Shape 14"/>
          <p:cNvSpPr/>
          <p:nvPr/>
        </p:nvSpPr>
        <p:spPr>
          <a:xfrm>
            <a:off x="4526280" y="1188720"/>
            <a:ext cx="1920240" cy="3200400"/>
          </a:xfrm>
          <a:prstGeom prst="rect">
            <a:avLst/>
          </a:prstGeom>
          <a:solidFill>
            <a:srgbClr val="0D2840"/>
          </a:solidFill>
          <a:ln w="10160">
            <a:solidFill>
              <a:srgbClr val="028090"/>
            </a:solidFill>
            <a:prstDash val="solid"/>
          </a:ln>
        </p:spPr>
      </p:sp>
      <p:sp>
        <p:nvSpPr>
          <p:cNvPr id="17" name="Shape 15"/>
          <p:cNvSpPr/>
          <p:nvPr/>
        </p:nvSpPr>
        <p:spPr>
          <a:xfrm>
            <a:off x="5166360" y="1261872"/>
            <a:ext cx="594360" cy="594360"/>
          </a:xfrm>
          <a:prstGeom prst="ellipse">
            <a:avLst/>
          </a:prstGeom>
          <a:solidFill>
            <a:srgbClr val="028090"/>
          </a:solidFill>
          <a:ln w="12700">
            <a:solidFill>
              <a:srgbClr val="028090"/>
            </a:solidFill>
            <a:prstDash val="solid"/>
          </a:ln>
        </p:spPr>
      </p:sp>
      <p:sp>
        <p:nvSpPr>
          <p:cNvPr id="18" name="Text 16"/>
          <p:cNvSpPr/>
          <p:nvPr/>
        </p:nvSpPr>
        <p:spPr>
          <a:xfrm>
            <a:off x="5166360" y="1261872"/>
            <a:ext cx="594360" cy="594360"/>
          </a:xfrm>
          <a:prstGeom prst="rect">
            <a:avLst/>
          </a:prstGeom>
          <a:noFill/>
          <a:ln/>
        </p:spPr>
        <p:txBody>
          <a:bodyPr wrap="square" rtlCol="0" anchor="ctr"/>
          <a:lstStyle/>
          <a:p>
            <a:pPr algn="ctr" indent="0" marL="0">
              <a:buNone/>
            </a:pPr>
            <a:r>
              <a:rPr lang="en-US" sz="1400" b="1" dirty="0">
                <a:solidFill>
                  <a:srgbClr val="0A2540"/>
                </a:solidFill>
                <a:latin typeface="Georgia" pitchFamily="34" charset="0"/>
                <a:ea typeface="Georgia" pitchFamily="34" charset="-122"/>
                <a:cs typeface="Georgia" pitchFamily="34" charset="-120"/>
              </a:rPr>
              <a:t>3</a:t>
            </a:r>
            <a:endParaRPr lang="en-US" sz="1400" dirty="0"/>
          </a:p>
        </p:txBody>
      </p:sp>
      <p:sp>
        <p:nvSpPr>
          <p:cNvPr id="19" name="Text 17"/>
          <p:cNvSpPr/>
          <p:nvPr/>
        </p:nvSpPr>
        <p:spPr>
          <a:xfrm>
            <a:off x="4617720" y="1938528"/>
            <a:ext cx="1737360" cy="502920"/>
          </a:xfrm>
          <a:prstGeom prst="rect">
            <a:avLst/>
          </a:prstGeom>
          <a:noFill/>
          <a:ln/>
        </p:spPr>
        <p:txBody>
          <a:bodyPr wrap="square" rtlCol="0" anchor="ctr"/>
          <a:lstStyle/>
          <a:p>
            <a:pPr algn="ctr" indent="0" marL="0">
              <a:buNone/>
            </a:pPr>
            <a:r>
              <a:rPr lang="en-US" sz="1200" b="1" dirty="0">
                <a:solidFill>
                  <a:srgbClr val="A8D8EA"/>
                </a:solidFill>
                <a:latin typeface="Calibri" pitchFamily="34" charset="0"/>
                <a:ea typeface="Calibri" pitchFamily="34" charset="-122"/>
                <a:cs typeface="Calibri" pitchFamily="34" charset="-120"/>
              </a:rPr>
              <a:t>言葉を身体で感じる</a:t>
            </a:r>
            <a:endParaRPr lang="en-US" sz="1200" dirty="0"/>
          </a:p>
        </p:txBody>
      </p:sp>
      <p:sp>
        <p:nvSpPr>
          <p:cNvPr id="20" name="Text 18"/>
          <p:cNvSpPr/>
          <p:nvPr/>
        </p:nvSpPr>
        <p:spPr>
          <a:xfrm>
            <a:off x="4617720" y="2487168"/>
            <a:ext cx="1737360" cy="1737360"/>
          </a:xfrm>
          <a:prstGeom prst="rect">
            <a:avLst/>
          </a:prstGeom>
          <a:noFill/>
          <a:ln/>
        </p:spPr>
        <p:txBody>
          <a:bodyPr wrap="square" rtlCol="0" anchor="ctr"/>
          <a:lstStyle/>
          <a:p>
            <a:pPr indent="0" marL="0">
              <a:buNone/>
            </a:pPr>
            <a:r>
              <a:rPr lang="en-US" sz="1100" dirty="0">
                <a:solidFill>
                  <a:srgbClr val="8FAAB8"/>
                </a:solidFill>
                <a:latin typeface="Calibri" pitchFamily="34" charset="0"/>
                <a:ea typeface="Calibri" pitchFamily="34" charset="-122"/>
                <a:cs typeface="Calibri" pitchFamily="34" charset="-120"/>
              </a:rPr>
              <a:t>「やることがたくさんある」をとてもゆっくり繰り返す。</a:t>
            </a:r>
            <a:endParaRPr lang="en-US" sz="1100" dirty="0"/>
          </a:p>
          <a:p>
            <a:pPr indent="0" marL="0">
              <a:buNone/>
            </a:pPr>
            <a:r>
              <a:rPr lang="en-US" sz="1100" dirty="0">
                <a:solidFill>
                  <a:srgbClr val="8FAAB8"/>
                </a:solidFill>
                <a:latin typeface="Calibri" pitchFamily="34" charset="0"/>
                <a:ea typeface="Calibri" pitchFamily="34" charset="-122"/>
                <a:cs typeface="Calibri" pitchFamily="34" charset="-120"/>
              </a:rPr>
              <a:t>クライエント：「胸が締め付けられる感じがする」</a:t>
            </a:r>
            <a:endParaRPr lang="en-US" sz="1100" dirty="0"/>
          </a:p>
        </p:txBody>
      </p:sp>
      <p:sp>
        <p:nvSpPr>
          <p:cNvPr id="21" name="Shape 19"/>
          <p:cNvSpPr/>
          <p:nvPr/>
        </p:nvSpPr>
        <p:spPr>
          <a:xfrm>
            <a:off x="6464808" y="2286000"/>
            <a:ext cx="182880" cy="109728"/>
          </a:xfrm>
          <a:prstGeom prst="rect">
            <a:avLst/>
          </a:prstGeom>
          <a:solidFill>
            <a:srgbClr val="028090"/>
          </a:solidFill>
          <a:ln w="12700">
            <a:solidFill>
              <a:srgbClr val="028090"/>
            </a:solidFill>
            <a:prstDash val="solid"/>
          </a:ln>
        </p:spPr>
      </p:sp>
      <p:sp>
        <p:nvSpPr>
          <p:cNvPr id="22" name="Shape 20"/>
          <p:cNvSpPr/>
          <p:nvPr/>
        </p:nvSpPr>
        <p:spPr>
          <a:xfrm>
            <a:off x="6675120" y="1188720"/>
            <a:ext cx="1920240" cy="3200400"/>
          </a:xfrm>
          <a:prstGeom prst="rect">
            <a:avLst/>
          </a:prstGeom>
          <a:solidFill>
            <a:srgbClr val="073A38"/>
          </a:solidFill>
          <a:ln w="25400">
            <a:solidFill>
              <a:srgbClr val="02C39A"/>
            </a:solidFill>
            <a:prstDash val="solid"/>
          </a:ln>
        </p:spPr>
      </p:sp>
      <p:sp>
        <p:nvSpPr>
          <p:cNvPr id="23" name="Shape 21"/>
          <p:cNvSpPr/>
          <p:nvPr/>
        </p:nvSpPr>
        <p:spPr>
          <a:xfrm>
            <a:off x="7315200" y="1261872"/>
            <a:ext cx="594360" cy="594360"/>
          </a:xfrm>
          <a:prstGeom prst="ellipse">
            <a:avLst/>
          </a:prstGeom>
          <a:solidFill>
            <a:srgbClr val="02C39A"/>
          </a:solidFill>
          <a:ln w="12700">
            <a:solidFill>
              <a:srgbClr val="02C39A"/>
            </a:solidFill>
            <a:prstDash val="solid"/>
          </a:ln>
        </p:spPr>
      </p:sp>
      <p:sp>
        <p:nvSpPr>
          <p:cNvPr id="24" name="Text 22"/>
          <p:cNvSpPr/>
          <p:nvPr/>
        </p:nvSpPr>
        <p:spPr>
          <a:xfrm>
            <a:off x="7315200" y="1261872"/>
            <a:ext cx="594360" cy="594360"/>
          </a:xfrm>
          <a:prstGeom prst="rect">
            <a:avLst/>
          </a:prstGeom>
          <a:noFill/>
          <a:ln/>
        </p:spPr>
        <p:txBody>
          <a:bodyPr wrap="square" rtlCol="0" anchor="ctr"/>
          <a:lstStyle/>
          <a:p>
            <a:pPr algn="ctr" indent="0" marL="0">
              <a:buNone/>
            </a:pPr>
            <a:r>
              <a:rPr lang="en-US" sz="1400" b="1" dirty="0">
                <a:solidFill>
                  <a:srgbClr val="0A2540"/>
                </a:solidFill>
                <a:latin typeface="Georgia" pitchFamily="34" charset="0"/>
                <a:ea typeface="Georgia" pitchFamily="34" charset="-122"/>
                <a:cs typeface="Georgia" pitchFamily="34" charset="-120"/>
              </a:rPr>
              <a:t>4</a:t>
            </a:r>
            <a:endParaRPr lang="en-US" sz="1400" dirty="0"/>
          </a:p>
        </p:txBody>
      </p:sp>
      <p:sp>
        <p:nvSpPr>
          <p:cNvPr id="25" name="Text 23"/>
          <p:cNvSpPr/>
          <p:nvPr/>
        </p:nvSpPr>
        <p:spPr>
          <a:xfrm>
            <a:off x="6766560" y="1938528"/>
            <a:ext cx="1737360" cy="502920"/>
          </a:xfrm>
          <a:prstGeom prst="rect">
            <a:avLst/>
          </a:prstGeom>
          <a:noFill/>
          <a:ln/>
        </p:spPr>
        <p:txBody>
          <a:bodyPr wrap="square" rtlCol="0" anchor="ctr"/>
          <a:lstStyle/>
          <a:p>
            <a:pPr algn="ctr" indent="0" marL="0">
              <a:buNone/>
            </a:pPr>
            <a:r>
              <a:rPr lang="en-US" sz="1200" b="1" dirty="0">
                <a:solidFill>
                  <a:srgbClr val="02C39A"/>
                </a:solidFill>
                <a:latin typeface="Calibri" pitchFamily="34" charset="0"/>
                <a:ea typeface="Calibri" pitchFamily="34" charset="-122"/>
                <a:cs typeface="Calibri" pitchFamily="34" charset="-120"/>
              </a:rPr>
              <a:t>今の感覚への着地</a:t>
            </a:r>
            <a:endParaRPr lang="en-US" sz="1200" dirty="0"/>
          </a:p>
        </p:txBody>
      </p:sp>
      <p:sp>
        <p:nvSpPr>
          <p:cNvPr id="26" name="Text 24"/>
          <p:cNvSpPr/>
          <p:nvPr/>
        </p:nvSpPr>
        <p:spPr>
          <a:xfrm>
            <a:off x="6766560" y="2487168"/>
            <a:ext cx="1737360" cy="1737360"/>
          </a:xfrm>
          <a:prstGeom prst="rect">
            <a:avLst/>
          </a:prstGeom>
          <a:noFill/>
          <a:ln/>
        </p:spPr>
        <p:txBody>
          <a:bodyPr wrap="square" rtlCol="0" anchor="ctr"/>
          <a:lstStyle/>
          <a:p>
            <a:pPr indent="0" marL="0">
              <a:buNone/>
            </a:pPr>
            <a:r>
              <a:rPr lang="en-US" sz="1100" dirty="0">
                <a:solidFill>
                  <a:srgbClr val="8FAAB8"/>
                </a:solidFill>
                <a:latin typeface="Calibri" pitchFamily="34" charset="0"/>
                <a:ea typeface="Calibri" pitchFamily="34" charset="-122"/>
                <a:cs typeface="Calibri" pitchFamily="34" charset="-120"/>
              </a:rPr>
              <a:t>漠然とした「ストレス」が</a:t>
            </a:r>
            <a:endParaRPr lang="en-US" sz="1100" dirty="0"/>
          </a:p>
          <a:p>
            <a:pPr indent="0" marL="0">
              <a:buNone/>
            </a:pPr>
            <a:r>
              <a:rPr lang="en-US" sz="1100" dirty="0">
                <a:solidFill>
                  <a:srgbClr val="8FAAB8"/>
                </a:solidFill>
                <a:latin typeface="Calibri" pitchFamily="34" charset="0"/>
                <a:ea typeface="Calibri" pitchFamily="34" charset="-122"/>
                <a:cs typeface="Calibri" pitchFamily="34" charset="-120"/>
              </a:rPr>
              <a:t>今この瞬間の身体感覚として具体化される。</a:t>
            </a:r>
            <a:endParaRPr lang="en-US" sz="1100" dirty="0"/>
          </a:p>
        </p:txBody>
      </p:sp>
      <p:sp>
        <p:nvSpPr>
          <p:cNvPr id="27" name="Shape 25"/>
          <p:cNvSpPr/>
          <p:nvPr/>
        </p:nvSpPr>
        <p:spPr>
          <a:xfrm>
            <a:off x="228600" y="4526280"/>
            <a:ext cx="8686800" cy="438912"/>
          </a:xfrm>
          <a:prstGeom prst="rect">
            <a:avLst/>
          </a:prstGeom>
          <a:solidFill>
            <a:srgbClr val="028090">
              <a:alpha val="20000"/>
            </a:srgbClr>
          </a:solidFill>
          <a:ln w="12700">
            <a:solidFill>
              <a:srgbClr val="02C39A"/>
            </a:solidFill>
            <a:prstDash val="solid"/>
          </a:ln>
        </p:spPr>
      </p:sp>
      <p:sp>
        <p:nvSpPr>
          <p:cNvPr id="28" name="Text 26"/>
          <p:cNvSpPr/>
          <p:nvPr/>
        </p:nvSpPr>
        <p:spPr>
          <a:xfrm>
            <a:off x="365760" y="4553712"/>
            <a:ext cx="8412480" cy="384048"/>
          </a:xfrm>
          <a:prstGeom prst="rect">
            <a:avLst/>
          </a:prstGeom>
          <a:noFill/>
          <a:ln/>
        </p:spPr>
        <p:txBody>
          <a:bodyPr wrap="square" rtlCol="0" anchor="ctr"/>
          <a:lstStyle/>
          <a:p>
            <a:pPr indent="0" marL="0">
              <a:buNone/>
            </a:pPr>
            <a:r>
              <a:rPr lang="en-US" sz="1150" i="1" dirty="0">
                <a:solidFill>
                  <a:srgbClr val="A8D8EA"/>
                </a:solidFill>
                <a:latin typeface="Calibri" pitchFamily="34" charset="0"/>
                <a:ea typeface="Calibri" pitchFamily="34" charset="-122"/>
                <a:cs typeface="Calibri" pitchFamily="34" charset="-120"/>
              </a:rPr>
              <a:t>この一連で、脱融合・アクセプタンス・自己・価値という複数のコアプロセスが同時に動き始める。</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2ED"/>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2540"/>
          </a:solidFill>
          <a:ln w="12700">
            <a:solidFill>
              <a:srgbClr val="0A2540"/>
            </a:solidFill>
            <a:prstDash val="solid"/>
          </a:ln>
        </p:spPr>
      </p:sp>
      <p:sp>
        <p:nvSpPr>
          <p:cNvPr id="3" name="Text 1"/>
          <p:cNvSpPr/>
          <p:nvPr/>
        </p:nvSpPr>
        <p:spPr>
          <a:xfrm>
            <a:off x="365760" y="0"/>
            <a:ext cx="8229600" cy="914400"/>
          </a:xfrm>
          <a:prstGeom prst="rect">
            <a:avLst/>
          </a:prstGeom>
          <a:noFill/>
          <a:ln/>
        </p:spPr>
        <p:txBody>
          <a:bodyPr wrap="square" rtlCol="0" anchor="ctr"/>
          <a:lstStyle/>
          <a:p>
            <a:pPr indent="0" marL="0">
              <a:buNone/>
            </a:pPr>
            <a:r>
              <a:rPr lang="en-US" sz="2200" b="1" dirty="0">
                <a:solidFill>
                  <a:srgbClr val="FFFFFF"/>
                </a:solidFill>
                <a:latin typeface="Georgia" pitchFamily="34" charset="0"/>
                <a:ea typeface="Georgia" pitchFamily="34" charset="-122"/>
                <a:cs typeface="Georgia" pitchFamily="34" charset="-120"/>
              </a:rPr>
              <a:t>他のコアプロセスとの連動</a:t>
            </a:r>
            <a:endParaRPr lang="en-US" sz="2200" dirty="0"/>
          </a:p>
        </p:txBody>
      </p:sp>
      <p:sp>
        <p:nvSpPr>
          <p:cNvPr id="4" name="Shape 2"/>
          <p:cNvSpPr/>
          <p:nvPr/>
        </p:nvSpPr>
        <p:spPr>
          <a:xfrm>
            <a:off x="3474720" y="1371600"/>
            <a:ext cx="2194560" cy="1188720"/>
          </a:xfrm>
          <a:prstGeom prst="ellipse">
            <a:avLst/>
          </a:prstGeom>
          <a:solidFill>
            <a:srgbClr val="028090"/>
          </a:solidFill>
          <a:ln w="25400">
            <a:solidFill>
              <a:srgbClr val="02C39A"/>
            </a:solidFill>
            <a:prstDash val="solid"/>
          </a:ln>
        </p:spPr>
      </p:sp>
      <p:sp>
        <p:nvSpPr>
          <p:cNvPr id="5" name="Text 3"/>
          <p:cNvSpPr/>
          <p:nvPr/>
        </p:nvSpPr>
        <p:spPr>
          <a:xfrm>
            <a:off x="3474720" y="1371600"/>
            <a:ext cx="2194560" cy="118872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今この瞬間</a:t>
            </a:r>
            <a:endParaRPr lang="en-US" sz="1300" dirty="0"/>
          </a:p>
          <a:p>
            <a:pPr algn="ctr" indent="0" marL="0">
              <a:buNone/>
            </a:pPr>
            <a:r>
              <a:rPr lang="en-US" sz="1300" b="1" dirty="0">
                <a:solidFill>
                  <a:srgbClr val="FFFFFF"/>
                </a:solidFill>
                <a:latin typeface="Calibri" pitchFamily="34" charset="0"/>
                <a:ea typeface="Calibri" pitchFamily="34" charset="-122"/>
                <a:cs typeface="Calibri" pitchFamily="34" charset="-120"/>
              </a:rPr>
              <a:t>への気づき</a:t>
            </a:r>
            <a:endParaRPr lang="en-US" sz="1300" dirty="0"/>
          </a:p>
        </p:txBody>
      </p:sp>
      <p:sp>
        <p:nvSpPr>
          <p:cNvPr id="6" name="Shape 4"/>
          <p:cNvSpPr/>
          <p:nvPr/>
        </p:nvSpPr>
        <p:spPr>
          <a:xfrm>
            <a:off x="182880" y="1371600"/>
            <a:ext cx="2926080" cy="1554480"/>
          </a:xfrm>
          <a:prstGeom prst="rect">
            <a:avLst/>
          </a:prstGeom>
          <a:solidFill>
            <a:srgbClr val="FFFFFF"/>
          </a:solidFill>
          <a:ln w="6350">
            <a:solidFill>
              <a:srgbClr val="D0E8E0"/>
            </a:solidFill>
            <a:prstDash val="solid"/>
          </a:ln>
          <a:effectLst>
            <a:outerShdw sx="100000" sy="100000" kx="0" ky="0" algn="bl" rotWithShape="0" blurRad="63500" dist="25400" dir="8100000">
              <a:srgbClr val="000000">
                <a:alpha val="10000"/>
              </a:srgbClr>
            </a:outerShdw>
          </a:effectLst>
        </p:spPr>
      </p:sp>
      <p:sp>
        <p:nvSpPr>
          <p:cNvPr id="7" name="Shape 5"/>
          <p:cNvSpPr/>
          <p:nvPr/>
        </p:nvSpPr>
        <p:spPr>
          <a:xfrm>
            <a:off x="182880" y="1371600"/>
            <a:ext cx="2926080" cy="54864"/>
          </a:xfrm>
          <a:prstGeom prst="rect">
            <a:avLst/>
          </a:prstGeom>
          <a:solidFill>
            <a:srgbClr val="02C39A"/>
          </a:solidFill>
          <a:ln w="12700">
            <a:solidFill>
              <a:srgbClr val="02C39A"/>
            </a:solidFill>
            <a:prstDash val="solid"/>
          </a:ln>
        </p:spPr>
      </p:sp>
      <p:sp>
        <p:nvSpPr>
          <p:cNvPr id="8" name="Text 6"/>
          <p:cNvSpPr/>
          <p:nvPr/>
        </p:nvSpPr>
        <p:spPr>
          <a:xfrm>
            <a:off x="292608" y="1463040"/>
            <a:ext cx="2697480" cy="502920"/>
          </a:xfrm>
          <a:prstGeom prst="rect">
            <a:avLst/>
          </a:prstGeom>
          <a:noFill/>
          <a:ln/>
        </p:spPr>
        <p:txBody>
          <a:bodyPr wrap="square" rtlCol="0" anchor="ctr"/>
          <a:lstStyle/>
          <a:p>
            <a:pPr indent="0" marL="0">
              <a:buNone/>
            </a:pPr>
            <a:r>
              <a:rPr lang="en-US" sz="1300" b="1" dirty="0">
                <a:solidFill>
                  <a:srgbClr val="1A2E3B"/>
                </a:solidFill>
                <a:latin typeface="Calibri" pitchFamily="34" charset="0"/>
                <a:ea typeface="Calibri" pitchFamily="34" charset="-122"/>
                <a:cs typeface="Calibri" pitchFamily="34" charset="-120"/>
              </a:rPr>
              <a:t>脱融合</a:t>
            </a:r>
            <a:endParaRPr lang="en-US" sz="1300" dirty="0"/>
          </a:p>
          <a:p>
            <a:pPr indent="0" marL="0">
              <a:buNone/>
            </a:pPr>
            <a:r>
              <a:rPr lang="en-US" sz="1300" b="1" dirty="0">
                <a:solidFill>
                  <a:srgbClr val="1A2E3B"/>
                </a:solidFill>
                <a:latin typeface="Calibri" pitchFamily="34" charset="0"/>
                <a:ea typeface="Calibri" pitchFamily="34" charset="-122"/>
                <a:cs typeface="Calibri" pitchFamily="34" charset="-120"/>
              </a:rPr>
              <a:t>（Defusion）</a:t>
            </a:r>
            <a:endParaRPr lang="en-US" sz="1300" dirty="0"/>
          </a:p>
        </p:txBody>
      </p:sp>
      <p:sp>
        <p:nvSpPr>
          <p:cNvPr id="9" name="Text 7"/>
          <p:cNvSpPr/>
          <p:nvPr/>
        </p:nvSpPr>
        <p:spPr>
          <a:xfrm>
            <a:off x="292608" y="1993392"/>
            <a:ext cx="2697480" cy="822960"/>
          </a:xfrm>
          <a:prstGeom prst="rect">
            <a:avLst/>
          </a:prstGeom>
          <a:noFill/>
          <a:ln/>
        </p:spPr>
        <p:txBody>
          <a:bodyPr wrap="square" rtlCol="0" anchor="ctr"/>
          <a:lstStyle/>
          <a:p>
            <a:pPr indent="0" marL="0">
              <a:buNone/>
            </a:pPr>
            <a:r>
              <a:rPr lang="en-US" sz="1100" dirty="0">
                <a:solidFill>
                  <a:srgbClr val="4A6070"/>
                </a:solidFill>
                <a:latin typeface="Calibri" pitchFamily="34" charset="0"/>
                <a:ea typeface="Calibri" pitchFamily="34" charset="-122"/>
                <a:cs typeface="Calibri" pitchFamily="34" charset="-120"/>
              </a:rPr>
              <a:t>単語の高速反復など脱融合練習に短い「今への気づき」を追加すると効果が増す</a:t>
            </a:r>
            <a:endParaRPr lang="en-US" sz="1100" dirty="0"/>
          </a:p>
        </p:txBody>
      </p:sp>
      <p:sp>
        <p:nvSpPr>
          <p:cNvPr id="10" name="Shape 8"/>
          <p:cNvSpPr/>
          <p:nvPr/>
        </p:nvSpPr>
        <p:spPr>
          <a:xfrm>
            <a:off x="5943600" y="1371600"/>
            <a:ext cx="2926080" cy="1554480"/>
          </a:xfrm>
          <a:prstGeom prst="rect">
            <a:avLst/>
          </a:prstGeom>
          <a:solidFill>
            <a:srgbClr val="FFFFFF"/>
          </a:solidFill>
          <a:ln w="6350">
            <a:solidFill>
              <a:srgbClr val="D0E8E0"/>
            </a:solidFill>
            <a:prstDash val="solid"/>
          </a:ln>
          <a:effectLst>
            <a:outerShdw sx="100000" sy="100000" kx="0" ky="0" algn="bl" rotWithShape="0" blurRad="63500" dist="25400" dir="8100000">
              <a:srgbClr val="000000">
                <a:alpha val="10000"/>
              </a:srgbClr>
            </a:outerShdw>
          </a:effectLst>
        </p:spPr>
      </p:sp>
      <p:sp>
        <p:nvSpPr>
          <p:cNvPr id="11" name="Shape 9"/>
          <p:cNvSpPr/>
          <p:nvPr/>
        </p:nvSpPr>
        <p:spPr>
          <a:xfrm>
            <a:off x="5943600" y="1371600"/>
            <a:ext cx="2926080" cy="54864"/>
          </a:xfrm>
          <a:prstGeom prst="rect">
            <a:avLst/>
          </a:prstGeom>
          <a:solidFill>
            <a:srgbClr val="02C39A"/>
          </a:solidFill>
          <a:ln w="12700">
            <a:solidFill>
              <a:srgbClr val="02C39A"/>
            </a:solidFill>
            <a:prstDash val="solid"/>
          </a:ln>
        </p:spPr>
      </p:sp>
      <p:sp>
        <p:nvSpPr>
          <p:cNvPr id="12" name="Text 10"/>
          <p:cNvSpPr/>
          <p:nvPr/>
        </p:nvSpPr>
        <p:spPr>
          <a:xfrm>
            <a:off x="6053328" y="1463040"/>
            <a:ext cx="2697480" cy="502920"/>
          </a:xfrm>
          <a:prstGeom prst="rect">
            <a:avLst/>
          </a:prstGeom>
          <a:noFill/>
          <a:ln/>
        </p:spPr>
        <p:txBody>
          <a:bodyPr wrap="square" rtlCol="0" anchor="ctr"/>
          <a:lstStyle/>
          <a:p>
            <a:pPr indent="0" marL="0">
              <a:buNone/>
            </a:pPr>
            <a:r>
              <a:rPr lang="en-US" sz="1300" b="1" dirty="0">
                <a:solidFill>
                  <a:srgbClr val="1A2E3B"/>
                </a:solidFill>
                <a:latin typeface="Calibri" pitchFamily="34" charset="0"/>
                <a:ea typeface="Calibri" pitchFamily="34" charset="-122"/>
                <a:cs typeface="Calibri" pitchFamily="34" charset="-120"/>
              </a:rPr>
              <a:t>アクセプタンス</a:t>
            </a:r>
            <a:endParaRPr lang="en-US" sz="1300" dirty="0"/>
          </a:p>
          <a:p>
            <a:pPr indent="0" marL="0">
              <a:buNone/>
            </a:pPr>
            <a:r>
              <a:rPr lang="en-US" sz="1300" b="1" dirty="0">
                <a:solidFill>
                  <a:srgbClr val="1A2E3B"/>
                </a:solidFill>
                <a:latin typeface="Calibri" pitchFamily="34" charset="0"/>
                <a:ea typeface="Calibri" pitchFamily="34" charset="-122"/>
                <a:cs typeface="Calibri" pitchFamily="34" charset="-120"/>
              </a:rPr>
              <a:t>（Acceptance）</a:t>
            </a:r>
            <a:endParaRPr lang="en-US" sz="1300" dirty="0"/>
          </a:p>
        </p:txBody>
      </p:sp>
      <p:sp>
        <p:nvSpPr>
          <p:cNvPr id="13" name="Text 11"/>
          <p:cNvSpPr/>
          <p:nvPr/>
        </p:nvSpPr>
        <p:spPr>
          <a:xfrm>
            <a:off x="6053328" y="1993392"/>
            <a:ext cx="2697480" cy="822960"/>
          </a:xfrm>
          <a:prstGeom prst="rect">
            <a:avLst/>
          </a:prstGeom>
          <a:noFill/>
          <a:ln/>
        </p:spPr>
        <p:txBody>
          <a:bodyPr wrap="square" rtlCol="0" anchor="ctr"/>
          <a:lstStyle/>
          <a:p>
            <a:pPr indent="0" marL="0">
              <a:buNone/>
            </a:pPr>
            <a:r>
              <a:rPr lang="en-US" sz="1100" dirty="0">
                <a:solidFill>
                  <a:srgbClr val="4A6070"/>
                </a:solidFill>
                <a:latin typeface="Calibri" pitchFamily="34" charset="0"/>
                <a:ea typeface="Calibri" pitchFamily="34" charset="-122"/>
                <a:cs typeface="Calibri" pitchFamily="34" charset="-120"/>
              </a:rPr>
              <a:t>苦痛な体験と呼吸の間で注意を往復させることで受け入れの空間が生まれる</a:t>
            </a:r>
            <a:endParaRPr lang="en-US" sz="1100" dirty="0"/>
          </a:p>
        </p:txBody>
      </p:sp>
      <p:sp>
        <p:nvSpPr>
          <p:cNvPr id="14" name="Shape 12"/>
          <p:cNvSpPr/>
          <p:nvPr/>
        </p:nvSpPr>
        <p:spPr>
          <a:xfrm>
            <a:off x="182880" y="3200400"/>
            <a:ext cx="2926080" cy="1554480"/>
          </a:xfrm>
          <a:prstGeom prst="rect">
            <a:avLst/>
          </a:prstGeom>
          <a:solidFill>
            <a:srgbClr val="FFFFFF"/>
          </a:solidFill>
          <a:ln w="6350">
            <a:solidFill>
              <a:srgbClr val="D0E8E0"/>
            </a:solidFill>
            <a:prstDash val="solid"/>
          </a:ln>
          <a:effectLst>
            <a:outerShdw sx="100000" sy="100000" kx="0" ky="0" algn="bl" rotWithShape="0" blurRad="63500" dist="25400" dir="8100000">
              <a:srgbClr val="000000">
                <a:alpha val="10000"/>
              </a:srgbClr>
            </a:outerShdw>
          </a:effectLst>
        </p:spPr>
      </p:sp>
      <p:sp>
        <p:nvSpPr>
          <p:cNvPr id="15" name="Shape 13"/>
          <p:cNvSpPr/>
          <p:nvPr/>
        </p:nvSpPr>
        <p:spPr>
          <a:xfrm>
            <a:off x="182880" y="3200400"/>
            <a:ext cx="2926080" cy="54864"/>
          </a:xfrm>
          <a:prstGeom prst="rect">
            <a:avLst/>
          </a:prstGeom>
          <a:solidFill>
            <a:srgbClr val="02C39A"/>
          </a:solidFill>
          <a:ln w="12700">
            <a:solidFill>
              <a:srgbClr val="02C39A"/>
            </a:solidFill>
            <a:prstDash val="solid"/>
          </a:ln>
        </p:spPr>
      </p:sp>
      <p:sp>
        <p:nvSpPr>
          <p:cNvPr id="16" name="Text 14"/>
          <p:cNvSpPr/>
          <p:nvPr/>
        </p:nvSpPr>
        <p:spPr>
          <a:xfrm>
            <a:off x="292608" y="3291840"/>
            <a:ext cx="2697480" cy="502920"/>
          </a:xfrm>
          <a:prstGeom prst="rect">
            <a:avLst/>
          </a:prstGeom>
          <a:noFill/>
          <a:ln/>
        </p:spPr>
        <p:txBody>
          <a:bodyPr wrap="square" rtlCol="0" anchor="ctr"/>
          <a:lstStyle/>
          <a:p>
            <a:pPr indent="0" marL="0">
              <a:buNone/>
            </a:pPr>
            <a:r>
              <a:rPr lang="en-US" sz="1300" b="1" dirty="0">
                <a:solidFill>
                  <a:srgbClr val="1A2E3B"/>
                </a:solidFill>
                <a:latin typeface="Calibri" pitchFamily="34" charset="0"/>
                <a:ea typeface="Calibri" pitchFamily="34" charset="-122"/>
                <a:cs typeface="Calibri" pitchFamily="34" charset="-120"/>
              </a:rPr>
              <a:t>自己</a:t>
            </a:r>
            <a:endParaRPr lang="en-US" sz="1300" dirty="0"/>
          </a:p>
          <a:p>
            <a:pPr indent="0" marL="0">
              <a:buNone/>
            </a:pPr>
            <a:r>
              <a:rPr lang="en-US" sz="1300" b="1" dirty="0">
                <a:solidFill>
                  <a:srgbClr val="1A2E3B"/>
                </a:solidFill>
                <a:latin typeface="Calibri" pitchFamily="34" charset="0"/>
                <a:ea typeface="Calibri" pitchFamily="34" charset="-122"/>
                <a:cs typeface="Calibri" pitchFamily="34" charset="-120"/>
              </a:rPr>
              <a:t>（Self-as-Context）</a:t>
            </a:r>
            <a:endParaRPr lang="en-US" sz="1300" dirty="0"/>
          </a:p>
        </p:txBody>
      </p:sp>
      <p:sp>
        <p:nvSpPr>
          <p:cNvPr id="17" name="Text 15"/>
          <p:cNvSpPr/>
          <p:nvPr/>
        </p:nvSpPr>
        <p:spPr>
          <a:xfrm>
            <a:off x="292608" y="3822192"/>
            <a:ext cx="2697480" cy="822960"/>
          </a:xfrm>
          <a:prstGeom prst="rect">
            <a:avLst/>
          </a:prstGeom>
          <a:noFill/>
          <a:ln/>
        </p:spPr>
        <p:txBody>
          <a:bodyPr wrap="square" rtlCol="0" anchor="ctr"/>
          <a:lstStyle/>
          <a:p>
            <a:pPr indent="0" marL="0">
              <a:buNone/>
            </a:pPr>
            <a:r>
              <a:rPr lang="en-US" sz="1100" dirty="0">
                <a:solidFill>
                  <a:srgbClr val="4A6070"/>
                </a:solidFill>
                <a:latin typeface="Calibri" pitchFamily="34" charset="0"/>
                <a:ea typeface="Calibri" pitchFamily="34" charset="-122"/>
                <a:cs typeface="Calibri" pitchFamily="34" charset="-120"/>
              </a:rPr>
              <a:t>「気づいている自分に気づく」練習が文脈としての自己を育てる</a:t>
            </a:r>
            <a:endParaRPr lang="en-US" sz="1100" dirty="0"/>
          </a:p>
        </p:txBody>
      </p:sp>
      <p:sp>
        <p:nvSpPr>
          <p:cNvPr id="18" name="Shape 16"/>
          <p:cNvSpPr/>
          <p:nvPr/>
        </p:nvSpPr>
        <p:spPr>
          <a:xfrm>
            <a:off x="5943600" y="3200400"/>
            <a:ext cx="2926080" cy="1554480"/>
          </a:xfrm>
          <a:prstGeom prst="rect">
            <a:avLst/>
          </a:prstGeom>
          <a:solidFill>
            <a:srgbClr val="FFFFFF"/>
          </a:solidFill>
          <a:ln w="6350">
            <a:solidFill>
              <a:srgbClr val="D0E8E0"/>
            </a:solidFill>
            <a:prstDash val="solid"/>
          </a:ln>
          <a:effectLst>
            <a:outerShdw sx="100000" sy="100000" kx="0" ky="0" algn="bl" rotWithShape="0" blurRad="63500" dist="25400" dir="8100000">
              <a:srgbClr val="000000">
                <a:alpha val="10000"/>
              </a:srgbClr>
            </a:outerShdw>
          </a:effectLst>
        </p:spPr>
      </p:sp>
      <p:sp>
        <p:nvSpPr>
          <p:cNvPr id="19" name="Shape 17"/>
          <p:cNvSpPr/>
          <p:nvPr/>
        </p:nvSpPr>
        <p:spPr>
          <a:xfrm>
            <a:off x="5943600" y="3200400"/>
            <a:ext cx="2926080" cy="54864"/>
          </a:xfrm>
          <a:prstGeom prst="rect">
            <a:avLst/>
          </a:prstGeom>
          <a:solidFill>
            <a:srgbClr val="02C39A"/>
          </a:solidFill>
          <a:ln w="12700">
            <a:solidFill>
              <a:srgbClr val="02C39A"/>
            </a:solidFill>
            <a:prstDash val="solid"/>
          </a:ln>
        </p:spPr>
      </p:sp>
      <p:sp>
        <p:nvSpPr>
          <p:cNvPr id="20" name="Text 18"/>
          <p:cNvSpPr/>
          <p:nvPr/>
        </p:nvSpPr>
        <p:spPr>
          <a:xfrm>
            <a:off x="6053328" y="3291840"/>
            <a:ext cx="2697480" cy="502920"/>
          </a:xfrm>
          <a:prstGeom prst="rect">
            <a:avLst/>
          </a:prstGeom>
          <a:noFill/>
          <a:ln/>
        </p:spPr>
        <p:txBody>
          <a:bodyPr wrap="square" rtlCol="0" anchor="ctr"/>
          <a:lstStyle/>
          <a:p>
            <a:pPr indent="0" marL="0">
              <a:buNone/>
            </a:pPr>
            <a:r>
              <a:rPr lang="en-US" sz="1300" b="1" dirty="0">
                <a:solidFill>
                  <a:srgbClr val="1A2E3B"/>
                </a:solidFill>
                <a:latin typeface="Calibri" pitchFamily="34" charset="0"/>
                <a:ea typeface="Calibri" pitchFamily="34" charset="-122"/>
                <a:cs typeface="Calibri" pitchFamily="34" charset="-120"/>
              </a:rPr>
              <a:t>価値・コミットメント</a:t>
            </a:r>
            <a:endParaRPr lang="en-US" sz="1300" dirty="0"/>
          </a:p>
          <a:p>
            <a:pPr indent="0" marL="0">
              <a:buNone/>
            </a:pPr>
            <a:r>
              <a:rPr lang="en-US" sz="1300" b="1" dirty="0">
                <a:solidFill>
                  <a:srgbClr val="1A2E3B"/>
                </a:solidFill>
                <a:latin typeface="Calibri" pitchFamily="34" charset="0"/>
                <a:ea typeface="Calibri" pitchFamily="34" charset="-122"/>
                <a:cs typeface="Calibri" pitchFamily="34" charset="-120"/>
              </a:rPr>
              <a:t>（Values &amp; Commitment）</a:t>
            </a:r>
            <a:endParaRPr lang="en-US" sz="1300" dirty="0"/>
          </a:p>
        </p:txBody>
      </p:sp>
      <p:sp>
        <p:nvSpPr>
          <p:cNvPr id="21" name="Text 19"/>
          <p:cNvSpPr/>
          <p:nvPr/>
        </p:nvSpPr>
        <p:spPr>
          <a:xfrm>
            <a:off x="6053328" y="3822192"/>
            <a:ext cx="2697480" cy="822960"/>
          </a:xfrm>
          <a:prstGeom prst="rect">
            <a:avLst/>
          </a:prstGeom>
          <a:noFill/>
          <a:ln/>
        </p:spPr>
        <p:txBody>
          <a:bodyPr wrap="square" rtlCol="0" anchor="ctr"/>
          <a:lstStyle/>
          <a:p>
            <a:pPr indent="0" marL="0">
              <a:buNone/>
            </a:pPr>
            <a:r>
              <a:rPr lang="en-US" sz="1100" dirty="0">
                <a:solidFill>
                  <a:srgbClr val="4A6070"/>
                </a:solidFill>
                <a:latin typeface="Calibri" pitchFamily="34" charset="0"/>
                <a:ea typeface="Calibri" pitchFamily="34" charset="-122"/>
                <a:cs typeface="Calibri" pitchFamily="34" charset="-120"/>
              </a:rPr>
              <a:t>困難な感情の中でも「これがあなたの大切にしていること」と問いかけることで今への意欲が生まれる</a:t>
            </a:r>
            <a:endParaRPr lang="en-US" sz="1100" dirty="0"/>
          </a:p>
        </p:txBody>
      </p:sp>
      <p:sp>
        <p:nvSpPr>
          <p:cNvPr id="22" name="Shape 20"/>
          <p:cNvSpPr/>
          <p:nvPr/>
        </p:nvSpPr>
        <p:spPr>
          <a:xfrm>
            <a:off x="228600" y="4645152"/>
            <a:ext cx="8686800" cy="347472"/>
          </a:xfrm>
          <a:prstGeom prst="rect">
            <a:avLst/>
          </a:prstGeom>
          <a:solidFill>
            <a:srgbClr val="0A2540"/>
          </a:solidFill>
          <a:ln w="12700">
            <a:solidFill>
              <a:srgbClr val="0A2540"/>
            </a:solidFill>
            <a:prstDash val="solid"/>
          </a:ln>
        </p:spPr>
      </p:sp>
      <p:sp>
        <p:nvSpPr>
          <p:cNvPr id="23" name="Text 21"/>
          <p:cNvSpPr/>
          <p:nvPr/>
        </p:nvSpPr>
        <p:spPr>
          <a:xfrm>
            <a:off x="365760" y="4663440"/>
            <a:ext cx="8412480" cy="310896"/>
          </a:xfrm>
          <a:prstGeom prst="rect">
            <a:avLst/>
          </a:prstGeom>
          <a:noFill/>
          <a:ln/>
        </p:spPr>
        <p:txBody>
          <a:bodyPr wrap="square" rtlCol="0" anchor="ctr"/>
          <a:lstStyle/>
          <a:p>
            <a:pPr indent="0" marL="0">
              <a:buNone/>
            </a:pPr>
            <a:r>
              <a:rPr lang="en-US" sz="1150" i="1" dirty="0">
                <a:solidFill>
                  <a:srgbClr val="A8D8EA"/>
                </a:solidFill>
                <a:latin typeface="Calibri" pitchFamily="34" charset="0"/>
                <a:ea typeface="Calibri" pitchFamily="34" charset="-122"/>
                <a:cs typeface="Calibri" pitchFamily="34" charset="-120"/>
              </a:rPr>
              <a:t>中心が整えば、他のすべてのプロセスへの入口が開く。「まず今に戻ること（Get centered first）」</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2540"/>
        </a:solidFill>
      </p:bgPr>
    </p:bg>
    <p:spTree>
      <p:nvGrpSpPr>
        <p:cNvPr id="1" name=""/>
        <p:cNvGrpSpPr/>
        <p:nvPr/>
      </p:nvGrpSpPr>
      <p:grpSpPr>
        <a:xfrm>
          <a:off x="0" y="0"/>
          <a:ext cx="0" cy="0"/>
          <a:chOff x="0" y="0"/>
          <a:chExt cx="0" cy="0"/>
        </a:xfrm>
      </p:grpSpPr>
      <p:sp>
        <p:nvSpPr>
          <p:cNvPr id="2" name="Text 0"/>
          <p:cNvSpPr/>
          <p:nvPr/>
        </p:nvSpPr>
        <p:spPr>
          <a:xfrm>
            <a:off x="457200" y="182880"/>
            <a:ext cx="8229600" cy="594360"/>
          </a:xfrm>
          <a:prstGeom prst="rect">
            <a:avLst/>
          </a:prstGeom>
          <a:noFill/>
          <a:ln/>
        </p:spPr>
        <p:txBody>
          <a:bodyPr wrap="square" rtlCol="0" anchor="ctr"/>
          <a:lstStyle/>
          <a:p>
            <a:pPr indent="0" marL="0">
              <a:buNone/>
            </a:pPr>
            <a:r>
              <a:rPr lang="en-US" sz="2400" b="1" dirty="0">
                <a:solidFill>
                  <a:srgbClr val="FFFFFF"/>
                </a:solidFill>
                <a:latin typeface="Georgia" pitchFamily="34" charset="0"/>
                <a:ea typeface="Georgia" pitchFamily="34" charset="-122"/>
                <a:cs typeface="Georgia" pitchFamily="34" charset="-120"/>
              </a:rPr>
              <a:t>重要な注意点と進歩のサイン</a:t>
            </a:r>
            <a:endParaRPr lang="en-US" sz="2400" dirty="0"/>
          </a:p>
        </p:txBody>
      </p:sp>
      <p:sp>
        <p:nvSpPr>
          <p:cNvPr id="3" name="Shape 1"/>
          <p:cNvSpPr/>
          <p:nvPr/>
        </p:nvSpPr>
        <p:spPr>
          <a:xfrm>
            <a:off x="274320" y="960120"/>
            <a:ext cx="3931920" cy="3886200"/>
          </a:xfrm>
          <a:prstGeom prst="rect">
            <a:avLst/>
          </a:prstGeom>
          <a:solidFill>
            <a:srgbClr val="0D2840"/>
          </a:solidFill>
          <a:ln w="19050">
            <a:solidFill>
              <a:srgbClr val="E5A020"/>
            </a:solidFill>
            <a:prstDash val="solid"/>
          </a:ln>
        </p:spPr>
      </p:sp>
      <p:sp>
        <p:nvSpPr>
          <p:cNvPr id="4" name="Shape 2"/>
          <p:cNvSpPr/>
          <p:nvPr/>
        </p:nvSpPr>
        <p:spPr>
          <a:xfrm>
            <a:off x="274320" y="960120"/>
            <a:ext cx="3931920" cy="64008"/>
          </a:xfrm>
          <a:prstGeom prst="rect">
            <a:avLst/>
          </a:prstGeom>
          <a:solidFill>
            <a:srgbClr val="E5A020"/>
          </a:solidFill>
          <a:ln w="12700">
            <a:solidFill>
              <a:srgbClr val="E5A020"/>
            </a:solidFill>
            <a:prstDash val="solid"/>
          </a:ln>
        </p:spPr>
      </p:sp>
      <p:sp>
        <p:nvSpPr>
          <p:cNvPr id="5" name="Text 3"/>
          <p:cNvSpPr/>
          <p:nvPr/>
        </p:nvSpPr>
        <p:spPr>
          <a:xfrm>
            <a:off x="457200" y="1051560"/>
            <a:ext cx="3657600" cy="365760"/>
          </a:xfrm>
          <a:prstGeom prst="rect">
            <a:avLst/>
          </a:prstGeom>
          <a:noFill/>
          <a:ln/>
        </p:spPr>
        <p:txBody>
          <a:bodyPr wrap="square" rtlCol="0" anchor="ctr"/>
          <a:lstStyle/>
          <a:p>
            <a:pPr indent="0" marL="0">
              <a:buNone/>
            </a:pPr>
            <a:r>
              <a:rPr lang="en-US" sz="1500" b="1" dirty="0">
                <a:solidFill>
                  <a:srgbClr val="E5A020"/>
                </a:solidFill>
                <a:latin typeface="Georgia" pitchFamily="34" charset="0"/>
                <a:ea typeface="Georgia" pitchFamily="34" charset="-122"/>
                <a:cs typeface="Georgia" pitchFamily="34" charset="-120"/>
              </a:rPr>
              <a:t>重要な注意点</a:t>
            </a:r>
            <a:endParaRPr lang="en-US" sz="1500" dirty="0"/>
          </a:p>
        </p:txBody>
      </p:sp>
      <p:sp>
        <p:nvSpPr>
          <p:cNvPr id="6" name="Text 4"/>
          <p:cNvSpPr/>
          <p:nvPr/>
        </p:nvSpPr>
        <p:spPr>
          <a:xfrm>
            <a:off x="457200" y="1444752"/>
            <a:ext cx="3611880" cy="3200400"/>
          </a:xfrm>
          <a:prstGeom prst="rect">
            <a:avLst/>
          </a:prstGeom>
          <a:noFill/>
          <a:ln/>
        </p:spPr>
        <p:txBody>
          <a:bodyPr wrap="square" rtlCol="0" anchor="ctr"/>
          <a:lstStyle/>
          <a:p>
            <a:pPr marL="342900" indent="-342900">
              <a:spcAft>
                <a:spcPts val="1400"/>
              </a:spcAft>
              <a:buSzPct val="100000"/>
              <a:buChar char="•"/>
            </a:pPr>
            <a:r>
              <a:rPr lang="en-US" sz="1200" dirty="0">
                <a:solidFill>
                  <a:srgbClr val="8FAAB8"/>
                </a:solidFill>
                <a:latin typeface="Calibri" pitchFamily="34" charset="0"/>
                <a:ea typeface="Calibri" pitchFamily="34" charset="-122"/>
                <a:cs typeface="Calibri" pitchFamily="34" charset="-120"/>
              </a:rPr>
              <a:t>目的は「気分を良くすること」ではない</a:t>
            </a:r>
            <a:endParaRPr lang="en-US" sz="1200" dirty="0"/>
          </a:p>
          <a:p>
            <a:pPr marL="342900" indent="-342900">
              <a:spcAft>
                <a:spcPts val="1400"/>
              </a:spcAft>
              <a:buSzPct val="100000"/>
              <a:buChar char="•"/>
            </a:pPr>
            <a:r>
              <a:rPr lang="en-US" sz="1200" dirty="0">
                <a:solidFill>
                  <a:srgbClr val="8FAAB8"/>
                </a:solidFill>
                <a:latin typeface="Calibri" pitchFamily="34" charset="0"/>
                <a:ea typeface="Calibri" pitchFamily="34" charset="-122"/>
                <a:cs typeface="Calibri" pitchFamily="34" charset="-120"/>
              </a:rPr>
              <a:t>マインドフルネスを「嫌な気持ちを消す道具」として使うなら第六章の誤りと同じ</a:t>
            </a:r>
            <a:endParaRPr lang="en-US" sz="1200" dirty="0"/>
          </a:p>
          <a:p>
            <a:pPr marL="342900" indent="-342900">
              <a:spcAft>
                <a:spcPts val="1400"/>
              </a:spcAft>
              <a:buSzPct val="100000"/>
              <a:buChar char="•"/>
            </a:pPr>
            <a:r>
              <a:rPr lang="en-US" sz="1200" dirty="0">
                <a:solidFill>
                  <a:srgbClr val="8FAAB8"/>
                </a:solidFill>
                <a:latin typeface="Calibri" pitchFamily="34" charset="0"/>
                <a:ea typeface="Calibri" pitchFamily="34" charset="-122"/>
                <a:cs typeface="Calibri" pitchFamily="34" charset="-120"/>
              </a:rPr>
              <a:t>「マインドフルネス」に抵抗する人には「注意訓練（Attention Training）」と言い換える</a:t>
            </a:r>
            <a:endParaRPr lang="en-US" sz="1200" dirty="0"/>
          </a:p>
          <a:p>
            <a:pPr marL="342900" indent="-342900">
              <a:spcAft>
                <a:spcPts val="1400"/>
              </a:spcAft>
              <a:buSzPct val="100000"/>
              <a:buChar char="•"/>
            </a:pPr>
            <a:r>
              <a:rPr lang="en-US" sz="1200" dirty="0">
                <a:solidFill>
                  <a:srgbClr val="8FAAB8"/>
                </a:solidFill>
                <a:latin typeface="Calibri" pitchFamily="34" charset="0"/>
                <a:ea typeface="Calibri" pitchFamily="34" charset="-122"/>
                <a:cs typeface="Calibri" pitchFamily="34" charset="-120"/>
              </a:rPr>
              <a:t>セラピスト自身も「チェックアウト」しやすい——迷ったらまず自分が今に戻る</a:t>
            </a:r>
            <a:endParaRPr lang="en-US" sz="1200" dirty="0"/>
          </a:p>
        </p:txBody>
      </p:sp>
      <p:sp>
        <p:nvSpPr>
          <p:cNvPr id="7" name="Shape 5"/>
          <p:cNvSpPr/>
          <p:nvPr/>
        </p:nvSpPr>
        <p:spPr>
          <a:xfrm>
            <a:off x="4937760" y="960120"/>
            <a:ext cx="3931920" cy="3886200"/>
          </a:xfrm>
          <a:prstGeom prst="rect">
            <a:avLst/>
          </a:prstGeom>
          <a:solidFill>
            <a:srgbClr val="062830"/>
          </a:solidFill>
          <a:ln w="19050">
            <a:solidFill>
              <a:srgbClr val="02C39A"/>
            </a:solidFill>
            <a:prstDash val="solid"/>
          </a:ln>
        </p:spPr>
      </p:sp>
      <p:sp>
        <p:nvSpPr>
          <p:cNvPr id="8" name="Shape 6"/>
          <p:cNvSpPr/>
          <p:nvPr/>
        </p:nvSpPr>
        <p:spPr>
          <a:xfrm>
            <a:off x="4937760" y="960120"/>
            <a:ext cx="3931920" cy="64008"/>
          </a:xfrm>
          <a:prstGeom prst="rect">
            <a:avLst/>
          </a:prstGeom>
          <a:solidFill>
            <a:srgbClr val="02C39A"/>
          </a:solidFill>
          <a:ln w="12700">
            <a:solidFill>
              <a:srgbClr val="02C39A"/>
            </a:solidFill>
            <a:prstDash val="solid"/>
          </a:ln>
        </p:spPr>
      </p:sp>
      <p:sp>
        <p:nvSpPr>
          <p:cNvPr id="9" name="Text 7"/>
          <p:cNvSpPr/>
          <p:nvPr/>
        </p:nvSpPr>
        <p:spPr>
          <a:xfrm>
            <a:off x="5120640" y="1051560"/>
            <a:ext cx="3657600" cy="365760"/>
          </a:xfrm>
          <a:prstGeom prst="rect">
            <a:avLst/>
          </a:prstGeom>
          <a:noFill/>
          <a:ln/>
        </p:spPr>
        <p:txBody>
          <a:bodyPr wrap="square" rtlCol="0" anchor="ctr"/>
          <a:lstStyle/>
          <a:p>
            <a:pPr indent="0" marL="0">
              <a:buNone/>
            </a:pPr>
            <a:r>
              <a:rPr lang="en-US" sz="1500" b="1" dirty="0">
                <a:solidFill>
                  <a:srgbClr val="02C39A"/>
                </a:solidFill>
                <a:latin typeface="Georgia" pitchFamily="34" charset="0"/>
                <a:ea typeface="Georgia" pitchFamily="34" charset="-122"/>
                <a:cs typeface="Georgia" pitchFamily="34" charset="-120"/>
              </a:rPr>
              <a:t>進歩のサイン</a:t>
            </a:r>
            <a:endParaRPr lang="en-US" sz="1500" dirty="0"/>
          </a:p>
        </p:txBody>
      </p:sp>
      <p:sp>
        <p:nvSpPr>
          <p:cNvPr id="10" name="Text 8"/>
          <p:cNvSpPr/>
          <p:nvPr/>
        </p:nvSpPr>
        <p:spPr>
          <a:xfrm>
            <a:off x="5120640" y="1481328"/>
            <a:ext cx="3611880" cy="3200400"/>
          </a:xfrm>
          <a:prstGeom prst="rect">
            <a:avLst/>
          </a:prstGeom>
          <a:noFill/>
          <a:ln/>
        </p:spPr>
        <p:txBody>
          <a:bodyPr wrap="square" rtlCol="0" anchor="ctr"/>
          <a:lstStyle/>
          <a:p>
            <a:pPr marL="342900" indent="-342900">
              <a:spcAft>
                <a:spcPts val="900"/>
              </a:spcAft>
              <a:buSzPct val="100000"/>
              <a:buChar char="•"/>
            </a:pPr>
            <a:r>
              <a:rPr lang="en-US" sz="1200" dirty="0">
                <a:solidFill>
                  <a:srgbClr val="FFFFFF"/>
                </a:solidFill>
                <a:latin typeface="Calibri" pitchFamily="34" charset="0"/>
                <a:ea typeface="Calibri" pitchFamily="34" charset="-122"/>
                <a:cs typeface="Calibri" pitchFamily="34" charset="-120"/>
              </a:rPr>
              <a:t>構造化が少なくてもクライエント自身が注意を落ち着かせられるようになる</a:t>
            </a:r>
            <a:endParaRPr lang="en-US" sz="1200" dirty="0"/>
          </a:p>
          <a:p>
            <a:pPr marL="342900" indent="-342900">
              <a:spcAft>
                <a:spcPts val="900"/>
              </a:spcAft>
              <a:buSzPct val="100000"/>
              <a:buChar char="•"/>
            </a:pPr>
            <a:r>
              <a:rPr lang="en-US" sz="1200" dirty="0">
                <a:solidFill>
                  <a:srgbClr val="FFFFFF"/>
                </a:solidFill>
                <a:latin typeface="Calibri" pitchFamily="34" charset="0"/>
                <a:ea typeface="Calibri" pitchFamily="34" charset="-122"/>
                <a:cs typeface="Calibri" pitchFamily="34" charset="-120"/>
              </a:rPr>
              <a:t>セッションの方向を自ら止め、遅らせ、変えられるようになる</a:t>
            </a:r>
            <a:endParaRPr lang="en-US" sz="1200" dirty="0"/>
          </a:p>
          <a:p>
            <a:pPr marL="342900" indent="-342900">
              <a:spcAft>
                <a:spcPts val="900"/>
              </a:spcAft>
              <a:buSzPct val="100000"/>
              <a:buChar char="•"/>
            </a:pPr>
            <a:r>
              <a:rPr lang="en-US" sz="1200" dirty="0">
                <a:solidFill>
                  <a:srgbClr val="FFFFFF"/>
                </a:solidFill>
                <a:latin typeface="Calibri" pitchFamily="34" charset="0"/>
                <a:ea typeface="Calibri" pitchFamily="34" charset="-122"/>
                <a:cs typeface="Calibri" pitchFamily="34" charset="-120"/>
              </a:rPr>
              <a:t>困難な内容に、逃げずに留まれるようになる</a:t>
            </a:r>
            <a:endParaRPr lang="en-US" sz="1200" dirty="0"/>
          </a:p>
          <a:p>
            <a:pPr marL="342900" indent="-342900">
              <a:spcAft>
                <a:spcPts val="900"/>
              </a:spcAft>
              <a:buSzPct val="100000"/>
              <a:buChar char="•"/>
            </a:pPr>
            <a:r>
              <a:rPr lang="en-US" sz="1200" dirty="0">
                <a:solidFill>
                  <a:srgbClr val="FFFFFF"/>
                </a:solidFill>
                <a:latin typeface="Calibri" pitchFamily="34" charset="0"/>
                <a:ea typeface="Calibri" pitchFamily="34" charset="-122"/>
                <a:cs typeface="Calibri" pitchFamily="34" charset="-120"/>
              </a:rPr>
              <a:t>日常生活で自発的に「立ち止まる」習慣が生まれ始める</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 第七章：今この瞬間の気づき</dc:title>
  <dc:subject>PptxGenJS Presentation</dc:subject>
  <dc:creator>PptxGenJS</dc:creator>
  <cp:lastModifiedBy>PptxGenJS</cp:lastModifiedBy>
  <cp:revision>1</cp:revision>
  <dcterms:created xsi:type="dcterms:W3CDTF">2026-03-22T03:02:47Z</dcterms:created>
  <dcterms:modified xsi:type="dcterms:W3CDTF">2026-03-22T03:02:47Z</dcterms:modified>
</cp:coreProperties>
</file>