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D4A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-731520"/>
            <a:ext cx="4114800" cy="4114800"/>
          </a:xfrm>
          <a:prstGeom prst="ellipse">
            <a:avLst/>
          </a:prstGeom>
          <a:solidFill>
            <a:srgbClr val="4A7C6F">
              <a:alpha val="40000"/>
            </a:srgbClr>
          </a:solidFill>
          <a:ln w="12700">
            <a:solidFill>
              <a:srgbClr val="4A7C6F">
                <a:alpha val="4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3200400"/>
            <a:ext cx="3200400" cy="3200400"/>
          </a:xfrm>
          <a:prstGeom prst="ellipse">
            <a:avLst/>
          </a:prstGeom>
          <a:solidFill>
            <a:srgbClr val="84B59F">
              <a:alpha val="30000"/>
            </a:srgbClr>
          </a:solidFill>
          <a:ln w="12700">
            <a:solidFill>
              <a:srgbClr val="84B59F">
                <a:alpha val="3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48640" y="1371600"/>
            <a:ext cx="2011680" cy="347472"/>
          </a:xfrm>
          <a:prstGeom prst="rect">
            <a:avLst/>
          </a:prstGeom>
          <a:solidFill>
            <a:srgbClr val="E8A87C"/>
          </a:solidFill>
          <a:ln w="12700">
            <a:solidFill>
              <a:srgbClr val="E8A87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371600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D4A3E"/>
                </a:solidFill>
              </a:rPr>
              <a:t>Chapter 12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48640" y="1874520"/>
            <a:ext cx="77724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コミットされた行動</a:t>
            </a:r>
            <a:endParaRPr lang="en-US" sz="4200" dirty="0"/>
          </a:p>
        </p:txBody>
      </p:sp>
      <p:sp>
        <p:nvSpPr>
          <p:cNvPr id="7" name="Text 5"/>
          <p:cNvSpPr/>
          <p:nvPr/>
        </p:nvSpPr>
        <p:spPr>
          <a:xfrm>
            <a:off x="548640" y="301752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i="1" dirty="0">
                <a:solidFill>
                  <a:srgbClr val="84B59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Committed Action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548640" y="3749040"/>
            <a:ext cx="8046720" cy="822960"/>
          </a:xfrm>
          <a:prstGeom prst="rect">
            <a:avLst/>
          </a:prstGeom>
          <a:solidFill>
            <a:srgbClr val="4A7C6F">
              <a:alpha val="50000"/>
            </a:srgbClr>
          </a:solidFill>
          <a:ln w="12700">
            <a:solidFill>
              <a:srgbClr val="4A7C6F">
                <a:alpha val="50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379476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i="1" dirty="0">
                <a:solidFill>
                  <a:srgbClr val="D6EAE1"/>
                </a:solidFill>
              </a:rPr>
              <a:t>"大胆さには天才、力、そして魔法が宿っている。" — ゲーテ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48640" y="47548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5A7A6E"/>
                </a:solidFill>
              </a:rPr>
              <a:t>ACT（アクセプタンス＆コミットメント・セラピー）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2D4A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457200"/>
            <a:ext cx="3200400" cy="3200400"/>
          </a:xfrm>
          <a:prstGeom prst="ellipse">
            <a:avLst/>
          </a:prstGeom>
          <a:solidFill>
            <a:srgbClr val="4A7C6F">
              <a:alpha val="35000"/>
            </a:srgbClr>
          </a:solidFill>
          <a:ln w="12700">
            <a:solidFill>
              <a:srgbClr val="4A7C6F">
                <a:alpha val="35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731520" y="3474720"/>
            <a:ext cx="2743200" cy="2743200"/>
          </a:xfrm>
          <a:prstGeom prst="ellipse">
            <a:avLst/>
          </a:prstGeom>
          <a:solidFill>
            <a:srgbClr val="84B59F">
              <a:alpha val="30000"/>
            </a:srgbClr>
          </a:solidFill>
          <a:ln w="12700">
            <a:solidFill>
              <a:srgbClr val="84B59F">
                <a:alpha val="30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32004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84B59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まとめ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48640" y="914400"/>
            <a:ext cx="8046720" cy="1280160"/>
          </a:xfrm>
          <a:prstGeom prst="rect">
            <a:avLst/>
          </a:prstGeom>
          <a:solidFill>
            <a:srgbClr val="E8A87C">
              <a:alpha val="90000"/>
            </a:srgbClr>
          </a:solidFill>
          <a:ln w="12700">
            <a:solidFill>
              <a:srgbClr val="C97B4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640080" y="960120"/>
            <a:ext cx="786384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1C2E2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不安や迷いを抱えたまま、自分の大切にしていることに向かって、</a:t>
            </a:r>
            <a:endParaRPr lang="en-US" sz="1700" dirty="0"/>
          </a:p>
          <a:p>
            <a:pPr algn="ctr" indent="0" marL="0">
              <a:buNone/>
            </a:pPr>
            <a:r>
              <a:rPr lang="en-US" sz="1700" b="1" dirty="0">
                <a:solidFill>
                  <a:srgbClr val="1C2E2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今この瞬間に一歩踏み出し続けること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548640" y="2423160"/>
            <a:ext cx="365760" cy="384048"/>
          </a:xfrm>
          <a:prstGeom prst="rect">
            <a:avLst/>
          </a:prstGeom>
          <a:solidFill>
            <a:srgbClr val="E8A87C"/>
          </a:solidFill>
          <a:ln w="12700">
            <a:solidFill>
              <a:srgbClr val="E8A87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2423160"/>
            <a:ext cx="365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D4A3E"/>
                </a:solidFill>
              </a:rPr>
              <a:t>1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005840" y="2423160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コミットメントは今この瞬間の行為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48640" y="3063240"/>
            <a:ext cx="365760" cy="384048"/>
          </a:xfrm>
          <a:prstGeom prst="rect">
            <a:avLst/>
          </a:prstGeom>
          <a:solidFill>
            <a:srgbClr val="E8A87C"/>
          </a:solidFill>
          <a:ln w="12700">
            <a:solidFill>
              <a:srgbClr val="E8A87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3063240"/>
            <a:ext cx="365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D4A3E"/>
                </a:solidFill>
              </a:rPr>
              <a:t>2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1005840" y="3063240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理由ではなく「選択」が土台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548640" y="3703320"/>
            <a:ext cx="365760" cy="384048"/>
          </a:xfrm>
          <a:prstGeom prst="rect">
            <a:avLst/>
          </a:prstGeom>
          <a:solidFill>
            <a:srgbClr val="E8A87C"/>
          </a:solidFill>
          <a:ln w="12700">
            <a:solidFill>
              <a:srgbClr val="E8A87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3703320"/>
            <a:ext cx="365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D4A3E"/>
                </a:solidFill>
              </a:rPr>
              <a:t>3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005840" y="3703320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プロセスそのものが目標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4937760" y="2423160"/>
            <a:ext cx="365760" cy="384048"/>
          </a:xfrm>
          <a:prstGeom prst="rect">
            <a:avLst/>
          </a:prstGeom>
          <a:solidFill>
            <a:srgbClr val="E8A87C"/>
          </a:solidFill>
          <a:ln w="12700">
            <a:solidFill>
              <a:srgbClr val="E8A87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937760" y="2423160"/>
            <a:ext cx="365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D4A3E"/>
                </a:solidFill>
              </a:rPr>
              <a:t>4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5394960" y="2423160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障壁は消えなくてよい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4937760" y="3063240"/>
            <a:ext cx="365760" cy="384048"/>
          </a:xfrm>
          <a:prstGeom prst="rect">
            <a:avLst/>
          </a:prstGeom>
          <a:solidFill>
            <a:srgbClr val="E8A87C"/>
          </a:solidFill>
          <a:ln w="12700">
            <a:solidFill>
              <a:srgbClr val="E8A87C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937760" y="3063240"/>
            <a:ext cx="365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D4A3E"/>
                </a:solidFill>
              </a:rPr>
              <a:t>5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5394960" y="3063240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後退しても価値観は残る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548640" y="47548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i="1" dirty="0">
                <a:solidFill>
                  <a:srgbClr val="5A7A6E"/>
                </a:solidFill>
              </a:rPr>
              <a:t>ACT — Acceptance and Commitment Therapy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B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D4A3E"/>
          </a:solidFill>
          <a:ln w="12700">
            <a:solidFill>
              <a:srgbClr val="2D4A3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28600" y="0"/>
            <a:ext cx="8915400" cy="1005840"/>
          </a:xfrm>
          <a:prstGeom prst="rect">
            <a:avLst/>
          </a:prstGeom>
          <a:solidFill>
            <a:srgbClr val="2D4A3E"/>
          </a:solidFill>
          <a:ln w="12700">
            <a:solidFill>
              <a:srgbClr val="2D4A3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コミットメントとは何か？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1188720"/>
            <a:ext cx="8229600" cy="1188720"/>
          </a:xfrm>
          <a:prstGeom prst="rect">
            <a:avLst/>
          </a:prstGeom>
          <a:solidFill>
            <a:srgbClr val="E8A87C">
              <a:alpha val="85000"/>
            </a:srgbClr>
          </a:solidFill>
          <a:ln w="12700">
            <a:solidFill>
              <a:srgbClr val="C97B4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1234440"/>
            <a:ext cx="80467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C2E2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コミットメントは「未来への約束」ではなく、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b="1" dirty="0">
                <a:solidFill>
                  <a:srgbClr val="1C2E2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今この瞬間に価値観に向かって一歩踏み出すこと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365760" y="2606040"/>
            <a:ext cx="265176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84B59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1371600" y="2423160"/>
            <a:ext cx="640080" cy="640080"/>
          </a:xfrm>
          <a:prstGeom prst="ellipse">
            <a:avLst/>
          </a:prstGeom>
          <a:solidFill>
            <a:srgbClr val="2D4A3E"/>
          </a:solidFill>
          <a:ln w="12700">
            <a:solidFill>
              <a:srgbClr val="2D4A3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371600" y="242316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①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57200" y="3108960"/>
            <a:ext cx="2468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D4A3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今ここでの行為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75488" y="3520440"/>
            <a:ext cx="2432304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5A7A6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コミットメントは今この瞬間に起きる。チケットを買った瞬間、登山はもう始まっている。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3200400" y="2606040"/>
            <a:ext cx="265176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84B59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206240" y="2423160"/>
            <a:ext cx="640080" cy="640080"/>
          </a:xfrm>
          <a:prstGeom prst="ellipse">
            <a:avLst/>
          </a:prstGeom>
          <a:solidFill>
            <a:srgbClr val="2D4A3E"/>
          </a:solidFill>
          <a:ln w="12700">
            <a:solidFill>
              <a:srgbClr val="2D4A3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206240" y="242316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②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3291840" y="3108960"/>
            <a:ext cx="2468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D4A3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価値観との連動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310128" y="3520440"/>
            <a:ext cx="2432304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5A7A6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価値観に基づき、より大きな行動パターンを意図的に構築するプロセス。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6035040" y="2606040"/>
            <a:ext cx="265176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84B59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7040880" y="2423160"/>
            <a:ext cx="640080" cy="640080"/>
          </a:xfrm>
          <a:prstGeom prst="ellipse">
            <a:avLst/>
          </a:prstGeom>
          <a:solidFill>
            <a:srgbClr val="2D4A3E"/>
          </a:solidFill>
          <a:ln w="12700">
            <a:solidFill>
              <a:srgbClr val="2D4A3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040880" y="242316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③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126480" y="3108960"/>
            <a:ext cx="2468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D4A3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完璧でなくてよい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144768" y="3520440"/>
            <a:ext cx="2432304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5A7A6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ズレに気づき、再び選択し直すその行為自体がコミットメントである。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B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D4A3E"/>
          </a:solidFill>
          <a:ln w="12700">
            <a:solidFill>
              <a:srgbClr val="2D4A3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28600" y="0"/>
            <a:ext cx="8915400" cy="1005840"/>
          </a:xfrm>
          <a:prstGeom prst="rect">
            <a:avLst/>
          </a:prstGeom>
          <a:solidFill>
            <a:srgbClr val="2D4A3E"/>
          </a:solidFill>
          <a:ln w="12700">
            <a:solidFill>
              <a:srgbClr val="2D4A3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「選択」と「決定」の違い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1143000"/>
            <a:ext cx="3749040" cy="3566160"/>
          </a:xfrm>
          <a:prstGeom prst="rect">
            <a:avLst/>
          </a:prstGeom>
          <a:solidFill>
            <a:srgbClr val="FEF3EB"/>
          </a:solidFill>
          <a:ln w="12700">
            <a:solidFill>
              <a:srgbClr val="C97B4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143000"/>
            <a:ext cx="3749040" cy="548640"/>
          </a:xfrm>
          <a:prstGeom prst="rect">
            <a:avLst/>
          </a:prstGeom>
          <a:solidFill>
            <a:srgbClr val="C97B47"/>
          </a:solidFill>
          <a:ln w="12700">
            <a:solidFill>
              <a:srgbClr val="C97B4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143000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決定（Decision）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594360" y="1828800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C0392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✗  </a:t>
            </a:r>
            <a:pPr indent="0" marL="0">
              <a:buNone/>
            </a:pPr>
            <a:r>
              <a:rPr lang="en-US" sz="1200" dirty="0">
                <a:solidFill>
                  <a:srgbClr val="1C2E2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理由・根拠をもとに判断する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94360" y="2468880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C0392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✗  </a:t>
            </a:r>
            <a:pPr indent="0" marL="0">
              <a:buNone/>
            </a:pPr>
            <a:r>
              <a:rPr lang="en-US" sz="1200" dirty="0">
                <a:solidFill>
                  <a:srgbClr val="1C2E2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「美しいから結婚する」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94360" y="3108960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C0392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✗  </a:t>
            </a:r>
            <a:pPr indent="0" marL="0">
              <a:buNone/>
            </a:pPr>
            <a:r>
              <a:rPr lang="en-US" sz="1200" dirty="0">
                <a:solidFill>
                  <a:srgbClr val="1C2E2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状況が変われば崩れやすい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94360" y="3749040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C0392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✗  </a:t>
            </a:r>
            <a:pPr indent="0" marL="0">
              <a:buNone/>
            </a:pPr>
            <a:r>
              <a:rPr lang="en-US" sz="1200" dirty="0">
                <a:solidFill>
                  <a:srgbClr val="1C2E2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コミットメントが不安定になる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846320" y="1143000"/>
            <a:ext cx="3840480" cy="3566160"/>
          </a:xfrm>
          <a:prstGeom prst="rect">
            <a:avLst/>
          </a:prstGeom>
          <a:solidFill>
            <a:srgbClr val="EEF7F3"/>
          </a:solidFill>
          <a:ln w="12700">
            <a:solidFill>
              <a:srgbClr val="4A7C6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846320" y="1143000"/>
            <a:ext cx="3840480" cy="548640"/>
          </a:xfrm>
          <a:prstGeom prst="rect">
            <a:avLst/>
          </a:prstGeom>
          <a:solidFill>
            <a:srgbClr val="4A7C6F"/>
          </a:solidFill>
          <a:ln w="12700">
            <a:solidFill>
              <a:srgbClr val="4A7C6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892040" y="1143000"/>
            <a:ext cx="3749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選択（Choice）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983480" y="1828800"/>
            <a:ext cx="3566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7AE6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✓  </a:t>
            </a:r>
            <a:pPr indent="0" marL="0">
              <a:buNone/>
            </a:pPr>
            <a:r>
              <a:rPr lang="en-US" sz="1200" dirty="0">
                <a:solidFill>
                  <a:srgbClr val="1C2E2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理由を必要としない純粋な意志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983480" y="2468880"/>
            <a:ext cx="3566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7AE6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✓  </a:t>
            </a:r>
            <a:pPr indent="0" marL="0">
              <a:buNone/>
            </a:pPr>
            <a:r>
              <a:rPr lang="en-US" sz="1200" dirty="0">
                <a:solidFill>
                  <a:srgbClr val="1C2E2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「愛することを選ぶ」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983480" y="3108960"/>
            <a:ext cx="3566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7AE6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✓  </a:t>
            </a:r>
            <a:pPr indent="0" marL="0">
              <a:buNone/>
            </a:pPr>
            <a:r>
              <a:rPr lang="en-US" sz="1200" dirty="0">
                <a:solidFill>
                  <a:srgbClr val="1C2E2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状況が変わっても揺らぎにくい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983480" y="3749040"/>
            <a:ext cx="3566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7AE6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✓  </a:t>
            </a:r>
            <a:pPr indent="0" marL="0">
              <a:buNone/>
            </a:pPr>
            <a:r>
              <a:rPr lang="en-US" sz="1200" dirty="0">
                <a:solidFill>
                  <a:srgbClr val="1C2E2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コミットメントが安定する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206240" y="2834640"/>
            <a:ext cx="640080" cy="0"/>
          </a:xfrm>
          <a:prstGeom prst="line">
            <a:avLst/>
          </a:prstGeom>
          <a:noFill/>
          <a:ln w="25400">
            <a:solidFill>
              <a:srgbClr val="84B59F"/>
            </a:solidFill>
            <a:prstDash val="sysDash"/>
          </a:ln>
        </p:spPr>
      </p:sp>
      <p:sp>
        <p:nvSpPr>
          <p:cNvPr id="20" name="Text 18"/>
          <p:cNvSpPr/>
          <p:nvPr/>
        </p:nvSpPr>
        <p:spPr>
          <a:xfrm>
            <a:off x="4206240" y="2651760"/>
            <a:ext cx="6400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5A7A6E"/>
                </a:solidFill>
              </a:rPr>
              <a:t>vs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B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D4A3E"/>
          </a:solidFill>
          <a:ln w="12700">
            <a:solidFill>
              <a:srgbClr val="2D4A3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28600" y="0"/>
            <a:ext cx="8915400" cy="1005840"/>
          </a:xfrm>
          <a:prstGeom prst="rect">
            <a:avLst/>
          </a:prstGeom>
          <a:solidFill>
            <a:srgbClr val="2D4A3E"/>
          </a:solidFill>
          <a:ln w="12700">
            <a:solidFill>
              <a:srgbClr val="2D4A3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価値観・目標・行動の関係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1188720"/>
            <a:ext cx="2560320" cy="3566160"/>
          </a:xfrm>
          <a:prstGeom prst="rect">
            <a:avLst/>
          </a:prstGeom>
          <a:solidFill>
            <a:srgbClr val="2D4A3E"/>
          </a:solidFill>
          <a:ln w="12700">
            <a:solidFill>
              <a:srgbClr val="2D4A3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457200" y="1325880"/>
            <a:ext cx="2560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価値観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457200" y="187452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D6EAE1"/>
                </a:solidFill>
              </a:rPr>
              <a:t>Values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731520" y="2240280"/>
            <a:ext cx="2011680" cy="0"/>
          </a:xfrm>
          <a:prstGeom prst="line">
            <a:avLst/>
          </a:prstGeom>
          <a:noFill/>
          <a:ln w="12700">
            <a:solidFill>
              <a:srgbClr val="84B59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48640" y="2331720"/>
            <a:ext cx="23774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人生の方向性・姿勢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「家族を大切にして生きたい」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終わりなく追い続けるもの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017520" y="2971800"/>
            <a:ext cx="685800" cy="0"/>
          </a:xfrm>
          <a:prstGeom prst="line">
            <a:avLst/>
          </a:prstGeom>
          <a:noFill/>
          <a:ln w="38100">
            <a:solidFill>
              <a:srgbClr val="E8A87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035808" y="2743200"/>
            <a:ext cx="6400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E8A87C"/>
                </a:solidFill>
              </a:rPr>
              <a:t>→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3246120" y="1188720"/>
            <a:ext cx="2560320" cy="3566160"/>
          </a:xfrm>
          <a:prstGeom prst="rect">
            <a:avLst/>
          </a:prstGeom>
          <a:solidFill>
            <a:srgbClr val="4A7C6F"/>
          </a:solidFill>
          <a:ln w="12700">
            <a:solidFill>
              <a:srgbClr val="4A7C6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246120" y="1325880"/>
            <a:ext cx="2560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目　標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3246120" y="187452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D6EAE1"/>
                </a:solidFill>
              </a:rPr>
              <a:t>Goals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520440" y="2240280"/>
            <a:ext cx="2011680" cy="0"/>
          </a:xfrm>
          <a:prstGeom prst="line">
            <a:avLst/>
          </a:prstGeom>
          <a:noFill/>
          <a:ln w="12700">
            <a:solidFill>
              <a:srgbClr val="84B59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337560" y="2331720"/>
            <a:ext cx="23774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価値観を実現するための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具体的な達成事項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「今月中に子どもと映画へ」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5806440" y="2971800"/>
            <a:ext cx="685800" cy="0"/>
          </a:xfrm>
          <a:prstGeom prst="line">
            <a:avLst/>
          </a:prstGeom>
          <a:noFill/>
          <a:ln w="38100">
            <a:solidFill>
              <a:srgbClr val="E8A87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824728" y="2743200"/>
            <a:ext cx="6400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E8A87C"/>
                </a:solidFill>
              </a:rPr>
              <a:t>→</a:t>
            </a:r>
            <a:endParaRPr lang="en-US" sz="1800" dirty="0"/>
          </a:p>
        </p:txBody>
      </p:sp>
      <p:sp>
        <p:nvSpPr>
          <p:cNvPr id="19" name="Shape 17"/>
          <p:cNvSpPr/>
          <p:nvPr/>
        </p:nvSpPr>
        <p:spPr>
          <a:xfrm>
            <a:off x="6035040" y="1188720"/>
            <a:ext cx="2560320" cy="3566160"/>
          </a:xfrm>
          <a:prstGeom prst="rect">
            <a:avLst/>
          </a:prstGeom>
          <a:solidFill>
            <a:srgbClr val="84B59F"/>
          </a:solidFill>
          <a:ln w="12700">
            <a:solidFill>
              <a:srgbClr val="84B59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6035040" y="1325880"/>
            <a:ext cx="2560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C2E2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行　動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6035040" y="187452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5A7A6E"/>
                </a:solidFill>
              </a:rPr>
              <a:t>Actions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309360" y="2240280"/>
            <a:ext cx="2011680" cy="0"/>
          </a:xfrm>
          <a:prstGeom prst="line">
            <a:avLst/>
          </a:prstGeom>
          <a:noFill/>
          <a:ln w="12700">
            <a:solidFill>
              <a:srgbClr val="4A7C6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126480" y="2331720"/>
            <a:ext cx="23774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2E2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目標に向けた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1C2E2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具体的なステップ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1C2E2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「映画のチケットを予約する」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57200" y="4663440"/>
            <a:ext cx="8229600" cy="347472"/>
          </a:xfrm>
          <a:prstGeom prst="rect">
            <a:avLst/>
          </a:prstGeom>
          <a:solidFill>
            <a:srgbClr val="D6EAE1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48640" y="4681728"/>
            <a:ext cx="80467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4A3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✦  小さな行動を継続することが、英雄的だが散発的な行動より効果的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B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D4A3E"/>
          </a:solidFill>
          <a:ln w="12700">
            <a:solidFill>
              <a:srgbClr val="2D4A3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28600" y="0"/>
            <a:ext cx="8915400" cy="1005840"/>
          </a:xfrm>
          <a:prstGeom prst="rect">
            <a:avLst/>
          </a:prstGeom>
          <a:solidFill>
            <a:srgbClr val="2D4A3E"/>
          </a:solidFill>
          <a:ln w="12700">
            <a:solidFill>
              <a:srgbClr val="2D4A3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プロセスこそが目標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1143000"/>
            <a:ext cx="3657600" cy="1920240"/>
          </a:xfrm>
          <a:prstGeom prst="rect">
            <a:avLst/>
          </a:prstGeom>
          <a:solidFill>
            <a:srgbClr val="FEF3EB"/>
          </a:solidFill>
          <a:ln w="12700">
            <a:solidFill>
              <a:srgbClr val="C97B4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1207008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97B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目標達成志向の落とし穴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48640" y="1600200"/>
            <a:ext cx="34747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C2E2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「目標達成＝幸福」という考え方は
</a:t>
            </a:r>
            <a:pPr indent="0" marL="0">
              <a:buNone/>
            </a:pPr>
            <a:r>
              <a:rPr lang="en-US" sz="1100" b="1" dirty="0">
                <a:solidFill>
                  <a:srgbClr val="1C2E2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常に欠乏感を生み出す。
</a:t>
            </a:r>
            <a:pPr indent="0" marL="0">
              <a:buNone/>
            </a:pPr>
            <a:r>
              <a:rPr lang="en-US" sz="1100" dirty="0">
                <a:solidFill>
                  <a:srgbClr val="1C2E2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大切なものは「まだここにない」状態が続く。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206240" y="1920240"/>
            <a:ext cx="6400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E8A87C"/>
                </a:solidFill>
              </a:rPr>
              <a:t>→</a:t>
            </a:r>
            <a:endParaRPr lang="en-US" sz="2200" dirty="0"/>
          </a:p>
        </p:txBody>
      </p:sp>
      <p:sp>
        <p:nvSpPr>
          <p:cNvPr id="9" name="Shape 7"/>
          <p:cNvSpPr/>
          <p:nvPr/>
        </p:nvSpPr>
        <p:spPr>
          <a:xfrm>
            <a:off x="4937760" y="1143000"/>
            <a:ext cx="3749040" cy="1920240"/>
          </a:xfrm>
          <a:prstGeom prst="rect">
            <a:avLst/>
          </a:prstGeom>
          <a:solidFill>
            <a:srgbClr val="EEF7F3"/>
          </a:solidFill>
          <a:ln w="12700">
            <a:solidFill>
              <a:srgbClr val="4A7C6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5029200" y="1207008"/>
            <a:ext cx="3566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A7C6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ACTのアプローチ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029200" y="1600200"/>
            <a:ext cx="35661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C2E2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生きるプロセスそのものを目標にする。
</a:t>
            </a:r>
            <a:pPr indent="0" marL="0">
              <a:buNone/>
            </a:pPr>
            <a:r>
              <a:rPr lang="en-US" sz="1100" dirty="0">
                <a:solidFill>
                  <a:srgbClr val="1C2E2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目標は方向を示す手段に過ぎない。
</a:t>
            </a:r>
            <a:pPr indent="0" marL="0">
              <a:buNone/>
            </a:pPr>
            <a:r>
              <a:rPr lang="en-US" sz="1100" dirty="0">
                <a:solidFill>
                  <a:srgbClr val="1C2E2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「今ここ」に豊かさがある。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3246120"/>
            <a:ext cx="8229600" cy="1600200"/>
          </a:xfrm>
          <a:prstGeom prst="rect">
            <a:avLst/>
          </a:prstGeom>
          <a:solidFill>
            <a:srgbClr val="D6EAE1"/>
          </a:solidFill>
          <a:ln w="12700">
            <a:solidFill>
              <a:srgbClr val="84B59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594360" y="3310128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D4A3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🎿  スキーのメタファー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94360" y="3657600"/>
            <a:ext cx="795528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C2E2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スキーの目的は「ロッジに着くこと」ではなく、「滑ること」そのものを楽しむことです。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C2E2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ヘリコプターでロッジに運ばれたとしたら？「滑りたかった！」と思うはず。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C2E2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目標（ロッジ）はプロセス（滑ること）を可能にするための方向性に過ぎない。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B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D4A3E"/>
          </a:solidFill>
          <a:ln w="12700">
            <a:solidFill>
              <a:srgbClr val="2D4A3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28600" y="0"/>
            <a:ext cx="8915400" cy="1005840"/>
          </a:xfrm>
          <a:prstGeom prst="rect">
            <a:avLst/>
          </a:prstGeom>
          <a:solidFill>
            <a:srgbClr val="2D4A3E"/>
          </a:solidFill>
          <a:ln w="12700">
            <a:solidFill>
              <a:srgbClr val="2D4A3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障壁とウィリングネス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109728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D4A3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よくある障壁の例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1508760"/>
            <a:ext cx="4023360" cy="475488"/>
          </a:xfrm>
          <a:prstGeom prst="rect">
            <a:avLst/>
          </a:prstGeom>
          <a:solidFill>
            <a:srgbClr val="FEF3EB"/>
          </a:solidFill>
          <a:ln w="12700">
            <a:solidFill>
              <a:srgbClr val="C97B47">
                <a:alpha val="60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1508760"/>
            <a:ext cx="38404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C2E2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「また失敗するかもしれない」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57200" y="2075688"/>
            <a:ext cx="4023360" cy="475488"/>
          </a:xfrm>
          <a:prstGeom prst="rect">
            <a:avLst/>
          </a:prstGeom>
          <a:solidFill>
            <a:srgbClr val="FEF3EB"/>
          </a:solidFill>
          <a:ln w="12700">
            <a:solidFill>
              <a:srgbClr val="C97B47">
                <a:alpha val="60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94360" y="2075688"/>
            <a:ext cx="38404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C2E2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「自分にはどうせできない」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7200" y="2642616"/>
            <a:ext cx="4023360" cy="475488"/>
          </a:xfrm>
          <a:prstGeom prst="rect">
            <a:avLst/>
          </a:prstGeom>
          <a:solidFill>
            <a:srgbClr val="FEF3EB"/>
          </a:solidFill>
          <a:ln w="12700">
            <a:solidFill>
              <a:srgbClr val="C97B47">
                <a:alpha val="6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94360" y="2642616"/>
            <a:ext cx="38404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C2E2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「不安で一歩が踏み出せない」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3209544"/>
            <a:ext cx="4023360" cy="475488"/>
          </a:xfrm>
          <a:prstGeom prst="rect">
            <a:avLst/>
          </a:prstGeom>
          <a:solidFill>
            <a:srgbClr val="FEF3EB"/>
          </a:solidFill>
          <a:ln w="12700">
            <a:solidFill>
              <a:srgbClr val="C97B47">
                <a:alpha val="60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94360" y="3209544"/>
            <a:ext cx="38404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C2E2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「過去の失敗が頭から離れない」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846320" y="1097280"/>
            <a:ext cx="3840480" cy="3657600"/>
          </a:xfrm>
          <a:prstGeom prst="rect">
            <a:avLst/>
          </a:prstGeom>
          <a:solidFill>
            <a:srgbClr val="2D4A3E"/>
          </a:solidFill>
          <a:ln w="12700">
            <a:solidFill>
              <a:srgbClr val="2D4A3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4937760" y="118872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E8A87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ウィリングネス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4937760" y="1664208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84B59F"/>
                </a:solidFill>
              </a:rPr>
              <a:t>Willingness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120640" y="2011680"/>
            <a:ext cx="3291840" cy="0"/>
          </a:xfrm>
          <a:prstGeom prst="line">
            <a:avLst/>
          </a:prstGeom>
          <a:noFill/>
          <a:ln w="12700">
            <a:solidFill>
              <a:srgbClr val="84B59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983480" y="2103120"/>
            <a:ext cx="3566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D6EAE1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不安や恐れを「消す」必要はない。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D6EAE1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障壁を内側に取り込みながら、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D6EAE1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それでも価値観に向かって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D6EAE1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一歩踏み出すこと。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D6EAE1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石鹸の泡のイメージ：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D6EAE1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障壁を吸収して前へ進む。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57200" y="4663440"/>
            <a:ext cx="8229600" cy="347472"/>
          </a:xfrm>
          <a:prstGeom prst="rect">
            <a:avLst/>
          </a:prstGeom>
          <a:solidFill>
            <a:srgbClr val="D6EAE1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48640" y="4681728"/>
            <a:ext cx="80467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4A3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✦  障壁が消えるのを待つのではなく、障壁とともに歩み出す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B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D4A3E"/>
          </a:solidFill>
          <a:ln w="12700">
            <a:solidFill>
              <a:srgbClr val="2D4A3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28600" y="0"/>
            <a:ext cx="8915400" cy="1005840"/>
          </a:xfrm>
          <a:prstGeom prst="rect">
            <a:avLst/>
          </a:prstGeom>
          <a:solidFill>
            <a:srgbClr val="2D4A3E"/>
          </a:solidFill>
          <a:ln w="12700">
            <a:solidFill>
              <a:srgbClr val="2D4A3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従来の行動療法との統合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11480" y="1188720"/>
            <a:ext cx="269748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84B59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11480" y="1188720"/>
            <a:ext cx="2697480" cy="457200"/>
          </a:xfrm>
          <a:prstGeom prst="rect">
            <a:avLst/>
          </a:prstGeom>
          <a:solidFill>
            <a:srgbClr val="4A7C6F"/>
          </a:solidFill>
          <a:ln w="12700">
            <a:solidFill>
              <a:srgbClr val="4A7C6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188720"/>
            <a:ext cx="2606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暴露療法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1664208"/>
            <a:ext cx="2606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5A7A6E"/>
                </a:solidFill>
              </a:rPr>
              <a:t>Exposure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02920" y="1920240"/>
            <a:ext cx="251460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C2E2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症状軽減ではなく、価値観に向かう心理的柔軟性の拡大が目的。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291840" y="1188720"/>
            <a:ext cx="269748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84B59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91840" y="1188720"/>
            <a:ext cx="2697480" cy="457200"/>
          </a:xfrm>
          <a:prstGeom prst="rect">
            <a:avLst/>
          </a:prstGeom>
          <a:solidFill>
            <a:srgbClr val="4A7C6F"/>
          </a:solidFill>
          <a:ln w="12700">
            <a:solidFill>
              <a:srgbClr val="4A7C6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337560" y="1188720"/>
            <a:ext cx="2606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スキル訓練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337560" y="1664208"/>
            <a:ext cx="2606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5A7A6E"/>
                </a:solidFill>
              </a:rPr>
              <a:t>Skills Training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3383280" y="1920240"/>
            <a:ext cx="251460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C2E2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価値観に結びつけてマインドフルに実践することで効果が高まる。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6172200" y="1188720"/>
            <a:ext cx="269748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84B59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172200" y="1188720"/>
            <a:ext cx="2697480" cy="457200"/>
          </a:xfrm>
          <a:prstGeom prst="rect">
            <a:avLst/>
          </a:prstGeom>
          <a:solidFill>
            <a:srgbClr val="4A7C6F"/>
          </a:solidFill>
          <a:ln w="12700">
            <a:solidFill>
              <a:srgbClr val="4A7C6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217920" y="1188720"/>
            <a:ext cx="2606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ホームワーク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217920" y="1664208"/>
            <a:ext cx="2606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5A7A6E"/>
                </a:solidFill>
              </a:rPr>
              <a:t>Homework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6263640" y="1920240"/>
            <a:ext cx="251460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C2E2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価値観へのコミットメントとして明示的に位置づける。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411480" y="3063240"/>
            <a:ext cx="269748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84B59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11480" y="3063240"/>
            <a:ext cx="2697480" cy="457200"/>
          </a:xfrm>
          <a:prstGeom prst="rect">
            <a:avLst/>
          </a:prstGeom>
          <a:solidFill>
            <a:srgbClr val="4A7C6F"/>
          </a:solidFill>
          <a:ln w="12700">
            <a:solidFill>
              <a:srgbClr val="4A7C6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57200" y="3063240"/>
            <a:ext cx="2606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行動活性化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457200" y="3538728"/>
            <a:ext cx="2606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5A7A6E"/>
                </a:solidFill>
              </a:rPr>
              <a:t>Behavioral Activation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502920" y="3794760"/>
            <a:ext cx="251460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C2E2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ACTの右側（価値観・コミット）と100%一致する手法。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3291840" y="3063240"/>
            <a:ext cx="269748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84B59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91840" y="3063240"/>
            <a:ext cx="2697480" cy="457200"/>
          </a:xfrm>
          <a:prstGeom prst="rect">
            <a:avLst/>
          </a:prstGeom>
          <a:solidFill>
            <a:srgbClr val="4A7C6F"/>
          </a:solidFill>
          <a:ln w="12700">
            <a:solidFill>
              <a:srgbClr val="4A7C6F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337560" y="3063240"/>
            <a:ext cx="2606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刺激統制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3337560" y="3538728"/>
            <a:ext cx="2606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5A7A6E"/>
                </a:solidFill>
              </a:rPr>
              <a:t>Stimulus Control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3383280" y="3794760"/>
            <a:ext cx="251460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C2E2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自罰ではなく「健康的な環境を整える」価値ある行動として行う。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6172200" y="3063240"/>
            <a:ext cx="269748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84B59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6172200" y="3063240"/>
            <a:ext cx="2697480" cy="457200"/>
          </a:xfrm>
          <a:prstGeom prst="rect">
            <a:avLst/>
          </a:prstGeom>
          <a:solidFill>
            <a:srgbClr val="4A7C6F"/>
          </a:solidFill>
          <a:ln w="12700">
            <a:solidFill>
              <a:srgbClr val="4A7C6F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217920" y="3063240"/>
            <a:ext cx="2606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随伴性管理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6217920" y="3538728"/>
            <a:ext cx="2606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5A7A6E"/>
                </a:solidFill>
              </a:rPr>
              <a:t>Contingency Mgmt.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6263640" y="3794760"/>
            <a:ext cx="251460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C2E2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外的強化と価値観を一致させることで自律的な動機を促す。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57200" y="4663440"/>
            <a:ext cx="8229600" cy="347472"/>
          </a:xfrm>
          <a:prstGeom prst="rect">
            <a:avLst/>
          </a:prstGeom>
          <a:solidFill>
            <a:srgbClr val="D6EAE1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548640" y="4681728"/>
            <a:ext cx="80467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2D4A3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✦  ACTは行動療法に反するのではなく、行動療法を実施するための文脈そのものである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B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D4A3E"/>
          </a:solidFill>
          <a:ln w="12700">
            <a:solidFill>
              <a:srgbClr val="2D4A3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28600" y="0"/>
            <a:ext cx="8915400" cy="1005840"/>
          </a:xfrm>
          <a:prstGeom prst="rect">
            <a:avLst/>
          </a:prstGeom>
          <a:solidFill>
            <a:srgbClr val="2D4A3E"/>
          </a:solidFill>
          <a:ln w="12700">
            <a:solidFill>
              <a:srgbClr val="2D4A3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他のACTプロセスとの関係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291840" y="1920240"/>
            <a:ext cx="2560320" cy="1280160"/>
          </a:xfrm>
          <a:prstGeom prst="ellipse">
            <a:avLst/>
          </a:prstGeom>
          <a:solidFill>
            <a:srgbClr val="2D4A3E"/>
          </a:solidFill>
          <a:ln w="12700">
            <a:solidFill>
              <a:srgbClr val="2D4A3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3291840" y="1920240"/>
            <a:ext cx="25603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コミットされた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行動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291840" y="2560320"/>
            <a:ext cx="-1737360" cy="-960120"/>
          </a:xfrm>
          <a:prstGeom prst="line">
            <a:avLst/>
          </a:prstGeom>
          <a:noFill/>
          <a:ln w="19050">
            <a:solidFill>
              <a:srgbClr val="84B59F"/>
            </a:solidFill>
            <a:prstDash val="sysDash"/>
          </a:ln>
        </p:spPr>
      </p:sp>
      <p:sp>
        <p:nvSpPr>
          <p:cNvPr id="8" name="Shape 6"/>
          <p:cNvSpPr/>
          <p:nvPr/>
        </p:nvSpPr>
        <p:spPr>
          <a:xfrm>
            <a:off x="365760" y="1097280"/>
            <a:ext cx="2377440" cy="1005840"/>
          </a:xfrm>
          <a:prstGeom prst="rect">
            <a:avLst/>
          </a:prstGeom>
          <a:solidFill>
            <a:srgbClr val="D6EAE1"/>
          </a:solidFill>
          <a:ln w="12700">
            <a:solidFill>
              <a:srgbClr val="84B59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11480" y="114300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D4A3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脱フュージョン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11480" y="1572768"/>
            <a:ext cx="2286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A7A6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「理由」への固執をほぐす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291840" y="2560320"/>
            <a:ext cx="-1737360" cy="1143000"/>
          </a:xfrm>
          <a:prstGeom prst="line">
            <a:avLst/>
          </a:prstGeom>
          <a:noFill/>
          <a:ln w="19050">
            <a:solidFill>
              <a:srgbClr val="84B59F"/>
            </a:solidFill>
            <a:prstDash val="sysDash"/>
          </a:ln>
        </p:spPr>
      </p:sp>
      <p:sp>
        <p:nvSpPr>
          <p:cNvPr id="12" name="Shape 10"/>
          <p:cNvSpPr/>
          <p:nvPr/>
        </p:nvSpPr>
        <p:spPr>
          <a:xfrm>
            <a:off x="365760" y="3200400"/>
            <a:ext cx="2377440" cy="1005840"/>
          </a:xfrm>
          <a:prstGeom prst="rect">
            <a:avLst/>
          </a:prstGeom>
          <a:solidFill>
            <a:srgbClr val="D6EAE1"/>
          </a:solidFill>
          <a:ln w="12700">
            <a:solidFill>
              <a:srgbClr val="84B59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411480" y="324612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D4A3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現在への接触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11480" y="3675888"/>
            <a:ext cx="2286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A7A6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今ここで行動する力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5852160" y="2560320"/>
            <a:ext cx="1920240" cy="-960120"/>
          </a:xfrm>
          <a:prstGeom prst="line">
            <a:avLst/>
          </a:prstGeom>
          <a:noFill/>
          <a:ln w="19050">
            <a:solidFill>
              <a:srgbClr val="84B59F"/>
            </a:solidFill>
            <a:prstDash val="sysDash"/>
          </a:ln>
        </p:spPr>
      </p:sp>
      <p:sp>
        <p:nvSpPr>
          <p:cNvPr id="16" name="Shape 14"/>
          <p:cNvSpPr/>
          <p:nvPr/>
        </p:nvSpPr>
        <p:spPr>
          <a:xfrm>
            <a:off x="6583680" y="1097280"/>
            <a:ext cx="2377440" cy="1005840"/>
          </a:xfrm>
          <a:prstGeom prst="rect">
            <a:avLst/>
          </a:prstGeom>
          <a:solidFill>
            <a:srgbClr val="D6EAE1"/>
          </a:solidFill>
          <a:ln w="12700">
            <a:solidFill>
              <a:srgbClr val="84B59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6629400" y="114300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D4A3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アクセプタンス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629400" y="1572768"/>
            <a:ext cx="2286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A7A6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困難な感情を受け入れる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852160" y="2560320"/>
            <a:ext cx="1920240" cy="1143000"/>
          </a:xfrm>
          <a:prstGeom prst="line">
            <a:avLst/>
          </a:prstGeom>
          <a:noFill/>
          <a:ln w="19050">
            <a:solidFill>
              <a:srgbClr val="84B59F"/>
            </a:solidFill>
            <a:prstDash val="sysDash"/>
          </a:ln>
        </p:spPr>
      </p:sp>
      <p:sp>
        <p:nvSpPr>
          <p:cNvPr id="20" name="Shape 18"/>
          <p:cNvSpPr/>
          <p:nvPr/>
        </p:nvSpPr>
        <p:spPr>
          <a:xfrm>
            <a:off x="6583680" y="3200400"/>
            <a:ext cx="2377440" cy="1005840"/>
          </a:xfrm>
          <a:prstGeom prst="rect">
            <a:avLst/>
          </a:prstGeom>
          <a:solidFill>
            <a:srgbClr val="D6EAE1"/>
          </a:solidFill>
          <a:ln w="12700">
            <a:solidFill>
              <a:srgbClr val="84B59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6629400" y="324612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D4A3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価値観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629400" y="3675888"/>
            <a:ext cx="2286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A7A6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行動を方向づける核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57200" y="4526280"/>
            <a:ext cx="8229600" cy="457200"/>
          </a:xfrm>
          <a:prstGeom prst="rect">
            <a:avLst/>
          </a:prstGeom>
          <a:solidFill>
            <a:srgbClr val="D6EAE1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48640" y="4544568"/>
            <a:ext cx="80467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2D4A3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コミットメントを深めるにつれ、他のすべてのACTプロセスが繰り返し活性化・精緻化される（玉ねぎの皮むきモデル）</a:t>
            </a:r>
            <a:endParaRPr lang="en-US" sz="10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B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D4A3E"/>
          </a:solidFill>
          <a:ln w="12700">
            <a:solidFill>
              <a:srgbClr val="2D4A3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28600" y="0"/>
            <a:ext cx="8915400" cy="1005840"/>
          </a:xfrm>
          <a:prstGeom prst="rect">
            <a:avLst/>
          </a:prstGeom>
          <a:solidFill>
            <a:srgbClr val="2D4A3E"/>
          </a:solidFill>
          <a:ln w="12700">
            <a:solidFill>
              <a:srgbClr val="2D4A3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臨床上の注意点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411480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84B59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02920" y="1737360"/>
            <a:ext cx="502920" cy="502920"/>
          </a:xfrm>
          <a:prstGeom prst="ellipse">
            <a:avLst/>
          </a:prstGeom>
          <a:solidFill>
            <a:srgbClr val="2D4A3E"/>
          </a:solidFill>
          <a:ln w="12700">
            <a:solidFill>
              <a:srgbClr val="2D4A3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7373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①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1097280" y="1261872"/>
            <a:ext cx="3291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D4A3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コミットメントはクライアントのもの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02920" y="2331720"/>
            <a:ext cx="3840480" cy="0"/>
          </a:xfrm>
          <a:prstGeom prst="line">
            <a:avLst/>
          </a:prstGeom>
          <a:noFill/>
          <a:ln w="12700">
            <a:solidFill>
              <a:srgbClr val="D6EAE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02920" y="2377440"/>
            <a:ext cx="3886200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5A7A6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セラピストの価値観を押し付けない。「別のカウンセラーがいたとしても、この行動を選びますか？」と確認する。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754880" y="1188720"/>
            <a:ext cx="411480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84B59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892040" y="1737360"/>
            <a:ext cx="502920" cy="502920"/>
          </a:xfrm>
          <a:prstGeom prst="ellipse">
            <a:avLst/>
          </a:prstGeom>
          <a:solidFill>
            <a:srgbClr val="2D4A3E"/>
          </a:solidFill>
          <a:ln w="12700">
            <a:solidFill>
              <a:srgbClr val="2D4A3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892040" y="17373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②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486400" y="1261872"/>
            <a:ext cx="3291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D4A3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「しなければならない」に注意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4892040" y="2331720"/>
            <a:ext cx="3840480" cy="0"/>
          </a:xfrm>
          <a:prstGeom prst="line">
            <a:avLst/>
          </a:prstGeom>
          <a:noFill/>
          <a:ln w="12700">
            <a:solidFill>
              <a:srgbClr val="D6EAE1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892040" y="2377440"/>
            <a:ext cx="3886200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5A7A6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プライアンス（服従的動機）はすぐに崩れる。「もし過去の失敗がなかったとしても、この行動を価値あるものとして選びますか？」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65760" y="3108960"/>
            <a:ext cx="411480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84B59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502920" y="3657600"/>
            <a:ext cx="502920" cy="502920"/>
          </a:xfrm>
          <a:prstGeom prst="ellipse">
            <a:avLst/>
          </a:prstGeom>
          <a:solidFill>
            <a:srgbClr val="2D4A3E"/>
          </a:solidFill>
          <a:ln w="12700">
            <a:solidFill>
              <a:srgbClr val="2D4A3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02920" y="36576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③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1097280" y="3182112"/>
            <a:ext cx="3291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D4A3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行動しないことも選択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502920" y="4251960"/>
            <a:ext cx="3840480" cy="0"/>
          </a:xfrm>
          <a:prstGeom prst="line">
            <a:avLst/>
          </a:prstGeom>
          <a:noFill/>
          <a:ln w="12700">
            <a:solidFill>
              <a:srgbClr val="D6EAE1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02920" y="4297680"/>
            <a:ext cx="3886200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5A7A6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変化を強要しない。クライアントが進まない選択をする場合も、それを正当な選択として尊重することが重要。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754880" y="3108960"/>
            <a:ext cx="411480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84B59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4892040" y="3657600"/>
            <a:ext cx="502920" cy="502920"/>
          </a:xfrm>
          <a:prstGeom prst="ellipse">
            <a:avLst/>
          </a:prstGeom>
          <a:solidFill>
            <a:srgbClr val="2D4A3E"/>
          </a:solidFill>
          <a:ln w="12700">
            <a:solidFill>
              <a:srgbClr val="2D4A3E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892040" y="36576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④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5486400" y="3182112"/>
            <a:ext cx="3291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D4A3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再発後も価値観は変わらない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4892040" y="4251960"/>
            <a:ext cx="3840480" cy="0"/>
          </a:xfrm>
          <a:prstGeom prst="line">
            <a:avLst/>
          </a:prstGeom>
          <a:noFill/>
          <a:ln w="12700">
            <a:solidFill>
              <a:srgbClr val="D6EAE1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892040" y="4297680"/>
            <a:ext cx="3886200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5A7A6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挫折時には「価値観は変わったか？」と問う。変わっていなければ「今この瞬間、何ができるか」を問い直すだけでよい。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 コミットされた行動</dc:title>
  <dc:subject>PptxGenJS Presentation</dc:subject>
  <dc:creator>PptxGenJS</dc:creator>
  <cp:lastModifiedBy>PptxGenJS</cp:lastModifiedBy>
  <cp:revision>1</cp:revision>
  <dcterms:created xsi:type="dcterms:W3CDTF">2026-03-22T11:12:42Z</dcterms:created>
  <dcterms:modified xsi:type="dcterms:W3CDTF">2026-03-22T11:12:42Z</dcterms:modified>
</cp:coreProperties>
</file>