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65A82"/>
        </a:solidFill>
      </p:bgPr>
    </p:bg>
    <p:spTree>
      <p:nvGrpSpPr>
        <p:cNvPr id="1" name=""/>
        <p:cNvGrpSpPr/>
        <p:nvPr/>
      </p:nvGrpSpPr>
      <p:grpSpPr>
        <a:xfrm>
          <a:off x="0" y="0"/>
          <a:ext cx="0" cy="0"/>
          <a:chOff x="0" y="0"/>
          <a:chExt cx="0" cy="0"/>
        </a:xfrm>
      </p:grpSpPr>
      <p:sp>
        <p:nvSpPr>
          <p:cNvPr id="2" name="Shape 0"/>
          <p:cNvSpPr/>
          <p:nvPr/>
        </p:nvSpPr>
        <p:spPr>
          <a:xfrm>
            <a:off x="6400800" y="-914400"/>
            <a:ext cx="4572000" cy="4572000"/>
          </a:xfrm>
          <a:prstGeom prst="ellipse">
            <a:avLst/>
          </a:prstGeom>
          <a:solidFill>
            <a:srgbClr val="1C7293">
              <a:alpha val="35000"/>
            </a:srgbClr>
          </a:solidFill>
          <a:ln w="12700">
            <a:solidFill>
              <a:srgbClr val="1C7293">
                <a:alpha val="35000"/>
              </a:srgbClr>
            </a:solidFill>
            <a:prstDash val="solid"/>
          </a:ln>
        </p:spPr>
      </p:sp>
      <p:sp>
        <p:nvSpPr>
          <p:cNvPr id="3" name="Shape 1"/>
          <p:cNvSpPr/>
          <p:nvPr/>
        </p:nvSpPr>
        <p:spPr>
          <a:xfrm>
            <a:off x="-1097280" y="3200400"/>
            <a:ext cx="3657600" cy="3657600"/>
          </a:xfrm>
          <a:prstGeom prst="ellipse">
            <a:avLst/>
          </a:prstGeom>
          <a:solidFill>
            <a:srgbClr val="1C7293">
              <a:alpha val="30000"/>
            </a:srgbClr>
          </a:solidFill>
          <a:ln w="12700">
            <a:solidFill>
              <a:srgbClr val="1C7293">
                <a:alpha val="30000"/>
              </a:srgbClr>
            </a:solidFill>
            <a:prstDash val="solid"/>
          </a:ln>
        </p:spPr>
      </p:sp>
      <p:sp>
        <p:nvSpPr>
          <p:cNvPr id="4" name="Shape 2"/>
          <p:cNvSpPr/>
          <p:nvPr/>
        </p:nvSpPr>
        <p:spPr>
          <a:xfrm>
            <a:off x="548640" y="1188720"/>
            <a:ext cx="2194560" cy="347472"/>
          </a:xfrm>
          <a:prstGeom prst="rect">
            <a:avLst/>
          </a:prstGeom>
          <a:solidFill>
            <a:srgbClr val="F9E795"/>
          </a:solidFill>
          <a:ln w="12700">
            <a:solidFill>
              <a:srgbClr val="F9E795"/>
            </a:solidFill>
            <a:prstDash val="solid"/>
          </a:ln>
        </p:spPr>
      </p:sp>
      <p:sp>
        <p:nvSpPr>
          <p:cNvPr id="5" name="Text 3"/>
          <p:cNvSpPr/>
          <p:nvPr/>
        </p:nvSpPr>
        <p:spPr>
          <a:xfrm>
            <a:off x="548640" y="1188720"/>
            <a:ext cx="2194560" cy="347472"/>
          </a:xfrm>
          <a:prstGeom prst="rect">
            <a:avLst/>
          </a:prstGeom>
          <a:noFill/>
          <a:ln/>
        </p:spPr>
        <p:txBody>
          <a:bodyPr wrap="square" lIns="0" tIns="0" rIns="0" bIns="0" rtlCol="0" anchor="ctr"/>
          <a:lstStyle/>
          <a:p>
            <a:pPr algn="ctr" indent="0" marL="0">
              <a:buNone/>
            </a:pPr>
            <a:r>
              <a:rPr lang="en-US" sz="1100" b="1" dirty="0">
                <a:solidFill>
                  <a:srgbClr val="0A2A3F"/>
                </a:solidFill>
              </a:rPr>
              <a:t>Chapter 13</a:t>
            </a:r>
            <a:endParaRPr lang="en-US" sz="1100" dirty="0"/>
          </a:p>
        </p:txBody>
      </p:sp>
      <p:sp>
        <p:nvSpPr>
          <p:cNvPr id="6" name="Text 4"/>
          <p:cNvSpPr/>
          <p:nvPr/>
        </p:nvSpPr>
        <p:spPr>
          <a:xfrm>
            <a:off x="548640" y="1737360"/>
            <a:ext cx="7772400" cy="1188720"/>
          </a:xfrm>
          <a:prstGeom prst="rect">
            <a:avLst/>
          </a:prstGeom>
          <a:noFill/>
          <a:ln/>
        </p:spPr>
        <p:txBody>
          <a:bodyPr wrap="square" rtlCol="0" anchor="ctr"/>
          <a:lstStyle/>
          <a:p>
            <a:pPr algn="l" indent="0" marL="0">
              <a:buNone/>
            </a:pPr>
            <a:r>
              <a:rPr lang="en-US" sz="4000" b="1" dirty="0">
                <a:solidFill>
                  <a:srgbClr val="FFFFFF"/>
                </a:solidFill>
                <a:latin typeface="Meiryo" pitchFamily="34" charset="0"/>
                <a:ea typeface="Meiryo" pitchFamily="34" charset="-122"/>
                <a:cs typeface="Meiryo" pitchFamily="34" charset="-120"/>
              </a:rPr>
              <a:t>CBS と ACT の未来</a:t>
            </a:r>
            <a:endParaRPr lang="en-US" sz="4000" dirty="0"/>
          </a:p>
        </p:txBody>
      </p:sp>
      <p:sp>
        <p:nvSpPr>
          <p:cNvPr id="7" name="Text 5"/>
          <p:cNvSpPr/>
          <p:nvPr/>
        </p:nvSpPr>
        <p:spPr>
          <a:xfrm>
            <a:off x="548640" y="2926080"/>
            <a:ext cx="7315200" cy="411480"/>
          </a:xfrm>
          <a:prstGeom prst="rect">
            <a:avLst/>
          </a:prstGeom>
          <a:noFill/>
          <a:ln/>
        </p:spPr>
        <p:txBody>
          <a:bodyPr wrap="square" rtlCol="0" anchor="ctr"/>
          <a:lstStyle/>
          <a:p>
            <a:pPr indent="0" marL="0">
              <a:buNone/>
            </a:pPr>
            <a:r>
              <a:rPr lang="en-US" sz="1400" i="1" dirty="0">
                <a:solidFill>
                  <a:srgbClr val="B8D8E8"/>
                </a:solidFill>
                <a:latin typeface="Georgia" pitchFamily="34" charset="0"/>
                <a:ea typeface="Georgia" pitchFamily="34" charset="-122"/>
                <a:cs typeface="Georgia" pitchFamily="34" charset="-120"/>
              </a:rPr>
              <a:t>Contextual Behavioral Science and the Future of ACT</a:t>
            </a:r>
            <a:endParaRPr lang="en-US" sz="1400" dirty="0"/>
          </a:p>
        </p:txBody>
      </p:sp>
      <p:sp>
        <p:nvSpPr>
          <p:cNvPr id="8" name="Shape 6"/>
          <p:cNvSpPr/>
          <p:nvPr/>
        </p:nvSpPr>
        <p:spPr>
          <a:xfrm>
            <a:off x="548640" y="3566160"/>
            <a:ext cx="8046720" cy="914400"/>
          </a:xfrm>
          <a:prstGeom prst="rect">
            <a:avLst/>
          </a:prstGeom>
          <a:solidFill>
            <a:srgbClr val="1C7293">
              <a:alpha val="55000"/>
            </a:srgbClr>
          </a:solidFill>
          <a:ln w="12700">
            <a:solidFill>
              <a:srgbClr val="B8D8E8">
                <a:alpha val="60000"/>
              </a:srgbClr>
            </a:solidFill>
            <a:prstDash val="solid"/>
          </a:ln>
        </p:spPr>
      </p:sp>
      <p:sp>
        <p:nvSpPr>
          <p:cNvPr id="9" name="Text 7"/>
          <p:cNvSpPr/>
          <p:nvPr/>
        </p:nvSpPr>
        <p:spPr>
          <a:xfrm>
            <a:off x="685800" y="3611880"/>
            <a:ext cx="7772400" cy="822960"/>
          </a:xfrm>
          <a:prstGeom prst="rect">
            <a:avLst/>
          </a:prstGeom>
          <a:noFill/>
          <a:ln/>
        </p:spPr>
        <p:txBody>
          <a:bodyPr wrap="square" rtlCol="0" anchor="ctr"/>
          <a:lstStyle/>
          <a:p>
            <a:pPr algn="l" indent="0" marL="0">
              <a:buNone/>
            </a:pPr>
            <a:r>
              <a:rPr lang="en-US" sz="1200" i="1" dirty="0">
                <a:solidFill>
                  <a:srgbClr val="B8D8E8"/>
                </a:solidFill>
                <a:latin typeface="Meiryo" pitchFamily="34" charset="0"/>
                <a:ea typeface="Meiryo" pitchFamily="34" charset="-122"/>
                <a:cs typeface="Meiryo" pitchFamily="34" charset="-120"/>
              </a:rPr>
              <a:t>"今日の役に立つ不完全な答えを使いながら、より良い答えを探し続ける。</a:t>
            </a:r>
            <a:endParaRPr lang="en-US" sz="1200" dirty="0"/>
          </a:p>
          <a:p>
            <a:pPr algn="l" indent="0" marL="0">
              <a:buNone/>
            </a:pPr>
            <a:r>
              <a:rPr lang="en-US" sz="1200" i="1" dirty="0">
                <a:solidFill>
                  <a:srgbClr val="B8D8E8"/>
                </a:solidFill>
                <a:latin typeface="Meiryo" pitchFamily="34" charset="0"/>
                <a:ea typeface="Meiryo" pitchFamily="34" charset="-122"/>
                <a:cs typeface="Meiryo" pitchFamily="34" charset="-120"/>
              </a:rPr>
              <a:t>それがCBSの科学的姿勢である。"</a:t>
            </a:r>
            <a:endParaRPr lang="en-US" sz="1200" dirty="0"/>
          </a:p>
        </p:txBody>
      </p:sp>
      <p:sp>
        <p:nvSpPr>
          <p:cNvPr id="10" name="Text 8"/>
          <p:cNvSpPr/>
          <p:nvPr/>
        </p:nvSpPr>
        <p:spPr>
          <a:xfrm>
            <a:off x="548640" y="4736592"/>
            <a:ext cx="7315200" cy="274320"/>
          </a:xfrm>
          <a:prstGeom prst="rect">
            <a:avLst/>
          </a:prstGeom>
          <a:noFill/>
          <a:ln/>
        </p:spPr>
        <p:txBody>
          <a:bodyPr wrap="square" rtlCol="0" anchor="ctr"/>
          <a:lstStyle/>
          <a:p>
            <a:pPr algn="l" indent="0" marL="0">
              <a:buNone/>
            </a:pPr>
            <a:r>
              <a:rPr lang="en-US" sz="1000" dirty="0">
                <a:solidFill>
                  <a:srgbClr val="3A7A9C"/>
                </a:solidFill>
              </a:rPr>
              <a:t>ACT（アクセプタンス＆コミットメント・セラピー）</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CBSとは何か？</a:t>
            </a:r>
            <a:endParaRPr lang="en-US" sz="2800" dirty="0"/>
          </a:p>
        </p:txBody>
      </p:sp>
      <p:sp>
        <p:nvSpPr>
          <p:cNvPr id="5" name="Shape 3"/>
          <p:cNvSpPr/>
          <p:nvPr/>
        </p:nvSpPr>
        <p:spPr>
          <a:xfrm>
            <a:off x="457200" y="1143000"/>
            <a:ext cx="8229600" cy="1143000"/>
          </a:xfrm>
          <a:prstGeom prst="rect">
            <a:avLst/>
          </a:prstGeom>
          <a:solidFill>
            <a:srgbClr val="F9E795">
              <a:alpha val="85000"/>
            </a:srgbClr>
          </a:solidFill>
          <a:ln w="12700">
            <a:solidFill>
              <a:srgbClr val="C8A800"/>
            </a:solidFill>
            <a:prstDash val="solid"/>
          </a:ln>
          <a:effectLst>
            <a:outerShdw sx="100000" sy="100000" kx="0" ky="0" algn="bl" rotWithShape="0" blurRad="101600" dist="38100" dir="8100000">
              <a:srgbClr val="000000">
                <a:alpha val="12000"/>
              </a:srgbClr>
            </a:outerShdw>
          </a:effectLst>
        </p:spPr>
      </p:sp>
      <p:sp>
        <p:nvSpPr>
          <p:cNvPr id="6" name="Text 4"/>
          <p:cNvSpPr/>
          <p:nvPr/>
        </p:nvSpPr>
        <p:spPr>
          <a:xfrm>
            <a:off x="594360" y="1188720"/>
            <a:ext cx="7955280" cy="1051560"/>
          </a:xfrm>
          <a:prstGeom prst="rect">
            <a:avLst/>
          </a:prstGeom>
          <a:noFill/>
          <a:ln/>
        </p:spPr>
        <p:txBody>
          <a:bodyPr wrap="square" rtlCol="0" anchor="ctr"/>
          <a:lstStyle/>
          <a:p>
            <a:pPr algn="ctr" indent="0" marL="0">
              <a:buNone/>
            </a:pPr>
            <a:r>
              <a:rPr lang="en-US" sz="1400" dirty="0">
                <a:solidFill>
                  <a:srgbClr val="0A2A3F"/>
                </a:solidFill>
                <a:latin typeface="Meiryo" pitchFamily="34" charset="0"/>
                <a:ea typeface="Meiryo" pitchFamily="34" charset="-122"/>
                <a:cs typeface="Meiryo" pitchFamily="34" charset="-120"/>
              </a:rPr>
              <a:t>文脈的行動科学（CBS）とは、歴史的・状況的に埋め込まれた行動の進化を重視する帰納的アプローチ。</a:t>
            </a:r>
            <a:endParaRPr lang="en-US" sz="1400" dirty="0"/>
          </a:p>
          <a:p>
            <a:pPr algn="ctr" indent="0" marL="0">
              <a:buNone/>
            </a:pPr>
            <a:r>
              <a:rPr lang="en-US" sz="1400" dirty="0">
                <a:solidFill>
                  <a:srgbClr val="0A2A3F"/>
                </a:solidFill>
                <a:latin typeface="Meiryo" pitchFamily="34" charset="0"/>
                <a:ea typeface="Meiryo" pitchFamily="34" charset="-122"/>
                <a:cs typeface="Meiryo" pitchFamily="34" charset="-120"/>
              </a:rPr>
              <a:t>ACTコミュニティはそのままCBSコミュニティである。</a:t>
            </a:r>
            <a:endParaRPr lang="en-US" sz="1400" dirty="0"/>
          </a:p>
        </p:txBody>
      </p:sp>
      <p:sp>
        <p:nvSpPr>
          <p:cNvPr id="7" name="Shape 5"/>
          <p:cNvSpPr/>
          <p:nvPr/>
        </p:nvSpPr>
        <p:spPr>
          <a:xfrm>
            <a:off x="411480" y="2468880"/>
            <a:ext cx="2697480" cy="242316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8" name="Shape 6"/>
          <p:cNvSpPr/>
          <p:nvPr/>
        </p:nvSpPr>
        <p:spPr>
          <a:xfrm>
            <a:off x="411480" y="2468880"/>
            <a:ext cx="2697480" cy="594360"/>
          </a:xfrm>
          <a:prstGeom prst="rect">
            <a:avLst/>
          </a:prstGeom>
          <a:solidFill>
            <a:srgbClr val="065A82"/>
          </a:solidFill>
          <a:ln w="12700">
            <a:solidFill>
              <a:srgbClr val="065A82"/>
            </a:solidFill>
            <a:prstDash val="solid"/>
          </a:ln>
        </p:spPr>
      </p:sp>
      <p:sp>
        <p:nvSpPr>
          <p:cNvPr id="9" name="Shape 7"/>
          <p:cNvSpPr/>
          <p:nvPr/>
        </p:nvSpPr>
        <p:spPr>
          <a:xfrm>
            <a:off x="1508760" y="2286000"/>
            <a:ext cx="502920" cy="502920"/>
          </a:xfrm>
          <a:prstGeom prst="ellipse">
            <a:avLst/>
          </a:prstGeom>
          <a:solidFill>
            <a:srgbClr val="065A82"/>
          </a:solidFill>
          <a:ln w="12700">
            <a:solidFill>
              <a:srgbClr val="065A82"/>
            </a:solidFill>
            <a:prstDash val="solid"/>
          </a:ln>
        </p:spPr>
      </p:sp>
      <p:sp>
        <p:nvSpPr>
          <p:cNvPr id="10" name="Text 8"/>
          <p:cNvSpPr/>
          <p:nvPr/>
        </p:nvSpPr>
        <p:spPr>
          <a:xfrm>
            <a:off x="1508760" y="2286000"/>
            <a:ext cx="502920" cy="502920"/>
          </a:xfrm>
          <a:prstGeom prst="rect">
            <a:avLst/>
          </a:prstGeom>
          <a:noFill/>
          <a:ln/>
        </p:spPr>
        <p:txBody>
          <a:bodyPr wrap="square" lIns="0" tIns="0" rIns="0" bIns="0" rtlCol="0" anchor="ctr"/>
          <a:lstStyle/>
          <a:p>
            <a:pPr algn="ctr" indent="0" marL="0">
              <a:buNone/>
            </a:pPr>
            <a:r>
              <a:rPr lang="en-US" sz="1300" b="1" dirty="0">
                <a:solidFill>
                  <a:srgbClr val="FFFFFF"/>
                </a:solidFill>
              </a:rPr>
              <a:t>①</a:t>
            </a:r>
            <a:endParaRPr lang="en-US" sz="1300" dirty="0"/>
          </a:p>
        </p:txBody>
      </p:sp>
      <p:sp>
        <p:nvSpPr>
          <p:cNvPr id="11" name="Text 9"/>
          <p:cNvSpPr/>
          <p:nvPr/>
        </p:nvSpPr>
        <p:spPr>
          <a:xfrm>
            <a:off x="457200" y="2487168"/>
            <a:ext cx="2606040" cy="548640"/>
          </a:xfrm>
          <a:prstGeom prst="rect">
            <a:avLst/>
          </a:prstGeom>
          <a:noFill/>
          <a:ln/>
        </p:spPr>
        <p:txBody>
          <a:bodyPr wrap="square" lIns="0" tIns="0" rIns="0" bIns="0" rtlCol="0" anchor="ctr"/>
          <a:lstStyle/>
          <a:p>
            <a:pPr algn="ctr" indent="0" marL="0">
              <a:buNone/>
            </a:pPr>
            <a:r>
              <a:rPr lang="en-US" sz="1400" b="1" dirty="0">
                <a:solidFill>
                  <a:srgbClr val="FFFFFF"/>
                </a:solidFill>
                <a:latin typeface="Meiryo" pitchFamily="34" charset="0"/>
                <a:ea typeface="Meiryo" pitchFamily="34" charset="-122"/>
                <a:cs typeface="Meiryo" pitchFamily="34" charset="-120"/>
              </a:rPr>
              <a:t>哲学的土台</a:t>
            </a:r>
            <a:endParaRPr lang="en-US" sz="1400" dirty="0"/>
          </a:p>
        </p:txBody>
      </p:sp>
      <p:sp>
        <p:nvSpPr>
          <p:cNvPr id="12" name="Text 10"/>
          <p:cNvSpPr/>
          <p:nvPr/>
        </p:nvSpPr>
        <p:spPr>
          <a:xfrm>
            <a:off x="502920" y="3108960"/>
            <a:ext cx="2514600" cy="1691640"/>
          </a:xfrm>
          <a:prstGeom prst="rect">
            <a:avLst/>
          </a:prstGeom>
          <a:noFill/>
          <a:ln/>
        </p:spPr>
        <p:txBody>
          <a:bodyPr wrap="square" rtlCol="0" anchor="t"/>
          <a:lstStyle/>
          <a:p>
            <a:pPr algn="ctr" indent="0" marL="0">
              <a:buNone/>
            </a:pPr>
            <a:r>
              <a:rPr lang="en-US" sz="1100" dirty="0">
                <a:solidFill>
                  <a:srgbClr val="0A2A3F"/>
                </a:solidFill>
                <a:latin typeface="Meiryo" pitchFamily="34" charset="0"/>
                <a:ea typeface="Meiryo" pitchFamily="34" charset="-122"/>
                <a:cs typeface="Meiryo" pitchFamily="34" charset="-120"/>
              </a:rPr>
              <a:t>機能的文脈主義</a:t>
            </a:r>
            <a:endParaRPr lang="en-US" sz="1100" dirty="0"/>
          </a:p>
          <a:p>
            <a:pPr algn="ctr" indent="0" marL="0">
              <a:buNone/>
            </a:pPr>
            <a:r>
              <a:rPr lang="en-US" sz="1100" dirty="0">
                <a:solidFill>
                  <a:srgbClr val="0A2A3F"/>
                </a:solidFill>
                <a:latin typeface="Meiryo" pitchFamily="34" charset="0"/>
                <a:ea typeface="Meiryo" pitchFamily="34" charset="-122"/>
                <a:cs typeface="Meiryo" pitchFamily="34" charset="-120"/>
              </a:rPr>
              <a:t>「知ること」は変動と</a:t>
            </a:r>
            <a:endParaRPr lang="en-US" sz="1100" dirty="0"/>
          </a:p>
          <a:p>
            <a:pPr algn="ctr" indent="0" marL="0">
              <a:buNone/>
            </a:pPr>
            <a:r>
              <a:rPr lang="en-US" sz="1100" dirty="0">
                <a:solidFill>
                  <a:srgbClr val="0A2A3F"/>
                </a:solidFill>
                <a:latin typeface="Meiryo" pitchFamily="34" charset="0"/>
                <a:ea typeface="Meiryo" pitchFamily="34" charset="-122"/>
                <a:cs typeface="Meiryo" pitchFamily="34" charset="-120"/>
              </a:rPr>
              <a:t>選択的保持に基づく実用的活動</a:t>
            </a:r>
            <a:endParaRPr lang="en-US" sz="1100" dirty="0"/>
          </a:p>
        </p:txBody>
      </p:sp>
      <p:sp>
        <p:nvSpPr>
          <p:cNvPr id="13" name="Shape 11"/>
          <p:cNvSpPr/>
          <p:nvPr/>
        </p:nvSpPr>
        <p:spPr>
          <a:xfrm>
            <a:off x="3291840" y="2468880"/>
            <a:ext cx="2697480" cy="242316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14" name="Shape 12"/>
          <p:cNvSpPr/>
          <p:nvPr/>
        </p:nvSpPr>
        <p:spPr>
          <a:xfrm>
            <a:off x="3291840" y="2468880"/>
            <a:ext cx="2697480" cy="594360"/>
          </a:xfrm>
          <a:prstGeom prst="rect">
            <a:avLst/>
          </a:prstGeom>
          <a:solidFill>
            <a:srgbClr val="1C7293"/>
          </a:solidFill>
          <a:ln w="12700">
            <a:solidFill>
              <a:srgbClr val="1C7293"/>
            </a:solidFill>
            <a:prstDash val="solid"/>
          </a:ln>
        </p:spPr>
      </p:sp>
      <p:sp>
        <p:nvSpPr>
          <p:cNvPr id="15" name="Shape 13"/>
          <p:cNvSpPr/>
          <p:nvPr/>
        </p:nvSpPr>
        <p:spPr>
          <a:xfrm>
            <a:off x="4389120" y="2286000"/>
            <a:ext cx="502920" cy="502920"/>
          </a:xfrm>
          <a:prstGeom prst="ellipse">
            <a:avLst/>
          </a:prstGeom>
          <a:solidFill>
            <a:srgbClr val="1C7293"/>
          </a:solidFill>
          <a:ln w="12700">
            <a:solidFill>
              <a:srgbClr val="1C7293"/>
            </a:solidFill>
            <a:prstDash val="solid"/>
          </a:ln>
        </p:spPr>
      </p:sp>
      <p:sp>
        <p:nvSpPr>
          <p:cNvPr id="16" name="Text 14"/>
          <p:cNvSpPr/>
          <p:nvPr/>
        </p:nvSpPr>
        <p:spPr>
          <a:xfrm>
            <a:off x="4389120" y="2286000"/>
            <a:ext cx="502920" cy="502920"/>
          </a:xfrm>
          <a:prstGeom prst="rect">
            <a:avLst/>
          </a:prstGeom>
          <a:noFill/>
          <a:ln/>
        </p:spPr>
        <p:txBody>
          <a:bodyPr wrap="square" lIns="0" tIns="0" rIns="0" bIns="0" rtlCol="0" anchor="ctr"/>
          <a:lstStyle/>
          <a:p>
            <a:pPr algn="ctr" indent="0" marL="0">
              <a:buNone/>
            </a:pPr>
            <a:r>
              <a:rPr lang="en-US" sz="1300" b="1" dirty="0">
                <a:solidFill>
                  <a:srgbClr val="FFFFFF"/>
                </a:solidFill>
              </a:rPr>
              <a:t>②</a:t>
            </a:r>
            <a:endParaRPr lang="en-US" sz="1300" dirty="0"/>
          </a:p>
        </p:txBody>
      </p:sp>
      <p:sp>
        <p:nvSpPr>
          <p:cNvPr id="17" name="Text 15"/>
          <p:cNvSpPr/>
          <p:nvPr/>
        </p:nvSpPr>
        <p:spPr>
          <a:xfrm>
            <a:off x="3337560" y="2487168"/>
            <a:ext cx="2606040" cy="548640"/>
          </a:xfrm>
          <a:prstGeom prst="rect">
            <a:avLst/>
          </a:prstGeom>
          <a:noFill/>
          <a:ln/>
        </p:spPr>
        <p:txBody>
          <a:bodyPr wrap="square" lIns="0" tIns="0" rIns="0" bIns="0" rtlCol="0" anchor="ctr"/>
          <a:lstStyle/>
          <a:p>
            <a:pPr algn="ctr" indent="0" marL="0">
              <a:buNone/>
            </a:pPr>
            <a:r>
              <a:rPr lang="en-US" sz="1400" b="1" dirty="0">
                <a:solidFill>
                  <a:srgbClr val="FFFFFF"/>
                </a:solidFill>
                <a:latin typeface="Meiryo" pitchFamily="34" charset="0"/>
                <a:ea typeface="Meiryo" pitchFamily="34" charset="-122"/>
                <a:cs typeface="Meiryo" pitchFamily="34" charset="-120"/>
              </a:rPr>
              <a:t>基礎理論</a:t>
            </a:r>
            <a:endParaRPr lang="en-US" sz="1400" dirty="0"/>
          </a:p>
        </p:txBody>
      </p:sp>
      <p:sp>
        <p:nvSpPr>
          <p:cNvPr id="18" name="Text 16"/>
          <p:cNvSpPr/>
          <p:nvPr/>
        </p:nvSpPr>
        <p:spPr>
          <a:xfrm>
            <a:off x="3383280" y="3108960"/>
            <a:ext cx="2514600" cy="1691640"/>
          </a:xfrm>
          <a:prstGeom prst="rect">
            <a:avLst/>
          </a:prstGeom>
          <a:noFill/>
          <a:ln/>
        </p:spPr>
        <p:txBody>
          <a:bodyPr wrap="square" rtlCol="0" anchor="t"/>
          <a:lstStyle/>
          <a:p>
            <a:pPr algn="ctr" indent="0" marL="0">
              <a:buNone/>
            </a:pPr>
            <a:r>
              <a:rPr lang="en-US" sz="1100" dirty="0">
                <a:solidFill>
                  <a:srgbClr val="0A2A3F"/>
                </a:solidFill>
                <a:latin typeface="Meiryo" pitchFamily="34" charset="0"/>
                <a:ea typeface="Meiryo" pitchFamily="34" charset="-122"/>
                <a:cs typeface="Meiryo" pitchFamily="34" charset="-120"/>
              </a:rPr>
              <a:t>進化科学＋RFT</a:t>
            </a:r>
            <a:endParaRPr lang="en-US" sz="1100" dirty="0"/>
          </a:p>
          <a:p>
            <a:pPr algn="ctr" indent="0" marL="0">
              <a:buNone/>
            </a:pPr>
            <a:r>
              <a:rPr lang="en-US" sz="1100" dirty="0">
                <a:solidFill>
                  <a:srgbClr val="0A2A3F"/>
                </a:solidFill>
                <a:latin typeface="Meiryo" pitchFamily="34" charset="0"/>
                <a:ea typeface="Meiryo" pitchFamily="34" charset="-122"/>
                <a:cs typeface="Meiryo" pitchFamily="34" charset="-120"/>
              </a:rPr>
              <a:t>（関係フレーム理論）</a:t>
            </a:r>
            <a:endParaRPr lang="en-US" sz="1100" dirty="0"/>
          </a:p>
          <a:p>
            <a:pPr algn="ctr" indent="0" marL="0">
              <a:buNone/>
            </a:pPr>
            <a:r>
              <a:rPr lang="en-US" sz="1100" dirty="0">
                <a:solidFill>
                  <a:srgbClr val="0A2A3F"/>
                </a:solidFill>
                <a:latin typeface="Meiryo" pitchFamily="34" charset="0"/>
                <a:ea typeface="Meiryo" pitchFamily="34" charset="-122"/>
                <a:cs typeface="Meiryo" pitchFamily="34" charset="-120"/>
              </a:rPr>
              <a:t>人間の言語・認知を科学的に解明</a:t>
            </a:r>
            <a:endParaRPr lang="en-US" sz="1100" dirty="0"/>
          </a:p>
        </p:txBody>
      </p:sp>
      <p:sp>
        <p:nvSpPr>
          <p:cNvPr id="19" name="Shape 17"/>
          <p:cNvSpPr/>
          <p:nvPr/>
        </p:nvSpPr>
        <p:spPr>
          <a:xfrm>
            <a:off x="6172200" y="2468880"/>
            <a:ext cx="2697480" cy="242316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20" name="Shape 18"/>
          <p:cNvSpPr/>
          <p:nvPr/>
        </p:nvSpPr>
        <p:spPr>
          <a:xfrm>
            <a:off x="6172200" y="2468880"/>
            <a:ext cx="2697480" cy="594360"/>
          </a:xfrm>
          <a:prstGeom prst="rect">
            <a:avLst/>
          </a:prstGeom>
          <a:solidFill>
            <a:srgbClr val="1A8A6F"/>
          </a:solidFill>
          <a:ln w="12700">
            <a:solidFill>
              <a:srgbClr val="1A8A6F"/>
            </a:solidFill>
            <a:prstDash val="solid"/>
          </a:ln>
        </p:spPr>
      </p:sp>
      <p:sp>
        <p:nvSpPr>
          <p:cNvPr id="21" name="Shape 19"/>
          <p:cNvSpPr/>
          <p:nvPr/>
        </p:nvSpPr>
        <p:spPr>
          <a:xfrm>
            <a:off x="7269480" y="2286000"/>
            <a:ext cx="502920" cy="502920"/>
          </a:xfrm>
          <a:prstGeom prst="ellipse">
            <a:avLst/>
          </a:prstGeom>
          <a:solidFill>
            <a:srgbClr val="1A8A6F"/>
          </a:solidFill>
          <a:ln w="12700">
            <a:solidFill>
              <a:srgbClr val="1A8A6F"/>
            </a:solidFill>
            <a:prstDash val="solid"/>
          </a:ln>
        </p:spPr>
      </p:sp>
      <p:sp>
        <p:nvSpPr>
          <p:cNvPr id="22" name="Text 20"/>
          <p:cNvSpPr/>
          <p:nvPr/>
        </p:nvSpPr>
        <p:spPr>
          <a:xfrm>
            <a:off x="7269480" y="2286000"/>
            <a:ext cx="502920" cy="502920"/>
          </a:xfrm>
          <a:prstGeom prst="rect">
            <a:avLst/>
          </a:prstGeom>
          <a:noFill/>
          <a:ln/>
        </p:spPr>
        <p:txBody>
          <a:bodyPr wrap="square" lIns="0" tIns="0" rIns="0" bIns="0" rtlCol="0" anchor="ctr"/>
          <a:lstStyle/>
          <a:p>
            <a:pPr algn="ctr" indent="0" marL="0">
              <a:buNone/>
            </a:pPr>
            <a:r>
              <a:rPr lang="en-US" sz="1300" b="1" dirty="0">
                <a:solidFill>
                  <a:srgbClr val="FFFFFF"/>
                </a:solidFill>
              </a:rPr>
              <a:t>③</a:t>
            </a:r>
            <a:endParaRPr lang="en-US" sz="1300" dirty="0"/>
          </a:p>
        </p:txBody>
      </p:sp>
      <p:sp>
        <p:nvSpPr>
          <p:cNvPr id="23" name="Text 21"/>
          <p:cNvSpPr/>
          <p:nvPr/>
        </p:nvSpPr>
        <p:spPr>
          <a:xfrm>
            <a:off x="6217920" y="2487168"/>
            <a:ext cx="2606040" cy="548640"/>
          </a:xfrm>
          <a:prstGeom prst="rect">
            <a:avLst/>
          </a:prstGeom>
          <a:noFill/>
          <a:ln/>
        </p:spPr>
        <p:txBody>
          <a:bodyPr wrap="square" lIns="0" tIns="0" rIns="0" bIns="0" rtlCol="0" anchor="ctr"/>
          <a:lstStyle/>
          <a:p>
            <a:pPr algn="ctr" indent="0" marL="0">
              <a:buNone/>
            </a:pPr>
            <a:r>
              <a:rPr lang="en-US" sz="1400" b="1" dirty="0">
                <a:solidFill>
                  <a:srgbClr val="FFFFFF"/>
                </a:solidFill>
                <a:latin typeface="Meiryo" pitchFamily="34" charset="0"/>
                <a:ea typeface="Meiryo" pitchFamily="34" charset="-122"/>
                <a:cs typeface="Meiryo" pitchFamily="34" charset="-120"/>
              </a:rPr>
              <a:t>応用モデル</a:t>
            </a:r>
            <a:endParaRPr lang="en-US" sz="1400" dirty="0"/>
          </a:p>
        </p:txBody>
      </p:sp>
      <p:sp>
        <p:nvSpPr>
          <p:cNvPr id="24" name="Text 22"/>
          <p:cNvSpPr/>
          <p:nvPr/>
        </p:nvSpPr>
        <p:spPr>
          <a:xfrm>
            <a:off x="6263640" y="3108960"/>
            <a:ext cx="2514600" cy="1691640"/>
          </a:xfrm>
          <a:prstGeom prst="rect">
            <a:avLst/>
          </a:prstGeom>
          <a:noFill/>
          <a:ln/>
        </p:spPr>
        <p:txBody>
          <a:bodyPr wrap="square" rtlCol="0" anchor="t"/>
          <a:lstStyle/>
          <a:p>
            <a:pPr algn="ctr" indent="0" marL="0">
              <a:buNone/>
            </a:pPr>
            <a:r>
              <a:rPr lang="en-US" sz="1100" dirty="0">
                <a:solidFill>
                  <a:srgbClr val="0A2A3F"/>
                </a:solidFill>
                <a:latin typeface="Meiryo" pitchFamily="34" charset="0"/>
                <a:ea typeface="Meiryo" pitchFamily="34" charset="-122"/>
                <a:cs typeface="Meiryo" pitchFamily="34" charset="-120"/>
              </a:rPr>
              <a:t>心理的柔軟性モデル</a:t>
            </a:r>
            <a:endParaRPr lang="en-US" sz="1100" dirty="0"/>
          </a:p>
          <a:p>
            <a:pPr algn="ctr" indent="0" marL="0">
              <a:buNone/>
            </a:pPr>
            <a:r>
              <a:rPr lang="en-US" sz="1100" dirty="0">
                <a:solidFill>
                  <a:srgbClr val="0A2A3F"/>
                </a:solidFill>
                <a:latin typeface="Meiryo" pitchFamily="34" charset="0"/>
                <a:ea typeface="Meiryo" pitchFamily="34" charset="-122"/>
                <a:cs typeface="Meiryo" pitchFamily="34" charset="-120"/>
              </a:rPr>
              <a:t>病理・介入・健康を</a:t>
            </a:r>
            <a:endParaRPr lang="en-US" sz="1100" dirty="0"/>
          </a:p>
          <a:p>
            <a:pPr algn="ctr" indent="0" marL="0">
              <a:buNone/>
            </a:pPr>
            <a:r>
              <a:rPr lang="en-US" sz="1100" dirty="0">
                <a:solidFill>
                  <a:srgbClr val="0A2A3F"/>
                </a:solidFill>
                <a:latin typeface="Meiryo" pitchFamily="34" charset="0"/>
                <a:ea typeface="Meiryo" pitchFamily="34" charset="-122"/>
                <a:cs typeface="Meiryo" pitchFamily="34" charset="-120"/>
              </a:rPr>
              <a:t>統合的に説明する枠組み</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「思考は行動の原因か？」</a:t>
            </a:r>
            <a:endParaRPr lang="en-US" sz="2800" dirty="0"/>
          </a:p>
        </p:txBody>
      </p:sp>
      <p:sp>
        <p:nvSpPr>
          <p:cNvPr id="5" name="Shape 3"/>
          <p:cNvSpPr/>
          <p:nvPr/>
        </p:nvSpPr>
        <p:spPr>
          <a:xfrm>
            <a:off x="457200" y="1143000"/>
            <a:ext cx="3749040" cy="3566160"/>
          </a:xfrm>
          <a:prstGeom prst="rect">
            <a:avLst/>
          </a:prstGeom>
          <a:solidFill>
            <a:srgbClr val="FEF3EB"/>
          </a:solidFill>
          <a:ln w="12700">
            <a:solidFill>
              <a:srgbClr val="F96167"/>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457200" y="1143000"/>
            <a:ext cx="3749040" cy="548640"/>
          </a:xfrm>
          <a:prstGeom prst="rect">
            <a:avLst/>
          </a:prstGeom>
          <a:solidFill>
            <a:srgbClr val="F96167"/>
          </a:solidFill>
          <a:ln w="12700">
            <a:solidFill>
              <a:srgbClr val="F96167"/>
            </a:solidFill>
            <a:prstDash val="solid"/>
          </a:ln>
        </p:spPr>
      </p:sp>
      <p:sp>
        <p:nvSpPr>
          <p:cNvPr id="7" name="Text 5"/>
          <p:cNvSpPr/>
          <p:nvPr/>
        </p:nvSpPr>
        <p:spPr>
          <a:xfrm>
            <a:off x="502920" y="1143000"/>
            <a:ext cx="3657600" cy="548640"/>
          </a:xfrm>
          <a:prstGeom prst="rect">
            <a:avLst/>
          </a:prstGeom>
          <a:noFill/>
          <a:ln/>
        </p:spPr>
        <p:txBody>
          <a:bodyPr wrap="square" lIns="0" tIns="0" rIns="0" bIns="0" rtlCol="0" anchor="ctr"/>
          <a:lstStyle/>
          <a:p>
            <a:pPr algn="ctr" indent="0" marL="0">
              <a:buNone/>
            </a:pPr>
            <a:r>
              <a:rPr lang="en-US" sz="1500" b="1" dirty="0">
                <a:solidFill>
                  <a:srgbClr val="FFFFFF"/>
                </a:solidFill>
                <a:latin typeface="Meiryo" pitchFamily="34" charset="0"/>
                <a:ea typeface="Meiryo" pitchFamily="34" charset="-122"/>
                <a:cs typeface="Meiryo" pitchFamily="34" charset="-120"/>
              </a:rPr>
              <a:t>一般的な考え方</a:t>
            </a:r>
            <a:endParaRPr lang="en-US" sz="1500" dirty="0"/>
          </a:p>
        </p:txBody>
      </p:sp>
      <p:sp>
        <p:nvSpPr>
          <p:cNvPr id="8" name="Text 6"/>
          <p:cNvSpPr/>
          <p:nvPr/>
        </p:nvSpPr>
        <p:spPr>
          <a:xfrm>
            <a:off x="594360" y="1783080"/>
            <a:ext cx="3474720" cy="2651760"/>
          </a:xfrm>
          <a:prstGeom prst="rect">
            <a:avLst/>
          </a:prstGeom>
          <a:noFill/>
          <a:ln/>
        </p:spPr>
        <p:txBody>
          <a:bodyPr wrap="square" rtlCol="0" anchor="t"/>
          <a:lstStyle/>
          <a:p>
            <a:pPr indent="0" marL="0">
              <a:buNone/>
            </a:pPr>
            <a:r>
              <a:rPr lang="en-US" sz="1300" dirty="0">
                <a:solidFill>
                  <a:srgbClr val="0A2A3F"/>
                </a:solidFill>
                <a:latin typeface="Meiryo" pitchFamily="34" charset="0"/>
                <a:ea typeface="Meiryo" pitchFamily="34" charset="-122"/>
                <a:cs typeface="Meiryo" pitchFamily="34" charset="-120"/>
              </a:rPr>
              <a:t>「不安だから行動できない」</a:t>
            </a:r>
            <a:endParaRPr lang="en-US" sz="1300" dirty="0"/>
          </a:p>
          <a:p>
            <a:pPr indent="0" marL="0">
              <a:buNone/>
            </a:pPr>
            <a:r>
              <a:rPr lang="en-US" sz="1300" dirty="0">
                <a:solidFill>
                  <a:srgbClr val="0A2A3F"/>
                </a:solidFill>
                <a:latin typeface="Meiryo" pitchFamily="34" charset="0"/>
                <a:ea typeface="Meiryo" pitchFamily="34" charset="-122"/>
                <a:cs typeface="Meiryo" pitchFamily="34" charset="-120"/>
              </a:rPr>
              <a:t>「怒りが攻撃を引き起こした」</a:t>
            </a:r>
            <a:endParaRPr lang="en-US" sz="1300" dirty="0"/>
          </a:p>
          <a:p>
            <a:pPr indent="0" marL="0">
              <a:buNone/>
            </a:pPr>
            <a:endParaRPr lang="en-US" sz="1300" dirty="0"/>
          </a:p>
          <a:p>
            <a:pPr indent="0" marL="0">
              <a:buNone/>
            </a:pPr>
            <a:r>
              <a:rPr lang="en-US" sz="1300" dirty="0">
                <a:solidFill>
                  <a:srgbClr val="0A2A3F"/>
                </a:solidFill>
                <a:latin typeface="Meiryo" pitchFamily="34" charset="0"/>
                <a:ea typeface="Meiryo" pitchFamily="34" charset="-122"/>
                <a:cs typeface="Meiryo" pitchFamily="34" charset="-120"/>
              </a:rPr>
              <a:t>思考・感情が行動の</a:t>
            </a:r>
            <a:endParaRPr lang="en-US" sz="1300" dirty="0"/>
          </a:p>
          <a:p>
            <a:pPr indent="0" marL="0">
              <a:buNone/>
            </a:pPr>
            <a:r>
              <a:rPr lang="en-US" sz="1300" dirty="0">
                <a:solidFill>
                  <a:srgbClr val="0A2A3F"/>
                </a:solidFill>
                <a:latin typeface="Meiryo" pitchFamily="34" charset="0"/>
                <a:ea typeface="Meiryo" pitchFamily="34" charset="-122"/>
                <a:cs typeface="Meiryo" pitchFamily="34" charset="-120"/>
              </a:rPr>
              <a:t>直接的な「原因」である</a:t>
            </a:r>
            <a:endParaRPr lang="en-US" sz="1300" dirty="0"/>
          </a:p>
        </p:txBody>
      </p:sp>
      <p:sp>
        <p:nvSpPr>
          <p:cNvPr id="9" name="Text 7"/>
          <p:cNvSpPr/>
          <p:nvPr/>
        </p:nvSpPr>
        <p:spPr>
          <a:xfrm>
            <a:off x="4297680" y="2560320"/>
            <a:ext cx="548640" cy="457200"/>
          </a:xfrm>
          <a:prstGeom prst="rect">
            <a:avLst/>
          </a:prstGeom>
          <a:noFill/>
          <a:ln/>
        </p:spPr>
        <p:txBody>
          <a:bodyPr wrap="square" rtlCol="0" anchor="ctr"/>
          <a:lstStyle/>
          <a:p>
            <a:pPr algn="ctr" indent="0" marL="0">
              <a:buNone/>
            </a:pPr>
            <a:r>
              <a:rPr lang="en-US" sz="2400" b="1" dirty="0">
                <a:solidFill>
                  <a:srgbClr val="F9E795"/>
                </a:solidFill>
              </a:rPr>
              <a:t>→</a:t>
            </a:r>
            <a:endParaRPr lang="en-US" sz="2400" dirty="0"/>
          </a:p>
        </p:txBody>
      </p:sp>
      <p:sp>
        <p:nvSpPr>
          <p:cNvPr id="10" name="Shape 8"/>
          <p:cNvSpPr/>
          <p:nvPr/>
        </p:nvSpPr>
        <p:spPr>
          <a:xfrm>
            <a:off x="4937760" y="1143000"/>
            <a:ext cx="3749040" cy="3566160"/>
          </a:xfrm>
          <a:prstGeom prst="rect">
            <a:avLst/>
          </a:prstGeom>
          <a:solidFill>
            <a:srgbClr val="E8F4FA"/>
          </a:solidFill>
          <a:ln w="12700">
            <a:solidFill>
              <a:srgbClr val="1C7293"/>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937760" y="1143000"/>
            <a:ext cx="3749040" cy="548640"/>
          </a:xfrm>
          <a:prstGeom prst="rect">
            <a:avLst/>
          </a:prstGeom>
          <a:solidFill>
            <a:srgbClr val="1C7293"/>
          </a:solidFill>
          <a:ln w="12700">
            <a:solidFill>
              <a:srgbClr val="1C7293"/>
            </a:solidFill>
            <a:prstDash val="solid"/>
          </a:ln>
        </p:spPr>
      </p:sp>
      <p:sp>
        <p:nvSpPr>
          <p:cNvPr id="12" name="Text 10"/>
          <p:cNvSpPr/>
          <p:nvPr/>
        </p:nvSpPr>
        <p:spPr>
          <a:xfrm>
            <a:off x="4983480" y="1143000"/>
            <a:ext cx="3657600" cy="548640"/>
          </a:xfrm>
          <a:prstGeom prst="rect">
            <a:avLst/>
          </a:prstGeom>
          <a:noFill/>
          <a:ln/>
        </p:spPr>
        <p:txBody>
          <a:bodyPr wrap="square" lIns="0" tIns="0" rIns="0" bIns="0" rtlCol="0" anchor="ctr"/>
          <a:lstStyle/>
          <a:p>
            <a:pPr algn="ctr" indent="0" marL="0">
              <a:buNone/>
            </a:pPr>
            <a:r>
              <a:rPr lang="en-US" sz="1500" b="1" dirty="0">
                <a:solidFill>
                  <a:srgbClr val="FFFFFF"/>
                </a:solidFill>
                <a:latin typeface="Meiryo" pitchFamily="34" charset="0"/>
                <a:ea typeface="Meiryo" pitchFamily="34" charset="-122"/>
                <a:cs typeface="Meiryo" pitchFamily="34" charset="-120"/>
              </a:rPr>
              <a:t>CBSの考え方</a:t>
            </a:r>
            <a:endParaRPr lang="en-US" sz="1500" dirty="0"/>
          </a:p>
        </p:txBody>
      </p:sp>
      <p:sp>
        <p:nvSpPr>
          <p:cNvPr id="13" name="Text 11"/>
          <p:cNvSpPr/>
          <p:nvPr/>
        </p:nvSpPr>
        <p:spPr>
          <a:xfrm>
            <a:off x="5074920" y="1783080"/>
            <a:ext cx="3520440" cy="2651760"/>
          </a:xfrm>
          <a:prstGeom prst="rect">
            <a:avLst/>
          </a:prstGeom>
          <a:noFill/>
          <a:ln/>
        </p:spPr>
        <p:txBody>
          <a:bodyPr wrap="square" rtlCol="0" anchor="t"/>
          <a:lstStyle/>
          <a:p>
            <a:pPr indent="0" marL="0">
              <a:buNone/>
            </a:pPr>
            <a:r>
              <a:rPr lang="en-US" sz="1200" dirty="0">
                <a:solidFill>
                  <a:srgbClr val="0A2A3F"/>
                </a:solidFill>
                <a:latin typeface="Meiryo" pitchFamily="34" charset="0"/>
                <a:ea typeface="Meiryo" pitchFamily="34" charset="-122"/>
                <a:cs typeface="Meiryo" pitchFamily="34" charset="-120"/>
              </a:rPr>
              <a:t>爆発には燃料・酸素・熱・着火源</a:t>
            </a: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すべてが必要。一つが「原因」ではない。</a:t>
            </a:r>
            <a:endParaRPr lang="en-US" sz="1200" dirty="0"/>
          </a:p>
          <a:p>
            <a:pPr indent="0" marL="0">
              <a:buNone/>
            </a:pP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行動も同様に、その人の歴史・</a:t>
            </a: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状況・文脈全体が絡み合う。</a:t>
            </a:r>
            <a:endParaRPr lang="en-US" sz="1200" dirty="0"/>
          </a:p>
          <a:p>
            <a:pPr indent="0" marL="0">
              <a:buNone/>
            </a:pP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文脈に働きかけることがACTの核心</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RFT ——「心」とは何か</a:t>
            </a:r>
            <a:endParaRPr lang="en-US" sz="2800" dirty="0"/>
          </a:p>
        </p:txBody>
      </p:sp>
      <p:sp>
        <p:nvSpPr>
          <p:cNvPr id="5" name="Shape 3"/>
          <p:cNvSpPr/>
          <p:nvPr/>
        </p:nvSpPr>
        <p:spPr>
          <a:xfrm>
            <a:off x="457200" y="1143000"/>
            <a:ext cx="8229600" cy="777240"/>
          </a:xfrm>
          <a:prstGeom prst="rect">
            <a:avLst/>
          </a:prstGeom>
          <a:solidFill>
            <a:srgbClr val="065A82">
              <a:alpha val="90000"/>
            </a:srgbClr>
          </a:solidFill>
          <a:ln w="12700">
            <a:solidFill>
              <a:srgbClr val="065A82"/>
            </a:solidFill>
            <a:prstDash val="solid"/>
          </a:ln>
        </p:spPr>
      </p:sp>
      <p:sp>
        <p:nvSpPr>
          <p:cNvPr id="6" name="Text 4"/>
          <p:cNvSpPr/>
          <p:nvPr/>
        </p:nvSpPr>
        <p:spPr>
          <a:xfrm>
            <a:off x="594360" y="1188720"/>
            <a:ext cx="7955280" cy="685800"/>
          </a:xfrm>
          <a:prstGeom prst="rect">
            <a:avLst/>
          </a:prstGeom>
          <a:noFill/>
          <a:ln/>
        </p:spPr>
        <p:txBody>
          <a:bodyPr wrap="square" rtlCol="0" anchor="ctr"/>
          <a:lstStyle/>
          <a:p>
            <a:pPr algn="ctr" indent="0" marL="0">
              <a:buNone/>
            </a:pPr>
            <a:r>
              <a:rPr lang="en-US" sz="1200" dirty="0">
                <a:solidFill>
                  <a:srgbClr val="FFFFFF"/>
                </a:solidFill>
                <a:latin typeface="Meiryo" pitchFamily="34" charset="0"/>
                <a:ea typeface="Meiryo" pitchFamily="34" charset="-122"/>
                <a:cs typeface="Meiryo" pitchFamily="34" charset="-120"/>
              </a:rPr>
              <a:t>関係フレーム理論（RFT）：人間の言語・認知を「関係フレーム」という学習された応答単位で説明する理論</a:t>
            </a:r>
            <a:endParaRPr lang="en-US" sz="1200" dirty="0"/>
          </a:p>
        </p:txBody>
      </p:sp>
      <p:sp>
        <p:nvSpPr>
          <p:cNvPr id="7" name="Shape 5"/>
          <p:cNvSpPr/>
          <p:nvPr/>
        </p:nvSpPr>
        <p:spPr>
          <a:xfrm>
            <a:off x="457200" y="2057400"/>
            <a:ext cx="8229600" cy="146304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8" name="Text 6"/>
          <p:cNvSpPr/>
          <p:nvPr/>
        </p:nvSpPr>
        <p:spPr>
          <a:xfrm>
            <a:off x="594360" y="2121408"/>
            <a:ext cx="4572000" cy="320040"/>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例）「東京」という言葉を見ただけで…</a:t>
            </a:r>
            <a:endParaRPr lang="en-US" sz="1200" dirty="0"/>
          </a:p>
        </p:txBody>
      </p:sp>
      <p:sp>
        <p:nvSpPr>
          <p:cNvPr id="9" name="Shape 7"/>
          <p:cNvSpPr/>
          <p:nvPr/>
        </p:nvSpPr>
        <p:spPr>
          <a:xfrm>
            <a:off x="594360" y="2487168"/>
            <a:ext cx="1371600" cy="384048"/>
          </a:xfrm>
          <a:prstGeom prst="rect">
            <a:avLst/>
          </a:prstGeom>
          <a:solidFill>
            <a:srgbClr val="1C7293"/>
          </a:solidFill>
          <a:ln w="12700">
            <a:solidFill>
              <a:srgbClr val="1C7293"/>
            </a:solidFill>
            <a:prstDash val="solid"/>
          </a:ln>
        </p:spPr>
      </p:sp>
      <p:sp>
        <p:nvSpPr>
          <p:cNvPr id="10" name="Text 8"/>
          <p:cNvSpPr/>
          <p:nvPr/>
        </p:nvSpPr>
        <p:spPr>
          <a:xfrm>
            <a:off x="594360" y="2487168"/>
            <a:ext cx="1371600" cy="384048"/>
          </a:xfrm>
          <a:prstGeom prst="rect">
            <a:avLst/>
          </a:prstGeom>
          <a:noFill/>
          <a:ln/>
        </p:spPr>
        <p:txBody>
          <a:bodyPr wrap="square" lIns="0" tIns="0" rIns="0" bIns="0" rtlCol="0" anchor="ctr"/>
          <a:lstStyle/>
          <a:p>
            <a:pPr algn="ctr" indent="0" marL="0">
              <a:buNone/>
            </a:pPr>
            <a:r>
              <a:rPr lang="en-US" sz="1200" dirty="0">
                <a:solidFill>
                  <a:srgbClr val="FFFFFF"/>
                </a:solidFill>
                <a:latin typeface="Meiryo" pitchFamily="34" charset="0"/>
                <a:ea typeface="Meiryo" pitchFamily="34" charset="-122"/>
                <a:cs typeface="Meiryo" pitchFamily="34" charset="-120"/>
              </a:rPr>
              <a:t>東京</a:t>
            </a:r>
            <a:endParaRPr lang="en-US" sz="1200" dirty="0"/>
          </a:p>
        </p:txBody>
      </p:sp>
      <p:sp>
        <p:nvSpPr>
          <p:cNvPr id="11" name="Text 9"/>
          <p:cNvSpPr/>
          <p:nvPr/>
        </p:nvSpPr>
        <p:spPr>
          <a:xfrm>
            <a:off x="1965960" y="2487168"/>
            <a:ext cx="228600" cy="384048"/>
          </a:xfrm>
          <a:prstGeom prst="rect">
            <a:avLst/>
          </a:prstGeom>
          <a:noFill/>
          <a:ln/>
        </p:spPr>
        <p:txBody>
          <a:bodyPr wrap="square" rtlCol="0" anchor="ctr"/>
          <a:lstStyle/>
          <a:p>
            <a:pPr algn="ctr" indent="0" marL="0">
              <a:buNone/>
            </a:pPr>
            <a:r>
              <a:rPr lang="en-US" sz="1400" b="1" dirty="0">
                <a:solidFill>
                  <a:srgbClr val="F9E795"/>
                </a:solidFill>
              </a:rPr>
              <a:t>→</a:t>
            </a:r>
            <a:endParaRPr lang="en-US" sz="1400" dirty="0"/>
          </a:p>
        </p:txBody>
      </p:sp>
      <p:sp>
        <p:nvSpPr>
          <p:cNvPr id="12" name="Shape 10"/>
          <p:cNvSpPr/>
          <p:nvPr/>
        </p:nvSpPr>
        <p:spPr>
          <a:xfrm>
            <a:off x="2194560" y="2487168"/>
            <a:ext cx="1371600" cy="384048"/>
          </a:xfrm>
          <a:prstGeom prst="rect">
            <a:avLst/>
          </a:prstGeom>
          <a:solidFill>
            <a:srgbClr val="1C7293"/>
          </a:solidFill>
          <a:ln w="12700">
            <a:solidFill>
              <a:srgbClr val="1C7293"/>
            </a:solidFill>
            <a:prstDash val="solid"/>
          </a:ln>
        </p:spPr>
      </p:sp>
      <p:sp>
        <p:nvSpPr>
          <p:cNvPr id="13" name="Text 11"/>
          <p:cNvSpPr/>
          <p:nvPr/>
        </p:nvSpPr>
        <p:spPr>
          <a:xfrm>
            <a:off x="2194560" y="2487168"/>
            <a:ext cx="1371600" cy="384048"/>
          </a:xfrm>
          <a:prstGeom prst="rect">
            <a:avLst/>
          </a:prstGeom>
          <a:noFill/>
          <a:ln/>
        </p:spPr>
        <p:txBody>
          <a:bodyPr wrap="square" lIns="0" tIns="0" rIns="0" bIns="0" rtlCol="0" anchor="ctr"/>
          <a:lstStyle/>
          <a:p>
            <a:pPr algn="ctr" indent="0" marL="0">
              <a:buNone/>
            </a:pPr>
            <a:r>
              <a:rPr lang="en-US" sz="1200" dirty="0">
                <a:solidFill>
                  <a:srgbClr val="FFFFFF"/>
                </a:solidFill>
                <a:latin typeface="Meiryo" pitchFamily="34" charset="0"/>
                <a:ea typeface="Meiryo" pitchFamily="34" charset="-122"/>
                <a:cs typeface="Meiryo" pitchFamily="34" charset="-120"/>
              </a:rPr>
              <a:t>大都市</a:t>
            </a:r>
            <a:endParaRPr lang="en-US" sz="1200" dirty="0"/>
          </a:p>
        </p:txBody>
      </p:sp>
      <p:sp>
        <p:nvSpPr>
          <p:cNvPr id="14" name="Text 12"/>
          <p:cNvSpPr/>
          <p:nvPr/>
        </p:nvSpPr>
        <p:spPr>
          <a:xfrm>
            <a:off x="3566160" y="2487168"/>
            <a:ext cx="228600" cy="384048"/>
          </a:xfrm>
          <a:prstGeom prst="rect">
            <a:avLst/>
          </a:prstGeom>
          <a:noFill/>
          <a:ln/>
        </p:spPr>
        <p:txBody>
          <a:bodyPr wrap="square" rtlCol="0" anchor="ctr"/>
          <a:lstStyle/>
          <a:p>
            <a:pPr algn="ctr" indent="0" marL="0">
              <a:buNone/>
            </a:pPr>
            <a:r>
              <a:rPr lang="en-US" sz="1400" b="1" dirty="0">
                <a:solidFill>
                  <a:srgbClr val="F9E795"/>
                </a:solidFill>
              </a:rPr>
              <a:t>→</a:t>
            </a:r>
            <a:endParaRPr lang="en-US" sz="1400" dirty="0"/>
          </a:p>
        </p:txBody>
      </p:sp>
      <p:sp>
        <p:nvSpPr>
          <p:cNvPr id="15" name="Shape 13"/>
          <p:cNvSpPr/>
          <p:nvPr/>
        </p:nvSpPr>
        <p:spPr>
          <a:xfrm>
            <a:off x="3794760" y="2487168"/>
            <a:ext cx="1371600" cy="384048"/>
          </a:xfrm>
          <a:prstGeom prst="rect">
            <a:avLst/>
          </a:prstGeom>
          <a:solidFill>
            <a:srgbClr val="1C7293"/>
          </a:solidFill>
          <a:ln w="12700">
            <a:solidFill>
              <a:srgbClr val="1C7293"/>
            </a:solidFill>
            <a:prstDash val="solid"/>
          </a:ln>
        </p:spPr>
      </p:sp>
      <p:sp>
        <p:nvSpPr>
          <p:cNvPr id="16" name="Text 14"/>
          <p:cNvSpPr/>
          <p:nvPr/>
        </p:nvSpPr>
        <p:spPr>
          <a:xfrm>
            <a:off x="3794760" y="2487168"/>
            <a:ext cx="1371600" cy="384048"/>
          </a:xfrm>
          <a:prstGeom prst="rect">
            <a:avLst/>
          </a:prstGeom>
          <a:noFill/>
          <a:ln/>
        </p:spPr>
        <p:txBody>
          <a:bodyPr wrap="square" lIns="0" tIns="0" rIns="0" bIns="0" rtlCol="0" anchor="ctr"/>
          <a:lstStyle/>
          <a:p>
            <a:pPr algn="ctr" indent="0" marL="0">
              <a:buNone/>
            </a:pPr>
            <a:r>
              <a:rPr lang="en-US" sz="1200" dirty="0">
                <a:solidFill>
                  <a:srgbClr val="FFFFFF"/>
                </a:solidFill>
                <a:latin typeface="Meiryo" pitchFamily="34" charset="0"/>
                <a:ea typeface="Meiryo" pitchFamily="34" charset="-122"/>
                <a:cs typeface="Meiryo" pitchFamily="34" charset="-120"/>
              </a:rPr>
              <a:t>人が多い</a:t>
            </a:r>
            <a:endParaRPr lang="en-US" sz="1200" dirty="0"/>
          </a:p>
        </p:txBody>
      </p:sp>
      <p:sp>
        <p:nvSpPr>
          <p:cNvPr id="17" name="Text 15"/>
          <p:cNvSpPr/>
          <p:nvPr/>
        </p:nvSpPr>
        <p:spPr>
          <a:xfrm>
            <a:off x="5166360" y="2487168"/>
            <a:ext cx="228600" cy="384048"/>
          </a:xfrm>
          <a:prstGeom prst="rect">
            <a:avLst/>
          </a:prstGeom>
          <a:noFill/>
          <a:ln/>
        </p:spPr>
        <p:txBody>
          <a:bodyPr wrap="square" rtlCol="0" anchor="ctr"/>
          <a:lstStyle/>
          <a:p>
            <a:pPr algn="ctr" indent="0" marL="0">
              <a:buNone/>
            </a:pPr>
            <a:r>
              <a:rPr lang="en-US" sz="1400" b="1" dirty="0">
                <a:solidFill>
                  <a:srgbClr val="F9E795"/>
                </a:solidFill>
              </a:rPr>
              <a:t>→</a:t>
            </a:r>
            <a:endParaRPr lang="en-US" sz="1400" dirty="0"/>
          </a:p>
        </p:txBody>
      </p:sp>
      <p:sp>
        <p:nvSpPr>
          <p:cNvPr id="18" name="Shape 16"/>
          <p:cNvSpPr/>
          <p:nvPr/>
        </p:nvSpPr>
        <p:spPr>
          <a:xfrm>
            <a:off x="5394960" y="2487168"/>
            <a:ext cx="1371600" cy="384048"/>
          </a:xfrm>
          <a:prstGeom prst="rect">
            <a:avLst/>
          </a:prstGeom>
          <a:solidFill>
            <a:srgbClr val="1C7293"/>
          </a:solidFill>
          <a:ln w="12700">
            <a:solidFill>
              <a:srgbClr val="1C7293"/>
            </a:solidFill>
            <a:prstDash val="solid"/>
          </a:ln>
        </p:spPr>
      </p:sp>
      <p:sp>
        <p:nvSpPr>
          <p:cNvPr id="19" name="Text 17"/>
          <p:cNvSpPr/>
          <p:nvPr/>
        </p:nvSpPr>
        <p:spPr>
          <a:xfrm>
            <a:off x="5394960" y="2487168"/>
            <a:ext cx="1371600" cy="384048"/>
          </a:xfrm>
          <a:prstGeom prst="rect">
            <a:avLst/>
          </a:prstGeom>
          <a:noFill/>
          <a:ln/>
        </p:spPr>
        <p:txBody>
          <a:bodyPr wrap="square" lIns="0" tIns="0" rIns="0" bIns="0" rtlCol="0" anchor="ctr"/>
          <a:lstStyle/>
          <a:p>
            <a:pPr algn="ctr" indent="0" marL="0">
              <a:buNone/>
            </a:pPr>
            <a:r>
              <a:rPr lang="en-US" sz="1200" dirty="0">
                <a:solidFill>
                  <a:srgbClr val="FFFFFF"/>
                </a:solidFill>
                <a:latin typeface="Meiryo" pitchFamily="34" charset="0"/>
                <a:ea typeface="Meiryo" pitchFamily="34" charset="-122"/>
                <a:cs typeface="Meiryo" pitchFamily="34" charset="-120"/>
              </a:rPr>
              <a:t>東京タワー</a:t>
            </a:r>
            <a:endParaRPr lang="en-US" sz="1200" dirty="0"/>
          </a:p>
        </p:txBody>
      </p:sp>
      <p:sp>
        <p:nvSpPr>
          <p:cNvPr id="20" name="Text 18"/>
          <p:cNvSpPr/>
          <p:nvPr/>
        </p:nvSpPr>
        <p:spPr>
          <a:xfrm>
            <a:off x="6766560" y="2487168"/>
            <a:ext cx="228600" cy="384048"/>
          </a:xfrm>
          <a:prstGeom prst="rect">
            <a:avLst/>
          </a:prstGeom>
          <a:noFill/>
          <a:ln/>
        </p:spPr>
        <p:txBody>
          <a:bodyPr wrap="square" rtlCol="0" anchor="ctr"/>
          <a:lstStyle/>
          <a:p>
            <a:pPr algn="ctr" indent="0" marL="0">
              <a:buNone/>
            </a:pPr>
            <a:r>
              <a:rPr lang="en-US" sz="1400" b="1" dirty="0">
                <a:solidFill>
                  <a:srgbClr val="F9E795"/>
                </a:solidFill>
              </a:rPr>
              <a:t>→</a:t>
            </a:r>
            <a:endParaRPr lang="en-US" sz="1400" dirty="0"/>
          </a:p>
        </p:txBody>
      </p:sp>
      <p:sp>
        <p:nvSpPr>
          <p:cNvPr id="21" name="Shape 19"/>
          <p:cNvSpPr/>
          <p:nvPr/>
        </p:nvSpPr>
        <p:spPr>
          <a:xfrm>
            <a:off x="6995160" y="2487168"/>
            <a:ext cx="1371600" cy="384048"/>
          </a:xfrm>
          <a:prstGeom prst="rect">
            <a:avLst/>
          </a:prstGeom>
          <a:solidFill>
            <a:srgbClr val="1C7293"/>
          </a:solidFill>
          <a:ln w="12700">
            <a:solidFill>
              <a:srgbClr val="1C7293"/>
            </a:solidFill>
            <a:prstDash val="solid"/>
          </a:ln>
        </p:spPr>
      </p:sp>
      <p:sp>
        <p:nvSpPr>
          <p:cNvPr id="22" name="Text 20"/>
          <p:cNvSpPr/>
          <p:nvPr/>
        </p:nvSpPr>
        <p:spPr>
          <a:xfrm>
            <a:off x="6995160" y="2487168"/>
            <a:ext cx="1371600" cy="384048"/>
          </a:xfrm>
          <a:prstGeom prst="rect">
            <a:avLst/>
          </a:prstGeom>
          <a:noFill/>
          <a:ln/>
        </p:spPr>
        <p:txBody>
          <a:bodyPr wrap="square" lIns="0" tIns="0" rIns="0" bIns="0" rtlCol="0" anchor="ctr"/>
          <a:lstStyle/>
          <a:p>
            <a:pPr algn="ctr" indent="0" marL="0">
              <a:buNone/>
            </a:pPr>
            <a:r>
              <a:rPr lang="en-US" sz="1200" dirty="0">
                <a:solidFill>
                  <a:srgbClr val="FFFFFF"/>
                </a:solidFill>
                <a:latin typeface="Meiryo" pitchFamily="34" charset="0"/>
                <a:ea typeface="Meiryo" pitchFamily="34" charset="-122"/>
                <a:cs typeface="Meiryo" pitchFamily="34" charset="-120"/>
              </a:rPr>
              <a:t>観光</a:t>
            </a:r>
            <a:endParaRPr lang="en-US" sz="1200" dirty="0"/>
          </a:p>
        </p:txBody>
      </p:sp>
      <p:sp>
        <p:nvSpPr>
          <p:cNvPr id="23" name="Text 21"/>
          <p:cNvSpPr/>
          <p:nvPr/>
        </p:nvSpPr>
        <p:spPr>
          <a:xfrm>
            <a:off x="594360" y="2926080"/>
            <a:ext cx="7315200" cy="274320"/>
          </a:xfrm>
          <a:prstGeom prst="rect">
            <a:avLst/>
          </a:prstGeom>
          <a:noFill/>
          <a:ln/>
        </p:spPr>
        <p:txBody>
          <a:bodyPr wrap="square" rtlCol="0" anchor="ctr"/>
          <a:lstStyle/>
          <a:p>
            <a:pPr indent="0" marL="0">
              <a:buNone/>
            </a:pPr>
            <a:r>
              <a:rPr lang="en-US" sz="1000" dirty="0">
                <a:solidFill>
                  <a:srgbClr val="3A7A9C"/>
                </a:solidFill>
                <a:latin typeface="Meiryo" pitchFamily="34" charset="0"/>
                <a:ea typeface="Meiryo" pitchFamily="34" charset="-122"/>
                <a:cs typeface="Meiryo" pitchFamily="34" charset="-120"/>
              </a:rPr>
              <a:t>（行ったことがなくても自動的に連想が広がる）</a:t>
            </a:r>
            <a:endParaRPr lang="en-US" sz="1000" dirty="0"/>
          </a:p>
        </p:txBody>
      </p:sp>
      <p:sp>
        <p:nvSpPr>
          <p:cNvPr id="24" name="Shape 22"/>
          <p:cNvSpPr/>
          <p:nvPr/>
        </p:nvSpPr>
        <p:spPr>
          <a:xfrm>
            <a:off x="457200" y="3657600"/>
            <a:ext cx="3840480" cy="1234440"/>
          </a:xfrm>
          <a:prstGeom prst="rect">
            <a:avLst/>
          </a:prstGeom>
          <a:solidFill>
            <a:srgbClr val="E8F4FA"/>
          </a:solidFill>
          <a:ln w="12700">
            <a:solidFill>
              <a:srgbClr val="1C7293"/>
            </a:solidFill>
            <a:prstDash val="solid"/>
          </a:ln>
          <a:effectLst>
            <a:outerShdw sx="100000" sy="100000" kx="0" ky="0" algn="bl" rotWithShape="0" blurRad="101600" dist="38100" dir="8100000">
              <a:srgbClr val="000000">
                <a:alpha val="12000"/>
              </a:srgbClr>
            </a:outerShdw>
          </a:effectLst>
        </p:spPr>
      </p:sp>
      <p:sp>
        <p:nvSpPr>
          <p:cNvPr id="25" name="Text 23"/>
          <p:cNvSpPr/>
          <p:nvPr/>
        </p:nvSpPr>
        <p:spPr>
          <a:xfrm>
            <a:off x="594360" y="3730752"/>
            <a:ext cx="3566160" cy="347472"/>
          </a:xfrm>
          <a:prstGeom prst="rect">
            <a:avLst/>
          </a:prstGeom>
          <a:noFill/>
          <a:ln/>
        </p:spPr>
        <p:txBody>
          <a:bodyPr wrap="square" rtlCol="0" anchor="ctr"/>
          <a:lstStyle/>
          <a:p>
            <a:pPr indent="0" marL="0">
              <a:buNone/>
            </a:pPr>
            <a:r>
              <a:rPr lang="en-US" sz="1300" b="1" dirty="0">
                <a:solidFill>
                  <a:srgbClr val="1C7293"/>
                </a:solidFill>
                <a:latin typeface="Meiryo" pitchFamily="34" charset="0"/>
                <a:ea typeface="Meiryo" pitchFamily="34" charset="-122"/>
                <a:cs typeface="Meiryo" pitchFamily="34" charset="-120"/>
              </a:rPr>
              <a:t>🌟  便利な面</a:t>
            </a:r>
            <a:endParaRPr lang="en-US" sz="1300" dirty="0"/>
          </a:p>
        </p:txBody>
      </p:sp>
      <p:sp>
        <p:nvSpPr>
          <p:cNvPr id="26" name="Text 24"/>
          <p:cNvSpPr/>
          <p:nvPr/>
        </p:nvSpPr>
        <p:spPr>
          <a:xfrm>
            <a:off x="594360" y="4078224"/>
            <a:ext cx="3566160" cy="731520"/>
          </a:xfrm>
          <a:prstGeom prst="rect">
            <a:avLst/>
          </a:prstGeom>
          <a:noFill/>
          <a:ln/>
        </p:spPr>
        <p:txBody>
          <a:bodyPr wrap="square" rtlCol="0" anchor="ctr"/>
          <a:lstStyle/>
          <a:p>
            <a:pPr indent="0" marL="0">
              <a:buNone/>
            </a:pPr>
            <a:r>
              <a:rPr lang="en-US" sz="1100" dirty="0">
                <a:solidFill>
                  <a:srgbClr val="0A2A3F"/>
                </a:solidFill>
                <a:latin typeface="Meiryo" pitchFamily="34" charset="0"/>
                <a:ea typeface="Meiryo" pitchFamily="34" charset="-122"/>
                <a:cs typeface="Meiryo" pitchFamily="34" charset="-120"/>
              </a:rPr>
              <a:t>直接経験しなくても知識が得られる。</a:t>
            </a:r>
            <a:endParaRPr lang="en-US" sz="1100" dirty="0"/>
          </a:p>
          <a:p>
            <a:pPr indent="0" marL="0">
              <a:buNone/>
            </a:pPr>
            <a:r>
              <a:rPr lang="en-US" sz="1100" dirty="0">
                <a:solidFill>
                  <a:srgbClr val="0A2A3F"/>
                </a:solidFill>
                <a:latin typeface="Meiryo" pitchFamily="34" charset="0"/>
                <a:ea typeface="Meiryo" pitchFamily="34" charset="-122"/>
                <a:cs typeface="Meiryo" pitchFamily="34" charset="-120"/>
              </a:rPr>
              <a:t>未来を想像し計画を立てられる。</a:t>
            </a:r>
            <a:endParaRPr lang="en-US" sz="1100" dirty="0"/>
          </a:p>
        </p:txBody>
      </p:sp>
      <p:sp>
        <p:nvSpPr>
          <p:cNvPr id="27" name="Shape 25"/>
          <p:cNvSpPr/>
          <p:nvPr/>
        </p:nvSpPr>
        <p:spPr>
          <a:xfrm>
            <a:off x="4846320" y="3657600"/>
            <a:ext cx="3840480" cy="1234440"/>
          </a:xfrm>
          <a:prstGeom prst="rect">
            <a:avLst/>
          </a:prstGeom>
          <a:solidFill>
            <a:srgbClr val="FEF3EB"/>
          </a:solidFill>
          <a:ln w="12700">
            <a:solidFill>
              <a:srgbClr val="F96167"/>
            </a:solidFill>
            <a:prstDash val="solid"/>
          </a:ln>
          <a:effectLst>
            <a:outerShdw sx="100000" sy="100000" kx="0" ky="0" algn="bl" rotWithShape="0" blurRad="101600" dist="38100" dir="8100000">
              <a:srgbClr val="000000">
                <a:alpha val="12000"/>
              </a:srgbClr>
            </a:outerShdw>
          </a:effectLst>
        </p:spPr>
      </p:sp>
      <p:sp>
        <p:nvSpPr>
          <p:cNvPr id="28" name="Text 26"/>
          <p:cNvSpPr/>
          <p:nvPr/>
        </p:nvSpPr>
        <p:spPr>
          <a:xfrm>
            <a:off x="4983480" y="3730752"/>
            <a:ext cx="3566160" cy="347472"/>
          </a:xfrm>
          <a:prstGeom prst="rect">
            <a:avLst/>
          </a:prstGeom>
          <a:noFill/>
          <a:ln/>
        </p:spPr>
        <p:txBody>
          <a:bodyPr wrap="square" rtlCol="0" anchor="ctr"/>
          <a:lstStyle/>
          <a:p>
            <a:pPr indent="0" marL="0">
              <a:buNone/>
            </a:pPr>
            <a:r>
              <a:rPr lang="en-US" sz="1300" b="1" dirty="0">
                <a:solidFill>
                  <a:srgbClr val="F96167"/>
                </a:solidFill>
                <a:latin typeface="Meiryo" pitchFamily="34" charset="0"/>
                <a:ea typeface="Meiryo" pitchFamily="34" charset="-122"/>
                <a:cs typeface="Meiryo" pitchFamily="34" charset="-120"/>
              </a:rPr>
              <a:t>⚠️  苦しみの面</a:t>
            </a:r>
            <a:endParaRPr lang="en-US" sz="1300" dirty="0"/>
          </a:p>
        </p:txBody>
      </p:sp>
      <p:sp>
        <p:nvSpPr>
          <p:cNvPr id="29" name="Text 27"/>
          <p:cNvSpPr/>
          <p:nvPr/>
        </p:nvSpPr>
        <p:spPr>
          <a:xfrm>
            <a:off x="4983480" y="4078224"/>
            <a:ext cx="3566160" cy="731520"/>
          </a:xfrm>
          <a:prstGeom prst="rect">
            <a:avLst/>
          </a:prstGeom>
          <a:noFill/>
          <a:ln/>
        </p:spPr>
        <p:txBody>
          <a:bodyPr wrap="square" rtlCol="0" anchor="ctr"/>
          <a:lstStyle/>
          <a:p>
            <a:pPr indent="0" marL="0">
              <a:buNone/>
            </a:pPr>
            <a:r>
              <a:rPr lang="en-US" sz="1100" dirty="0">
                <a:solidFill>
                  <a:srgbClr val="0A2A3F"/>
                </a:solidFill>
                <a:latin typeface="Meiryo" pitchFamily="34" charset="0"/>
                <a:ea typeface="Meiryo" pitchFamily="34" charset="-122"/>
                <a:cs typeface="Meiryo" pitchFamily="34" charset="-120"/>
              </a:rPr>
              <a:t>「自分はダメだ」という思考が</a:t>
            </a:r>
            <a:endParaRPr lang="en-US" sz="1100" dirty="0"/>
          </a:p>
          <a:p>
            <a:pPr indent="0" marL="0">
              <a:buNone/>
            </a:pPr>
            <a:r>
              <a:rPr lang="en-US" sz="1100" dirty="0">
                <a:solidFill>
                  <a:srgbClr val="0A2A3F"/>
                </a:solidFill>
                <a:latin typeface="Meiryo" pitchFamily="34" charset="0"/>
                <a:ea typeface="Meiryo" pitchFamily="34" charset="-122"/>
                <a:cs typeface="Meiryo" pitchFamily="34" charset="-120"/>
              </a:rPr>
              <a:t>様々な場面で自動的に呼び起こされる。</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鶏の養鶏場が教えてくれること</a:t>
            </a:r>
            <a:endParaRPr lang="en-US" sz="2800" dirty="0"/>
          </a:p>
        </p:txBody>
      </p:sp>
      <p:sp>
        <p:nvSpPr>
          <p:cNvPr id="5" name="Shape 3"/>
          <p:cNvSpPr/>
          <p:nvPr/>
        </p:nvSpPr>
        <p:spPr>
          <a:xfrm>
            <a:off x="457200" y="1143000"/>
            <a:ext cx="3840480" cy="3474720"/>
          </a:xfrm>
          <a:prstGeom prst="rect">
            <a:avLst/>
          </a:prstGeom>
          <a:solidFill>
            <a:srgbClr val="FEF3EB"/>
          </a:solidFill>
          <a:ln w="12700">
            <a:solidFill>
              <a:srgbClr val="F96167"/>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457200" y="1143000"/>
            <a:ext cx="3840480" cy="530352"/>
          </a:xfrm>
          <a:prstGeom prst="rect">
            <a:avLst/>
          </a:prstGeom>
          <a:solidFill>
            <a:srgbClr val="F96167"/>
          </a:solidFill>
          <a:ln w="12700">
            <a:solidFill>
              <a:srgbClr val="F96167"/>
            </a:solidFill>
            <a:prstDash val="solid"/>
          </a:ln>
        </p:spPr>
      </p:sp>
      <p:sp>
        <p:nvSpPr>
          <p:cNvPr id="7" name="Text 5"/>
          <p:cNvSpPr/>
          <p:nvPr/>
        </p:nvSpPr>
        <p:spPr>
          <a:xfrm>
            <a:off x="502920" y="1143000"/>
            <a:ext cx="3749040" cy="530352"/>
          </a:xfrm>
          <a:prstGeom prst="rect">
            <a:avLst/>
          </a:prstGeom>
          <a:noFill/>
          <a:ln/>
        </p:spPr>
        <p:txBody>
          <a:bodyPr wrap="square" lIns="0" tIns="0" rIns="0" bIns="0" rtlCol="0" anchor="ctr"/>
          <a:lstStyle/>
          <a:p>
            <a:pPr algn="ctr" indent="0" marL="0">
              <a:buNone/>
            </a:pPr>
            <a:r>
              <a:rPr lang="en-US" sz="1500" b="1" dirty="0">
                <a:solidFill>
                  <a:srgbClr val="FFFFFF"/>
                </a:solidFill>
                <a:latin typeface="Meiryo" pitchFamily="34" charset="0"/>
                <a:ea typeface="Meiryo" pitchFamily="34" charset="-122"/>
                <a:cs typeface="Meiryo" pitchFamily="34" charset="-120"/>
              </a:rPr>
              <a:t>方法A：個体選択</a:t>
            </a:r>
            <a:endParaRPr lang="en-US" sz="1500" dirty="0"/>
          </a:p>
        </p:txBody>
      </p:sp>
      <p:sp>
        <p:nvSpPr>
          <p:cNvPr id="8" name="Text 6"/>
          <p:cNvSpPr/>
          <p:nvPr/>
        </p:nvSpPr>
        <p:spPr>
          <a:xfrm>
            <a:off x="594360" y="1783080"/>
            <a:ext cx="3566160" cy="365760"/>
          </a:xfrm>
          <a:prstGeom prst="rect">
            <a:avLst/>
          </a:prstGeom>
          <a:noFill/>
          <a:ln/>
        </p:spPr>
        <p:txBody>
          <a:bodyPr wrap="square" rtlCol="0" anchor="ctr"/>
          <a:lstStyle/>
          <a:p>
            <a:pPr indent="0" marL="0">
              <a:buNone/>
            </a:pPr>
            <a:r>
              <a:rPr lang="en-US" sz="1300" b="1" dirty="0">
                <a:solidFill>
                  <a:srgbClr val="0A2A3F"/>
                </a:solidFill>
                <a:latin typeface="Meiryo" pitchFamily="34" charset="0"/>
                <a:ea typeface="Meiryo" pitchFamily="34" charset="-122"/>
                <a:cs typeface="Meiryo" pitchFamily="34" charset="-120"/>
              </a:rPr>
              <a:t>一番卵を産む鶏だけを繁殖</a:t>
            </a:r>
            <a:endParaRPr lang="en-US" sz="1300" dirty="0"/>
          </a:p>
        </p:txBody>
      </p:sp>
      <p:sp>
        <p:nvSpPr>
          <p:cNvPr id="9" name="Text 7"/>
          <p:cNvSpPr/>
          <p:nvPr/>
        </p:nvSpPr>
        <p:spPr>
          <a:xfrm>
            <a:off x="594360" y="2194560"/>
            <a:ext cx="3566160" cy="2194560"/>
          </a:xfrm>
          <a:prstGeom prst="rect">
            <a:avLst/>
          </a:prstGeom>
          <a:noFill/>
          <a:ln/>
        </p:spPr>
        <p:txBody>
          <a:bodyPr wrap="square" rtlCol="0" anchor="t"/>
          <a:lstStyle/>
          <a:p>
            <a:pPr indent="0" marL="0">
              <a:buNone/>
            </a:pPr>
            <a:r>
              <a:rPr lang="en-US" sz="1200" dirty="0">
                <a:solidFill>
                  <a:srgbClr val="0A2A3F"/>
                </a:solidFill>
                <a:latin typeface="Meiryo" pitchFamily="34" charset="0"/>
                <a:ea typeface="Meiryo" pitchFamily="34" charset="-122"/>
                <a:cs typeface="Meiryo" pitchFamily="34" charset="-120"/>
              </a:rPr>
              <a:t>→ 他の鶏を押しのけて</a:t>
            </a: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餌を独占する能力が高い</a:t>
            </a:r>
            <a:endParaRPr lang="en-US" sz="1200" dirty="0"/>
          </a:p>
          <a:p>
            <a:pPr indent="0" marL="0">
              <a:buNone/>
            </a:pP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常に争いが起きる</a:t>
            </a:r>
            <a:endParaRPr lang="en-US" sz="1200" dirty="0"/>
          </a:p>
          <a:p>
            <a:pPr indent="0" marL="0">
              <a:buNone/>
            </a:pP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5〜6世代後：</a:t>
            </a: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鶏が傷つき生産性が低下</a:t>
            </a:r>
            <a:endParaRPr lang="en-US" sz="1200" dirty="0"/>
          </a:p>
        </p:txBody>
      </p:sp>
      <p:sp>
        <p:nvSpPr>
          <p:cNvPr id="10" name="Text 8"/>
          <p:cNvSpPr/>
          <p:nvPr/>
        </p:nvSpPr>
        <p:spPr>
          <a:xfrm>
            <a:off x="4343400" y="2560320"/>
            <a:ext cx="457200" cy="457200"/>
          </a:xfrm>
          <a:prstGeom prst="rect">
            <a:avLst/>
          </a:prstGeom>
          <a:noFill/>
          <a:ln/>
        </p:spPr>
        <p:txBody>
          <a:bodyPr wrap="square" rtlCol="0" anchor="ctr"/>
          <a:lstStyle/>
          <a:p>
            <a:pPr algn="ctr" indent="0" marL="0">
              <a:buNone/>
            </a:pPr>
            <a:r>
              <a:rPr lang="en-US" sz="1800" b="1" dirty="0">
                <a:solidFill>
                  <a:srgbClr val="065A82"/>
                </a:solidFill>
              </a:rPr>
              <a:t>VS</a:t>
            </a:r>
            <a:endParaRPr lang="en-US" sz="1800" dirty="0"/>
          </a:p>
        </p:txBody>
      </p:sp>
      <p:sp>
        <p:nvSpPr>
          <p:cNvPr id="11" name="Shape 9"/>
          <p:cNvSpPr/>
          <p:nvPr/>
        </p:nvSpPr>
        <p:spPr>
          <a:xfrm>
            <a:off x="4846320" y="1143000"/>
            <a:ext cx="3840480" cy="3474720"/>
          </a:xfrm>
          <a:prstGeom prst="rect">
            <a:avLst/>
          </a:prstGeom>
          <a:solidFill>
            <a:srgbClr val="E8F4FA"/>
          </a:solidFill>
          <a:ln w="12700">
            <a:solidFill>
              <a:srgbClr val="1C7293"/>
            </a:solidFill>
            <a:prstDash val="solid"/>
          </a:ln>
          <a:effectLst>
            <a:outerShdw sx="100000" sy="100000" kx="0" ky="0" algn="bl" rotWithShape="0" blurRad="101600" dist="38100" dir="8100000">
              <a:srgbClr val="000000">
                <a:alpha val="12000"/>
              </a:srgbClr>
            </a:outerShdw>
          </a:effectLst>
        </p:spPr>
      </p:sp>
      <p:sp>
        <p:nvSpPr>
          <p:cNvPr id="12" name="Shape 10"/>
          <p:cNvSpPr/>
          <p:nvPr/>
        </p:nvSpPr>
        <p:spPr>
          <a:xfrm>
            <a:off x="4846320" y="1143000"/>
            <a:ext cx="3840480" cy="530352"/>
          </a:xfrm>
          <a:prstGeom prst="rect">
            <a:avLst/>
          </a:prstGeom>
          <a:solidFill>
            <a:srgbClr val="1C7293"/>
          </a:solidFill>
          <a:ln w="12700">
            <a:solidFill>
              <a:srgbClr val="1C7293"/>
            </a:solidFill>
            <a:prstDash val="solid"/>
          </a:ln>
        </p:spPr>
      </p:sp>
      <p:sp>
        <p:nvSpPr>
          <p:cNvPr id="13" name="Text 11"/>
          <p:cNvSpPr/>
          <p:nvPr/>
        </p:nvSpPr>
        <p:spPr>
          <a:xfrm>
            <a:off x="4892040" y="1143000"/>
            <a:ext cx="3749040" cy="530352"/>
          </a:xfrm>
          <a:prstGeom prst="rect">
            <a:avLst/>
          </a:prstGeom>
          <a:noFill/>
          <a:ln/>
        </p:spPr>
        <p:txBody>
          <a:bodyPr wrap="square" lIns="0" tIns="0" rIns="0" bIns="0" rtlCol="0" anchor="ctr"/>
          <a:lstStyle/>
          <a:p>
            <a:pPr algn="ctr" indent="0" marL="0">
              <a:buNone/>
            </a:pPr>
            <a:r>
              <a:rPr lang="en-US" sz="1500" b="1" dirty="0">
                <a:solidFill>
                  <a:srgbClr val="FFFFFF"/>
                </a:solidFill>
                <a:latin typeface="Meiryo" pitchFamily="34" charset="0"/>
                <a:ea typeface="Meiryo" pitchFamily="34" charset="-122"/>
                <a:cs typeface="Meiryo" pitchFamily="34" charset="-120"/>
              </a:rPr>
              <a:t>方法B：集団選択</a:t>
            </a:r>
            <a:endParaRPr lang="en-US" sz="1500" dirty="0"/>
          </a:p>
        </p:txBody>
      </p:sp>
      <p:sp>
        <p:nvSpPr>
          <p:cNvPr id="14" name="Text 12"/>
          <p:cNvSpPr/>
          <p:nvPr/>
        </p:nvSpPr>
        <p:spPr>
          <a:xfrm>
            <a:off x="4983480" y="1783080"/>
            <a:ext cx="3566160" cy="365760"/>
          </a:xfrm>
          <a:prstGeom prst="rect">
            <a:avLst/>
          </a:prstGeom>
          <a:noFill/>
          <a:ln/>
        </p:spPr>
        <p:txBody>
          <a:bodyPr wrap="square" rtlCol="0" anchor="ctr"/>
          <a:lstStyle/>
          <a:p>
            <a:pPr indent="0" marL="0">
              <a:buNone/>
            </a:pPr>
            <a:r>
              <a:rPr lang="en-US" sz="1300" b="1" dirty="0">
                <a:solidFill>
                  <a:srgbClr val="0A2A3F"/>
                </a:solidFill>
                <a:latin typeface="Meiryo" pitchFamily="34" charset="0"/>
                <a:ea typeface="Meiryo" pitchFamily="34" charset="-122"/>
                <a:cs typeface="Meiryo" pitchFamily="34" charset="-120"/>
              </a:rPr>
              <a:t>最も生産的なケージ全体を繁殖</a:t>
            </a:r>
            <a:endParaRPr lang="en-US" sz="1300" dirty="0"/>
          </a:p>
        </p:txBody>
      </p:sp>
      <p:sp>
        <p:nvSpPr>
          <p:cNvPr id="15" name="Text 13"/>
          <p:cNvSpPr/>
          <p:nvPr/>
        </p:nvSpPr>
        <p:spPr>
          <a:xfrm>
            <a:off x="4983480" y="2194560"/>
            <a:ext cx="3566160" cy="2194560"/>
          </a:xfrm>
          <a:prstGeom prst="rect">
            <a:avLst/>
          </a:prstGeom>
          <a:noFill/>
          <a:ln/>
        </p:spPr>
        <p:txBody>
          <a:bodyPr wrap="square" rtlCol="0" anchor="t"/>
          <a:lstStyle/>
          <a:p>
            <a:pPr indent="0" marL="0">
              <a:buNone/>
            </a:pPr>
            <a:r>
              <a:rPr lang="en-US" sz="1200" dirty="0">
                <a:solidFill>
                  <a:srgbClr val="0A2A3F"/>
                </a:solidFill>
                <a:latin typeface="Meiryo" pitchFamily="34" charset="0"/>
                <a:ea typeface="Meiryo" pitchFamily="34" charset="-122"/>
                <a:cs typeface="Meiryo" pitchFamily="34" charset="-120"/>
              </a:rPr>
              <a:t>→ 協力できる鶏が</a:t>
            </a: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自然に育っていく</a:t>
            </a:r>
            <a:endParaRPr lang="en-US" sz="1200" dirty="0"/>
          </a:p>
          <a:p>
            <a:pPr indent="0" marL="0">
              <a:buNone/>
            </a:pP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穏やかで争いが少ない</a:t>
            </a:r>
            <a:endParaRPr lang="en-US" sz="1200" dirty="0"/>
          </a:p>
          <a:p>
            <a:pPr indent="0" marL="0">
              <a:buNone/>
            </a:pP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5〜6世代後：</a:t>
            </a:r>
            <a:endParaRPr lang="en-US" sz="1200" dirty="0"/>
          </a:p>
          <a:p>
            <a:pPr indent="0" marL="0">
              <a:buNone/>
            </a:pPr>
            <a:r>
              <a:rPr lang="en-US" sz="1200" dirty="0">
                <a:solidFill>
                  <a:srgbClr val="0A2A3F"/>
                </a:solidFill>
                <a:latin typeface="Meiryo" pitchFamily="34" charset="0"/>
                <a:ea typeface="Meiryo" pitchFamily="34" charset="-122"/>
                <a:cs typeface="Meiryo" pitchFamily="34" charset="-120"/>
              </a:rPr>
              <a:t>　 圧倒的に多くの卵を産む</a:t>
            </a:r>
            <a:endParaRPr lang="en-US" sz="1200" dirty="0"/>
          </a:p>
        </p:txBody>
      </p:sp>
      <p:sp>
        <p:nvSpPr>
          <p:cNvPr id="16" name="Shape 14"/>
          <p:cNvSpPr/>
          <p:nvPr/>
        </p:nvSpPr>
        <p:spPr>
          <a:xfrm>
            <a:off x="457200" y="4681728"/>
            <a:ext cx="8229600" cy="347472"/>
          </a:xfrm>
          <a:prstGeom prst="rect">
            <a:avLst/>
          </a:prstGeom>
          <a:solidFill>
            <a:srgbClr val="B8D8E8"/>
          </a:solidFill>
          <a:ln w="12700">
            <a:solidFill>
              <a:srgbClr val="1C7293"/>
            </a:solidFill>
            <a:prstDash val="solid"/>
          </a:ln>
        </p:spPr>
      </p:sp>
      <p:sp>
        <p:nvSpPr>
          <p:cNvPr id="17" name="Text 15"/>
          <p:cNvSpPr/>
          <p:nvPr/>
        </p:nvSpPr>
        <p:spPr>
          <a:xfrm>
            <a:off x="548640" y="4700016"/>
            <a:ext cx="8046720" cy="310896"/>
          </a:xfrm>
          <a:prstGeom prst="rect">
            <a:avLst/>
          </a:prstGeom>
          <a:noFill/>
          <a:ln/>
        </p:spPr>
        <p:txBody>
          <a:bodyPr wrap="square" rtlCol="0" anchor="ctr"/>
          <a:lstStyle/>
          <a:p>
            <a:pPr algn="ctr" indent="0" marL="0">
              <a:buNone/>
            </a:pPr>
            <a:r>
              <a:rPr lang="en-US" sz="1050" dirty="0">
                <a:solidFill>
                  <a:srgbClr val="065A82"/>
                </a:solidFill>
                <a:latin typeface="Meiryo" pitchFamily="34" charset="0"/>
                <a:ea typeface="Meiryo" pitchFamily="34" charset="-122"/>
                <a:cs typeface="Meiryo" pitchFamily="34" charset="-120"/>
              </a:rPr>
              <a:t>✦  ACTは心の中の「全員に居場所を与える」集団選択モデル。個体間の闘争（体験回避・フュージョン）を手放す。</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CBSの9つのステップ</a:t>
            </a:r>
            <a:endParaRPr lang="en-US" sz="2800" dirty="0"/>
          </a:p>
        </p:txBody>
      </p:sp>
      <p:sp>
        <p:nvSpPr>
          <p:cNvPr id="5" name="Shape 3"/>
          <p:cNvSpPr/>
          <p:nvPr/>
        </p:nvSpPr>
        <p:spPr>
          <a:xfrm>
            <a:off x="365760" y="117043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170432"/>
            <a:ext cx="384048" cy="1143000"/>
          </a:xfrm>
          <a:prstGeom prst="rect">
            <a:avLst/>
          </a:prstGeom>
          <a:solidFill>
            <a:srgbClr val="065A82"/>
          </a:solidFill>
          <a:ln w="12700">
            <a:solidFill>
              <a:srgbClr val="065A82"/>
            </a:solidFill>
            <a:prstDash val="solid"/>
          </a:ln>
        </p:spPr>
      </p:sp>
      <p:sp>
        <p:nvSpPr>
          <p:cNvPr id="7" name="Text 5"/>
          <p:cNvSpPr/>
          <p:nvPr/>
        </p:nvSpPr>
        <p:spPr>
          <a:xfrm>
            <a:off x="365760" y="117043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1</a:t>
            </a:r>
            <a:endParaRPr lang="en-US" sz="1800" dirty="0"/>
          </a:p>
        </p:txBody>
      </p:sp>
      <p:sp>
        <p:nvSpPr>
          <p:cNvPr id="8" name="Text 6"/>
          <p:cNvSpPr/>
          <p:nvPr/>
        </p:nvSpPr>
        <p:spPr>
          <a:xfrm>
            <a:off x="822960" y="126187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哲学的前提の明示</a:t>
            </a:r>
            <a:endParaRPr lang="en-US" sz="1200" dirty="0"/>
          </a:p>
        </p:txBody>
      </p:sp>
      <p:sp>
        <p:nvSpPr>
          <p:cNvPr id="9" name="Text 7"/>
          <p:cNvSpPr/>
          <p:nvPr/>
        </p:nvSpPr>
        <p:spPr>
          <a:xfrm>
            <a:off x="822960" y="171907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機能的文脈主義</a:t>
            </a:r>
            <a:endParaRPr lang="en-US" sz="1050" dirty="0"/>
          </a:p>
        </p:txBody>
      </p:sp>
      <p:sp>
        <p:nvSpPr>
          <p:cNvPr id="10" name="Shape 8"/>
          <p:cNvSpPr/>
          <p:nvPr/>
        </p:nvSpPr>
        <p:spPr>
          <a:xfrm>
            <a:off x="3246120" y="117043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3246120" y="1170432"/>
            <a:ext cx="384048" cy="1143000"/>
          </a:xfrm>
          <a:prstGeom prst="rect">
            <a:avLst/>
          </a:prstGeom>
          <a:solidFill>
            <a:srgbClr val="1C7293"/>
          </a:solidFill>
          <a:ln w="12700">
            <a:solidFill>
              <a:srgbClr val="1C7293"/>
            </a:solidFill>
            <a:prstDash val="solid"/>
          </a:ln>
        </p:spPr>
      </p:sp>
      <p:sp>
        <p:nvSpPr>
          <p:cNvPr id="12" name="Text 10"/>
          <p:cNvSpPr/>
          <p:nvPr/>
        </p:nvSpPr>
        <p:spPr>
          <a:xfrm>
            <a:off x="3246120" y="117043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2</a:t>
            </a:r>
            <a:endParaRPr lang="en-US" sz="1800" dirty="0"/>
          </a:p>
        </p:txBody>
      </p:sp>
      <p:sp>
        <p:nvSpPr>
          <p:cNvPr id="13" name="Text 11"/>
          <p:cNvSpPr/>
          <p:nvPr/>
        </p:nvSpPr>
        <p:spPr>
          <a:xfrm>
            <a:off x="3703320" y="126187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基礎理論の構築</a:t>
            </a:r>
            <a:endParaRPr lang="en-US" sz="1200" dirty="0"/>
          </a:p>
        </p:txBody>
      </p:sp>
      <p:sp>
        <p:nvSpPr>
          <p:cNvPr id="14" name="Text 12"/>
          <p:cNvSpPr/>
          <p:nvPr/>
        </p:nvSpPr>
        <p:spPr>
          <a:xfrm>
            <a:off x="3703320" y="171907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進化科学＋RFT</a:t>
            </a:r>
            <a:endParaRPr lang="en-US" sz="1050" dirty="0"/>
          </a:p>
        </p:txBody>
      </p:sp>
      <p:sp>
        <p:nvSpPr>
          <p:cNvPr id="15" name="Shape 13"/>
          <p:cNvSpPr/>
          <p:nvPr/>
        </p:nvSpPr>
        <p:spPr>
          <a:xfrm>
            <a:off x="6126480" y="117043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6126480" y="1170432"/>
            <a:ext cx="384048" cy="1143000"/>
          </a:xfrm>
          <a:prstGeom prst="rect">
            <a:avLst/>
          </a:prstGeom>
          <a:solidFill>
            <a:srgbClr val="1A8A6F"/>
          </a:solidFill>
          <a:ln w="12700">
            <a:solidFill>
              <a:srgbClr val="1A8A6F"/>
            </a:solidFill>
            <a:prstDash val="solid"/>
          </a:ln>
        </p:spPr>
      </p:sp>
      <p:sp>
        <p:nvSpPr>
          <p:cNvPr id="17" name="Text 15"/>
          <p:cNvSpPr/>
          <p:nvPr/>
        </p:nvSpPr>
        <p:spPr>
          <a:xfrm>
            <a:off x="6126480" y="117043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3</a:t>
            </a:r>
            <a:endParaRPr lang="en-US" sz="1800" dirty="0"/>
          </a:p>
        </p:txBody>
      </p:sp>
      <p:sp>
        <p:nvSpPr>
          <p:cNvPr id="18" name="Text 16"/>
          <p:cNvSpPr/>
          <p:nvPr/>
        </p:nvSpPr>
        <p:spPr>
          <a:xfrm>
            <a:off x="6583680" y="126187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モデルの開発</a:t>
            </a:r>
            <a:endParaRPr lang="en-US" sz="1200" dirty="0"/>
          </a:p>
        </p:txBody>
      </p:sp>
      <p:sp>
        <p:nvSpPr>
          <p:cNvPr id="19" name="Text 17"/>
          <p:cNvSpPr/>
          <p:nvPr/>
        </p:nvSpPr>
        <p:spPr>
          <a:xfrm>
            <a:off x="6583680" y="171907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病理・介入・健康の統合</a:t>
            </a:r>
            <a:endParaRPr lang="en-US" sz="1050" dirty="0"/>
          </a:p>
        </p:txBody>
      </p:sp>
      <p:sp>
        <p:nvSpPr>
          <p:cNvPr id="20" name="Shape 18"/>
          <p:cNvSpPr/>
          <p:nvPr/>
        </p:nvSpPr>
        <p:spPr>
          <a:xfrm>
            <a:off x="365760" y="245059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365760" y="2450592"/>
            <a:ext cx="384048" cy="1143000"/>
          </a:xfrm>
          <a:prstGeom prst="rect">
            <a:avLst/>
          </a:prstGeom>
          <a:solidFill>
            <a:srgbClr val="065A82"/>
          </a:solidFill>
          <a:ln w="12700">
            <a:solidFill>
              <a:srgbClr val="065A82"/>
            </a:solidFill>
            <a:prstDash val="solid"/>
          </a:ln>
        </p:spPr>
      </p:sp>
      <p:sp>
        <p:nvSpPr>
          <p:cNvPr id="22" name="Text 20"/>
          <p:cNvSpPr/>
          <p:nvPr/>
        </p:nvSpPr>
        <p:spPr>
          <a:xfrm>
            <a:off x="365760" y="245059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4</a:t>
            </a:r>
            <a:endParaRPr lang="en-US" sz="1800" dirty="0"/>
          </a:p>
        </p:txBody>
      </p:sp>
      <p:sp>
        <p:nvSpPr>
          <p:cNvPr id="23" name="Text 21"/>
          <p:cNvSpPr/>
          <p:nvPr/>
        </p:nvSpPr>
        <p:spPr>
          <a:xfrm>
            <a:off x="822960" y="254203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技法とプロセスの連動</a:t>
            </a:r>
            <a:endParaRPr lang="en-US" sz="1200" dirty="0"/>
          </a:p>
        </p:txBody>
      </p:sp>
      <p:sp>
        <p:nvSpPr>
          <p:cNvPr id="24" name="Text 22"/>
          <p:cNvSpPr/>
          <p:nvPr/>
        </p:nvSpPr>
        <p:spPr>
          <a:xfrm>
            <a:off x="822960" y="299923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ACT技法の成分研究</a:t>
            </a:r>
            <a:endParaRPr lang="en-US" sz="1050" dirty="0"/>
          </a:p>
        </p:txBody>
      </p:sp>
      <p:sp>
        <p:nvSpPr>
          <p:cNvPr id="25" name="Shape 23"/>
          <p:cNvSpPr/>
          <p:nvPr/>
        </p:nvSpPr>
        <p:spPr>
          <a:xfrm>
            <a:off x="3246120" y="245059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26" name="Shape 24"/>
          <p:cNvSpPr/>
          <p:nvPr/>
        </p:nvSpPr>
        <p:spPr>
          <a:xfrm>
            <a:off x="3246120" y="2450592"/>
            <a:ext cx="384048" cy="1143000"/>
          </a:xfrm>
          <a:prstGeom prst="rect">
            <a:avLst/>
          </a:prstGeom>
          <a:solidFill>
            <a:srgbClr val="1C7293"/>
          </a:solidFill>
          <a:ln w="12700">
            <a:solidFill>
              <a:srgbClr val="1C7293"/>
            </a:solidFill>
            <a:prstDash val="solid"/>
          </a:ln>
        </p:spPr>
      </p:sp>
      <p:sp>
        <p:nvSpPr>
          <p:cNvPr id="27" name="Text 25"/>
          <p:cNvSpPr/>
          <p:nvPr/>
        </p:nvSpPr>
        <p:spPr>
          <a:xfrm>
            <a:off x="3246120" y="245059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5</a:t>
            </a:r>
            <a:endParaRPr lang="en-US" sz="1800" dirty="0"/>
          </a:p>
        </p:txBody>
      </p:sp>
      <p:sp>
        <p:nvSpPr>
          <p:cNvPr id="28" name="Text 26"/>
          <p:cNvSpPr/>
          <p:nvPr/>
        </p:nvSpPr>
        <p:spPr>
          <a:xfrm>
            <a:off x="3703320" y="254203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理論的プロセスの測定</a:t>
            </a:r>
            <a:endParaRPr lang="en-US" sz="1200" dirty="0"/>
          </a:p>
        </p:txBody>
      </p:sp>
      <p:sp>
        <p:nvSpPr>
          <p:cNvPr id="29" name="Text 27"/>
          <p:cNvSpPr/>
          <p:nvPr/>
        </p:nvSpPr>
        <p:spPr>
          <a:xfrm>
            <a:off x="3703320" y="299923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AAQなど尺度の整備</a:t>
            </a:r>
            <a:endParaRPr lang="en-US" sz="1050" dirty="0"/>
          </a:p>
        </p:txBody>
      </p:sp>
      <p:sp>
        <p:nvSpPr>
          <p:cNvPr id="30" name="Shape 28"/>
          <p:cNvSpPr/>
          <p:nvPr/>
        </p:nvSpPr>
        <p:spPr>
          <a:xfrm>
            <a:off x="6126480" y="245059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31" name="Shape 29"/>
          <p:cNvSpPr/>
          <p:nvPr/>
        </p:nvSpPr>
        <p:spPr>
          <a:xfrm>
            <a:off x="6126480" y="2450592"/>
            <a:ext cx="384048" cy="1143000"/>
          </a:xfrm>
          <a:prstGeom prst="rect">
            <a:avLst/>
          </a:prstGeom>
          <a:solidFill>
            <a:srgbClr val="1A8A6F"/>
          </a:solidFill>
          <a:ln w="12700">
            <a:solidFill>
              <a:srgbClr val="1A8A6F"/>
            </a:solidFill>
            <a:prstDash val="solid"/>
          </a:ln>
        </p:spPr>
      </p:sp>
      <p:sp>
        <p:nvSpPr>
          <p:cNvPr id="32" name="Text 30"/>
          <p:cNvSpPr/>
          <p:nvPr/>
        </p:nvSpPr>
        <p:spPr>
          <a:xfrm>
            <a:off x="6126480" y="245059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6</a:t>
            </a:r>
            <a:endParaRPr lang="en-US" sz="1800" dirty="0"/>
          </a:p>
        </p:txBody>
      </p:sp>
      <p:sp>
        <p:nvSpPr>
          <p:cNvPr id="33" name="Text 31"/>
          <p:cNvSpPr/>
          <p:nvPr/>
        </p:nvSpPr>
        <p:spPr>
          <a:xfrm>
            <a:off x="6583680" y="254203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媒介・調整分析の重視</a:t>
            </a:r>
            <a:endParaRPr lang="en-US" sz="1200" dirty="0"/>
          </a:p>
        </p:txBody>
      </p:sp>
      <p:sp>
        <p:nvSpPr>
          <p:cNvPr id="34" name="Text 32"/>
          <p:cNvSpPr/>
          <p:nvPr/>
        </p:nvSpPr>
        <p:spPr>
          <a:xfrm>
            <a:off x="6583680" y="299923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変化プロセスの解明</a:t>
            </a:r>
            <a:endParaRPr lang="en-US" sz="1050" dirty="0"/>
          </a:p>
        </p:txBody>
      </p:sp>
      <p:sp>
        <p:nvSpPr>
          <p:cNvPr id="35" name="Shape 33"/>
          <p:cNvSpPr/>
          <p:nvPr/>
        </p:nvSpPr>
        <p:spPr>
          <a:xfrm>
            <a:off x="365760" y="373075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36" name="Shape 34"/>
          <p:cNvSpPr/>
          <p:nvPr/>
        </p:nvSpPr>
        <p:spPr>
          <a:xfrm>
            <a:off x="365760" y="3730752"/>
            <a:ext cx="384048" cy="1143000"/>
          </a:xfrm>
          <a:prstGeom prst="rect">
            <a:avLst/>
          </a:prstGeom>
          <a:solidFill>
            <a:srgbClr val="065A82"/>
          </a:solidFill>
          <a:ln w="12700">
            <a:solidFill>
              <a:srgbClr val="065A82"/>
            </a:solidFill>
            <a:prstDash val="solid"/>
          </a:ln>
        </p:spPr>
      </p:sp>
      <p:sp>
        <p:nvSpPr>
          <p:cNvPr id="37" name="Text 35"/>
          <p:cNvSpPr/>
          <p:nvPr/>
        </p:nvSpPr>
        <p:spPr>
          <a:xfrm>
            <a:off x="365760" y="373075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7</a:t>
            </a:r>
            <a:endParaRPr lang="en-US" sz="1800" dirty="0"/>
          </a:p>
        </p:txBody>
      </p:sp>
      <p:sp>
        <p:nvSpPr>
          <p:cNvPr id="38" name="Text 36"/>
          <p:cNvSpPr/>
          <p:nvPr/>
        </p:nvSpPr>
        <p:spPr>
          <a:xfrm>
            <a:off x="822960" y="382219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幅広い領域で検証</a:t>
            </a:r>
            <a:endParaRPr lang="en-US" sz="1200" dirty="0"/>
          </a:p>
        </p:txBody>
      </p:sp>
      <p:sp>
        <p:nvSpPr>
          <p:cNvPr id="39" name="Text 37"/>
          <p:cNvSpPr/>
          <p:nvPr/>
        </p:nvSpPr>
        <p:spPr>
          <a:xfrm>
            <a:off x="822960" y="427939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慢性痛・糖尿病・偏見など</a:t>
            </a:r>
            <a:endParaRPr lang="en-US" sz="1050" dirty="0"/>
          </a:p>
        </p:txBody>
      </p:sp>
      <p:sp>
        <p:nvSpPr>
          <p:cNvPr id="40" name="Shape 38"/>
          <p:cNvSpPr/>
          <p:nvPr/>
        </p:nvSpPr>
        <p:spPr>
          <a:xfrm>
            <a:off x="3246120" y="373075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41" name="Shape 39"/>
          <p:cNvSpPr/>
          <p:nvPr/>
        </p:nvSpPr>
        <p:spPr>
          <a:xfrm>
            <a:off x="3246120" y="3730752"/>
            <a:ext cx="384048" cy="1143000"/>
          </a:xfrm>
          <a:prstGeom prst="rect">
            <a:avLst/>
          </a:prstGeom>
          <a:solidFill>
            <a:srgbClr val="1C7293"/>
          </a:solidFill>
          <a:ln w="12700">
            <a:solidFill>
              <a:srgbClr val="1C7293"/>
            </a:solidFill>
            <a:prstDash val="solid"/>
          </a:ln>
        </p:spPr>
      </p:sp>
      <p:sp>
        <p:nvSpPr>
          <p:cNvPr id="42" name="Text 40"/>
          <p:cNvSpPr/>
          <p:nvPr/>
        </p:nvSpPr>
        <p:spPr>
          <a:xfrm>
            <a:off x="3246120" y="373075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8</a:t>
            </a:r>
            <a:endParaRPr lang="en-US" sz="1800" dirty="0"/>
          </a:p>
        </p:txBody>
      </p:sp>
      <p:sp>
        <p:nvSpPr>
          <p:cNvPr id="43" name="Text 41"/>
          <p:cNvSpPr/>
          <p:nvPr/>
        </p:nvSpPr>
        <p:spPr>
          <a:xfrm>
            <a:off x="3703320" y="382219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普及・訓練の継続検証</a:t>
            </a:r>
            <a:endParaRPr lang="en-US" sz="1200" dirty="0"/>
          </a:p>
        </p:txBody>
      </p:sp>
      <p:sp>
        <p:nvSpPr>
          <p:cNvPr id="44" name="Text 42"/>
          <p:cNvSpPr/>
          <p:nvPr/>
        </p:nvSpPr>
        <p:spPr>
          <a:xfrm>
            <a:off x="3703320" y="427939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実世界での有効性重視</a:t>
            </a:r>
            <a:endParaRPr lang="en-US" sz="1050" dirty="0"/>
          </a:p>
        </p:txBody>
      </p:sp>
      <p:sp>
        <p:nvSpPr>
          <p:cNvPr id="45" name="Shape 43"/>
          <p:cNvSpPr/>
          <p:nvPr/>
        </p:nvSpPr>
        <p:spPr>
          <a:xfrm>
            <a:off x="6126480" y="3730752"/>
            <a:ext cx="2697480" cy="1143000"/>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46" name="Shape 44"/>
          <p:cNvSpPr/>
          <p:nvPr/>
        </p:nvSpPr>
        <p:spPr>
          <a:xfrm>
            <a:off x="6126480" y="3730752"/>
            <a:ext cx="384048" cy="1143000"/>
          </a:xfrm>
          <a:prstGeom prst="rect">
            <a:avLst/>
          </a:prstGeom>
          <a:solidFill>
            <a:srgbClr val="1A8A6F"/>
          </a:solidFill>
          <a:ln w="12700">
            <a:solidFill>
              <a:srgbClr val="1A8A6F"/>
            </a:solidFill>
            <a:prstDash val="solid"/>
          </a:ln>
        </p:spPr>
      </p:sp>
      <p:sp>
        <p:nvSpPr>
          <p:cNvPr id="47" name="Text 45"/>
          <p:cNvSpPr/>
          <p:nvPr/>
        </p:nvSpPr>
        <p:spPr>
          <a:xfrm>
            <a:off x="6126480" y="3730752"/>
            <a:ext cx="384048" cy="1143000"/>
          </a:xfrm>
          <a:prstGeom prst="rect">
            <a:avLst/>
          </a:prstGeom>
          <a:noFill/>
          <a:ln/>
        </p:spPr>
        <p:txBody>
          <a:bodyPr wrap="square" lIns="0" tIns="0" rIns="0" bIns="0" rtlCol="0" anchor="ctr"/>
          <a:lstStyle/>
          <a:p>
            <a:pPr algn="ctr" indent="0" marL="0">
              <a:buNone/>
            </a:pPr>
            <a:r>
              <a:rPr lang="en-US" sz="1800" b="1" dirty="0">
                <a:solidFill>
                  <a:srgbClr val="FFFFFF"/>
                </a:solidFill>
              </a:rPr>
              <a:t>9</a:t>
            </a:r>
            <a:endParaRPr lang="en-US" sz="1800" dirty="0"/>
          </a:p>
        </p:txBody>
      </p:sp>
      <p:sp>
        <p:nvSpPr>
          <p:cNvPr id="48" name="Text 46"/>
          <p:cNvSpPr/>
          <p:nvPr/>
        </p:nvSpPr>
        <p:spPr>
          <a:xfrm>
            <a:off x="6583680" y="3822192"/>
            <a:ext cx="2148840" cy="438912"/>
          </a:xfrm>
          <a:prstGeom prst="rect">
            <a:avLst/>
          </a:prstGeom>
          <a:noFill/>
          <a:ln/>
        </p:spPr>
        <p:txBody>
          <a:bodyPr wrap="square" rtlCol="0" anchor="ctr"/>
          <a:lstStyle/>
          <a:p>
            <a:pPr indent="0" marL="0">
              <a:buNone/>
            </a:pPr>
            <a:r>
              <a:rPr lang="en-US" sz="1200" b="1" dirty="0">
                <a:solidFill>
                  <a:srgbClr val="065A82"/>
                </a:solidFill>
                <a:latin typeface="Meiryo" pitchFamily="34" charset="0"/>
                <a:ea typeface="Meiryo" pitchFamily="34" charset="-122"/>
                <a:cs typeface="Meiryo" pitchFamily="34" charset="-120"/>
              </a:rPr>
              <a:t>開放的コミュニティ</a:t>
            </a:r>
            <a:endParaRPr lang="en-US" sz="1200" dirty="0"/>
          </a:p>
        </p:txBody>
      </p:sp>
      <p:sp>
        <p:nvSpPr>
          <p:cNvPr id="49" name="Text 47"/>
          <p:cNvSpPr/>
          <p:nvPr/>
        </p:nvSpPr>
        <p:spPr>
          <a:xfrm>
            <a:off x="6583680" y="4279392"/>
            <a:ext cx="2148840" cy="475488"/>
          </a:xfrm>
          <a:prstGeom prst="rect">
            <a:avLst/>
          </a:prstGeom>
          <a:noFill/>
          <a:ln/>
        </p:spPr>
        <p:txBody>
          <a:bodyPr wrap="square" rtlCol="0" anchor="t"/>
          <a:lstStyle/>
          <a:p>
            <a:pPr indent="0" marL="0">
              <a:buNone/>
            </a:pPr>
            <a:r>
              <a:rPr lang="en-US" sz="1050" dirty="0">
                <a:solidFill>
                  <a:srgbClr val="3A7A9C"/>
                </a:solidFill>
                <a:latin typeface="Meiryo" pitchFamily="34" charset="0"/>
                <a:ea typeface="Meiryo" pitchFamily="34" charset="-122"/>
                <a:cs typeface="Meiryo" pitchFamily="34" charset="-120"/>
              </a:rPr>
              <a:t>ACBS・無償公開・非階層</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ACTの広がり — 研究実績</a:t>
            </a:r>
            <a:endParaRPr lang="en-US" sz="2800" dirty="0"/>
          </a:p>
        </p:txBody>
      </p:sp>
      <p:sp>
        <p:nvSpPr>
          <p:cNvPr id="5" name="Shape 3"/>
          <p:cNvSpPr/>
          <p:nvPr/>
        </p:nvSpPr>
        <p:spPr>
          <a:xfrm>
            <a:off x="411480" y="1143000"/>
            <a:ext cx="1965960" cy="1371600"/>
          </a:xfrm>
          <a:prstGeom prst="rect">
            <a:avLst/>
          </a:prstGeom>
          <a:solidFill>
            <a:srgbClr val="065A82"/>
          </a:solidFill>
          <a:ln w="12700">
            <a:solidFill>
              <a:srgbClr val="065A82"/>
            </a:solidFill>
            <a:prstDash val="solid"/>
          </a:ln>
          <a:effectLst>
            <a:outerShdw sx="100000" sy="100000" kx="0" ky="0" algn="bl" rotWithShape="0" blurRad="101600" dist="38100" dir="8100000">
              <a:srgbClr val="000000">
                <a:alpha val="12000"/>
              </a:srgbClr>
            </a:outerShdw>
          </a:effectLst>
        </p:spPr>
      </p:sp>
      <p:sp>
        <p:nvSpPr>
          <p:cNvPr id="6" name="Text 4"/>
          <p:cNvSpPr/>
          <p:nvPr/>
        </p:nvSpPr>
        <p:spPr>
          <a:xfrm>
            <a:off x="457200" y="1207008"/>
            <a:ext cx="1874520" cy="685800"/>
          </a:xfrm>
          <a:prstGeom prst="rect">
            <a:avLst/>
          </a:prstGeom>
          <a:noFill/>
          <a:ln/>
        </p:spPr>
        <p:txBody>
          <a:bodyPr wrap="square"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d = 0.66</a:t>
            </a:r>
            <a:endParaRPr lang="en-US" sz="2200" dirty="0"/>
          </a:p>
        </p:txBody>
      </p:sp>
      <p:sp>
        <p:nvSpPr>
          <p:cNvPr id="7" name="Text 5"/>
          <p:cNvSpPr/>
          <p:nvPr/>
        </p:nvSpPr>
        <p:spPr>
          <a:xfrm>
            <a:off x="457200" y="1901952"/>
            <a:ext cx="1874520" cy="548640"/>
          </a:xfrm>
          <a:prstGeom prst="rect">
            <a:avLst/>
          </a:prstGeom>
          <a:noFill/>
          <a:ln/>
        </p:spPr>
        <p:txBody>
          <a:bodyPr wrap="square" rtlCol="0" anchor="t"/>
          <a:lstStyle/>
          <a:p>
            <a:pPr algn="ctr" indent="0" marL="0">
              <a:buNone/>
            </a:pPr>
            <a:r>
              <a:rPr lang="en-US" sz="1000" dirty="0">
                <a:solidFill>
                  <a:srgbClr val="B8D8E8"/>
                </a:solidFill>
                <a:latin typeface="Meiryo" pitchFamily="34" charset="0"/>
                <a:ea typeface="Meiryo" pitchFamily="34" charset="-122"/>
                <a:cs typeface="Meiryo" pitchFamily="34" charset="-120"/>
              </a:rPr>
              <a:t>全体の効果量（中程度）</a:t>
            </a:r>
            <a:endParaRPr lang="en-US" sz="1000" dirty="0"/>
          </a:p>
        </p:txBody>
      </p:sp>
      <p:sp>
        <p:nvSpPr>
          <p:cNvPr id="8" name="Shape 6"/>
          <p:cNvSpPr/>
          <p:nvPr/>
        </p:nvSpPr>
        <p:spPr>
          <a:xfrm>
            <a:off x="2587752" y="1143000"/>
            <a:ext cx="1965960" cy="1371600"/>
          </a:xfrm>
          <a:prstGeom prst="rect">
            <a:avLst/>
          </a:prstGeom>
          <a:solidFill>
            <a:srgbClr val="065A82"/>
          </a:solidFill>
          <a:ln w="12700">
            <a:solidFill>
              <a:srgbClr val="065A82"/>
            </a:solidFill>
            <a:prstDash val="solid"/>
          </a:ln>
          <a:effectLst>
            <a:outerShdw sx="100000" sy="100000" kx="0" ky="0" algn="bl" rotWithShape="0" blurRad="101600" dist="38100" dir="8100000">
              <a:srgbClr val="000000">
                <a:alpha val="12000"/>
              </a:srgbClr>
            </a:outerShdw>
          </a:effectLst>
        </p:spPr>
      </p:sp>
      <p:sp>
        <p:nvSpPr>
          <p:cNvPr id="9" name="Text 7"/>
          <p:cNvSpPr/>
          <p:nvPr/>
        </p:nvSpPr>
        <p:spPr>
          <a:xfrm>
            <a:off x="2633472" y="1207008"/>
            <a:ext cx="1874520" cy="685800"/>
          </a:xfrm>
          <a:prstGeom prst="rect">
            <a:avLst/>
          </a:prstGeom>
          <a:noFill/>
          <a:ln/>
        </p:spPr>
        <p:txBody>
          <a:bodyPr wrap="square"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3本</a:t>
            </a:r>
            <a:endParaRPr lang="en-US" sz="2200" dirty="0"/>
          </a:p>
        </p:txBody>
      </p:sp>
      <p:sp>
        <p:nvSpPr>
          <p:cNvPr id="10" name="Text 8"/>
          <p:cNvSpPr/>
          <p:nvPr/>
        </p:nvSpPr>
        <p:spPr>
          <a:xfrm>
            <a:off x="2633472" y="1901952"/>
            <a:ext cx="1874520" cy="548640"/>
          </a:xfrm>
          <a:prstGeom prst="rect">
            <a:avLst/>
          </a:prstGeom>
          <a:noFill/>
          <a:ln/>
        </p:spPr>
        <p:txBody>
          <a:bodyPr wrap="square" rtlCol="0" anchor="t"/>
          <a:lstStyle/>
          <a:p>
            <a:pPr algn="ctr" indent="0" marL="0">
              <a:buNone/>
            </a:pPr>
            <a:r>
              <a:rPr lang="en-US" sz="1000" dirty="0">
                <a:solidFill>
                  <a:srgbClr val="B8D8E8"/>
                </a:solidFill>
                <a:latin typeface="Meiryo" pitchFamily="34" charset="0"/>
                <a:ea typeface="Meiryo" pitchFamily="34" charset="-122"/>
                <a:cs typeface="Meiryo" pitchFamily="34" charset="-120"/>
              </a:rPr>
              <a:t>独立したメタ分析が一致</a:t>
            </a:r>
            <a:endParaRPr lang="en-US" sz="1000" dirty="0"/>
          </a:p>
        </p:txBody>
      </p:sp>
      <p:sp>
        <p:nvSpPr>
          <p:cNvPr id="11" name="Shape 9"/>
          <p:cNvSpPr/>
          <p:nvPr/>
        </p:nvSpPr>
        <p:spPr>
          <a:xfrm>
            <a:off x="4764024" y="1143000"/>
            <a:ext cx="1965960" cy="1371600"/>
          </a:xfrm>
          <a:prstGeom prst="rect">
            <a:avLst/>
          </a:prstGeom>
          <a:solidFill>
            <a:srgbClr val="065A82"/>
          </a:solidFill>
          <a:ln w="12700">
            <a:solidFill>
              <a:srgbClr val="065A82"/>
            </a:solidFill>
            <a:prstDash val="solid"/>
          </a:ln>
          <a:effectLst>
            <a:outerShdw sx="100000" sy="100000" kx="0" ky="0" algn="bl" rotWithShape="0" blurRad="101600" dist="38100" dir="8100000">
              <a:srgbClr val="000000">
                <a:alpha val="12000"/>
              </a:srgbClr>
            </a:outerShdw>
          </a:effectLst>
        </p:spPr>
      </p:sp>
      <p:sp>
        <p:nvSpPr>
          <p:cNvPr id="12" name="Text 10"/>
          <p:cNvSpPr/>
          <p:nvPr/>
        </p:nvSpPr>
        <p:spPr>
          <a:xfrm>
            <a:off x="4809744" y="1207008"/>
            <a:ext cx="1874520" cy="685800"/>
          </a:xfrm>
          <a:prstGeom prst="rect">
            <a:avLst/>
          </a:prstGeom>
          <a:noFill/>
          <a:ln/>
        </p:spPr>
        <p:txBody>
          <a:bodyPr wrap="square"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20+</a:t>
            </a:r>
            <a:endParaRPr lang="en-US" sz="2200" dirty="0"/>
          </a:p>
        </p:txBody>
      </p:sp>
      <p:sp>
        <p:nvSpPr>
          <p:cNvPr id="13" name="Text 11"/>
          <p:cNvSpPr/>
          <p:nvPr/>
        </p:nvSpPr>
        <p:spPr>
          <a:xfrm>
            <a:off x="4809744" y="1901952"/>
            <a:ext cx="1874520" cy="548640"/>
          </a:xfrm>
          <a:prstGeom prst="rect">
            <a:avLst/>
          </a:prstGeom>
          <a:noFill/>
          <a:ln/>
        </p:spPr>
        <p:txBody>
          <a:bodyPr wrap="square" rtlCol="0" anchor="t"/>
          <a:lstStyle/>
          <a:p>
            <a:pPr algn="ctr" indent="0" marL="0">
              <a:buNone/>
            </a:pPr>
            <a:r>
              <a:rPr lang="en-US" sz="1000" dirty="0">
                <a:solidFill>
                  <a:srgbClr val="B8D8E8"/>
                </a:solidFill>
                <a:latin typeface="Meiryo" pitchFamily="34" charset="0"/>
                <a:ea typeface="Meiryo" pitchFamily="34" charset="-122"/>
                <a:cs typeface="Meiryo" pitchFamily="34" charset="-120"/>
              </a:rPr>
              <a:t>媒介分析の研究数</a:t>
            </a:r>
            <a:endParaRPr lang="en-US" sz="1000" dirty="0"/>
          </a:p>
        </p:txBody>
      </p:sp>
      <p:sp>
        <p:nvSpPr>
          <p:cNvPr id="14" name="Shape 12"/>
          <p:cNvSpPr/>
          <p:nvPr/>
        </p:nvSpPr>
        <p:spPr>
          <a:xfrm>
            <a:off x="6940296" y="1143000"/>
            <a:ext cx="1965960" cy="1371600"/>
          </a:xfrm>
          <a:prstGeom prst="rect">
            <a:avLst/>
          </a:prstGeom>
          <a:solidFill>
            <a:srgbClr val="065A82"/>
          </a:solidFill>
          <a:ln w="12700">
            <a:solidFill>
              <a:srgbClr val="065A82"/>
            </a:solidFill>
            <a:prstDash val="solid"/>
          </a:ln>
          <a:effectLst>
            <a:outerShdw sx="100000" sy="100000" kx="0" ky="0" algn="bl" rotWithShape="0" blurRad="101600" dist="38100" dir="8100000">
              <a:srgbClr val="000000">
                <a:alpha val="12000"/>
              </a:srgbClr>
            </a:outerShdw>
          </a:effectLst>
        </p:spPr>
      </p:sp>
      <p:sp>
        <p:nvSpPr>
          <p:cNvPr id="15" name="Text 13"/>
          <p:cNvSpPr/>
          <p:nvPr/>
        </p:nvSpPr>
        <p:spPr>
          <a:xfrm>
            <a:off x="6986016" y="1207008"/>
            <a:ext cx="1874520" cy="685800"/>
          </a:xfrm>
          <a:prstGeom prst="rect">
            <a:avLst/>
          </a:prstGeom>
          <a:noFill/>
          <a:ln/>
        </p:spPr>
        <p:txBody>
          <a:bodyPr wrap="square"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4,000+</a:t>
            </a:r>
            <a:endParaRPr lang="en-US" sz="2200" dirty="0"/>
          </a:p>
        </p:txBody>
      </p:sp>
      <p:sp>
        <p:nvSpPr>
          <p:cNvPr id="16" name="Text 14"/>
          <p:cNvSpPr/>
          <p:nvPr/>
        </p:nvSpPr>
        <p:spPr>
          <a:xfrm>
            <a:off x="6986016" y="1901952"/>
            <a:ext cx="1874520" cy="548640"/>
          </a:xfrm>
          <a:prstGeom prst="rect">
            <a:avLst/>
          </a:prstGeom>
          <a:noFill/>
          <a:ln/>
        </p:spPr>
        <p:txBody>
          <a:bodyPr wrap="square" rtlCol="0" anchor="t"/>
          <a:lstStyle/>
          <a:p>
            <a:pPr algn="ctr" indent="0" marL="0">
              <a:buNone/>
            </a:pPr>
            <a:r>
              <a:rPr lang="en-US" sz="1000" dirty="0">
                <a:solidFill>
                  <a:srgbClr val="B8D8E8"/>
                </a:solidFill>
                <a:latin typeface="Meiryo" pitchFamily="34" charset="0"/>
                <a:ea typeface="Meiryo" pitchFamily="34" charset="-122"/>
                <a:cs typeface="Meiryo" pitchFamily="34" charset="-120"/>
              </a:rPr>
              <a:t>ACBS会員数（半数以上が米国外）</a:t>
            </a:r>
            <a:endParaRPr lang="en-US" sz="1000" dirty="0"/>
          </a:p>
        </p:txBody>
      </p:sp>
      <p:sp>
        <p:nvSpPr>
          <p:cNvPr id="17" name="Text 15"/>
          <p:cNvSpPr/>
          <p:nvPr/>
        </p:nvSpPr>
        <p:spPr>
          <a:xfrm>
            <a:off x="457200" y="2697480"/>
            <a:ext cx="2743200" cy="365760"/>
          </a:xfrm>
          <a:prstGeom prst="rect">
            <a:avLst/>
          </a:prstGeom>
          <a:noFill/>
          <a:ln/>
        </p:spPr>
        <p:txBody>
          <a:bodyPr wrap="square" rtlCol="0" anchor="ctr"/>
          <a:lstStyle/>
          <a:p>
            <a:pPr indent="0" marL="0">
              <a:buNone/>
            </a:pPr>
            <a:r>
              <a:rPr lang="en-US" sz="1400" b="1" dirty="0">
                <a:solidFill>
                  <a:srgbClr val="065A82"/>
                </a:solidFill>
                <a:latin typeface="Meiryo" pitchFamily="34" charset="0"/>
                <a:ea typeface="Meiryo" pitchFamily="34" charset="-122"/>
                <a:cs typeface="Meiryo" pitchFamily="34" charset="-120"/>
              </a:rPr>
              <a:t>主な応用領域</a:t>
            </a:r>
            <a:endParaRPr lang="en-US" sz="1400" dirty="0"/>
          </a:p>
        </p:txBody>
      </p:sp>
      <p:sp>
        <p:nvSpPr>
          <p:cNvPr id="18" name="Shape 16"/>
          <p:cNvSpPr/>
          <p:nvPr/>
        </p:nvSpPr>
        <p:spPr>
          <a:xfrm>
            <a:off x="411480" y="310896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19" name="Shape 17"/>
          <p:cNvSpPr/>
          <p:nvPr/>
        </p:nvSpPr>
        <p:spPr>
          <a:xfrm>
            <a:off x="411480" y="3108960"/>
            <a:ext cx="164592" cy="475488"/>
          </a:xfrm>
          <a:prstGeom prst="rect">
            <a:avLst/>
          </a:prstGeom>
          <a:solidFill>
            <a:srgbClr val="1C7293"/>
          </a:solidFill>
          <a:ln w="12700">
            <a:solidFill>
              <a:srgbClr val="1C7293"/>
            </a:solidFill>
            <a:prstDash val="solid"/>
          </a:ln>
        </p:spPr>
      </p:sp>
      <p:sp>
        <p:nvSpPr>
          <p:cNvPr id="20" name="Text 18"/>
          <p:cNvSpPr/>
          <p:nvPr/>
        </p:nvSpPr>
        <p:spPr>
          <a:xfrm>
            <a:off x="667512" y="310896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慢性疼痛</a:t>
            </a:r>
            <a:endParaRPr lang="en-US" sz="1200" dirty="0"/>
          </a:p>
        </p:txBody>
      </p:sp>
      <p:sp>
        <p:nvSpPr>
          <p:cNvPr id="21" name="Shape 19"/>
          <p:cNvSpPr/>
          <p:nvPr/>
        </p:nvSpPr>
        <p:spPr>
          <a:xfrm>
            <a:off x="3291840" y="310896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22" name="Shape 20"/>
          <p:cNvSpPr/>
          <p:nvPr/>
        </p:nvSpPr>
        <p:spPr>
          <a:xfrm>
            <a:off x="3291840" y="3108960"/>
            <a:ext cx="164592" cy="475488"/>
          </a:xfrm>
          <a:prstGeom prst="rect">
            <a:avLst/>
          </a:prstGeom>
          <a:solidFill>
            <a:srgbClr val="1C7293"/>
          </a:solidFill>
          <a:ln w="12700">
            <a:solidFill>
              <a:srgbClr val="1C7293"/>
            </a:solidFill>
            <a:prstDash val="solid"/>
          </a:ln>
        </p:spPr>
      </p:sp>
      <p:sp>
        <p:nvSpPr>
          <p:cNvPr id="23" name="Text 21"/>
          <p:cNvSpPr/>
          <p:nvPr/>
        </p:nvSpPr>
        <p:spPr>
          <a:xfrm>
            <a:off x="3547872" y="310896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糖尿病</a:t>
            </a:r>
            <a:endParaRPr lang="en-US" sz="1200" dirty="0"/>
          </a:p>
        </p:txBody>
      </p:sp>
      <p:sp>
        <p:nvSpPr>
          <p:cNvPr id="24" name="Shape 22"/>
          <p:cNvSpPr/>
          <p:nvPr/>
        </p:nvSpPr>
        <p:spPr>
          <a:xfrm>
            <a:off x="6172200" y="310896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25" name="Shape 23"/>
          <p:cNvSpPr/>
          <p:nvPr/>
        </p:nvSpPr>
        <p:spPr>
          <a:xfrm>
            <a:off x="6172200" y="3108960"/>
            <a:ext cx="164592" cy="475488"/>
          </a:xfrm>
          <a:prstGeom prst="rect">
            <a:avLst/>
          </a:prstGeom>
          <a:solidFill>
            <a:srgbClr val="1C7293"/>
          </a:solidFill>
          <a:ln w="12700">
            <a:solidFill>
              <a:srgbClr val="1C7293"/>
            </a:solidFill>
            <a:prstDash val="solid"/>
          </a:ln>
        </p:spPr>
      </p:sp>
      <p:sp>
        <p:nvSpPr>
          <p:cNvPr id="26" name="Text 24"/>
          <p:cNvSpPr/>
          <p:nvPr/>
        </p:nvSpPr>
        <p:spPr>
          <a:xfrm>
            <a:off x="6428232" y="310896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禁煙</a:t>
            </a:r>
            <a:endParaRPr lang="en-US" sz="1200" dirty="0"/>
          </a:p>
        </p:txBody>
      </p:sp>
      <p:sp>
        <p:nvSpPr>
          <p:cNvPr id="27" name="Shape 25"/>
          <p:cNvSpPr/>
          <p:nvPr/>
        </p:nvSpPr>
        <p:spPr>
          <a:xfrm>
            <a:off x="411480" y="370332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28" name="Shape 26"/>
          <p:cNvSpPr/>
          <p:nvPr/>
        </p:nvSpPr>
        <p:spPr>
          <a:xfrm>
            <a:off x="411480" y="3703320"/>
            <a:ext cx="164592" cy="475488"/>
          </a:xfrm>
          <a:prstGeom prst="rect">
            <a:avLst/>
          </a:prstGeom>
          <a:solidFill>
            <a:srgbClr val="1C7293"/>
          </a:solidFill>
          <a:ln w="12700">
            <a:solidFill>
              <a:srgbClr val="1C7293"/>
            </a:solidFill>
            <a:prstDash val="solid"/>
          </a:ln>
        </p:spPr>
      </p:sp>
      <p:sp>
        <p:nvSpPr>
          <p:cNvPr id="29" name="Text 27"/>
          <p:cNvSpPr/>
          <p:nvPr/>
        </p:nvSpPr>
        <p:spPr>
          <a:xfrm>
            <a:off x="667512" y="370332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精神病症状</a:t>
            </a:r>
            <a:endParaRPr lang="en-US" sz="1200" dirty="0"/>
          </a:p>
        </p:txBody>
      </p:sp>
      <p:sp>
        <p:nvSpPr>
          <p:cNvPr id="30" name="Shape 28"/>
          <p:cNvSpPr/>
          <p:nvPr/>
        </p:nvSpPr>
        <p:spPr>
          <a:xfrm>
            <a:off x="3291840" y="370332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31" name="Shape 29"/>
          <p:cNvSpPr/>
          <p:nvPr/>
        </p:nvSpPr>
        <p:spPr>
          <a:xfrm>
            <a:off x="3291840" y="3703320"/>
            <a:ext cx="164592" cy="475488"/>
          </a:xfrm>
          <a:prstGeom prst="rect">
            <a:avLst/>
          </a:prstGeom>
          <a:solidFill>
            <a:srgbClr val="1C7293"/>
          </a:solidFill>
          <a:ln w="12700">
            <a:solidFill>
              <a:srgbClr val="1C7293"/>
            </a:solidFill>
            <a:prstDash val="solid"/>
          </a:ln>
        </p:spPr>
      </p:sp>
      <p:sp>
        <p:nvSpPr>
          <p:cNvPr id="32" name="Text 30"/>
          <p:cNvSpPr/>
          <p:nvPr/>
        </p:nvSpPr>
        <p:spPr>
          <a:xfrm>
            <a:off x="3547872" y="370332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強迫性障害</a:t>
            </a:r>
            <a:endParaRPr lang="en-US" sz="1200" dirty="0"/>
          </a:p>
        </p:txBody>
      </p:sp>
      <p:sp>
        <p:nvSpPr>
          <p:cNvPr id="33" name="Shape 31"/>
          <p:cNvSpPr/>
          <p:nvPr/>
        </p:nvSpPr>
        <p:spPr>
          <a:xfrm>
            <a:off x="6172200" y="370332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34" name="Shape 32"/>
          <p:cNvSpPr/>
          <p:nvPr/>
        </p:nvSpPr>
        <p:spPr>
          <a:xfrm>
            <a:off x="6172200" y="3703320"/>
            <a:ext cx="164592" cy="475488"/>
          </a:xfrm>
          <a:prstGeom prst="rect">
            <a:avLst/>
          </a:prstGeom>
          <a:solidFill>
            <a:srgbClr val="1C7293"/>
          </a:solidFill>
          <a:ln w="12700">
            <a:solidFill>
              <a:srgbClr val="1C7293"/>
            </a:solidFill>
            <a:prstDash val="solid"/>
          </a:ln>
        </p:spPr>
      </p:sp>
      <p:sp>
        <p:nvSpPr>
          <p:cNvPr id="35" name="Text 33"/>
          <p:cNvSpPr/>
          <p:nvPr/>
        </p:nvSpPr>
        <p:spPr>
          <a:xfrm>
            <a:off x="6428232" y="370332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職場ストレス</a:t>
            </a:r>
            <a:endParaRPr lang="en-US" sz="1200" dirty="0"/>
          </a:p>
        </p:txBody>
      </p:sp>
      <p:sp>
        <p:nvSpPr>
          <p:cNvPr id="36" name="Shape 34"/>
          <p:cNvSpPr/>
          <p:nvPr/>
        </p:nvSpPr>
        <p:spPr>
          <a:xfrm>
            <a:off x="411480" y="429768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37" name="Shape 35"/>
          <p:cNvSpPr/>
          <p:nvPr/>
        </p:nvSpPr>
        <p:spPr>
          <a:xfrm>
            <a:off x="411480" y="4297680"/>
            <a:ext cx="164592" cy="475488"/>
          </a:xfrm>
          <a:prstGeom prst="rect">
            <a:avLst/>
          </a:prstGeom>
          <a:solidFill>
            <a:srgbClr val="1C7293"/>
          </a:solidFill>
          <a:ln w="12700">
            <a:solidFill>
              <a:srgbClr val="1C7293"/>
            </a:solidFill>
            <a:prstDash val="solid"/>
          </a:ln>
        </p:spPr>
      </p:sp>
      <p:sp>
        <p:nvSpPr>
          <p:cNvPr id="38" name="Text 36"/>
          <p:cNvSpPr/>
          <p:nvPr/>
        </p:nvSpPr>
        <p:spPr>
          <a:xfrm>
            <a:off x="667512" y="429768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偏見低減</a:t>
            </a:r>
            <a:endParaRPr lang="en-US" sz="1200" dirty="0"/>
          </a:p>
        </p:txBody>
      </p:sp>
      <p:sp>
        <p:nvSpPr>
          <p:cNvPr id="39" name="Shape 37"/>
          <p:cNvSpPr/>
          <p:nvPr/>
        </p:nvSpPr>
        <p:spPr>
          <a:xfrm>
            <a:off x="3291840" y="429768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40" name="Shape 38"/>
          <p:cNvSpPr/>
          <p:nvPr/>
        </p:nvSpPr>
        <p:spPr>
          <a:xfrm>
            <a:off x="3291840" y="4297680"/>
            <a:ext cx="164592" cy="475488"/>
          </a:xfrm>
          <a:prstGeom prst="rect">
            <a:avLst/>
          </a:prstGeom>
          <a:solidFill>
            <a:srgbClr val="1C7293"/>
          </a:solidFill>
          <a:ln w="12700">
            <a:solidFill>
              <a:srgbClr val="1C7293"/>
            </a:solidFill>
            <a:prstDash val="solid"/>
          </a:ln>
        </p:spPr>
      </p:sp>
      <p:sp>
        <p:nvSpPr>
          <p:cNvPr id="41" name="Text 39"/>
          <p:cNvSpPr/>
          <p:nvPr/>
        </p:nvSpPr>
        <p:spPr>
          <a:xfrm>
            <a:off x="3547872" y="429768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摂食障害</a:t>
            </a:r>
            <a:endParaRPr lang="en-US" sz="1200" dirty="0"/>
          </a:p>
        </p:txBody>
      </p:sp>
      <p:sp>
        <p:nvSpPr>
          <p:cNvPr id="42" name="Shape 40"/>
          <p:cNvSpPr/>
          <p:nvPr/>
        </p:nvSpPr>
        <p:spPr>
          <a:xfrm>
            <a:off x="6172200" y="4297680"/>
            <a:ext cx="2651760" cy="475488"/>
          </a:xfrm>
          <a:prstGeom prst="rect">
            <a:avLst/>
          </a:prstGeom>
          <a:solidFill>
            <a:srgbClr val="FFFFFF"/>
          </a:solidFill>
          <a:ln w="12700">
            <a:solidFill>
              <a:srgbClr val="B8D8E8"/>
            </a:solidFill>
            <a:prstDash val="solid"/>
          </a:ln>
          <a:effectLst>
            <a:outerShdw sx="100000" sy="100000" kx="0" ky="0" algn="bl" rotWithShape="0" blurRad="101600" dist="38100" dir="8100000">
              <a:srgbClr val="000000">
                <a:alpha val="12000"/>
              </a:srgbClr>
            </a:outerShdw>
          </a:effectLst>
        </p:spPr>
      </p:sp>
      <p:sp>
        <p:nvSpPr>
          <p:cNvPr id="43" name="Shape 41"/>
          <p:cNvSpPr/>
          <p:nvPr/>
        </p:nvSpPr>
        <p:spPr>
          <a:xfrm>
            <a:off x="6172200" y="4297680"/>
            <a:ext cx="164592" cy="475488"/>
          </a:xfrm>
          <a:prstGeom prst="rect">
            <a:avLst/>
          </a:prstGeom>
          <a:solidFill>
            <a:srgbClr val="1C7293"/>
          </a:solidFill>
          <a:ln w="12700">
            <a:solidFill>
              <a:srgbClr val="1C7293"/>
            </a:solidFill>
            <a:prstDash val="solid"/>
          </a:ln>
        </p:spPr>
      </p:sp>
      <p:sp>
        <p:nvSpPr>
          <p:cNvPr id="44" name="Text 42"/>
          <p:cNvSpPr/>
          <p:nvPr/>
        </p:nvSpPr>
        <p:spPr>
          <a:xfrm>
            <a:off x="6428232" y="4297680"/>
            <a:ext cx="2331720" cy="475488"/>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薬物依存</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8F4FA"/>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065A82"/>
          </a:solidFill>
          <a:ln w="12700">
            <a:solidFill>
              <a:srgbClr val="065A82"/>
            </a:solidFill>
            <a:prstDash val="solid"/>
          </a:ln>
        </p:spPr>
      </p:sp>
      <p:sp>
        <p:nvSpPr>
          <p:cNvPr id="3" name="Shape 1"/>
          <p:cNvSpPr/>
          <p:nvPr/>
        </p:nvSpPr>
        <p:spPr>
          <a:xfrm>
            <a:off x="228600" y="0"/>
            <a:ext cx="8915400" cy="1005840"/>
          </a:xfrm>
          <a:prstGeom prst="rect">
            <a:avLst/>
          </a:prstGeom>
          <a:solidFill>
            <a:srgbClr val="065A82"/>
          </a:solidFill>
          <a:ln w="12700">
            <a:solidFill>
              <a:srgbClr val="065A82"/>
            </a:solidFill>
            <a:prstDash val="solid"/>
          </a:ln>
        </p:spPr>
      </p:sp>
      <p:sp>
        <p:nvSpPr>
          <p:cNvPr id="4" name="Text 2"/>
          <p:cNvSpPr/>
          <p:nvPr/>
        </p:nvSpPr>
        <p:spPr>
          <a:xfrm>
            <a:off x="457200" y="0"/>
            <a:ext cx="8229600" cy="1005840"/>
          </a:xfrm>
          <a:prstGeom prst="rect">
            <a:avLst/>
          </a:prstGeom>
          <a:noFill/>
          <a:ln/>
        </p:spPr>
        <p:txBody>
          <a:bodyPr wrap="square" rtlCol="0" anchor="ctr"/>
          <a:lstStyle/>
          <a:p>
            <a:pPr indent="0" marL="0">
              <a:buNone/>
            </a:pPr>
            <a:r>
              <a:rPr lang="en-US" sz="2800" b="1" dirty="0">
                <a:solidFill>
                  <a:srgbClr val="FFFFFF"/>
                </a:solidFill>
                <a:latin typeface="Meiryo" pitchFamily="34" charset="0"/>
                <a:ea typeface="Meiryo" pitchFamily="34" charset="-122"/>
                <a:cs typeface="Meiryo" pitchFamily="34" charset="-120"/>
              </a:rPr>
              <a:t>CBSコミュニティの特徴</a:t>
            </a:r>
            <a:endParaRPr lang="en-US" sz="2800" dirty="0"/>
          </a:p>
        </p:txBody>
      </p:sp>
      <p:sp>
        <p:nvSpPr>
          <p:cNvPr id="5" name="Text 3"/>
          <p:cNvSpPr/>
          <p:nvPr/>
        </p:nvSpPr>
        <p:spPr>
          <a:xfrm>
            <a:off x="457200" y="1143000"/>
            <a:ext cx="8229600" cy="384048"/>
          </a:xfrm>
          <a:prstGeom prst="rect">
            <a:avLst/>
          </a:prstGeom>
          <a:noFill/>
          <a:ln/>
        </p:spPr>
        <p:txBody>
          <a:bodyPr wrap="square" rtlCol="0" anchor="ctr"/>
          <a:lstStyle/>
          <a:p>
            <a:pPr algn="ctr" indent="0" marL="0">
              <a:buNone/>
            </a:pPr>
            <a:r>
              <a:rPr lang="en-US" sz="1300" i="1" dirty="0">
                <a:solidFill>
                  <a:srgbClr val="1C7293"/>
                </a:solidFill>
                <a:latin typeface="Meiryo" pitchFamily="34" charset="0"/>
                <a:ea typeface="Meiryo" pitchFamily="34" charset="-122"/>
                <a:cs typeface="Meiryo" pitchFamily="34" charset="-120"/>
              </a:rPr>
              <a:t>コミュニティの運営方針そのものが心理的柔軟性モデルを体現している</a:t>
            </a:r>
            <a:endParaRPr lang="en-US" sz="1300" dirty="0"/>
          </a:p>
        </p:txBody>
      </p:sp>
      <p:sp>
        <p:nvSpPr>
          <p:cNvPr id="6" name="Shape 4"/>
          <p:cNvSpPr/>
          <p:nvPr/>
        </p:nvSpPr>
        <p:spPr>
          <a:xfrm>
            <a:off x="457200" y="1664208"/>
            <a:ext cx="3200400" cy="530352"/>
          </a:xfrm>
          <a:prstGeom prst="rect">
            <a:avLst/>
          </a:prstGeom>
          <a:solidFill>
            <a:srgbClr val="065A82"/>
          </a:solidFill>
          <a:ln w="12700">
            <a:solidFill>
              <a:srgbClr val="065A82"/>
            </a:solidFill>
            <a:prstDash val="solid"/>
          </a:ln>
        </p:spPr>
      </p:sp>
      <p:sp>
        <p:nvSpPr>
          <p:cNvPr id="7" name="Text 5"/>
          <p:cNvSpPr/>
          <p:nvPr/>
        </p:nvSpPr>
        <p:spPr>
          <a:xfrm>
            <a:off x="502920" y="1664208"/>
            <a:ext cx="3108960" cy="530352"/>
          </a:xfrm>
          <a:prstGeom prst="rect">
            <a:avLst/>
          </a:prstGeom>
          <a:noFill/>
          <a:ln/>
        </p:spPr>
        <p:txBody>
          <a:bodyPr wrap="square" rtlCol="0" anchor="ctr"/>
          <a:lstStyle/>
          <a:p>
            <a:pPr indent="0" marL="0">
              <a:buNone/>
            </a:pPr>
            <a:r>
              <a:rPr lang="en-US" sz="1300" b="1" dirty="0">
                <a:solidFill>
                  <a:srgbClr val="F9E795"/>
                </a:solidFill>
                <a:latin typeface="Meiryo" pitchFamily="34" charset="0"/>
                <a:ea typeface="Meiryo" pitchFamily="34" charset="-122"/>
                <a:cs typeface="Meiryo" pitchFamily="34" charset="-120"/>
              </a:rPr>
              <a:t>脱フュージョン</a:t>
            </a:r>
            <a:endParaRPr lang="en-US" sz="1300" dirty="0"/>
          </a:p>
        </p:txBody>
      </p:sp>
      <p:sp>
        <p:nvSpPr>
          <p:cNvPr id="8" name="Shape 6"/>
          <p:cNvSpPr/>
          <p:nvPr/>
        </p:nvSpPr>
        <p:spPr>
          <a:xfrm>
            <a:off x="3749040" y="1664208"/>
            <a:ext cx="4937760" cy="530352"/>
          </a:xfrm>
          <a:prstGeom prst="rect">
            <a:avLst/>
          </a:prstGeom>
          <a:solidFill>
            <a:srgbClr val="FFFFFF"/>
          </a:solidFill>
          <a:ln w="12700">
            <a:solidFill>
              <a:srgbClr val="B8D8E8"/>
            </a:solidFill>
            <a:prstDash val="solid"/>
          </a:ln>
        </p:spPr>
      </p:sp>
      <p:sp>
        <p:nvSpPr>
          <p:cNvPr id="9" name="Text 7"/>
          <p:cNvSpPr/>
          <p:nvPr/>
        </p:nvSpPr>
        <p:spPr>
          <a:xfrm>
            <a:off x="3840480" y="1664208"/>
            <a:ext cx="4754880" cy="530352"/>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アイデアの自由な共有・批判の歓迎</a:t>
            </a:r>
            <a:endParaRPr lang="en-US" sz="1200" dirty="0"/>
          </a:p>
        </p:txBody>
      </p:sp>
      <p:sp>
        <p:nvSpPr>
          <p:cNvPr id="10" name="Text 8"/>
          <p:cNvSpPr/>
          <p:nvPr/>
        </p:nvSpPr>
        <p:spPr>
          <a:xfrm>
            <a:off x="3520440" y="1664208"/>
            <a:ext cx="365760" cy="530352"/>
          </a:xfrm>
          <a:prstGeom prst="rect">
            <a:avLst/>
          </a:prstGeom>
          <a:noFill/>
          <a:ln/>
        </p:spPr>
        <p:txBody>
          <a:bodyPr wrap="square" rtlCol="0" anchor="ctr"/>
          <a:lstStyle/>
          <a:p>
            <a:pPr algn="ctr" indent="0" marL="0">
              <a:buNone/>
            </a:pPr>
            <a:r>
              <a:rPr lang="en-US" sz="1600" b="1" dirty="0">
                <a:solidFill>
                  <a:srgbClr val="1C7293"/>
                </a:solidFill>
              </a:rPr>
              <a:t>→</a:t>
            </a:r>
            <a:endParaRPr lang="en-US" sz="1600" dirty="0"/>
          </a:p>
        </p:txBody>
      </p:sp>
      <p:sp>
        <p:nvSpPr>
          <p:cNvPr id="11" name="Shape 9"/>
          <p:cNvSpPr/>
          <p:nvPr/>
        </p:nvSpPr>
        <p:spPr>
          <a:xfrm>
            <a:off x="457200" y="2286000"/>
            <a:ext cx="3200400" cy="530352"/>
          </a:xfrm>
          <a:prstGeom prst="rect">
            <a:avLst/>
          </a:prstGeom>
          <a:solidFill>
            <a:srgbClr val="065A82"/>
          </a:solidFill>
          <a:ln w="12700">
            <a:solidFill>
              <a:srgbClr val="065A82"/>
            </a:solidFill>
            <a:prstDash val="solid"/>
          </a:ln>
        </p:spPr>
      </p:sp>
      <p:sp>
        <p:nvSpPr>
          <p:cNvPr id="12" name="Text 10"/>
          <p:cNvSpPr/>
          <p:nvPr/>
        </p:nvSpPr>
        <p:spPr>
          <a:xfrm>
            <a:off x="502920" y="2286000"/>
            <a:ext cx="3108960" cy="530352"/>
          </a:xfrm>
          <a:prstGeom prst="rect">
            <a:avLst/>
          </a:prstGeom>
          <a:noFill/>
          <a:ln/>
        </p:spPr>
        <p:txBody>
          <a:bodyPr wrap="square" rtlCol="0" anchor="ctr"/>
          <a:lstStyle/>
          <a:p>
            <a:pPr indent="0" marL="0">
              <a:buNone/>
            </a:pPr>
            <a:r>
              <a:rPr lang="en-US" sz="1300" b="1" dirty="0">
                <a:solidFill>
                  <a:srgbClr val="F9E795"/>
                </a:solidFill>
                <a:latin typeface="Meiryo" pitchFamily="34" charset="0"/>
                <a:ea typeface="Meiryo" pitchFamily="34" charset="-122"/>
                <a:cs typeface="Meiryo" pitchFamily="34" charset="-120"/>
              </a:rPr>
              <a:t>アクセプタンス</a:t>
            </a:r>
            <a:endParaRPr lang="en-US" sz="1300" dirty="0"/>
          </a:p>
        </p:txBody>
      </p:sp>
      <p:sp>
        <p:nvSpPr>
          <p:cNvPr id="13" name="Shape 11"/>
          <p:cNvSpPr/>
          <p:nvPr/>
        </p:nvSpPr>
        <p:spPr>
          <a:xfrm>
            <a:off x="3749040" y="2286000"/>
            <a:ext cx="4937760" cy="530352"/>
          </a:xfrm>
          <a:prstGeom prst="rect">
            <a:avLst/>
          </a:prstGeom>
          <a:solidFill>
            <a:srgbClr val="FFFFFF"/>
          </a:solidFill>
          <a:ln w="12700">
            <a:solidFill>
              <a:srgbClr val="B8D8E8"/>
            </a:solidFill>
            <a:prstDash val="solid"/>
          </a:ln>
        </p:spPr>
      </p:sp>
      <p:sp>
        <p:nvSpPr>
          <p:cNvPr id="14" name="Text 12"/>
          <p:cNvSpPr/>
          <p:nvPr/>
        </p:nvSpPr>
        <p:spPr>
          <a:xfrm>
            <a:off x="3840480" y="2286000"/>
            <a:ext cx="4754880" cy="530352"/>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開放性・透明性・不必要な階層をつくらない</a:t>
            </a:r>
            <a:endParaRPr lang="en-US" sz="1200" dirty="0"/>
          </a:p>
        </p:txBody>
      </p:sp>
      <p:sp>
        <p:nvSpPr>
          <p:cNvPr id="15" name="Text 13"/>
          <p:cNvSpPr/>
          <p:nvPr/>
        </p:nvSpPr>
        <p:spPr>
          <a:xfrm>
            <a:off x="3520440" y="2286000"/>
            <a:ext cx="365760" cy="530352"/>
          </a:xfrm>
          <a:prstGeom prst="rect">
            <a:avLst/>
          </a:prstGeom>
          <a:noFill/>
          <a:ln/>
        </p:spPr>
        <p:txBody>
          <a:bodyPr wrap="square" rtlCol="0" anchor="ctr"/>
          <a:lstStyle/>
          <a:p>
            <a:pPr algn="ctr" indent="0" marL="0">
              <a:buNone/>
            </a:pPr>
            <a:r>
              <a:rPr lang="en-US" sz="1600" b="1" dirty="0">
                <a:solidFill>
                  <a:srgbClr val="1C7293"/>
                </a:solidFill>
              </a:rPr>
              <a:t>→</a:t>
            </a:r>
            <a:endParaRPr lang="en-US" sz="1600" dirty="0"/>
          </a:p>
        </p:txBody>
      </p:sp>
      <p:sp>
        <p:nvSpPr>
          <p:cNvPr id="16" name="Shape 14"/>
          <p:cNvSpPr/>
          <p:nvPr/>
        </p:nvSpPr>
        <p:spPr>
          <a:xfrm>
            <a:off x="457200" y="2907792"/>
            <a:ext cx="3200400" cy="530352"/>
          </a:xfrm>
          <a:prstGeom prst="rect">
            <a:avLst/>
          </a:prstGeom>
          <a:solidFill>
            <a:srgbClr val="065A82"/>
          </a:solidFill>
          <a:ln w="12700">
            <a:solidFill>
              <a:srgbClr val="065A82"/>
            </a:solidFill>
            <a:prstDash val="solid"/>
          </a:ln>
        </p:spPr>
      </p:sp>
      <p:sp>
        <p:nvSpPr>
          <p:cNvPr id="17" name="Text 15"/>
          <p:cNvSpPr/>
          <p:nvPr/>
        </p:nvSpPr>
        <p:spPr>
          <a:xfrm>
            <a:off x="502920" y="2907792"/>
            <a:ext cx="3108960" cy="530352"/>
          </a:xfrm>
          <a:prstGeom prst="rect">
            <a:avLst/>
          </a:prstGeom>
          <a:noFill/>
          <a:ln/>
        </p:spPr>
        <p:txBody>
          <a:bodyPr wrap="square" rtlCol="0" anchor="ctr"/>
          <a:lstStyle/>
          <a:p>
            <a:pPr indent="0" marL="0">
              <a:buNone/>
            </a:pPr>
            <a:r>
              <a:rPr lang="en-US" sz="1300" b="1" dirty="0">
                <a:solidFill>
                  <a:srgbClr val="F9E795"/>
                </a:solidFill>
                <a:latin typeface="Meiryo" pitchFamily="34" charset="0"/>
                <a:ea typeface="Meiryo" pitchFamily="34" charset="-122"/>
                <a:cs typeface="Meiryo" pitchFamily="34" charset="-120"/>
              </a:rPr>
              <a:t>現在への接触</a:t>
            </a:r>
            <a:endParaRPr lang="en-US" sz="1300" dirty="0"/>
          </a:p>
        </p:txBody>
      </p:sp>
      <p:sp>
        <p:nvSpPr>
          <p:cNvPr id="18" name="Shape 16"/>
          <p:cNvSpPr/>
          <p:nvPr/>
        </p:nvSpPr>
        <p:spPr>
          <a:xfrm>
            <a:off x="3749040" y="2907792"/>
            <a:ext cx="4937760" cy="530352"/>
          </a:xfrm>
          <a:prstGeom prst="rect">
            <a:avLst/>
          </a:prstGeom>
          <a:solidFill>
            <a:srgbClr val="FFFFFF"/>
          </a:solidFill>
          <a:ln w="12700">
            <a:solidFill>
              <a:srgbClr val="B8D8E8"/>
            </a:solidFill>
            <a:prstDash val="solid"/>
          </a:ln>
        </p:spPr>
      </p:sp>
      <p:sp>
        <p:nvSpPr>
          <p:cNvPr id="19" name="Text 17"/>
          <p:cNvSpPr/>
          <p:nvPr/>
        </p:nvSpPr>
        <p:spPr>
          <a:xfrm>
            <a:off x="3840480" y="2907792"/>
            <a:ext cx="4754880" cy="530352"/>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共有データと証拠へのコミットメント</a:t>
            </a:r>
            <a:endParaRPr lang="en-US" sz="1200" dirty="0"/>
          </a:p>
        </p:txBody>
      </p:sp>
      <p:sp>
        <p:nvSpPr>
          <p:cNvPr id="20" name="Text 18"/>
          <p:cNvSpPr/>
          <p:nvPr/>
        </p:nvSpPr>
        <p:spPr>
          <a:xfrm>
            <a:off x="3520440" y="2907792"/>
            <a:ext cx="365760" cy="530352"/>
          </a:xfrm>
          <a:prstGeom prst="rect">
            <a:avLst/>
          </a:prstGeom>
          <a:noFill/>
          <a:ln/>
        </p:spPr>
        <p:txBody>
          <a:bodyPr wrap="square" rtlCol="0" anchor="ctr"/>
          <a:lstStyle/>
          <a:p>
            <a:pPr algn="ctr" indent="0" marL="0">
              <a:buNone/>
            </a:pPr>
            <a:r>
              <a:rPr lang="en-US" sz="1600" b="1" dirty="0">
                <a:solidFill>
                  <a:srgbClr val="1C7293"/>
                </a:solidFill>
              </a:rPr>
              <a:t>→</a:t>
            </a:r>
            <a:endParaRPr lang="en-US" sz="1600" dirty="0"/>
          </a:p>
        </p:txBody>
      </p:sp>
      <p:sp>
        <p:nvSpPr>
          <p:cNvPr id="21" name="Shape 19"/>
          <p:cNvSpPr/>
          <p:nvPr/>
        </p:nvSpPr>
        <p:spPr>
          <a:xfrm>
            <a:off x="457200" y="3529584"/>
            <a:ext cx="3200400" cy="530352"/>
          </a:xfrm>
          <a:prstGeom prst="rect">
            <a:avLst/>
          </a:prstGeom>
          <a:solidFill>
            <a:srgbClr val="065A82"/>
          </a:solidFill>
          <a:ln w="12700">
            <a:solidFill>
              <a:srgbClr val="065A82"/>
            </a:solidFill>
            <a:prstDash val="solid"/>
          </a:ln>
        </p:spPr>
      </p:sp>
      <p:sp>
        <p:nvSpPr>
          <p:cNvPr id="22" name="Text 20"/>
          <p:cNvSpPr/>
          <p:nvPr/>
        </p:nvSpPr>
        <p:spPr>
          <a:xfrm>
            <a:off x="502920" y="3529584"/>
            <a:ext cx="3108960" cy="530352"/>
          </a:xfrm>
          <a:prstGeom prst="rect">
            <a:avLst/>
          </a:prstGeom>
          <a:noFill/>
          <a:ln/>
        </p:spPr>
        <p:txBody>
          <a:bodyPr wrap="square" rtlCol="0" anchor="ctr"/>
          <a:lstStyle/>
          <a:p>
            <a:pPr indent="0" marL="0">
              <a:buNone/>
            </a:pPr>
            <a:r>
              <a:rPr lang="en-US" sz="1300" b="1" dirty="0">
                <a:solidFill>
                  <a:srgbClr val="F9E795"/>
                </a:solidFill>
                <a:latin typeface="Meiryo" pitchFamily="34" charset="0"/>
                <a:ea typeface="Meiryo" pitchFamily="34" charset="-122"/>
                <a:cs typeface="Meiryo" pitchFamily="34" charset="-120"/>
              </a:rPr>
              <a:t>自己（観察する自己）</a:t>
            </a:r>
            <a:endParaRPr lang="en-US" sz="1300" dirty="0"/>
          </a:p>
        </p:txBody>
      </p:sp>
      <p:sp>
        <p:nvSpPr>
          <p:cNvPr id="23" name="Shape 21"/>
          <p:cNvSpPr/>
          <p:nvPr/>
        </p:nvSpPr>
        <p:spPr>
          <a:xfrm>
            <a:off x="3749040" y="3529584"/>
            <a:ext cx="4937760" cy="530352"/>
          </a:xfrm>
          <a:prstGeom prst="rect">
            <a:avLst/>
          </a:prstGeom>
          <a:solidFill>
            <a:srgbClr val="FFFFFF"/>
          </a:solidFill>
          <a:ln w="12700">
            <a:solidFill>
              <a:srgbClr val="B8D8E8"/>
            </a:solidFill>
            <a:prstDash val="solid"/>
          </a:ln>
        </p:spPr>
      </p:sp>
      <p:sp>
        <p:nvSpPr>
          <p:cNvPr id="24" name="Text 22"/>
          <p:cNvSpPr/>
          <p:nvPr/>
        </p:nvSpPr>
        <p:spPr>
          <a:xfrm>
            <a:off x="3840480" y="3529584"/>
            <a:ext cx="4754880" cy="530352"/>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他者の視点を理解しようとする姿勢</a:t>
            </a:r>
            <a:endParaRPr lang="en-US" sz="1200" dirty="0"/>
          </a:p>
        </p:txBody>
      </p:sp>
      <p:sp>
        <p:nvSpPr>
          <p:cNvPr id="25" name="Text 23"/>
          <p:cNvSpPr/>
          <p:nvPr/>
        </p:nvSpPr>
        <p:spPr>
          <a:xfrm>
            <a:off x="3520440" y="3529584"/>
            <a:ext cx="365760" cy="530352"/>
          </a:xfrm>
          <a:prstGeom prst="rect">
            <a:avLst/>
          </a:prstGeom>
          <a:noFill/>
          <a:ln/>
        </p:spPr>
        <p:txBody>
          <a:bodyPr wrap="square" rtlCol="0" anchor="ctr"/>
          <a:lstStyle/>
          <a:p>
            <a:pPr algn="ctr" indent="0" marL="0">
              <a:buNone/>
            </a:pPr>
            <a:r>
              <a:rPr lang="en-US" sz="1600" b="1" dirty="0">
                <a:solidFill>
                  <a:srgbClr val="1C7293"/>
                </a:solidFill>
              </a:rPr>
              <a:t>→</a:t>
            </a:r>
            <a:endParaRPr lang="en-US" sz="1600" dirty="0"/>
          </a:p>
        </p:txBody>
      </p:sp>
      <p:sp>
        <p:nvSpPr>
          <p:cNvPr id="26" name="Shape 24"/>
          <p:cNvSpPr/>
          <p:nvPr/>
        </p:nvSpPr>
        <p:spPr>
          <a:xfrm>
            <a:off x="457200" y="4151376"/>
            <a:ext cx="3200400" cy="530352"/>
          </a:xfrm>
          <a:prstGeom prst="rect">
            <a:avLst/>
          </a:prstGeom>
          <a:solidFill>
            <a:srgbClr val="065A82"/>
          </a:solidFill>
          <a:ln w="12700">
            <a:solidFill>
              <a:srgbClr val="065A82"/>
            </a:solidFill>
            <a:prstDash val="solid"/>
          </a:ln>
        </p:spPr>
      </p:sp>
      <p:sp>
        <p:nvSpPr>
          <p:cNvPr id="27" name="Text 25"/>
          <p:cNvSpPr/>
          <p:nvPr/>
        </p:nvSpPr>
        <p:spPr>
          <a:xfrm>
            <a:off x="502920" y="4151376"/>
            <a:ext cx="3108960" cy="530352"/>
          </a:xfrm>
          <a:prstGeom prst="rect">
            <a:avLst/>
          </a:prstGeom>
          <a:noFill/>
          <a:ln/>
        </p:spPr>
        <p:txBody>
          <a:bodyPr wrap="square" rtlCol="0" anchor="ctr"/>
          <a:lstStyle/>
          <a:p>
            <a:pPr indent="0" marL="0">
              <a:buNone/>
            </a:pPr>
            <a:r>
              <a:rPr lang="en-US" sz="1300" b="1" dirty="0">
                <a:solidFill>
                  <a:srgbClr val="F9E795"/>
                </a:solidFill>
                <a:latin typeface="Meiryo" pitchFamily="34" charset="0"/>
                <a:ea typeface="Meiryo" pitchFamily="34" charset="-122"/>
                <a:cs typeface="Meiryo" pitchFamily="34" charset="-120"/>
              </a:rPr>
              <a:t>価値観・コミット</a:t>
            </a:r>
            <a:endParaRPr lang="en-US" sz="1300" dirty="0"/>
          </a:p>
        </p:txBody>
      </p:sp>
      <p:sp>
        <p:nvSpPr>
          <p:cNvPr id="28" name="Shape 26"/>
          <p:cNvSpPr/>
          <p:nvPr/>
        </p:nvSpPr>
        <p:spPr>
          <a:xfrm>
            <a:off x="3749040" y="4151376"/>
            <a:ext cx="4937760" cy="530352"/>
          </a:xfrm>
          <a:prstGeom prst="rect">
            <a:avLst/>
          </a:prstGeom>
          <a:solidFill>
            <a:srgbClr val="FFFFFF"/>
          </a:solidFill>
          <a:ln w="12700">
            <a:solidFill>
              <a:srgbClr val="B8D8E8"/>
            </a:solidFill>
            <a:prstDash val="solid"/>
          </a:ln>
        </p:spPr>
      </p:sp>
      <p:sp>
        <p:nvSpPr>
          <p:cNvPr id="29" name="Text 27"/>
          <p:cNvSpPr/>
          <p:nvPr/>
        </p:nvSpPr>
        <p:spPr>
          <a:xfrm>
            <a:off x="3840480" y="4151376"/>
            <a:ext cx="4754880" cy="530352"/>
          </a:xfrm>
          <a:prstGeom prst="rect">
            <a:avLst/>
          </a:prstGeom>
          <a:noFill/>
          <a:ln/>
        </p:spPr>
        <p:txBody>
          <a:bodyPr wrap="square" rtlCol="0" anchor="ctr"/>
          <a:lstStyle/>
          <a:p>
            <a:pPr indent="0" marL="0">
              <a:buNone/>
            </a:pPr>
            <a:r>
              <a:rPr lang="en-US" sz="1200" dirty="0">
                <a:solidFill>
                  <a:srgbClr val="0A2A3F"/>
                </a:solidFill>
                <a:latin typeface="Meiryo" pitchFamily="34" charset="0"/>
                <a:ea typeface="Meiryo" pitchFamily="34" charset="-122"/>
                <a:cs typeface="Meiryo" pitchFamily="34" charset="-120"/>
              </a:rPr>
              <a:t>組織的な価値観の明示と行動との連動</a:t>
            </a:r>
            <a:endParaRPr lang="en-US" sz="1200" dirty="0"/>
          </a:p>
        </p:txBody>
      </p:sp>
      <p:sp>
        <p:nvSpPr>
          <p:cNvPr id="30" name="Text 28"/>
          <p:cNvSpPr/>
          <p:nvPr/>
        </p:nvSpPr>
        <p:spPr>
          <a:xfrm>
            <a:off x="3520440" y="4151376"/>
            <a:ext cx="365760" cy="530352"/>
          </a:xfrm>
          <a:prstGeom prst="rect">
            <a:avLst/>
          </a:prstGeom>
          <a:noFill/>
          <a:ln/>
        </p:spPr>
        <p:txBody>
          <a:bodyPr wrap="square" rtlCol="0" anchor="ctr"/>
          <a:lstStyle/>
          <a:p>
            <a:pPr algn="ctr" indent="0" marL="0">
              <a:buNone/>
            </a:pPr>
            <a:r>
              <a:rPr lang="en-US" sz="1600" b="1" dirty="0">
                <a:solidFill>
                  <a:srgbClr val="1C7293"/>
                </a:solidFill>
              </a:rPr>
              <a:t>→</a:t>
            </a:r>
            <a:endParaRPr lang="en-US" sz="1600" dirty="0"/>
          </a:p>
        </p:txBody>
      </p:sp>
      <p:sp>
        <p:nvSpPr>
          <p:cNvPr id="31" name="Shape 29"/>
          <p:cNvSpPr/>
          <p:nvPr/>
        </p:nvSpPr>
        <p:spPr>
          <a:xfrm>
            <a:off x="457200" y="4681728"/>
            <a:ext cx="8229600" cy="347472"/>
          </a:xfrm>
          <a:prstGeom prst="rect">
            <a:avLst/>
          </a:prstGeom>
          <a:solidFill>
            <a:srgbClr val="B8D8E8"/>
          </a:solidFill>
          <a:ln w="12700">
            <a:solidFill>
              <a:srgbClr val="1C7293"/>
            </a:solidFill>
            <a:prstDash val="solid"/>
          </a:ln>
        </p:spPr>
      </p:sp>
      <p:sp>
        <p:nvSpPr>
          <p:cNvPr id="32" name="Text 30"/>
          <p:cNvSpPr/>
          <p:nvPr/>
        </p:nvSpPr>
        <p:spPr>
          <a:xfrm>
            <a:off x="548640" y="4700016"/>
            <a:ext cx="8046720" cy="310896"/>
          </a:xfrm>
          <a:prstGeom prst="rect">
            <a:avLst/>
          </a:prstGeom>
          <a:noFill/>
          <a:ln/>
        </p:spPr>
        <p:txBody>
          <a:bodyPr wrap="square" rtlCol="0" anchor="ctr"/>
          <a:lstStyle/>
          <a:p>
            <a:pPr algn="ctr" indent="0" marL="0">
              <a:buNone/>
            </a:pPr>
            <a:r>
              <a:rPr lang="en-US" sz="1100" dirty="0">
                <a:solidFill>
                  <a:srgbClr val="065A82"/>
                </a:solidFill>
                <a:latin typeface="Meiryo" pitchFamily="34" charset="0"/>
                <a:ea typeface="Meiryo" pitchFamily="34" charset="-122"/>
                <a:cs typeface="Meiryo" pitchFamily="34" charset="-120"/>
              </a:rPr>
              <a:t>✦  資格認定なし・プロトコル無償公開・会費は自分で決める（最低1ドル）</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65A82"/>
        </a:solidFill>
      </p:bgPr>
    </p:bg>
    <p:spTree>
      <p:nvGrpSpPr>
        <p:cNvPr id="1" name=""/>
        <p:cNvGrpSpPr/>
        <p:nvPr/>
      </p:nvGrpSpPr>
      <p:grpSpPr>
        <a:xfrm>
          <a:off x="0" y="0"/>
          <a:ext cx="0" cy="0"/>
          <a:chOff x="0" y="0"/>
          <a:chExt cx="0" cy="0"/>
        </a:xfrm>
      </p:grpSpPr>
      <p:sp>
        <p:nvSpPr>
          <p:cNvPr id="2" name="Shape 0"/>
          <p:cNvSpPr/>
          <p:nvPr/>
        </p:nvSpPr>
        <p:spPr>
          <a:xfrm>
            <a:off x="6583680" y="-731520"/>
            <a:ext cx="3657600" cy="3657600"/>
          </a:xfrm>
          <a:prstGeom prst="ellipse">
            <a:avLst/>
          </a:prstGeom>
          <a:solidFill>
            <a:srgbClr val="1C7293">
              <a:alpha val="35000"/>
            </a:srgbClr>
          </a:solidFill>
          <a:ln w="12700">
            <a:solidFill>
              <a:srgbClr val="1C7293">
                <a:alpha val="35000"/>
              </a:srgbClr>
            </a:solidFill>
            <a:prstDash val="solid"/>
          </a:ln>
        </p:spPr>
      </p:sp>
      <p:sp>
        <p:nvSpPr>
          <p:cNvPr id="3" name="Shape 1"/>
          <p:cNvSpPr/>
          <p:nvPr/>
        </p:nvSpPr>
        <p:spPr>
          <a:xfrm>
            <a:off x="-731520" y="3474720"/>
            <a:ext cx="3200400" cy="3200400"/>
          </a:xfrm>
          <a:prstGeom prst="ellipse">
            <a:avLst/>
          </a:prstGeom>
          <a:solidFill>
            <a:srgbClr val="1C7293">
              <a:alpha val="30000"/>
            </a:srgbClr>
          </a:solidFill>
          <a:ln w="12700">
            <a:solidFill>
              <a:srgbClr val="1C7293">
                <a:alpha val="30000"/>
              </a:srgbClr>
            </a:solidFill>
            <a:prstDash val="solid"/>
          </a:ln>
        </p:spPr>
      </p:sp>
      <p:sp>
        <p:nvSpPr>
          <p:cNvPr id="4" name="Text 2"/>
          <p:cNvSpPr/>
          <p:nvPr/>
        </p:nvSpPr>
        <p:spPr>
          <a:xfrm>
            <a:off x="548640" y="274320"/>
            <a:ext cx="2743200" cy="502920"/>
          </a:xfrm>
          <a:prstGeom prst="rect">
            <a:avLst/>
          </a:prstGeom>
          <a:noFill/>
          <a:ln/>
        </p:spPr>
        <p:txBody>
          <a:bodyPr wrap="square" rtlCol="0" anchor="ctr"/>
          <a:lstStyle/>
          <a:p>
            <a:pPr indent="0" marL="0">
              <a:buNone/>
            </a:pPr>
            <a:r>
              <a:rPr lang="en-US" sz="2200" b="1" dirty="0">
                <a:solidFill>
                  <a:srgbClr val="B8D8E8"/>
                </a:solidFill>
                <a:latin typeface="Meiryo" pitchFamily="34" charset="0"/>
                <a:ea typeface="Meiryo" pitchFamily="34" charset="-122"/>
                <a:cs typeface="Meiryo" pitchFamily="34" charset="-120"/>
              </a:rPr>
              <a:t>まとめ</a:t>
            </a:r>
            <a:endParaRPr lang="en-US" sz="2200" dirty="0"/>
          </a:p>
        </p:txBody>
      </p:sp>
      <p:sp>
        <p:nvSpPr>
          <p:cNvPr id="5" name="Shape 3"/>
          <p:cNvSpPr/>
          <p:nvPr/>
        </p:nvSpPr>
        <p:spPr>
          <a:xfrm>
            <a:off x="548640" y="914400"/>
            <a:ext cx="8046720" cy="1188720"/>
          </a:xfrm>
          <a:prstGeom prst="rect">
            <a:avLst/>
          </a:prstGeom>
          <a:solidFill>
            <a:srgbClr val="F9E795">
              <a:alpha val="88000"/>
            </a:srgbClr>
          </a:solidFill>
          <a:ln w="12700">
            <a:solidFill>
              <a:srgbClr val="C8A800"/>
            </a:solidFill>
            <a:prstDash val="solid"/>
          </a:ln>
          <a:effectLst>
            <a:outerShdw sx="100000" sy="100000" kx="0" ky="0" algn="bl" rotWithShape="0" blurRad="101600" dist="38100" dir="8100000">
              <a:srgbClr val="000000">
                <a:alpha val="12000"/>
              </a:srgbClr>
            </a:outerShdw>
          </a:effectLst>
        </p:spPr>
      </p:sp>
      <p:sp>
        <p:nvSpPr>
          <p:cNvPr id="6" name="Text 4"/>
          <p:cNvSpPr/>
          <p:nvPr/>
        </p:nvSpPr>
        <p:spPr>
          <a:xfrm>
            <a:off x="685800" y="960120"/>
            <a:ext cx="7772400" cy="1097280"/>
          </a:xfrm>
          <a:prstGeom prst="rect">
            <a:avLst/>
          </a:prstGeom>
          <a:noFill/>
          <a:ln/>
        </p:spPr>
        <p:txBody>
          <a:bodyPr wrap="square" rtlCol="0" anchor="ctr"/>
          <a:lstStyle/>
          <a:p>
            <a:pPr algn="ctr" indent="0" marL="0">
              <a:buNone/>
            </a:pPr>
            <a:r>
              <a:rPr lang="en-US" sz="1600" b="1" dirty="0">
                <a:solidFill>
                  <a:srgbClr val="0A2A3F"/>
                </a:solidFill>
                <a:latin typeface="Meiryo" pitchFamily="34" charset="0"/>
                <a:ea typeface="Meiryo" pitchFamily="34" charset="-122"/>
                <a:cs typeface="Meiryo" pitchFamily="34" charset="-120"/>
              </a:rPr>
              <a:t>ACTは完成品ではなく、より良い答えを探し続ける科学の旅の途中にある</a:t>
            </a:r>
            <a:endParaRPr lang="en-US" sz="1600" dirty="0"/>
          </a:p>
          <a:p>
            <a:pPr algn="ctr" indent="0" marL="0">
              <a:buNone/>
            </a:pPr>
            <a:r>
              <a:rPr lang="en-US" sz="1600" b="1" dirty="0">
                <a:solidFill>
                  <a:srgbClr val="0A2A3F"/>
                </a:solidFill>
                <a:latin typeface="Meiryo" pitchFamily="34" charset="0"/>
                <a:ea typeface="Meiryo" pitchFamily="34" charset="-122"/>
                <a:cs typeface="Meiryo" pitchFamily="34" charset="-120"/>
              </a:rPr>
              <a:t>「現時点での最善の答え」である</a:t>
            </a:r>
            <a:endParaRPr lang="en-US" sz="1600" dirty="0"/>
          </a:p>
        </p:txBody>
      </p:sp>
      <p:sp>
        <p:nvSpPr>
          <p:cNvPr id="7" name="Shape 5"/>
          <p:cNvSpPr/>
          <p:nvPr/>
        </p:nvSpPr>
        <p:spPr>
          <a:xfrm>
            <a:off x="548640" y="2377440"/>
            <a:ext cx="384048" cy="475488"/>
          </a:xfrm>
          <a:prstGeom prst="rect">
            <a:avLst/>
          </a:prstGeom>
          <a:solidFill>
            <a:srgbClr val="F9E795"/>
          </a:solidFill>
          <a:ln w="12700">
            <a:solidFill>
              <a:srgbClr val="F9E795"/>
            </a:solidFill>
            <a:prstDash val="solid"/>
          </a:ln>
        </p:spPr>
      </p:sp>
      <p:sp>
        <p:nvSpPr>
          <p:cNvPr id="8" name="Text 6"/>
          <p:cNvSpPr/>
          <p:nvPr/>
        </p:nvSpPr>
        <p:spPr>
          <a:xfrm>
            <a:off x="548640" y="2377440"/>
            <a:ext cx="384048" cy="475488"/>
          </a:xfrm>
          <a:prstGeom prst="rect">
            <a:avLst/>
          </a:prstGeom>
          <a:noFill/>
          <a:ln/>
        </p:spPr>
        <p:txBody>
          <a:bodyPr wrap="square" lIns="0" tIns="0" rIns="0" bIns="0" rtlCol="0" anchor="ctr"/>
          <a:lstStyle/>
          <a:p>
            <a:pPr algn="ctr" indent="0" marL="0">
              <a:buNone/>
            </a:pPr>
            <a:r>
              <a:rPr lang="en-US" sz="1300" b="1" dirty="0">
                <a:solidFill>
                  <a:srgbClr val="0A2A3F"/>
                </a:solidFill>
              </a:rPr>
              <a:t>1</a:t>
            </a:r>
            <a:endParaRPr lang="en-US" sz="1300" dirty="0"/>
          </a:p>
        </p:txBody>
      </p:sp>
      <p:sp>
        <p:nvSpPr>
          <p:cNvPr id="9" name="Text 7"/>
          <p:cNvSpPr/>
          <p:nvPr/>
        </p:nvSpPr>
        <p:spPr>
          <a:xfrm>
            <a:off x="1024128" y="2377440"/>
            <a:ext cx="3749040" cy="475488"/>
          </a:xfrm>
          <a:prstGeom prst="rect">
            <a:avLst/>
          </a:prstGeom>
          <a:noFill/>
          <a:ln/>
        </p:spPr>
        <p:txBody>
          <a:bodyPr wrap="square" rtlCol="0" anchor="ctr"/>
          <a:lstStyle/>
          <a:p>
            <a:pPr indent="0" marL="0">
              <a:buNone/>
            </a:pPr>
            <a:r>
              <a:rPr lang="en-US" sz="1300" dirty="0">
                <a:solidFill>
                  <a:srgbClr val="FFFFFF"/>
                </a:solidFill>
                <a:latin typeface="Meiryo" pitchFamily="34" charset="0"/>
                <a:ea typeface="Meiryo" pitchFamily="34" charset="-122"/>
                <a:cs typeface="Meiryo" pitchFamily="34" charset="-120"/>
              </a:rPr>
              <a:t>CBSは「文脈」に働きかける帰納的科学</a:t>
            </a:r>
            <a:endParaRPr lang="en-US" sz="1300" dirty="0"/>
          </a:p>
        </p:txBody>
      </p:sp>
      <p:sp>
        <p:nvSpPr>
          <p:cNvPr id="10" name="Shape 8"/>
          <p:cNvSpPr/>
          <p:nvPr/>
        </p:nvSpPr>
        <p:spPr>
          <a:xfrm>
            <a:off x="548640" y="3035808"/>
            <a:ext cx="384048" cy="475488"/>
          </a:xfrm>
          <a:prstGeom prst="rect">
            <a:avLst/>
          </a:prstGeom>
          <a:solidFill>
            <a:srgbClr val="F9E795"/>
          </a:solidFill>
          <a:ln w="12700">
            <a:solidFill>
              <a:srgbClr val="F9E795"/>
            </a:solidFill>
            <a:prstDash val="solid"/>
          </a:ln>
        </p:spPr>
      </p:sp>
      <p:sp>
        <p:nvSpPr>
          <p:cNvPr id="11" name="Text 9"/>
          <p:cNvSpPr/>
          <p:nvPr/>
        </p:nvSpPr>
        <p:spPr>
          <a:xfrm>
            <a:off x="548640" y="3035808"/>
            <a:ext cx="384048" cy="475488"/>
          </a:xfrm>
          <a:prstGeom prst="rect">
            <a:avLst/>
          </a:prstGeom>
          <a:noFill/>
          <a:ln/>
        </p:spPr>
        <p:txBody>
          <a:bodyPr wrap="square" lIns="0" tIns="0" rIns="0" bIns="0" rtlCol="0" anchor="ctr"/>
          <a:lstStyle/>
          <a:p>
            <a:pPr algn="ctr" indent="0" marL="0">
              <a:buNone/>
            </a:pPr>
            <a:r>
              <a:rPr lang="en-US" sz="1300" b="1" dirty="0">
                <a:solidFill>
                  <a:srgbClr val="0A2A3F"/>
                </a:solidFill>
              </a:rPr>
              <a:t>2</a:t>
            </a:r>
            <a:endParaRPr lang="en-US" sz="1300" dirty="0"/>
          </a:p>
        </p:txBody>
      </p:sp>
      <p:sp>
        <p:nvSpPr>
          <p:cNvPr id="12" name="Text 10"/>
          <p:cNvSpPr/>
          <p:nvPr/>
        </p:nvSpPr>
        <p:spPr>
          <a:xfrm>
            <a:off x="1024128" y="3035808"/>
            <a:ext cx="3749040" cy="475488"/>
          </a:xfrm>
          <a:prstGeom prst="rect">
            <a:avLst/>
          </a:prstGeom>
          <a:noFill/>
          <a:ln/>
        </p:spPr>
        <p:txBody>
          <a:bodyPr wrap="square" rtlCol="0" anchor="ctr"/>
          <a:lstStyle/>
          <a:p>
            <a:pPr indent="0" marL="0">
              <a:buNone/>
            </a:pPr>
            <a:r>
              <a:rPr lang="en-US" sz="1300" dirty="0">
                <a:solidFill>
                  <a:srgbClr val="FFFFFF"/>
                </a:solidFill>
                <a:latin typeface="Meiryo" pitchFamily="34" charset="0"/>
                <a:ea typeface="Meiryo" pitchFamily="34" charset="-122"/>
                <a:cs typeface="Meiryo" pitchFamily="34" charset="-120"/>
              </a:rPr>
              <a:t>RFTが「心」と言語の仕組みを解明する</a:t>
            </a:r>
            <a:endParaRPr lang="en-US" sz="1300" dirty="0"/>
          </a:p>
        </p:txBody>
      </p:sp>
      <p:sp>
        <p:nvSpPr>
          <p:cNvPr id="13" name="Shape 11"/>
          <p:cNvSpPr/>
          <p:nvPr/>
        </p:nvSpPr>
        <p:spPr>
          <a:xfrm>
            <a:off x="548640" y="3694176"/>
            <a:ext cx="384048" cy="475488"/>
          </a:xfrm>
          <a:prstGeom prst="rect">
            <a:avLst/>
          </a:prstGeom>
          <a:solidFill>
            <a:srgbClr val="F9E795"/>
          </a:solidFill>
          <a:ln w="12700">
            <a:solidFill>
              <a:srgbClr val="F9E795"/>
            </a:solidFill>
            <a:prstDash val="solid"/>
          </a:ln>
        </p:spPr>
      </p:sp>
      <p:sp>
        <p:nvSpPr>
          <p:cNvPr id="14" name="Text 12"/>
          <p:cNvSpPr/>
          <p:nvPr/>
        </p:nvSpPr>
        <p:spPr>
          <a:xfrm>
            <a:off x="548640" y="3694176"/>
            <a:ext cx="384048" cy="475488"/>
          </a:xfrm>
          <a:prstGeom prst="rect">
            <a:avLst/>
          </a:prstGeom>
          <a:noFill/>
          <a:ln/>
        </p:spPr>
        <p:txBody>
          <a:bodyPr wrap="square" lIns="0" tIns="0" rIns="0" bIns="0" rtlCol="0" anchor="ctr"/>
          <a:lstStyle/>
          <a:p>
            <a:pPr algn="ctr" indent="0" marL="0">
              <a:buNone/>
            </a:pPr>
            <a:r>
              <a:rPr lang="en-US" sz="1300" b="1" dirty="0">
                <a:solidFill>
                  <a:srgbClr val="0A2A3F"/>
                </a:solidFill>
              </a:rPr>
              <a:t>3</a:t>
            </a:r>
            <a:endParaRPr lang="en-US" sz="1300" dirty="0"/>
          </a:p>
        </p:txBody>
      </p:sp>
      <p:sp>
        <p:nvSpPr>
          <p:cNvPr id="15" name="Text 13"/>
          <p:cNvSpPr/>
          <p:nvPr/>
        </p:nvSpPr>
        <p:spPr>
          <a:xfrm>
            <a:off x="1024128" y="3694176"/>
            <a:ext cx="3749040" cy="475488"/>
          </a:xfrm>
          <a:prstGeom prst="rect">
            <a:avLst/>
          </a:prstGeom>
          <a:noFill/>
          <a:ln/>
        </p:spPr>
        <p:txBody>
          <a:bodyPr wrap="square" rtlCol="0" anchor="ctr"/>
          <a:lstStyle/>
          <a:p>
            <a:pPr indent="0" marL="0">
              <a:buNone/>
            </a:pPr>
            <a:r>
              <a:rPr lang="en-US" sz="1300" dirty="0">
                <a:solidFill>
                  <a:srgbClr val="FFFFFF"/>
                </a:solidFill>
                <a:latin typeface="Meiryo" pitchFamily="34" charset="0"/>
                <a:ea typeface="Meiryo" pitchFamily="34" charset="-122"/>
                <a:cs typeface="Meiryo" pitchFamily="34" charset="-120"/>
              </a:rPr>
              <a:t>集団選択モデルが心の協調を促す</a:t>
            </a:r>
            <a:endParaRPr lang="en-US" sz="1300" dirty="0"/>
          </a:p>
        </p:txBody>
      </p:sp>
      <p:sp>
        <p:nvSpPr>
          <p:cNvPr id="16" name="Shape 14"/>
          <p:cNvSpPr/>
          <p:nvPr/>
        </p:nvSpPr>
        <p:spPr>
          <a:xfrm>
            <a:off x="4937760" y="2377440"/>
            <a:ext cx="384048" cy="475488"/>
          </a:xfrm>
          <a:prstGeom prst="rect">
            <a:avLst/>
          </a:prstGeom>
          <a:solidFill>
            <a:srgbClr val="F9E795"/>
          </a:solidFill>
          <a:ln w="12700">
            <a:solidFill>
              <a:srgbClr val="F9E795"/>
            </a:solidFill>
            <a:prstDash val="solid"/>
          </a:ln>
        </p:spPr>
      </p:sp>
      <p:sp>
        <p:nvSpPr>
          <p:cNvPr id="17" name="Text 15"/>
          <p:cNvSpPr/>
          <p:nvPr/>
        </p:nvSpPr>
        <p:spPr>
          <a:xfrm>
            <a:off x="4937760" y="2377440"/>
            <a:ext cx="384048" cy="475488"/>
          </a:xfrm>
          <a:prstGeom prst="rect">
            <a:avLst/>
          </a:prstGeom>
          <a:noFill/>
          <a:ln/>
        </p:spPr>
        <p:txBody>
          <a:bodyPr wrap="square" lIns="0" tIns="0" rIns="0" bIns="0" rtlCol="0" anchor="ctr"/>
          <a:lstStyle/>
          <a:p>
            <a:pPr algn="ctr" indent="0" marL="0">
              <a:buNone/>
            </a:pPr>
            <a:r>
              <a:rPr lang="en-US" sz="1300" b="1" dirty="0">
                <a:solidFill>
                  <a:srgbClr val="0A2A3F"/>
                </a:solidFill>
              </a:rPr>
              <a:t>4</a:t>
            </a:r>
            <a:endParaRPr lang="en-US" sz="1300" dirty="0"/>
          </a:p>
        </p:txBody>
      </p:sp>
      <p:sp>
        <p:nvSpPr>
          <p:cNvPr id="18" name="Text 16"/>
          <p:cNvSpPr/>
          <p:nvPr/>
        </p:nvSpPr>
        <p:spPr>
          <a:xfrm>
            <a:off x="5413248" y="2377440"/>
            <a:ext cx="3749040" cy="475488"/>
          </a:xfrm>
          <a:prstGeom prst="rect">
            <a:avLst/>
          </a:prstGeom>
          <a:noFill/>
          <a:ln/>
        </p:spPr>
        <p:txBody>
          <a:bodyPr wrap="square" rtlCol="0" anchor="ctr"/>
          <a:lstStyle/>
          <a:p>
            <a:pPr indent="0" marL="0">
              <a:buNone/>
            </a:pPr>
            <a:r>
              <a:rPr lang="en-US" sz="1300" dirty="0">
                <a:solidFill>
                  <a:srgbClr val="FFFFFF"/>
                </a:solidFill>
                <a:latin typeface="Meiryo" pitchFamily="34" charset="0"/>
                <a:ea typeface="Meiryo" pitchFamily="34" charset="-122"/>
                <a:cs typeface="Meiryo" pitchFamily="34" charset="-120"/>
              </a:rPr>
              <a:t>ACTは幅広い領域で有効性が確認済み</a:t>
            </a:r>
            <a:endParaRPr lang="en-US" sz="1300" dirty="0"/>
          </a:p>
        </p:txBody>
      </p:sp>
      <p:sp>
        <p:nvSpPr>
          <p:cNvPr id="19" name="Shape 17"/>
          <p:cNvSpPr/>
          <p:nvPr/>
        </p:nvSpPr>
        <p:spPr>
          <a:xfrm>
            <a:off x="4937760" y="3035808"/>
            <a:ext cx="384048" cy="475488"/>
          </a:xfrm>
          <a:prstGeom prst="rect">
            <a:avLst/>
          </a:prstGeom>
          <a:solidFill>
            <a:srgbClr val="F9E795"/>
          </a:solidFill>
          <a:ln w="12700">
            <a:solidFill>
              <a:srgbClr val="F9E795"/>
            </a:solidFill>
            <a:prstDash val="solid"/>
          </a:ln>
        </p:spPr>
      </p:sp>
      <p:sp>
        <p:nvSpPr>
          <p:cNvPr id="20" name="Text 18"/>
          <p:cNvSpPr/>
          <p:nvPr/>
        </p:nvSpPr>
        <p:spPr>
          <a:xfrm>
            <a:off x="4937760" y="3035808"/>
            <a:ext cx="384048" cy="475488"/>
          </a:xfrm>
          <a:prstGeom prst="rect">
            <a:avLst/>
          </a:prstGeom>
          <a:noFill/>
          <a:ln/>
        </p:spPr>
        <p:txBody>
          <a:bodyPr wrap="square" lIns="0" tIns="0" rIns="0" bIns="0" rtlCol="0" anchor="ctr"/>
          <a:lstStyle/>
          <a:p>
            <a:pPr algn="ctr" indent="0" marL="0">
              <a:buNone/>
            </a:pPr>
            <a:r>
              <a:rPr lang="en-US" sz="1300" b="1" dirty="0">
                <a:solidFill>
                  <a:srgbClr val="0A2A3F"/>
                </a:solidFill>
              </a:rPr>
              <a:t>5</a:t>
            </a:r>
            <a:endParaRPr lang="en-US" sz="1300" dirty="0"/>
          </a:p>
        </p:txBody>
      </p:sp>
      <p:sp>
        <p:nvSpPr>
          <p:cNvPr id="21" name="Text 19"/>
          <p:cNvSpPr/>
          <p:nvPr/>
        </p:nvSpPr>
        <p:spPr>
          <a:xfrm>
            <a:off x="5413248" y="3035808"/>
            <a:ext cx="3749040" cy="475488"/>
          </a:xfrm>
          <a:prstGeom prst="rect">
            <a:avLst/>
          </a:prstGeom>
          <a:noFill/>
          <a:ln/>
        </p:spPr>
        <p:txBody>
          <a:bodyPr wrap="square" rtlCol="0" anchor="ctr"/>
          <a:lstStyle/>
          <a:p>
            <a:pPr indent="0" marL="0">
              <a:buNone/>
            </a:pPr>
            <a:r>
              <a:rPr lang="en-US" sz="1300" dirty="0">
                <a:solidFill>
                  <a:srgbClr val="FFFFFF"/>
                </a:solidFill>
                <a:latin typeface="Meiryo" pitchFamily="34" charset="0"/>
                <a:ea typeface="Meiryo" pitchFamily="34" charset="-122"/>
                <a:cs typeface="Meiryo" pitchFamily="34" charset="-120"/>
              </a:rPr>
              <a:t>コミュニティ自体がACTの哲学を体現</a:t>
            </a:r>
            <a:endParaRPr lang="en-US" sz="1300" dirty="0"/>
          </a:p>
        </p:txBody>
      </p:sp>
      <p:sp>
        <p:nvSpPr>
          <p:cNvPr id="22" name="Shape 20"/>
          <p:cNvSpPr/>
          <p:nvPr/>
        </p:nvSpPr>
        <p:spPr>
          <a:xfrm>
            <a:off x="4937760" y="3694176"/>
            <a:ext cx="384048" cy="475488"/>
          </a:xfrm>
          <a:prstGeom prst="rect">
            <a:avLst/>
          </a:prstGeom>
          <a:solidFill>
            <a:srgbClr val="F9E795"/>
          </a:solidFill>
          <a:ln w="12700">
            <a:solidFill>
              <a:srgbClr val="F9E795"/>
            </a:solidFill>
            <a:prstDash val="solid"/>
          </a:ln>
        </p:spPr>
      </p:sp>
      <p:sp>
        <p:nvSpPr>
          <p:cNvPr id="23" name="Text 21"/>
          <p:cNvSpPr/>
          <p:nvPr/>
        </p:nvSpPr>
        <p:spPr>
          <a:xfrm>
            <a:off x="4937760" y="3694176"/>
            <a:ext cx="384048" cy="475488"/>
          </a:xfrm>
          <a:prstGeom prst="rect">
            <a:avLst/>
          </a:prstGeom>
          <a:noFill/>
          <a:ln/>
        </p:spPr>
        <p:txBody>
          <a:bodyPr wrap="square" lIns="0" tIns="0" rIns="0" bIns="0" rtlCol="0" anchor="ctr"/>
          <a:lstStyle/>
          <a:p>
            <a:pPr algn="ctr" indent="0" marL="0">
              <a:buNone/>
            </a:pPr>
            <a:r>
              <a:rPr lang="en-US" sz="1300" b="1" dirty="0">
                <a:solidFill>
                  <a:srgbClr val="0A2A3F"/>
                </a:solidFill>
              </a:rPr>
              <a:t>6</a:t>
            </a:r>
            <a:endParaRPr lang="en-US" sz="1300" dirty="0"/>
          </a:p>
        </p:txBody>
      </p:sp>
      <p:sp>
        <p:nvSpPr>
          <p:cNvPr id="24" name="Text 22"/>
          <p:cNvSpPr/>
          <p:nvPr/>
        </p:nvSpPr>
        <p:spPr>
          <a:xfrm>
            <a:off x="5413248" y="3694176"/>
            <a:ext cx="3749040" cy="475488"/>
          </a:xfrm>
          <a:prstGeom prst="rect">
            <a:avLst/>
          </a:prstGeom>
          <a:noFill/>
          <a:ln/>
        </p:spPr>
        <p:txBody>
          <a:bodyPr wrap="square" rtlCol="0" anchor="ctr"/>
          <a:lstStyle/>
          <a:p>
            <a:pPr indent="0" marL="0">
              <a:buNone/>
            </a:pPr>
            <a:r>
              <a:rPr lang="en-US" sz="1300" dirty="0">
                <a:solidFill>
                  <a:srgbClr val="FFFFFF"/>
                </a:solidFill>
                <a:latin typeface="Meiryo" pitchFamily="34" charset="0"/>
                <a:ea typeface="Meiryo" pitchFamily="34" charset="-122"/>
                <a:cs typeface="Meiryo" pitchFamily="34" charset="-120"/>
              </a:rPr>
              <a:t>理論は更新され続けるべきもの</a:t>
            </a:r>
            <a:endParaRPr lang="en-US" sz="1300" dirty="0"/>
          </a:p>
        </p:txBody>
      </p:sp>
      <p:sp>
        <p:nvSpPr>
          <p:cNvPr id="25" name="Text 23"/>
          <p:cNvSpPr/>
          <p:nvPr/>
        </p:nvSpPr>
        <p:spPr>
          <a:xfrm>
            <a:off x="548640" y="4754880"/>
            <a:ext cx="7772400" cy="256032"/>
          </a:xfrm>
          <a:prstGeom prst="rect">
            <a:avLst/>
          </a:prstGeom>
          <a:noFill/>
          <a:ln/>
        </p:spPr>
        <p:txBody>
          <a:bodyPr wrap="square" rtlCol="0" anchor="ctr"/>
          <a:lstStyle/>
          <a:p>
            <a:pPr algn="l" indent="0" marL="0">
              <a:buNone/>
            </a:pPr>
            <a:r>
              <a:rPr lang="en-US" sz="900" i="1" dirty="0">
                <a:solidFill>
                  <a:srgbClr val="3A7A9C"/>
                </a:solidFill>
              </a:rPr>
              <a:t>Contextual Behavioral Science  ·  Association for Contextual Behavioral Science (ACBS)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CBS と ACT の未来</dc:title>
  <dc:subject>PptxGenJS Presentation</dc:subject>
  <dc:creator>PptxGenJS</dc:creator>
  <cp:lastModifiedBy>PptxGenJS</cp:lastModifiedBy>
  <cp:revision>1</cp:revision>
  <dcterms:created xsi:type="dcterms:W3CDTF">2026-03-22T11:32:26Z</dcterms:created>
  <dcterms:modified xsi:type="dcterms:W3CDTF">2026-03-22T11:32:27Z</dcterms:modified>
</cp:coreProperties>
</file>