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4332"/>
        </a:solidFill>
      </p:bgPr>
    </p:bg>
    <p:spTree>
      <p:nvGrpSpPr>
        <p:cNvPr id="1" name=""/>
        <p:cNvGrpSpPr/>
        <p:nvPr/>
      </p:nvGrpSpPr>
      <p:grpSpPr>
        <a:xfrm>
          <a:off x="0" y="0"/>
          <a:ext cx="0" cy="0"/>
          <a:chOff x="0" y="0"/>
          <a:chExt cx="0" cy="0"/>
        </a:xfrm>
      </p:grpSpPr>
      <p:sp>
        <p:nvSpPr>
          <p:cNvPr id="2" name="Shape 0"/>
          <p:cNvSpPr/>
          <p:nvPr/>
        </p:nvSpPr>
        <p:spPr>
          <a:xfrm>
            <a:off x="0" y="0"/>
            <a:ext cx="320040" cy="5143500"/>
          </a:xfrm>
          <a:prstGeom prst="rect">
            <a:avLst/>
          </a:prstGeom>
          <a:solidFill>
            <a:srgbClr val="52B788"/>
          </a:solidFill>
          <a:ln w="12700">
            <a:solidFill>
              <a:srgbClr val="52B788"/>
            </a:solidFill>
            <a:prstDash val="solid"/>
          </a:ln>
        </p:spPr>
      </p:sp>
      <p:sp>
        <p:nvSpPr>
          <p:cNvPr id="3" name="Shape 1"/>
          <p:cNvSpPr/>
          <p:nvPr/>
        </p:nvSpPr>
        <p:spPr>
          <a:xfrm>
            <a:off x="0" y="4389120"/>
            <a:ext cx="9144000" cy="754380"/>
          </a:xfrm>
          <a:prstGeom prst="rect">
            <a:avLst/>
          </a:prstGeom>
          <a:solidFill>
            <a:srgbClr val="2D6A4F"/>
          </a:solidFill>
          <a:ln w="12700">
            <a:solidFill>
              <a:srgbClr val="2D6A4F"/>
            </a:solidFill>
            <a:prstDash val="solid"/>
          </a:ln>
        </p:spPr>
      </p:sp>
      <p:sp>
        <p:nvSpPr>
          <p:cNvPr id="4" name="Text 2"/>
          <p:cNvSpPr/>
          <p:nvPr/>
        </p:nvSpPr>
        <p:spPr>
          <a:xfrm>
            <a:off x="548640" y="502920"/>
            <a:ext cx="8229600" cy="365760"/>
          </a:xfrm>
          <a:prstGeom prst="rect">
            <a:avLst/>
          </a:prstGeom>
          <a:noFill/>
          <a:ln/>
        </p:spPr>
        <p:txBody>
          <a:bodyPr wrap="square" rtlCol="0" anchor="ctr"/>
          <a:lstStyle/>
          <a:p>
            <a:pPr indent="0" marL="0">
              <a:buNone/>
            </a:pPr>
            <a:r>
              <a:rPr lang="en-US" sz="1300" b="1" spc="500" kern="0" dirty="0">
                <a:solidFill>
                  <a:srgbClr val="52B788"/>
                </a:solidFill>
                <a:latin typeface="Calibri" pitchFamily="34" charset="0"/>
                <a:ea typeface="Calibri" pitchFamily="34" charset="-122"/>
                <a:cs typeface="Calibri" pitchFamily="34" charset="-120"/>
              </a:rPr>
              <a:t>CHAPTER 10</a:t>
            </a:r>
            <a:endParaRPr lang="en-US" sz="1300" dirty="0"/>
          </a:p>
        </p:txBody>
      </p:sp>
      <p:sp>
        <p:nvSpPr>
          <p:cNvPr id="5" name="Text 3"/>
          <p:cNvSpPr/>
          <p:nvPr/>
        </p:nvSpPr>
        <p:spPr>
          <a:xfrm>
            <a:off x="548640" y="1005840"/>
            <a:ext cx="7772400" cy="1188720"/>
          </a:xfrm>
          <a:prstGeom prst="rect">
            <a:avLst/>
          </a:prstGeom>
          <a:noFill/>
          <a:ln/>
        </p:spPr>
        <p:txBody>
          <a:bodyPr wrap="square" rtlCol="0" anchor="ctr"/>
          <a:lstStyle/>
          <a:p>
            <a:pPr indent="0" marL="0">
              <a:buNone/>
            </a:pPr>
            <a:r>
              <a:rPr lang="en-US" sz="5600" b="1" dirty="0">
                <a:solidFill>
                  <a:srgbClr val="FFFFFF"/>
                </a:solidFill>
                <a:latin typeface="Calibri" pitchFamily="34" charset="0"/>
                <a:ea typeface="Calibri" pitchFamily="34" charset="-122"/>
                <a:cs typeface="Calibri" pitchFamily="34" charset="-120"/>
              </a:rPr>
              <a:t>アクセプタンス</a:t>
            </a:r>
            <a:endParaRPr lang="en-US" sz="5600" dirty="0"/>
          </a:p>
        </p:txBody>
      </p:sp>
      <p:sp>
        <p:nvSpPr>
          <p:cNvPr id="6" name="Text 4"/>
          <p:cNvSpPr/>
          <p:nvPr/>
        </p:nvSpPr>
        <p:spPr>
          <a:xfrm>
            <a:off x="548640" y="2286000"/>
            <a:ext cx="7315200" cy="457200"/>
          </a:xfrm>
          <a:prstGeom prst="rect">
            <a:avLst/>
          </a:prstGeom>
          <a:noFill/>
          <a:ln/>
        </p:spPr>
        <p:txBody>
          <a:bodyPr wrap="square" rtlCol="0" anchor="ctr"/>
          <a:lstStyle/>
          <a:p>
            <a:pPr indent="0" marL="0">
              <a:buNone/>
            </a:pPr>
            <a:r>
              <a:rPr lang="en-US" sz="1800" i="1" dirty="0">
                <a:solidFill>
                  <a:srgbClr val="B7E4C7"/>
                </a:solidFill>
                <a:latin typeface="Calibri" pitchFamily="34" charset="0"/>
                <a:ea typeface="Calibri" pitchFamily="34" charset="-122"/>
                <a:cs typeface="Calibri" pitchFamily="34" charset="-120"/>
              </a:rPr>
              <a:t>Acceptance and Commitment Therapy</a:t>
            </a:r>
            <a:endParaRPr lang="en-US" sz="1800" dirty="0"/>
          </a:p>
        </p:txBody>
      </p:sp>
      <p:sp>
        <p:nvSpPr>
          <p:cNvPr id="7" name="Text 5"/>
          <p:cNvSpPr/>
          <p:nvPr/>
        </p:nvSpPr>
        <p:spPr>
          <a:xfrm>
            <a:off x="548640" y="2834640"/>
            <a:ext cx="7772400" cy="1097280"/>
          </a:xfrm>
          <a:prstGeom prst="rect">
            <a:avLst/>
          </a:prstGeom>
          <a:noFill/>
          <a:ln/>
        </p:spPr>
        <p:txBody>
          <a:bodyPr wrap="square" rtlCol="0" anchor="t"/>
          <a:lstStyle/>
          <a:p>
            <a:pPr indent="0" marL="0">
              <a:buNone/>
            </a:pPr>
            <a:r>
              <a:rPr lang="en-US" sz="1600" dirty="0">
                <a:solidFill>
                  <a:srgbClr val="A8D5BE"/>
                </a:solidFill>
                <a:latin typeface="Calibri" pitchFamily="34" charset="0"/>
                <a:ea typeface="Calibri" pitchFamily="34" charset="-122"/>
                <a:cs typeface="Calibri" pitchFamily="34" charset="-120"/>
              </a:rPr>
              <a:t>「オープンで受容的・柔軟・非評価的な姿勢で</a:t>
            </a:r>
            <a:endParaRPr lang="en-US" sz="1600" dirty="0"/>
          </a:p>
          <a:p>
            <a:pPr indent="0" marL="0">
              <a:buNone/>
            </a:pPr>
            <a:r>
              <a:rPr lang="en-US" sz="1600" dirty="0">
                <a:solidFill>
                  <a:srgbClr val="A8D5BE"/>
                </a:solidFill>
                <a:latin typeface="Calibri" pitchFamily="34" charset="0"/>
                <a:ea typeface="Calibri" pitchFamily="34" charset="-122"/>
                <a:cs typeface="Calibri" pitchFamily="34" charset="-120"/>
              </a:rPr>
              <a:t>今この瞬間の体験と向き合う」</a:t>
            </a:r>
            <a:endParaRPr lang="en-US" sz="1600" dirty="0"/>
          </a:p>
        </p:txBody>
      </p:sp>
      <p:sp>
        <p:nvSpPr>
          <p:cNvPr id="8" name="Text 6"/>
          <p:cNvSpPr/>
          <p:nvPr/>
        </p:nvSpPr>
        <p:spPr>
          <a:xfrm>
            <a:off x="457200" y="4480560"/>
            <a:ext cx="8229600" cy="457200"/>
          </a:xfrm>
          <a:prstGeom prst="rect">
            <a:avLst/>
          </a:prstGeom>
          <a:noFill/>
          <a:ln/>
        </p:spPr>
        <p:txBody>
          <a:bodyPr wrap="square" rtlCol="0" anchor="ctr"/>
          <a:lstStyle/>
          <a:p>
            <a:pPr indent="0" marL="0">
              <a:buNone/>
            </a:pPr>
            <a:r>
              <a:rPr lang="en-US" sz="1100" dirty="0">
                <a:solidFill>
                  <a:srgbClr val="9ECDB3"/>
                </a:solidFill>
                <a:latin typeface="Calibri" pitchFamily="34" charset="0"/>
                <a:ea typeface="Calibri" pitchFamily="34" charset="-122"/>
                <a:cs typeface="Calibri" pitchFamily="34" charset="-120"/>
              </a:rPr>
              <a:t>Hayes, S.C. &amp; Strosahl, K.D.  Acceptance and Commitment Therapy, 2nd Ed.</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B4332"/>
        </a:solidFill>
      </p:bgPr>
    </p:bg>
    <p:spTree>
      <p:nvGrpSpPr>
        <p:cNvPr id="1" name=""/>
        <p:cNvGrpSpPr/>
        <p:nvPr/>
      </p:nvGrpSpPr>
      <p:grpSpPr>
        <a:xfrm>
          <a:off x="0" y="0"/>
          <a:ext cx="0" cy="0"/>
          <a:chOff x="0" y="0"/>
          <a:chExt cx="0" cy="0"/>
        </a:xfrm>
      </p:grpSpPr>
      <p:sp>
        <p:nvSpPr>
          <p:cNvPr id="2" name="Shape 0"/>
          <p:cNvSpPr/>
          <p:nvPr/>
        </p:nvSpPr>
        <p:spPr>
          <a:xfrm>
            <a:off x="0" y="0"/>
            <a:ext cx="320040" cy="5143500"/>
          </a:xfrm>
          <a:prstGeom prst="rect">
            <a:avLst/>
          </a:prstGeom>
          <a:solidFill>
            <a:srgbClr val="52B788"/>
          </a:solidFill>
          <a:ln w="12700">
            <a:solidFill>
              <a:srgbClr val="52B788"/>
            </a:solidFill>
            <a:prstDash val="solid"/>
          </a:ln>
        </p:spPr>
      </p:sp>
      <p:sp>
        <p:nvSpPr>
          <p:cNvPr id="3" name="Text 1"/>
          <p:cNvSpPr/>
          <p:nvPr/>
        </p:nvSpPr>
        <p:spPr>
          <a:xfrm>
            <a:off x="548640" y="274320"/>
            <a:ext cx="7772400" cy="640080"/>
          </a:xfrm>
          <a:prstGeom prst="rect">
            <a:avLst/>
          </a:prstGeom>
          <a:noFill/>
          <a:ln/>
        </p:spPr>
        <p:txBody>
          <a:bodyPr wrap="square" rtlCol="0" anchor="ctr"/>
          <a:lstStyle/>
          <a:p>
            <a:pPr indent="0" marL="0">
              <a:buNone/>
            </a:pPr>
            <a:r>
              <a:rPr lang="en-US" sz="3200" b="1" dirty="0">
                <a:solidFill>
                  <a:srgbClr val="FFFFFF"/>
                </a:solidFill>
                <a:latin typeface="Calibri" pitchFamily="34" charset="0"/>
                <a:ea typeface="Calibri" pitchFamily="34" charset="-122"/>
                <a:cs typeface="Calibri" pitchFamily="34" charset="-120"/>
              </a:rPr>
              <a:t>まとめ</a:t>
            </a:r>
            <a:endParaRPr lang="en-US" sz="3200" dirty="0"/>
          </a:p>
        </p:txBody>
      </p:sp>
      <p:sp>
        <p:nvSpPr>
          <p:cNvPr id="4" name="Shape 2"/>
          <p:cNvSpPr/>
          <p:nvPr/>
        </p:nvSpPr>
        <p:spPr>
          <a:xfrm>
            <a:off x="548640" y="1051560"/>
            <a:ext cx="8229600" cy="658368"/>
          </a:xfrm>
          <a:prstGeom prst="rect">
            <a:avLst/>
          </a:prstGeom>
          <a:solidFill>
            <a:srgbClr val="FFFFFF">
              <a:alpha val="10000"/>
            </a:srgbClr>
          </a:solidFill>
          <a:ln w="10160">
            <a:solidFill>
              <a:srgbClr val="52B788"/>
            </a:solidFill>
            <a:prstDash val="solid"/>
          </a:ln>
        </p:spPr>
      </p:sp>
      <p:sp>
        <p:nvSpPr>
          <p:cNvPr id="5" name="Shape 3"/>
          <p:cNvSpPr/>
          <p:nvPr/>
        </p:nvSpPr>
        <p:spPr>
          <a:xfrm>
            <a:off x="548640" y="1051560"/>
            <a:ext cx="594360" cy="658368"/>
          </a:xfrm>
          <a:prstGeom prst="rect">
            <a:avLst/>
          </a:prstGeom>
          <a:solidFill>
            <a:srgbClr val="52B788"/>
          </a:solidFill>
          <a:ln w="12700">
            <a:solidFill>
              <a:srgbClr val="52B788"/>
            </a:solidFill>
            <a:prstDash val="solid"/>
          </a:ln>
        </p:spPr>
      </p:sp>
      <p:sp>
        <p:nvSpPr>
          <p:cNvPr id="6" name="Text 4"/>
          <p:cNvSpPr/>
          <p:nvPr/>
        </p:nvSpPr>
        <p:spPr>
          <a:xfrm>
            <a:off x="548640" y="1051560"/>
            <a:ext cx="594360" cy="658368"/>
          </a:xfrm>
          <a:prstGeom prst="rect">
            <a:avLst/>
          </a:prstGeom>
          <a:noFill/>
          <a:ln/>
        </p:spPr>
        <p:txBody>
          <a:bodyPr wrap="square" lIns="0" tIns="0" rIns="0" bIns="0" rtlCol="0" anchor="ctr"/>
          <a:lstStyle/>
          <a:p>
            <a:pPr algn="ctr" indent="0" marL="0">
              <a:buNone/>
            </a:pPr>
            <a:r>
              <a:rPr lang="en-US" sz="1500" b="1" dirty="0">
                <a:solidFill>
                  <a:srgbClr val="1B4332"/>
                </a:solidFill>
                <a:latin typeface="Calibri" pitchFamily="34" charset="0"/>
                <a:ea typeface="Calibri" pitchFamily="34" charset="-122"/>
                <a:cs typeface="Calibri" pitchFamily="34" charset="-120"/>
              </a:rPr>
              <a:t>01</a:t>
            </a:r>
            <a:endParaRPr lang="en-US" sz="1500" dirty="0"/>
          </a:p>
        </p:txBody>
      </p:sp>
      <p:sp>
        <p:nvSpPr>
          <p:cNvPr id="7" name="Text 5"/>
          <p:cNvSpPr/>
          <p:nvPr/>
        </p:nvSpPr>
        <p:spPr>
          <a:xfrm>
            <a:off x="1234440" y="1051560"/>
            <a:ext cx="7406640" cy="658368"/>
          </a:xfrm>
          <a:prstGeom prst="rect">
            <a:avLst/>
          </a:prstGeom>
          <a:noFill/>
          <a:ln/>
        </p:spPr>
        <p:txBody>
          <a:bodyPr wrap="square" rtlCol="0" anchor="ctr"/>
          <a:lstStyle/>
          <a:p>
            <a:pPr indent="0" marL="0">
              <a:buNone/>
            </a:pPr>
            <a:r>
              <a:rPr lang="en-US" sz="1400" dirty="0">
                <a:solidFill>
                  <a:srgbClr val="FFFFFF"/>
                </a:solidFill>
                <a:latin typeface="Calibri" pitchFamily="34" charset="0"/>
                <a:ea typeface="Calibri" pitchFamily="34" charset="-122"/>
                <a:cs typeface="Calibri" pitchFamily="34" charset="-120"/>
              </a:rPr>
              <a:t>アクセプタンスは能動的な価値観の選択。諦めでも耐忍でもない</a:t>
            </a:r>
            <a:endParaRPr lang="en-US" sz="1400" dirty="0"/>
          </a:p>
        </p:txBody>
      </p:sp>
      <p:sp>
        <p:nvSpPr>
          <p:cNvPr id="8" name="Shape 6"/>
          <p:cNvSpPr/>
          <p:nvPr/>
        </p:nvSpPr>
        <p:spPr>
          <a:xfrm>
            <a:off x="548640" y="1837944"/>
            <a:ext cx="8229600" cy="658368"/>
          </a:xfrm>
          <a:prstGeom prst="rect">
            <a:avLst/>
          </a:prstGeom>
          <a:solidFill>
            <a:srgbClr val="FFFFFF">
              <a:alpha val="10000"/>
            </a:srgbClr>
          </a:solidFill>
          <a:ln w="10160">
            <a:solidFill>
              <a:srgbClr val="52B788"/>
            </a:solidFill>
            <a:prstDash val="solid"/>
          </a:ln>
        </p:spPr>
      </p:sp>
      <p:sp>
        <p:nvSpPr>
          <p:cNvPr id="9" name="Shape 7"/>
          <p:cNvSpPr/>
          <p:nvPr/>
        </p:nvSpPr>
        <p:spPr>
          <a:xfrm>
            <a:off x="548640" y="1837944"/>
            <a:ext cx="594360" cy="658368"/>
          </a:xfrm>
          <a:prstGeom prst="rect">
            <a:avLst/>
          </a:prstGeom>
          <a:solidFill>
            <a:srgbClr val="52B788"/>
          </a:solidFill>
          <a:ln w="12700">
            <a:solidFill>
              <a:srgbClr val="52B788"/>
            </a:solidFill>
            <a:prstDash val="solid"/>
          </a:ln>
        </p:spPr>
      </p:sp>
      <p:sp>
        <p:nvSpPr>
          <p:cNvPr id="10" name="Text 8"/>
          <p:cNvSpPr/>
          <p:nvPr/>
        </p:nvSpPr>
        <p:spPr>
          <a:xfrm>
            <a:off x="548640" y="1837944"/>
            <a:ext cx="594360" cy="658368"/>
          </a:xfrm>
          <a:prstGeom prst="rect">
            <a:avLst/>
          </a:prstGeom>
          <a:noFill/>
          <a:ln/>
        </p:spPr>
        <p:txBody>
          <a:bodyPr wrap="square" lIns="0" tIns="0" rIns="0" bIns="0" rtlCol="0" anchor="ctr"/>
          <a:lstStyle/>
          <a:p>
            <a:pPr algn="ctr" indent="0" marL="0">
              <a:buNone/>
            </a:pPr>
            <a:r>
              <a:rPr lang="en-US" sz="1500" b="1" dirty="0">
                <a:solidFill>
                  <a:srgbClr val="1B4332"/>
                </a:solidFill>
                <a:latin typeface="Calibri" pitchFamily="34" charset="0"/>
                <a:ea typeface="Calibri" pitchFamily="34" charset="-122"/>
                <a:cs typeface="Calibri" pitchFamily="34" charset="-120"/>
              </a:rPr>
              <a:t>02</a:t>
            </a:r>
            <a:endParaRPr lang="en-US" sz="1500" dirty="0"/>
          </a:p>
        </p:txBody>
      </p:sp>
      <p:sp>
        <p:nvSpPr>
          <p:cNvPr id="11" name="Text 9"/>
          <p:cNvSpPr/>
          <p:nvPr/>
        </p:nvSpPr>
        <p:spPr>
          <a:xfrm>
            <a:off x="1234440" y="1837944"/>
            <a:ext cx="7406640" cy="658368"/>
          </a:xfrm>
          <a:prstGeom prst="rect">
            <a:avLst/>
          </a:prstGeom>
          <a:noFill/>
          <a:ln/>
        </p:spPr>
        <p:txBody>
          <a:bodyPr wrap="square" rtlCol="0" anchor="ctr"/>
          <a:lstStyle/>
          <a:p>
            <a:pPr indent="0" marL="0">
              <a:buNone/>
            </a:pPr>
            <a:r>
              <a:rPr lang="en-US" sz="1400" dirty="0">
                <a:solidFill>
                  <a:srgbClr val="FFFFFF"/>
                </a:solidFill>
                <a:latin typeface="Calibri" pitchFamily="34" charset="0"/>
                <a:ea typeface="Calibri" pitchFamily="34" charset="-122"/>
                <a:cs typeface="Calibri" pitchFamily="34" charset="-120"/>
              </a:rPr>
              <a:t>ウィリングネスが入口、アクセプタンスがその先の体験とともにいること</a:t>
            </a:r>
            <a:endParaRPr lang="en-US" sz="1400" dirty="0"/>
          </a:p>
        </p:txBody>
      </p:sp>
      <p:sp>
        <p:nvSpPr>
          <p:cNvPr id="12" name="Shape 10"/>
          <p:cNvSpPr/>
          <p:nvPr/>
        </p:nvSpPr>
        <p:spPr>
          <a:xfrm>
            <a:off x="548640" y="2624328"/>
            <a:ext cx="8229600" cy="658368"/>
          </a:xfrm>
          <a:prstGeom prst="rect">
            <a:avLst/>
          </a:prstGeom>
          <a:solidFill>
            <a:srgbClr val="FFFFFF">
              <a:alpha val="10000"/>
            </a:srgbClr>
          </a:solidFill>
          <a:ln w="10160">
            <a:solidFill>
              <a:srgbClr val="52B788"/>
            </a:solidFill>
            <a:prstDash val="solid"/>
          </a:ln>
        </p:spPr>
      </p:sp>
      <p:sp>
        <p:nvSpPr>
          <p:cNvPr id="13" name="Shape 11"/>
          <p:cNvSpPr/>
          <p:nvPr/>
        </p:nvSpPr>
        <p:spPr>
          <a:xfrm>
            <a:off x="548640" y="2624328"/>
            <a:ext cx="594360" cy="658368"/>
          </a:xfrm>
          <a:prstGeom prst="rect">
            <a:avLst/>
          </a:prstGeom>
          <a:solidFill>
            <a:srgbClr val="52B788"/>
          </a:solidFill>
          <a:ln w="12700">
            <a:solidFill>
              <a:srgbClr val="52B788"/>
            </a:solidFill>
            <a:prstDash val="solid"/>
          </a:ln>
        </p:spPr>
      </p:sp>
      <p:sp>
        <p:nvSpPr>
          <p:cNvPr id="14" name="Text 12"/>
          <p:cNvSpPr/>
          <p:nvPr/>
        </p:nvSpPr>
        <p:spPr>
          <a:xfrm>
            <a:off x="548640" y="2624328"/>
            <a:ext cx="594360" cy="658368"/>
          </a:xfrm>
          <a:prstGeom prst="rect">
            <a:avLst/>
          </a:prstGeom>
          <a:noFill/>
          <a:ln/>
        </p:spPr>
        <p:txBody>
          <a:bodyPr wrap="square" lIns="0" tIns="0" rIns="0" bIns="0" rtlCol="0" anchor="ctr"/>
          <a:lstStyle/>
          <a:p>
            <a:pPr algn="ctr" indent="0" marL="0">
              <a:buNone/>
            </a:pPr>
            <a:r>
              <a:rPr lang="en-US" sz="1500" b="1" dirty="0">
                <a:solidFill>
                  <a:srgbClr val="1B4332"/>
                </a:solidFill>
                <a:latin typeface="Calibri" pitchFamily="34" charset="0"/>
                <a:ea typeface="Calibri" pitchFamily="34" charset="-122"/>
                <a:cs typeface="Calibri" pitchFamily="34" charset="-120"/>
              </a:rPr>
              <a:t>03</a:t>
            </a:r>
            <a:endParaRPr lang="en-US" sz="1500" dirty="0"/>
          </a:p>
        </p:txBody>
      </p:sp>
      <p:sp>
        <p:nvSpPr>
          <p:cNvPr id="15" name="Text 13"/>
          <p:cNvSpPr/>
          <p:nvPr/>
        </p:nvSpPr>
        <p:spPr>
          <a:xfrm>
            <a:off x="1234440" y="2624328"/>
            <a:ext cx="7406640" cy="658368"/>
          </a:xfrm>
          <a:prstGeom prst="rect">
            <a:avLst/>
          </a:prstGeom>
          <a:noFill/>
          <a:ln/>
        </p:spPr>
        <p:txBody>
          <a:bodyPr wrap="square" rtlCol="0" anchor="ctr"/>
          <a:lstStyle/>
          <a:p>
            <a:pPr indent="0" marL="0">
              <a:buNone/>
            </a:pPr>
            <a:r>
              <a:rPr lang="en-US" sz="1400" dirty="0">
                <a:solidFill>
                  <a:srgbClr val="FFFFFF"/>
                </a:solidFill>
                <a:latin typeface="Calibri" pitchFamily="34" charset="0"/>
                <a:ea typeface="Calibri" pitchFamily="34" charset="-122"/>
                <a:cs typeface="Calibri" pitchFamily="34" charset="-120"/>
              </a:rPr>
              <a:t>ダーティペインはウィリングネスを高めることで軽減できる</a:t>
            </a:r>
            <a:endParaRPr lang="en-US" sz="1400" dirty="0"/>
          </a:p>
        </p:txBody>
      </p:sp>
      <p:sp>
        <p:nvSpPr>
          <p:cNvPr id="16" name="Shape 14"/>
          <p:cNvSpPr/>
          <p:nvPr/>
        </p:nvSpPr>
        <p:spPr>
          <a:xfrm>
            <a:off x="548640" y="3410712"/>
            <a:ext cx="8229600" cy="658368"/>
          </a:xfrm>
          <a:prstGeom prst="rect">
            <a:avLst/>
          </a:prstGeom>
          <a:solidFill>
            <a:srgbClr val="FFFFFF">
              <a:alpha val="10000"/>
            </a:srgbClr>
          </a:solidFill>
          <a:ln w="10160">
            <a:solidFill>
              <a:srgbClr val="52B788"/>
            </a:solidFill>
            <a:prstDash val="solid"/>
          </a:ln>
        </p:spPr>
      </p:sp>
      <p:sp>
        <p:nvSpPr>
          <p:cNvPr id="17" name="Shape 15"/>
          <p:cNvSpPr/>
          <p:nvPr/>
        </p:nvSpPr>
        <p:spPr>
          <a:xfrm>
            <a:off x="548640" y="3410712"/>
            <a:ext cx="594360" cy="658368"/>
          </a:xfrm>
          <a:prstGeom prst="rect">
            <a:avLst/>
          </a:prstGeom>
          <a:solidFill>
            <a:srgbClr val="52B788"/>
          </a:solidFill>
          <a:ln w="12700">
            <a:solidFill>
              <a:srgbClr val="52B788"/>
            </a:solidFill>
            <a:prstDash val="solid"/>
          </a:ln>
        </p:spPr>
      </p:sp>
      <p:sp>
        <p:nvSpPr>
          <p:cNvPr id="18" name="Text 16"/>
          <p:cNvSpPr/>
          <p:nvPr/>
        </p:nvSpPr>
        <p:spPr>
          <a:xfrm>
            <a:off x="548640" y="3410712"/>
            <a:ext cx="594360" cy="658368"/>
          </a:xfrm>
          <a:prstGeom prst="rect">
            <a:avLst/>
          </a:prstGeom>
          <a:noFill/>
          <a:ln/>
        </p:spPr>
        <p:txBody>
          <a:bodyPr wrap="square" lIns="0" tIns="0" rIns="0" bIns="0" rtlCol="0" anchor="ctr"/>
          <a:lstStyle/>
          <a:p>
            <a:pPr algn="ctr" indent="0" marL="0">
              <a:buNone/>
            </a:pPr>
            <a:r>
              <a:rPr lang="en-US" sz="1500" b="1" dirty="0">
                <a:solidFill>
                  <a:srgbClr val="1B4332"/>
                </a:solidFill>
                <a:latin typeface="Calibri" pitchFamily="34" charset="0"/>
                <a:ea typeface="Calibri" pitchFamily="34" charset="-122"/>
                <a:cs typeface="Calibri" pitchFamily="34" charset="-120"/>
              </a:rPr>
              <a:t>04</a:t>
            </a:r>
            <a:endParaRPr lang="en-US" sz="1500" dirty="0"/>
          </a:p>
        </p:txBody>
      </p:sp>
      <p:sp>
        <p:nvSpPr>
          <p:cNvPr id="19" name="Text 17"/>
          <p:cNvSpPr/>
          <p:nvPr/>
        </p:nvSpPr>
        <p:spPr>
          <a:xfrm>
            <a:off x="1234440" y="3410712"/>
            <a:ext cx="7406640" cy="658368"/>
          </a:xfrm>
          <a:prstGeom prst="rect">
            <a:avLst/>
          </a:prstGeom>
          <a:noFill/>
          <a:ln/>
        </p:spPr>
        <p:txBody>
          <a:bodyPr wrap="square" rtlCol="0" anchor="ctr"/>
          <a:lstStyle/>
          <a:p>
            <a:pPr indent="0" marL="0">
              <a:buNone/>
            </a:pPr>
            <a:r>
              <a:rPr lang="en-US" sz="1400" dirty="0">
                <a:solidFill>
                  <a:srgbClr val="FFFFFF"/>
                </a:solidFill>
                <a:latin typeface="Calibri" pitchFamily="34" charset="0"/>
                <a:ea typeface="Calibri" pitchFamily="34" charset="-122"/>
                <a:cs typeface="Calibri" pitchFamily="34" charset="-120"/>
              </a:rPr>
              <a:t>メタファーと体験的演習が言葉による説明を超えた学びを生む</a:t>
            </a:r>
            <a:endParaRPr lang="en-US" sz="1400" dirty="0"/>
          </a:p>
        </p:txBody>
      </p:sp>
      <p:sp>
        <p:nvSpPr>
          <p:cNvPr id="20" name="Shape 18"/>
          <p:cNvSpPr/>
          <p:nvPr/>
        </p:nvSpPr>
        <p:spPr>
          <a:xfrm>
            <a:off x="548640" y="4197096"/>
            <a:ext cx="8229600" cy="658368"/>
          </a:xfrm>
          <a:prstGeom prst="rect">
            <a:avLst/>
          </a:prstGeom>
          <a:solidFill>
            <a:srgbClr val="FFFFFF">
              <a:alpha val="10000"/>
            </a:srgbClr>
          </a:solidFill>
          <a:ln w="10160">
            <a:solidFill>
              <a:srgbClr val="52B788"/>
            </a:solidFill>
            <a:prstDash val="solid"/>
          </a:ln>
        </p:spPr>
      </p:sp>
      <p:sp>
        <p:nvSpPr>
          <p:cNvPr id="21" name="Shape 19"/>
          <p:cNvSpPr/>
          <p:nvPr/>
        </p:nvSpPr>
        <p:spPr>
          <a:xfrm>
            <a:off x="548640" y="4197096"/>
            <a:ext cx="594360" cy="658368"/>
          </a:xfrm>
          <a:prstGeom prst="rect">
            <a:avLst/>
          </a:prstGeom>
          <a:solidFill>
            <a:srgbClr val="52B788"/>
          </a:solidFill>
          <a:ln w="12700">
            <a:solidFill>
              <a:srgbClr val="52B788"/>
            </a:solidFill>
            <a:prstDash val="solid"/>
          </a:ln>
        </p:spPr>
      </p:sp>
      <p:sp>
        <p:nvSpPr>
          <p:cNvPr id="22" name="Text 20"/>
          <p:cNvSpPr/>
          <p:nvPr/>
        </p:nvSpPr>
        <p:spPr>
          <a:xfrm>
            <a:off x="548640" y="4197096"/>
            <a:ext cx="594360" cy="658368"/>
          </a:xfrm>
          <a:prstGeom prst="rect">
            <a:avLst/>
          </a:prstGeom>
          <a:noFill/>
          <a:ln/>
        </p:spPr>
        <p:txBody>
          <a:bodyPr wrap="square" lIns="0" tIns="0" rIns="0" bIns="0" rtlCol="0" anchor="ctr"/>
          <a:lstStyle/>
          <a:p>
            <a:pPr algn="ctr" indent="0" marL="0">
              <a:buNone/>
            </a:pPr>
            <a:r>
              <a:rPr lang="en-US" sz="1500" b="1" dirty="0">
                <a:solidFill>
                  <a:srgbClr val="1B4332"/>
                </a:solidFill>
                <a:latin typeface="Calibri" pitchFamily="34" charset="0"/>
                <a:ea typeface="Calibri" pitchFamily="34" charset="-122"/>
                <a:cs typeface="Calibri" pitchFamily="34" charset="-120"/>
              </a:rPr>
              <a:t>05</a:t>
            </a:r>
            <a:endParaRPr lang="en-US" sz="1500" dirty="0"/>
          </a:p>
        </p:txBody>
      </p:sp>
      <p:sp>
        <p:nvSpPr>
          <p:cNvPr id="23" name="Text 21"/>
          <p:cNvSpPr/>
          <p:nvPr/>
        </p:nvSpPr>
        <p:spPr>
          <a:xfrm>
            <a:off x="1234440" y="4197096"/>
            <a:ext cx="7406640" cy="658368"/>
          </a:xfrm>
          <a:prstGeom prst="rect">
            <a:avLst/>
          </a:prstGeom>
          <a:noFill/>
          <a:ln/>
        </p:spPr>
        <p:txBody>
          <a:bodyPr wrap="square" rtlCol="0" anchor="ctr"/>
          <a:lstStyle/>
          <a:p>
            <a:pPr indent="0" marL="0">
              <a:buNone/>
            </a:pPr>
            <a:r>
              <a:rPr lang="en-US" sz="1400" dirty="0">
                <a:solidFill>
                  <a:srgbClr val="FFFFFF"/>
                </a:solidFill>
                <a:latin typeface="Calibri" pitchFamily="34" charset="0"/>
                <a:ea typeface="Calibri" pitchFamily="34" charset="-122"/>
                <a:cs typeface="Calibri" pitchFamily="34" charset="-120"/>
              </a:rPr>
              <a:t>セラピスト自身がアクセプタンスを実践することが不可欠</a:t>
            </a:r>
            <a:endParaRPr lang="en-US" sz="1400" dirty="0"/>
          </a:p>
        </p:txBody>
      </p:sp>
      <p:sp>
        <p:nvSpPr>
          <p:cNvPr id="24" name="Text 22"/>
          <p:cNvSpPr/>
          <p:nvPr/>
        </p:nvSpPr>
        <p:spPr>
          <a:xfrm>
            <a:off x="548640" y="4572000"/>
            <a:ext cx="8229600" cy="411480"/>
          </a:xfrm>
          <a:prstGeom prst="rect">
            <a:avLst/>
          </a:prstGeom>
          <a:noFill/>
          <a:ln/>
        </p:spPr>
        <p:txBody>
          <a:bodyPr wrap="square" rtlCol="0" anchor="ctr"/>
          <a:lstStyle/>
          <a:p>
            <a:pPr indent="0" marL="0">
              <a:buNone/>
            </a:pPr>
            <a:r>
              <a:rPr lang="en-US" sz="1100" i="1" dirty="0">
                <a:solidFill>
                  <a:srgbClr val="9ECDB3"/>
                </a:solidFill>
                <a:latin typeface="Calibri" pitchFamily="34" charset="0"/>
                <a:ea typeface="Calibri" pitchFamily="34" charset="-122"/>
                <a:cs typeface="Calibri" pitchFamily="34" charset="-120"/>
              </a:rPr>
              <a:t>"Giving in" no longer means "giving up" — it opens up an entirely new set of possibilities.</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0F7F4"/>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2D6A4F"/>
          </a:solidFill>
          <a:ln w="12700">
            <a:solidFill>
              <a:srgbClr val="2D6A4F"/>
            </a:solidFill>
            <a:prstDash val="solid"/>
          </a:ln>
        </p:spPr>
      </p:sp>
      <p:sp>
        <p:nvSpPr>
          <p:cNvPr id="3" name="Text 1"/>
          <p:cNvSpPr/>
          <p:nvPr/>
        </p:nvSpPr>
        <p:spPr>
          <a:xfrm>
            <a:off x="457200" y="274320"/>
            <a:ext cx="8229600" cy="594360"/>
          </a:xfrm>
          <a:prstGeom prst="rect">
            <a:avLst/>
          </a:prstGeom>
          <a:noFill/>
          <a:ln/>
        </p:spPr>
        <p:txBody>
          <a:bodyPr wrap="square" lIns="0" tIns="0" rIns="0" bIns="0" rtlCol="0" anchor="ctr"/>
          <a:lstStyle/>
          <a:p>
            <a:pPr indent="0" marL="0">
              <a:buNone/>
            </a:pPr>
            <a:r>
              <a:rPr lang="en-US" sz="3000" b="1" dirty="0">
                <a:solidFill>
                  <a:srgbClr val="1B4332"/>
                </a:solidFill>
                <a:latin typeface="Calibri" pitchFamily="34" charset="0"/>
                <a:ea typeface="Calibri" pitchFamily="34" charset="-122"/>
                <a:cs typeface="Calibri" pitchFamily="34" charset="-120"/>
              </a:rPr>
              <a:t>本章の概要</a:t>
            </a:r>
            <a:endParaRPr lang="en-US" sz="3000" dirty="0"/>
          </a:p>
        </p:txBody>
      </p:sp>
      <p:sp>
        <p:nvSpPr>
          <p:cNvPr id="4" name="Shape 2"/>
          <p:cNvSpPr/>
          <p:nvPr/>
        </p:nvSpPr>
        <p:spPr>
          <a:xfrm>
            <a:off x="457200" y="1005840"/>
            <a:ext cx="2651760" cy="3566160"/>
          </a:xfrm>
          <a:prstGeom prst="rect">
            <a:avLst/>
          </a:prstGeom>
          <a:solidFill>
            <a:srgbClr val="FFFFFF"/>
          </a:solidFill>
          <a:ln w="19050">
            <a:solidFill>
              <a:srgbClr val="B7E4C7"/>
            </a:solidFill>
            <a:prstDash val="solid"/>
          </a:ln>
          <a:effectLst>
            <a:outerShdw sx="100000" sy="100000" kx="0" ky="0" algn="bl" rotWithShape="0" blurRad="101600" dist="25400" dir="8100000">
              <a:srgbClr val="000000">
                <a:alpha val="10000"/>
              </a:srgbClr>
            </a:outerShdw>
          </a:effectLst>
        </p:spPr>
      </p:sp>
      <p:sp>
        <p:nvSpPr>
          <p:cNvPr id="5" name="Shape 3"/>
          <p:cNvSpPr/>
          <p:nvPr/>
        </p:nvSpPr>
        <p:spPr>
          <a:xfrm>
            <a:off x="457200" y="1005840"/>
            <a:ext cx="2651760" cy="411480"/>
          </a:xfrm>
          <a:prstGeom prst="rect">
            <a:avLst/>
          </a:prstGeom>
          <a:solidFill>
            <a:srgbClr val="2D6A4F"/>
          </a:solidFill>
          <a:ln w="12700">
            <a:solidFill>
              <a:srgbClr val="2D6A4F"/>
            </a:solidFill>
            <a:prstDash val="solid"/>
          </a:ln>
        </p:spPr>
      </p:sp>
      <p:sp>
        <p:nvSpPr>
          <p:cNvPr id="6" name="Text 4"/>
          <p:cNvSpPr/>
          <p:nvPr/>
        </p:nvSpPr>
        <p:spPr>
          <a:xfrm>
            <a:off x="566928" y="1005840"/>
            <a:ext cx="2423160" cy="411480"/>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アクセプタンスとは</a:t>
            </a:r>
            <a:endParaRPr lang="en-US" sz="1300" dirty="0"/>
          </a:p>
        </p:txBody>
      </p:sp>
      <p:sp>
        <p:nvSpPr>
          <p:cNvPr id="7" name="Shape 5"/>
          <p:cNvSpPr/>
          <p:nvPr/>
        </p:nvSpPr>
        <p:spPr>
          <a:xfrm>
            <a:off x="640080" y="1600200"/>
            <a:ext cx="201168" cy="201168"/>
          </a:xfrm>
          <a:prstGeom prst="ellipse">
            <a:avLst/>
          </a:prstGeom>
          <a:solidFill>
            <a:srgbClr val="52B788"/>
          </a:solidFill>
          <a:ln w="12700">
            <a:solidFill>
              <a:srgbClr val="52B788"/>
            </a:solidFill>
            <a:prstDash val="solid"/>
          </a:ln>
        </p:spPr>
      </p:sp>
      <p:sp>
        <p:nvSpPr>
          <p:cNvPr id="8" name="Text 6"/>
          <p:cNvSpPr/>
          <p:nvPr/>
        </p:nvSpPr>
        <p:spPr>
          <a:xfrm>
            <a:off x="914400" y="1554480"/>
            <a:ext cx="2057400" cy="320040"/>
          </a:xfrm>
          <a:prstGeom prst="rect">
            <a:avLst/>
          </a:prstGeom>
          <a:noFill/>
          <a:ln/>
        </p:spPr>
        <p:txBody>
          <a:bodyPr wrap="square" rtlCol="0" anchor="ctr"/>
          <a:lstStyle/>
          <a:p>
            <a:pPr indent="0" marL="0">
              <a:buNone/>
            </a:pPr>
            <a:r>
              <a:rPr lang="en-US" sz="1250" dirty="0">
                <a:solidFill>
                  <a:srgbClr val="1B3A2D"/>
                </a:solidFill>
                <a:latin typeface="Calibri" pitchFamily="34" charset="0"/>
                <a:ea typeface="Calibri" pitchFamily="34" charset="-122"/>
                <a:cs typeface="Calibri" pitchFamily="34" charset="-120"/>
              </a:rPr>
              <a:t>定義と誤解の解消</a:t>
            </a:r>
            <a:endParaRPr lang="en-US" sz="1250" dirty="0"/>
          </a:p>
        </p:txBody>
      </p:sp>
      <p:sp>
        <p:nvSpPr>
          <p:cNvPr id="9" name="Shape 7"/>
          <p:cNvSpPr/>
          <p:nvPr/>
        </p:nvSpPr>
        <p:spPr>
          <a:xfrm>
            <a:off x="640080" y="2423160"/>
            <a:ext cx="201168" cy="201168"/>
          </a:xfrm>
          <a:prstGeom prst="ellipse">
            <a:avLst/>
          </a:prstGeom>
          <a:solidFill>
            <a:srgbClr val="52B788"/>
          </a:solidFill>
          <a:ln w="12700">
            <a:solidFill>
              <a:srgbClr val="52B788"/>
            </a:solidFill>
            <a:prstDash val="solid"/>
          </a:ln>
        </p:spPr>
      </p:sp>
      <p:sp>
        <p:nvSpPr>
          <p:cNvPr id="10" name="Text 8"/>
          <p:cNvSpPr/>
          <p:nvPr/>
        </p:nvSpPr>
        <p:spPr>
          <a:xfrm>
            <a:off x="914400" y="2377440"/>
            <a:ext cx="2057400" cy="320040"/>
          </a:xfrm>
          <a:prstGeom prst="rect">
            <a:avLst/>
          </a:prstGeom>
          <a:noFill/>
          <a:ln/>
        </p:spPr>
        <p:txBody>
          <a:bodyPr wrap="square" rtlCol="0" anchor="ctr"/>
          <a:lstStyle/>
          <a:p>
            <a:pPr indent="0" marL="0">
              <a:buNone/>
            </a:pPr>
            <a:r>
              <a:rPr lang="en-US" sz="1250" dirty="0">
                <a:solidFill>
                  <a:srgbClr val="1B3A2D"/>
                </a:solidFill>
                <a:latin typeface="Calibri" pitchFamily="34" charset="0"/>
                <a:ea typeface="Calibri" pitchFamily="34" charset="-122"/>
                <a:cs typeface="Calibri" pitchFamily="34" charset="-120"/>
              </a:rPr>
              <a:t>ウィリングネスとの違い</a:t>
            </a:r>
            <a:endParaRPr lang="en-US" sz="1250" dirty="0"/>
          </a:p>
        </p:txBody>
      </p:sp>
      <p:sp>
        <p:nvSpPr>
          <p:cNvPr id="11" name="Shape 9"/>
          <p:cNvSpPr/>
          <p:nvPr/>
        </p:nvSpPr>
        <p:spPr>
          <a:xfrm>
            <a:off x="640080" y="3246120"/>
            <a:ext cx="201168" cy="201168"/>
          </a:xfrm>
          <a:prstGeom prst="ellipse">
            <a:avLst/>
          </a:prstGeom>
          <a:solidFill>
            <a:srgbClr val="52B788"/>
          </a:solidFill>
          <a:ln w="12700">
            <a:solidFill>
              <a:srgbClr val="52B788"/>
            </a:solidFill>
            <a:prstDash val="solid"/>
          </a:ln>
        </p:spPr>
      </p:sp>
      <p:sp>
        <p:nvSpPr>
          <p:cNvPr id="12" name="Text 10"/>
          <p:cNvSpPr/>
          <p:nvPr/>
        </p:nvSpPr>
        <p:spPr>
          <a:xfrm>
            <a:off x="914400" y="3200400"/>
            <a:ext cx="2057400" cy="320040"/>
          </a:xfrm>
          <a:prstGeom prst="rect">
            <a:avLst/>
          </a:prstGeom>
          <a:noFill/>
          <a:ln/>
        </p:spPr>
        <p:txBody>
          <a:bodyPr wrap="square" rtlCol="0" anchor="ctr"/>
          <a:lstStyle/>
          <a:p>
            <a:pPr indent="0" marL="0">
              <a:buNone/>
            </a:pPr>
            <a:r>
              <a:rPr lang="en-US" sz="1250" dirty="0">
                <a:solidFill>
                  <a:srgbClr val="1B3A2D"/>
                </a:solidFill>
                <a:latin typeface="Calibri" pitchFamily="34" charset="0"/>
                <a:ea typeface="Calibri" pitchFamily="34" charset="-122"/>
                <a:cs typeface="Calibri" pitchFamily="34" charset="-120"/>
              </a:rPr>
              <a:t>能動的・価値観的プロセス</a:t>
            </a:r>
            <a:endParaRPr lang="en-US" sz="1250" dirty="0"/>
          </a:p>
        </p:txBody>
      </p:sp>
      <p:sp>
        <p:nvSpPr>
          <p:cNvPr id="13" name="Shape 11"/>
          <p:cNvSpPr/>
          <p:nvPr/>
        </p:nvSpPr>
        <p:spPr>
          <a:xfrm>
            <a:off x="3291840" y="1005840"/>
            <a:ext cx="2651760" cy="3566160"/>
          </a:xfrm>
          <a:prstGeom prst="rect">
            <a:avLst/>
          </a:prstGeom>
          <a:solidFill>
            <a:srgbClr val="FFFFFF"/>
          </a:solidFill>
          <a:ln w="19050">
            <a:solidFill>
              <a:srgbClr val="B7E4C7"/>
            </a:solidFill>
            <a:prstDash val="solid"/>
          </a:ln>
          <a:effectLst>
            <a:outerShdw sx="100000" sy="100000" kx="0" ky="0" algn="bl" rotWithShape="0" blurRad="101600" dist="25400" dir="8100000">
              <a:srgbClr val="000000">
                <a:alpha val="10000"/>
              </a:srgbClr>
            </a:outerShdw>
          </a:effectLst>
        </p:spPr>
      </p:sp>
      <p:sp>
        <p:nvSpPr>
          <p:cNvPr id="14" name="Shape 12"/>
          <p:cNvSpPr/>
          <p:nvPr/>
        </p:nvSpPr>
        <p:spPr>
          <a:xfrm>
            <a:off x="3291840" y="1005840"/>
            <a:ext cx="2651760" cy="411480"/>
          </a:xfrm>
          <a:prstGeom prst="rect">
            <a:avLst/>
          </a:prstGeom>
          <a:solidFill>
            <a:srgbClr val="2D6A4F"/>
          </a:solidFill>
          <a:ln w="12700">
            <a:solidFill>
              <a:srgbClr val="2D6A4F"/>
            </a:solidFill>
            <a:prstDash val="solid"/>
          </a:ln>
        </p:spPr>
      </p:sp>
      <p:sp>
        <p:nvSpPr>
          <p:cNvPr id="15" name="Text 13"/>
          <p:cNvSpPr/>
          <p:nvPr/>
        </p:nvSpPr>
        <p:spPr>
          <a:xfrm>
            <a:off x="3401568" y="1005840"/>
            <a:ext cx="2423160" cy="411480"/>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クリーン vs ダーティペイン</a:t>
            </a:r>
            <a:endParaRPr lang="en-US" sz="1300" dirty="0"/>
          </a:p>
        </p:txBody>
      </p:sp>
      <p:sp>
        <p:nvSpPr>
          <p:cNvPr id="16" name="Shape 14"/>
          <p:cNvSpPr/>
          <p:nvPr/>
        </p:nvSpPr>
        <p:spPr>
          <a:xfrm>
            <a:off x="3474720" y="1600200"/>
            <a:ext cx="201168" cy="201168"/>
          </a:xfrm>
          <a:prstGeom prst="ellipse">
            <a:avLst/>
          </a:prstGeom>
          <a:solidFill>
            <a:srgbClr val="52B788"/>
          </a:solidFill>
          <a:ln w="12700">
            <a:solidFill>
              <a:srgbClr val="52B788"/>
            </a:solidFill>
            <a:prstDash val="solid"/>
          </a:ln>
        </p:spPr>
      </p:sp>
      <p:sp>
        <p:nvSpPr>
          <p:cNvPr id="17" name="Text 15"/>
          <p:cNvSpPr/>
          <p:nvPr/>
        </p:nvSpPr>
        <p:spPr>
          <a:xfrm>
            <a:off x="3749040" y="1554480"/>
            <a:ext cx="2057400" cy="320040"/>
          </a:xfrm>
          <a:prstGeom prst="rect">
            <a:avLst/>
          </a:prstGeom>
          <a:noFill/>
          <a:ln/>
        </p:spPr>
        <p:txBody>
          <a:bodyPr wrap="square" rtlCol="0" anchor="ctr"/>
          <a:lstStyle/>
          <a:p>
            <a:pPr indent="0" marL="0">
              <a:buNone/>
            </a:pPr>
            <a:r>
              <a:rPr lang="en-US" sz="1250" dirty="0">
                <a:solidFill>
                  <a:srgbClr val="1B3A2D"/>
                </a:solidFill>
                <a:latin typeface="Calibri" pitchFamily="34" charset="0"/>
                <a:ea typeface="Calibri" pitchFamily="34" charset="-122"/>
                <a:cs typeface="Calibri" pitchFamily="34" charset="-120"/>
              </a:rPr>
              <a:t>本来の苦しみ（クリーン）</a:t>
            </a:r>
            <a:endParaRPr lang="en-US" sz="1250" dirty="0"/>
          </a:p>
        </p:txBody>
      </p:sp>
      <p:sp>
        <p:nvSpPr>
          <p:cNvPr id="18" name="Shape 16"/>
          <p:cNvSpPr/>
          <p:nvPr/>
        </p:nvSpPr>
        <p:spPr>
          <a:xfrm>
            <a:off x="3474720" y="2423160"/>
            <a:ext cx="201168" cy="201168"/>
          </a:xfrm>
          <a:prstGeom prst="ellipse">
            <a:avLst/>
          </a:prstGeom>
          <a:solidFill>
            <a:srgbClr val="52B788"/>
          </a:solidFill>
          <a:ln w="12700">
            <a:solidFill>
              <a:srgbClr val="52B788"/>
            </a:solidFill>
            <a:prstDash val="solid"/>
          </a:ln>
        </p:spPr>
      </p:sp>
      <p:sp>
        <p:nvSpPr>
          <p:cNvPr id="19" name="Text 17"/>
          <p:cNvSpPr/>
          <p:nvPr/>
        </p:nvSpPr>
        <p:spPr>
          <a:xfrm>
            <a:off x="3749040" y="2377440"/>
            <a:ext cx="2057400" cy="320040"/>
          </a:xfrm>
          <a:prstGeom prst="rect">
            <a:avLst/>
          </a:prstGeom>
          <a:noFill/>
          <a:ln/>
        </p:spPr>
        <p:txBody>
          <a:bodyPr wrap="square" rtlCol="0" anchor="ctr"/>
          <a:lstStyle/>
          <a:p>
            <a:pPr indent="0" marL="0">
              <a:buNone/>
            </a:pPr>
            <a:r>
              <a:rPr lang="en-US" sz="1250" dirty="0">
                <a:solidFill>
                  <a:srgbClr val="1B3A2D"/>
                </a:solidFill>
                <a:latin typeface="Calibri" pitchFamily="34" charset="0"/>
                <a:ea typeface="Calibri" pitchFamily="34" charset="-122"/>
                <a:cs typeface="Calibri" pitchFamily="34" charset="-120"/>
              </a:rPr>
              <a:t>二次的苦しみ（ダーティ）</a:t>
            </a:r>
            <a:endParaRPr lang="en-US" sz="1250" dirty="0"/>
          </a:p>
        </p:txBody>
      </p:sp>
      <p:sp>
        <p:nvSpPr>
          <p:cNvPr id="20" name="Shape 18"/>
          <p:cNvSpPr/>
          <p:nvPr/>
        </p:nvSpPr>
        <p:spPr>
          <a:xfrm>
            <a:off x="3474720" y="3246120"/>
            <a:ext cx="201168" cy="201168"/>
          </a:xfrm>
          <a:prstGeom prst="ellipse">
            <a:avLst/>
          </a:prstGeom>
          <a:solidFill>
            <a:srgbClr val="52B788"/>
          </a:solidFill>
          <a:ln w="12700">
            <a:solidFill>
              <a:srgbClr val="52B788"/>
            </a:solidFill>
            <a:prstDash val="solid"/>
          </a:ln>
        </p:spPr>
      </p:sp>
      <p:sp>
        <p:nvSpPr>
          <p:cNvPr id="21" name="Text 19"/>
          <p:cNvSpPr/>
          <p:nvPr/>
        </p:nvSpPr>
        <p:spPr>
          <a:xfrm>
            <a:off x="3749040" y="3200400"/>
            <a:ext cx="2057400" cy="320040"/>
          </a:xfrm>
          <a:prstGeom prst="rect">
            <a:avLst/>
          </a:prstGeom>
          <a:noFill/>
          <a:ln/>
        </p:spPr>
        <p:txBody>
          <a:bodyPr wrap="square" rtlCol="0" anchor="ctr"/>
          <a:lstStyle/>
          <a:p>
            <a:pPr indent="0" marL="0">
              <a:buNone/>
            </a:pPr>
            <a:r>
              <a:rPr lang="en-US" sz="1250" dirty="0">
                <a:solidFill>
                  <a:srgbClr val="1B3A2D"/>
                </a:solidFill>
                <a:latin typeface="Calibri" pitchFamily="34" charset="0"/>
                <a:ea typeface="Calibri" pitchFamily="34" charset="-122"/>
                <a:cs typeface="Calibri" pitchFamily="34" charset="-120"/>
              </a:rPr>
              <a:t>ウィリングネスで軽減</a:t>
            </a:r>
            <a:endParaRPr lang="en-US" sz="1250" dirty="0"/>
          </a:p>
        </p:txBody>
      </p:sp>
      <p:sp>
        <p:nvSpPr>
          <p:cNvPr id="22" name="Shape 20"/>
          <p:cNvSpPr/>
          <p:nvPr/>
        </p:nvSpPr>
        <p:spPr>
          <a:xfrm>
            <a:off x="6126480" y="1005840"/>
            <a:ext cx="2651760" cy="3566160"/>
          </a:xfrm>
          <a:prstGeom prst="rect">
            <a:avLst/>
          </a:prstGeom>
          <a:solidFill>
            <a:srgbClr val="FFFFFF"/>
          </a:solidFill>
          <a:ln w="19050">
            <a:solidFill>
              <a:srgbClr val="B7E4C7"/>
            </a:solidFill>
            <a:prstDash val="solid"/>
          </a:ln>
          <a:effectLst>
            <a:outerShdw sx="100000" sy="100000" kx="0" ky="0" algn="bl" rotWithShape="0" blurRad="101600" dist="25400" dir="8100000">
              <a:srgbClr val="000000">
                <a:alpha val="10000"/>
              </a:srgbClr>
            </a:outerShdw>
          </a:effectLst>
        </p:spPr>
      </p:sp>
      <p:sp>
        <p:nvSpPr>
          <p:cNvPr id="23" name="Shape 21"/>
          <p:cNvSpPr/>
          <p:nvPr/>
        </p:nvSpPr>
        <p:spPr>
          <a:xfrm>
            <a:off x="6126480" y="1005840"/>
            <a:ext cx="2651760" cy="411480"/>
          </a:xfrm>
          <a:prstGeom prst="rect">
            <a:avLst/>
          </a:prstGeom>
          <a:solidFill>
            <a:srgbClr val="2D6A4F"/>
          </a:solidFill>
          <a:ln w="12700">
            <a:solidFill>
              <a:srgbClr val="2D6A4F"/>
            </a:solidFill>
            <a:prstDash val="solid"/>
          </a:ln>
        </p:spPr>
      </p:sp>
      <p:sp>
        <p:nvSpPr>
          <p:cNvPr id="24" name="Text 22"/>
          <p:cNvSpPr/>
          <p:nvPr/>
        </p:nvSpPr>
        <p:spPr>
          <a:xfrm>
            <a:off x="6236208" y="1005840"/>
            <a:ext cx="2423160" cy="411480"/>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臨床的アプローチ</a:t>
            </a:r>
            <a:endParaRPr lang="en-US" sz="1300" dirty="0"/>
          </a:p>
        </p:txBody>
      </p:sp>
      <p:sp>
        <p:nvSpPr>
          <p:cNvPr id="25" name="Shape 23"/>
          <p:cNvSpPr/>
          <p:nvPr/>
        </p:nvSpPr>
        <p:spPr>
          <a:xfrm>
            <a:off x="6309360" y="1600200"/>
            <a:ext cx="201168" cy="201168"/>
          </a:xfrm>
          <a:prstGeom prst="ellipse">
            <a:avLst/>
          </a:prstGeom>
          <a:solidFill>
            <a:srgbClr val="52B788"/>
          </a:solidFill>
          <a:ln w="12700">
            <a:solidFill>
              <a:srgbClr val="52B788"/>
            </a:solidFill>
            <a:prstDash val="solid"/>
          </a:ln>
        </p:spPr>
      </p:sp>
      <p:sp>
        <p:nvSpPr>
          <p:cNvPr id="26" name="Text 24"/>
          <p:cNvSpPr/>
          <p:nvPr/>
        </p:nvSpPr>
        <p:spPr>
          <a:xfrm>
            <a:off x="6583680" y="1554480"/>
            <a:ext cx="2057400" cy="320040"/>
          </a:xfrm>
          <a:prstGeom prst="rect">
            <a:avLst/>
          </a:prstGeom>
          <a:noFill/>
          <a:ln/>
        </p:spPr>
        <p:txBody>
          <a:bodyPr wrap="square" rtlCol="0" anchor="ctr"/>
          <a:lstStyle/>
          <a:p>
            <a:pPr indent="0" marL="0">
              <a:buNone/>
            </a:pPr>
            <a:r>
              <a:rPr lang="en-US" sz="1250" dirty="0">
                <a:solidFill>
                  <a:srgbClr val="1B3A2D"/>
                </a:solidFill>
                <a:latin typeface="Calibri" pitchFamily="34" charset="0"/>
                <a:ea typeface="Calibri" pitchFamily="34" charset="-122"/>
                <a:cs typeface="Calibri" pitchFamily="34" charset="-120"/>
              </a:rPr>
              <a:t>メタファーと体験的技法</a:t>
            </a:r>
            <a:endParaRPr lang="en-US" sz="1250" dirty="0"/>
          </a:p>
        </p:txBody>
      </p:sp>
      <p:sp>
        <p:nvSpPr>
          <p:cNvPr id="27" name="Shape 25"/>
          <p:cNvSpPr/>
          <p:nvPr/>
        </p:nvSpPr>
        <p:spPr>
          <a:xfrm>
            <a:off x="6309360" y="2423160"/>
            <a:ext cx="201168" cy="201168"/>
          </a:xfrm>
          <a:prstGeom prst="ellipse">
            <a:avLst/>
          </a:prstGeom>
          <a:solidFill>
            <a:srgbClr val="52B788"/>
          </a:solidFill>
          <a:ln w="12700">
            <a:solidFill>
              <a:srgbClr val="52B788"/>
            </a:solidFill>
            <a:prstDash val="solid"/>
          </a:ln>
        </p:spPr>
      </p:sp>
      <p:sp>
        <p:nvSpPr>
          <p:cNvPr id="28" name="Text 26"/>
          <p:cNvSpPr/>
          <p:nvPr/>
        </p:nvSpPr>
        <p:spPr>
          <a:xfrm>
            <a:off x="6583680" y="2377440"/>
            <a:ext cx="2057400" cy="320040"/>
          </a:xfrm>
          <a:prstGeom prst="rect">
            <a:avLst/>
          </a:prstGeom>
          <a:noFill/>
          <a:ln/>
        </p:spPr>
        <p:txBody>
          <a:bodyPr wrap="square" rtlCol="0" anchor="ctr"/>
          <a:lstStyle/>
          <a:p>
            <a:pPr indent="0" marL="0">
              <a:buNone/>
            </a:pPr>
            <a:r>
              <a:rPr lang="en-US" sz="1250" dirty="0">
                <a:solidFill>
                  <a:srgbClr val="1B3A2D"/>
                </a:solidFill>
                <a:latin typeface="Calibri" pitchFamily="34" charset="0"/>
                <a:ea typeface="Calibri" pitchFamily="34" charset="-122"/>
                <a:cs typeface="Calibri" pitchFamily="34" charset="-120"/>
              </a:rPr>
              <a:t>他プロセスとの連携</a:t>
            </a:r>
            <a:endParaRPr lang="en-US" sz="1250" dirty="0"/>
          </a:p>
        </p:txBody>
      </p:sp>
      <p:sp>
        <p:nvSpPr>
          <p:cNvPr id="29" name="Shape 27"/>
          <p:cNvSpPr/>
          <p:nvPr/>
        </p:nvSpPr>
        <p:spPr>
          <a:xfrm>
            <a:off x="6309360" y="3246120"/>
            <a:ext cx="201168" cy="201168"/>
          </a:xfrm>
          <a:prstGeom prst="ellipse">
            <a:avLst/>
          </a:prstGeom>
          <a:solidFill>
            <a:srgbClr val="52B788"/>
          </a:solidFill>
          <a:ln w="12700">
            <a:solidFill>
              <a:srgbClr val="52B788"/>
            </a:solidFill>
            <a:prstDash val="solid"/>
          </a:ln>
        </p:spPr>
      </p:sp>
      <p:sp>
        <p:nvSpPr>
          <p:cNvPr id="30" name="Text 28"/>
          <p:cNvSpPr/>
          <p:nvPr/>
        </p:nvSpPr>
        <p:spPr>
          <a:xfrm>
            <a:off x="6583680" y="3200400"/>
            <a:ext cx="2057400" cy="320040"/>
          </a:xfrm>
          <a:prstGeom prst="rect">
            <a:avLst/>
          </a:prstGeom>
          <a:noFill/>
          <a:ln/>
        </p:spPr>
        <p:txBody>
          <a:bodyPr wrap="square" rtlCol="0" anchor="ctr"/>
          <a:lstStyle/>
          <a:p>
            <a:pPr indent="0" marL="0">
              <a:buNone/>
            </a:pPr>
            <a:r>
              <a:rPr lang="en-US" sz="1250" dirty="0">
                <a:solidFill>
                  <a:srgbClr val="1B3A2D"/>
                </a:solidFill>
                <a:latin typeface="Calibri" pitchFamily="34" charset="0"/>
                <a:ea typeface="Calibri" pitchFamily="34" charset="-122"/>
                <a:cs typeface="Calibri" pitchFamily="34" charset="-120"/>
              </a:rPr>
              <a:t>セラピストの役割</a:t>
            </a:r>
            <a:endParaRPr lang="en-US" sz="12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2D6A4F"/>
          </a:solidFill>
          <a:ln w="12700">
            <a:solidFill>
              <a:srgbClr val="2D6A4F"/>
            </a:solidFill>
            <a:prstDash val="solid"/>
          </a:ln>
        </p:spPr>
      </p:sp>
      <p:sp>
        <p:nvSpPr>
          <p:cNvPr id="3" name="Text 1"/>
          <p:cNvSpPr/>
          <p:nvPr/>
        </p:nvSpPr>
        <p:spPr>
          <a:xfrm>
            <a:off x="365760" y="0"/>
            <a:ext cx="8229600" cy="960120"/>
          </a:xfrm>
          <a:prstGeom prst="rect">
            <a:avLst/>
          </a:prstGeom>
          <a:noFill/>
          <a:ln/>
        </p:spPr>
        <p:txBody>
          <a:bodyPr wrap="square" lIns="0" tIns="0" rIns="0" bIns="0"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アクセプタンスの定義</a:t>
            </a:r>
            <a:endParaRPr lang="en-US" sz="2800" dirty="0"/>
          </a:p>
        </p:txBody>
      </p:sp>
      <p:sp>
        <p:nvSpPr>
          <p:cNvPr id="4" name="Shape 2"/>
          <p:cNvSpPr/>
          <p:nvPr/>
        </p:nvSpPr>
        <p:spPr>
          <a:xfrm>
            <a:off x="457200" y="1097280"/>
            <a:ext cx="8229600" cy="1234440"/>
          </a:xfrm>
          <a:prstGeom prst="rect">
            <a:avLst/>
          </a:prstGeom>
          <a:solidFill>
            <a:srgbClr val="1B4332"/>
          </a:solidFill>
          <a:ln w="12700">
            <a:solidFill>
              <a:srgbClr val="1B4332"/>
            </a:solidFill>
            <a:prstDash val="solid"/>
          </a:ln>
          <a:effectLst>
            <a:outerShdw sx="100000" sy="100000" kx="0" ky="0" algn="bl" rotWithShape="0" blurRad="101600" dist="25400" dir="8100000">
              <a:srgbClr val="000000">
                <a:alpha val="10000"/>
              </a:srgbClr>
            </a:outerShdw>
          </a:effectLst>
        </p:spPr>
      </p:sp>
      <p:sp>
        <p:nvSpPr>
          <p:cNvPr id="5" name="Shape 3"/>
          <p:cNvSpPr/>
          <p:nvPr/>
        </p:nvSpPr>
        <p:spPr>
          <a:xfrm>
            <a:off x="457200" y="1097280"/>
            <a:ext cx="109728" cy="1234440"/>
          </a:xfrm>
          <a:prstGeom prst="rect">
            <a:avLst/>
          </a:prstGeom>
          <a:solidFill>
            <a:srgbClr val="52B788"/>
          </a:solidFill>
          <a:ln w="12700">
            <a:solidFill>
              <a:srgbClr val="52B788"/>
            </a:solidFill>
            <a:prstDash val="solid"/>
          </a:ln>
        </p:spPr>
      </p:sp>
      <p:sp>
        <p:nvSpPr>
          <p:cNvPr id="6" name="Text 4"/>
          <p:cNvSpPr/>
          <p:nvPr/>
        </p:nvSpPr>
        <p:spPr>
          <a:xfrm>
            <a:off x="685800" y="1097280"/>
            <a:ext cx="7863840" cy="1234440"/>
          </a:xfrm>
          <a:prstGeom prst="rect">
            <a:avLst/>
          </a:prstGeom>
          <a:noFill/>
          <a:ln/>
        </p:spPr>
        <p:txBody>
          <a:bodyPr wrap="square" rtlCol="0" anchor="ctr"/>
          <a:lstStyle/>
          <a:p>
            <a:pPr indent="0" marL="0">
              <a:buNone/>
            </a:pPr>
            <a:r>
              <a:rPr lang="en-US" sz="1700" i="1" dirty="0">
                <a:solidFill>
                  <a:srgbClr val="FFFFFF"/>
                </a:solidFill>
                <a:latin typeface="Calibri" pitchFamily="34" charset="0"/>
                <a:ea typeface="Calibri" pitchFamily="34" charset="-122"/>
                <a:cs typeface="Calibri" pitchFamily="34" charset="-120"/>
              </a:rPr>
              <a:t>瞬間ごとの体験に対して、意図的に</a:t>
            </a:r>
            <a:endParaRPr lang="en-US" sz="1700" dirty="0"/>
          </a:p>
          <a:p>
            <a:pPr indent="0" marL="0">
              <a:buNone/>
            </a:pPr>
            <a:r>
              <a:rPr lang="en-US" sz="1700" i="1" dirty="0">
                <a:solidFill>
                  <a:srgbClr val="FFFFFF"/>
                </a:solidFill>
                <a:latin typeface="Calibri" pitchFamily="34" charset="0"/>
                <a:ea typeface="Calibri" pitchFamily="34" charset="-122"/>
                <a:cs typeface="Calibri" pitchFamily="34" charset="-120"/>
              </a:rPr>
              <a:t>オープンで受容的・柔軟・非評価的な</a:t>
            </a:r>
            <a:endParaRPr lang="en-US" sz="1700" dirty="0"/>
          </a:p>
          <a:p>
            <a:pPr indent="0" marL="0">
              <a:buNone/>
            </a:pPr>
            <a:r>
              <a:rPr lang="en-US" sz="1700" i="1" dirty="0">
                <a:solidFill>
                  <a:srgbClr val="FFFFFF"/>
                </a:solidFill>
                <a:latin typeface="Calibri" pitchFamily="34" charset="0"/>
                <a:ea typeface="Calibri" pitchFamily="34" charset="-122"/>
                <a:cs typeface="Calibri" pitchFamily="34" charset="-120"/>
              </a:rPr>
              <a:t>姿勢をとる継続的プロセス</a:t>
            </a:r>
            <a:endParaRPr lang="en-US" sz="1700" dirty="0"/>
          </a:p>
        </p:txBody>
      </p:sp>
      <p:sp>
        <p:nvSpPr>
          <p:cNvPr id="7" name="Text 5"/>
          <p:cNvSpPr/>
          <p:nvPr/>
        </p:nvSpPr>
        <p:spPr>
          <a:xfrm>
            <a:off x="457200" y="2514600"/>
            <a:ext cx="8229600" cy="320040"/>
          </a:xfrm>
          <a:prstGeom prst="rect">
            <a:avLst/>
          </a:prstGeom>
          <a:noFill/>
          <a:ln/>
        </p:spPr>
        <p:txBody>
          <a:bodyPr wrap="square" rtlCol="0" anchor="ctr"/>
          <a:lstStyle/>
          <a:p>
            <a:pPr indent="0" marL="0">
              <a:buNone/>
            </a:pPr>
            <a:r>
              <a:rPr lang="en-US" sz="1300" b="1" dirty="0">
                <a:solidFill>
                  <a:srgbClr val="40665A"/>
                </a:solidFill>
                <a:latin typeface="Calibri" pitchFamily="34" charset="0"/>
                <a:ea typeface="Calibri" pitchFamily="34" charset="-122"/>
                <a:cs typeface="Calibri" pitchFamily="34" charset="-120"/>
              </a:rPr>
              <a:t>アクセプタンスでは「ない」もの:</a:t>
            </a:r>
            <a:endParaRPr lang="en-US" sz="1300" dirty="0"/>
          </a:p>
        </p:txBody>
      </p:sp>
      <p:sp>
        <p:nvSpPr>
          <p:cNvPr id="8" name="Shape 6"/>
          <p:cNvSpPr/>
          <p:nvPr/>
        </p:nvSpPr>
        <p:spPr>
          <a:xfrm>
            <a:off x="457200" y="2834640"/>
            <a:ext cx="1920240" cy="1371600"/>
          </a:xfrm>
          <a:prstGeom prst="rect">
            <a:avLst/>
          </a:prstGeom>
          <a:solidFill>
            <a:srgbClr val="F0F7F4"/>
          </a:solidFill>
          <a:ln w="19050">
            <a:solidFill>
              <a:srgbClr val="B7E4C7"/>
            </a:solidFill>
            <a:prstDash val="solid"/>
          </a:ln>
        </p:spPr>
      </p:sp>
      <p:sp>
        <p:nvSpPr>
          <p:cNvPr id="9" name="Text 7"/>
          <p:cNvSpPr/>
          <p:nvPr/>
        </p:nvSpPr>
        <p:spPr>
          <a:xfrm>
            <a:off x="548640" y="2834640"/>
            <a:ext cx="365760" cy="411480"/>
          </a:xfrm>
          <a:prstGeom prst="rect">
            <a:avLst/>
          </a:prstGeom>
          <a:noFill/>
          <a:ln/>
        </p:spPr>
        <p:txBody>
          <a:bodyPr wrap="square" lIns="0" tIns="0" rIns="0" bIns="0" rtlCol="0" anchor="ctr"/>
          <a:lstStyle/>
          <a:p>
            <a:pPr indent="0" marL="0">
              <a:buNone/>
            </a:pPr>
            <a:r>
              <a:rPr lang="en-US" sz="1800" b="1" dirty="0">
                <a:solidFill>
                  <a:srgbClr val="D32F2F"/>
                </a:solidFill>
                <a:latin typeface="Calibri" pitchFamily="34" charset="0"/>
                <a:ea typeface="Calibri" pitchFamily="34" charset="-122"/>
                <a:cs typeface="Calibri" pitchFamily="34" charset="-120"/>
              </a:rPr>
              <a:t>✕</a:t>
            </a:r>
            <a:endParaRPr lang="en-US" sz="1800" dirty="0"/>
          </a:p>
        </p:txBody>
      </p:sp>
      <p:sp>
        <p:nvSpPr>
          <p:cNvPr id="10" name="Text 8"/>
          <p:cNvSpPr/>
          <p:nvPr/>
        </p:nvSpPr>
        <p:spPr>
          <a:xfrm>
            <a:off x="530352" y="3218688"/>
            <a:ext cx="1783080" cy="320040"/>
          </a:xfrm>
          <a:prstGeom prst="rect">
            <a:avLst/>
          </a:prstGeom>
          <a:noFill/>
          <a:ln/>
        </p:spPr>
        <p:txBody>
          <a:bodyPr wrap="square" rtlCol="0" anchor="ctr"/>
          <a:lstStyle/>
          <a:p>
            <a:pPr indent="0" marL="0">
              <a:buNone/>
            </a:pPr>
            <a:r>
              <a:rPr lang="en-US" sz="1250" b="1" dirty="0">
                <a:solidFill>
                  <a:srgbClr val="1B4332"/>
                </a:solidFill>
                <a:latin typeface="Calibri" pitchFamily="34" charset="0"/>
                <a:ea typeface="Calibri" pitchFamily="34" charset="-122"/>
                <a:cs typeface="Calibri" pitchFamily="34" charset="-120"/>
              </a:rPr>
              <a:t>諦め・降伏</a:t>
            </a:r>
            <a:endParaRPr lang="en-US" sz="1250" dirty="0"/>
          </a:p>
        </p:txBody>
      </p:sp>
      <p:sp>
        <p:nvSpPr>
          <p:cNvPr id="11" name="Text 9"/>
          <p:cNvSpPr/>
          <p:nvPr/>
        </p:nvSpPr>
        <p:spPr>
          <a:xfrm>
            <a:off x="530352" y="3520440"/>
            <a:ext cx="1783080" cy="594360"/>
          </a:xfrm>
          <a:prstGeom prst="rect">
            <a:avLst/>
          </a:prstGeom>
          <a:noFill/>
          <a:ln/>
        </p:spPr>
        <p:txBody>
          <a:bodyPr wrap="square" rtlCol="0" anchor="ctr"/>
          <a:lstStyle/>
          <a:p>
            <a:pPr indent="0" marL="0">
              <a:buNone/>
            </a:pPr>
            <a:r>
              <a:rPr lang="en-US" sz="1100" dirty="0">
                <a:solidFill>
                  <a:srgbClr val="40665A"/>
                </a:solidFill>
                <a:latin typeface="Calibri" pitchFamily="34" charset="0"/>
                <a:ea typeface="Calibri" pitchFamily="34" charset="-122"/>
                <a:cs typeface="Calibri" pitchFamily="34" charset="-120"/>
              </a:rPr>
              <a:t>変化をあきらめることではない</a:t>
            </a:r>
            <a:endParaRPr lang="en-US" sz="1100" dirty="0"/>
          </a:p>
        </p:txBody>
      </p:sp>
      <p:sp>
        <p:nvSpPr>
          <p:cNvPr id="12" name="Shape 10"/>
          <p:cNvSpPr/>
          <p:nvPr/>
        </p:nvSpPr>
        <p:spPr>
          <a:xfrm>
            <a:off x="2560320" y="2834640"/>
            <a:ext cx="1920240" cy="1371600"/>
          </a:xfrm>
          <a:prstGeom prst="rect">
            <a:avLst/>
          </a:prstGeom>
          <a:solidFill>
            <a:srgbClr val="F0F7F4"/>
          </a:solidFill>
          <a:ln w="19050">
            <a:solidFill>
              <a:srgbClr val="B7E4C7"/>
            </a:solidFill>
            <a:prstDash val="solid"/>
          </a:ln>
        </p:spPr>
      </p:sp>
      <p:sp>
        <p:nvSpPr>
          <p:cNvPr id="13" name="Text 11"/>
          <p:cNvSpPr/>
          <p:nvPr/>
        </p:nvSpPr>
        <p:spPr>
          <a:xfrm>
            <a:off x="2651760" y="2834640"/>
            <a:ext cx="365760" cy="411480"/>
          </a:xfrm>
          <a:prstGeom prst="rect">
            <a:avLst/>
          </a:prstGeom>
          <a:noFill/>
          <a:ln/>
        </p:spPr>
        <p:txBody>
          <a:bodyPr wrap="square" lIns="0" tIns="0" rIns="0" bIns="0" rtlCol="0" anchor="ctr"/>
          <a:lstStyle/>
          <a:p>
            <a:pPr indent="0" marL="0">
              <a:buNone/>
            </a:pPr>
            <a:r>
              <a:rPr lang="en-US" sz="1800" b="1" dirty="0">
                <a:solidFill>
                  <a:srgbClr val="D32F2F"/>
                </a:solidFill>
                <a:latin typeface="Calibri" pitchFamily="34" charset="0"/>
                <a:ea typeface="Calibri" pitchFamily="34" charset="-122"/>
                <a:cs typeface="Calibri" pitchFamily="34" charset="-120"/>
              </a:rPr>
              <a:t>✕</a:t>
            </a:r>
            <a:endParaRPr lang="en-US" sz="1800" dirty="0"/>
          </a:p>
        </p:txBody>
      </p:sp>
      <p:sp>
        <p:nvSpPr>
          <p:cNvPr id="14" name="Text 12"/>
          <p:cNvSpPr/>
          <p:nvPr/>
        </p:nvSpPr>
        <p:spPr>
          <a:xfrm>
            <a:off x="2633472" y="3218688"/>
            <a:ext cx="1783080" cy="320040"/>
          </a:xfrm>
          <a:prstGeom prst="rect">
            <a:avLst/>
          </a:prstGeom>
          <a:noFill/>
          <a:ln/>
        </p:spPr>
        <p:txBody>
          <a:bodyPr wrap="square" rtlCol="0" anchor="ctr"/>
          <a:lstStyle/>
          <a:p>
            <a:pPr indent="0" marL="0">
              <a:buNone/>
            </a:pPr>
            <a:r>
              <a:rPr lang="en-US" sz="1250" b="1" dirty="0">
                <a:solidFill>
                  <a:srgbClr val="1B4332"/>
                </a:solidFill>
                <a:latin typeface="Calibri" pitchFamily="34" charset="0"/>
                <a:ea typeface="Calibri" pitchFamily="34" charset="-122"/>
                <a:cs typeface="Calibri" pitchFamily="34" charset="-120"/>
              </a:rPr>
              <a:t>単なる耐え忍び</a:t>
            </a:r>
            <a:endParaRPr lang="en-US" sz="1250" dirty="0"/>
          </a:p>
        </p:txBody>
      </p:sp>
      <p:sp>
        <p:nvSpPr>
          <p:cNvPr id="15" name="Text 13"/>
          <p:cNvSpPr/>
          <p:nvPr/>
        </p:nvSpPr>
        <p:spPr>
          <a:xfrm>
            <a:off x="2633472" y="3520440"/>
            <a:ext cx="1783080" cy="594360"/>
          </a:xfrm>
          <a:prstGeom prst="rect">
            <a:avLst/>
          </a:prstGeom>
          <a:noFill/>
          <a:ln/>
        </p:spPr>
        <p:txBody>
          <a:bodyPr wrap="square" rtlCol="0" anchor="ctr"/>
          <a:lstStyle/>
          <a:p>
            <a:pPr indent="0" marL="0">
              <a:buNone/>
            </a:pPr>
            <a:r>
              <a:rPr lang="en-US" sz="1100" dirty="0">
                <a:solidFill>
                  <a:srgbClr val="40665A"/>
                </a:solidFill>
                <a:latin typeface="Calibri" pitchFamily="34" charset="0"/>
                <a:ea typeface="Calibri" pitchFamily="34" charset="-122"/>
                <a:cs typeface="Calibri" pitchFamily="34" charset="-120"/>
              </a:rPr>
              <a:t>条件付き受動的態度とは異なる</a:t>
            </a:r>
            <a:endParaRPr lang="en-US" sz="1100" dirty="0"/>
          </a:p>
        </p:txBody>
      </p:sp>
      <p:sp>
        <p:nvSpPr>
          <p:cNvPr id="16" name="Shape 14"/>
          <p:cNvSpPr/>
          <p:nvPr/>
        </p:nvSpPr>
        <p:spPr>
          <a:xfrm>
            <a:off x="4663440" y="2834640"/>
            <a:ext cx="1920240" cy="1371600"/>
          </a:xfrm>
          <a:prstGeom prst="rect">
            <a:avLst/>
          </a:prstGeom>
          <a:solidFill>
            <a:srgbClr val="F0F7F4"/>
          </a:solidFill>
          <a:ln w="19050">
            <a:solidFill>
              <a:srgbClr val="B7E4C7"/>
            </a:solidFill>
            <a:prstDash val="solid"/>
          </a:ln>
        </p:spPr>
      </p:sp>
      <p:sp>
        <p:nvSpPr>
          <p:cNvPr id="17" name="Text 15"/>
          <p:cNvSpPr/>
          <p:nvPr/>
        </p:nvSpPr>
        <p:spPr>
          <a:xfrm>
            <a:off x="4754880" y="2834640"/>
            <a:ext cx="365760" cy="411480"/>
          </a:xfrm>
          <a:prstGeom prst="rect">
            <a:avLst/>
          </a:prstGeom>
          <a:noFill/>
          <a:ln/>
        </p:spPr>
        <p:txBody>
          <a:bodyPr wrap="square" lIns="0" tIns="0" rIns="0" bIns="0" rtlCol="0" anchor="ctr"/>
          <a:lstStyle/>
          <a:p>
            <a:pPr indent="0" marL="0">
              <a:buNone/>
            </a:pPr>
            <a:r>
              <a:rPr lang="en-US" sz="1800" b="1" dirty="0">
                <a:solidFill>
                  <a:srgbClr val="D32F2F"/>
                </a:solidFill>
                <a:latin typeface="Calibri" pitchFamily="34" charset="0"/>
                <a:ea typeface="Calibri" pitchFamily="34" charset="-122"/>
                <a:cs typeface="Calibri" pitchFamily="34" charset="-120"/>
              </a:rPr>
              <a:t>✕</a:t>
            </a:r>
            <a:endParaRPr lang="en-US" sz="1800" dirty="0"/>
          </a:p>
        </p:txBody>
      </p:sp>
      <p:sp>
        <p:nvSpPr>
          <p:cNvPr id="18" name="Text 16"/>
          <p:cNvSpPr/>
          <p:nvPr/>
        </p:nvSpPr>
        <p:spPr>
          <a:xfrm>
            <a:off x="4736592" y="3218688"/>
            <a:ext cx="1783080" cy="320040"/>
          </a:xfrm>
          <a:prstGeom prst="rect">
            <a:avLst/>
          </a:prstGeom>
          <a:noFill/>
          <a:ln/>
        </p:spPr>
        <p:txBody>
          <a:bodyPr wrap="square" rtlCol="0" anchor="ctr"/>
          <a:lstStyle/>
          <a:p>
            <a:pPr indent="0" marL="0">
              <a:buNone/>
            </a:pPr>
            <a:r>
              <a:rPr lang="en-US" sz="1250" b="1" dirty="0">
                <a:solidFill>
                  <a:srgbClr val="1B4332"/>
                </a:solidFill>
                <a:latin typeface="Calibri" pitchFamily="34" charset="0"/>
                <a:ea typeface="Calibri" pitchFamily="34" charset="-122"/>
                <a:cs typeface="Calibri" pitchFamily="34" charset="-120"/>
              </a:rPr>
              <a:t>個人の失敗</a:t>
            </a:r>
            <a:endParaRPr lang="en-US" sz="1250" dirty="0"/>
          </a:p>
        </p:txBody>
      </p:sp>
      <p:sp>
        <p:nvSpPr>
          <p:cNvPr id="19" name="Text 17"/>
          <p:cNvSpPr/>
          <p:nvPr/>
        </p:nvSpPr>
        <p:spPr>
          <a:xfrm>
            <a:off x="4736592" y="3520440"/>
            <a:ext cx="1783080" cy="594360"/>
          </a:xfrm>
          <a:prstGeom prst="rect">
            <a:avLst/>
          </a:prstGeom>
          <a:noFill/>
          <a:ln/>
        </p:spPr>
        <p:txBody>
          <a:bodyPr wrap="square" rtlCol="0" anchor="ctr"/>
          <a:lstStyle/>
          <a:p>
            <a:pPr indent="0" marL="0">
              <a:buNone/>
            </a:pPr>
            <a:r>
              <a:rPr lang="en-US" sz="1100" dirty="0">
                <a:solidFill>
                  <a:srgbClr val="40665A"/>
                </a:solidFill>
                <a:latin typeface="Calibri" pitchFamily="34" charset="0"/>
                <a:ea typeface="Calibri" pitchFamily="34" charset="-122"/>
                <a:cs typeface="Calibri" pitchFamily="34" charset="-120"/>
              </a:rPr>
              <a:t>うまくいかない戦略を手放すこと</a:t>
            </a:r>
            <a:endParaRPr lang="en-US" sz="1100" dirty="0"/>
          </a:p>
        </p:txBody>
      </p:sp>
      <p:sp>
        <p:nvSpPr>
          <p:cNvPr id="20" name="Shape 18"/>
          <p:cNvSpPr/>
          <p:nvPr/>
        </p:nvSpPr>
        <p:spPr>
          <a:xfrm>
            <a:off x="6766560" y="2834640"/>
            <a:ext cx="1920240" cy="1371600"/>
          </a:xfrm>
          <a:prstGeom prst="rect">
            <a:avLst/>
          </a:prstGeom>
          <a:solidFill>
            <a:srgbClr val="F0F7F4"/>
          </a:solidFill>
          <a:ln w="19050">
            <a:solidFill>
              <a:srgbClr val="B7E4C7"/>
            </a:solidFill>
            <a:prstDash val="solid"/>
          </a:ln>
        </p:spPr>
      </p:sp>
      <p:sp>
        <p:nvSpPr>
          <p:cNvPr id="21" name="Text 19"/>
          <p:cNvSpPr/>
          <p:nvPr/>
        </p:nvSpPr>
        <p:spPr>
          <a:xfrm>
            <a:off x="6858000" y="2834640"/>
            <a:ext cx="365760" cy="411480"/>
          </a:xfrm>
          <a:prstGeom prst="rect">
            <a:avLst/>
          </a:prstGeom>
          <a:noFill/>
          <a:ln/>
        </p:spPr>
        <p:txBody>
          <a:bodyPr wrap="square" lIns="0" tIns="0" rIns="0" bIns="0" rtlCol="0" anchor="ctr"/>
          <a:lstStyle/>
          <a:p>
            <a:pPr indent="0" marL="0">
              <a:buNone/>
            </a:pPr>
            <a:r>
              <a:rPr lang="en-US" sz="1800" b="1" dirty="0">
                <a:solidFill>
                  <a:srgbClr val="D32F2F"/>
                </a:solidFill>
                <a:latin typeface="Calibri" pitchFamily="34" charset="0"/>
                <a:ea typeface="Calibri" pitchFamily="34" charset="-122"/>
                <a:cs typeface="Calibri" pitchFamily="34" charset="-120"/>
              </a:rPr>
              <a:t>✕</a:t>
            </a:r>
            <a:endParaRPr lang="en-US" sz="1800" dirty="0"/>
          </a:p>
        </p:txBody>
      </p:sp>
      <p:sp>
        <p:nvSpPr>
          <p:cNvPr id="22" name="Text 20"/>
          <p:cNvSpPr/>
          <p:nvPr/>
        </p:nvSpPr>
        <p:spPr>
          <a:xfrm>
            <a:off x="6839712" y="3218688"/>
            <a:ext cx="1783080" cy="320040"/>
          </a:xfrm>
          <a:prstGeom prst="rect">
            <a:avLst/>
          </a:prstGeom>
          <a:noFill/>
          <a:ln/>
        </p:spPr>
        <p:txBody>
          <a:bodyPr wrap="square" rtlCol="0" anchor="ctr"/>
          <a:lstStyle/>
          <a:p>
            <a:pPr indent="0" marL="0">
              <a:buNone/>
            </a:pPr>
            <a:r>
              <a:rPr lang="en-US" sz="1250" b="1" dirty="0">
                <a:solidFill>
                  <a:srgbClr val="1B4332"/>
                </a:solidFill>
                <a:latin typeface="Calibri" pitchFamily="34" charset="0"/>
                <a:ea typeface="Calibri" pitchFamily="34" charset="-122"/>
                <a:cs typeface="Calibri" pitchFamily="34" charset="-120"/>
              </a:rPr>
              <a:t>感情の消去</a:t>
            </a:r>
            <a:endParaRPr lang="en-US" sz="1250" dirty="0"/>
          </a:p>
        </p:txBody>
      </p:sp>
      <p:sp>
        <p:nvSpPr>
          <p:cNvPr id="23" name="Text 21"/>
          <p:cNvSpPr/>
          <p:nvPr/>
        </p:nvSpPr>
        <p:spPr>
          <a:xfrm>
            <a:off x="6839712" y="3520440"/>
            <a:ext cx="1783080" cy="594360"/>
          </a:xfrm>
          <a:prstGeom prst="rect">
            <a:avLst/>
          </a:prstGeom>
          <a:noFill/>
          <a:ln/>
        </p:spPr>
        <p:txBody>
          <a:bodyPr wrap="square" rtlCol="0" anchor="ctr"/>
          <a:lstStyle/>
          <a:p>
            <a:pPr indent="0" marL="0">
              <a:buNone/>
            </a:pPr>
            <a:r>
              <a:rPr lang="en-US" sz="1100" dirty="0">
                <a:solidFill>
                  <a:srgbClr val="40665A"/>
                </a:solidFill>
                <a:latin typeface="Calibri" pitchFamily="34" charset="0"/>
                <a:ea typeface="Calibri" pitchFamily="34" charset="-122"/>
                <a:cs typeface="Calibri" pitchFamily="34" charset="-120"/>
              </a:rPr>
              <a:t>体験を消すことが目的ではない</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0F7F4"/>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52B788"/>
          </a:solidFill>
          <a:ln w="12700">
            <a:solidFill>
              <a:srgbClr val="52B788"/>
            </a:solidFill>
            <a:prstDash val="solid"/>
          </a:ln>
        </p:spPr>
      </p:sp>
      <p:sp>
        <p:nvSpPr>
          <p:cNvPr id="3" name="Text 1"/>
          <p:cNvSpPr/>
          <p:nvPr/>
        </p:nvSpPr>
        <p:spPr>
          <a:xfrm>
            <a:off x="365760" y="0"/>
            <a:ext cx="8229600" cy="960120"/>
          </a:xfrm>
          <a:prstGeom prst="rect">
            <a:avLst/>
          </a:prstGeom>
          <a:noFill/>
          <a:ln/>
        </p:spPr>
        <p:txBody>
          <a:bodyPr wrap="square" lIns="0" tIns="0" rIns="0" bIns="0"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ウィリングネス（Willingness）</a:t>
            </a:r>
            <a:endParaRPr lang="en-US" sz="2800" dirty="0"/>
          </a:p>
        </p:txBody>
      </p:sp>
      <p:sp>
        <p:nvSpPr>
          <p:cNvPr id="4" name="Shape 2"/>
          <p:cNvSpPr/>
          <p:nvPr/>
        </p:nvSpPr>
        <p:spPr>
          <a:xfrm>
            <a:off x="365760" y="1051560"/>
            <a:ext cx="4023360" cy="914400"/>
          </a:xfrm>
          <a:prstGeom prst="rect">
            <a:avLst/>
          </a:prstGeom>
          <a:solidFill>
            <a:srgbClr val="FFFFFF"/>
          </a:solidFill>
          <a:ln w="19050">
            <a:solidFill>
              <a:srgbClr val="52B788"/>
            </a:solidFill>
            <a:prstDash val="solid"/>
          </a:ln>
          <a:effectLst>
            <a:outerShdw sx="100000" sy="100000" kx="0" ky="0" algn="bl" rotWithShape="0" blurRad="101600" dist="25400" dir="8100000">
              <a:srgbClr val="000000">
                <a:alpha val="10000"/>
              </a:srgbClr>
            </a:outerShdw>
          </a:effectLst>
        </p:spPr>
      </p:sp>
      <p:sp>
        <p:nvSpPr>
          <p:cNvPr id="5" name="Text 3"/>
          <p:cNvSpPr/>
          <p:nvPr/>
        </p:nvSpPr>
        <p:spPr>
          <a:xfrm>
            <a:off x="502920" y="1051560"/>
            <a:ext cx="3749040" cy="914400"/>
          </a:xfrm>
          <a:prstGeom prst="rect">
            <a:avLst/>
          </a:prstGeom>
          <a:noFill/>
          <a:ln/>
        </p:spPr>
        <p:txBody>
          <a:bodyPr wrap="square" rtlCol="0" anchor="ctr"/>
          <a:lstStyle/>
          <a:p>
            <a:pPr indent="0" marL="0">
              <a:buNone/>
            </a:pPr>
            <a:r>
              <a:rPr lang="en-US" sz="1350" i="1" dirty="0">
                <a:solidFill>
                  <a:srgbClr val="1B4332"/>
                </a:solidFill>
                <a:latin typeface="Calibri" pitchFamily="34" charset="0"/>
                <a:ea typeface="Calibri" pitchFamily="34" charset="-122"/>
                <a:cs typeface="Calibri" pitchFamily="34" charset="-120"/>
              </a:rPr>
              <a:t>価値観に基づき、不快な体験と接触することを</a:t>
            </a:r>
            <a:endParaRPr lang="en-US" sz="1350" dirty="0"/>
          </a:p>
          <a:p>
            <a:pPr indent="0" marL="0">
              <a:buNone/>
            </a:pPr>
            <a:r>
              <a:rPr lang="en-US" sz="1350" i="1" dirty="0">
                <a:solidFill>
                  <a:srgbClr val="1B4332"/>
                </a:solidFill>
                <a:latin typeface="Calibri" pitchFamily="34" charset="0"/>
                <a:ea typeface="Calibri" pitchFamily="34" charset="-122"/>
                <a:cs typeface="Calibri" pitchFamily="34" charset="-120"/>
              </a:rPr>
              <a:t>自ら選ぶ意志・姿勢</a:t>
            </a:r>
            <a:endParaRPr lang="en-US" sz="1350" dirty="0"/>
          </a:p>
        </p:txBody>
      </p:sp>
      <p:sp>
        <p:nvSpPr>
          <p:cNvPr id="6" name="Shape 4"/>
          <p:cNvSpPr/>
          <p:nvPr/>
        </p:nvSpPr>
        <p:spPr>
          <a:xfrm>
            <a:off x="4754880" y="1051560"/>
            <a:ext cx="4023360" cy="914400"/>
          </a:xfrm>
          <a:prstGeom prst="rect">
            <a:avLst/>
          </a:prstGeom>
          <a:solidFill>
            <a:srgbClr val="FFFFFF"/>
          </a:solidFill>
          <a:ln w="19050">
            <a:solidFill>
              <a:srgbClr val="52B788"/>
            </a:solidFill>
            <a:prstDash val="solid"/>
          </a:ln>
          <a:effectLst>
            <a:outerShdw sx="100000" sy="100000" kx="0" ky="0" algn="bl" rotWithShape="0" blurRad="101600" dist="25400" dir="8100000">
              <a:srgbClr val="000000">
                <a:alpha val="10000"/>
              </a:srgbClr>
            </a:outerShdw>
          </a:effectLst>
        </p:spPr>
      </p:sp>
      <p:sp>
        <p:nvSpPr>
          <p:cNvPr id="7" name="Text 5"/>
          <p:cNvSpPr/>
          <p:nvPr/>
        </p:nvSpPr>
        <p:spPr>
          <a:xfrm>
            <a:off x="4892040" y="1051560"/>
            <a:ext cx="3749040" cy="914400"/>
          </a:xfrm>
          <a:prstGeom prst="rect">
            <a:avLst/>
          </a:prstGeom>
          <a:noFill/>
          <a:ln/>
        </p:spPr>
        <p:txBody>
          <a:bodyPr wrap="square" rtlCol="0" anchor="ctr"/>
          <a:lstStyle/>
          <a:p>
            <a:pPr indent="0" marL="0">
              <a:buNone/>
            </a:pPr>
            <a:r>
              <a:rPr lang="en-US" sz="1350" b="1" dirty="0">
                <a:solidFill>
                  <a:srgbClr val="1B4332"/>
                </a:solidFill>
                <a:latin typeface="Calibri" pitchFamily="34" charset="0"/>
                <a:ea typeface="Calibri" pitchFamily="34" charset="-122"/>
                <a:cs typeface="Calibri" pitchFamily="34" charset="-120"/>
              </a:rPr>
              <a:t>ウィリングネス</a:t>
            </a:r>
            <a:pPr indent="0" marL="0">
              <a:buNone/>
            </a:pPr>
            <a:r>
              <a:rPr lang="en-US" sz="1350" dirty="0">
                <a:solidFill>
                  <a:srgbClr val="1B3A2D"/>
                </a:solidFill>
                <a:latin typeface="Calibri" pitchFamily="34" charset="0"/>
                <a:ea typeface="Calibri" pitchFamily="34" charset="-122"/>
                <a:cs typeface="Calibri" pitchFamily="34" charset="-120"/>
              </a:rPr>
              <a:t> = アクセプタンスの入口
</a:t>
            </a:r>
            <a:pPr indent="0" marL="0">
              <a:buNone/>
            </a:pPr>
            <a:r>
              <a:rPr lang="en-US" sz="1350" b="1" dirty="0">
                <a:solidFill>
                  <a:srgbClr val="D32F2F"/>
                </a:solidFill>
                <a:latin typeface="Calibri" pitchFamily="34" charset="0"/>
                <a:ea typeface="Calibri" pitchFamily="34" charset="-122"/>
                <a:cs typeface="Calibri" pitchFamily="34" charset="-120"/>
              </a:rPr>
              <a:t>望む（wanting）</a:t>
            </a:r>
            <a:pPr indent="0" marL="0">
              <a:buNone/>
            </a:pPr>
            <a:r>
              <a:rPr lang="en-US" sz="1350" dirty="0">
                <a:solidFill>
                  <a:srgbClr val="1B3A2D"/>
                </a:solidFill>
                <a:latin typeface="Calibri" pitchFamily="34" charset="0"/>
                <a:ea typeface="Calibri" pitchFamily="34" charset="-122"/>
                <a:cs typeface="Calibri" pitchFamily="34" charset="-120"/>
              </a:rPr>
              <a:t>こととは別物</a:t>
            </a:r>
            <a:endParaRPr lang="en-US" sz="1350" dirty="0"/>
          </a:p>
        </p:txBody>
      </p:sp>
      <p:sp>
        <p:nvSpPr>
          <p:cNvPr id="8" name="Shape 6"/>
          <p:cNvSpPr/>
          <p:nvPr/>
        </p:nvSpPr>
        <p:spPr>
          <a:xfrm>
            <a:off x="365760" y="2148840"/>
            <a:ext cx="2651760" cy="2468880"/>
          </a:xfrm>
          <a:prstGeom prst="rect">
            <a:avLst/>
          </a:prstGeom>
          <a:solidFill>
            <a:srgbClr val="FFFFFF"/>
          </a:solidFill>
          <a:ln w="19050">
            <a:solidFill>
              <a:srgbClr val="B7E4C7"/>
            </a:solidFill>
            <a:prstDash val="solid"/>
          </a:ln>
          <a:effectLst>
            <a:outerShdw sx="100000" sy="100000" kx="0" ky="0" algn="bl" rotWithShape="0" blurRad="101600" dist="25400" dir="8100000">
              <a:srgbClr val="000000">
                <a:alpha val="10000"/>
              </a:srgbClr>
            </a:outerShdw>
          </a:effectLst>
        </p:spPr>
      </p:sp>
      <p:sp>
        <p:nvSpPr>
          <p:cNvPr id="9" name="Shape 7"/>
          <p:cNvSpPr/>
          <p:nvPr/>
        </p:nvSpPr>
        <p:spPr>
          <a:xfrm>
            <a:off x="365760" y="2148840"/>
            <a:ext cx="2651760" cy="365760"/>
          </a:xfrm>
          <a:prstGeom prst="rect">
            <a:avLst/>
          </a:prstGeom>
          <a:solidFill>
            <a:srgbClr val="2D6A4F"/>
          </a:solidFill>
          <a:ln w="12700">
            <a:solidFill>
              <a:srgbClr val="2D6A4F"/>
            </a:solidFill>
            <a:prstDash val="solid"/>
          </a:ln>
        </p:spPr>
      </p:sp>
      <p:sp>
        <p:nvSpPr>
          <p:cNvPr id="10" name="Text 8"/>
          <p:cNvSpPr/>
          <p:nvPr/>
        </p:nvSpPr>
        <p:spPr>
          <a:xfrm>
            <a:off x="457200" y="2148840"/>
            <a:ext cx="2468880" cy="36576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オール・オア・ナッシング</a:t>
            </a:r>
            <a:endParaRPr lang="en-US" sz="1200" dirty="0"/>
          </a:p>
        </p:txBody>
      </p:sp>
      <p:sp>
        <p:nvSpPr>
          <p:cNvPr id="11" name="Text 9"/>
          <p:cNvSpPr/>
          <p:nvPr/>
        </p:nvSpPr>
        <p:spPr>
          <a:xfrm>
            <a:off x="502920" y="2560320"/>
            <a:ext cx="2377440" cy="1828800"/>
          </a:xfrm>
          <a:prstGeom prst="rect">
            <a:avLst/>
          </a:prstGeom>
          <a:noFill/>
          <a:ln/>
        </p:spPr>
        <p:txBody>
          <a:bodyPr wrap="square" rtlCol="0" anchor="ctr"/>
          <a:lstStyle/>
          <a:p>
            <a:pPr indent="0" marL="0">
              <a:buNone/>
            </a:pPr>
            <a:r>
              <a:rPr lang="en-US" sz="1250" dirty="0">
                <a:solidFill>
                  <a:srgbClr val="1B3A2D"/>
                </a:solidFill>
                <a:latin typeface="Calibri" pitchFamily="34" charset="0"/>
                <a:ea typeface="Calibri" pitchFamily="34" charset="-122"/>
                <a:cs typeface="Calibri" pitchFamily="34" charset="-120"/>
              </a:rPr>
              <a:t>質は変えられない。半分だけ「飛ぶ」ことはできない（ジャンプの比喩）</a:t>
            </a:r>
            <a:endParaRPr lang="en-US" sz="1250" dirty="0"/>
          </a:p>
        </p:txBody>
      </p:sp>
      <p:sp>
        <p:nvSpPr>
          <p:cNvPr id="12" name="Shape 10"/>
          <p:cNvSpPr/>
          <p:nvPr/>
        </p:nvSpPr>
        <p:spPr>
          <a:xfrm>
            <a:off x="3200400" y="2148840"/>
            <a:ext cx="2651760" cy="2468880"/>
          </a:xfrm>
          <a:prstGeom prst="rect">
            <a:avLst/>
          </a:prstGeom>
          <a:solidFill>
            <a:srgbClr val="FFFFFF"/>
          </a:solidFill>
          <a:ln w="19050">
            <a:solidFill>
              <a:srgbClr val="B7E4C7"/>
            </a:solidFill>
            <a:prstDash val="solid"/>
          </a:ln>
          <a:effectLst>
            <a:outerShdw sx="100000" sy="100000" kx="0" ky="0" algn="bl" rotWithShape="0" blurRad="101600" dist="25400" dir="8100000">
              <a:srgbClr val="000000">
                <a:alpha val="10000"/>
              </a:srgbClr>
            </a:outerShdw>
          </a:effectLst>
        </p:spPr>
      </p:sp>
      <p:sp>
        <p:nvSpPr>
          <p:cNvPr id="13" name="Shape 11"/>
          <p:cNvSpPr/>
          <p:nvPr/>
        </p:nvSpPr>
        <p:spPr>
          <a:xfrm>
            <a:off x="3200400" y="2148840"/>
            <a:ext cx="2651760" cy="365760"/>
          </a:xfrm>
          <a:prstGeom prst="rect">
            <a:avLst/>
          </a:prstGeom>
          <a:solidFill>
            <a:srgbClr val="2D6A4F"/>
          </a:solidFill>
          <a:ln w="12700">
            <a:solidFill>
              <a:srgbClr val="2D6A4F"/>
            </a:solidFill>
            <a:prstDash val="solid"/>
          </a:ln>
        </p:spPr>
      </p:sp>
      <p:sp>
        <p:nvSpPr>
          <p:cNvPr id="14" name="Text 12"/>
          <p:cNvSpPr/>
          <p:nvPr/>
        </p:nvSpPr>
        <p:spPr>
          <a:xfrm>
            <a:off x="3291840" y="2148840"/>
            <a:ext cx="2468880" cy="36576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状況で大きさは決められる</a:t>
            </a:r>
            <a:endParaRPr lang="en-US" sz="1200" dirty="0"/>
          </a:p>
        </p:txBody>
      </p:sp>
      <p:sp>
        <p:nvSpPr>
          <p:cNvPr id="15" name="Text 13"/>
          <p:cNvSpPr/>
          <p:nvPr/>
        </p:nvSpPr>
        <p:spPr>
          <a:xfrm>
            <a:off x="3337560" y="2560320"/>
            <a:ext cx="2377440" cy="1828800"/>
          </a:xfrm>
          <a:prstGeom prst="rect">
            <a:avLst/>
          </a:prstGeom>
          <a:noFill/>
          <a:ln/>
        </p:spPr>
        <p:txBody>
          <a:bodyPr wrap="square" rtlCol="0" anchor="ctr"/>
          <a:lstStyle/>
          <a:p>
            <a:pPr indent="0" marL="0">
              <a:buNone/>
            </a:pPr>
            <a:r>
              <a:rPr lang="en-US" sz="1250" dirty="0">
                <a:solidFill>
                  <a:srgbClr val="1B3A2D"/>
                </a:solidFill>
                <a:latin typeface="Calibri" pitchFamily="34" charset="0"/>
                <a:ea typeface="Calibri" pitchFamily="34" charset="-122"/>
                <a:cs typeface="Calibri" pitchFamily="34" charset="-120"/>
              </a:rPr>
              <a:t>ウィリングネスの「量」は変えられるが、質を下げると破壊になる</a:t>
            </a:r>
            <a:endParaRPr lang="en-US" sz="1250" dirty="0"/>
          </a:p>
        </p:txBody>
      </p:sp>
      <p:sp>
        <p:nvSpPr>
          <p:cNvPr id="16" name="Shape 14"/>
          <p:cNvSpPr/>
          <p:nvPr/>
        </p:nvSpPr>
        <p:spPr>
          <a:xfrm>
            <a:off x="6035040" y="2148840"/>
            <a:ext cx="2651760" cy="2468880"/>
          </a:xfrm>
          <a:prstGeom prst="rect">
            <a:avLst/>
          </a:prstGeom>
          <a:solidFill>
            <a:srgbClr val="FFFFFF"/>
          </a:solidFill>
          <a:ln w="19050">
            <a:solidFill>
              <a:srgbClr val="B7E4C7"/>
            </a:solidFill>
            <a:prstDash val="solid"/>
          </a:ln>
          <a:effectLst>
            <a:outerShdw sx="100000" sy="100000" kx="0" ky="0" algn="bl" rotWithShape="0" blurRad="101600" dist="25400" dir="8100000">
              <a:srgbClr val="000000">
                <a:alpha val="10000"/>
              </a:srgbClr>
            </a:outerShdw>
          </a:effectLst>
        </p:spPr>
      </p:sp>
      <p:sp>
        <p:nvSpPr>
          <p:cNvPr id="17" name="Shape 15"/>
          <p:cNvSpPr/>
          <p:nvPr/>
        </p:nvSpPr>
        <p:spPr>
          <a:xfrm>
            <a:off x="6035040" y="2148840"/>
            <a:ext cx="2651760" cy="365760"/>
          </a:xfrm>
          <a:prstGeom prst="rect">
            <a:avLst/>
          </a:prstGeom>
          <a:solidFill>
            <a:srgbClr val="2D6A4F"/>
          </a:solidFill>
          <a:ln w="12700">
            <a:solidFill>
              <a:srgbClr val="2D6A4F"/>
            </a:solidFill>
            <a:prstDash val="solid"/>
          </a:ln>
        </p:spPr>
      </p:sp>
      <p:sp>
        <p:nvSpPr>
          <p:cNvPr id="18" name="Text 16"/>
          <p:cNvSpPr/>
          <p:nvPr/>
        </p:nvSpPr>
        <p:spPr>
          <a:xfrm>
            <a:off x="6126480" y="2148840"/>
            <a:ext cx="2468880" cy="36576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望むことではない</a:t>
            </a:r>
            <a:endParaRPr lang="en-US" sz="1200" dirty="0"/>
          </a:p>
        </p:txBody>
      </p:sp>
      <p:sp>
        <p:nvSpPr>
          <p:cNvPr id="19" name="Text 17"/>
          <p:cNvSpPr/>
          <p:nvPr/>
        </p:nvSpPr>
        <p:spPr>
          <a:xfrm>
            <a:off x="6172200" y="2560320"/>
            <a:ext cx="2377440" cy="1828800"/>
          </a:xfrm>
          <a:prstGeom prst="rect">
            <a:avLst/>
          </a:prstGeom>
          <a:noFill/>
          <a:ln/>
        </p:spPr>
        <p:txBody>
          <a:bodyPr wrap="square" rtlCol="0" anchor="ctr"/>
          <a:lstStyle/>
          <a:p>
            <a:pPr indent="0" marL="0">
              <a:buNone/>
            </a:pPr>
            <a:r>
              <a:rPr lang="en-US" sz="1250" dirty="0">
                <a:solidFill>
                  <a:srgbClr val="1B3A2D"/>
                </a:solidFill>
                <a:latin typeface="Calibri" pitchFamily="34" charset="0"/>
                <a:ea typeface="Calibri" pitchFamily="34" charset="-122"/>
                <a:cs typeface="Calibri" pitchFamily="34" charset="-120"/>
              </a:rPr>
              <a:t>嫌なものを好きになる必要はない。ただ「共にいる」ことを選ぶ</a:t>
            </a:r>
            <a:endParaRPr lang="en-US" sz="12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B4332"/>
          </a:solidFill>
          <a:ln w="12700">
            <a:solidFill>
              <a:srgbClr val="1B4332"/>
            </a:solidFill>
            <a:prstDash val="solid"/>
          </a:ln>
        </p:spPr>
      </p:sp>
      <p:sp>
        <p:nvSpPr>
          <p:cNvPr id="3" name="Text 1"/>
          <p:cNvSpPr/>
          <p:nvPr/>
        </p:nvSpPr>
        <p:spPr>
          <a:xfrm>
            <a:off x="365760" y="0"/>
            <a:ext cx="8229600" cy="960120"/>
          </a:xfrm>
          <a:prstGeom prst="rect">
            <a:avLst/>
          </a:prstGeom>
          <a:noFill/>
          <a:ln/>
        </p:spPr>
        <p:txBody>
          <a:bodyPr wrap="square" lIns="0" tIns="0" rIns="0" bIns="0"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クリーンペインとダーティペイン</a:t>
            </a:r>
            <a:endParaRPr lang="en-US" sz="2800" dirty="0"/>
          </a:p>
        </p:txBody>
      </p:sp>
      <p:sp>
        <p:nvSpPr>
          <p:cNvPr id="4" name="Shape 2"/>
          <p:cNvSpPr/>
          <p:nvPr/>
        </p:nvSpPr>
        <p:spPr>
          <a:xfrm>
            <a:off x="365760" y="1097280"/>
            <a:ext cx="3840480" cy="3474720"/>
          </a:xfrm>
          <a:prstGeom prst="rect">
            <a:avLst/>
          </a:prstGeom>
          <a:solidFill>
            <a:srgbClr val="F0F7F4"/>
          </a:solidFill>
          <a:ln w="25400">
            <a:solidFill>
              <a:srgbClr val="52B788"/>
            </a:solidFill>
            <a:prstDash val="solid"/>
          </a:ln>
          <a:effectLst>
            <a:outerShdw sx="100000" sy="100000" kx="0" ky="0" algn="bl" rotWithShape="0" blurRad="101600" dist="25400" dir="8100000">
              <a:srgbClr val="000000">
                <a:alpha val="10000"/>
              </a:srgbClr>
            </a:outerShdw>
          </a:effectLst>
        </p:spPr>
      </p:sp>
      <p:sp>
        <p:nvSpPr>
          <p:cNvPr id="5" name="Shape 3"/>
          <p:cNvSpPr/>
          <p:nvPr/>
        </p:nvSpPr>
        <p:spPr>
          <a:xfrm>
            <a:off x="365760" y="1097280"/>
            <a:ext cx="3840480" cy="457200"/>
          </a:xfrm>
          <a:prstGeom prst="rect">
            <a:avLst/>
          </a:prstGeom>
          <a:solidFill>
            <a:srgbClr val="52B788"/>
          </a:solidFill>
          <a:ln w="12700">
            <a:solidFill>
              <a:srgbClr val="52B788"/>
            </a:solidFill>
            <a:prstDash val="solid"/>
          </a:ln>
        </p:spPr>
      </p:sp>
      <p:sp>
        <p:nvSpPr>
          <p:cNvPr id="6" name="Text 4"/>
          <p:cNvSpPr/>
          <p:nvPr/>
        </p:nvSpPr>
        <p:spPr>
          <a:xfrm>
            <a:off x="502920" y="1097280"/>
            <a:ext cx="3566160" cy="457200"/>
          </a:xfrm>
          <a:prstGeom prst="rect">
            <a:avLst/>
          </a:prstGeom>
          <a:noFill/>
          <a:ln/>
        </p:spPr>
        <p:txBody>
          <a:bodyPr wrap="square" lIns="0" tIns="0" rIns="0" bIns="0" rtlCol="0" anchor="ctr"/>
          <a:lstStyle/>
          <a:p>
            <a:pPr indent="0" marL="0">
              <a:buNone/>
            </a:pPr>
            <a:r>
              <a:rPr lang="en-US" sz="1600" b="1" dirty="0">
                <a:solidFill>
                  <a:srgbClr val="FFFFFF"/>
                </a:solidFill>
                <a:latin typeface="Calibri" pitchFamily="34" charset="0"/>
                <a:ea typeface="Calibri" pitchFamily="34" charset="-122"/>
                <a:cs typeface="Calibri" pitchFamily="34" charset="-120"/>
              </a:rPr>
              <a:t>✓  クリーンペイン</a:t>
            </a:r>
            <a:endParaRPr lang="en-US" sz="1600" dirty="0"/>
          </a:p>
        </p:txBody>
      </p:sp>
      <p:sp>
        <p:nvSpPr>
          <p:cNvPr id="7" name="Text 5"/>
          <p:cNvSpPr/>
          <p:nvPr/>
        </p:nvSpPr>
        <p:spPr>
          <a:xfrm>
            <a:off x="548640" y="1645920"/>
            <a:ext cx="3520440" cy="2743200"/>
          </a:xfrm>
          <a:prstGeom prst="rect">
            <a:avLst/>
          </a:prstGeom>
          <a:noFill/>
          <a:ln/>
        </p:spPr>
        <p:txBody>
          <a:bodyPr wrap="square" rtlCol="0" anchor="ctr"/>
          <a:lstStyle/>
          <a:p>
            <a:pPr indent="0" marL="0">
              <a:buNone/>
            </a:pPr>
            <a:r>
              <a:rPr lang="en-US" sz="1300" b="1" dirty="0">
                <a:solidFill>
                  <a:srgbClr val="1B3A2D"/>
                </a:solidFill>
                <a:latin typeface="Calibri" pitchFamily="34" charset="0"/>
                <a:ea typeface="Calibri" pitchFamily="34" charset="-122"/>
                <a:cs typeface="Calibri" pitchFamily="34" charset="-120"/>
              </a:rPr>
              <a:t>定義：</a:t>
            </a:r>
            <a:pPr indent="0" marL="0">
              <a:buNone/>
            </a:pPr>
            <a:r>
              <a:rPr lang="en-US" sz="1300" dirty="0">
                <a:solidFill>
                  <a:srgbClr val="1B3A2D"/>
                </a:solidFill>
                <a:latin typeface="Calibri" pitchFamily="34" charset="0"/>
                <a:ea typeface="Calibri" pitchFamily="34" charset="-122"/>
                <a:cs typeface="Calibri" pitchFamily="34" charset="-120"/>
              </a:rPr>
              <a:t>現実の問題に対する
本来の自然な苦しみ
</a:t>
            </a:r>
            <a:pPr indent="0" marL="0">
              <a:buNone/>
            </a:pPr>
            <a:r>
              <a:rPr lang="en-US" sz="1300" b="1" dirty="0">
                <a:solidFill>
                  <a:srgbClr val="1B3A2D"/>
                </a:solidFill>
                <a:latin typeface="Calibri" pitchFamily="34" charset="0"/>
                <a:ea typeface="Calibri" pitchFamily="34" charset="-122"/>
                <a:cs typeface="Calibri" pitchFamily="34" charset="-120"/>
              </a:rPr>
              <a:t>特徴：</a:t>
            </a:r>
            <a:pPr indent="0" marL="0">
              <a:buNone/>
            </a:pPr>
            <a:r>
              <a:rPr lang="en-US" sz="1300" dirty="0">
                <a:solidFill>
                  <a:srgbClr val="1B3A2D"/>
                </a:solidFill>
                <a:latin typeface="Calibri" pitchFamily="34" charset="0"/>
                <a:ea typeface="Calibri" pitchFamily="34" charset="-122"/>
                <a:cs typeface="Calibri" pitchFamily="34" charset="-120"/>
              </a:rPr>
              <a:t>
• 自然で健康的な体験
• 避けることのできない感情
• 変えることが難しい
</a:t>
            </a:r>
            <a:pPr indent="0" marL="0">
              <a:buNone/>
            </a:pPr>
            <a:r>
              <a:rPr lang="en-US" sz="1300" b="1" dirty="0">
                <a:solidFill>
                  <a:srgbClr val="1B3A2D"/>
                </a:solidFill>
                <a:latin typeface="Calibri" pitchFamily="34" charset="0"/>
                <a:ea typeface="Calibri" pitchFamily="34" charset="-122"/>
                <a:cs typeface="Calibri" pitchFamily="34" charset="-120"/>
              </a:rPr>
              <a:t>例：</a:t>
            </a:r>
            <a:pPr indent="0" marL="0">
              <a:buNone/>
            </a:pPr>
            <a:endParaRPr lang="en-US" sz="1300" dirty="0"/>
          </a:p>
          <a:p>
            <a:pPr indent="0" marL="0">
              <a:buNone/>
            </a:pPr>
            <a:r>
              <a:rPr lang="en-US" sz="1300" dirty="0">
                <a:solidFill>
                  <a:srgbClr val="1B3A2D"/>
                </a:solidFill>
                <a:latin typeface="Calibri" pitchFamily="34" charset="0"/>
                <a:ea typeface="Calibri" pitchFamily="34" charset="-122"/>
                <a:cs typeface="Calibri" pitchFamily="34" charset="-120"/>
              </a:rPr>
              <a:t>トラウマ記憶の不安、</a:t>
            </a:r>
            <a:endParaRPr lang="en-US" sz="1300" dirty="0"/>
          </a:p>
          <a:p>
            <a:pPr indent="0" marL="0">
              <a:buNone/>
            </a:pPr>
            <a:r>
              <a:rPr lang="en-US" sz="1300" dirty="0">
                <a:solidFill>
                  <a:srgbClr val="1B3A2D"/>
                </a:solidFill>
                <a:latin typeface="Calibri" pitchFamily="34" charset="0"/>
                <a:ea typeface="Calibri" pitchFamily="34" charset="-122"/>
                <a:cs typeface="Calibri" pitchFamily="34" charset="-120"/>
              </a:rPr>
              <a:t>悲しみ、喪失感</a:t>
            </a:r>
            <a:endParaRPr lang="en-US" sz="1300" dirty="0"/>
          </a:p>
        </p:txBody>
      </p:sp>
      <p:sp>
        <p:nvSpPr>
          <p:cNvPr id="8" name="Shape 6"/>
          <p:cNvSpPr/>
          <p:nvPr/>
        </p:nvSpPr>
        <p:spPr>
          <a:xfrm>
            <a:off x="4343400" y="2651760"/>
            <a:ext cx="457200" cy="228600"/>
          </a:xfrm>
          <a:prstGeom prst="rect">
            <a:avLst/>
          </a:prstGeom>
          <a:solidFill>
            <a:srgbClr val="74A98A"/>
          </a:solidFill>
          <a:ln w="12700">
            <a:solidFill>
              <a:srgbClr val="74A98A"/>
            </a:solidFill>
            <a:prstDash val="solid"/>
          </a:ln>
        </p:spPr>
      </p:sp>
      <p:sp>
        <p:nvSpPr>
          <p:cNvPr id="9" name="Text 7"/>
          <p:cNvSpPr/>
          <p:nvPr/>
        </p:nvSpPr>
        <p:spPr>
          <a:xfrm>
            <a:off x="4343400" y="2331720"/>
            <a:ext cx="457200" cy="457200"/>
          </a:xfrm>
          <a:prstGeom prst="rect">
            <a:avLst/>
          </a:prstGeom>
          <a:noFill/>
          <a:ln/>
        </p:spPr>
        <p:txBody>
          <a:bodyPr wrap="square" rtlCol="0" anchor="ctr"/>
          <a:lstStyle/>
          <a:p>
            <a:pPr algn="ctr" indent="0" marL="0">
              <a:buNone/>
            </a:pPr>
            <a:r>
              <a:rPr lang="en-US" sz="2200" b="1" dirty="0">
                <a:solidFill>
                  <a:srgbClr val="74A98A"/>
                </a:solidFill>
                <a:latin typeface="Calibri" pitchFamily="34" charset="0"/>
                <a:ea typeface="Calibri" pitchFamily="34" charset="-122"/>
                <a:cs typeface="Calibri" pitchFamily="34" charset="-120"/>
              </a:rPr>
              <a:t>＋</a:t>
            </a:r>
            <a:endParaRPr lang="en-US" sz="2200" dirty="0"/>
          </a:p>
        </p:txBody>
      </p:sp>
      <p:sp>
        <p:nvSpPr>
          <p:cNvPr id="10" name="Text 8"/>
          <p:cNvSpPr/>
          <p:nvPr/>
        </p:nvSpPr>
        <p:spPr>
          <a:xfrm>
            <a:off x="4297680" y="2834640"/>
            <a:ext cx="548640" cy="365760"/>
          </a:xfrm>
          <a:prstGeom prst="rect">
            <a:avLst/>
          </a:prstGeom>
          <a:noFill/>
          <a:ln/>
        </p:spPr>
        <p:txBody>
          <a:bodyPr wrap="square" rtlCol="0" anchor="ctr"/>
          <a:lstStyle/>
          <a:p>
            <a:pPr algn="ctr" indent="0" marL="0">
              <a:buNone/>
            </a:pPr>
            <a:r>
              <a:rPr lang="en-US" sz="1100" dirty="0">
                <a:solidFill>
                  <a:srgbClr val="74A98A"/>
                </a:solidFill>
                <a:latin typeface="Calibri" pitchFamily="34" charset="0"/>
                <a:ea typeface="Calibri" pitchFamily="34" charset="-122"/>
                <a:cs typeface="Calibri" pitchFamily="34" charset="-120"/>
              </a:rPr>
              <a:t>回避</a:t>
            </a:r>
            <a:endParaRPr lang="en-US" sz="1100" dirty="0"/>
          </a:p>
        </p:txBody>
      </p:sp>
      <p:sp>
        <p:nvSpPr>
          <p:cNvPr id="11" name="Shape 9"/>
          <p:cNvSpPr/>
          <p:nvPr/>
        </p:nvSpPr>
        <p:spPr>
          <a:xfrm>
            <a:off x="4937760" y="1097280"/>
            <a:ext cx="3840480" cy="3474720"/>
          </a:xfrm>
          <a:prstGeom prst="rect">
            <a:avLst/>
          </a:prstGeom>
          <a:solidFill>
            <a:srgbClr val="FFF8F8"/>
          </a:solidFill>
          <a:ln w="25400">
            <a:solidFill>
              <a:srgbClr val="D32F2F"/>
            </a:solidFill>
            <a:prstDash val="solid"/>
          </a:ln>
          <a:effectLst>
            <a:outerShdw sx="100000" sy="100000" kx="0" ky="0" algn="bl" rotWithShape="0" blurRad="101600" dist="25400" dir="8100000">
              <a:srgbClr val="000000">
                <a:alpha val="10000"/>
              </a:srgbClr>
            </a:outerShdw>
          </a:effectLst>
        </p:spPr>
      </p:sp>
      <p:sp>
        <p:nvSpPr>
          <p:cNvPr id="12" name="Shape 10"/>
          <p:cNvSpPr/>
          <p:nvPr/>
        </p:nvSpPr>
        <p:spPr>
          <a:xfrm>
            <a:off x="4937760" y="1097280"/>
            <a:ext cx="3840480" cy="457200"/>
          </a:xfrm>
          <a:prstGeom prst="rect">
            <a:avLst/>
          </a:prstGeom>
          <a:solidFill>
            <a:srgbClr val="D32F2F"/>
          </a:solidFill>
          <a:ln w="12700">
            <a:solidFill>
              <a:srgbClr val="D32F2F"/>
            </a:solidFill>
            <a:prstDash val="solid"/>
          </a:ln>
        </p:spPr>
      </p:sp>
      <p:sp>
        <p:nvSpPr>
          <p:cNvPr id="13" name="Text 11"/>
          <p:cNvSpPr/>
          <p:nvPr/>
        </p:nvSpPr>
        <p:spPr>
          <a:xfrm>
            <a:off x="5074920" y="1097280"/>
            <a:ext cx="3566160" cy="457200"/>
          </a:xfrm>
          <a:prstGeom prst="rect">
            <a:avLst/>
          </a:prstGeom>
          <a:noFill/>
          <a:ln/>
        </p:spPr>
        <p:txBody>
          <a:bodyPr wrap="square" lIns="0" tIns="0" rIns="0" bIns="0" rtlCol="0" anchor="ctr"/>
          <a:lstStyle/>
          <a:p>
            <a:pPr indent="0" marL="0">
              <a:buNone/>
            </a:pPr>
            <a:r>
              <a:rPr lang="en-US" sz="1600" b="1" dirty="0">
                <a:solidFill>
                  <a:srgbClr val="FFFFFF"/>
                </a:solidFill>
                <a:latin typeface="Calibri" pitchFamily="34" charset="0"/>
                <a:ea typeface="Calibri" pitchFamily="34" charset="-122"/>
                <a:cs typeface="Calibri" pitchFamily="34" charset="-120"/>
              </a:rPr>
              <a:t>✕  ダーティペイン</a:t>
            </a:r>
            <a:endParaRPr lang="en-US" sz="1600" dirty="0"/>
          </a:p>
        </p:txBody>
      </p:sp>
      <p:sp>
        <p:nvSpPr>
          <p:cNvPr id="14" name="Text 12"/>
          <p:cNvSpPr/>
          <p:nvPr/>
        </p:nvSpPr>
        <p:spPr>
          <a:xfrm>
            <a:off x="5074920" y="1645920"/>
            <a:ext cx="3520440" cy="2743200"/>
          </a:xfrm>
          <a:prstGeom prst="rect">
            <a:avLst/>
          </a:prstGeom>
          <a:noFill/>
          <a:ln/>
        </p:spPr>
        <p:txBody>
          <a:bodyPr wrap="square" rtlCol="0" anchor="ctr"/>
          <a:lstStyle/>
          <a:p>
            <a:pPr indent="0" marL="0">
              <a:buNone/>
            </a:pPr>
            <a:r>
              <a:rPr lang="en-US" sz="1300" b="1" dirty="0">
                <a:solidFill>
                  <a:srgbClr val="1B3A2D"/>
                </a:solidFill>
                <a:latin typeface="Calibri" pitchFamily="34" charset="0"/>
                <a:ea typeface="Calibri" pitchFamily="34" charset="-122"/>
                <a:cs typeface="Calibri" pitchFamily="34" charset="-120"/>
              </a:rPr>
              <a:t>定義：</a:t>
            </a:r>
            <a:pPr indent="0" marL="0">
              <a:buNone/>
            </a:pPr>
            <a:r>
              <a:rPr lang="en-US" sz="1300" dirty="0">
                <a:solidFill>
                  <a:srgbClr val="1B3A2D"/>
                </a:solidFill>
                <a:latin typeface="Calibri" pitchFamily="34" charset="0"/>
                <a:ea typeface="Calibri" pitchFamily="34" charset="-122"/>
                <a:cs typeface="Calibri" pitchFamily="34" charset="-120"/>
              </a:rPr>
              <a:t>クリーンペインを排除・
回避しようとすることで
生まれる二次的苦しみ
</a:t>
            </a:r>
            <a:pPr indent="0" marL="0">
              <a:buNone/>
            </a:pPr>
            <a:r>
              <a:rPr lang="en-US" sz="1300" b="1" dirty="0">
                <a:solidFill>
                  <a:srgbClr val="1B3A2D"/>
                </a:solidFill>
                <a:latin typeface="Calibri" pitchFamily="34" charset="0"/>
                <a:ea typeface="Calibri" pitchFamily="34" charset="-122"/>
                <a:cs typeface="Calibri" pitchFamily="34" charset="-120"/>
              </a:rPr>
              <a:t>特徴：</a:t>
            </a:r>
            <a:pPr indent="0" marL="0">
              <a:buNone/>
            </a:pPr>
            <a:r>
              <a:rPr lang="en-US" sz="1300" dirty="0">
                <a:solidFill>
                  <a:srgbClr val="1B3A2D"/>
                </a:solidFill>
                <a:latin typeface="Calibri" pitchFamily="34" charset="0"/>
                <a:ea typeface="Calibri" pitchFamily="34" charset="-122"/>
                <a:cs typeface="Calibri" pitchFamily="34" charset="-120"/>
              </a:rPr>
              <a:t>
• 不必要・自己生成的
• 苦しみを増幅させる
• ウィリングネスで軽減可能
</a:t>
            </a:r>
            <a:pPr indent="0" marL="0">
              <a:buNone/>
            </a:pPr>
            <a:r>
              <a:rPr lang="en-US" sz="1300" b="1" dirty="0">
                <a:solidFill>
                  <a:srgbClr val="1B3A2D"/>
                </a:solidFill>
                <a:latin typeface="Calibri" pitchFamily="34" charset="0"/>
                <a:ea typeface="Calibri" pitchFamily="34" charset="-122"/>
                <a:cs typeface="Calibri" pitchFamily="34" charset="-120"/>
              </a:rPr>
              <a:t>例：</a:t>
            </a:r>
            <a:pPr indent="0" marL="0">
              <a:buNone/>
            </a:pPr>
            <a:endParaRPr lang="en-US" sz="1300" dirty="0"/>
          </a:p>
          <a:p>
            <a:pPr indent="0" marL="0">
              <a:buNone/>
            </a:pPr>
            <a:r>
              <a:rPr lang="en-US" sz="1300" dirty="0">
                <a:solidFill>
                  <a:srgbClr val="1B3A2D"/>
                </a:solidFill>
                <a:latin typeface="Calibri" pitchFamily="34" charset="0"/>
                <a:ea typeface="Calibri" pitchFamily="34" charset="-122"/>
                <a:cs typeface="Calibri" pitchFamily="34" charset="-120"/>
              </a:rPr>
              <a:t>「不安がある＝壊れている」</a:t>
            </a:r>
            <a:endParaRPr lang="en-US" sz="1300" dirty="0"/>
          </a:p>
          <a:p>
            <a:pPr indent="0" marL="0">
              <a:buNone/>
            </a:pPr>
            <a:r>
              <a:rPr lang="en-US" sz="1300" dirty="0">
                <a:solidFill>
                  <a:srgbClr val="1B3A2D"/>
                </a:solidFill>
                <a:latin typeface="Calibri" pitchFamily="34" charset="0"/>
                <a:ea typeface="Calibri" pitchFamily="34" charset="-122"/>
                <a:cs typeface="Calibri" pitchFamily="34" charset="-120"/>
              </a:rPr>
              <a:t>といった評価・判断</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0F7F4"/>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2D6A4F"/>
          </a:solidFill>
          <a:ln w="12700">
            <a:solidFill>
              <a:srgbClr val="2D6A4F"/>
            </a:solidFill>
            <a:prstDash val="solid"/>
          </a:ln>
        </p:spPr>
      </p:sp>
      <p:sp>
        <p:nvSpPr>
          <p:cNvPr id="3" name="Text 1"/>
          <p:cNvSpPr/>
          <p:nvPr/>
        </p:nvSpPr>
        <p:spPr>
          <a:xfrm>
            <a:off x="365760" y="0"/>
            <a:ext cx="8229600" cy="960120"/>
          </a:xfrm>
          <a:prstGeom prst="rect">
            <a:avLst/>
          </a:prstGeom>
          <a:noFill/>
          <a:ln/>
        </p:spPr>
        <p:txBody>
          <a:bodyPr wrap="square" lIns="0" tIns="0" rIns="0" bIns="0"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主なメタファーと技法</a:t>
            </a:r>
            <a:endParaRPr lang="en-US" sz="2800" dirty="0"/>
          </a:p>
        </p:txBody>
      </p:sp>
      <p:sp>
        <p:nvSpPr>
          <p:cNvPr id="4" name="Shape 2"/>
          <p:cNvSpPr/>
          <p:nvPr/>
        </p:nvSpPr>
        <p:spPr>
          <a:xfrm>
            <a:off x="320040" y="1097280"/>
            <a:ext cx="2743200" cy="1691640"/>
          </a:xfrm>
          <a:prstGeom prst="rect">
            <a:avLst/>
          </a:prstGeom>
          <a:solidFill>
            <a:srgbClr val="FFFFFF"/>
          </a:solidFill>
          <a:ln w="12700">
            <a:solidFill>
              <a:srgbClr val="B7E4C7"/>
            </a:solidFill>
            <a:prstDash val="solid"/>
          </a:ln>
          <a:effectLst>
            <a:outerShdw sx="100000" sy="100000" kx="0" ky="0" algn="bl" rotWithShape="0" blurRad="101600" dist="25400" dir="8100000">
              <a:srgbClr val="000000">
                <a:alpha val="10000"/>
              </a:srgbClr>
            </a:outerShdw>
          </a:effectLst>
        </p:spPr>
      </p:sp>
      <p:sp>
        <p:nvSpPr>
          <p:cNvPr id="5" name="Shape 3"/>
          <p:cNvSpPr/>
          <p:nvPr/>
        </p:nvSpPr>
        <p:spPr>
          <a:xfrm>
            <a:off x="457200" y="1207008"/>
            <a:ext cx="411480" cy="411480"/>
          </a:xfrm>
          <a:prstGeom prst="ellipse">
            <a:avLst/>
          </a:prstGeom>
          <a:solidFill>
            <a:srgbClr val="52B788"/>
          </a:solidFill>
          <a:ln w="12700">
            <a:solidFill>
              <a:srgbClr val="52B788"/>
            </a:solidFill>
            <a:prstDash val="solid"/>
          </a:ln>
        </p:spPr>
      </p:sp>
      <p:sp>
        <p:nvSpPr>
          <p:cNvPr id="6" name="Text 4"/>
          <p:cNvSpPr/>
          <p:nvPr/>
        </p:nvSpPr>
        <p:spPr>
          <a:xfrm>
            <a:off x="457200" y="1207008"/>
            <a:ext cx="411480" cy="411480"/>
          </a:xfrm>
          <a:prstGeom prst="rect">
            <a:avLst/>
          </a:prstGeom>
          <a:noFill/>
          <a:ln/>
        </p:spPr>
        <p:txBody>
          <a:bodyPr wrap="square" lIns="0" tIns="0" rIns="0" bIns="0"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01</a:t>
            </a:r>
            <a:endParaRPr lang="en-US" sz="1200" dirty="0"/>
          </a:p>
        </p:txBody>
      </p:sp>
      <p:sp>
        <p:nvSpPr>
          <p:cNvPr id="7" name="Text 5"/>
          <p:cNvSpPr/>
          <p:nvPr/>
        </p:nvSpPr>
        <p:spPr>
          <a:xfrm>
            <a:off x="960120" y="1188720"/>
            <a:ext cx="1965960" cy="502920"/>
          </a:xfrm>
          <a:prstGeom prst="rect">
            <a:avLst/>
          </a:prstGeom>
          <a:noFill/>
          <a:ln/>
        </p:spPr>
        <p:txBody>
          <a:bodyPr wrap="square" rtlCol="0" anchor="ctr"/>
          <a:lstStyle/>
          <a:p>
            <a:pPr indent="0" marL="0">
              <a:buNone/>
            </a:pPr>
            <a:r>
              <a:rPr lang="en-US" sz="1350" b="1" dirty="0">
                <a:solidFill>
                  <a:srgbClr val="1B4332"/>
                </a:solidFill>
                <a:latin typeface="Calibri" pitchFamily="34" charset="0"/>
                <a:ea typeface="Calibri" pitchFamily="34" charset="-122"/>
                <a:cs typeface="Calibri" pitchFamily="34" charset="-120"/>
              </a:rPr>
              <a:t>ロープを手放す</a:t>
            </a:r>
            <a:endParaRPr lang="en-US" sz="1350" dirty="0"/>
          </a:p>
        </p:txBody>
      </p:sp>
      <p:sp>
        <p:nvSpPr>
          <p:cNvPr id="8" name="Text 6"/>
          <p:cNvSpPr/>
          <p:nvPr/>
        </p:nvSpPr>
        <p:spPr>
          <a:xfrm>
            <a:off x="457200" y="1755648"/>
            <a:ext cx="2468880" cy="914400"/>
          </a:xfrm>
          <a:prstGeom prst="rect">
            <a:avLst/>
          </a:prstGeom>
          <a:noFill/>
          <a:ln/>
        </p:spPr>
        <p:txBody>
          <a:bodyPr wrap="square" rtlCol="0" anchor="ctr"/>
          <a:lstStyle/>
          <a:p>
            <a:pPr indent="0" marL="0">
              <a:buNone/>
            </a:pPr>
            <a:r>
              <a:rPr lang="en-US" sz="1150" dirty="0">
                <a:solidFill>
                  <a:srgbClr val="40665A"/>
                </a:solidFill>
                <a:latin typeface="Calibri" pitchFamily="34" charset="0"/>
                <a:ea typeface="Calibri" pitchFamily="34" charset="-122"/>
                <a:cs typeface="Calibri" pitchFamily="34" charset="-120"/>
              </a:rPr>
              <a:t>怪物とのロープ引きをやめること——それがアクセプタンスの始まり</a:t>
            </a:r>
            <a:endParaRPr lang="en-US" sz="1150" dirty="0"/>
          </a:p>
        </p:txBody>
      </p:sp>
      <p:sp>
        <p:nvSpPr>
          <p:cNvPr id="9" name="Shape 7"/>
          <p:cNvSpPr/>
          <p:nvPr/>
        </p:nvSpPr>
        <p:spPr>
          <a:xfrm>
            <a:off x="3200400" y="1097280"/>
            <a:ext cx="2743200" cy="1691640"/>
          </a:xfrm>
          <a:prstGeom prst="rect">
            <a:avLst/>
          </a:prstGeom>
          <a:solidFill>
            <a:srgbClr val="FFFFFF"/>
          </a:solidFill>
          <a:ln w="12700">
            <a:solidFill>
              <a:srgbClr val="B7E4C7"/>
            </a:solidFill>
            <a:prstDash val="solid"/>
          </a:ln>
          <a:effectLst>
            <a:outerShdw sx="100000" sy="100000" kx="0" ky="0" algn="bl" rotWithShape="0" blurRad="101600" dist="25400" dir="8100000">
              <a:srgbClr val="000000">
                <a:alpha val="10000"/>
              </a:srgbClr>
            </a:outerShdw>
          </a:effectLst>
        </p:spPr>
      </p:sp>
      <p:sp>
        <p:nvSpPr>
          <p:cNvPr id="10" name="Shape 8"/>
          <p:cNvSpPr/>
          <p:nvPr/>
        </p:nvSpPr>
        <p:spPr>
          <a:xfrm>
            <a:off x="3337560" y="1207008"/>
            <a:ext cx="411480" cy="411480"/>
          </a:xfrm>
          <a:prstGeom prst="ellipse">
            <a:avLst/>
          </a:prstGeom>
          <a:solidFill>
            <a:srgbClr val="52B788"/>
          </a:solidFill>
          <a:ln w="12700">
            <a:solidFill>
              <a:srgbClr val="52B788"/>
            </a:solidFill>
            <a:prstDash val="solid"/>
          </a:ln>
        </p:spPr>
      </p:sp>
      <p:sp>
        <p:nvSpPr>
          <p:cNvPr id="11" name="Text 9"/>
          <p:cNvSpPr/>
          <p:nvPr/>
        </p:nvSpPr>
        <p:spPr>
          <a:xfrm>
            <a:off x="3337560" y="1207008"/>
            <a:ext cx="411480" cy="411480"/>
          </a:xfrm>
          <a:prstGeom prst="rect">
            <a:avLst/>
          </a:prstGeom>
          <a:noFill/>
          <a:ln/>
        </p:spPr>
        <p:txBody>
          <a:bodyPr wrap="square" lIns="0" tIns="0" rIns="0" bIns="0"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02</a:t>
            </a:r>
            <a:endParaRPr lang="en-US" sz="1200" dirty="0"/>
          </a:p>
        </p:txBody>
      </p:sp>
      <p:sp>
        <p:nvSpPr>
          <p:cNvPr id="12" name="Text 10"/>
          <p:cNvSpPr/>
          <p:nvPr/>
        </p:nvSpPr>
        <p:spPr>
          <a:xfrm>
            <a:off x="3840480" y="1188720"/>
            <a:ext cx="1965960" cy="502920"/>
          </a:xfrm>
          <a:prstGeom prst="rect">
            <a:avLst/>
          </a:prstGeom>
          <a:noFill/>
          <a:ln/>
        </p:spPr>
        <p:txBody>
          <a:bodyPr wrap="square" rtlCol="0" anchor="ctr"/>
          <a:lstStyle/>
          <a:p>
            <a:pPr indent="0" marL="0">
              <a:buNone/>
            </a:pPr>
            <a:r>
              <a:rPr lang="en-US" sz="1350" b="1" dirty="0">
                <a:solidFill>
                  <a:srgbClr val="1B4332"/>
                </a:solidFill>
                <a:latin typeface="Calibri" pitchFamily="34" charset="0"/>
                <a:ea typeface="Calibri" pitchFamily="34" charset="-122"/>
                <a:cs typeface="Calibri" pitchFamily="34" charset="-120"/>
              </a:rPr>
              <a:t>ジョー・ザ・バム</a:t>
            </a:r>
            <a:endParaRPr lang="en-US" sz="1350" dirty="0"/>
          </a:p>
        </p:txBody>
      </p:sp>
      <p:sp>
        <p:nvSpPr>
          <p:cNvPr id="13" name="Text 11"/>
          <p:cNvSpPr/>
          <p:nvPr/>
        </p:nvSpPr>
        <p:spPr>
          <a:xfrm>
            <a:off x="3337560" y="1755648"/>
            <a:ext cx="2468880" cy="914400"/>
          </a:xfrm>
          <a:prstGeom prst="rect">
            <a:avLst/>
          </a:prstGeom>
          <a:noFill/>
          <a:ln/>
        </p:spPr>
        <p:txBody>
          <a:bodyPr wrap="square" rtlCol="0" anchor="ctr"/>
          <a:lstStyle/>
          <a:p>
            <a:pPr indent="0" marL="0">
              <a:buNone/>
            </a:pPr>
            <a:r>
              <a:rPr lang="en-US" sz="1150" dirty="0">
                <a:solidFill>
                  <a:srgbClr val="40665A"/>
                </a:solidFill>
                <a:latin typeface="Calibri" pitchFamily="34" charset="0"/>
                <a:ea typeface="Calibri" pitchFamily="34" charset="-122"/>
                <a:cs typeface="Calibri" pitchFamily="34" charset="-120"/>
              </a:rPr>
              <a:t>歓迎することと好きであることは別。嫌いなゲストでも「ようこそ」と言える</a:t>
            </a:r>
            <a:endParaRPr lang="en-US" sz="1150" dirty="0"/>
          </a:p>
        </p:txBody>
      </p:sp>
      <p:sp>
        <p:nvSpPr>
          <p:cNvPr id="14" name="Shape 12"/>
          <p:cNvSpPr/>
          <p:nvPr/>
        </p:nvSpPr>
        <p:spPr>
          <a:xfrm>
            <a:off x="6080760" y="1097280"/>
            <a:ext cx="2743200" cy="1691640"/>
          </a:xfrm>
          <a:prstGeom prst="rect">
            <a:avLst/>
          </a:prstGeom>
          <a:solidFill>
            <a:srgbClr val="FFFFFF"/>
          </a:solidFill>
          <a:ln w="12700">
            <a:solidFill>
              <a:srgbClr val="B7E4C7"/>
            </a:solidFill>
            <a:prstDash val="solid"/>
          </a:ln>
          <a:effectLst>
            <a:outerShdw sx="100000" sy="100000" kx="0" ky="0" algn="bl" rotWithShape="0" blurRad="101600" dist="25400" dir="8100000">
              <a:srgbClr val="000000">
                <a:alpha val="10000"/>
              </a:srgbClr>
            </a:outerShdw>
          </a:effectLst>
        </p:spPr>
      </p:sp>
      <p:sp>
        <p:nvSpPr>
          <p:cNvPr id="15" name="Shape 13"/>
          <p:cNvSpPr/>
          <p:nvPr/>
        </p:nvSpPr>
        <p:spPr>
          <a:xfrm>
            <a:off x="6217920" y="1207008"/>
            <a:ext cx="411480" cy="411480"/>
          </a:xfrm>
          <a:prstGeom prst="ellipse">
            <a:avLst/>
          </a:prstGeom>
          <a:solidFill>
            <a:srgbClr val="52B788"/>
          </a:solidFill>
          <a:ln w="12700">
            <a:solidFill>
              <a:srgbClr val="52B788"/>
            </a:solidFill>
            <a:prstDash val="solid"/>
          </a:ln>
        </p:spPr>
      </p:sp>
      <p:sp>
        <p:nvSpPr>
          <p:cNvPr id="16" name="Text 14"/>
          <p:cNvSpPr/>
          <p:nvPr/>
        </p:nvSpPr>
        <p:spPr>
          <a:xfrm>
            <a:off x="6217920" y="1207008"/>
            <a:ext cx="411480" cy="411480"/>
          </a:xfrm>
          <a:prstGeom prst="rect">
            <a:avLst/>
          </a:prstGeom>
          <a:noFill/>
          <a:ln/>
        </p:spPr>
        <p:txBody>
          <a:bodyPr wrap="square" lIns="0" tIns="0" rIns="0" bIns="0"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03</a:t>
            </a:r>
            <a:endParaRPr lang="en-US" sz="1200" dirty="0"/>
          </a:p>
        </p:txBody>
      </p:sp>
      <p:sp>
        <p:nvSpPr>
          <p:cNvPr id="17" name="Text 15"/>
          <p:cNvSpPr/>
          <p:nvPr/>
        </p:nvSpPr>
        <p:spPr>
          <a:xfrm>
            <a:off x="6720840" y="1188720"/>
            <a:ext cx="1965960" cy="502920"/>
          </a:xfrm>
          <a:prstGeom prst="rect">
            <a:avLst/>
          </a:prstGeom>
          <a:noFill/>
          <a:ln/>
        </p:spPr>
        <p:txBody>
          <a:bodyPr wrap="square" rtlCol="0" anchor="ctr"/>
          <a:lstStyle/>
          <a:p>
            <a:pPr indent="0" marL="0">
              <a:buNone/>
            </a:pPr>
            <a:r>
              <a:rPr lang="en-US" sz="1350" b="1" dirty="0">
                <a:solidFill>
                  <a:srgbClr val="1B4332"/>
                </a:solidFill>
                <a:latin typeface="Calibri" pitchFamily="34" charset="0"/>
                <a:ea typeface="Calibri" pitchFamily="34" charset="-122"/>
                <a:cs typeface="Calibri" pitchFamily="34" charset="-120"/>
              </a:rPr>
              <a:t>鍵を持ち歩く</a:t>
            </a:r>
            <a:endParaRPr lang="en-US" sz="1350" dirty="0"/>
          </a:p>
        </p:txBody>
      </p:sp>
      <p:sp>
        <p:nvSpPr>
          <p:cNvPr id="18" name="Text 16"/>
          <p:cNvSpPr/>
          <p:nvPr/>
        </p:nvSpPr>
        <p:spPr>
          <a:xfrm>
            <a:off x="6217920" y="1755648"/>
            <a:ext cx="2468880" cy="914400"/>
          </a:xfrm>
          <a:prstGeom prst="rect">
            <a:avLst/>
          </a:prstGeom>
          <a:noFill/>
          <a:ln/>
        </p:spPr>
        <p:txBody>
          <a:bodyPr wrap="square" rtlCol="0" anchor="ctr"/>
          <a:lstStyle/>
          <a:p>
            <a:pPr indent="0" marL="0">
              <a:buNone/>
            </a:pPr>
            <a:r>
              <a:rPr lang="en-US" sz="1150" dirty="0">
                <a:solidFill>
                  <a:srgbClr val="40665A"/>
                </a:solidFill>
                <a:latin typeface="Calibri" pitchFamily="34" charset="0"/>
                <a:ea typeface="Calibri" pitchFamily="34" charset="-122"/>
                <a:cs typeface="Calibri" pitchFamily="34" charset="-120"/>
              </a:rPr>
              <a:t>不快な体験を置き去りにせず一緒に携えたまま、どこへでも進める</a:t>
            </a:r>
            <a:endParaRPr lang="en-US" sz="1150" dirty="0"/>
          </a:p>
        </p:txBody>
      </p:sp>
      <p:sp>
        <p:nvSpPr>
          <p:cNvPr id="19" name="Shape 17"/>
          <p:cNvSpPr/>
          <p:nvPr/>
        </p:nvSpPr>
        <p:spPr>
          <a:xfrm>
            <a:off x="320040" y="2971800"/>
            <a:ext cx="2743200" cy="1691640"/>
          </a:xfrm>
          <a:prstGeom prst="rect">
            <a:avLst/>
          </a:prstGeom>
          <a:solidFill>
            <a:srgbClr val="FFFFFF"/>
          </a:solidFill>
          <a:ln w="12700">
            <a:solidFill>
              <a:srgbClr val="B7E4C7"/>
            </a:solidFill>
            <a:prstDash val="solid"/>
          </a:ln>
          <a:effectLst>
            <a:outerShdw sx="100000" sy="100000" kx="0" ky="0" algn="bl" rotWithShape="0" blurRad="101600" dist="25400" dir="8100000">
              <a:srgbClr val="000000">
                <a:alpha val="10000"/>
              </a:srgbClr>
            </a:outerShdw>
          </a:effectLst>
        </p:spPr>
      </p:sp>
      <p:sp>
        <p:nvSpPr>
          <p:cNvPr id="20" name="Shape 18"/>
          <p:cNvSpPr/>
          <p:nvPr/>
        </p:nvSpPr>
        <p:spPr>
          <a:xfrm>
            <a:off x="457200" y="3081528"/>
            <a:ext cx="411480" cy="411480"/>
          </a:xfrm>
          <a:prstGeom prst="ellipse">
            <a:avLst/>
          </a:prstGeom>
          <a:solidFill>
            <a:srgbClr val="52B788"/>
          </a:solidFill>
          <a:ln w="12700">
            <a:solidFill>
              <a:srgbClr val="52B788"/>
            </a:solidFill>
            <a:prstDash val="solid"/>
          </a:ln>
        </p:spPr>
      </p:sp>
      <p:sp>
        <p:nvSpPr>
          <p:cNvPr id="21" name="Text 19"/>
          <p:cNvSpPr/>
          <p:nvPr/>
        </p:nvSpPr>
        <p:spPr>
          <a:xfrm>
            <a:off x="457200" y="3081528"/>
            <a:ext cx="411480" cy="411480"/>
          </a:xfrm>
          <a:prstGeom prst="rect">
            <a:avLst/>
          </a:prstGeom>
          <a:noFill/>
          <a:ln/>
        </p:spPr>
        <p:txBody>
          <a:bodyPr wrap="square" lIns="0" tIns="0" rIns="0" bIns="0"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04</a:t>
            </a:r>
            <a:endParaRPr lang="en-US" sz="1200" dirty="0"/>
          </a:p>
        </p:txBody>
      </p:sp>
      <p:sp>
        <p:nvSpPr>
          <p:cNvPr id="22" name="Text 20"/>
          <p:cNvSpPr/>
          <p:nvPr/>
        </p:nvSpPr>
        <p:spPr>
          <a:xfrm>
            <a:off x="960120" y="3063240"/>
            <a:ext cx="1965960" cy="502920"/>
          </a:xfrm>
          <a:prstGeom prst="rect">
            <a:avLst/>
          </a:prstGeom>
          <a:noFill/>
          <a:ln/>
        </p:spPr>
        <p:txBody>
          <a:bodyPr wrap="square" rtlCol="0" anchor="ctr"/>
          <a:lstStyle/>
          <a:p>
            <a:pPr indent="0" marL="0">
              <a:buNone/>
            </a:pPr>
            <a:r>
              <a:rPr lang="en-US" sz="1350" b="1" dirty="0">
                <a:solidFill>
                  <a:srgbClr val="1B4332"/>
                </a:solidFill>
                <a:latin typeface="Calibri" pitchFamily="34" charset="0"/>
                <a:ea typeface="Calibri" pitchFamily="34" charset="-122"/>
                <a:cs typeface="Calibri" pitchFamily="34" charset="-120"/>
              </a:rPr>
              <a:t>膨らむ風船</a:t>
            </a:r>
            <a:endParaRPr lang="en-US" sz="1350" dirty="0"/>
          </a:p>
        </p:txBody>
      </p:sp>
      <p:sp>
        <p:nvSpPr>
          <p:cNvPr id="23" name="Text 21"/>
          <p:cNvSpPr/>
          <p:nvPr/>
        </p:nvSpPr>
        <p:spPr>
          <a:xfrm>
            <a:off x="457200" y="3630168"/>
            <a:ext cx="2468880" cy="914400"/>
          </a:xfrm>
          <a:prstGeom prst="rect">
            <a:avLst/>
          </a:prstGeom>
          <a:noFill/>
          <a:ln/>
        </p:spPr>
        <p:txBody>
          <a:bodyPr wrap="square" rtlCol="0" anchor="ctr"/>
          <a:lstStyle/>
          <a:p>
            <a:pPr indent="0" marL="0">
              <a:buNone/>
            </a:pPr>
            <a:r>
              <a:rPr lang="en-US" sz="1150" dirty="0">
                <a:solidFill>
                  <a:srgbClr val="40665A"/>
                </a:solidFill>
                <a:latin typeface="Calibri" pitchFamily="34" charset="0"/>
                <a:ea typeface="Calibri" pitchFamily="34" charset="-122"/>
                <a:cs typeface="Calibri" pitchFamily="34" charset="-120"/>
              </a:rPr>
              <a:t>「これを持てるほど大きいか？」——YESと言い続けるほど人は大きくなる</a:t>
            </a:r>
            <a:endParaRPr lang="en-US" sz="1150" dirty="0"/>
          </a:p>
        </p:txBody>
      </p:sp>
      <p:sp>
        <p:nvSpPr>
          <p:cNvPr id="24" name="Shape 22"/>
          <p:cNvSpPr/>
          <p:nvPr/>
        </p:nvSpPr>
        <p:spPr>
          <a:xfrm>
            <a:off x="3200400" y="2971800"/>
            <a:ext cx="2743200" cy="1691640"/>
          </a:xfrm>
          <a:prstGeom prst="rect">
            <a:avLst/>
          </a:prstGeom>
          <a:solidFill>
            <a:srgbClr val="FFFFFF"/>
          </a:solidFill>
          <a:ln w="12700">
            <a:solidFill>
              <a:srgbClr val="B7E4C7"/>
            </a:solidFill>
            <a:prstDash val="solid"/>
          </a:ln>
          <a:effectLst>
            <a:outerShdw sx="100000" sy="100000" kx="0" ky="0" algn="bl" rotWithShape="0" blurRad="101600" dist="25400" dir="8100000">
              <a:srgbClr val="000000">
                <a:alpha val="10000"/>
              </a:srgbClr>
            </a:outerShdw>
          </a:effectLst>
        </p:spPr>
      </p:sp>
      <p:sp>
        <p:nvSpPr>
          <p:cNvPr id="25" name="Shape 23"/>
          <p:cNvSpPr/>
          <p:nvPr/>
        </p:nvSpPr>
        <p:spPr>
          <a:xfrm>
            <a:off x="3337560" y="3081528"/>
            <a:ext cx="411480" cy="411480"/>
          </a:xfrm>
          <a:prstGeom prst="ellipse">
            <a:avLst/>
          </a:prstGeom>
          <a:solidFill>
            <a:srgbClr val="52B788"/>
          </a:solidFill>
          <a:ln w="12700">
            <a:solidFill>
              <a:srgbClr val="52B788"/>
            </a:solidFill>
            <a:prstDash val="solid"/>
          </a:ln>
        </p:spPr>
      </p:sp>
      <p:sp>
        <p:nvSpPr>
          <p:cNvPr id="26" name="Text 24"/>
          <p:cNvSpPr/>
          <p:nvPr/>
        </p:nvSpPr>
        <p:spPr>
          <a:xfrm>
            <a:off x="3337560" y="3081528"/>
            <a:ext cx="411480" cy="411480"/>
          </a:xfrm>
          <a:prstGeom prst="rect">
            <a:avLst/>
          </a:prstGeom>
          <a:noFill/>
          <a:ln/>
        </p:spPr>
        <p:txBody>
          <a:bodyPr wrap="square" lIns="0" tIns="0" rIns="0" bIns="0"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05</a:t>
            </a:r>
            <a:endParaRPr lang="en-US" sz="1200" dirty="0"/>
          </a:p>
        </p:txBody>
      </p:sp>
      <p:sp>
        <p:nvSpPr>
          <p:cNvPr id="27" name="Text 25"/>
          <p:cNvSpPr/>
          <p:nvPr/>
        </p:nvSpPr>
        <p:spPr>
          <a:xfrm>
            <a:off x="3840480" y="3063240"/>
            <a:ext cx="1965960" cy="502920"/>
          </a:xfrm>
          <a:prstGeom prst="rect">
            <a:avLst/>
          </a:prstGeom>
          <a:noFill/>
          <a:ln/>
        </p:spPr>
        <p:txBody>
          <a:bodyPr wrap="square" rtlCol="0" anchor="ctr"/>
          <a:lstStyle/>
          <a:p>
            <a:pPr indent="0" marL="0">
              <a:buNone/>
            </a:pPr>
            <a:r>
              <a:rPr lang="en-US" sz="1350" b="1" dirty="0">
                <a:solidFill>
                  <a:srgbClr val="1B4332"/>
                </a:solidFill>
                <a:latin typeface="Calibri" pitchFamily="34" charset="0"/>
                <a:ea typeface="Calibri" pitchFamily="34" charset="-122"/>
                <a:cs typeface="Calibri" pitchFamily="34" charset="-120"/>
              </a:rPr>
              <a:t>身体化演習</a:t>
            </a:r>
            <a:endParaRPr lang="en-US" sz="1350" dirty="0"/>
          </a:p>
        </p:txBody>
      </p:sp>
      <p:sp>
        <p:nvSpPr>
          <p:cNvPr id="28" name="Text 26"/>
          <p:cNvSpPr/>
          <p:nvPr/>
        </p:nvSpPr>
        <p:spPr>
          <a:xfrm>
            <a:off x="3337560" y="3630168"/>
            <a:ext cx="2468880" cy="914400"/>
          </a:xfrm>
          <a:prstGeom prst="rect">
            <a:avLst/>
          </a:prstGeom>
          <a:noFill/>
          <a:ln/>
        </p:spPr>
        <p:txBody>
          <a:bodyPr wrap="square" rtlCol="0" anchor="ctr"/>
          <a:lstStyle/>
          <a:p>
            <a:pPr indent="0" marL="0">
              <a:buNone/>
            </a:pPr>
            <a:r>
              <a:rPr lang="en-US" sz="1150" dirty="0">
                <a:solidFill>
                  <a:srgbClr val="40665A"/>
                </a:solidFill>
                <a:latin typeface="Calibri" pitchFamily="34" charset="0"/>
                <a:ea typeface="Calibri" pitchFamily="34" charset="-122"/>
                <a:cs typeface="Calibri" pitchFamily="34" charset="-120"/>
              </a:rPr>
              <a:t>不快な感情を物体として外在化。大きさ・色・重さを探ると距離が生まれる</a:t>
            </a:r>
            <a:endParaRPr lang="en-US" sz="1150" dirty="0"/>
          </a:p>
        </p:txBody>
      </p:sp>
      <p:sp>
        <p:nvSpPr>
          <p:cNvPr id="29" name="Shape 27"/>
          <p:cNvSpPr/>
          <p:nvPr/>
        </p:nvSpPr>
        <p:spPr>
          <a:xfrm>
            <a:off x="6080760" y="2971800"/>
            <a:ext cx="2743200" cy="1691640"/>
          </a:xfrm>
          <a:prstGeom prst="rect">
            <a:avLst/>
          </a:prstGeom>
          <a:solidFill>
            <a:srgbClr val="FFFFFF"/>
          </a:solidFill>
          <a:ln w="12700">
            <a:solidFill>
              <a:srgbClr val="B7E4C7"/>
            </a:solidFill>
            <a:prstDash val="solid"/>
          </a:ln>
          <a:effectLst>
            <a:outerShdw sx="100000" sy="100000" kx="0" ky="0" algn="bl" rotWithShape="0" blurRad="101600" dist="25400" dir="8100000">
              <a:srgbClr val="000000">
                <a:alpha val="10000"/>
              </a:srgbClr>
            </a:outerShdw>
          </a:effectLst>
        </p:spPr>
      </p:sp>
      <p:sp>
        <p:nvSpPr>
          <p:cNvPr id="30" name="Shape 28"/>
          <p:cNvSpPr/>
          <p:nvPr/>
        </p:nvSpPr>
        <p:spPr>
          <a:xfrm>
            <a:off x="6217920" y="3081528"/>
            <a:ext cx="411480" cy="411480"/>
          </a:xfrm>
          <a:prstGeom prst="ellipse">
            <a:avLst/>
          </a:prstGeom>
          <a:solidFill>
            <a:srgbClr val="52B788"/>
          </a:solidFill>
          <a:ln w="12700">
            <a:solidFill>
              <a:srgbClr val="52B788"/>
            </a:solidFill>
            <a:prstDash val="solid"/>
          </a:ln>
        </p:spPr>
      </p:sp>
      <p:sp>
        <p:nvSpPr>
          <p:cNvPr id="31" name="Text 29"/>
          <p:cNvSpPr/>
          <p:nvPr/>
        </p:nvSpPr>
        <p:spPr>
          <a:xfrm>
            <a:off x="6217920" y="3081528"/>
            <a:ext cx="411480" cy="411480"/>
          </a:xfrm>
          <a:prstGeom prst="rect">
            <a:avLst/>
          </a:prstGeom>
          <a:noFill/>
          <a:ln/>
        </p:spPr>
        <p:txBody>
          <a:bodyPr wrap="square" lIns="0" tIns="0" rIns="0" bIns="0"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06</a:t>
            </a:r>
            <a:endParaRPr lang="en-US" sz="1200" dirty="0"/>
          </a:p>
        </p:txBody>
      </p:sp>
      <p:sp>
        <p:nvSpPr>
          <p:cNvPr id="32" name="Text 30"/>
          <p:cNvSpPr/>
          <p:nvPr/>
        </p:nvSpPr>
        <p:spPr>
          <a:xfrm>
            <a:off x="6720840" y="3063240"/>
            <a:ext cx="1965960" cy="502920"/>
          </a:xfrm>
          <a:prstGeom prst="rect">
            <a:avLst/>
          </a:prstGeom>
          <a:noFill/>
          <a:ln/>
        </p:spPr>
        <p:txBody>
          <a:bodyPr wrap="square" rtlCol="0" anchor="ctr"/>
          <a:lstStyle/>
          <a:p>
            <a:pPr indent="0" marL="0">
              <a:buNone/>
            </a:pPr>
            <a:r>
              <a:rPr lang="en-US" sz="1350" b="1" dirty="0">
                <a:solidFill>
                  <a:srgbClr val="1B4332"/>
                </a:solidFill>
                <a:latin typeface="Calibri" pitchFamily="34" charset="0"/>
                <a:ea typeface="Calibri" pitchFamily="34" charset="-122"/>
                <a:cs typeface="Calibri" pitchFamily="34" charset="-120"/>
              </a:rPr>
              <a:t>ブリキ缶モンスター</a:t>
            </a:r>
            <a:endParaRPr lang="en-US" sz="1350" dirty="0"/>
          </a:p>
        </p:txBody>
      </p:sp>
      <p:sp>
        <p:nvSpPr>
          <p:cNvPr id="33" name="Text 31"/>
          <p:cNvSpPr/>
          <p:nvPr/>
        </p:nvSpPr>
        <p:spPr>
          <a:xfrm>
            <a:off x="6217920" y="3630168"/>
            <a:ext cx="2468880" cy="914400"/>
          </a:xfrm>
          <a:prstGeom prst="rect">
            <a:avLst/>
          </a:prstGeom>
          <a:noFill/>
          <a:ln/>
        </p:spPr>
        <p:txBody>
          <a:bodyPr wrap="square" rtlCol="0" anchor="ctr"/>
          <a:lstStyle/>
          <a:p>
            <a:pPr indent="0" marL="0">
              <a:buNone/>
            </a:pPr>
            <a:r>
              <a:rPr lang="en-US" sz="1150" dirty="0">
                <a:solidFill>
                  <a:srgbClr val="40665A"/>
                </a:solidFill>
                <a:latin typeface="Calibri" pitchFamily="34" charset="0"/>
                <a:ea typeface="Calibri" pitchFamily="34" charset="-122"/>
                <a:cs typeface="Calibri" pitchFamily="34" charset="-120"/>
              </a:rPr>
              <a:t>大きな恐怖を細部に分解すると——個々のピースは向き合いやすくなる</a:t>
            </a:r>
            <a:endParaRPr lang="en-US" sz="11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52B788"/>
          </a:solidFill>
          <a:ln w="12700">
            <a:solidFill>
              <a:srgbClr val="52B788"/>
            </a:solidFill>
            <a:prstDash val="solid"/>
          </a:ln>
        </p:spPr>
      </p:sp>
      <p:sp>
        <p:nvSpPr>
          <p:cNvPr id="3" name="Text 1"/>
          <p:cNvSpPr/>
          <p:nvPr/>
        </p:nvSpPr>
        <p:spPr>
          <a:xfrm>
            <a:off x="365760" y="0"/>
            <a:ext cx="8229600" cy="960120"/>
          </a:xfrm>
          <a:prstGeom prst="rect">
            <a:avLst/>
          </a:prstGeom>
          <a:noFill/>
          <a:ln/>
        </p:spPr>
        <p:txBody>
          <a:bodyPr wrap="square" lIns="0" tIns="0" rIns="0" bIns="0"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他のACTプロセスとの連携</a:t>
            </a:r>
            <a:endParaRPr lang="en-US" sz="2800" dirty="0"/>
          </a:p>
        </p:txBody>
      </p:sp>
      <p:sp>
        <p:nvSpPr>
          <p:cNvPr id="4" name="Shape 2"/>
          <p:cNvSpPr/>
          <p:nvPr/>
        </p:nvSpPr>
        <p:spPr>
          <a:xfrm>
            <a:off x="3200400" y="1645920"/>
            <a:ext cx="2743200" cy="1828800"/>
          </a:xfrm>
          <a:prstGeom prst="ellipse">
            <a:avLst/>
          </a:prstGeom>
          <a:solidFill>
            <a:srgbClr val="2D6A4F"/>
          </a:solidFill>
          <a:ln w="25400">
            <a:solidFill>
              <a:srgbClr val="1B4332"/>
            </a:solidFill>
            <a:prstDash val="solid"/>
          </a:ln>
        </p:spPr>
      </p:sp>
      <p:sp>
        <p:nvSpPr>
          <p:cNvPr id="5" name="Text 3"/>
          <p:cNvSpPr/>
          <p:nvPr/>
        </p:nvSpPr>
        <p:spPr>
          <a:xfrm>
            <a:off x="3200400" y="1645920"/>
            <a:ext cx="2743200" cy="1828800"/>
          </a:xfrm>
          <a:prstGeom prst="rect">
            <a:avLst/>
          </a:prstGeom>
          <a:noFill/>
          <a:ln/>
        </p:spPr>
        <p:txBody>
          <a:bodyPr wrap="square" rtlCol="0" anchor="ctr"/>
          <a:lstStyle/>
          <a:p>
            <a:pPr algn="ctr" indent="0" marL="0">
              <a:buNone/>
            </a:pPr>
            <a:r>
              <a:rPr lang="en-US" sz="1700" b="1" dirty="0">
                <a:solidFill>
                  <a:srgbClr val="FFFFFF"/>
                </a:solidFill>
                <a:latin typeface="Calibri" pitchFamily="34" charset="0"/>
                <a:ea typeface="Calibri" pitchFamily="34" charset="-122"/>
                <a:cs typeface="Calibri" pitchFamily="34" charset="-120"/>
              </a:rPr>
              <a:t>アクセプタンス</a:t>
            </a:r>
            <a:endParaRPr lang="en-US" sz="1700" dirty="0"/>
          </a:p>
        </p:txBody>
      </p:sp>
      <p:sp>
        <p:nvSpPr>
          <p:cNvPr id="6" name="Shape 4"/>
          <p:cNvSpPr/>
          <p:nvPr/>
        </p:nvSpPr>
        <p:spPr>
          <a:xfrm>
            <a:off x="274320" y="1371600"/>
            <a:ext cx="2560320" cy="1645920"/>
          </a:xfrm>
          <a:prstGeom prst="rect">
            <a:avLst/>
          </a:prstGeom>
          <a:solidFill>
            <a:srgbClr val="F0F7F4"/>
          </a:solidFill>
          <a:ln w="19050">
            <a:solidFill>
              <a:srgbClr val="52B788"/>
            </a:solidFill>
            <a:prstDash val="solid"/>
          </a:ln>
          <a:effectLst>
            <a:outerShdw sx="100000" sy="100000" kx="0" ky="0" algn="bl" rotWithShape="0" blurRad="101600" dist="25400" dir="8100000">
              <a:srgbClr val="000000">
                <a:alpha val="10000"/>
              </a:srgbClr>
            </a:outerShdw>
          </a:effectLst>
        </p:spPr>
      </p:sp>
      <p:sp>
        <p:nvSpPr>
          <p:cNvPr id="7" name="Shape 5"/>
          <p:cNvSpPr/>
          <p:nvPr/>
        </p:nvSpPr>
        <p:spPr>
          <a:xfrm>
            <a:off x="274320" y="1371600"/>
            <a:ext cx="2560320" cy="365760"/>
          </a:xfrm>
          <a:prstGeom prst="rect">
            <a:avLst/>
          </a:prstGeom>
          <a:solidFill>
            <a:srgbClr val="52B788"/>
          </a:solidFill>
          <a:ln w="12700">
            <a:solidFill>
              <a:srgbClr val="52B788"/>
            </a:solidFill>
            <a:prstDash val="solid"/>
          </a:ln>
        </p:spPr>
      </p:sp>
      <p:sp>
        <p:nvSpPr>
          <p:cNvPr id="8" name="Text 6"/>
          <p:cNvSpPr/>
          <p:nvPr/>
        </p:nvSpPr>
        <p:spPr>
          <a:xfrm>
            <a:off x="365760" y="1371600"/>
            <a:ext cx="2423160" cy="365760"/>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脱フュージョン</a:t>
            </a:r>
            <a:endParaRPr lang="en-US" sz="1300" dirty="0"/>
          </a:p>
        </p:txBody>
      </p:sp>
      <p:sp>
        <p:nvSpPr>
          <p:cNvPr id="9" name="Text 7"/>
          <p:cNvSpPr/>
          <p:nvPr/>
        </p:nvSpPr>
        <p:spPr>
          <a:xfrm>
            <a:off x="384048" y="1783080"/>
            <a:ext cx="2377440" cy="1143000"/>
          </a:xfrm>
          <a:prstGeom prst="rect">
            <a:avLst/>
          </a:prstGeom>
          <a:noFill/>
          <a:ln/>
        </p:spPr>
        <p:txBody>
          <a:bodyPr wrap="square" rtlCol="0" anchor="ctr"/>
          <a:lstStyle/>
          <a:p>
            <a:pPr indent="0" marL="0">
              <a:buNone/>
            </a:pPr>
            <a:r>
              <a:rPr lang="en-US" sz="1150" dirty="0">
                <a:solidFill>
                  <a:srgbClr val="1B3A2D"/>
                </a:solidFill>
                <a:latin typeface="Calibri" pitchFamily="34" charset="0"/>
                <a:ea typeface="Calibri" pitchFamily="34" charset="-122"/>
                <a:cs typeface="Calibri" pitchFamily="34" charset="-120"/>
              </a:rPr>
              <a:t>低いアクセプタンスはしばしば高いフュージョンのサイン。両者は密接に絡み合う</a:t>
            </a:r>
            <a:endParaRPr lang="en-US" sz="1150" dirty="0"/>
          </a:p>
        </p:txBody>
      </p:sp>
      <p:sp>
        <p:nvSpPr>
          <p:cNvPr id="10" name="Shape 8"/>
          <p:cNvSpPr/>
          <p:nvPr/>
        </p:nvSpPr>
        <p:spPr>
          <a:xfrm>
            <a:off x="6309360" y="1371600"/>
            <a:ext cx="2560320" cy="1645920"/>
          </a:xfrm>
          <a:prstGeom prst="rect">
            <a:avLst/>
          </a:prstGeom>
          <a:solidFill>
            <a:srgbClr val="F0F7F4"/>
          </a:solidFill>
          <a:ln w="19050">
            <a:solidFill>
              <a:srgbClr val="52B788"/>
            </a:solidFill>
            <a:prstDash val="solid"/>
          </a:ln>
          <a:effectLst>
            <a:outerShdw sx="100000" sy="100000" kx="0" ky="0" algn="bl" rotWithShape="0" blurRad="101600" dist="25400" dir="8100000">
              <a:srgbClr val="000000">
                <a:alpha val="10000"/>
              </a:srgbClr>
            </a:outerShdw>
          </a:effectLst>
        </p:spPr>
      </p:sp>
      <p:sp>
        <p:nvSpPr>
          <p:cNvPr id="11" name="Shape 9"/>
          <p:cNvSpPr/>
          <p:nvPr/>
        </p:nvSpPr>
        <p:spPr>
          <a:xfrm>
            <a:off x="6309360" y="1371600"/>
            <a:ext cx="2560320" cy="365760"/>
          </a:xfrm>
          <a:prstGeom prst="rect">
            <a:avLst/>
          </a:prstGeom>
          <a:solidFill>
            <a:srgbClr val="52B788"/>
          </a:solidFill>
          <a:ln w="12700">
            <a:solidFill>
              <a:srgbClr val="52B788"/>
            </a:solidFill>
            <a:prstDash val="solid"/>
          </a:ln>
        </p:spPr>
      </p:sp>
      <p:sp>
        <p:nvSpPr>
          <p:cNvPr id="12" name="Text 10"/>
          <p:cNvSpPr/>
          <p:nvPr/>
        </p:nvSpPr>
        <p:spPr>
          <a:xfrm>
            <a:off x="6400800" y="1371600"/>
            <a:ext cx="2423160" cy="365760"/>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価値観</a:t>
            </a:r>
            <a:endParaRPr lang="en-US" sz="1300" dirty="0"/>
          </a:p>
        </p:txBody>
      </p:sp>
      <p:sp>
        <p:nvSpPr>
          <p:cNvPr id="13" name="Text 11"/>
          <p:cNvSpPr/>
          <p:nvPr/>
        </p:nvSpPr>
        <p:spPr>
          <a:xfrm>
            <a:off x="6419088" y="1783080"/>
            <a:ext cx="2377440" cy="1143000"/>
          </a:xfrm>
          <a:prstGeom prst="rect">
            <a:avLst/>
          </a:prstGeom>
          <a:noFill/>
          <a:ln/>
        </p:spPr>
        <p:txBody>
          <a:bodyPr wrap="square" rtlCol="0" anchor="ctr"/>
          <a:lstStyle/>
          <a:p>
            <a:pPr indent="0" marL="0">
              <a:buNone/>
            </a:pPr>
            <a:r>
              <a:rPr lang="en-US" sz="1150" dirty="0">
                <a:solidFill>
                  <a:srgbClr val="1B3A2D"/>
                </a:solidFill>
                <a:latin typeface="Calibri" pitchFamily="34" charset="0"/>
                <a:ea typeface="Calibri" pitchFamily="34" charset="-122"/>
                <a:cs typeface="Calibri" pitchFamily="34" charset="-120"/>
              </a:rPr>
              <a:t>アクセプタンスが広がると自己への慈悲が育まれ、価値観への関心が自然に生まれる</a:t>
            </a:r>
            <a:endParaRPr lang="en-US" sz="1150" dirty="0"/>
          </a:p>
        </p:txBody>
      </p:sp>
      <p:sp>
        <p:nvSpPr>
          <p:cNvPr id="14" name="Shape 12"/>
          <p:cNvSpPr/>
          <p:nvPr/>
        </p:nvSpPr>
        <p:spPr>
          <a:xfrm>
            <a:off x="274320" y="3200400"/>
            <a:ext cx="2560320" cy="1645920"/>
          </a:xfrm>
          <a:prstGeom prst="rect">
            <a:avLst/>
          </a:prstGeom>
          <a:solidFill>
            <a:srgbClr val="F0F7F4"/>
          </a:solidFill>
          <a:ln w="19050">
            <a:solidFill>
              <a:srgbClr val="52B788"/>
            </a:solidFill>
            <a:prstDash val="solid"/>
          </a:ln>
          <a:effectLst>
            <a:outerShdw sx="100000" sy="100000" kx="0" ky="0" algn="bl" rotWithShape="0" blurRad="101600" dist="25400" dir="8100000">
              <a:srgbClr val="000000">
                <a:alpha val="10000"/>
              </a:srgbClr>
            </a:outerShdw>
          </a:effectLst>
        </p:spPr>
      </p:sp>
      <p:sp>
        <p:nvSpPr>
          <p:cNvPr id="15" name="Shape 13"/>
          <p:cNvSpPr/>
          <p:nvPr/>
        </p:nvSpPr>
        <p:spPr>
          <a:xfrm>
            <a:off x="274320" y="3200400"/>
            <a:ext cx="2560320" cy="365760"/>
          </a:xfrm>
          <a:prstGeom prst="rect">
            <a:avLst/>
          </a:prstGeom>
          <a:solidFill>
            <a:srgbClr val="52B788"/>
          </a:solidFill>
          <a:ln w="12700">
            <a:solidFill>
              <a:srgbClr val="52B788"/>
            </a:solidFill>
            <a:prstDash val="solid"/>
          </a:ln>
        </p:spPr>
      </p:sp>
      <p:sp>
        <p:nvSpPr>
          <p:cNvPr id="16" name="Text 14"/>
          <p:cNvSpPr/>
          <p:nvPr/>
        </p:nvSpPr>
        <p:spPr>
          <a:xfrm>
            <a:off x="365760" y="3200400"/>
            <a:ext cx="2423160" cy="365760"/>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現在の瞬間・自己</a:t>
            </a:r>
            <a:endParaRPr lang="en-US" sz="1300" dirty="0"/>
          </a:p>
        </p:txBody>
      </p:sp>
      <p:sp>
        <p:nvSpPr>
          <p:cNvPr id="17" name="Text 15"/>
          <p:cNvSpPr/>
          <p:nvPr/>
        </p:nvSpPr>
        <p:spPr>
          <a:xfrm>
            <a:off x="384048" y="3611880"/>
            <a:ext cx="2377440" cy="1143000"/>
          </a:xfrm>
          <a:prstGeom prst="rect">
            <a:avLst/>
          </a:prstGeom>
          <a:noFill/>
          <a:ln/>
        </p:spPr>
        <p:txBody>
          <a:bodyPr wrap="square" rtlCol="0" anchor="ctr"/>
          <a:lstStyle/>
          <a:p>
            <a:pPr indent="0" marL="0">
              <a:buNone/>
            </a:pPr>
            <a:r>
              <a:rPr lang="en-US" sz="1150" dirty="0">
                <a:solidFill>
                  <a:srgbClr val="1B3A2D"/>
                </a:solidFill>
                <a:latin typeface="Calibri" pitchFamily="34" charset="0"/>
                <a:ea typeface="Calibri" pitchFamily="34" charset="-122"/>
                <a:cs typeface="Calibri" pitchFamily="34" charset="-120"/>
              </a:rPr>
              <a:t>アクセプタンスには「今ここ」が不可欠。観察する自己の視点が受容の姿勢を支える</a:t>
            </a:r>
            <a:endParaRPr lang="en-US" sz="1150" dirty="0"/>
          </a:p>
        </p:txBody>
      </p:sp>
      <p:sp>
        <p:nvSpPr>
          <p:cNvPr id="18" name="Shape 16"/>
          <p:cNvSpPr/>
          <p:nvPr/>
        </p:nvSpPr>
        <p:spPr>
          <a:xfrm>
            <a:off x="6309360" y="3200400"/>
            <a:ext cx="2560320" cy="1645920"/>
          </a:xfrm>
          <a:prstGeom prst="rect">
            <a:avLst/>
          </a:prstGeom>
          <a:solidFill>
            <a:srgbClr val="F0F7F4"/>
          </a:solidFill>
          <a:ln w="19050">
            <a:solidFill>
              <a:srgbClr val="52B788"/>
            </a:solidFill>
            <a:prstDash val="solid"/>
          </a:ln>
          <a:effectLst>
            <a:outerShdw sx="100000" sy="100000" kx="0" ky="0" algn="bl" rotWithShape="0" blurRad="101600" dist="25400" dir="8100000">
              <a:srgbClr val="000000">
                <a:alpha val="10000"/>
              </a:srgbClr>
            </a:outerShdw>
          </a:effectLst>
        </p:spPr>
      </p:sp>
      <p:sp>
        <p:nvSpPr>
          <p:cNvPr id="19" name="Shape 17"/>
          <p:cNvSpPr/>
          <p:nvPr/>
        </p:nvSpPr>
        <p:spPr>
          <a:xfrm>
            <a:off x="6309360" y="3200400"/>
            <a:ext cx="2560320" cy="365760"/>
          </a:xfrm>
          <a:prstGeom prst="rect">
            <a:avLst/>
          </a:prstGeom>
          <a:solidFill>
            <a:srgbClr val="52B788"/>
          </a:solidFill>
          <a:ln w="12700">
            <a:solidFill>
              <a:srgbClr val="52B788"/>
            </a:solidFill>
            <a:prstDash val="solid"/>
          </a:ln>
        </p:spPr>
      </p:sp>
      <p:sp>
        <p:nvSpPr>
          <p:cNvPr id="20" name="Text 18"/>
          <p:cNvSpPr/>
          <p:nvPr/>
        </p:nvSpPr>
        <p:spPr>
          <a:xfrm>
            <a:off x="6400800" y="3200400"/>
            <a:ext cx="2423160" cy="365760"/>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コミットメント</a:t>
            </a:r>
            <a:endParaRPr lang="en-US" sz="1300" dirty="0"/>
          </a:p>
        </p:txBody>
      </p:sp>
      <p:sp>
        <p:nvSpPr>
          <p:cNvPr id="21" name="Text 19"/>
          <p:cNvSpPr/>
          <p:nvPr/>
        </p:nvSpPr>
        <p:spPr>
          <a:xfrm>
            <a:off x="6419088" y="3611880"/>
            <a:ext cx="2377440" cy="1143000"/>
          </a:xfrm>
          <a:prstGeom prst="rect">
            <a:avLst/>
          </a:prstGeom>
          <a:noFill/>
          <a:ln/>
        </p:spPr>
        <p:txBody>
          <a:bodyPr wrap="square" rtlCol="0" anchor="ctr"/>
          <a:lstStyle/>
          <a:p>
            <a:pPr indent="0" marL="0">
              <a:buNone/>
            </a:pPr>
            <a:r>
              <a:rPr lang="en-US" sz="1150" dirty="0">
                <a:solidFill>
                  <a:srgbClr val="1B3A2D"/>
                </a:solidFill>
                <a:latin typeface="Calibri" pitchFamily="34" charset="0"/>
                <a:ea typeface="Calibri" pitchFamily="34" charset="-122"/>
                <a:cs typeface="Calibri" pitchFamily="34" charset="-120"/>
              </a:rPr>
              <a:t>アクセプタンスは価値観に基づく行動の障壁を取り除くために実践される</a:t>
            </a:r>
            <a:endParaRPr lang="en-US" sz="1150" dirty="0"/>
          </a:p>
        </p:txBody>
      </p:sp>
      <p:sp>
        <p:nvSpPr>
          <p:cNvPr id="22" name="Shape 20"/>
          <p:cNvSpPr/>
          <p:nvPr/>
        </p:nvSpPr>
        <p:spPr>
          <a:xfrm>
            <a:off x="2834640" y="2148840"/>
            <a:ext cx="365760" cy="0"/>
          </a:xfrm>
          <a:prstGeom prst="line">
            <a:avLst/>
          </a:prstGeom>
          <a:noFill/>
          <a:ln w="19050">
            <a:solidFill>
              <a:srgbClr val="74A98A"/>
            </a:solidFill>
            <a:prstDash val="dash"/>
          </a:ln>
        </p:spPr>
      </p:sp>
      <p:sp>
        <p:nvSpPr>
          <p:cNvPr id="23" name="Shape 21"/>
          <p:cNvSpPr/>
          <p:nvPr/>
        </p:nvSpPr>
        <p:spPr>
          <a:xfrm>
            <a:off x="5943600" y="2148840"/>
            <a:ext cx="365760" cy="0"/>
          </a:xfrm>
          <a:prstGeom prst="line">
            <a:avLst/>
          </a:prstGeom>
          <a:noFill/>
          <a:ln w="19050">
            <a:solidFill>
              <a:srgbClr val="74A98A"/>
            </a:solidFill>
            <a:prstDash val="dash"/>
          </a:ln>
        </p:spPr>
      </p:sp>
      <p:sp>
        <p:nvSpPr>
          <p:cNvPr id="24" name="Shape 22"/>
          <p:cNvSpPr/>
          <p:nvPr/>
        </p:nvSpPr>
        <p:spPr>
          <a:xfrm>
            <a:off x="2834640" y="3429000"/>
            <a:ext cx="365760" cy="0"/>
          </a:xfrm>
          <a:prstGeom prst="line">
            <a:avLst/>
          </a:prstGeom>
          <a:noFill/>
          <a:ln w="19050">
            <a:solidFill>
              <a:srgbClr val="74A98A"/>
            </a:solidFill>
            <a:prstDash val="dash"/>
          </a:ln>
        </p:spPr>
      </p:sp>
      <p:sp>
        <p:nvSpPr>
          <p:cNvPr id="25" name="Shape 23"/>
          <p:cNvSpPr/>
          <p:nvPr/>
        </p:nvSpPr>
        <p:spPr>
          <a:xfrm>
            <a:off x="5943600" y="3429000"/>
            <a:ext cx="365760" cy="0"/>
          </a:xfrm>
          <a:prstGeom prst="line">
            <a:avLst/>
          </a:prstGeom>
          <a:noFill/>
          <a:ln w="19050">
            <a:solidFill>
              <a:srgbClr val="74A98A"/>
            </a:solidFill>
            <a:prstDash val="dash"/>
          </a:ln>
        </p:spPr>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0F7F4"/>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B4332"/>
          </a:solidFill>
          <a:ln w="12700">
            <a:solidFill>
              <a:srgbClr val="1B4332"/>
            </a:solidFill>
            <a:prstDash val="solid"/>
          </a:ln>
        </p:spPr>
      </p:sp>
      <p:sp>
        <p:nvSpPr>
          <p:cNvPr id="3" name="Text 1"/>
          <p:cNvSpPr/>
          <p:nvPr/>
        </p:nvSpPr>
        <p:spPr>
          <a:xfrm>
            <a:off x="365760" y="0"/>
            <a:ext cx="8229600" cy="960120"/>
          </a:xfrm>
          <a:prstGeom prst="rect">
            <a:avLst/>
          </a:prstGeom>
          <a:noFill/>
          <a:ln/>
        </p:spPr>
        <p:txBody>
          <a:bodyPr wrap="square" lIns="0" tIns="0" rIns="0" bIns="0"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セラピストへの指針</a:t>
            </a:r>
            <a:endParaRPr lang="en-US" sz="2800" dirty="0"/>
          </a:p>
        </p:txBody>
      </p:sp>
      <p:sp>
        <p:nvSpPr>
          <p:cNvPr id="4" name="Text 2"/>
          <p:cNvSpPr/>
          <p:nvPr/>
        </p:nvSpPr>
        <p:spPr>
          <a:xfrm>
            <a:off x="365760" y="1051560"/>
            <a:ext cx="3840480" cy="411480"/>
          </a:xfrm>
          <a:prstGeom prst="rect">
            <a:avLst/>
          </a:prstGeom>
          <a:noFill/>
          <a:ln/>
        </p:spPr>
        <p:txBody>
          <a:bodyPr wrap="square" rtlCol="0" anchor="ctr"/>
          <a:lstStyle/>
          <a:p>
            <a:pPr indent="0" marL="0">
              <a:buNone/>
            </a:pPr>
            <a:r>
              <a:rPr lang="en-US" sz="1500" b="1" dirty="0">
                <a:solidFill>
                  <a:srgbClr val="D32F2F"/>
                </a:solidFill>
                <a:latin typeface="Calibri" pitchFamily="34" charset="0"/>
                <a:ea typeface="Calibri" pitchFamily="34" charset="-122"/>
                <a:cs typeface="Calibri" pitchFamily="34" charset="-120"/>
              </a:rPr>
              <a:t>⚠️  避けるべきこと</a:t>
            </a:r>
            <a:endParaRPr lang="en-US" sz="1500" dirty="0"/>
          </a:p>
        </p:txBody>
      </p:sp>
      <p:sp>
        <p:nvSpPr>
          <p:cNvPr id="5" name="Shape 3"/>
          <p:cNvSpPr/>
          <p:nvPr/>
        </p:nvSpPr>
        <p:spPr>
          <a:xfrm>
            <a:off x="365760" y="1508760"/>
            <a:ext cx="3840480" cy="822960"/>
          </a:xfrm>
          <a:prstGeom prst="rect">
            <a:avLst/>
          </a:prstGeom>
          <a:solidFill>
            <a:srgbClr val="FFF8F8"/>
          </a:solidFill>
          <a:ln w="12700">
            <a:solidFill>
              <a:srgbClr val="FFCDD2"/>
            </a:solidFill>
            <a:prstDash val="solid"/>
          </a:ln>
          <a:effectLst>
            <a:outerShdw sx="100000" sy="100000" kx="0" ky="0" algn="bl" rotWithShape="0" blurRad="101600" dist="25400" dir="8100000">
              <a:srgbClr val="000000">
                <a:alpha val="10000"/>
              </a:srgbClr>
            </a:outerShdw>
          </a:effectLst>
        </p:spPr>
      </p:sp>
      <p:sp>
        <p:nvSpPr>
          <p:cNvPr id="6" name="Text 4"/>
          <p:cNvSpPr/>
          <p:nvPr/>
        </p:nvSpPr>
        <p:spPr>
          <a:xfrm>
            <a:off x="457200" y="1508760"/>
            <a:ext cx="320040" cy="822960"/>
          </a:xfrm>
          <a:prstGeom prst="rect">
            <a:avLst/>
          </a:prstGeom>
          <a:noFill/>
          <a:ln/>
        </p:spPr>
        <p:txBody>
          <a:bodyPr wrap="square" lIns="0" tIns="0" rIns="0" bIns="0" rtlCol="0" anchor="ctr"/>
          <a:lstStyle/>
          <a:p>
            <a:pPr indent="0" marL="0">
              <a:buNone/>
            </a:pPr>
            <a:r>
              <a:rPr lang="en-US" sz="1500" b="1" dirty="0">
                <a:solidFill>
                  <a:srgbClr val="D32F2F"/>
                </a:solidFill>
                <a:latin typeface="Calibri" pitchFamily="34" charset="0"/>
                <a:ea typeface="Calibri" pitchFamily="34" charset="-122"/>
                <a:cs typeface="Calibri" pitchFamily="34" charset="-120"/>
              </a:rPr>
              <a:t>✕ </a:t>
            </a:r>
            <a:endParaRPr lang="en-US" sz="1500" dirty="0"/>
          </a:p>
        </p:txBody>
      </p:sp>
      <p:sp>
        <p:nvSpPr>
          <p:cNvPr id="7" name="Text 5"/>
          <p:cNvSpPr/>
          <p:nvPr/>
        </p:nvSpPr>
        <p:spPr>
          <a:xfrm>
            <a:off x="804672" y="1508760"/>
            <a:ext cx="3291840" cy="822960"/>
          </a:xfrm>
          <a:prstGeom prst="rect">
            <a:avLst/>
          </a:prstGeom>
          <a:noFill/>
          <a:ln/>
        </p:spPr>
        <p:txBody>
          <a:bodyPr wrap="square" rtlCol="0" anchor="ctr"/>
          <a:lstStyle/>
          <a:p>
            <a:pPr indent="0" marL="0">
              <a:buNone/>
            </a:pPr>
            <a:r>
              <a:rPr lang="en-US" sz="1250" dirty="0">
                <a:solidFill>
                  <a:srgbClr val="1B3A2D"/>
                </a:solidFill>
                <a:latin typeface="Calibri" pitchFamily="34" charset="0"/>
                <a:ea typeface="Calibri" pitchFamily="34" charset="-122"/>
                <a:cs typeface="Calibri" pitchFamily="34" charset="-120"/>
              </a:rPr>
              <a:t>言葉で説明しすぎる（体験的学習こそが本質）</a:t>
            </a:r>
            <a:endParaRPr lang="en-US" sz="1250" dirty="0"/>
          </a:p>
        </p:txBody>
      </p:sp>
      <p:sp>
        <p:nvSpPr>
          <p:cNvPr id="8" name="Shape 6"/>
          <p:cNvSpPr/>
          <p:nvPr/>
        </p:nvSpPr>
        <p:spPr>
          <a:xfrm>
            <a:off x="365760" y="2514600"/>
            <a:ext cx="3840480" cy="822960"/>
          </a:xfrm>
          <a:prstGeom prst="rect">
            <a:avLst/>
          </a:prstGeom>
          <a:solidFill>
            <a:srgbClr val="FFF8F8"/>
          </a:solidFill>
          <a:ln w="12700">
            <a:solidFill>
              <a:srgbClr val="FFCDD2"/>
            </a:solidFill>
            <a:prstDash val="solid"/>
          </a:ln>
          <a:effectLst>
            <a:outerShdw sx="100000" sy="100000" kx="0" ky="0" algn="bl" rotWithShape="0" blurRad="101600" dist="25400" dir="8100000">
              <a:srgbClr val="000000">
                <a:alpha val="10000"/>
              </a:srgbClr>
            </a:outerShdw>
          </a:effectLst>
        </p:spPr>
      </p:sp>
      <p:sp>
        <p:nvSpPr>
          <p:cNvPr id="9" name="Text 7"/>
          <p:cNvSpPr/>
          <p:nvPr/>
        </p:nvSpPr>
        <p:spPr>
          <a:xfrm>
            <a:off x="457200" y="2514600"/>
            <a:ext cx="320040" cy="822960"/>
          </a:xfrm>
          <a:prstGeom prst="rect">
            <a:avLst/>
          </a:prstGeom>
          <a:noFill/>
          <a:ln/>
        </p:spPr>
        <p:txBody>
          <a:bodyPr wrap="square" lIns="0" tIns="0" rIns="0" bIns="0" rtlCol="0" anchor="ctr"/>
          <a:lstStyle/>
          <a:p>
            <a:pPr indent="0" marL="0">
              <a:buNone/>
            </a:pPr>
            <a:r>
              <a:rPr lang="en-US" sz="1500" b="1" dirty="0">
                <a:solidFill>
                  <a:srgbClr val="D32F2F"/>
                </a:solidFill>
                <a:latin typeface="Calibri" pitchFamily="34" charset="0"/>
                <a:ea typeface="Calibri" pitchFamily="34" charset="-122"/>
                <a:cs typeface="Calibri" pitchFamily="34" charset="-120"/>
              </a:rPr>
              <a:t>✕ </a:t>
            </a:r>
            <a:endParaRPr lang="en-US" sz="1500" dirty="0"/>
          </a:p>
        </p:txBody>
      </p:sp>
      <p:sp>
        <p:nvSpPr>
          <p:cNvPr id="10" name="Text 8"/>
          <p:cNvSpPr/>
          <p:nvPr/>
        </p:nvSpPr>
        <p:spPr>
          <a:xfrm>
            <a:off x="804672" y="2514600"/>
            <a:ext cx="3291840" cy="822960"/>
          </a:xfrm>
          <a:prstGeom prst="rect">
            <a:avLst/>
          </a:prstGeom>
          <a:noFill/>
          <a:ln/>
        </p:spPr>
        <p:txBody>
          <a:bodyPr wrap="square" rtlCol="0" anchor="ctr"/>
          <a:lstStyle/>
          <a:p>
            <a:pPr indent="0" marL="0">
              <a:buNone/>
            </a:pPr>
            <a:r>
              <a:rPr lang="en-US" sz="1250" dirty="0">
                <a:solidFill>
                  <a:srgbClr val="1B3A2D"/>
                </a:solidFill>
                <a:latin typeface="Calibri" pitchFamily="34" charset="0"/>
                <a:ea typeface="Calibri" pitchFamily="34" charset="-122"/>
                <a:cs typeface="Calibri" pitchFamily="34" charset="-120"/>
              </a:rPr>
              <a:t>論理で説得しようとする（強制では生まれない）</a:t>
            </a:r>
            <a:endParaRPr lang="en-US" sz="1250" dirty="0"/>
          </a:p>
        </p:txBody>
      </p:sp>
      <p:sp>
        <p:nvSpPr>
          <p:cNvPr id="11" name="Shape 9"/>
          <p:cNvSpPr/>
          <p:nvPr/>
        </p:nvSpPr>
        <p:spPr>
          <a:xfrm>
            <a:off x="365760" y="3520440"/>
            <a:ext cx="3840480" cy="822960"/>
          </a:xfrm>
          <a:prstGeom prst="rect">
            <a:avLst/>
          </a:prstGeom>
          <a:solidFill>
            <a:srgbClr val="FFF8F8"/>
          </a:solidFill>
          <a:ln w="12700">
            <a:solidFill>
              <a:srgbClr val="FFCDD2"/>
            </a:solidFill>
            <a:prstDash val="solid"/>
          </a:ln>
          <a:effectLst>
            <a:outerShdw sx="100000" sy="100000" kx="0" ky="0" algn="bl" rotWithShape="0" blurRad="101600" dist="25400" dir="8100000">
              <a:srgbClr val="000000">
                <a:alpha val="10000"/>
              </a:srgbClr>
            </a:outerShdw>
          </a:effectLst>
        </p:spPr>
      </p:sp>
      <p:sp>
        <p:nvSpPr>
          <p:cNvPr id="12" name="Text 10"/>
          <p:cNvSpPr/>
          <p:nvPr/>
        </p:nvSpPr>
        <p:spPr>
          <a:xfrm>
            <a:off x="457200" y="3520440"/>
            <a:ext cx="320040" cy="822960"/>
          </a:xfrm>
          <a:prstGeom prst="rect">
            <a:avLst/>
          </a:prstGeom>
          <a:noFill/>
          <a:ln/>
        </p:spPr>
        <p:txBody>
          <a:bodyPr wrap="square" lIns="0" tIns="0" rIns="0" bIns="0" rtlCol="0" anchor="ctr"/>
          <a:lstStyle/>
          <a:p>
            <a:pPr indent="0" marL="0">
              <a:buNone/>
            </a:pPr>
            <a:r>
              <a:rPr lang="en-US" sz="1500" b="1" dirty="0">
                <a:solidFill>
                  <a:srgbClr val="D32F2F"/>
                </a:solidFill>
                <a:latin typeface="Calibri" pitchFamily="34" charset="0"/>
                <a:ea typeface="Calibri" pitchFamily="34" charset="-122"/>
                <a:cs typeface="Calibri" pitchFamily="34" charset="-120"/>
              </a:rPr>
              <a:t>✕ </a:t>
            </a:r>
            <a:endParaRPr lang="en-US" sz="1500" dirty="0"/>
          </a:p>
        </p:txBody>
      </p:sp>
      <p:sp>
        <p:nvSpPr>
          <p:cNvPr id="13" name="Text 11"/>
          <p:cNvSpPr/>
          <p:nvPr/>
        </p:nvSpPr>
        <p:spPr>
          <a:xfrm>
            <a:off x="804672" y="3520440"/>
            <a:ext cx="3291840" cy="822960"/>
          </a:xfrm>
          <a:prstGeom prst="rect">
            <a:avLst/>
          </a:prstGeom>
          <a:noFill/>
          <a:ln/>
        </p:spPr>
        <p:txBody>
          <a:bodyPr wrap="square" rtlCol="0" anchor="ctr"/>
          <a:lstStyle/>
          <a:p>
            <a:pPr indent="0" marL="0">
              <a:buNone/>
            </a:pPr>
            <a:r>
              <a:rPr lang="en-US" sz="1250" dirty="0">
                <a:solidFill>
                  <a:srgbClr val="1B3A2D"/>
                </a:solidFill>
                <a:latin typeface="Calibri" pitchFamily="34" charset="0"/>
                <a:ea typeface="Calibri" pitchFamily="34" charset="-122"/>
                <a:cs typeface="Calibri" pitchFamily="34" charset="-120"/>
              </a:rPr>
              <a:t>クライエントを痛みから守ろうとする（慈悲に見せかけた妨害）</a:t>
            </a:r>
            <a:endParaRPr lang="en-US" sz="1250" dirty="0"/>
          </a:p>
        </p:txBody>
      </p:sp>
      <p:sp>
        <p:nvSpPr>
          <p:cNvPr id="14" name="Text 12"/>
          <p:cNvSpPr/>
          <p:nvPr/>
        </p:nvSpPr>
        <p:spPr>
          <a:xfrm>
            <a:off x="4937760" y="1051560"/>
            <a:ext cx="3840480" cy="411480"/>
          </a:xfrm>
          <a:prstGeom prst="rect">
            <a:avLst/>
          </a:prstGeom>
          <a:noFill/>
          <a:ln/>
        </p:spPr>
        <p:txBody>
          <a:bodyPr wrap="square" rtlCol="0" anchor="ctr"/>
          <a:lstStyle/>
          <a:p>
            <a:pPr indent="0" marL="0">
              <a:buNone/>
            </a:pPr>
            <a:r>
              <a:rPr lang="en-US" sz="1500" b="1" dirty="0">
                <a:solidFill>
                  <a:srgbClr val="2D6A4F"/>
                </a:solidFill>
                <a:latin typeface="Calibri" pitchFamily="34" charset="0"/>
                <a:ea typeface="Calibri" pitchFamily="34" charset="-122"/>
                <a:cs typeface="Calibri" pitchFamily="34" charset="-120"/>
              </a:rPr>
              <a:t>✓  心がけること</a:t>
            </a:r>
            <a:endParaRPr lang="en-US" sz="1500" dirty="0"/>
          </a:p>
        </p:txBody>
      </p:sp>
      <p:sp>
        <p:nvSpPr>
          <p:cNvPr id="15" name="Shape 13"/>
          <p:cNvSpPr/>
          <p:nvPr/>
        </p:nvSpPr>
        <p:spPr>
          <a:xfrm>
            <a:off x="4937760" y="1508760"/>
            <a:ext cx="3840480" cy="822960"/>
          </a:xfrm>
          <a:prstGeom prst="rect">
            <a:avLst/>
          </a:prstGeom>
          <a:solidFill>
            <a:srgbClr val="FFFFFF"/>
          </a:solidFill>
          <a:ln w="12700">
            <a:solidFill>
              <a:srgbClr val="B7E4C7"/>
            </a:solidFill>
            <a:prstDash val="solid"/>
          </a:ln>
          <a:effectLst>
            <a:outerShdw sx="100000" sy="100000" kx="0" ky="0" algn="bl" rotWithShape="0" blurRad="101600" dist="25400" dir="8100000">
              <a:srgbClr val="000000">
                <a:alpha val="10000"/>
              </a:srgbClr>
            </a:outerShdw>
          </a:effectLst>
        </p:spPr>
      </p:sp>
      <p:sp>
        <p:nvSpPr>
          <p:cNvPr id="16" name="Text 14"/>
          <p:cNvSpPr/>
          <p:nvPr/>
        </p:nvSpPr>
        <p:spPr>
          <a:xfrm>
            <a:off x="5029200" y="1508760"/>
            <a:ext cx="320040" cy="822960"/>
          </a:xfrm>
          <a:prstGeom prst="rect">
            <a:avLst/>
          </a:prstGeom>
          <a:noFill/>
          <a:ln/>
        </p:spPr>
        <p:txBody>
          <a:bodyPr wrap="square" lIns="0" tIns="0" rIns="0" bIns="0" rtlCol="0" anchor="ctr"/>
          <a:lstStyle/>
          <a:p>
            <a:pPr indent="0" marL="0">
              <a:buNone/>
            </a:pPr>
            <a:r>
              <a:rPr lang="en-US" sz="1500" b="1" dirty="0">
                <a:solidFill>
                  <a:srgbClr val="52B788"/>
                </a:solidFill>
                <a:latin typeface="Calibri" pitchFamily="34" charset="0"/>
                <a:ea typeface="Calibri" pitchFamily="34" charset="-122"/>
                <a:cs typeface="Calibri" pitchFamily="34" charset="-120"/>
              </a:rPr>
              <a:t>✓ </a:t>
            </a:r>
            <a:endParaRPr lang="en-US" sz="1500" dirty="0"/>
          </a:p>
        </p:txBody>
      </p:sp>
      <p:sp>
        <p:nvSpPr>
          <p:cNvPr id="17" name="Text 15"/>
          <p:cNvSpPr/>
          <p:nvPr/>
        </p:nvSpPr>
        <p:spPr>
          <a:xfrm>
            <a:off x="5376672" y="1508760"/>
            <a:ext cx="3291840" cy="822960"/>
          </a:xfrm>
          <a:prstGeom prst="rect">
            <a:avLst/>
          </a:prstGeom>
          <a:noFill/>
          <a:ln/>
        </p:spPr>
        <p:txBody>
          <a:bodyPr wrap="square" rtlCol="0" anchor="ctr"/>
          <a:lstStyle/>
          <a:p>
            <a:pPr indent="0" marL="0">
              <a:buNone/>
            </a:pPr>
            <a:r>
              <a:rPr lang="en-US" sz="1250" dirty="0">
                <a:solidFill>
                  <a:srgbClr val="1B3A2D"/>
                </a:solidFill>
                <a:latin typeface="Calibri" pitchFamily="34" charset="0"/>
                <a:ea typeface="Calibri" pitchFamily="34" charset="-122"/>
                <a:cs typeface="Calibri" pitchFamily="34" charset="-120"/>
              </a:rPr>
              <a:t>体験的演習を積極的に活用する</a:t>
            </a:r>
            <a:endParaRPr lang="en-US" sz="1250" dirty="0"/>
          </a:p>
        </p:txBody>
      </p:sp>
      <p:sp>
        <p:nvSpPr>
          <p:cNvPr id="18" name="Shape 16"/>
          <p:cNvSpPr/>
          <p:nvPr/>
        </p:nvSpPr>
        <p:spPr>
          <a:xfrm>
            <a:off x="4937760" y="2514600"/>
            <a:ext cx="3840480" cy="822960"/>
          </a:xfrm>
          <a:prstGeom prst="rect">
            <a:avLst/>
          </a:prstGeom>
          <a:solidFill>
            <a:srgbClr val="FFFFFF"/>
          </a:solidFill>
          <a:ln w="12700">
            <a:solidFill>
              <a:srgbClr val="B7E4C7"/>
            </a:solidFill>
            <a:prstDash val="solid"/>
          </a:ln>
          <a:effectLst>
            <a:outerShdw sx="100000" sy="100000" kx="0" ky="0" algn="bl" rotWithShape="0" blurRad="101600" dist="25400" dir="8100000">
              <a:srgbClr val="000000">
                <a:alpha val="10000"/>
              </a:srgbClr>
            </a:outerShdw>
          </a:effectLst>
        </p:spPr>
      </p:sp>
      <p:sp>
        <p:nvSpPr>
          <p:cNvPr id="19" name="Text 17"/>
          <p:cNvSpPr/>
          <p:nvPr/>
        </p:nvSpPr>
        <p:spPr>
          <a:xfrm>
            <a:off x="5029200" y="2514600"/>
            <a:ext cx="320040" cy="822960"/>
          </a:xfrm>
          <a:prstGeom prst="rect">
            <a:avLst/>
          </a:prstGeom>
          <a:noFill/>
          <a:ln/>
        </p:spPr>
        <p:txBody>
          <a:bodyPr wrap="square" lIns="0" tIns="0" rIns="0" bIns="0" rtlCol="0" anchor="ctr"/>
          <a:lstStyle/>
          <a:p>
            <a:pPr indent="0" marL="0">
              <a:buNone/>
            </a:pPr>
            <a:r>
              <a:rPr lang="en-US" sz="1500" b="1" dirty="0">
                <a:solidFill>
                  <a:srgbClr val="52B788"/>
                </a:solidFill>
                <a:latin typeface="Calibri" pitchFamily="34" charset="0"/>
                <a:ea typeface="Calibri" pitchFamily="34" charset="-122"/>
                <a:cs typeface="Calibri" pitchFamily="34" charset="-120"/>
              </a:rPr>
              <a:t>✓ </a:t>
            </a:r>
            <a:endParaRPr lang="en-US" sz="1500" dirty="0"/>
          </a:p>
        </p:txBody>
      </p:sp>
      <p:sp>
        <p:nvSpPr>
          <p:cNvPr id="20" name="Text 18"/>
          <p:cNvSpPr/>
          <p:nvPr/>
        </p:nvSpPr>
        <p:spPr>
          <a:xfrm>
            <a:off x="5376672" y="2514600"/>
            <a:ext cx="3291840" cy="822960"/>
          </a:xfrm>
          <a:prstGeom prst="rect">
            <a:avLst/>
          </a:prstGeom>
          <a:noFill/>
          <a:ln/>
        </p:spPr>
        <p:txBody>
          <a:bodyPr wrap="square" rtlCol="0" anchor="ctr"/>
          <a:lstStyle/>
          <a:p>
            <a:pPr indent="0" marL="0">
              <a:buNone/>
            </a:pPr>
            <a:r>
              <a:rPr lang="en-US" sz="1250" dirty="0">
                <a:solidFill>
                  <a:srgbClr val="1B3A2D"/>
                </a:solidFill>
                <a:latin typeface="Calibri" pitchFamily="34" charset="0"/>
                <a:ea typeface="Calibri" pitchFamily="34" charset="-122"/>
                <a:cs typeface="Calibri" pitchFamily="34" charset="-120"/>
              </a:rPr>
              <a:t>自分自身もアクセプタンスを実践する</a:t>
            </a:r>
            <a:endParaRPr lang="en-US" sz="1250" dirty="0"/>
          </a:p>
        </p:txBody>
      </p:sp>
      <p:sp>
        <p:nvSpPr>
          <p:cNvPr id="21" name="Shape 19"/>
          <p:cNvSpPr/>
          <p:nvPr/>
        </p:nvSpPr>
        <p:spPr>
          <a:xfrm>
            <a:off x="4937760" y="3520440"/>
            <a:ext cx="3840480" cy="822960"/>
          </a:xfrm>
          <a:prstGeom prst="rect">
            <a:avLst/>
          </a:prstGeom>
          <a:solidFill>
            <a:srgbClr val="FFFFFF"/>
          </a:solidFill>
          <a:ln w="12700">
            <a:solidFill>
              <a:srgbClr val="B7E4C7"/>
            </a:solidFill>
            <a:prstDash val="solid"/>
          </a:ln>
          <a:effectLst>
            <a:outerShdw sx="100000" sy="100000" kx="0" ky="0" algn="bl" rotWithShape="0" blurRad="101600" dist="25400" dir="8100000">
              <a:srgbClr val="000000">
                <a:alpha val="10000"/>
              </a:srgbClr>
            </a:outerShdw>
          </a:effectLst>
        </p:spPr>
      </p:sp>
      <p:sp>
        <p:nvSpPr>
          <p:cNvPr id="22" name="Text 20"/>
          <p:cNvSpPr/>
          <p:nvPr/>
        </p:nvSpPr>
        <p:spPr>
          <a:xfrm>
            <a:off x="5029200" y="3520440"/>
            <a:ext cx="320040" cy="822960"/>
          </a:xfrm>
          <a:prstGeom prst="rect">
            <a:avLst/>
          </a:prstGeom>
          <a:noFill/>
          <a:ln/>
        </p:spPr>
        <p:txBody>
          <a:bodyPr wrap="square" lIns="0" tIns="0" rIns="0" bIns="0" rtlCol="0" anchor="ctr"/>
          <a:lstStyle/>
          <a:p>
            <a:pPr indent="0" marL="0">
              <a:buNone/>
            </a:pPr>
            <a:r>
              <a:rPr lang="en-US" sz="1500" b="1" dirty="0">
                <a:solidFill>
                  <a:srgbClr val="52B788"/>
                </a:solidFill>
                <a:latin typeface="Calibri" pitchFamily="34" charset="0"/>
                <a:ea typeface="Calibri" pitchFamily="34" charset="-122"/>
                <a:cs typeface="Calibri" pitchFamily="34" charset="-120"/>
              </a:rPr>
              <a:t>✓ </a:t>
            </a:r>
            <a:endParaRPr lang="en-US" sz="1500" dirty="0"/>
          </a:p>
        </p:txBody>
      </p:sp>
      <p:sp>
        <p:nvSpPr>
          <p:cNvPr id="23" name="Text 21"/>
          <p:cNvSpPr/>
          <p:nvPr/>
        </p:nvSpPr>
        <p:spPr>
          <a:xfrm>
            <a:off x="5376672" y="3520440"/>
            <a:ext cx="3291840" cy="822960"/>
          </a:xfrm>
          <a:prstGeom prst="rect">
            <a:avLst/>
          </a:prstGeom>
          <a:noFill/>
          <a:ln/>
        </p:spPr>
        <p:txBody>
          <a:bodyPr wrap="square" rtlCol="0" anchor="ctr"/>
          <a:lstStyle/>
          <a:p>
            <a:pPr indent="0" marL="0">
              <a:buNone/>
            </a:pPr>
            <a:r>
              <a:rPr lang="en-US" sz="1250" dirty="0">
                <a:solidFill>
                  <a:srgbClr val="1B3A2D"/>
                </a:solidFill>
                <a:latin typeface="Calibri" pitchFamily="34" charset="0"/>
                <a:ea typeface="Calibri" pitchFamily="34" charset="-122"/>
                <a:cs typeface="Calibri" pitchFamily="34" charset="-120"/>
              </a:rPr>
              <a:t>小さな一歩でも「本物の飛躍」として見守る</a:t>
            </a:r>
            <a:endParaRPr lang="en-US" sz="1250" dirty="0"/>
          </a:p>
        </p:txBody>
      </p:sp>
      <p:sp>
        <p:nvSpPr>
          <p:cNvPr id="24" name="Shape 22"/>
          <p:cNvSpPr/>
          <p:nvPr/>
        </p:nvSpPr>
        <p:spPr>
          <a:xfrm>
            <a:off x="4480560" y="1051560"/>
            <a:ext cx="0" cy="3383280"/>
          </a:xfrm>
          <a:prstGeom prst="line">
            <a:avLst/>
          </a:prstGeom>
          <a:noFill/>
          <a:ln w="19050">
            <a:solidFill>
              <a:srgbClr val="B7E4C7"/>
            </a:solidFill>
            <a:prstDash val="solid"/>
          </a:ln>
        </p:spPr>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2D6A4F"/>
          </a:solidFill>
          <a:ln w="12700">
            <a:solidFill>
              <a:srgbClr val="2D6A4F"/>
            </a:solidFill>
            <a:prstDash val="solid"/>
          </a:ln>
        </p:spPr>
      </p:sp>
      <p:sp>
        <p:nvSpPr>
          <p:cNvPr id="3" name="Text 1"/>
          <p:cNvSpPr/>
          <p:nvPr/>
        </p:nvSpPr>
        <p:spPr>
          <a:xfrm>
            <a:off x="365760" y="0"/>
            <a:ext cx="8229600" cy="960120"/>
          </a:xfrm>
          <a:prstGeom prst="rect">
            <a:avLst/>
          </a:prstGeom>
          <a:noFill/>
          <a:ln/>
        </p:spPr>
        <p:txBody>
          <a:bodyPr wrap="square" lIns="0" tIns="0" rIns="0" bIns="0"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進歩のサイン</a:t>
            </a:r>
            <a:endParaRPr lang="en-US" sz="2800" dirty="0"/>
          </a:p>
        </p:txBody>
      </p:sp>
      <p:sp>
        <p:nvSpPr>
          <p:cNvPr id="4" name="Shape 2"/>
          <p:cNvSpPr/>
          <p:nvPr/>
        </p:nvSpPr>
        <p:spPr>
          <a:xfrm>
            <a:off x="365760" y="1051560"/>
            <a:ext cx="3840480" cy="411480"/>
          </a:xfrm>
          <a:prstGeom prst="rect">
            <a:avLst/>
          </a:prstGeom>
          <a:solidFill>
            <a:srgbClr val="E8EAED"/>
          </a:solidFill>
          <a:ln w="12700">
            <a:solidFill>
              <a:srgbClr val="B0B8C0"/>
            </a:solidFill>
            <a:prstDash val="solid"/>
          </a:ln>
        </p:spPr>
      </p:sp>
      <p:sp>
        <p:nvSpPr>
          <p:cNvPr id="5" name="Text 3"/>
          <p:cNvSpPr/>
          <p:nvPr/>
        </p:nvSpPr>
        <p:spPr>
          <a:xfrm>
            <a:off x="457200" y="1051560"/>
            <a:ext cx="3657600" cy="411480"/>
          </a:xfrm>
          <a:prstGeom prst="rect">
            <a:avLst/>
          </a:prstGeom>
          <a:noFill/>
          <a:ln/>
        </p:spPr>
        <p:txBody>
          <a:bodyPr wrap="square" lIns="0" tIns="0" rIns="0" bIns="0" rtlCol="0" anchor="ctr"/>
          <a:lstStyle/>
          <a:p>
            <a:pPr indent="0" marL="0">
              <a:buNone/>
            </a:pPr>
            <a:r>
              <a:rPr lang="en-US" sz="1400" b="1" dirty="0">
                <a:solidFill>
                  <a:srgbClr val="546E7A"/>
                </a:solidFill>
                <a:latin typeface="Calibri" pitchFamily="34" charset="0"/>
                <a:ea typeface="Calibri" pitchFamily="34" charset="-122"/>
                <a:cs typeface="Calibri" pitchFamily="34" charset="-120"/>
              </a:rPr>
              <a:t>治療初期のパターン</a:t>
            </a:r>
            <a:endParaRPr lang="en-US" sz="1400" dirty="0"/>
          </a:p>
        </p:txBody>
      </p:sp>
      <p:sp>
        <p:nvSpPr>
          <p:cNvPr id="6" name="Shape 4"/>
          <p:cNvSpPr/>
          <p:nvPr/>
        </p:nvSpPr>
        <p:spPr>
          <a:xfrm>
            <a:off x="365760" y="1554480"/>
            <a:ext cx="3840480" cy="685800"/>
          </a:xfrm>
          <a:prstGeom prst="rect">
            <a:avLst/>
          </a:prstGeom>
          <a:solidFill>
            <a:srgbClr val="F8F9FA"/>
          </a:solidFill>
          <a:ln w="12700">
            <a:solidFill>
              <a:srgbClr val="CFD8DC"/>
            </a:solidFill>
            <a:prstDash val="solid"/>
          </a:ln>
        </p:spPr>
      </p:sp>
      <p:sp>
        <p:nvSpPr>
          <p:cNvPr id="7" name="Text 5"/>
          <p:cNvSpPr/>
          <p:nvPr/>
        </p:nvSpPr>
        <p:spPr>
          <a:xfrm>
            <a:off x="502920" y="1554480"/>
            <a:ext cx="3566160" cy="685800"/>
          </a:xfrm>
          <a:prstGeom prst="rect">
            <a:avLst/>
          </a:prstGeom>
          <a:noFill/>
          <a:ln/>
        </p:spPr>
        <p:txBody>
          <a:bodyPr wrap="square" rtlCol="0" anchor="ctr"/>
          <a:lstStyle/>
          <a:p>
            <a:pPr indent="0" marL="0">
              <a:buNone/>
            </a:pPr>
            <a:r>
              <a:rPr lang="en-US" sz="1250" dirty="0">
                <a:solidFill>
                  <a:srgbClr val="546E7A"/>
                </a:solidFill>
                <a:latin typeface="Calibri" pitchFamily="34" charset="0"/>
                <a:ea typeface="Calibri" pitchFamily="34" charset="-122"/>
                <a:cs typeface="Calibri" pitchFamily="34" charset="-120"/>
              </a:rPr>
              <a:t>→ 「これは耐えられない」という言語パターン</a:t>
            </a:r>
            <a:endParaRPr lang="en-US" sz="1250" dirty="0"/>
          </a:p>
        </p:txBody>
      </p:sp>
      <p:sp>
        <p:nvSpPr>
          <p:cNvPr id="8" name="Shape 6"/>
          <p:cNvSpPr/>
          <p:nvPr/>
        </p:nvSpPr>
        <p:spPr>
          <a:xfrm>
            <a:off x="365760" y="2350008"/>
            <a:ext cx="3840480" cy="685800"/>
          </a:xfrm>
          <a:prstGeom prst="rect">
            <a:avLst/>
          </a:prstGeom>
          <a:solidFill>
            <a:srgbClr val="F8F9FA"/>
          </a:solidFill>
          <a:ln w="12700">
            <a:solidFill>
              <a:srgbClr val="CFD8DC"/>
            </a:solidFill>
            <a:prstDash val="solid"/>
          </a:ln>
        </p:spPr>
      </p:sp>
      <p:sp>
        <p:nvSpPr>
          <p:cNvPr id="9" name="Text 7"/>
          <p:cNvSpPr/>
          <p:nvPr/>
        </p:nvSpPr>
        <p:spPr>
          <a:xfrm>
            <a:off x="502920" y="2350008"/>
            <a:ext cx="3566160" cy="685800"/>
          </a:xfrm>
          <a:prstGeom prst="rect">
            <a:avLst/>
          </a:prstGeom>
          <a:noFill/>
          <a:ln/>
        </p:spPr>
        <p:txBody>
          <a:bodyPr wrap="square" rtlCol="0" anchor="ctr"/>
          <a:lstStyle/>
          <a:p>
            <a:pPr indent="0" marL="0">
              <a:buNone/>
            </a:pPr>
            <a:r>
              <a:rPr lang="en-US" sz="1250" dirty="0">
                <a:solidFill>
                  <a:srgbClr val="546E7A"/>
                </a:solidFill>
                <a:latin typeface="Calibri" pitchFamily="34" charset="0"/>
                <a:ea typeface="Calibri" pitchFamily="34" charset="-122"/>
                <a:cs typeface="Calibri" pitchFamily="34" charset="-120"/>
              </a:rPr>
              <a:t>→ セッションが緊張・自己中心的な雰囲気</a:t>
            </a:r>
            <a:endParaRPr lang="en-US" sz="1250" dirty="0"/>
          </a:p>
        </p:txBody>
      </p:sp>
      <p:sp>
        <p:nvSpPr>
          <p:cNvPr id="10" name="Shape 8"/>
          <p:cNvSpPr/>
          <p:nvPr/>
        </p:nvSpPr>
        <p:spPr>
          <a:xfrm>
            <a:off x="365760" y="3145536"/>
            <a:ext cx="3840480" cy="685800"/>
          </a:xfrm>
          <a:prstGeom prst="rect">
            <a:avLst/>
          </a:prstGeom>
          <a:solidFill>
            <a:srgbClr val="F8F9FA"/>
          </a:solidFill>
          <a:ln w="12700">
            <a:solidFill>
              <a:srgbClr val="CFD8DC"/>
            </a:solidFill>
            <a:prstDash val="solid"/>
          </a:ln>
        </p:spPr>
      </p:sp>
      <p:sp>
        <p:nvSpPr>
          <p:cNvPr id="11" name="Text 9"/>
          <p:cNvSpPr/>
          <p:nvPr/>
        </p:nvSpPr>
        <p:spPr>
          <a:xfrm>
            <a:off x="502920" y="3145536"/>
            <a:ext cx="3566160" cy="685800"/>
          </a:xfrm>
          <a:prstGeom prst="rect">
            <a:avLst/>
          </a:prstGeom>
          <a:noFill/>
          <a:ln/>
        </p:spPr>
        <p:txBody>
          <a:bodyPr wrap="square" rtlCol="0" anchor="ctr"/>
          <a:lstStyle/>
          <a:p>
            <a:pPr indent="0" marL="0">
              <a:buNone/>
            </a:pPr>
            <a:r>
              <a:rPr lang="en-US" sz="1250" dirty="0">
                <a:solidFill>
                  <a:srgbClr val="546E7A"/>
                </a:solidFill>
                <a:latin typeface="Calibri" pitchFamily="34" charset="0"/>
                <a:ea typeface="Calibri" pitchFamily="34" charset="-122"/>
                <a:cs typeface="Calibri" pitchFamily="34" charset="-120"/>
              </a:rPr>
              <a:t>→ 回避行動が継続している</a:t>
            </a:r>
            <a:endParaRPr lang="en-US" sz="1250" dirty="0"/>
          </a:p>
        </p:txBody>
      </p:sp>
      <p:sp>
        <p:nvSpPr>
          <p:cNvPr id="12" name="Shape 10"/>
          <p:cNvSpPr/>
          <p:nvPr/>
        </p:nvSpPr>
        <p:spPr>
          <a:xfrm>
            <a:off x="365760" y="3941064"/>
            <a:ext cx="3840480" cy="685800"/>
          </a:xfrm>
          <a:prstGeom prst="rect">
            <a:avLst/>
          </a:prstGeom>
          <a:solidFill>
            <a:srgbClr val="F8F9FA"/>
          </a:solidFill>
          <a:ln w="12700">
            <a:solidFill>
              <a:srgbClr val="CFD8DC"/>
            </a:solidFill>
            <a:prstDash val="solid"/>
          </a:ln>
        </p:spPr>
      </p:sp>
      <p:sp>
        <p:nvSpPr>
          <p:cNvPr id="13" name="Text 11"/>
          <p:cNvSpPr/>
          <p:nvPr/>
        </p:nvSpPr>
        <p:spPr>
          <a:xfrm>
            <a:off x="502920" y="3941064"/>
            <a:ext cx="3566160" cy="685800"/>
          </a:xfrm>
          <a:prstGeom prst="rect">
            <a:avLst/>
          </a:prstGeom>
          <a:noFill/>
          <a:ln/>
        </p:spPr>
        <p:txBody>
          <a:bodyPr wrap="square" rtlCol="0" anchor="ctr"/>
          <a:lstStyle/>
          <a:p>
            <a:pPr indent="0" marL="0">
              <a:buNone/>
            </a:pPr>
            <a:r>
              <a:rPr lang="en-US" sz="1250" dirty="0">
                <a:solidFill>
                  <a:srgbClr val="546E7A"/>
                </a:solidFill>
                <a:latin typeface="Calibri" pitchFamily="34" charset="0"/>
                <a:ea typeface="Calibri" pitchFamily="34" charset="-122"/>
                <a:cs typeface="Calibri" pitchFamily="34" charset="-120"/>
              </a:rPr>
              <a:t>→ 療法外での変化がない</a:t>
            </a:r>
            <a:endParaRPr lang="en-US" sz="1250" dirty="0"/>
          </a:p>
        </p:txBody>
      </p:sp>
      <p:sp>
        <p:nvSpPr>
          <p:cNvPr id="14" name="Text 12"/>
          <p:cNvSpPr/>
          <p:nvPr/>
        </p:nvSpPr>
        <p:spPr>
          <a:xfrm>
            <a:off x="4251960" y="2468880"/>
            <a:ext cx="640080" cy="640080"/>
          </a:xfrm>
          <a:prstGeom prst="rect">
            <a:avLst/>
          </a:prstGeom>
          <a:noFill/>
          <a:ln/>
        </p:spPr>
        <p:txBody>
          <a:bodyPr wrap="square" rtlCol="0" anchor="ctr"/>
          <a:lstStyle/>
          <a:p>
            <a:pPr algn="ctr" indent="0" marL="0">
              <a:buNone/>
            </a:pPr>
            <a:r>
              <a:rPr lang="en-US" sz="2800" dirty="0">
                <a:solidFill>
                  <a:srgbClr val="52B788"/>
                </a:solidFill>
                <a:latin typeface="Calibri" pitchFamily="34" charset="0"/>
                <a:ea typeface="Calibri" pitchFamily="34" charset="-122"/>
                <a:cs typeface="Calibri" pitchFamily="34" charset="-120"/>
              </a:rPr>
              <a:t>➜</a:t>
            </a:r>
            <a:endParaRPr lang="en-US" sz="2800" dirty="0"/>
          </a:p>
        </p:txBody>
      </p:sp>
      <p:sp>
        <p:nvSpPr>
          <p:cNvPr id="15" name="Shape 13"/>
          <p:cNvSpPr/>
          <p:nvPr/>
        </p:nvSpPr>
        <p:spPr>
          <a:xfrm>
            <a:off x="4937760" y="1051560"/>
            <a:ext cx="3840480" cy="411480"/>
          </a:xfrm>
          <a:prstGeom prst="rect">
            <a:avLst/>
          </a:prstGeom>
          <a:solidFill>
            <a:srgbClr val="2D6A4F"/>
          </a:solidFill>
          <a:ln w="12700">
            <a:solidFill>
              <a:srgbClr val="1B4332"/>
            </a:solidFill>
            <a:prstDash val="solid"/>
          </a:ln>
        </p:spPr>
      </p:sp>
      <p:sp>
        <p:nvSpPr>
          <p:cNvPr id="16" name="Text 14"/>
          <p:cNvSpPr/>
          <p:nvPr/>
        </p:nvSpPr>
        <p:spPr>
          <a:xfrm>
            <a:off x="5029200" y="1051560"/>
            <a:ext cx="3657600" cy="411480"/>
          </a:xfrm>
          <a:prstGeom prst="rect">
            <a:avLst/>
          </a:prstGeom>
          <a:noFill/>
          <a:ln/>
        </p:spPr>
        <p:txBody>
          <a:bodyPr wrap="square" lIns="0" tIns="0" rIns="0" bIns="0"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アクセプタンスが育った後</a:t>
            </a:r>
            <a:endParaRPr lang="en-US" sz="1400" dirty="0"/>
          </a:p>
        </p:txBody>
      </p:sp>
      <p:sp>
        <p:nvSpPr>
          <p:cNvPr id="17" name="Shape 15"/>
          <p:cNvSpPr/>
          <p:nvPr/>
        </p:nvSpPr>
        <p:spPr>
          <a:xfrm>
            <a:off x="4937760" y="1554480"/>
            <a:ext cx="3840480" cy="685800"/>
          </a:xfrm>
          <a:prstGeom prst="rect">
            <a:avLst/>
          </a:prstGeom>
          <a:solidFill>
            <a:srgbClr val="F0F7F4"/>
          </a:solidFill>
          <a:ln w="12700">
            <a:solidFill>
              <a:srgbClr val="B7E4C7"/>
            </a:solidFill>
            <a:prstDash val="solid"/>
          </a:ln>
        </p:spPr>
      </p:sp>
      <p:sp>
        <p:nvSpPr>
          <p:cNvPr id="18" name="Text 16"/>
          <p:cNvSpPr/>
          <p:nvPr/>
        </p:nvSpPr>
        <p:spPr>
          <a:xfrm>
            <a:off x="5074920" y="1554480"/>
            <a:ext cx="3566160" cy="685800"/>
          </a:xfrm>
          <a:prstGeom prst="rect">
            <a:avLst/>
          </a:prstGeom>
          <a:noFill/>
          <a:ln/>
        </p:spPr>
        <p:txBody>
          <a:bodyPr wrap="square" rtlCol="0" anchor="ctr"/>
          <a:lstStyle/>
          <a:p>
            <a:pPr indent="0" marL="0">
              <a:buNone/>
            </a:pPr>
            <a:r>
              <a:rPr lang="en-US" sz="1250" dirty="0">
                <a:solidFill>
                  <a:srgbClr val="1B4332"/>
                </a:solidFill>
                <a:latin typeface="Calibri" pitchFamily="34" charset="0"/>
                <a:ea typeface="Calibri" pitchFamily="34" charset="-122"/>
                <a:cs typeface="Calibri" pitchFamily="34" charset="-120"/>
              </a:rPr>
              <a:t>✓ 「受け入れていこう」という自発的な言葉</a:t>
            </a:r>
            <a:endParaRPr lang="en-US" sz="1250" dirty="0"/>
          </a:p>
        </p:txBody>
      </p:sp>
      <p:sp>
        <p:nvSpPr>
          <p:cNvPr id="19" name="Shape 17"/>
          <p:cNvSpPr/>
          <p:nvPr/>
        </p:nvSpPr>
        <p:spPr>
          <a:xfrm>
            <a:off x="4937760" y="2350008"/>
            <a:ext cx="3840480" cy="685800"/>
          </a:xfrm>
          <a:prstGeom prst="rect">
            <a:avLst/>
          </a:prstGeom>
          <a:solidFill>
            <a:srgbClr val="F0F7F4"/>
          </a:solidFill>
          <a:ln w="12700">
            <a:solidFill>
              <a:srgbClr val="B7E4C7"/>
            </a:solidFill>
            <a:prstDash val="solid"/>
          </a:ln>
        </p:spPr>
      </p:sp>
      <p:sp>
        <p:nvSpPr>
          <p:cNvPr id="20" name="Text 18"/>
          <p:cNvSpPr/>
          <p:nvPr/>
        </p:nvSpPr>
        <p:spPr>
          <a:xfrm>
            <a:off x="5074920" y="2350008"/>
            <a:ext cx="3566160" cy="685800"/>
          </a:xfrm>
          <a:prstGeom prst="rect">
            <a:avLst/>
          </a:prstGeom>
          <a:noFill/>
          <a:ln/>
        </p:spPr>
        <p:txBody>
          <a:bodyPr wrap="square" rtlCol="0" anchor="ctr"/>
          <a:lstStyle/>
          <a:p>
            <a:pPr indent="0" marL="0">
              <a:buNone/>
            </a:pPr>
            <a:r>
              <a:rPr lang="en-US" sz="1250" dirty="0">
                <a:solidFill>
                  <a:srgbClr val="1B4332"/>
                </a:solidFill>
                <a:latin typeface="Calibri" pitchFamily="34" charset="0"/>
                <a:ea typeface="Calibri" pitchFamily="34" charset="-122"/>
                <a:cs typeface="Calibri" pitchFamily="34" charset="-120"/>
              </a:rPr>
              <a:t>✓ 軽く・オープンで穏やかな雰囲気</a:t>
            </a:r>
            <a:endParaRPr lang="en-US" sz="1250" dirty="0"/>
          </a:p>
        </p:txBody>
      </p:sp>
      <p:sp>
        <p:nvSpPr>
          <p:cNvPr id="21" name="Shape 19"/>
          <p:cNvSpPr/>
          <p:nvPr/>
        </p:nvSpPr>
        <p:spPr>
          <a:xfrm>
            <a:off x="4937760" y="3145536"/>
            <a:ext cx="3840480" cy="685800"/>
          </a:xfrm>
          <a:prstGeom prst="rect">
            <a:avLst/>
          </a:prstGeom>
          <a:solidFill>
            <a:srgbClr val="F0F7F4"/>
          </a:solidFill>
          <a:ln w="12700">
            <a:solidFill>
              <a:srgbClr val="B7E4C7"/>
            </a:solidFill>
            <a:prstDash val="solid"/>
          </a:ln>
        </p:spPr>
      </p:sp>
      <p:sp>
        <p:nvSpPr>
          <p:cNvPr id="22" name="Text 20"/>
          <p:cNvSpPr/>
          <p:nvPr/>
        </p:nvSpPr>
        <p:spPr>
          <a:xfrm>
            <a:off x="5074920" y="3145536"/>
            <a:ext cx="3566160" cy="685800"/>
          </a:xfrm>
          <a:prstGeom prst="rect">
            <a:avLst/>
          </a:prstGeom>
          <a:noFill/>
          <a:ln/>
        </p:spPr>
        <p:txBody>
          <a:bodyPr wrap="square" rtlCol="0" anchor="ctr"/>
          <a:lstStyle/>
          <a:p>
            <a:pPr indent="0" marL="0">
              <a:buNone/>
            </a:pPr>
            <a:r>
              <a:rPr lang="en-US" sz="1250" dirty="0">
                <a:solidFill>
                  <a:srgbClr val="1B4332"/>
                </a:solidFill>
                <a:latin typeface="Calibri" pitchFamily="34" charset="0"/>
                <a:ea typeface="Calibri" pitchFamily="34" charset="-122"/>
                <a:cs typeface="Calibri" pitchFamily="34" charset="-120"/>
              </a:rPr>
              <a:t>✓ セッション外でウィリングネス行動が自発</a:t>
            </a:r>
            <a:endParaRPr lang="en-US" sz="1250" dirty="0"/>
          </a:p>
        </p:txBody>
      </p:sp>
      <p:sp>
        <p:nvSpPr>
          <p:cNvPr id="23" name="Shape 21"/>
          <p:cNvSpPr/>
          <p:nvPr/>
        </p:nvSpPr>
        <p:spPr>
          <a:xfrm>
            <a:off x="4937760" y="3941064"/>
            <a:ext cx="3840480" cy="685800"/>
          </a:xfrm>
          <a:prstGeom prst="rect">
            <a:avLst/>
          </a:prstGeom>
          <a:solidFill>
            <a:srgbClr val="F0F7F4"/>
          </a:solidFill>
          <a:ln w="12700">
            <a:solidFill>
              <a:srgbClr val="B7E4C7"/>
            </a:solidFill>
            <a:prstDash val="solid"/>
          </a:ln>
        </p:spPr>
      </p:sp>
      <p:sp>
        <p:nvSpPr>
          <p:cNvPr id="24" name="Text 22"/>
          <p:cNvSpPr/>
          <p:nvPr/>
        </p:nvSpPr>
        <p:spPr>
          <a:xfrm>
            <a:off x="5074920" y="3941064"/>
            <a:ext cx="3566160" cy="685800"/>
          </a:xfrm>
          <a:prstGeom prst="rect">
            <a:avLst/>
          </a:prstGeom>
          <a:noFill/>
          <a:ln/>
        </p:spPr>
        <p:txBody>
          <a:bodyPr wrap="square" rtlCol="0" anchor="ctr"/>
          <a:lstStyle/>
          <a:p>
            <a:pPr indent="0" marL="0">
              <a:buNone/>
            </a:pPr>
            <a:r>
              <a:rPr lang="en-US" sz="1250" dirty="0">
                <a:solidFill>
                  <a:srgbClr val="1B4332"/>
                </a:solidFill>
                <a:latin typeface="Calibri" pitchFamily="34" charset="0"/>
                <a:ea typeface="Calibri" pitchFamily="34" charset="-122"/>
                <a:cs typeface="Calibri" pitchFamily="34" charset="-120"/>
              </a:rPr>
              <a:t>✓ 「諦め」が「解放」へと変容する体験</a:t>
            </a:r>
            <a:endParaRPr lang="en-US" sz="12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第10章：アクセプタンス</dc:title>
  <dc:subject>PptxGenJS Presentation</dc:subject>
  <dc:creator>PptxGenJS</dc:creator>
  <cp:lastModifiedBy>PptxGenJS</cp:lastModifiedBy>
  <cp:revision>1</cp:revision>
  <dcterms:created xsi:type="dcterms:W3CDTF">2026-03-22T08:28:46Z</dcterms:created>
  <dcterms:modified xsi:type="dcterms:W3CDTF">2026-03-22T08:28:46Z</dcterms:modified>
</cp:coreProperties>
</file>