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5BA48C"/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005840"/>
            <a:ext cx="68580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脱フュージョン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457200" y="246888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5BA4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Defusion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301752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spc="200" kern="0" dirty="0">
                <a:solidFill>
                  <a:srgbClr val="8FBF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 /  第 9 章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583680" y="822960"/>
            <a:ext cx="2331720" cy="3474720"/>
          </a:xfrm>
          <a:prstGeom prst="rect">
            <a:avLst/>
          </a:prstGeom>
          <a:solidFill>
            <a:srgbClr val="2D6A6A">
              <a:alpha val="60000"/>
            </a:srgbClr>
          </a:solidFill>
          <a:ln w="12700">
            <a:solidFill>
              <a:srgbClr val="B2D8D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675120" y="1188720"/>
            <a:ext cx="214884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思考を消すのではなく
</a:t>
            </a:r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思考とのつき合い方を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変える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5BA48C"/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4320" y="4773168"/>
            <a:ext cx="8595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3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Acceptance and Commitment Therapy — Hayes, Strosahl &amp; Wilson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8F4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3A40"/>
          </a:solidFill>
          <a:ln w="12700">
            <a:solidFill>
              <a:srgbClr val="1E3A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6400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フュージョンとは何か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8412480" cy="777240"/>
          </a:xfrm>
          <a:prstGeom prst="rect">
            <a:avLst/>
          </a:prstGeom>
          <a:solidFill>
            <a:srgbClr val="1E3A40">
              <a:alpha val="90000"/>
            </a:srgbClr>
          </a:solidFill>
          <a:ln w="12700">
            <a:solidFill>
              <a:srgbClr val="1E3A4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109728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言語・認知プロセスと直接体験が混ざり合い、区別できなくなった状態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320040" y="1965960"/>
            <a:ext cx="2651760" cy="269748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D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20040" y="1965960"/>
            <a:ext cx="2651760" cy="457200"/>
          </a:xfrm>
          <a:prstGeom prst="rect">
            <a:avLst/>
          </a:prstGeom>
          <a:solidFill>
            <a:srgbClr val="5BA48C"/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" y="196596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自動的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11480" y="251460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習慣的・自動的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1480" y="2971800"/>
            <a:ext cx="2468880" cy="1508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意識せず思考に乗っ取られる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「アラート」は出ない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154680" y="1965960"/>
            <a:ext cx="2651760" cy="269748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D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154680" y="1965960"/>
            <a:ext cx="2651760" cy="457200"/>
          </a:xfrm>
          <a:prstGeom prst="rect">
            <a:avLst/>
          </a:prstGeom>
          <a:solidFill>
            <a:srgbClr val="5BA48C"/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154680" y="196596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不可視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246120" y="251460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不可視のプロセス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246120" y="2971800"/>
            <a:ext cx="2468880" cy="1508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本人は気づかないまま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思考が行動を規制する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989320" y="1965960"/>
            <a:ext cx="2651760" cy="269748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D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989320" y="1965960"/>
            <a:ext cx="2651760" cy="457200"/>
          </a:xfrm>
          <a:prstGeom prst="rect">
            <a:avLst/>
          </a:prstGeom>
          <a:solidFill>
            <a:srgbClr val="5BA48C"/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89320" y="196596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回避↑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080760" y="251460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体験的回避を招く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080760" y="2971800"/>
            <a:ext cx="2468880" cy="1508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不快な思考・感情を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「なくすべきもの」と扱う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E3A40"/>
          </a:solidFill>
          <a:ln w="12700">
            <a:solidFill>
              <a:srgbClr val="1E3A4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74320" y="4864608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Chapter 9 — Defusion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8F4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3A40"/>
          </a:solidFill>
          <a:ln w="12700">
            <a:solidFill>
              <a:srgbClr val="1E3A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6400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脱フュージョンの目的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393192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D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05840"/>
            <a:ext cx="3931920" cy="438912"/>
          </a:xfrm>
          <a:prstGeom prst="rect">
            <a:avLst/>
          </a:prstGeom>
          <a:solidFill>
            <a:srgbClr val="2D6A6A"/>
          </a:solidFill>
          <a:ln w="12700">
            <a:solidFill>
              <a:srgbClr val="2D6A6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1005840"/>
            <a:ext cx="39319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目指すもの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75488" y="1627632"/>
            <a:ext cx="256032" cy="256032"/>
          </a:xfrm>
          <a:prstGeom prst="ellipse">
            <a:avLst/>
          </a:prstGeom>
          <a:solidFill>
            <a:srgbClr val="5BA48C"/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1572768"/>
            <a:ext cx="3200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思考を「消す」のではなく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「産物」ではなく「プロセス」として観察する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5488" y="2587752"/>
            <a:ext cx="256032" cy="256032"/>
          </a:xfrm>
          <a:prstGeom prst="ellipse">
            <a:avLst/>
          </a:prstGeom>
          <a:solidFill>
            <a:srgbClr val="5BA48C"/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22960" y="2532888"/>
            <a:ext cx="3200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言語が行動に与える自動的影響を弱める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75488" y="3547872"/>
            <a:ext cx="256032" cy="256032"/>
          </a:xfrm>
          <a:prstGeom prst="ellipse">
            <a:avLst/>
          </a:prstGeom>
          <a:solidFill>
            <a:srgbClr val="5BA48C"/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22960" y="3493008"/>
            <a:ext cx="3200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随意的な認知的柔軟性の獲得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（融合すべき場面・しない場面を選べる）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663440" y="1005840"/>
            <a:ext cx="416052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D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663440" y="1005840"/>
            <a:ext cx="4160520" cy="438912"/>
          </a:xfrm>
          <a:prstGeom prst="rect">
            <a:avLst/>
          </a:prstGeom>
          <a:solidFill>
            <a:srgbClr val="8B4A5A"/>
          </a:solidFill>
          <a:ln w="12700">
            <a:solidFill>
              <a:srgbClr val="8B4A5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663440" y="1005840"/>
            <a:ext cx="41605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目指さないもの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754880" y="1572768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166360" y="1572768"/>
            <a:ext cx="3474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思考の形を変えること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754880" y="2322576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166360" y="2322576"/>
            <a:ext cx="3474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思考の内容の正しさを検証すること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754880" y="3072384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166360" y="3072384"/>
            <a:ext cx="3474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嫌な思考を消し去ること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754880" y="3822192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166360" y="3822192"/>
            <a:ext cx="3474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「脱フュージョン」自体が目的になること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E3A40"/>
          </a:solidFill>
          <a:ln w="12700">
            <a:solidFill>
              <a:srgbClr val="1E3A4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74320" y="4864608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Chapter 9 — Defusion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8F4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3A40"/>
          </a:solidFill>
          <a:ln w="12700">
            <a:solidFill>
              <a:srgbClr val="1E3A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言語の限界を示す — ミルク演習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484632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D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05840"/>
            <a:ext cx="4846320" cy="457200"/>
          </a:xfrm>
          <a:prstGeom prst="rect">
            <a:avLst/>
          </a:prstGeom>
          <a:solidFill>
            <a:srgbClr val="5BA48C"/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100584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Milk, Milk, Milk 演習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1572768"/>
            <a:ext cx="310896" cy="310896"/>
          </a:xfrm>
          <a:prstGeom prst="ellipse">
            <a:avLst/>
          </a:prstGeom>
          <a:solidFill>
            <a:srgbClr val="1E3A40"/>
          </a:solidFill>
          <a:ln w="12700">
            <a:solidFill>
              <a:srgbClr val="1E3A4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572768"/>
            <a:ext cx="310896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14400" y="1554480"/>
            <a:ext cx="40690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「ミルク」と言うと…冷たい、白い、コップ、味が浮かぶ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2322576"/>
            <a:ext cx="310896" cy="310896"/>
          </a:xfrm>
          <a:prstGeom prst="ellipse">
            <a:avLst/>
          </a:prstGeom>
          <a:solidFill>
            <a:srgbClr val="1E3A40"/>
          </a:solidFill>
          <a:ln w="12700">
            <a:solidFill>
              <a:srgbClr val="1E3A4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2322576"/>
            <a:ext cx="310896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914400" y="2304288"/>
            <a:ext cx="40690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「ミルク」を1分間繰り返し言い続ける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3072384"/>
            <a:ext cx="310896" cy="310896"/>
          </a:xfrm>
          <a:prstGeom prst="ellipse">
            <a:avLst/>
          </a:prstGeom>
          <a:solidFill>
            <a:srgbClr val="1E3A40"/>
          </a:solidFill>
          <a:ln w="12700">
            <a:solidFill>
              <a:srgbClr val="1E3A4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3072384"/>
            <a:ext cx="310896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914400" y="3054096"/>
            <a:ext cx="40690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意味が消え「ただの音」になる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3840480"/>
            <a:ext cx="4480560" cy="731520"/>
          </a:xfrm>
          <a:prstGeom prst="rect">
            <a:avLst/>
          </a:prstGeom>
          <a:solidFill>
            <a:srgbClr val="F0F9F6"/>
          </a:solidFill>
          <a:ln w="12700">
            <a:solidFill>
              <a:srgbClr val="B2D8D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3858768"/>
            <a:ext cx="429768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D6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ポイント：思考に「意味」を与えているのは文脈であり、反復によってその自動的効果を弱めることができる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486400" y="1005840"/>
            <a:ext cx="3383280" cy="3749040"/>
          </a:xfrm>
          <a:prstGeom prst="rect">
            <a:avLst/>
          </a:prstGeom>
          <a:solidFill>
            <a:srgbClr val="1E3A40"/>
          </a:solidFill>
          <a:ln w="12700">
            <a:solidFill>
              <a:srgbClr val="1E3A4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577840" y="10972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5BA4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気づき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577840" y="1554480"/>
            <a:ext cx="320040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言葉は記号にすぎない
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部屋にミルクはなかった。
それでも「見え・感じた」のは
言語が経験を作り出したから。
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「自分は駄目だ」も
同じ仕組みで機能している。
</a:t>
            </a:r>
            <a:pPr indent="0" marL="0">
              <a:buNone/>
            </a:pPr>
            <a:r>
              <a:rPr lang="en-US" sz="1200" i="1" dirty="0">
                <a:solidFill>
                  <a:srgbClr val="5BA4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音として聞けば——</a:t>
            </a:r>
            <a:endParaRPr lang="en-US" sz="1200" dirty="0"/>
          </a:p>
          <a:p>
            <a:pPr indent="0" marL="0">
              <a:buNone/>
            </a:pPr>
            <a:r>
              <a:rPr lang="en-US" sz="1200" i="1" dirty="0">
                <a:solidFill>
                  <a:srgbClr val="5BA4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ただの音になる。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E3A40"/>
          </a:solidFill>
          <a:ln w="12700">
            <a:solidFill>
              <a:srgbClr val="1E3A4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74320" y="4864608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Chapter 9 — Defusion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8F4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3A40"/>
          </a:solidFill>
          <a:ln w="12700">
            <a:solidFill>
              <a:srgbClr val="1E3A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バスの乗客メタファー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8595360" cy="914400"/>
          </a:xfrm>
          <a:prstGeom prst="rect">
            <a:avLst/>
          </a:prstGeom>
          <a:solidFill>
            <a:srgbClr val="1E3A40">
              <a:alpha val="85000"/>
            </a:srgbClr>
          </a:solidFill>
          <a:ln w="12700">
            <a:solidFill>
              <a:srgbClr val="1E3A4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1033272"/>
            <a:ext cx="8321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あなたはバスの運転手。乗客は思考・感情・記憶・身体感覚。黒革ジャン＋ナイフの乗客が「右に曲がれ」と脅す。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2057400"/>
            <a:ext cx="4206240" cy="269748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D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2057400"/>
            <a:ext cx="4206240" cy="438912"/>
          </a:xfrm>
          <a:prstGeom prst="rect">
            <a:avLst/>
          </a:prstGeom>
          <a:solidFill>
            <a:srgbClr val="8B4A5A"/>
          </a:solidFill>
          <a:ln w="12700">
            <a:solidFill>
              <a:srgbClr val="8B4A5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2057400"/>
            <a:ext cx="42062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従来の対処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11480" y="2633472"/>
            <a:ext cx="228600" cy="228600"/>
          </a:xfrm>
          <a:prstGeom prst="ellipse">
            <a:avLst/>
          </a:prstGeom>
          <a:solidFill>
            <a:srgbClr val="8B4A5A"/>
          </a:solidFill>
          <a:ln w="12700">
            <a:solidFill>
              <a:srgbClr val="8B4A5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2606040"/>
            <a:ext cx="361188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乗客の要求に従う（回避）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11480" y="3328416"/>
            <a:ext cx="228600" cy="228600"/>
          </a:xfrm>
          <a:prstGeom prst="ellipse">
            <a:avLst/>
          </a:prstGeom>
          <a:solidFill>
            <a:srgbClr val="8B4A5A"/>
          </a:solidFill>
          <a:ln w="12700">
            <a:solidFill>
              <a:srgbClr val="8B4A5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3300984"/>
            <a:ext cx="361188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バスを止め乗客を排除しようとする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11480" y="4023360"/>
            <a:ext cx="228600" cy="228600"/>
          </a:xfrm>
          <a:prstGeom prst="ellipse">
            <a:avLst/>
          </a:prstGeom>
          <a:solidFill>
            <a:srgbClr val="8B4A5A"/>
          </a:solidFill>
          <a:ln w="12700">
            <a:solidFill>
              <a:srgbClr val="8B4A5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3995928"/>
            <a:ext cx="361188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ルートを曲げ続け、目的地へ向かえない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754880" y="2057400"/>
            <a:ext cx="4206240" cy="269748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D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754880" y="2057400"/>
            <a:ext cx="4206240" cy="438912"/>
          </a:xfrm>
          <a:prstGeom prst="rect">
            <a:avLst/>
          </a:prstGeom>
          <a:solidFill>
            <a:srgbClr val="5BA48C"/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54880" y="2057400"/>
            <a:ext cx="42062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ACTの視点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4892040" y="2633472"/>
            <a:ext cx="228600" cy="228600"/>
          </a:xfrm>
          <a:prstGeom prst="ellipse">
            <a:avLst/>
          </a:prstGeom>
          <a:solidFill>
            <a:srgbClr val="5BA48C"/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212080" y="2606040"/>
            <a:ext cx="361188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乗客を引きずり下ろす必要はない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892040" y="3328416"/>
            <a:ext cx="228600" cy="228600"/>
          </a:xfrm>
          <a:prstGeom prst="ellipse">
            <a:avLst/>
          </a:prstGeom>
          <a:solidFill>
            <a:srgbClr val="5BA48C"/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212080" y="3300984"/>
            <a:ext cx="361188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乗客に気づきつつ「自分が運転する」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892040" y="4023360"/>
            <a:ext cx="228600" cy="228600"/>
          </a:xfrm>
          <a:prstGeom prst="ellipse">
            <a:avLst/>
          </a:prstGeom>
          <a:solidFill>
            <a:srgbClr val="5BA48C"/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212080" y="3995928"/>
            <a:ext cx="361188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目的地（価値）に向かって走り続ける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E3A40"/>
          </a:solidFill>
          <a:ln w="12700">
            <a:solidFill>
              <a:srgbClr val="1E3A4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74320" y="4864608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Chapter 9 — Defusion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E3A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D6A6A"/>
          </a:solidFill>
          <a:ln w="12700">
            <a:solidFill>
              <a:srgbClr val="2D6A6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思考との3段階の関係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2651760" cy="3657600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5BA48C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51560"/>
            <a:ext cx="2651760" cy="502920"/>
          </a:xfrm>
          <a:prstGeom prst="rect">
            <a:avLst/>
          </a:prstGeom>
          <a:solidFill>
            <a:srgbClr val="5BA48C"/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051560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1645920"/>
            <a:ext cx="24688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持つ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（Having）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57200" y="2514600"/>
            <a:ext cx="2468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D0ED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思考の存在に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D0ED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気づいている状態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02920" y="3520440"/>
            <a:ext cx="2377440" cy="960120"/>
          </a:xfrm>
          <a:prstGeom prst="rect">
            <a:avLst/>
          </a:prstGeom>
          <a:solidFill>
            <a:srgbClr val="5BA48C">
              <a:alpha val="30000"/>
            </a:srgbClr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3566160"/>
            <a:ext cx="2286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「今、この思考がある」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-&gt; 観察者の視点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017520" y="2651760"/>
            <a:ext cx="182880" cy="27432"/>
          </a:xfrm>
          <a:prstGeom prst="rect">
            <a:avLst/>
          </a:prstGeom>
          <a:solidFill>
            <a:srgbClr val="B2D8D0"/>
          </a:solidFill>
          <a:ln w="12700">
            <a:solidFill>
              <a:srgbClr val="B2D8D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46120" y="1051560"/>
            <a:ext cx="2651760" cy="3657600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5C9EAD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46120" y="1051560"/>
            <a:ext cx="2651760" cy="502920"/>
          </a:xfrm>
          <a:prstGeom prst="rect">
            <a:avLst/>
          </a:prstGeom>
          <a:solidFill>
            <a:srgbClr val="5C9EAD"/>
          </a:solidFill>
          <a:ln w="12700">
            <a:solidFill>
              <a:srgbClr val="5C9EA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46120" y="1051560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37560" y="1645920"/>
            <a:ext cx="24688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保持する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（Holding）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3337560" y="2514600"/>
            <a:ext cx="2468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D0ED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判断・操作せず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D0ED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そのまま置いておく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383280" y="3520440"/>
            <a:ext cx="2377440" cy="960120"/>
          </a:xfrm>
          <a:prstGeom prst="rect">
            <a:avLst/>
          </a:prstGeom>
          <a:solidFill>
            <a:srgbClr val="5C9EAD">
              <a:alpha val="30000"/>
            </a:srgbClr>
          </a:solidFill>
          <a:ln w="12700">
            <a:solidFill>
              <a:srgbClr val="5C9EA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429000" y="3566160"/>
            <a:ext cx="2286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評価もせず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消そうともしない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897880" y="2651760"/>
            <a:ext cx="182880" cy="27432"/>
          </a:xfrm>
          <a:prstGeom prst="rect">
            <a:avLst/>
          </a:prstGeom>
          <a:solidFill>
            <a:srgbClr val="B2D8D0"/>
          </a:solidFill>
          <a:ln w="12700">
            <a:solidFill>
              <a:srgbClr val="B2D8D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126480" y="1051560"/>
            <a:ext cx="2651760" cy="3657600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A0586B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126480" y="1051560"/>
            <a:ext cx="2651760" cy="502920"/>
          </a:xfrm>
          <a:prstGeom prst="rect">
            <a:avLst/>
          </a:prstGeom>
          <a:solidFill>
            <a:srgbClr val="A0586B"/>
          </a:solidFill>
          <a:ln w="12700">
            <a:solidFill>
              <a:srgbClr val="A0586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126480" y="1051560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217920" y="1645920"/>
            <a:ext cx="24688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買う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（Buying）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6217920" y="2514600"/>
            <a:ext cx="2468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D0ED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思考に過同一化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D0ED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思考に乗っ取られる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6263640" y="3520440"/>
            <a:ext cx="2377440" cy="960120"/>
          </a:xfrm>
          <a:prstGeom prst="rect">
            <a:avLst/>
          </a:prstGeom>
          <a:solidFill>
            <a:srgbClr val="A0586B">
              <a:alpha val="30000"/>
            </a:srgbClr>
          </a:solidFill>
          <a:ln w="12700">
            <a:solidFill>
              <a:srgbClr val="A0586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309360" y="3566160"/>
            <a:ext cx="2286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← これを避けるのが目標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ACTのターゲット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5BA48C"/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74320" y="4864608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3A40"/>
                </a:solidFill>
              </a:rPr>
              <a:t>Chapter 9 — Defusion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8F4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3A40"/>
          </a:solidFill>
          <a:ln w="12700">
            <a:solidFill>
              <a:srgbClr val="1E3A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主な介入技法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269748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D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05840"/>
            <a:ext cx="164592" cy="1828800"/>
          </a:xfrm>
          <a:prstGeom prst="rect">
            <a:avLst/>
          </a:prstGeom>
          <a:solidFill>
            <a:srgbClr val="5BA48C"/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30352" y="1115568"/>
            <a:ext cx="23500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ミルク演習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30352" y="1600200"/>
            <a:ext cx="2350008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単語を繰り返し言い続け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意味を剥ぎ取る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154680" y="1005840"/>
            <a:ext cx="269748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D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154680" y="1005840"/>
            <a:ext cx="164592" cy="1828800"/>
          </a:xfrm>
          <a:prstGeom prst="rect">
            <a:avLst/>
          </a:prstGeom>
          <a:solidFill>
            <a:srgbClr val="5BA48C"/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410712" y="1115568"/>
            <a:ext cx="23500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バスの乗客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410712" y="1600200"/>
            <a:ext cx="2350008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思考・感情を乗客に見立て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価値の方向へ走り続ける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035040" y="1005840"/>
            <a:ext cx="269748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D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035040" y="1005840"/>
            <a:ext cx="164592" cy="1828800"/>
          </a:xfrm>
          <a:prstGeom prst="rect">
            <a:avLst/>
          </a:prstGeom>
          <a:solidFill>
            <a:srgbClr val="5BA48C"/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291072" y="1115568"/>
            <a:ext cx="23500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兵士のパレード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291072" y="1600200"/>
            <a:ext cx="2350008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思考をプラカードとして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観客席から眺める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274320" y="2971800"/>
            <a:ext cx="269748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D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274320" y="2971800"/>
            <a:ext cx="164592" cy="1828800"/>
          </a:xfrm>
          <a:prstGeom prst="rect">
            <a:avLst/>
          </a:prstGeom>
          <a:solidFill>
            <a:srgbClr val="5BA48C"/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30352" y="3081528"/>
            <a:ext cx="23500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フィッシング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30352" y="3566160"/>
            <a:ext cx="2350008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心の「釣り」に気づき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衝動的に乗り込まない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3154680" y="2971800"/>
            <a:ext cx="269748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D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154680" y="2971800"/>
            <a:ext cx="164592" cy="1828800"/>
          </a:xfrm>
          <a:prstGeom prst="rect">
            <a:avLst/>
          </a:prstGeom>
          <a:solidFill>
            <a:srgbClr val="5BA48C"/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410712" y="3081528"/>
            <a:ext cx="23500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but→and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3410712" y="3566160"/>
            <a:ext cx="2350008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感情と行動を対立でなく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並存として捉え直す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035040" y="2971800"/>
            <a:ext cx="269748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D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6035040" y="2971800"/>
            <a:ext cx="164592" cy="1828800"/>
          </a:xfrm>
          <a:prstGeom prst="rect">
            <a:avLst/>
          </a:prstGeom>
          <a:solidFill>
            <a:srgbClr val="5BA48C"/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291072" y="3081528"/>
            <a:ext cx="23500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マインドに名前をつける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6291072" y="3566160"/>
            <a:ext cx="2350008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心を別人格として扱い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健全な距離をとる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E3A40"/>
          </a:solidFill>
          <a:ln w="12700">
            <a:solidFill>
              <a:srgbClr val="1E3A4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74320" y="4864608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Chapter 9 — Defusion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8F4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3A40"/>
          </a:solidFill>
          <a:ln w="12700">
            <a:solidFill>
              <a:srgbClr val="1E3A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治療上の注意点（Dos &amp; Don'ts）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393192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D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05840"/>
            <a:ext cx="3931920" cy="438912"/>
          </a:xfrm>
          <a:prstGeom prst="rect">
            <a:avLst/>
          </a:prstGeom>
          <a:solidFill>
            <a:srgbClr val="5BA48C"/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1005840"/>
            <a:ext cx="39319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すること（Do）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38912" y="1600200"/>
            <a:ext cx="219456" cy="219456"/>
          </a:xfrm>
          <a:prstGeom prst="ellipse">
            <a:avLst/>
          </a:prstGeom>
          <a:solidFill>
            <a:srgbClr val="5BA48C"/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49808" y="1572768"/>
            <a:ext cx="33375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体験的エクササイズとメタファーを中心に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38912" y="2359152"/>
            <a:ext cx="219456" cy="219456"/>
          </a:xfrm>
          <a:prstGeom prst="ellipse">
            <a:avLst/>
          </a:prstGeom>
          <a:solidFill>
            <a:srgbClr val="5BA48C"/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49808" y="2331720"/>
            <a:ext cx="33375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クライアントの具体的なフュージョン形態に合わせて技法を選ぶ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38912" y="3118104"/>
            <a:ext cx="219456" cy="219456"/>
          </a:xfrm>
          <a:prstGeom prst="ellipse">
            <a:avLst/>
          </a:prstGeom>
          <a:solidFill>
            <a:srgbClr val="5BA48C"/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9808" y="3090672"/>
            <a:ext cx="33375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ユーモアを使う——ただしタイミングと文脈に配慮する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38912" y="3877056"/>
            <a:ext cx="219456" cy="219456"/>
          </a:xfrm>
          <a:prstGeom prst="ellipse">
            <a:avLst/>
          </a:prstGeom>
          <a:solidFill>
            <a:srgbClr val="5BA48C"/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49808" y="3849624"/>
            <a:ext cx="33375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「値のある行動」の文脈の中で脱フュージョンを実践する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663440" y="1005840"/>
            <a:ext cx="416052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B2D8D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663440" y="1005840"/>
            <a:ext cx="4160520" cy="438912"/>
          </a:xfrm>
          <a:prstGeom prst="rect">
            <a:avLst/>
          </a:prstGeom>
          <a:solidFill>
            <a:srgbClr val="8B4A5A"/>
          </a:solidFill>
          <a:ln w="12700">
            <a:solidFill>
              <a:srgbClr val="8B4A5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663440" y="1005840"/>
            <a:ext cx="41605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しないこと（Don't）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4828032" y="1600200"/>
            <a:ext cx="219456" cy="219456"/>
          </a:xfrm>
          <a:prstGeom prst="ellipse">
            <a:avLst/>
          </a:prstGeom>
          <a:solidFill>
            <a:srgbClr val="8B4A5A"/>
          </a:solidFill>
          <a:ln w="12700">
            <a:solidFill>
              <a:srgbClr val="8B4A5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138928" y="1572768"/>
            <a:ext cx="3547872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論理で「脱フュージョンすべき」と説得しない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828032" y="2359152"/>
            <a:ext cx="219456" cy="219456"/>
          </a:xfrm>
          <a:prstGeom prst="ellipse">
            <a:avLst/>
          </a:prstGeom>
          <a:solidFill>
            <a:srgbClr val="8B4A5A"/>
          </a:solidFill>
          <a:ln w="12700">
            <a:solidFill>
              <a:srgbClr val="8B4A5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138928" y="2331720"/>
            <a:ext cx="3547872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メタファーを詰め込みすぎない（文脈なき技法の羅列）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828032" y="3118104"/>
            <a:ext cx="219456" cy="219456"/>
          </a:xfrm>
          <a:prstGeom prst="ellipse">
            <a:avLst/>
          </a:prstGeom>
          <a:solidFill>
            <a:srgbClr val="8B4A5A"/>
          </a:solidFill>
          <a:ln w="12700">
            <a:solidFill>
              <a:srgbClr val="8B4A5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138928" y="3090672"/>
            <a:ext cx="3547872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障壁でない思考を脱フュージョンのターゲットにしない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828032" y="3877056"/>
            <a:ext cx="219456" cy="219456"/>
          </a:xfrm>
          <a:prstGeom prst="ellipse">
            <a:avLst/>
          </a:prstGeom>
          <a:solidFill>
            <a:srgbClr val="8B4A5A"/>
          </a:solidFill>
          <a:ln w="12700">
            <a:solidFill>
              <a:srgbClr val="8B4A5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138928" y="3849624"/>
            <a:ext cx="3547872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「脱フュージョン」について説明・議論することに終始しない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1E3A40"/>
          </a:solidFill>
          <a:ln w="12700">
            <a:solidFill>
              <a:srgbClr val="1E3A4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74320" y="4864608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Chapter 9 — Defusion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E3A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D6A6A"/>
          </a:solidFill>
          <a:ln w="12700">
            <a:solidFill>
              <a:srgbClr val="2D6A6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進捗のサイン &amp; まとめ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3931920" cy="3749040"/>
          </a:xfrm>
          <a:prstGeom prst="rect">
            <a:avLst/>
          </a:prstGeom>
          <a:solidFill>
            <a:srgbClr val="2D6A6A">
              <a:alpha val="75000"/>
            </a:srgbClr>
          </a:solidFill>
          <a:ln w="12700">
            <a:solidFill>
              <a:srgbClr val="B2D8D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05840"/>
            <a:ext cx="3931920" cy="438912"/>
          </a:xfrm>
          <a:prstGeom prst="rect">
            <a:avLst/>
          </a:prstGeom>
          <a:solidFill>
            <a:srgbClr val="5BA48C"/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1005840"/>
            <a:ext cx="39319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進捗のサイン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1581912"/>
            <a:ext cx="54864" cy="502920"/>
          </a:xfrm>
          <a:prstGeom prst="rect">
            <a:avLst/>
          </a:prstGeom>
          <a:solidFill>
            <a:srgbClr val="5BA48C"/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1581912"/>
            <a:ext cx="3429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自発的に「今、言い訳を作っています」と気づく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2331720"/>
            <a:ext cx="54864" cy="502920"/>
          </a:xfrm>
          <a:prstGeom prst="rect">
            <a:avLst/>
          </a:prstGeom>
          <a:solidFill>
            <a:srgbClr val="5BA48C"/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2331720"/>
            <a:ext cx="3429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思考を観察者の視点から報告できる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3081528"/>
            <a:ext cx="54864" cy="502920"/>
          </a:xfrm>
          <a:prstGeom prst="rect">
            <a:avLst/>
          </a:prstGeom>
          <a:solidFill>
            <a:srgbClr val="5BA48C"/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3081528"/>
            <a:ext cx="3429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セッションの雰囲気が軽くオープンになる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3831336"/>
            <a:ext cx="54864" cy="502920"/>
          </a:xfrm>
          <a:prstGeom prst="rect">
            <a:avLst/>
          </a:prstGeom>
          <a:solidFill>
            <a:srgbClr val="5BA48C"/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" y="3831336"/>
            <a:ext cx="3429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「聖域」だった思考が神秘的でなくなる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663440" y="1005840"/>
            <a:ext cx="4160520" cy="3749040"/>
          </a:xfrm>
          <a:prstGeom prst="rect">
            <a:avLst/>
          </a:prstGeom>
          <a:solidFill>
            <a:srgbClr val="5BA48C">
              <a:alpha val="85000"/>
            </a:srgbClr>
          </a:solidFill>
          <a:ln w="12700">
            <a:solidFill>
              <a:srgbClr val="5BA48C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846320" y="118872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脱フュージョンとは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846320" y="1645920"/>
            <a:ext cx="3794760" cy="2834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思考の「形」を変えるのではなく
</a:t>
            </a:r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思考の「機能」を変えること。
</a:t>
            </a:r>
            <a:pPr indent="0" marL="0">
              <a:buNone/>
            </a:pPr>
            <a:r>
              <a:rPr lang="en-US" sz="14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心を手なずけるのではなく
</a:t>
            </a:r>
            <a:pPr indent="0" marL="0">
              <a:buNone/>
            </a:pPr>
            <a:r>
              <a:rPr lang="en-US" sz="14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心に手なずけられないこと。
</a:t>
            </a:r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言語はツールであり</a:t>
            </a:r>
            <a:endParaRPr lang="en-US" sz="1400" dirty="0"/>
          </a:p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あなたの主人ではない。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5BA48C"/>
          </a:solidFill>
          <a:ln w="12700">
            <a:solidFill>
              <a:srgbClr val="5BA48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74320" y="4864608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3A40"/>
                </a:solidFill>
              </a:rPr>
              <a:t>Chapter 9 — Defusion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 Chapter 9: Defusion</dc:title>
  <dc:subject>PptxGenJS Presentation</dc:subject>
  <dc:creator>PptxGenJS</dc:creator>
  <cp:lastModifiedBy>PptxGenJS</cp:lastModifiedBy>
  <cp:revision>1</cp:revision>
  <dcterms:created xsi:type="dcterms:W3CDTF">2026-03-22T06:34:18Z</dcterms:created>
  <dcterms:modified xsi:type="dcterms:W3CDTF">2026-03-22T06:34:18Z</dcterms:modified>
</cp:coreProperties>
</file>