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  <p:sldMasterId id="2147483660" r:id="rId8"/>
  </p:sldMasterIdLst>
  <p:notesMasterIdLst>
    <p:notesMasterId r:id="rId6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x="12192000" cy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arget="theme/theme1.xml" Type="http://schemas.openxmlformats.org/officeDocument/2006/relationships/theme"/><Relationship Id="rId10" Target="slides/slide2.xml" Type="http://schemas.openxmlformats.org/officeDocument/2006/relationships/slide"/><Relationship Id="rId11" Target="slides/slide3.xml" Type="http://schemas.openxmlformats.org/officeDocument/2006/relationships/slide"/><Relationship Id="rId12" Target="slides/slide4.xml" Type="http://schemas.openxmlformats.org/officeDocument/2006/relationships/slide"/><Relationship Id="rId13" Target="slides/slide5.xml" Type="http://schemas.openxmlformats.org/officeDocument/2006/relationships/slide"/><Relationship Id="rId14" Target="slides/slide6.xml" Type="http://schemas.openxmlformats.org/officeDocument/2006/relationships/slide"/><Relationship Id="rId15" Target="slides/slide7.xml" Type="http://schemas.openxmlformats.org/officeDocument/2006/relationships/slide"/><Relationship Id="rId16" Target="slides/slide8.xml" Type="http://schemas.openxmlformats.org/officeDocument/2006/relationships/slide"/><Relationship Id="rId17" Target="notesSlides/notesSlide1.xml" Type="http://schemas.openxmlformats.org/officeDocument/2006/relationships/notesSlide"/><Relationship Id="rId18" Target="notesSlides/notesSlide2.xml" Type="http://schemas.openxmlformats.org/officeDocument/2006/relationships/notesSlide"/><Relationship Id="rId19" Target="notesSlides/notesSlide3.xml" Type="http://schemas.openxmlformats.org/officeDocument/2006/relationships/notesSlide"/><Relationship Id="rId2" Target="viewProps.xml" Type="http://schemas.openxmlformats.org/officeDocument/2006/relationships/viewProps"/><Relationship Id="rId20" Target="notesSlides/notesSlide4.xml" Type="http://schemas.openxmlformats.org/officeDocument/2006/relationships/notesSlide"/><Relationship Id="rId21" Target="notesSlides/notesSlide5.xml" Type="http://schemas.openxmlformats.org/officeDocument/2006/relationships/notesSlide"/><Relationship Id="rId22" Target="notesSlides/notesSlide6.xml" Type="http://schemas.openxmlformats.org/officeDocument/2006/relationships/notesSlide"/><Relationship Id="rId23" Target="notesSlides/notesSlide7.xml" Type="http://schemas.openxmlformats.org/officeDocument/2006/relationships/notesSlide"/><Relationship Id="rId24" Target="notesSlides/notesSlide8.xml" Type="http://schemas.openxmlformats.org/officeDocument/2006/relationships/notesSlide"/><Relationship Id="rId3" Target="presProps.xml" Type="http://schemas.openxmlformats.org/officeDocument/2006/relationships/presProps"/><Relationship Id="rId4" Target="slideMasters/slideMaster1.xml" Type="http://schemas.openxmlformats.org/officeDocument/2006/relationships/slideMaster"/><Relationship Id="rId6" Target="notesMasters/notesMaster1.xml" Type="http://schemas.openxmlformats.org/officeDocument/2006/relationships/notesMaster"/><Relationship Id="rId7" Target="theme/theme2.xml" Type="http://schemas.openxmlformats.org/officeDocument/2006/relationships/theme"/><Relationship Id="rId8" Target="slideMasters/slideMaster2.xml" Type="http://schemas.openxmlformats.org/officeDocument/2006/relationships/slideMaster"/><Relationship Id="rId9" Target="slides/slide1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/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/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/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/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/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/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/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/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Shape 37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Shape 3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Relationship Id="rId2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默认主题">
    <p:bg>
      <p:bgPr>
        <a:solidFill>
          <a:srgbClr val="FFFFFF">
            <a:alpha val="10000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5748369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notesSlides/notesSlide1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notesSlides/notesSlide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notesSlides/notesSlide3.xml" Type="http://schemas.openxmlformats.org/officeDocument/2006/relationships/notesSlid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notesSlides/notesSlide8.xml" Type="http://schemas.openxmlformats.org/officeDocument/2006/relationships/notesSlid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-390" t="0" r="-39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2540000"/>
            <a:ext cx="12192000" cy="1778000"/>
          </a:xfrm>
          <a:prstGeom prst="roundRect">
            <a:avLst>
              <a:gd name="adj" fmla="val 0"/>
            </a:avLst>
          </a:prstGeom>
          <a:solidFill>
            <a:srgbClr val="0B2B5B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101600" rIns="101600" tIns="101600" bIns="1016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2794000"/>
            <a:ext cx="10668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101600" rIns="101600" tIns="101600" bIns="101600">
            <a:normAutofit fontScale="100000" lnSpcReduction="20000"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4200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多様性推進の負の側面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3619500"/>
            <a:ext cx="10668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101600" rIns="101600" tIns="101600" bIns="101600">
            <a:normAutofit fontScale="100000" lnSpcReduction="0"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false" i="false" strike="noStrike" u="none" sz="2400">
                <a:solidFill>
                  <a:srgbClr val="0E8F8A"/>
                </a:solidFill>
                <a:latin typeface="Noto Sans JP"/>
                <a:ea typeface="Noto Sans JP"/>
                <a:cs typeface="Noto Sans JP"/>
                <a:sym typeface="Noto Sans JP"/>
              </a:rPr>
              <a:t>現場の軋轢と中堅社員のメンタルヘルス予防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6096000"/>
            <a:ext cx="1066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b" rtlCol="false" anchorCtr="false" vert="horz" wrap="square" lIns="101600" rIns="101600" tIns="101600" bIns="101600">
            <a:normAutofit fontScale="100000" lnSpcReduction="0"/>
          </a:bodyPr>
          <a:lstStyle/>
          <a:p>
            <a:pPr algn="r" indent="0">
              <a:lnSpc>
                <a:spcPct val="100000"/>
              </a:lnSpc>
              <a:defRPr/>
            </a:pPr>
            <a:r>
              <a:rPr lang="en-US" b="false" i="false" strike="noStrike" u="none" sz="1600">
                <a:solidFill>
                  <a:srgbClr val="FFFFFF">
                    <a:alpha val="80000"/>
                  </a:srgbClr>
                </a:solidFill>
                <a:latin typeface="Noto Sans JP"/>
                <a:ea typeface="Noto Sans JP"/>
                <a:cs typeface="Noto Sans JP"/>
                <a:sym typeface="Noto Sans JP"/>
              </a:rPr>
              <a:t>人事・DEI推進担当向け ｜ 2026年3月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FA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508000" y="508000"/>
            <a:ext cx="762000" cy="101600"/>
          </a:xfrm>
          <a:prstGeom prst="roundRect">
            <a:avLst>
              <a:gd name="adj" fmla="val 0"/>
            </a:avLst>
          </a:prstGeom>
          <a:solidFill>
            <a:srgbClr val="0E8F8A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101600" rIns="101600" tIns="101600" bIns="1016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508000" y="762000"/>
            <a:ext cx="11176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101600" rIns="101600" tIns="101600" bIns="101600">
            <a:normAutofit fontScale="100000" lnSpcReduction="0"/>
          </a:bodyPr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32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「支持」と「反発」は同時に存在する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508000" y="1651000"/>
            <a:ext cx="5588000" cy="4572000"/>
          </a:xfrm>
          <a:prstGeom prst="roundRect">
            <a:avLst>
              <a:gd name="adj" fmla="val 3333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0B2B5B">
                <a:alpha val="10000"/>
              </a:srgbClr>
            </a:solidFill>
            <a:prstDash val="solid"/>
            <a:round/>
          </a:ln>
        </p:spPr>
        <p:txBody>
          <a:bodyPr anchor="t" rtlCol="false" anchorCtr="false" vert="horz" wrap="square" lIns="254000" rIns="101600" tIns="254000" bIns="101600">
            <a:normAutofit fontScale="100000" lnSpcReduction="0"/>
          </a:bodyPr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組織内の温度差を前提にする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/>
            </a:r>
            <a:endParaRPr lang="en-US" sz="1100"/>
          </a:p>
          <a:p>
            <a:pPr algn="l" indent="-228600" marL="228600">
              <a:lnSpc>
                <a:spcPct val="100000"/>
              </a:lnSpc>
              <a:buClr>
                <a:srgbClr val="243B53"/>
              </a:buClr>
              <a:buChar char="•"/>
            </a:pP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従業員の受け止めは一様ではない</a:t>
            </a:r>
          </a:p>
          <a:p>
            <a:pPr algn="l" indent="-228600" marL="228600">
              <a:lnSpc>
                <a:spcPct val="100000"/>
              </a:lnSpc>
              <a:buClr>
                <a:srgbClr val="243B53"/>
              </a:buClr>
              <a:buChar char="•"/>
            </a:pP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支持層も多いが、「過剰」と感じる層も一定数存在（約2割）</a:t>
            </a:r>
          </a:p>
          <a:p>
            <a:pPr algn="l" indent="-228600" marL="228600">
              <a:lnSpc>
                <a:spcPct val="100000"/>
              </a:lnSpc>
              <a:buClr>
                <a:srgbClr val="243B53"/>
              </a:buClr>
              <a:buChar char="•"/>
            </a:pP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摩擦を“異常”ではなく「分布」として捉え、現場で燃えにくい設計を目指す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243B53">
                    <a:alpha val="60000"/>
                  </a:srgbClr>
                </a:solidFill>
                <a:latin typeface="Noto Sans JP"/>
                <a:ea typeface="Noto Sans JP"/>
                <a:cs typeface="Noto Sans JP"/>
                <a:sym typeface="Noto Sans JP"/>
              </a:rPr>
              <a:t>出典：Pew Research Center (2024),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/>
            </a:r>
            <a:b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</a:br>
            <a:r>
              <a:rPr lang="en-US" b="false" i="false" strike="noStrike" u="none" sz="1400">
                <a:solidFill>
                  <a:srgbClr val="243B53">
                    <a:alpha val="60000"/>
                  </a:srgbClr>
                </a:solidFill>
                <a:latin typeface="Noto Sans JP"/>
                <a:ea typeface="Noto Sans JP"/>
                <a:cs typeface="Noto Sans JP"/>
                <a:sym typeface="Noto Sans JP"/>
              </a:rPr>
              <a:t>The Conference Board (2024)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 flipH="false" flipV="false">
            <a:off x="6604000" y="1651000"/>
            <a:ext cx="5080000" cy="2921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r="0" t="25365" b="25365"/>
          <a:stretch>
            <a:fillRect/>
          </a:stretch>
        </p:blipFill>
        <p:spPr>
          <a:xfrm rot="0" flipH="false" flipV="false">
            <a:off x="6604000" y="4826000"/>
            <a:ext cx="5080000" cy="1397000"/>
          </a:xfrm>
          <a:prstGeom prst="roundRect">
            <a:avLst>
              <a:gd name="adj" fmla="val 10909"/>
            </a:avLst>
          </a:prstGeom>
          <a:noFill/>
          <a:ln w="25400" cmpd="sng" cap="flat">
            <a:noFill/>
            <a:prstDash val="solid"/>
            <a:round/>
          </a:ln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FA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508000" y="508000"/>
            <a:ext cx="762000" cy="101600"/>
          </a:xfrm>
          <a:prstGeom prst="roundRect">
            <a:avLst>
              <a:gd name="adj" fmla="val 0"/>
            </a:avLst>
          </a:prstGeom>
          <a:solidFill>
            <a:srgbClr val="0E8F8A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101600" rIns="101600" tIns="101600" bIns="1016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508000" y="762000"/>
            <a:ext cx="11176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101600" rIns="101600" tIns="101600" bIns="101600">
            <a:normAutofit fontScale="100000" lnSpcReduction="0"/>
          </a:bodyPr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32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現場の軋轢が生まれる4パターン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508000" y="1651000"/>
            <a:ext cx="5461000" cy="2095500"/>
          </a:xfrm>
          <a:prstGeom prst="roundRect">
            <a:avLst>
              <a:gd name="adj" fmla="val 7272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t" rtlCol="false" anchorCtr="false" vert="horz" wrap="square" lIns="762000" rIns="101600" tIns="254000" bIns="101600">
            <a:normAutofit fontScale="100000" lnSpcReduction="0"/>
          </a:bodyPr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20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1. 公平性認知の分裂</a:t>
            </a:r>
            <a:r>
              <a:rPr lang="en-US" b="false" i="false" strike="noStrike" u="none" sz="16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6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是正（Equity）と感じる層と、優遇（不公平）と感じる層の衝突。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0" flipH="false" flipV="false">
            <a:off x="698500" y="1905000"/>
            <a:ext cx="444500" cy="4445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6223000" y="1651000"/>
            <a:ext cx="5461000" cy="2095500"/>
          </a:xfrm>
          <a:prstGeom prst="roundRect">
            <a:avLst>
              <a:gd name="adj" fmla="val 7272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t" rtlCol="false" anchorCtr="false" vert="horz" wrap="square" lIns="762000" rIns="101600" tIns="254000" bIns="101600">
            <a:normAutofit fontScale="100000" lnSpcReduction="0"/>
          </a:bodyPr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20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2. 言語の摩擦</a:t>
            </a:r>
            <a:r>
              <a:rPr lang="en-US" b="false" i="false" strike="noStrike" u="none" sz="16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6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「言っていい/悪い」を巡る萎縮。ポリコレへの反発と攻撃の連鎖。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6413500" y="1905000"/>
            <a:ext cx="444500" cy="444500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 flipH="false" flipV="false">
            <a:off x="508000" y="4000500"/>
            <a:ext cx="5461000" cy="2095500"/>
          </a:xfrm>
          <a:prstGeom prst="roundRect">
            <a:avLst>
              <a:gd name="adj" fmla="val 7272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t" rtlCol="false" anchorCtr="false" vert="horz" wrap="square" lIns="762000" rIns="101600" tIns="254000" bIns="101600">
            <a:normAutofit fontScale="100000" lnSpcReduction="0"/>
          </a:bodyPr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20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3. 評価・採用の不透明化</a:t>
            </a:r>
            <a:r>
              <a:rPr lang="en-US" b="false" i="false" strike="noStrike" u="none" sz="16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6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基準が変わった感。裏口採用や忖度への疑念が不信感を生む。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698500" y="4254500"/>
            <a:ext cx="444500" cy="4445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6223000" y="4000500"/>
            <a:ext cx="5461000" cy="2095500"/>
          </a:xfrm>
          <a:prstGeom prst="roundRect">
            <a:avLst>
              <a:gd name="adj" fmla="val 7272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t" rtlCol="false" anchorCtr="false" vert="horz" wrap="square" lIns="762000" rIns="101600" tIns="254000" bIns="101600">
            <a:normAutofit fontScale="100000" lnSpcReduction="0"/>
          </a:bodyPr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20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4. 追加業務の偏在</a:t>
            </a:r>
            <a:r>
              <a:rPr lang="en-US" b="false" i="false" strike="noStrike" u="none" sz="16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6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相談対応や調整役が中堅層に集中。無償の「ケア労働」化。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6413500" y="4254500"/>
            <a:ext cx="4445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FA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508000" y="508000"/>
            <a:ext cx="762000" cy="101600"/>
          </a:xfrm>
          <a:prstGeom prst="roundRect">
            <a:avLst>
              <a:gd name="adj" fmla="val 0"/>
            </a:avLst>
          </a:prstGeom>
          <a:solidFill>
            <a:srgbClr val="0E8F8A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101600" rIns="101600" tIns="101600" bIns="1016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508000" y="762000"/>
            <a:ext cx="11176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101600" rIns="101600" tIns="101600" bIns="101600">
            <a:normAutofit fontScale="100000" lnSpcReduction="0"/>
          </a:bodyPr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32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中堅が「圧力の結節点」になる理由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508000" y="1651000"/>
            <a:ext cx="6096000" cy="4572000"/>
          </a:xfrm>
          <a:prstGeom prst="roundRect">
            <a:avLst>
              <a:gd name="adj" fmla="val 3333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t" rtlCol="false" anchorCtr="false" vert="horz" wrap="square" lIns="381000" rIns="101600" tIns="381000" bIns="101600">
            <a:normAutofit fontScale="100000" lnSpcReduction="0"/>
          </a:bodyPr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心理負荷を高める3つの構造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true" i="false" strike="noStrike" u="none" sz="1800">
                <a:solidFill>
                  <a:srgbClr val="0E8F8A"/>
                </a:solidFill>
                <a:latin typeface="Noto Sans JP"/>
                <a:ea typeface="Noto Sans JP"/>
                <a:cs typeface="Noto Sans JP"/>
                <a:sym typeface="Noto Sans JP"/>
              </a:rPr>
              <a:t>① 板挟みの激化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：</a:t>
            </a:r>
            <a:b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</a:b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経営の理想と現場の本音を一身に受ける</a:t>
            </a:r>
          </a:p>
          <a:p>
            <a:pPr algn="l" indent="0">
              <a:lnSpc>
                <a:spcPct val="100000"/>
              </a:lnSpc>
            </a:pPr>
            <a:r>
              <a:rPr lang="en-US" b="true" i="false" strike="noStrike" u="none" sz="1800">
                <a:solidFill>
                  <a:srgbClr val="0E8F8A"/>
                </a:solidFill>
                <a:latin typeface="Noto Sans JP"/>
                <a:ea typeface="Noto Sans JP"/>
                <a:cs typeface="Noto Sans JP"/>
                <a:sym typeface="Noto Sans JP"/>
              </a:rPr>
              <a:t>② 役割の急拡大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：</a:t>
            </a:r>
            <a:b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</a:b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成果責任 ＋ 対話・ケア労働の激増</a:t>
            </a:r>
          </a:p>
          <a:p>
            <a:pPr algn="l" indent="0">
              <a:lnSpc>
                <a:spcPct val="100000"/>
              </a:lnSpc>
            </a:pPr>
            <a:r>
              <a:rPr lang="en-US" b="true" i="false" strike="noStrike" u="none" sz="1800">
                <a:solidFill>
                  <a:srgbClr val="0E8F8A"/>
                </a:solidFill>
                <a:latin typeface="Noto Sans JP"/>
                <a:ea typeface="Noto Sans JP"/>
                <a:cs typeface="Noto Sans JP"/>
                <a:sym typeface="Noto Sans JP"/>
              </a:rPr>
              <a:t>③ 「偏り」への恐れ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：</a:t>
            </a:r>
            <a:b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</a:b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差別や逆差別への不安の中での孤軍奮闘</a:t>
            </a:r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889000" y="4699000"/>
            <a:ext cx="5334000" cy="1143000"/>
          </a:xfrm>
          <a:prstGeom prst="roundRect">
            <a:avLst>
              <a:gd name="adj" fmla="val 13333"/>
            </a:avLst>
          </a:prstGeom>
          <a:solidFill>
            <a:srgbClr val="0E8F8A">
              <a:alpha val="1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anchorCtr="false" vert="horz" wrap="square" lIns="190500" rIns="101600" tIns="101600" bIns="101600">
            <a:normAutofit fontScale="92500" lnSpcReduction="10000"/>
          </a:bodyPr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600">
                <a:solidFill>
                  <a:srgbClr val="0E8F8A"/>
                </a:solidFill>
                <a:latin typeface="Noto Sans JP"/>
                <a:ea typeface="Noto Sans JP"/>
                <a:cs typeface="Noto Sans JP"/>
                <a:sym typeface="Noto Sans JP"/>
              </a:rPr>
              <a:t>💡 疲労軽減のカギは「安全性」</a:t>
            </a:r>
            <a:r>
              <a:rPr lang="en-US" b="false" i="false" strike="noStrike" u="none" sz="1600">
                <a:solidFill>
                  <a:srgbClr val="0E8F8A"/>
                </a:solidFill>
                <a:latin typeface="Noto Sans JP"/>
                <a:ea typeface="Noto Sans JP"/>
                <a:cs typeface="Noto Sans JP"/>
                <a:sym typeface="Noto Sans JP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600">
                <a:solidFill>
                  <a:srgbClr val="0E8F8A"/>
                </a:solidFill>
                <a:latin typeface="Noto Sans JP"/>
                <a:ea typeface="Noto Sans JP"/>
                <a:cs typeface="Noto Sans JP"/>
                <a:sym typeface="Noto Sans JP"/>
              </a:rPr>
              <a:t>心理的安全性（挑戦・異議）の確保により、</a:t>
            </a:r>
            <a:br>
              <a:rPr lang="en-US" b="false" i="false" strike="noStrike" u="none" sz="1600">
                <a:solidFill>
                  <a:srgbClr val="0E8F8A"/>
                </a:solidFill>
                <a:latin typeface="Noto Sans JP"/>
                <a:ea typeface="Noto Sans JP"/>
                <a:cs typeface="Noto Sans JP"/>
                <a:sym typeface="Noto Sans JP"/>
              </a:rPr>
            </a:br>
            <a:r>
              <a:rPr lang="en-US" b="false" i="false" strike="noStrike" u="none" sz="1600">
                <a:solidFill>
                  <a:srgbClr val="0E8F8A"/>
                </a:solidFill>
                <a:latin typeface="Noto Sans JP"/>
                <a:ea typeface="Noto Sans JP"/>
                <a:cs typeface="Noto Sans JP"/>
                <a:sym typeface="Noto Sans JP"/>
              </a:rPr>
              <a:t>変化に伴う疲労は最大</a:t>
            </a:r>
            <a:r>
              <a:rPr lang="en-US" b="true" i="false" strike="noStrike" u="none" sz="2200">
                <a:solidFill>
                  <a:srgbClr val="0E8F8A"/>
                </a:solidFill>
                <a:latin typeface="Noto Sans JP"/>
                <a:ea typeface="Noto Sans JP"/>
                <a:cs typeface="Noto Sans JP"/>
                <a:sym typeface="Noto Sans JP"/>
              </a:rPr>
              <a:t>46%</a:t>
            </a:r>
            <a:r>
              <a:rPr lang="en-US" b="false" i="false" strike="noStrike" u="none" sz="1600">
                <a:solidFill>
                  <a:srgbClr val="0E8F8A"/>
                </a:solidFill>
                <a:latin typeface="Noto Sans JP"/>
                <a:ea typeface="Noto Sans JP"/>
                <a:cs typeface="Noto Sans JP"/>
                <a:sym typeface="Noto Sans JP"/>
              </a:rPr>
              <a:t>減少しうる（Gartner, 2023）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22093" r="22093" t="0" b="0"/>
          <a:stretch>
            <a:fillRect/>
          </a:stretch>
        </p:blipFill>
        <p:spPr>
          <a:xfrm rot="0" flipH="false" flipV="false">
            <a:off x="7112000" y="1651000"/>
            <a:ext cx="4572000" cy="4572000"/>
          </a:xfrm>
          <a:prstGeom prst="roundRect">
            <a:avLst>
              <a:gd name="adj" fmla="val 3333"/>
            </a:avLst>
          </a:prstGeom>
          <a:noFill/>
          <a:ln w="25400" cmpd="sng" cap="flat">
            <a:noFill/>
            <a:prstDash val="solid"/>
            <a:round/>
          </a:ln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FA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508000" y="508000"/>
            <a:ext cx="762000" cy="101600"/>
          </a:xfrm>
          <a:prstGeom prst="roundRect">
            <a:avLst>
              <a:gd name="adj" fmla="val 0"/>
            </a:avLst>
          </a:prstGeom>
          <a:solidFill>
            <a:srgbClr val="0E8F8A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101600" rIns="101600" tIns="101600" bIns="1016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508000" y="762000"/>
            <a:ext cx="11176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101600" rIns="101600" tIns="101600" bIns="101600">
            <a:normAutofit fontScale="100000" lnSpcReduction="0"/>
          </a:bodyPr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32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早期検知のためのサイン設計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508000" y="1651000"/>
            <a:ext cx="5524500" cy="4572000"/>
          </a:xfrm>
          <a:prstGeom prst="roundRect">
            <a:avLst>
              <a:gd name="adj" fmla="val 3333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t" rtlCol="false" anchorCtr="false" vert="horz" wrap="square" lIns="317500" rIns="101600" tIns="317500" bIns="101600">
            <a:normAutofit fontScale="100000" lnSpcReduction="0"/>
          </a:bodyPr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ハード指標（客観的データ）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/>
            </a:r>
            <a:endParaRPr lang="en-US" sz="1100"/>
          </a:p>
          <a:p>
            <a:pPr algn="l" indent="-228600" marL="228600">
              <a:lnSpc>
                <a:spcPct val="100000"/>
              </a:lnSpc>
              <a:buClr>
                <a:srgbClr val="243B53"/>
              </a:buClr>
              <a:buChar char="•"/>
            </a:pP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中堅層の欠勤・遅刻・早退の増加</a:t>
            </a:r>
          </a:p>
          <a:p>
            <a:pPr algn="l" indent="-228600" marL="228600">
              <a:lnSpc>
                <a:spcPct val="100000"/>
              </a:lnSpc>
              <a:buClr>
                <a:srgbClr val="243B53"/>
              </a:buClr>
              <a:buChar char="•"/>
            </a:pP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特定部署での異動希望・退職の集中</a:t>
            </a:r>
          </a:p>
          <a:p>
            <a:pPr algn="l" indent="-228600" marL="228600">
              <a:lnSpc>
                <a:spcPct val="100000"/>
              </a:lnSpc>
              <a:buClr>
                <a:srgbClr val="243B53"/>
              </a:buClr>
              <a:buChar char="•"/>
            </a:pP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1on1のキャンセル率・深夜稼働の増加</a:t>
            </a:r>
          </a:p>
          <a:p>
            <a:pPr algn="l" indent="-228600" marL="228600">
              <a:lnSpc>
                <a:spcPct val="100000"/>
              </a:lnSpc>
              <a:buClr>
                <a:srgbClr val="243B53"/>
              </a:buClr>
              <a:buChar char="•"/>
            </a:pP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メンタル不調による休職の発生</a:t>
            </a:r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6159500" y="1651000"/>
            <a:ext cx="5524500" cy="4572000"/>
          </a:xfrm>
          <a:prstGeom prst="roundRect">
            <a:avLst>
              <a:gd name="adj" fmla="val 3333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t" rtlCol="false" anchorCtr="false" vert="horz" wrap="square" lIns="317500" rIns="101600" tIns="317500" bIns="101600">
            <a:normAutofit fontScale="100000" lnSpcReduction="0"/>
          </a:bodyPr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ソフト指標（パルス・定性）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/>
            </a:r>
            <a:endParaRPr lang="en-US" sz="1100"/>
          </a:p>
          <a:p>
            <a:pPr algn="l" indent="-228600" marL="228600">
              <a:lnSpc>
                <a:spcPct val="100000"/>
              </a:lnSpc>
              <a:buClr>
                <a:srgbClr val="243B53"/>
              </a:buClr>
              <a:buChar char="•"/>
            </a:pP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「この職場は公平だ」という肯認率</a:t>
            </a:r>
          </a:p>
          <a:p>
            <a:pPr algn="l" indent="-228600" marL="228600">
              <a:lnSpc>
                <a:spcPct val="100000"/>
              </a:lnSpc>
              <a:buClr>
                <a:srgbClr val="243B53"/>
              </a:buClr>
              <a:buChar char="•"/>
            </a:pP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「本音を言うと損をする」という不安感</a:t>
            </a:r>
          </a:p>
          <a:p>
            <a:pPr algn="l" indent="-228600" marL="228600">
              <a:lnSpc>
                <a:spcPct val="100000"/>
              </a:lnSpc>
              <a:buClr>
                <a:srgbClr val="243B53"/>
              </a:buClr>
              <a:buChar char="•"/>
            </a:pP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“言い方警察”・冷笑・沈黙の蔓延</a:t>
            </a:r>
          </a:p>
          <a:p>
            <a:pPr algn="l" indent="-228600" marL="228600">
              <a:lnSpc>
                <a:spcPct val="100000"/>
              </a:lnSpc>
              <a:buClr>
                <a:srgbClr val="243B53"/>
              </a:buClr>
              <a:buChar char="•"/>
            </a:pP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相談窓口の“愚痴箱化”（不満の滞留）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0" flipH="false" flipV="false">
            <a:off x="5778500" y="3810000"/>
            <a:ext cx="63500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FA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508000" y="508000"/>
            <a:ext cx="762000" cy="101600"/>
          </a:xfrm>
          <a:prstGeom prst="roundRect">
            <a:avLst>
              <a:gd name="adj" fmla="val 0"/>
            </a:avLst>
          </a:prstGeom>
          <a:solidFill>
            <a:srgbClr val="0E8F8A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101600" rIns="101600" tIns="101600" bIns="1016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508000" y="762000"/>
            <a:ext cx="11176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101600" rIns="101600" tIns="101600" bIns="101600">
            <a:normAutofit fontScale="100000" lnSpcReduction="0"/>
          </a:bodyPr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32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支援設計のコア：4つのケアをDEIに接続</a:t>
            </a:r>
            <a:endParaRPr lang="en-US" sz="1100"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16279" r="16279" t="0" b="0"/>
          <a:stretch>
            <a:fillRect/>
          </a:stretch>
        </p:blipFill>
        <p:spPr>
          <a:xfrm rot="0" flipH="false" flipV="false">
            <a:off x="508000" y="1651000"/>
            <a:ext cx="5524500" cy="4572000"/>
          </a:xfrm>
          <a:prstGeom prst="roundRect">
            <a:avLst>
              <a:gd name="adj" fmla="val 3333"/>
            </a:avLst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5" id="5"/>
          <p:cNvSpPr/>
          <p:nvPr/>
        </p:nvSpPr>
        <p:spPr>
          <a:xfrm rot="0" flipH="false" flipV="false">
            <a:off x="6159500" y="1651000"/>
            <a:ext cx="5524500" cy="4572000"/>
          </a:xfrm>
          <a:prstGeom prst="roundRect">
            <a:avLst>
              <a:gd name="adj" fmla="val 3333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t" rtlCol="false" anchorCtr="false" vert="horz" wrap="square" lIns="381000" rIns="101600" tIns="381000" bIns="101600">
            <a:normAutofit fontScale="85000" lnSpcReduction="10000"/>
          </a:bodyPr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実装可能な3つのアプローチ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tru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① ラインケア（中堅・管理職支援）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：</a:t>
            </a:r>
            <a:b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</a:b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摩擦時の「対話の型」研修。炎上や沈黙の初動対応をガイド化。</a:t>
            </a:r>
          </a:p>
          <a:p>
            <a:pPr algn="l" indent="0">
              <a:lnSpc>
                <a:spcPct val="100000"/>
              </a:lnSpc>
            </a:pPr>
            <a:r>
              <a:rPr lang="en-US" b="tru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② 産業保健スタッフ（トリアージ）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：</a:t>
            </a:r>
            <a:b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</a:b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DEI相談、ハラスメント、メンタル不調の振り分け体制の構築。</a:t>
            </a:r>
          </a:p>
          <a:p>
            <a:pPr algn="l" indent="0">
              <a:lnSpc>
                <a:spcPct val="100000"/>
              </a:lnSpc>
            </a:pPr>
            <a:r>
              <a:rPr lang="en-US" b="tru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③ 外部資源（セーフティネット）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：</a:t>
            </a:r>
            <a:b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</a:b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EAP等への「DEI摩擦専用の相談窓口」や専門窓口の設置。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243B53">
                    <a:alpha val="60000"/>
                  </a:srgbClr>
                </a:solidFill>
                <a:latin typeface="Noto Sans JP"/>
                <a:ea typeface="Noto Sans JP"/>
                <a:cs typeface="Noto Sans JP"/>
                <a:sym typeface="Noto Sans JP"/>
              </a:rPr>
              <a:t>※厚生労働省「労働者の心の健康の保持増進のための指針」に準拠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FA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508000" y="508000"/>
            <a:ext cx="762000" cy="101600"/>
          </a:xfrm>
          <a:prstGeom prst="roundRect">
            <a:avLst>
              <a:gd name="adj" fmla="val 0"/>
            </a:avLst>
          </a:prstGeom>
          <a:solidFill>
            <a:srgbClr val="0E8F8A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101600" rIns="101600" tIns="101600" bIns="1016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508000" y="762000"/>
            <a:ext cx="11176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101600" rIns="101600" tIns="101600" bIns="101600">
            <a:normAutofit fontScale="100000" lnSpcReduction="0"/>
          </a:bodyPr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32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副作用を減らす5つの設計原則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508000" y="1651000"/>
            <a:ext cx="6350000" cy="4572000"/>
          </a:xfrm>
          <a:prstGeom prst="roundRect">
            <a:avLst>
              <a:gd name="adj" fmla="val 3333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t" rtlCol="false" anchorCtr="false" vert="horz" wrap="square" lIns="254000" rIns="101600" tIns="254000" bIns="101600">
            <a:normAutofit fontScale="100000" lnSpcReduction="0"/>
          </a:bodyPr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企画時に確認すべきチェックリスト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/>
            </a:r>
            <a:endParaRPr lang="en-US" sz="1100"/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□ </a:t>
            </a:r>
            <a:r>
              <a:rPr lang="en-US" b="tru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目的の明文化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：万能感を避ける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□ </a:t>
            </a:r>
            <a:r>
              <a:rPr lang="en-US" b="tru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説明責任の徹底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：評価等の不透明化を防ぐ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□ </a:t>
            </a:r>
            <a:r>
              <a:rPr lang="en-US" b="tru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負担分散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：中堅への無償ケア労働の集中を防ぐ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□ </a:t>
            </a:r>
            <a:r>
              <a:rPr lang="en-US" b="tru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対話ルールの確立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：心理的安全性の担保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□ </a:t>
            </a:r>
            <a:r>
              <a:rPr lang="en-US" b="tru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多角的な指標設計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：数値と現場体験のセット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22093" r="22093" t="0" b="0"/>
          <a:stretch>
            <a:fillRect/>
          </a:stretch>
        </p:blipFill>
        <p:spPr>
          <a:xfrm rot="0" flipH="false" flipV="false">
            <a:off x="7112000" y="1651000"/>
            <a:ext cx="4572000" cy="4572000"/>
          </a:xfrm>
          <a:prstGeom prst="roundRect">
            <a:avLst>
              <a:gd name="adj" fmla="val 3333"/>
            </a:avLst>
          </a:prstGeom>
          <a:noFill/>
          <a:ln w="25400" cmpd="sng" cap="flat">
            <a:noFill/>
            <a:prstDash val="solid"/>
            <a:round/>
          </a:ln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-390" t="0" r="-39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1270000"/>
            <a:ext cx="10668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101600" rIns="101600" tIns="101600" bIns="101600">
            <a:normAutofit fontScale="100000" lnSpcReduction="0"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48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まとめ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2540000"/>
            <a:ext cx="3302000" cy="2540000"/>
          </a:xfrm>
          <a:prstGeom prst="roundRect">
            <a:avLst>
              <a:gd name="adj" fmla="val 6000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anchorCtr="false" vert="horz" wrap="square" lIns="101600" rIns="101600" tIns="101600" bIns="101600">
            <a:normAutofit fontScale="100000" lnSpcReduction="0"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支持と反発の共存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/>
            </a:r>
            <a:endParaRPr lang="en-US" sz="1100"/>
          </a:p>
          <a:p>
            <a:pPr algn="ctr" indent="0">
              <a:lnSpc>
                <a:spcPct val="100000"/>
              </a:lnSpc>
            </a:pP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摩擦は異常ではなく、</a:t>
            </a:r>
            <a:b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</a:b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温度差は「分布」である。</a:t>
            </a:r>
            <a:b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</a:b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現場の軋轢を前提に設計する。</a:t>
            </a:r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4445000" y="2540000"/>
            <a:ext cx="3302000" cy="2540000"/>
          </a:xfrm>
          <a:prstGeom prst="roundRect">
            <a:avLst>
              <a:gd name="adj" fmla="val 6000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anchorCtr="false" vert="horz" wrap="square" lIns="101600" rIns="101600" tIns="101600" bIns="101600">
            <a:normAutofit fontScale="100000" lnSpcReduction="0"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中堅の早期予防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/>
            </a:r>
            <a:endParaRPr lang="en-US" sz="1100"/>
          </a:p>
          <a:p>
            <a:pPr algn="ctr" indent="0">
              <a:lnSpc>
                <a:spcPct val="100000"/>
              </a:lnSpc>
            </a:pP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圧力が集中する中堅を</a:t>
            </a:r>
            <a:b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</a:b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「結節点」として守り、</a:t>
            </a:r>
            <a:b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</a:b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早期検知の仕組みを組む。</a:t>
            </a:r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8128000" y="2540000"/>
            <a:ext cx="3302000" cy="2540000"/>
          </a:xfrm>
          <a:prstGeom prst="roundRect">
            <a:avLst>
              <a:gd name="adj" fmla="val 6000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anchorCtr="false" vert="horz" wrap="square" lIns="101600" rIns="101600" tIns="101600" bIns="101600">
            <a:normAutofit fontScale="100000" lnSpcReduction="0"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18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既存枠組みの活用</a:t>
            </a: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/>
            </a:r>
            <a:endParaRPr lang="en-US" sz="1100"/>
          </a:p>
          <a:p>
            <a:pPr algn="ctr" indent="0">
              <a:lnSpc>
                <a:spcPct val="100000"/>
              </a:lnSpc>
            </a:pP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厚労省の「4つのケア」を</a:t>
            </a:r>
            <a:b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</a:b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DEI運用に接続し、</a:t>
            </a:r>
            <a:b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</a:br>
            <a:r>
              <a:rPr lang="en-US" b="false" i="false" strike="noStrike" u="none" sz="1800">
                <a:solidFill>
                  <a:srgbClr val="243B53"/>
                </a:solidFill>
                <a:latin typeface="Noto Sans JP"/>
                <a:ea typeface="Noto Sans JP"/>
                <a:cs typeface="Noto Sans JP"/>
                <a:sym typeface="Noto Sans JP"/>
              </a:rPr>
              <a:t>既存の支援導線を活かす。</a:t>
            </a:r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762000" y="5588000"/>
            <a:ext cx="10668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101600" rIns="101600" tIns="101600" bIns="101600">
            <a:normAutofit fontScale="100000" lnSpcReduction="0"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2400">
                <a:solidFill>
                  <a:srgbClr val="0B2B5B"/>
                </a:solidFill>
                <a:latin typeface="Noto Sans JP"/>
                <a:ea typeface="Noto Sans JP"/>
                <a:cs typeface="Noto Sans JP"/>
                <a:sym typeface="Noto Sans JP"/>
              </a:rPr>
              <a:t>ご清聴ありがとうございました ｜ Q&amp;A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