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e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jpe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200025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1"/>
          <p:cNvSpPr/>
          <p:nvPr/>
        </p:nvSpPr>
        <p:spPr>
          <a:xfrm>
            <a:off x="285750" y="428625"/>
            <a:ext cx="1428750" cy="13215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2026.03.01</a:t>
            </a:r>
            <a:endParaRPr lang="en-US" sz="784" dirty="0"/>
          </a:p>
        </p:txBody>
      </p:sp>
      <p:sp>
        <p:nvSpPr>
          <p:cNvPr id="5" name="Text 2"/>
          <p:cNvSpPr/>
          <p:nvPr/>
        </p:nvSpPr>
        <p:spPr>
          <a:xfrm rot="10800000">
            <a:off x="285750" y="3286125"/>
            <a:ext cx="1428750" cy="14287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spc="1" kern="0" dirty="0">
                <a:solidFill>
                  <a:srgbClr val="FAFAFA">
                    <a:alpha val="80000"/>
                  </a:srgbClr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POLITICAL PHILOSOPHY SERIES</a:t>
            </a:r>
            <a:endParaRPr lang="en-US" sz="727" dirty="0"/>
          </a:p>
        </p:txBody>
      </p:sp>
      <p:sp>
        <p:nvSpPr>
          <p:cNvPr id="6" name="Shape 3"/>
          <p:cNvSpPr/>
          <p:nvPr/>
        </p:nvSpPr>
        <p:spPr>
          <a:xfrm>
            <a:off x="1993106" y="0"/>
            <a:ext cx="7144" cy="5143500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7" name="Text 4"/>
          <p:cNvSpPr/>
          <p:nvPr/>
        </p:nvSpPr>
        <p:spPr>
          <a:xfrm>
            <a:off x="2714625" y="890848"/>
            <a:ext cx="5715000" cy="17487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4600"/>
              </a:lnSpc>
              <a:buNone/>
            </a:pPr>
            <a:r>
              <a:rPr lang="en-US" sz="3512" b="1" spc="-1" kern="0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新自由主義と</a:t>
            </a:r>
            <a:pPr algn="l" indent="0" marL="0">
              <a:lnSpc>
                <a:spcPts val="4600"/>
              </a:lnSpc>
              <a:buNone/>
            </a:pPr>
            <a:r>
              <a:rPr lang="en-US" sz="3512" b="1" spc="-1" kern="0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4600"/>
              </a:lnSpc>
              <a:buNone/>
            </a:pPr>
            <a:r>
              <a:rPr lang="en-US" sz="3512" b="1" spc="-1" kern="0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リバタリアニズム</a:t>
            </a:r>
            <a:pPr algn="l" indent="0" marL="0">
              <a:lnSpc>
                <a:spcPts val="4600"/>
              </a:lnSpc>
              <a:buNone/>
            </a:pPr>
            <a:r>
              <a:rPr lang="en-US" sz="3512" b="1" spc="-1" kern="0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4600"/>
              </a:lnSpc>
              <a:buNone/>
            </a:pPr>
            <a:r>
              <a:rPr lang="en-US" sz="3512" b="1" spc="-1" kern="0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の違い</a:t>
            </a:r>
            <a:endParaRPr lang="en-US" sz="3512" dirty="0"/>
          </a:p>
        </p:txBody>
      </p:sp>
      <p:sp>
        <p:nvSpPr>
          <p:cNvPr id="8" name="Text 5"/>
          <p:cNvSpPr/>
          <p:nvPr/>
        </p:nvSpPr>
        <p:spPr>
          <a:xfrm>
            <a:off x="2714625" y="2853900"/>
            <a:ext cx="5715000" cy="600075"/>
          </a:xfrm>
          <a:prstGeom prst="rect">
            <a:avLst/>
          </a:prstGeom>
          <a:noFill/>
          <a:ln/>
        </p:spPr>
        <p:txBody>
          <a:bodyPr wrap="square" lIns="204089" tIns="0" rIns="0" bIns="0" rtlCol="0" anchor="t">
            <a:spAutoFit/>
          </a:bodyPr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自由主義の二つの潮流：</a:t>
            </a:r>
            <a:pPr algn="l" indent="0" marL="0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政策的実践と政治哲学の分岐点</a:t>
            </a:r>
            <a:endParaRPr lang="en-US" sz="1397" dirty="0"/>
          </a:p>
        </p:txBody>
      </p:sp>
      <p:sp>
        <p:nvSpPr>
          <p:cNvPr id="9" name="Text 6"/>
          <p:cNvSpPr/>
          <p:nvPr/>
        </p:nvSpPr>
        <p:spPr>
          <a:xfrm>
            <a:off x="2714625" y="4104056"/>
            <a:ext cx="5715000" cy="46289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just" indent="0" marL="0">
              <a:lnSpc>
                <a:spcPts val="18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両者は「市場の自由」と「国家介入の最小化」という表面的共通点を持ちながら、その哲学的基盤・国家観・政策志向において根本的に異なる思想体系である。</a:t>
            </a:r>
            <a:endParaRPr lang="en-US" sz="942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>
            <a:alphaModFix amt="3000"/>
          </a:blip>
          <a:stretch>
            <a:fillRect/>
          </a:stretch>
        </p:blipFill>
        <p:spPr>
          <a:xfrm rot="-900000">
            <a:off x="7643812" y="3857625"/>
            <a:ext cx="1071563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85725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1"/>
          <p:cNvSpPr/>
          <p:nvPr/>
        </p:nvSpPr>
        <p:spPr>
          <a:xfrm>
            <a:off x="241102" y="285750"/>
            <a:ext cx="375047" cy="1571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spc="3" kern="0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IMPACT &amp; CRITICISM</a:t>
            </a:r>
            <a:endParaRPr lang="en-US" sz="942" dirty="0"/>
          </a:p>
        </p:txBody>
      </p:sp>
      <p:sp>
        <p:nvSpPr>
          <p:cNvPr id="5" name="Text 2"/>
          <p:cNvSpPr/>
          <p:nvPr/>
        </p:nvSpPr>
        <p:spPr>
          <a:xfrm>
            <a:off x="97334" y="4313039"/>
            <a:ext cx="662583" cy="5447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FAFAFA">
                    <a:alpha val="30000"/>
                  </a:srgbClr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10</a:t>
            </a:r>
            <a:endParaRPr lang="en-US" sz="3294" dirty="0"/>
          </a:p>
        </p:txBody>
      </p:sp>
      <p:sp>
        <p:nvSpPr>
          <p:cNvPr id="6" name="Text 3"/>
          <p:cNvSpPr/>
          <p:nvPr/>
        </p:nvSpPr>
        <p:spPr>
          <a:xfrm>
            <a:off x="1428750" y="428625"/>
            <a:ext cx="7143750" cy="605433"/>
          </a:xfrm>
          <a:prstGeom prst="rect">
            <a:avLst/>
          </a:prstGeom>
          <a:noFill/>
          <a:ln/>
        </p:spPr>
        <p:txBody>
          <a:bodyPr wrap="square" lIns="0" tIns="0" rIns="0" bIns="170053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現実政治への影響と批判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1428750" y="1105495"/>
            <a:ext cx="7143750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新自由主義は世界を変えたが、リバタリアニズムは「急進的すぎる」</a:t>
            </a:r>
            <a:endParaRPr lang="en-US" sz="1193" dirty="0"/>
          </a:p>
        </p:txBody>
      </p:sp>
      <p:sp>
        <p:nvSpPr>
          <p:cNvPr id="8" name="Shape 5"/>
          <p:cNvSpPr/>
          <p:nvPr/>
        </p:nvSpPr>
        <p:spPr>
          <a:xfrm>
            <a:off x="3818334" y="1418034"/>
            <a:ext cx="889397" cy="196453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9" name="Text 6"/>
          <p:cNvSpPr/>
          <p:nvPr/>
        </p:nvSpPr>
        <p:spPr>
          <a:xfrm>
            <a:off x="3818334" y="1418034"/>
            <a:ext cx="889397" cy="196453"/>
          </a:xfrm>
          <a:prstGeom prst="rect">
            <a:avLst/>
          </a:prstGeom>
          <a:noFill/>
          <a:ln/>
        </p:spPr>
        <p:txBody>
          <a:bodyPr wrap="square" lIns="127508" tIns="42545" rIns="127508" bIns="42545" rtlCol="0" anchor="t">
            <a:spAutoFit/>
          </a:bodyPr>
          <a:lstStyle/>
          <a:p>
            <a:pPr algn="l" indent="0" marL="0">
              <a:lnSpc>
                <a:spcPts val="800"/>
              </a:lnSpc>
              <a:buNone/>
            </a:pPr>
            <a:r>
              <a:rPr lang="en-US" sz="584" b="1" dirty="0">
                <a:solidFill>
                  <a:srgbClr val="FFFFFF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DOMINANT OS</a:t>
            </a:r>
            <a:endParaRPr lang="en-US" sz="584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0194" y="1652885"/>
            <a:ext cx="157163" cy="157163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778794" y="1618059"/>
            <a:ext cx="1257300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新自由主義の影響</a:t>
            </a:r>
            <a:endParaRPr lang="en-US" sz="1090" dirty="0"/>
          </a:p>
        </p:txBody>
      </p:sp>
      <p:sp>
        <p:nvSpPr>
          <p:cNvPr id="12" name="Text 8"/>
          <p:cNvSpPr/>
          <p:nvPr/>
        </p:nvSpPr>
        <p:spPr>
          <a:xfrm>
            <a:off x="1550194" y="1952030"/>
            <a:ext cx="3186113" cy="10285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1980年代以降、グローバリゼーションの推進力となり、世界</a:t>
            </a:r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経済の標準OSとして機能した。 </a:t>
            </a:r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 </a:t>
            </a:r>
            <a:pPr algn="just" indent="0" marL="0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結果：</a:t>
            </a:r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 経済成長と効率化を実現したが、格差拡大や金融不安</a:t>
            </a:r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定化を招いた。</a:t>
            </a:r>
            <a:endParaRPr lang="en-US" sz="834" dirty="0"/>
          </a:p>
        </p:txBody>
      </p:sp>
      <p:sp>
        <p:nvSpPr>
          <p:cNvPr id="13" name="Shape 9"/>
          <p:cNvSpPr/>
          <p:nvPr/>
        </p:nvSpPr>
        <p:spPr>
          <a:xfrm>
            <a:off x="7520583" y="1418034"/>
            <a:ext cx="901898" cy="196453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14" name="Text 10"/>
          <p:cNvSpPr/>
          <p:nvPr/>
        </p:nvSpPr>
        <p:spPr>
          <a:xfrm>
            <a:off x="7520583" y="1418034"/>
            <a:ext cx="901898" cy="196453"/>
          </a:xfrm>
          <a:prstGeom prst="rect">
            <a:avLst/>
          </a:prstGeom>
          <a:noFill/>
          <a:ln/>
        </p:spPr>
        <p:txBody>
          <a:bodyPr wrap="square" lIns="127508" tIns="42545" rIns="127508" bIns="42545" rtlCol="0" anchor="t">
            <a:spAutoFit/>
          </a:bodyPr>
          <a:lstStyle/>
          <a:p>
            <a:pPr algn="l" indent="0" marL="0">
              <a:lnSpc>
                <a:spcPts val="800"/>
              </a:lnSpc>
              <a:buNone/>
            </a:pPr>
            <a:r>
              <a:rPr lang="en-US" sz="584" b="1" dirty="0">
                <a:solidFill>
                  <a:srgbClr val="FFFFFF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RADICAL IDEA</a:t>
            </a:r>
            <a:endParaRPr lang="en-US" sz="584" dirty="0"/>
          </a:p>
        </p:txBody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4944" y="1652885"/>
            <a:ext cx="117872" cy="157163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454253" y="1618059"/>
            <a:ext cx="1728788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リバタリアニズムの影響</a:t>
            </a:r>
            <a:endParaRPr lang="en-US" sz="1090" dirty="0"/>
          </a:p>
        </p:txBody>
      </p:sp>
      <p:sp>
        <p:nvSpPr>
          <p:cNvPr id="17" name="Text 12"/>
          <p:cNvSpPr/>
          <p:nvPr/>
        </p:nvSpPr>
        <p:spPr>
          <a:xfrm>
            <a:off x="5264944" y="1952030"/>
            <a:ext cx="3186113" cy="10285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「ティーパーティー運動」や暗号資産（クリプト）文化に強</a:t>
            </a:r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い影響を与えたが、国家そのものを否定する急進性ゆえに、</a:t>
            </a:r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主流派政党の政策にはなりにくい。 </a:t>
            </a:r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 </a:t>
            </a:r>
            <a:pPr algn="just" indent="0" marL="0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現状：</a:t>
            </a:r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 既存政党への批判勢力として機能。</a:t>
            </a:r>
            <a:endParaRPr lang="en-US" sz="834" dirty="0"/>
          </a:p>
        </p:txBody>
      </p:sp>
      <p:sp>
        <p:nvSpPr>
          <p:cNvPr id="18" name="Shape 13"/>
          <p:cNvSpPr/>
          <p:nvPr/>
        </p:nvSpPr>
        <p:spPr>
          <a:xfrm>
            <a:off x="1428750" y="3173499"/>
            <a:ext cx="7143750" cy="1451521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9" name="Shape 14"/>
          <p:cNvSpPr/>
          <p:nvPr/>
        </p:nvSpPr>
        <p:spPr>
          <a:xfrm>
            <a:off x="1428750" y="3173499"/>
            <a:ext cx="42863" cy="1451521"/>
          </a:xfrm>
          <a:prstGeom prst="rect">
            <a:avLst/>
          </a:prstGeom>
          <a:solidFill>
            <a:srgbClr val="B91C1C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1625" y="3291371"/>
            <a:ext cx="142875" cy="142875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1785938" y="3259224"/>
            <a:ext cx="128587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共通する批判と反動</a:t>
            </a:r>
            <a:endParaRPr lang="en-US" sz="987" dirty="0"/>
          </a:p>
        </p:txBody>
      </p:sp>
      <p:sp>
        <p:nvSpPr>
          <p:cNvPr id="22" name="Text 16"/>
          <p:cNvSpPr/>
          <p:nvPr/>
        </p:nvSpPr>
        <p:spPr>
          <a:xfrm>
            <a:off x="1571625" y="3546760"/>
            <a:ext cx="4886325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「市場原理主義」への反発が、近年のポピュリズムや保護主義の台頭を招いている。</a:t>
            </a:r>
            <a:endParaRPr lang="en-US" sz="942" dirty="0"/>
          </a:p>
        </p:txBody>
      </p:sp>
      <p:sp>
        <p:nvSpPr>
          <p:cNvPr id="23" name="Text 17"/>
          <p:cNvSpPr/>
          <p:nvPr/>
        </p:nvSpPr>
        <p:spPr>
          <a:xfrm>
            <a:off x="1714500" y="3814986"/>
            <a:ext cx="6715125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75569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共同体や伝統の破壊（保守派からの批判）</a:t>
            </a:r>
            <a:endParaRPr lang="en-US" sz="942" dirty="0"/>
          </a:p>
        </p:txBody>
      </p:sp>
      <p:sp>
        <p:nvSpPr>
          <p:cNvPr id="24" name="Text 18"/>
          <p:cNvSpPr/>
          <p:nvPr/>
        </p:nvSpPr>
        <p:spPr>
          <a:xfrm>
            <a:off x="1714500" y="4056422"/>
            <a:ext cx="6715125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75569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社会的弱者の切り捨て（リベラル派からの批判）</a:t>
            </a:r>
            <a:endParaRPr lang="en-US" sz="942" dirty="0"/>
          </a:p>
        </p:txBody>
      </p:sp>
      <p:sp>
        <p:nvSpPr>
          <p:cNvPr id="25" name="Text 19"/>
          <p:cNvSpPr/>
          <p:nvPr/>
        </p:nvSpPr>
        <p:spPr>
          <a:xfrm>
            <a:off x="1714500" y="4297859"/>
            <a:ext cx="6715125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475569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民主主義の空洞化（企業権力の増大）</a:t>
            </a:r>
            <a:endParaRPr lang="en-US" sz="94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85725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1"/>
          <p:cNvSpPr/>
          <p:nvPr/>
        </p:nvSpPr>
        <p:spPr>
          <a:xfrm>
            <a:off x="334863" y="171450"/>
            <a:ext cx="187523" cy="12858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spc="3" kern="0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SUMMARY</a:t>
            </a:r>
            <a:endParaRPr lang="en-US" sz="942" dirty="0"/>
          </a:p>
        </p:txBody>
      </p:sp>
      <p:sp>
        <p:nvSpPr>
          <p:cNvPr id="5" name="Text 2"/>
          <p:cNvSpPr/>
          <p:nvPr/>
        </p:nvSpPr>
        <p:spPr>
          <a:xfrm>
            <a:off x="97334" y="4450556"/>
            <a:ext cx="662583" cy="52149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FAFAFA">
                    <a:alpha val="30000"/>
                  </a:srgbClr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11</a:t>
            </a:r>
            <a:endParaRPr lang="en-US" sz="3294" dirty="0"/>
          </a:p>
        </p:txBody>
      </p:sp>
      <p:sp>
        <p:nvSpPr>
          <p:cNvPr id="6" name="Text 3"/>
          <p:cNvSpPr/>
          <p:nvPr/>
        </p:nvSpPr>
        <p:spPr>
          <a:xfrm>
            <a:off x="1143000" y="428625"/>
            <a:ext cx="7715250" cy="605433"/>
          </a:xfrm>
          <a:prstGeom prst="rect">
            <a:avLst/>
          </a:prstGeom>
          <a:noFill/>
          <a:ln/>
        </p:spPr>
        <p:txBody>
          <a:bodyPr wrap="square" lIns="0" tIns="0" rIns="0" bIns="170053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両者の違いを整理する ― 総括比較表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1143000" y="1091208"/>
            <a:ext cx="7715250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新自由主義は「政策」、リバタリアニズムは「哲学」</a:t>
            </a:r>
            <a:endParaRPr lang="en-US" sz="1193" dirty="0"/>
          </a:p>
        </p:txBody>
      </p:sp>
      <p:sp>
        <p:nvSpPr>
          <p:cNvPr id="8" name="Text 5"/>
          <p:cNvSpPr/>
          <p:nvPr/>
        </p:nvSpPr>
        <p:spPr>
          <a:xfrm>
            <a:off x="1143000" y="1468041"/>
            <a:ext cx="1157288" cy="332184"/>
          </a:xfrm>
          <a:prstGeom prst="rect">
            <a:avLst/>
          </a:prstGeom>
          <a:noFill/>
          <a:ln/>
        </p:spPr>
        <p:txBody>
          <a:bodyPr wrap="square" lIns="68072" tIns="68072" rIns="68072" bIns="68072" rtlCol="0" anchor="ctr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DIMENSION</a:t>
            </a:r>
            <a:endParaRPr lang="en-US" sz="987" dirty="0"/>
          </a:p>
        </p:txBody>
      </p:sp>
      <p:sp>
        <p:nvSpPr>
          <p:cNvPr id="9" name="Shape 6"/>
          <p:cNvSpPr/>
          <p:nvPr/>
        </p:nvSpPr>
        <p:spPr>
          <a:xfrm>
            <a:off x="2300288" y="1468041"/>
            <a:ext cx="3278981" cy="332184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0" name="Shape 7"/>
          <p:cNvSpPr/>
          <p:nvPr/>
        </p:nvSpPr>
        <p:spPr>
          <a:xfrm>
            <a:off x="2300288" y="1778794"/>
            <a:ext cx="3278981" cy="21431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1" name="Text 8"/>
          <p:cNvSpPr/>
          <p:nvPr/>
        </p:nvSpPr>
        <p:spPr>
          <a:xfrm>
            <a:off x="2300288" y="1468041"/>
            <a:ext cx="3278981" cy="332184"/>
          </a:xfrm>
          <a:prstGeom prst="rect">
            <a:avLst/>
          </a:prstGeom>
          <a:noFill/>
          <a:ln/>
        </p:spPr>
        <p:txBody>
          <a:bodyPr wrap="square" lIns="68072" tIns="68072" rIns="68072" bIns="68072" rtlCol="0" anchor="ctr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新自由主義 (Neoliberalism)</a:t>
            </a:r>
            <a:endParaRPr lang="en-US" sz="987" dirty="0"/>
          </a:p>
        </p:txBody>
      </p:sp>
      <p:sp>
        <p:nvSpPr>
          <p:cNvPr id="12" name="Shape 9"/>
          <p:cNvSpPr/>
          <p:nvPr/>
        </p:nvSpPr>
        <p:spPr>
          <a:xfrm>
            <a:off x="5579269" y="1468041"/>
            <a:ext cx="3278981" cy="33218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Shape 10"/>
          <p:cNvSpPr/>
          <p:nvPr/>
        </p:nvSpPr>
        <p:spPr>
          <a:xfrm>
            <a:off x="5579269" y="1778794"/>
            <a:ext cx="3278981" cy="21431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4" name="Text 11"/>
          <p:cNvSpPr/>
          <p:nvPr/>
        </p:nvSpPr>
        <p:spPr>
          <a:xfrm>
            <a:off x="5579269" y="1468041"/>
            <a:ext cx="3278981" cy="332184"/>
          </a:xfrm>
          <a:prstGeom prst="rect">
            <a:avLst/>
          </a:prstGeom>
          <a:noFill/>
          <a:ln/>
        </p:spPr>
        <p:txBody>
          <a:bodyPr wrap="square" lIns="68072" tIns="68072" rIns="68072" bIns="68072" rtlCol="0" anchor="ctr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リバタリアニズム (Libertarianism)</a:t>
            </a:r>
            <a:endParaRPr lang="en-US" sz="987" dirty="0"/>
          </a:p>
        </p:txBody>
      </p:sp>
      <p:sp>
        <p:nvSpPr>
          <p:cNvPr id="15" name="Text 12"/>
          <p:cNvSpPr/>
          <p:nvPr/>
        </p:nvSpPr>
        <p:spPr>
          <a:xfrm>
            <a:off x="1143000" y="1800225"/>
            <a:ext cx="1157288" cy="315023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34" b="1" spc="1" kern="0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本質</a:t>
            </a:r>
            <a:endParaRPr lang="en-US" sz="834" dirty="0"/>
          </a:p>
        </p:txBody>
      </p:sp>
      <p:sp>
        <p:nvSpPr>
          <p:cNvPr id="16" name="Shape 13"/>
          <p:cNvSpPr/>
          <p:nvPr/>
        </p:nvSpPr>
        <p:spPr>
          <a:xfrm>
            <a:off x="2300288" y="1800225"/>
            <a:ext cx="3278981" cy="315023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7" name="Shape 14"/>
          <p:cNvSpPr/>
          <p:nvPr/>
        </p:nvSpPr>
        <p:spPr>
          <a:xfrm>
            <a:off x="2300288" y="2108104"/>
            <a:ext cx="3278981" cy="7144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18" name="Text 15"/>
          <p:cNvSpPr/>
          <p:nvPr/>
        </p:nvSpPr>
        <p:spPr>
          <a:xfrm>
            <a:off x="2386013" y="1874146"/>
            <a:ext cx="1285875" cy="16715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実用的政策パッケージ</a:t>
            </a:r>
            <a:endParaRPr lang="en-US" sz="885" dirty="0"/>
          </a:p>
        </p:txBody>
      </p:sp>
      <p:sp>
        <p:nvSpPr>
          <p:cNvPr id="19" name="Text 16"/>
          <p:cNvSpPr/>
          <p:nvPr/>
        </p:nvSpPr>
        <p:spPr>
          <a:xfrm>
            <a:off x="3729038" y="1872360"/>
            <a:ext cx="1246584" cy="17680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8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経済再生のための手段</a:t>
            </a:r>
            <a:endParaRPr lang="en-US" sz="888" dirty="0"/>
          </a:p>
        </p:txBody>
      </p:sp>
      <p:sp>
        <p:nvSpPr>
          <p:cNvPr id="20" name="Shape 17"/>
          <p:cNvSpPr/>
          <p:nvPr/>
        </p:nvSpPr>
        <p:spPr>
          <a:xfrm>
            <a:off x="5579269" y="1800225"/>
            <a:ext cx="3278981" cy="315023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Shape 18"/>
          <p:cNvSpPr/>
          <p:nvPr/>
        </p:nvSpPr>
        <p:spPr>
          <a:xfrm>
            <a:off x="5579269" y="2108104"/>
            <a:ext cx="3278981" cy="7144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22" name="Text 19"/>
          <p:cNvSpPr/>
          <p:nvPr/>
        </p:nvSpPr>
        <p:spPr>
          <a:xfrm>
            <a:off x="5664994" y="1874146"/>
            <a:ext cx="1028700" cy="16715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包括的な政治哲学</a:t>
            </a:r>
            <a:endParaRPr lang="en-US" sz="885" dirty="0"/>
          </a:p>
        </p:txBody>
      </p:sp>
      <p:sp>
        <p:nvSpPr>
          <p:cNvPr id="23" name="Text 20"/>
          <p:cNvSpPr/>
          <p:nvPr/>
        </p:nvSpPr>
        <p:spPr>
          <a:xfrm>
            <a:off x="6750844" y="1872360"/>
            <a:ext cx="1003697" cy="17680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8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正義と権利の体系</a:t>
            </a:r>
            <a:endParaRPr lang="en-US" sz="888" dirty="0"/>
          </a:p>
        </p:txBody>
      </p:sp>
      <p:sp>
        <p:nvSpPr>
          <p:cNvPr id="24" name="Text 21"/>
          <p:cNvSpPr/>
          <p:nvPr/>
        </p:nvSpPr>
        <p:spPr>
          <a:xfrm>
            <a:off x="1143000" y="2115248"/>
            <a:ext cx="1157288" cy="313599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34" b="1" spc="1" kern="0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判断基準</a:t>
            </a:r>
            <a:endParaRPr lang="en-US" sz="834" dirty="0"/>
          </a:p>
        </p:txBody>
      </p:sp>
      <p:sp>
        <p:nvSpPr>
          <p:cNvPr id="25" name="Shape 22"/>
          <p:cNvSpPr/>
          <p:nvPr/>
        </p:nvSpPr>
        <p:spPr>
          <a:xfrm>
            <a:off x="2300288" y="2115248"/>
            <a:ext cx="3278981" cy="313599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6" name="Shape 23"/>
          <p:cNvSpPr/>
          <p:nvPr/>
        </p:nvSpPr>
        <p:spPr>
          <a:xfrm>
            <a:off x="2300288" y="2421703"/>
            <a:ext cx="3278981" cy="7144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27" name="Text 24"/>
          <p:cNvSpPr/>
          <p:nvPr/>
        </p:nvSpPr>
        <p:spPr>
          <a:xfrm>
            <a:off x="2386013" y="2188471"/>
            <a:ext cx="1285875" cy="16715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帰結主義（結果重視）</a:t>
            </a:r>
            <a:endParaRPr lang="en-US" sz="885" dirty="0"/>
          </a:p>
        </p:txBody>
      </p:sp>
      <p:sp>
        <p:nvSpPr>
          <p:cNvPr id="28" name="Text 25"/>
          <p:cNvSpPr/>
          <p:nvPr/>
        </p:nvSpPr>
        <p:spPr>
          <a:xfrm>
            <a:off x="3729038" y="2186685"/>
            <a:ext cx="1489472" cy="17680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8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「社会全体の効率・繁栄」</a:t>
            </a:r>
            <a:endParaRPr lang="en-US" sz="888" dirty="0"/>
          </a:p>
        </p:txBody>
      </p:sp>
      <p:sp>
        <p:nvSpPr>
          <p:cNvPr id="29" name="Shape 26"/>
          <p:cNvSpPr/>
          <p:nvPr/>
        </p:nvSpPr>
        <p:spPr>
          <a:xfrm>
            <a:off x="5579269" y="2115248"/>
            <a:ext cx="3278981" cy="313599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0" name="Shape 27"/>
          <p:cNvSpPr/>
          <p:nvPr/>
        </p:nvSpPr>
        <p:spPr>
          <a:xfrm>
            <a:off x="5579269" y="2421703"/>
            <a:ext cx="3278981" cy="7144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31" name="Text 28"/>
          <p:cNvSpPr/>
          <p:nvPr/>
        </p:nvSpPr>
        <p:spPr>
          <a:xfrm>
            <a:off x="5664994" y="2186685"/>
            <a:ext cx="1157288" cy="16715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権利論（原理重視）</a:t>
            </a:r>
            <a:endParaRPr lang="en-US" sz="885" dirty="0"/>
          </a:p>
        </p:txBody>
      </p:sp>
      <p:sp>
        <p:nvSpPr>
          <p:cNvPr id="32" name="Text 29"/>
          <p:cNvSpPr/>
          <p:nvPr/>
        </p:nvSpPr>
        <p:spPr>
          <a:xfrm>
            <a:off x="6879431" y="2184899"/>
            <a:ext cx="1368028" cy="17680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8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「自己所有権の不可侵」</a:t>
            </a:r>
            <a:endParaRPr lang="en-US" sz="888" dirty="0"/>
          </a:p>
        </p:txBody>
      </p:sp>
      <p:sp>
        <p:nvSpPr>
          <p:cNvPr id="33" name="Text 30"/>
          <p:cNvSpPr/>
          <p:nvPr/>
        </p:nvSpPr>
        <p:spPr>
          <a:xfrm>
            <a:off x="1143000" y="2425275"/>
            <a:ext cx="1157288" cy="313599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34" b="1" spc="1" kern="0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国家観</a:t>
            </a:r>
            <a:endParaRPr lang="en-US" sz="834" dirty="0"/>
          </a:p>
        </p:txBody>
      </p:sp>
      <p:sp>
        <p:nvSpPr>
          <p:cNvPr id="34" name="Shape 31"/>
          <p:cNvSpPr/>
          <p:nvPr/>
        </p:nvSpPr>
        <p:spPr>
          <a:xfrm>
            <a:off x="2300288" y="2425275"/>
            <a:ext cx="3278981" cy="313599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5" name="Shape 32"/>
          <p:cNvSpPr/>
          <p:nvPr/>
        </p:nvSpPr>
        <p:spPr>
          <a:xfrm>
            <a:off x="2300288" y="2731731"/>
            <a:ext cx="3278981" cy="7144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36" name="Text 33"/>
          <p:cNvSpPr/>
          <p:nvPr/>
        </p:nvSpPr>
        <p:spPr>
          <a:xfrm>
            <a:off x="2386013" y="2498499"/>
            <a:ext cx="1157288" cy="16715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小さな政府（手段）</a:t>
            </a:r>
            <a:endParaRPr lang="en-US" sz="885" dirty="0"/>
          </a:p>
        </p:txBody>
      </p:sp>
      <p:sp>
        <p:nvSpPr>
          <p:cNvPr id="37" name="Text 34"/>
          <p:cNvSpPr/>
          <p:nvPr/>
        </p:nvSpPr>
        <p:spPr>
          <a:xfrm>
            <a:off x="3600450" y="2496713"/>
            <a:ext cx="1610916" cy="17680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8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市場機能のために国家を利用</a:t>
            </a:r>
            <a:endParaRPr lang="en-US" sz="888" dirty="0"/>
          </a:p>
        </p:txBody>
      </p:sp>
      <p:sp>
        <p:nvSpPr>
          <p:cNvPr id="38" name="Shape 35"/>
          <p:cNvSpPr/>
          <p:nvPr/>
        </p:nvSpPr>
        <p:spPr>
          <a:xfrm>
            <a:off x="5579269" y="2425275"/>
            <a:ext cx="3278981" cy="313599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9" name="Shape 36"/>
          <p:cNvSpPr/>
          <p:nvPr/>
        </p:nvSpPr>
        <p:spPr>
          <a:xfrm>
            <a:off x="5579269" y="2731731"/>
            <a:ext cx="3278981" cy="7144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40" name="Text 37"/>
          <p:cNvSpPr/>
          <p:nvPr/>
        </p:nvSpPr>
        <p:spPr>
          <a:xfrm>
            <a:off x="5664994" y="2496713"/>
            <a:ext cx="1543050" cy="16715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最小国家・無政府（目的）</a:t>
            </a:r>
            <a:endParaRPr lang="en-US" sz="885" dirty="0"/>
          </a:p>
        </p:txBody>
      </p:sp>
      <p:sp>
        <p:nvSpPr>
          <p:cNvPr id="41" name="Text 38"/>
          <p:cNvSpPr/>
          <p:nvPr/>
        </p:nvSpPr>
        <p:spPr>
          <a:xfrm>
            <a:off x="7265194" y="2494927"/>
            <a:ext cx="1246584" cy="17680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8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国家権力を敵視・否定</a:t>
            </a:r>
            <a:endParaRPr lang="en-US" sz="888" dirty="0"/>
          </a:p>
        </p:txBody>
      </p:sp>
      <p:sp>
        <p:nvSpPr>
          <p:cNvPr id="42" name="Text 39"/>
          <p:cNvSpPr/>
          <p:nvPr/>
        </p:nvSpPr>
        <p:spPr>
          <a:xfrm>
            <a:off x="1143000" y="2735303"/>
            <a:ext cx="1157288" cy="317171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34" b="1" spc="1" kern="0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社会政策</a:t>
            </a:r>
            <a:endParaRPr lang="en-US" sz="834" dirty="0"/>
          </a:p>
        </p:txBody>
      </p:sp>
      <p:sp>
        <p:nvSpPr>
          <p:cNvPr id="43" name="Shape 40"/>
          <p:cNvSpPr/>
          <p:nvPr/>
        </p:nvSpPr>
        <p:spPr>
          <a:xfrm>
            <a:off x="2300288" y="2735303"/>
            <a:ext cx="3278981" cy="317171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44" name="Shape 41"/>
          <p:cNvSpPr/>
          <p:nvPr/>
        </p:nvSpPr>
        <p:spPr>
          <a:xfrm>
            <a:off x="2300288" y="3038187"/>
            <a:ext cx="3278981" cy="14288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5" name="Text 42"/>
          <p:cNvSpPr/>
          <p:nvPr/>
        </p:nvSpPr>
        <p:spPr>
          <a:xfrm>
            <a:off x="2386013" y="2810312"/>
            <a:ext cx="642938" cy="16715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保守・中立</a:t>
            </a:r>
            <a:endParaRPr lang="en-US" sz="885" dirty="0"/>
          </a:p>
        </p:txBody>
      </p:sp>
      <p:sp>
        <p:nvSpPr>
          <p:cNvPr id="46" name="Text 43"/>
          <p:cNvSpPr/>
          <p:nvPr/>
        </p:nvSpPr>
        <p:spPr>
          <a:xfrm>
            <a:off x="3086100" y="2808526"/>
            <a:ext cx="1246584" cy="17680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8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伝統的価値観と親和的</a:t>
            </a:r>
            <a:endParaRPr lang="en-US" sz="888" dirty="0"/>
          </a:p>
        </p:txBody>
      </p:sp>
      <p:sp>
        <p:nvSpPr>
          <p:cNvPr id="47" name="Shape 44"/>
          <p:cNvSpPr/>
          <p:nvPr/>
        </p:nvSpPr>
        <p:spPr>
          <a:xfrm>
            <a:off x="5579269" y="2735303"/>
            <a:ext cx="3278981" cy="31717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8" name="Shape 45"/>
          <p:cNvSpPr/>
          <p:nvPr/>
        </p:nvSpPr>
        <p:spPr>
          <a:xfrm>
            <a:off x="5579269" y="3038187"/>
            <a:ext cx="3278981" cy="14288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9" name="Text 46"/>
          <p:cNvSpPr/>
          <p:nvPr/>
        </p:nvSpPr>
        <p:spPr>
          <a:xfrm>
            <a:off x="5664994" y="2807438"/>
            <a:ext cx="514350" cy="16715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リベラル</a:t>
            </a:r>
            <a:endParaRPr lang="en-US" sz="885" dirty="0"/>
          </a:p>
        </p:txBody>
      </p:sp>
      <p:sp>
        <p:nvSpPr>
          <p:cNvPr id="50" name="Text 47"/>
          <p:cNvSpPr/>
          <p:nvPr/>
        </p:nvSpPr>
        <p:spPr>
          <a:xfrm>
            <a:off x="6236494" y="2805652"/>
            <a:ext cx="1732359" cy="17680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8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個人のライフスタイルに不干渉</a:t>
            </a:r>
            <a:endParaRPr lang="en-US" sz="888" dirty="0"/>
          </a:p>
        </p:txBody>
      </p:sp>
      <p:sp>
        <p:nvSpPr>
          <p:cNvPr id="51" name="Shape 48"/>
          <p:cNvSpPr/>
          <p:nvPr/>
        </p:nvSpPr>
        <p:spPr>
          <a:xfrm>
            <a:off x="1143000" y="4641652"/>
            <a:ext cx="7715250" cy="358973"/>
          </a:xfrm>
          <a:prstGeom prst="rect">
            <a:avLst/>
          </a:prstGeom>
          <a:solidFill>
            <a:srgbClr val="0F172A"/>
          </a:solidFill>
          <a:ln/>
        </p:spPr>
      </p:sp>
      <p:pic>
        <p:nvPicPr>
          <p:cNvPr id="5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75" y="4735413"/>
            <a:ext cx="128588" cy="171450"/>
          </a:xfrm>
          <a:prstGeom prst="rect">
            <a:avLst/>
          </a:prstGeom>
        </p:spPr>
      </p:pic>
      <p:sp>
        <p:nvSpPr>
          <p:cNvPr id="53" name="Text 49"/>
          <p:cNvSpPr/>
          <p:nvPr/>
        </p:nvSpPr>
        <p:spPr>
          <a:xfrm>
            <a:off x="1514475" y="4727377"/>
            <a:ext cx="5786438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結論：両者は「経済的自由」を共有するが、その</a:t>
            </a:r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「根拠」</a:t>
            </a:r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と</a:t>
            </a:r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「適用範囲」</a:t>
            </a:r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において決定的に異なる。</a:t>
            </a:r>
            <a:endParaRPr lang="en-US" sz="88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85725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1"/>
          <p:cNvSpPr/>
          <p:nvPr/>
        </p:nvSpPr>
        <p:spPr>
          <a:xfrm>
            <a:off x="334863" y="142875"/>
            <a:ext cx="187523" cy="1571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spc="3" kern="0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CONCLUSION</a:t>
            </a:r>
            <a:endParaRPr lang="en-US" sz="942" dirty="0"/>
          </a:p>
        </p:txBody>
      </p:sp>
      <p:sp>
        <p:nvSpPr>
          <p:cNvPr id="5" name="Text 2"/>
          <p:cNvSpPr/>
          <p:nvPr/>
        </p:nvSpPr>
        <p:spPr>
          <a:xfrm>
            <a:off x="97334" y="4459486"/>
            <a:ext cx="662583" cy="5411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FAFAFA">
                    <a:alpha val="30000"/>
                  </a:srgbClr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12</a:t>
            </a:r>
            <a:endParaRPr lang="en-US" sz="3294" dirty="0"/>
          </a:p>
        </p:txBody>
      </p:sp>
      <p:sp>
        <p:nvSpPr>
          <p:cNvPr id="6" name="Text 3"/>
          <p:cNvSpPr/>
          <p:nvPr/>
        </p:nvSpPr>
        <p:spPr>
          <a:xfrm>
            <a:off x="1285875" y="428625"/>
            <a:ext cx="7429500" cy="605433"/>
          </a:xfrm>
          <a:prstGeom prst="rect">
            <a:avLst/>
          </a:prstGeom>
          <a:noFill/>
          <a:ln/>
        </p:spPr>
        <p:txBody>
          <a:bodyPr wrap="square" lIns="0" tIns="0" rIns="0" bIns="170053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まとめ ― 二つの思想が問いかけるもの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1285875" y="1105495"/>
            <a:ext cx="7429500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「自由」の定義をめぐる問いは、現代政治の根本的課題であり続ける</a:t>
            </a:r>
            <a:endParaRPr lang="en-US" sz="1193" dirty="0"/>
          </a:p>
        </p:txBody>
      </p:sp>
      <p:sp>
        <p:nvSpPr>
          <p:cNvPr id="8" name="Shape 5"/>
          <p:cNvSpPr/>
          <p:nvPr/>
        </p:nvSpPr>
        <p:spPr>
          <a:xfrm>
            <a:off x="1285875" y="1568053"/>
            <a:ext cx="3500438" cy="188014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Shape 6"/>
          <p:cNvSpPr/>
          <p:nvPr/>
        </p:nvSpPr>
        <p:spPr>
          <a:xfrm>
            <a:off x="1285875" y="1568053"/>
            <a:ext cx="3500438" cy="42863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0" name="Text 7"/>
          <p:cNvSpPr/>
          <p:nvPr/>
        </p:nvSpPr>
        <p:spPr>
          <a:xfrm>
            <a:off x="1428750" y="1710928"/>
            <a:ext cx="3214688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NEOLIBERALISM ASKS:</a:t>
            </a:r>
            <a:endParaRPr lang="en-US" sz="784" dirty="0"/>
          </a:p>
        </p:txBody>
      </p:sp>
      <p:sp>
        <p:nvSpPr>
          <p:cNvPr id="11" name="Text 8"/>
          <p:cNvSpPr/>
          <p:nvPr/>
        </p:nvSpPr>
        <p:spPr>
          <a:xfrm>
            <a:off x="1428750" y="1982391"/>
            <a:ext cx="3214688" cy="52004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9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「どうすれば社会は</a:t>
            </a:r>
            <a:pPr algn="l" indent="0" marL="0">
              <a:lnSpc>
                <a:spcPts val="2000"/>
              </a:lnSpc>
              <a:buNone/>
            </a:pPr>
            <a:r>
              <a:rPr lang="en-US" sz="129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2000"/>
              </a:lnSpc>
              <a:buNone/>
            </a:pPr>
            <a:r>
              <a:rPr lang="en-US" sz="129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最も繁栄するか？」</a:t>
            </a:r>
            <a:endParaRPr lang="en-US" sz="1295" dirty="0"/>
          </a:p>
        </p:txBody>
      </p:sp>
      <p:sp>
        <p:nvSpPr>
          <p:cNvPr id="12" name="Text 9"/>
          <p:cNvSpPr/>
          <p:nvPr/>
        </p:nvSpPr>
        <p:spPr>
          <a:xfrm>
            <a:off x="1428750" y="2645308"/>
            <a:ext cx="3214688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自由は</a:t>
            </a:r>
            <a:pPr algn="l" indent="0" marL="0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「手段」</a:t>
            </a:r>
            <a:pPr algn="l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である。</a:t>
            </a:r>
            <a:pPr algn="l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 市場メカニズムを活用して、国家と社会の効率性を最大化する</a:t>
            </a:r>
            <a:pPr algn="l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ことを目指す。</a:t>
            </a:r>
            <a:endParaRPr lang="en-US" sz="834" dirty="0"/>
          </a:p>
        </p:txBody>
      </p:sp>
      <p:sp>
        <p:nvSpPr>
          <p:cNvPr id="13" name="Shape 10"/>
          <p:cNvSpPr/>
          <p:nvPr/>
        </p:nvSpPr>
        <p:spPr>
          <a:xfrm>
            <a:off x="5214938" y="1568053"/>
            <a:ext cx="3500438" cy="188014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1"/>
          <p:cNvSpPr/>
          <p:nvPr/>
        </p:nvSpPr>
        <p:spPr>
          <a:xfrm>
            <a:off x="5214938" y="1568053"/>
            <a:ext cx="3500438" cy="42863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15" name="Text 12"/>
          <p:cNvSpPr/>
          <p:nvPr/>
        </p:nvSpPr>
        <p:spPr>
          <a:xfrm>
            <a:off x="5357813" y="1710928"/>
            <a:ext cx="3214688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LIBERTARIANISM ASKS:</a:t>
            </a:r>
            <a:endParaRPr lang="en-US" sz="784" dirty="0"/>
          </a:p>
        </p:txBody>
      </p:sp>
      <p:sp>
        <p:nvSpPr>
          <p:cNvPr id="16" name="Text 13"/>
          <p:cNvSpPr/>
          <p:nvPr/>
        </p:nvSpPr>
        <p:spPr>
          <a:xfrm>
            <a:off x="5357813" y="1982391"/>
            <a:ext cx="3214688" cy="52004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9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「国家による強制は</a:t>
            </a:r>
            <a:pPr algn="l" indent="0" marL="0">
              <a:lnSpc>
                <a:spcPts val="2000"/>
              </a:lnSpc>
              <a:buNone/>
            </a:pPr>
            <a:r>
              <a:rPr lang="en-US" sz="129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2000"/>
              </a:lnSpc>
              <a:buNone/>
            </a:pPr>
            <a:r>
              <a:rPr lang="en-US" sz="129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正当化できるか？」</a:t>
            </a:r>
            <a:endParaRPr lang="en-US" sz="1295" dirty="0"/>
          </a:p>
        </p:txBody>
      </p:sp>
      <p:sp>
        <p:nvSpPr>
          <p:cNvPr id="17" name="Text 14"/>
          <p:cNvSpPr/>
          <p:nvPr/>
        </p:nvSpPr>
        <p:spPr>
          <a:xfrm>
            <a:off x="5357813" y="2645308"/>
            <a:ext cx="3214688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自由は</a:t>
            </a:r>
            <a:pPr algn="l" indent="0" marL="0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「目的」</a:t>
            </a:r>
            <a:pPr algn="l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である。</a:t>
            </a:r>
            <a:pPr algn="l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 個人の権利（自己所有権）はいかなる社会的利益のためにも侵</a:t>
            </a:r>
            <a:pPr algn="l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害されてはならない。</a:t>
            </a:r>
            <a:endParaRPr lang="en-US" sz="834" dirty="0"/>
          </a:p>
        </p:txBody>
      </p:sp>
      <p:sp>
        <p:nvSpPr>
          <p:cNvPr id="18" name="Shape 15"/>
          <p:cNvSpPr/>
          <p:nvPr/>
        </p:nvSpPr>
        <p:spPr>
          <a:xfrm>
            <a:off x="1285875" y="3619649"/>
            <a:ext cx="7429500" cy="97155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9" name="Shape 16"/>
          <p:cNvSpPr/>
          <p:nvPr/>
        </p:nvSpPr>
        <p:spPr>
          <a:xfrm>
            <a:off x="1285875" y="3619649"/>
            <a:ext cx="42863" cy="97155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20" name="Text 17"/>
          <p:cNvSpPr/>
          <p:nvPr/>
        </p:nvSpPr>
        <p:spPr>
          <a:xfrm>
            <a:off x="1428750" y="3762524"/>
            <a:ext cx="714375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格差、監視社会、パンデミックといった現代の課題に対し、我々は「効率（功利）」と「権利（尊厳）」のど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ちらを優先するのか。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 この二つの思想の対立は、その選択を迫り続けている。</a:t>
            </a:r>
            <a:endParaRPr lang="en-US" sz="987" dirty="0"/>
          </a:p>
        </p:txBody>
      </p:sp>
      <p:pic>
        <p:nvPicPr>
          <p:cNvPr id="2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5313" y="4162574"/>
            <a:ext cx="357188" cy="2857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85725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1"/>
          <p:cNvSpPr/>
          <p:nvPr/>
        </p:nvSpPr>
        <p:spPr>
          <a:xfrm>
            <a:off x="147340" y="114300"/>
            <a:ext cx="562570" cy="10001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42" spc="3" kern="0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HISTORY &amp; CONTEXT</a:t>
            </a:r>
            <a:endParaRPr lang="en-US" sz="942" dirty="0"/>
          </a:p>
        </p:txBody>
      </p:sp>
      <p:sp>
        <p:nvSpPr>
          <p:cNvPr id="5" name="Text 2"/>
          <p:cNvSpPr/>
          <p:nvPr/>
        </p:nvSpPr>
        <p:spPr>
          <a:xfrm>
            <a:off x="97334" y="1214438"/>
            <a:ext cx="662583" cy="5643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FAFAFA">
                    <a:alpha val="30000"/>
                  </a:srgbClr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02</a:t>
            </a:r>
            <a:endParaRPr lang="en-US" sz="3294" dirty="0"/>
          </a:p>
        </p:txBody>
      </p:sp>
      <p:sp>
        <p:nvSpPr>
          <p:cNvPr id="6" name="Text 3"/>
          <p:cNvSpPr/>
          <p:nvPr/>
        </p:nvSpPr>
        <p:spPr>
          <a:xfrm>
            <a:off x="1428750" y="428625"/>
            <a:ext cx="7286625" cy="605433"/>
          </a:xfrm>
          <a:prstGeom prst="rect">
            <a:avLst/>
          </a:prstGeom>
          <a:noFill/>
          <a:ln/>
        </p:spPr>
        <p:txBody>
          <a:bodyPr wrap="square" lIns="0" tIns="0" rIns="0" bIns="170053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自由主義の系譜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1428750" y="1105495"/>
            <a:ext cx="7286625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両者が生まれた思想的背景</a:t>
            </a:r>
            <a:endParaRPr lang="en-US" sz="1193" dirty="0"/>
          </a:p>
        </p:txBody>
      </p:sp>
      <p:sp>
        <p:nvSpPr>
          <p:cNvPr id="8" name="Shape 5"/>
          <p:cNvSpPr/>
          <p:nvPr/>
        </p:nvSpPr>
        <p:spPr>
          <a:xfrm>
            <a:off x="1321594" y="1625203"/>
            <a:ext cx="114300" cy="114300"/>
          </a:xfrm>
          <a:prstGeom prst="ellipse">
            <a:avLst/>
          </a:prstGeom>
          <a:solidFill>
            <a:srgbClr val="FAFAFA"/>
          </a:solidFill>
          <a:ln w="27432">
            <a:solidFill>
              <a:srgbClr val="0F172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671638" y="1568053"/>
            <a:ext cx="7043738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17〜19世紀</a:t>
            </a:r>
            <a:endParaRPr lang="en-US" sz="885" dirty="0"/>
          </a:p>
        </p:txBody>
      </p:sp>
      <p:sp>
        <p:nvSpPr>
          <p:cNvPr id="10" name="Text 7"/>
          <p:cNvSpPr/>
          <p:nvPr/>
        </p:nvSpPr>
        <p:spPr>
          <a:xfrm>
            <a:off x="1671638" y="1791295"/>
            <a:ext cx="7043738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古典的自由主義</a:t>
            </a:r>
            <a:endParaRPr lang="en-US" sz="1090" dirty="0"/>
          </a:p>
        </p:txBody>
      </p:sp>
      <p:sp>
        <p:nvSpPr>
          <p:cNvPr id="11" name="Text 8"/>
          <p:cNvSpPr/>
          <p:nvPr/>
        </p:nvSpPr>
        <p:spPr>
          <a:xfrm>
            <a:off x="1671638" y="2053828"/>
            <a:ext cx="7043738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ジョン・ロック、アダム・スミスらが提唱。個人の自由・私有財産・市場経済を重視し、国家の役割を「夜警国家」に限定。</a:t>
            </a:r>
            <a:endParaRPr lang="en-US" sz="834" dirty="0"/>
          </a:p>
        </p:txBody>
      </p:sp>
      <p:sp>
        <p:nvSpPr>
          <p:cNvPr id="12" name="Shape 9"/>
          <p:cNvSpPr/>
          <p:nvPr/>
        </p:nvSpPr>
        <p:spPr>
          <a:xfrm>
            <a:off x="1321594" y="2350991"/>
            <a:ext cx="114300" cy="114300"/>
          </a:xfrm>
          <a:prstGeom prst="ellipse">
            <a:avLst/>
          </a:prstGeom>
          <a:solidFill>
            <a:srgbClr val="FAFAFA"/>
          </a:solidFill>
          <a:ln w="27432">
            <a:solidFill>
              <a:srgbClr val="0F172A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671638" y="2293841"/>
            <a:ext cx="7043738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19世紀末〜</a:t>
            </a:r>
            <a:endParaRPr lang="en-US" sz="885" dirty="0"/>
          </a:p>
        </p:txBody>
      </p:sp>
      <p:sp>
        <p:nvSpPr>
          <p:cNvPr id="14" name="Text 11"/>
          <p:cNvSpPr/>
          <p:nvPr/>
        </p:nvSpPr>
        <p:spPr>
          <a:xfrm>
            <a:off x="1671638" y="2517084"/>
            <a:ext cx="7043738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修正自由主義（社会自由主義）</a:t>
            </a:r>
            <a:endParaRPr lang="en-US" sz="1090" dirty="0"/>
          </a:p>
        </p:txBody>
      </p:sp>
      <p:sp>
        <p:nvSpPr>
          <p:cNvPr id="15" name="Text 12"/>
          <p:cNvSpPr/>
          <p:nvPr/>
        </p:nvSpPr>
        <p:spPr>
          <a:xfrm>
            <a:off x="1671638" y="2779616"/>
            <a:ext cx="7043738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ケインズ経済学の影響で、政府の積極的介入による「積極的自由」の実現を志向。福祉国家モデルへ。</a:t>
            </a:r>
            <a:endParaRPr lang="en-US" sz="834" dirty="0"/>
          </a:p>
        </p:txBody>
      </p:sp>
      <p:sp>
        <p:nvSpPr>
          <p:cNvPr id="16" name="Shape 13"/>
          <p:cNvSpPr/>
          <p:nvPr/>
        </p:nvSpPr>
        <p:spPr>
          <a:xfrm>
            <a:off x="1321594" y="3076780"/>
            <a:ext cx="114300" cy="114300"/>
          </a:xfrm>
          <a:prstGeom prst="ellipse">
            <a:avLst/>
          </a:prstGeom>
          <a:solidFill>
            <a:srgbClr val="B91C1C"/>
          </a:solidFill>
          <a:ln w="27432">
            <a:solidFill>
              <a:srgbClr val="B91C1C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671638" y="3019630"/>
            <a:ext cx="7043738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1938年〜</a:t>
            </a:r>
            <a:endParaRPr lang="en-US" sz="885" dirty="0"/>
          </a:p>
        </p:txBody>
      </p:sp>
      <p:sp>
        <p:nvSpPr>
          <p:cNvPr id="18" name="Text 15"/>
          <p:cNvSpPr/>
          <p:nvPr/>
        </p:nvSpPr>
        <p:spPr>
          <a:xfrm>
            <a:off x="1671638" y="3242872"/>
            <a:ext cx="7043738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新自由主義（ネオリベラリズム）の誕生</a:t>
            </a:r>
            <a:endParaRPr lang="en-US" sz="1090" dirty="0"/>
          </a:p>
        </p:txBody>
      </p:sp>
      <p:sp>
        <p:nvSpPr>
          <p:cNvPr id="19" name="Text 16"/>
          <p:cNvSpPr/>
          <p:nvPr/>
        </p:nvSpPr>
        <p:spPr>
          <a:xfrm>
            <a:off x="1671638" y="3505405"/>
            <a:ext cx="7043738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ケインズ主義への反動として、ハイエク・フリードマンらが「市場原理の再評価」を主張。</a:t>
            </a:r>
            <a:endParaRPr lang="en-US" sz="834" dirty="0"/>
          </a:p>
        </p:txBody>
      </p:sp>
      <p:sp>
        <p:nvSpPr>
          <p:cNvPr id="20" name="Shape 17"/>
          <p:cNvSpPr/>
          <p:nvPr/>
        </p:nvSpPr>
        <p:spPr>
          <a:xfrm>
            <a:off x="1321594" y="3802568"/>
            <a:ext cx="114300" cy="114300"/>
          </a:xfrm>
          <a:prstGeom prst="ellipse">
            <a:avLst/>
          </a:prstGeom>
          <a:solidFill>
            <a:srgbClr val="B91C1C"/>
          </a:solidFill>
          <a:ln w="27432">
            <a:solidFill>
              <a:srgbClr val="B91C1C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1671638" y="3745418"/>
            <a:ext cx="7043738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1960〜70年代</a:t>
            </a:r>
            <a:endParaRPr lang="en-US" sz="885" dirty="0"/>
          </a:p>
        </p:txBody>
      </p:sp>
      <p:sp>
        <p:nvSpPr>
          <p:cNvPr id="22" name="Text 19"/>
          <p:cNvSpPr/>
          <p:nvPr/>
        </p:nvSpPr>
        <p:spPr>
          <a:xfrm>
            <a:off x="1671638" y="3968660"/>
            <a:ext cx="7043738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リバタリアニズムの発展</a:t>
            </a:r>
            <a:endParaRPr lang="en-US" sz="1090" dirty="0"/>
          </a:p>
        </p:txBody>
      </p:sp>
      <p:sp>
        <p:nvSpPr>
          <p:cNvPr id="23" name="Text 20"/>
          <p:cNvSpPr/>
          <p:nvPr/>
        </p:nvSpPr>
        <p:spPr>
          <a:xfrm>
            <a:off x="1671638" y="4231193"/>
            <a:ext cx="7043738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ロスバード・ノージックらが「自己所有権」を哲学的基盤に、国家そのものへの根本的懐疑を展開。</a:t>
            </a:r>
            <a:endParaRPr lang="en-US" sz="834" dirty="0"/>
          </a:p>
        </p:txBody>
      </p:sp>
      <p:sp>
        <p:nvSpPr>
          <p:cNvPr id="24" name="Shape 21"/>
          <p:cNvSpPr/>
          <p:nvPr/>
        </p:nvSpPr>
        <p:spPr>
          <a:xfrm>
            <a:off x="1428750" y="4528356"/>
            <a:ext cx="7286625" cy="330398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5" name="Shape 22"/>
          <p:cNvSpPr/>
          <p:nvPr/>
        </p:nvSpPr>
        <p:spPr>
          <a:xfrm>
            <a:off x="1428750" y="4528356"/>
            <a:ext cx="28575" cy="330398"/>
          </a:xfrm>
          <a:prstGeom prst="rect">
            <a:avLst/>
          </a:prstGeom>
          <a:solidFill>
            <a:srgbClr val="0F172A"/>
          </a:solidFill>
          <a:ln/>
        </p:spPr>
      </p:sp>
      <p:pic>
        <p:nvPicPr>
          <p:cNvPr id="2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88" y="4637298"/>
            <a:ext cx="128588" cy="128588"/>
          </a:xfrm>
          <a:prstGeom prst="rect">
            <a:avLst/>
          </a:prstGeom>
        </p:spPr>
      </p:pic>
      <p:sp>
        <p:nvSpPr>
          <p:cNvPr id="27" name="Text 23"/>
          <p:cNvSpPr/>
          <p:nvPr/>
        </p:nvSpPr>
        <p:spPr>
          <a:xfrm>
            <a:off x="1700213" y="4599794"/>
            <a:ext cx="5047059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両者は同じ「反ケインズ主義」の文脈から生まれたが、その後の展開は大きく異なる。</a:t>
            </a:r>
            <a:endParaRPr lang="en-US" sz="88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85725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1"/>
          <p:cNvSpPr/>
          <p:nvPr/>
        </p:nvSpPr>
        <p:spPr>
          <a:xfrm>
            <a:off x="354509" y="142875"/>
            <a:ext cx="148233" cy="1571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spc="3" kern="0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DEFINITION</a:t>
            </a:r>
            <a:endParaRPr lang="en-US" sz="942" dirty="0"/>
          </a:p>
        </p:txBody>
      </p:sp>
      <p:sp>
        <p:nvSpPr>
          <p:cNvPr id="5" name="Text 2"/>
          <p:cNvSpPr/>
          <p:nvPr/>
        </p:nvSpPr>
        <p:spPr>
          <a:xfrm>
            <a:off x="166092" y="1857375"/>
            <a:ext cx="525066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FAFAFA">
                    <a:alpha val="30000"/>
                  </a:srgbClr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03</a:t>
            </a:r>
            <a:endParaRPr lang="en-US" sz="3294" dirty="0"/>
          </a:p>
        </p:txBody>
      </p:sp>
      <p:sp>
        <p:nvSpPr>
          <p:cNvPr id="6" name="Text 3"/>
          <p:cNvSpPr/>
          <p:nvPr/>
        </p:nvSpPr>
        <p:spPr>
          <a:xfrm>
            <a:off x="1428750" y="428625"/>
            <a:ext cx="7143750" cy="576858"/>
          </a:xfrm>
          <a:prstGeom prst="rect">
            <a:avLst/>
          </a:prstGeom>
          <a:noFill/>
          <a:ln/>
        </p:spPr>
        <p:txBody>
          <a:bodyPr wrap="square" lIns="0" tIns="0" rIns="0" bIns="170053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新自由主義とは何か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1428750" y="1076920"/>
            <a:ext cx="7143750" cy="23217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「市場を活用した国家の効率化」を目指す政策的実践</a:t>
            </a:r>
            <a:endParaRPr lang="en-US" sz="1193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1555552"/>
            <a:ext cx="112514" cy="12858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612702" y="1523405"/>
            <a:ext cx="285750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定義</a:t>
            </a:r>
            <a:endParaRPr lang="en-US" sz="987" dirty="0"/>
          </a:p>
        </p:txBody>
      </p:sp>
      <p:sp>
        <p:nvSpPr>
          <p:cNvPr id="10" name="Text 6"/>
          <p:cNvSpPr/>
          <p:nvPr/>
        </p:nvSpPr>
        <p:spPr>
          <a:xfrm>
            <a:off x="1428750" y="1837730"/>
            <a:ext cx="3429000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1930年代以降、社会的市場経済に対して個人の自由や市場原理を再評価し、政府による介入を最低限とすべきと提唱する経済思想。</a:t>
            </a:r>
            <a:endParaRPr lang="en-US" sz="834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0" y="2615617"/>
            <a:ext cx="160734" cy="128588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660922" y="2583470"/>
            <a:ext cx="571500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主要人物</a:t>
            </a:r>
            <a:endParaRPr lang="en-US" sz="987" dirty="0"/>
          </a:p>
        </p:txBody>
      </p:sp>
      <p:sp>
        <p:nvSpPr>
          <p:cNvPr id="13" name="Text 8"/>
          <p:cNvSpPr/>
          <p:nvPr/>
        </p:nvSpPr>
        <p:spPr>
          <a:xfrm>
            <a:off x="1428750" y="2897795"/>
            <a:ext cx="39988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84" dirty="0"/>
          </a:p>
        </p:txBody>
      </p:sp>
      <p:sp>
        <p:nvSpPr>
          <p:cNvPr id="14" name="Text 9"/>
          <p:cNvSpPr/>
          <p:nvPr/>
        </p:nvSpPr>
        <p:spPr>
          <a:xfrm>
            <a:off x="1535906" y="2937086"/>
            <a:ext cx="380963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思想家:</a:t>
            </a:r>
            <a:endParaRPr lang="en-US" sz="784" dirty="0"/>
          </a:p>
        </p:txBody>
      </p:sp>
      <p:sp>
        <p:nvSpPr>
          <p:cNvPr id="15" name="Text 10"/>
          <p:cNvSpPr/>
          <p:nvPr/>
        </p:nvSpPr>
        <p:spPr>
          <a:xfrm>
            <a:off x="1916869" y="2937086"/>
            <a:ext cx="2721769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フリードリヒ・ハイエク、ミルトン・フリードマン</a:t>
            </a:r>
            <a:endParaRPr lang="en-US" sz="834" dirty="0"/>
          </a:p>
        </p:txBody>
      </p:sp>
      <p:sp>
        <p:nvSpPr>
          <p:cNvPr id="16" name="Text 11"/>
          <p:cNvSpPr/>
          <p:nvPr/>
        </p:nvSpPr>
        <p:spPr>
          <a:xfrm>
            <a:off x="1428750" y="3160663"/>
            <a:ext cx="39988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84" dirty="0"/>
          </a:p>
        </p:txBody>
      </p:sp>
      <p:sp>
        <p:nvSpPr>
          <p:cNvPr id="17" name="Text 12"/>
          <p:cNvSpPr/>
          <p:nvPr/>
        </p:nvSpPr>
        <p:spPr>
          <a:xfrm>
            <a:off x="1535906" y="3199954"/>
            <a:ext cx="380963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政治家:</a:t>
            </a:r>
            <a:endParaRPr lang="en-US" sz="784" dirty="0"/>
          </a:p>
        </p:txBody>
      </p:sp>
      <p:sp>
        <p:nvSpPr>
          <p:cNvPr id="18" name="Text 13"/>
          <p:cNvSpPr/>
          <p:nvPr/>
        </p:nvSpPr>
        <p:spPr>
          <a:xfrm>
            <a:off x="1916869" y="3199954"/>
            <a:ext cx="2117396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M.サッチャー、R.レーガン、小泉純一郎</a:t>
            </a:r>
            <a:endParaRPr lang="en-US" sz="834" dirty="0"/>
          </a:p>
        </p:txBody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3500" y="1555552"/>
            <a:ext cx="128588" cy="128588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343525" y="1523405"/>
            <a:ext cx="2611041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主要政策（ワシントン・コンセンサス）</a:t>
            </a:r>
            <a:endParaRPr lang="en-US" sz="987" dirty="0"/>
          </a:p>
        </p:txBody>
      </p:sp>
      <p:sp>
        <p:nvSpPr>
          <p:cNvPr id="21" name="Text 15"/>
          <p:cNvSpPr/>
          <p:nvPr/>
        </p:nvSpPr>
        <p:spPr>
          <a:xfrm>
            <a:off x="5143500" y="1837730"/>
            <a:ext cx="39988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84" dirty="0"/>
          </a:p>
        </p:txBody>
      </p:sp>
      <p:sp>
        <p:nvSpPr>
          <p:cNvPr id="22" name="Text 16"/>
          <p:cNvSpPr/>
          <p:nvPr/>
        </p:nvSpPr>
        <p:spPr>
          <a:xfrm>
            <a:off x="5250656" y="1877020"/>
            <a:ext cx="1260872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規制緩和・民営化の推進</a:t>
            </a:r>
            <a:endParaRPr lang="en-US" sz="834" dirty="0"/>
          </a:p>
        </p:txBody>
      </p:sp>
      <p:sp>
        <p:nvSpPr>
          <p:cNvPr id="23" name="Text 17"/>
          <p:cNvSpPr/>
          <p:nvPr/>
        </p:nvSpPr>
        <p:spPr>
          <a:xfrm>
            <a:off x="5143500" y="2100597"/>
            <a:ext cx="39988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84" dirty="0"/>
          </a:p>
        </p:txBody>
      </p:sp>
      <p:sp>
        <p:nvSpPr>
          <p:cNvPr id="24" name="Text 18"/>
          <p:cNvSpPr/>
          <p:nvPr/>
        </p:nvSpPr>
        <p:spPr>
          <a:xfrm>
            <a:off x="5250656" y="2139888"/>
            <a:ext cx="689372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貿易の自由化</a:t>
            </a:r>
            <a:endParaRPr lang="en-US" sz="834" dirty="0"/>
          </a:p>
        </p:txBody>
      </p:sp>
      <p:sp>
        <p:nvSpPr>
          <p:cNvPr id="25" name="Text 19"/>
          <p:cNvSpPr/>
          <p:nvPr/>
        </p:nvSpPr>
        <p:spPr>
          <a:xfrm>
            <a:off x="5143500" y="2363465"/>
            <a:ext cx="39988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84" dirty="0"/>
          </a:p>
        </p:txBody>
      </p:sp>
      <p:sp>
        <p:nvSpPr>
          <p:cNvPr id="26" name="Text 20"/>
          <p:cNvSpPr/>
          <p:nvPr/>
        </p:nvSpPr>
        <p:spPr>
          <a:xfrm>
            <a:off x="5250656" y="2402756"/>
            <a:ext cx="1153716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財政均衡と小さな政府</a:t>
            </a:r>
            <a:endParaRPr lang="en-US" sz="834" dirty="0"/>
          </a:p>
        </p:txBody>
      </p:sp>
      <p:sp>
        <p:nvSpPr>
          <p:cNvPr id="27" name="Text 21"/>
          <p:cNvSpPr/>
          <p:nvPr/>
        </p:nvSpPr>
        <p:spPr>
          <a:xfrm>
            <a:off x="5143500" y="2626333"/>
            <a:ext cx="39988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78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84" dirty="0"/>
          </a:p>
        </p:txBody>
      </p:sp>
      <p:sp>
        <p:nvSpPr>
          <p:cNvPr id="28" name="Text 22"/>
          <p:cNvSpPr/>
          <p:nvPr/>
        </p:nvSpPr>
        <p:spPr>
          <a:xfrm>
            <a:off x="5250656" y="2665623"/>
            <a:ext cx="1385888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福祉・公共サービスの縮小</a:t>
            </a:r>
            <a:endParaRPr lang="en-US" sz="834" dirty="0"/>
          </a:p>
        </p:txBody>
      </p:sp>
      <p:pic>
        <p:nvPicPr>
          <p:cNvPr id="2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3500" y="2992785"/>
            <a:ext cx="128588" cy="128588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5343525" y="2960638"/>
            <a:ext cx="428625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国家観</a:t>
            </a:r>
            <a:endParaRPr lang="en-US" sz="987" dirty="0"/>
          </a:p>
        </p:txBody>
      </p:sp>
      <p:sp>
        <p:nvSpPr>
          <p:cNvPr id="31" name="Text 24"/>
          <p:cNvSpPr/>
          <p:nvPr/>
        </p:nvSpPr>
        <p:spPr>
          <a:xfrm>
            <a:off x="5143500" y="3274963"/>
            <a:ext cx="3429000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国家の存在を否定せず、「限定的な福祉国家」と「憲法的民主主義」を容認。市場の失敗（外部性・公共財・独占）への対処は認める。</a:t>
            </a:r>
            <a:endParaRPr lang="en-US" sz="834" dirty="0"/>
          </a:p>
        </p:txBody>
      </p:sp>
      <p:sp>
        <p:nvSpPr>
          <p:cNvPr id="32" name="Shape 25"/>
          <p:cNvSpPr/>
          <p:nvPr/>
        </p:nvSpPr>
        <p:spPr>
          <a:xfrm>
            <a:off x="1428750" y="4363603"/>
            <a:ext cx="7143750" cy="41255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3" name="Shape 26"/>
          <p:cNvSpPr/>
          <p:nvPr/>
        </p:nvSpPr>
        <p:spPr>
          <a:xfrm>
            <a:off x="1428750" y="4363603"/>
            <a:ext cx="28575" cy="412552"/>
          </a:xfrm>
          <a:prstGeom prst="rect">
            <a:avLst/>
          </a:prstGeom>
          <a:solidFill>
            <a:srgbClr val="0F172A"/>
          </a:solidFill>
          <a:ln/>
        </p:spPr>
      </p:sp>
      <p:pic>
        <p:nvPicPr>
          <p:cNvPr id="3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57338" y="4508264"/>
            <a:ext cx="101798" cy="114300"/>
          </a:xfrm>
          <a:prstGeom prst="rect">
            <a:avLst/>
          </a:prstGeom>
        </p:spPr>
      </p:pic>
      <p:sp>
        <p:nvSpPr>
          <p:cNvPr id="35" name="Text 27"/>
          <p:cNvSpPr/>
          <p:nvPr/>
        </p:nvSpPr>
        <p:spPr>
          <a:xfrm>
            <a:off x="1730573" y="4506478"/>
            <a:ext cx="5247084" cy="12680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i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ハイエクは「自由放任主義への頑固なこだわり」を批判し、一定の社会制度の必要性を認めていた。</a:t>
            </a:r>
            <a:endParaRPr lang="en-US" sz="83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85725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1"/>
          <p:cNvSpPr/>
          <p:nvPr/>
        </p:nvSpPr>
        <p:spPr>
          <a:xfrm>
            <a:off x="334863" y="285750"/>
            <a:ext cx="187523" cy="1571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spc="3" kern="0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DEFINITION</a:t>
            </a:r>
            <a:endParaRPr lang="en-US" sz="942" dirty="0"/>
          </a:p>
        </p:txBody>
      </p:sp>
      <p:sp>
        <p:nvSpPr>
          <p:cNvPr id="5" name="Text 2"/>
          <p:cNvSpPr/>
          <p:nvPr/>
        </p:nvSpPr>
        <p:spPr>
          <a:xfrm>
            <a:off x="97334" y="4295180"/>
            <a:ext cx="662583" cy="5625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FAFAFA">
                    <a:alpha val="30000"/>
                  </a:srgbClr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04</a:t>
            </a:r>
            <a:endParaRPr lang="en-US" sz="3294" dirty="0"/>
          </a:p>
        </p:txBody>
      </p:sp>
      <p:sp>
        <p:nvSpPr>
          <p:cNvPr id="6" name="Text 3"/>
          <p:cNvSpPr/>
          <p:nvPr/>
        </p:nvSpPr>
        <p:spPr>
          <a:xfrm>
            <a:off x="1428750" y="428625"/>
            <a:ext cx="7143750" cy="605433"/>
          </a:xfrm>
          <a:prstGeom prst="rect">
            <a:avLst/>
          </a:prstGeom>
          <a:noFill/>
          <a:ln/>
        </p:spPr>
        <p:txBody>
          <a:bodyPr wrap="square" lIns="0" tIns="0" rIns="0" bIns="170053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リバタリアニズムとは何か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1428750" y="1105495"/>
            <a:ext cx="7143750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「国家からの自由」を究極の価値とする政治哲学・道徳論</a:t>
            </a:r>
            <a:endParaRPr lang="en-US" sz="1193" dirty="0"/>
          </a:p>
        </p:txBody>
      </p:sp>
      <p:sp>
        <p:nvSpPr>
          <p:cNvPr id="8" name="Text 5"/>
          <p:cNvSpPr/>
          <p:nvPr/>
        </p:nvSpPr>
        <p:spPr>
          <a:xfrm>
            <a:off x="1428750" y="1496616"/>
            <a:ext cx="7143750" cy="46289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just" indent="0" marL="0">
              <a:lnSpc>
                <a:spcPts val="18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個人の自由（身体的権利・私的財産権）と経済的自由の双方を最大限に重視する政治思想。 政策的効率性よりも、個人の権利という「原理」を最優先する点に特徴がある。</a:t>
            </a:r>
            <a:endParaRPr lang="en-US" sz="942" dirty="0"/>
          </a:p>
        </p:txBody>
      </p:sp>
      <p:sp>
        <p:nvSpPr>
          <p:cNvPr id="9" name="Shape 6"/>
          <p:cNvSpPr/>
          <p:nvPr/>
        </p:nvSpPr>
        <p:spPr>
          <a:xfrm>
            <a:off x="1428750" y="2066665"/>
            <a:ext cx="7143750" cy="950119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0" name="Shape 7"/>
          <p:cNvSpPr/>
          <p:nvPr/>
        </p:nvSpPr>
        <p:spPr>
          <a:xfrm>
            <a:off x="1428750" y="2066665"/>
            <a:ext cx="42863" cy="950119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11" name="Text 8"/>
          <p:cNvSpPr/>
          <p:nvPr/>
        </p:nvSpPr>
        <p:spPr>
          <a:xfrm>
            <a:off x="1643063" y="2173821"/>
            <a:ext cx="671512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CORE PRINCIPLE: SELF-OWNERSHIP</a:t>
            </a:r>
            <a:endParaRPr lang="en-US" sz="987" dirty="0"/>
          </a:p>
        </p:txBody>
      </p:sp>
      <p:sp>
        <p:nvSpPr>
          <p:cNvPr id="12" name="Text 9"/>
          <p:cNvSpPr/>
          <p:nvPr/>
        </p:nvSpPr>
        <p:spPr>
          <a:xfrm>
            <a:off x="1643063" y="2452427"/>
            <a:ext cx="671512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核心原理：自己所有権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 「人は自分の身体と財産を完全に所有する。他者への侵害がない限り、あらゆる行為は自由である」</a:t>
            </a:r>
            <a:endParaRPr lang="en-US" sz="987" dirty="0"/>
          </a:p>
        </p:txBody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3189126"/>
            <a:ext cx="128588" cy="12858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628775" y="3159658"/>
            <a:ext cx="771525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国家観・福祉</a:t>
            </a:r>
            <a:endParaRPr lang="en-US" sz="885" dirty="0"/>
          </a:p>
        </p:txBody>
      </p:sp>
      <p:sp>
        <p:nvSpPr>
          <p:cNvPr id="15" name="Text 11"/>
          <p:cNvSpPr/>
          <p:nvPr/>
        </p:nvSpPr>
        <p:spPr>
          <a:xfrm>
            <a:off x="1428750" y="3518632"/>
            <a:ext cx="3753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34" dirty="0"/>
          </a:p>
        </p:txBody>
      </p:sp>
      <p:sp>
        <p:nvSpPr>
          <p:cNvPr id="16" name="Text 12"/>
          <p:cNvSpPr/>
          <p:nvPr/>
        </p:nvSpPr>
        <p:spPr>
          <a:xfrm>
            <a:off x="1514475" y="3531133"/>
            <a:ext cx="2035969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国家の強制力（課税・徴兵）に倫理的懐疑</a:t>
            </a:r>
            <a:endParaRPr lang="en-US" sz="780" dirty="0"/>
          </a:p>
        </p:txBody>
      </p:sp>
      <p:sp>
        <p:nvSpPr>
          <p:cNvPr id="17" name="Text 13"/>
          <p:cNvSpPr/>
          <p:nvPr/>
        </p:nvSpPr>
        <p:spPr>
          <a:xfrm>
            <a:off x="1428750" y="3757947"/>
            <a:ext cx="3753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34" dirty="0"/>
          </a:p>
        </p:txBody>
      </p:sp>
      <p:sp>
        <p:nvSpPr>
          <p:cNvPr id="18" name="Text 14"/>
          <p:cNvSpPr/>
          <p:nvPr/>
        </p:nvSpPr>
        <p:spPr>
          <a:xfrm>
            <a:off x="1514475" y="3770449"/>
            <a:ext cx="321469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理想は</a:t>
            </a:r>
            <a:endParaRPr lang="en-US" sz="780" dirty="0"/>
          </a:p>
        </p:txBody>
      </p:sp>
      <p:sp>
        <p:nvSpPr>
          <p:cNvPr id="19" name="Text 15"/>
          <p:cNvSpPr/>
          <p:nvPr/>
        </p:nvSpPr>
        <p:spPr>
          <a:xfrm>
            <a:off x="1835944" y="3770449"/>
            <a:ext cx="42862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最小国家</a:t>
            </a:r>
            <a:endParaRPr lang="en-US" sz="734" dirty="0"/>
          </a:p>
        </p:txBody>
      </p:sp>
      <p:sp>
        <p:nvSpPr>
          <p:cNvPr id="20" name="Text 16"/>
          <p:cNvSpPr/>
          <p:nvPr/>
        </p:nvSpPr>
        <p:spPr>
          <a:xfrm>
            <a:off x="2264569" y="3770449"/>
            <a:ext cx="1393031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（夜警国家）あるいは無政府</a:t>
            </a:r>
            <a:endParaRPr lang="en-US" sz="780" dirty="0"/>
          </a:p>
        </p:txBody>
      </p:sp>
      <p:sp>
        <p:nvSpPr>
          <p:cNvPr id="21" name="Text 17"/>
          <p:cNvSpPr/>
          <p:nvPr/>
        </p:nvSpPr>
        <p:spPr>
          <a:xfrm>
            <a:off x="1428750" y="3997263"/>
            <a:ext cx="3753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34" dirty="0"/>
          </a:p>
        </p:txBody>
      </p:sp>
      <p:sp>
        <p:nvSpPr>
          <p:cNvPr id="22" name="Text 18"/>
          <p:cNvSpPr/>
          <p:nvPr/>
        </p:nvSpPr>
        <p:spPr>
          <a:xfrm>
            <a:off x="1514475" y="4009765"/>
            <a:ext cx="2143125" cy="33754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福祉国家は「強制的な慈善」であり、道徳的に正当化できないと批判</a:t>
            </a:r>
            <a:endParaRPr lang="en-US" sz="780" dirty="0"/>
          </a:p>
        </p:txBody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25" y="3189126"/>
            <a:ext cx="128588" cy="128588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4057650" y="3159658"/>
            <a:ext cx="642938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主要思想家</a:t>
            </a:r>
            <a:endParaRPr lang="en-US" sz="885" dirty="0"/>
          </a:p>
        </p:txBody>
      </p:sp>
      <p:sp>
        <p:nvSpPr>
          <p:cNvPr id="25" name="Text 20"/>
          <p:cNvSpPr/>
          <p:nvPr/>
        </p:nvSpPr>
        <p:spPr>
          <a:xfrm>
            <a:off x="3857625" y="3518632"/>
            <a:ext cx="3753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34" dirty="0"/>
          </a:p>
        </p:txBody>
      </p:sp>
      <p:sp>
        <p:nvSpPr>
          <p:cNvPr id="26" name="Text 21"/>
          <p:cNvSpPr/>
          <p:nvPr/>
        </p:nvSpPr>
        <p:spPr>
          <a:xfrm>
            <a:off x="3943350" y="3531133"/>
            <a:ext cx="671513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M.ロスバード</a:t>
            </a:r>
            <a:endParaRPr lang="en-US" sz="734" dirty="0"/>
          </a:p>
        </p:txBody>
      </p:sp>
      <p:sp>
        <p:nvSpPr>
          <p:cNvPr id="27" name="Text 22"/>
          <p:cNvSpPr/>
          <p:nvPr/>
        </p:nvSpPr>
        <p:spPr>
          <a:xfrm>
            <a:off x="3943350" y="3713299"/>
            <a:ext cx="964406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（無政府資本主義）</a:t>
            </a:r>
            <a:endParaRPr lang="en-US" sz="780" dirty="0"/>
          </a:p>
        </p:txBody>
      </p:sp>
      <p:sp>
        <p:nvSpPr>
          <p:cNvPr id="28" name="Text 23"/>
          <p:cNvSpPr/>
          <p:nvPr/>
        </p:nvSpPr>
        <p:spPr>
          <a:xfrm>
            <a:off x="3857625" y="3940113"/>
            <a:ext cx="3753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34" dirty="0"/>
          </a:p>
        </p:txBody>
      </p:sp>
      <p:sp>
        <p:nvSpPr>
          <p:cNvPr id="29" name="Text 24"/>
          <p:cNvSpPr/>
          <p:nvPr/>
        </p:nvSpPr>
        <p:spPr>
          <a:xfrm>
            <a:off x="3943350" y="3952615"/>
            <a:ext cx="648295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R.ノージック</a:t>
            </a:r>
            <a:endParaRPr lang="en-US" sz="734" dirty="0"/>
          </a:p>
        </p:txBody>
      </p:sp>
      <p:sp>
        <p:nvSpPr>
          <p:cNvPr id="30" name="Text 25"/>
          <p:cNvSpPr/>
          <p:nvPr/>
        </p:nvSpPr>
        <p:spPr>
          <a:xfrm>
            <a:off x="3943350" y="4134780"/>
            <a:ext cx="750094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（最小国家論）</a:t>
            </a:r>
            <a:endParaRPr lang="en-US" sz="780" dirty="0"/>
          </a:p>
        </p:txBody>
      </p:sp>
      <p:sp>
        <p:nvSpPr>
          <p:cNvPr id="31" name="Text 26"/>
          <p:cNvSpPr/>
          <p:nvPr/>
        </p:nvSpPr>
        <p:spPr>
          <a:xfrm>
            <a:off x="3857625" y="4361594"/>
            <a:ext cx="3753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34" dirty="0"/>
          </a:p>
        </p:txBody>
      </p:sp>
      <p:sp>
        <p:nvSpPr>
          <p:cNvPr id="32" name="Text 27"/>
          <p:cNvSpPr/>
          <p:nvPr/>
        </p:nvSpPr>
        <p:spPr>
          <a:xfrm>
            <a:off x="3943350" y="4374096"/>
            <a:ext cx="642938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L.スプーナー</a:t>
            </a:r>
            <a:endParaRPr lang="en-US" sz="734" dirty="0"/>
          </a:p>
        </p:txBody>
      </p:sp>
      <p:sp>
        <p:nvSpPr>
          <p:cNvPr id="33" name="Text 28"/>
          <p:cNvSpPr/>
          <p:nvPr/>
        </p:nvSpPr>
        <p:spPr>
          <a:xfrm>
            <a:off x="3943350" y="4556261"/>
            <a:ext cx="750094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（自然法思想）</a:t>
            </a:r>
            <a:endParaRPr lang="en-US" sz="780" dirty="0"/>
          </a:p>
        </p:txBody>
      </p:sp>
      <p:pic>
        <p:nvPicPr>
          <p:cNvPr id="3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6500" y="3189126"/>
            <a:ext cx="112514" cy="128588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6470452" y="3159658"/>
            <a:ext cx="594717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2つの流派</a:t>
            </a:r>
            <a:endParaRPr lang="en-US" sz="885" dirty="0"/>
          </a:p>
        </p:txBody>
      </p:sp>
      <p:sp>
        <p:nvSpPr>
          <p:cNvPr id="36" name="Text 30"/>
          <p:cNvSpPr/>
          <p:nvPr/>
        </p:nvSpPr>
        <p:spPr>
          <a:xfrm>
            <a:off x="6286500" y="3518632"/>
            <a:ext cx="3753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34" dirty="0"/>
          </a:p>
        </p:txBody>
      </p:sp>
      <p:sp>
        <p:nvSpPr>
          <p:cNvPr id="37" name="Text 31"/>
          <p:cNvSpPr/>
          <p:nvPr/>
        </p:nvSpPr>
        <p:spPr>
          <a:xfrm>
            <a:off x="6372225" y="3531133"/>
            <a:ext cx="1071563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自然権的リバタリアン</a:t>
            </a:r>
            <a:endParaRPr lang="en-US" sz="734" dirty="0"/>
          </a:p>
        </p:txBody>
      </p:sp>
      <p:sp>
        <p:nvSpPr>
          <p:cNvPr id="38" name="Text 32"/>
          <p:cNvSpPr/>
          <p:nvPr/>
        </p:nvSpPr>
        <p:spPr>
          <a:xfrm>
            <a:off x="6372225" y="3713299"/>
            <a:ext cx="1500188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ロック的伝統。権利を絶対視。</a:t>
            </a:r>
            <a:endParaRPr lang="en-US" sz="780" dirty="0"/>
          </a:p>
        </p:txBody>
      </p:sp>
      <p:sp>
        <p:nvSpPr>
          <p:cNvPr id="39" name="Text 33"/>
          <p:cNvSpPr/>
          <p:nvPr/>
        </p:nvSpPr>
        <p:spPr>
          <a:xfrm>
            <a:off x="6286500" y="3940113"/>
            <a:ext cx="37533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•</a:t>
            </a:r>
            <a:endParaRPr lang="en-US" sz="734" dirty="0"/>
          </a:p>
        </p:txBody>
      </p:sp>
      <p:sp>
        <p:nvSpPr>
          <p:cNvPr id="40" name="Text 34"/>
          <p:cNvSpPr/>
          <p:nvPr/>
        </p:nvSpPr>
        <p:spPr>
          <a:xfrm>
            <a:off x="6372225" y="3952615"/>
            <a:ext cx="1178719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帰結主義的リバタリアン</a:t>
            </a:r>
            <a:endParaRPr lang="en-US" sz="734" dirty="0"/>
          </a:p>
        </p:txBody>
      </p:sp>
      <p:sp>
        <p:nvSpPr>
          <p:cNvPr id="41" name="Text 35"/>
          <p:cNvSpPr/>
          <p:nvPr/>
        </p:nvSpPr>
        <p:spPr>
          <a:xfrm>
            <a:off x="6372225" y="4134780"/>
            <a:ext cx="2035969" cy="33754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0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功利主義的根拠。自由が最大幸福をもたらす。</a:t>
            </a:r>
            <a:endParaRPr lang="en-US" sz="7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85725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1"/>
          <p:cNvSpPr/>
          <p:nvPr/>
        </p:nvSpPr>
        <p:spPr>
          <a:xfrm>
            <a:off x="334863" y="285750"/>
            <a:ext cx="187523" cy="1571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spc="3" kern="0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PHILOSOPHY</a:t>
            </a:r>
            <a:endParaRPr lang="en-US" sz="942" dirty="0"/>
          </a:p>
        </p:txBody>
      </p:sp>
      <p:sp>
        <p:nvSpPr>
          <p:cNvPr id="5" name="Text 2"/>
          <p:cNvSpPr/>
          <p:nvPr/>
        </p:nvSpPr>
        <p:spPr>
          <a:xfrm>
            <a:off x="97334" y="1985963"/>
            <a:ext cx="662583" cy="5572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FAFAFA">
                    <a:alpha val="30000"/>
                  </a:srgbClr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05</a:t>
            </a:r>
            <a:endParaRPr lang="en-US" sz="3294" dirty="0"/>
          </a:p>
        </p:txBody>
      </p:sp>
      <p:sp>
        <p:nvSpPr>
          <p:cNvPr id="6" name="Text 3"/>
          <p:cNvSpPr/>
          <p:nvPr/>
        </p:nvSpPr>
        <p:spPr>
          <a:xfrm>
            <a:off x="1428750" y="214313"/>
            <a:ext cx="7143750" cy="533995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哲学的基盤の違い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1428750" y="791170"/>
            <a:ext cx="7143750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経験主義 vs. 合理主義：政策判断の方法論</a:t>
            </a:r>
            <a:endParaRPr lang="en-US" sz="1193" dirty="0"/>
          </a:p>
        </p:txBody>
      </p:sp>
      <p:sp>
        <p:nvSpPr>
          <p:cNvPr id="8" name="Text 5"/>
          <p:cNvSpPr/>
          <p:nvPr/>
        </p:nvSpPr>
        <p:spPr>
          <a:xfrm>
            <a:off x="1428750" y="1182291"/>
            <a:ext cx="3500438" cy="305395"/>
          </a:xfrm>
          <a:prstGeom prst="rect">
            <a:avLst/>
          </a:prstGeom>
          <a:noFill/>
          <a:ln/>
        </p:spPr>
        <p:txBody>
          <a:bodyPr wrap="none" lIns="0" tIns="0" rIns="0" bIns="51054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新自由主義</a:t>
            </a:r>
            <a:endParaRPr lang="en-US" sz="1193" dirty="0"/>
          </a:p>
        </p:txBody>
      </p:sp>
      <p:sp>
        <p:nvSpPr>
          <p:cNvPr id="9" name="Text 6"/>
          <p:cNvSpPr/>
          <p:nvPr/>
        </p:nvSpPr>
        <p:spPr>
          <a:xfrm>
            <a:off x="1428750" y="1573411"/>
            <a:ext cx="3500438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方法論</a:t>
            </a:r>
            <a:endParaRPr lang="en-US" sz="683" dirty="0"/>
          </a:p>
        </p:txBody>
      </p:sp>
      <p:sp>
        <p:nvSpPr>
          <p:cNvPr id="10" name="Text 7"/>
          <p:cNvSpPr/>
          <p:nvPr/>
        </p:nvSpPr>
        <p:spPr>
          <a:xfrm>
            <a:off x="1428750" y="1753791"/>
            <a:ext cx="3500438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経験主義・帰結主義</a:t>
            </a:r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「何が機能するか」を重視</a:t>
            </a:r>
            <a:endParaRPr lang="en-US" sz="885" dirty="0"/>
          </a:p>
        </p:txBody>
      </p:sp>
      <p:sp>
        <p:nvSpPr>
          <p:cNvPr id="11" name="Text 8"/>
          <p:cNvSpPr/>
          <p:nvPr/>
        </p:nvSpPr>
        <p:spPr>
          <a:xfrm>
            <a:off x="1428750" y="2199549"/>
            <a:ext cx="3500438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判断基準</a:t>
            </a:r>
            <a:endParaRPr lang="en-US" sz="683" dirty="0"/>
          </a:p>
        </p:txBody>
      </p:sp>
      <p:sp>
        <p:nvSpPr>
          <p:cNvPr id="12" name="Text 9"/>
          <p:cNvSpPr/>
          <p:nvPr/>
        </p:nvSpPr>
        <p:spPr>
          <a:xfrm>
            <a:off x="1428750" y="2379929"/>
            <a:ext cx="3500438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結果（Consequences）</a:t>
            </a:r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社会全体の利益・効率性</a:t>
            </a:r>
            <a:endParaRPr lang="en-US" sz="885" dirty="0"/>
          </a:p>
        </p:txBody>
      </p:sp>
      <p:sp>
        <p:nvSpPr>
          <p:cNvPr id="13" name="Text 10"/>
          <p:cNvSpPr/>
          <p:nvPr/>
        </p:nvSpPr>
        <p:spPr>
          <a:xfrm>
            <a:off x="1428750" y="2825688"/>
            <a:ext cx="3500438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道徳原理</a:t>
            </a:r>
            <a:endParaRPr lang="en-US" sz="683" dirty="0"/>
          </a:p>
        </p:txBody>
      </p:sp>
      <p:sp>
        <p:nvSpPr>
          <p:cNvPr id="14" name="Text 11"/>
          <p:cNvSpPr/>
          <p:nvPr/>
        </p:nvSpPr>
        <p:spPr>
          <a:xfrm>
            <a:off x="1428750" y="3006068"/>
            <a:ext cx="3500438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多元主義</a:t>
            </a:r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自由・平等・効率のバランス</a:t>
            </a:r>
            <a:endParaRPr lang="en-US" sz="885" dirty="0"/>
          </a:p>
        </p:txBody>
      </p:sp>
      <p:sp>
        <p:nvSpPr>
          <p:cNvPr id="15" name="Text 12"/>
          <p:cNvSpPr/>
          <p:nvPr/>
        </p:nvSpPr>
        <p:spPr>
          <a:xfrm>
            <a:off x="1428750" y="3451827"/>
            <a:ext cx="3500438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原則の適用</a:t>
            </a:r>
            <a:endParaRPr lang="en-US" sz="683" dirty="0"/>
          </a:p>
        </p:txBody>
      </p:sp>
      <p:sp>
        <p:nvSpPr>
          <p:cNvPr id="16" name="Text 13"/>
          <p:cNvSpPr/>
          <p:nvPr/>
        </p:nvSpPr>
        <p:spPr>
          <a:xfrm>
            <a:off x="1428750" y="3632206"/>
            <a:ext cx="3500438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状況に応じて柔軟に適用</a:t>
            </a:r>
            <a:endParaRPr lang="en-US" sz="885" dirty="0"/>
          </a:p>
        </p:txBody>
      </p:sp>
      <p:sp>
        <p:nvSpPr>
          <p:cNvPr id="17" name="Text 14"/>
          <p:cNvSpPr/>
          <p:nvPr/>
        </p:nvSpPr>
        <p:spPr>
          <a:xfrm>
            <a:off x="5072063" y="1182291"/>
            <a:ext cx="3500438" cy="305395"/>
          </a:xfrm>
          <a:prstGeom prst="rect">
            <a:avLst/>
          </a:prstGeom>
          <a:noFill/>
          <a:ln/>
        </p:spPr>
        <p:txBody>
          <a:bodyPr wrap="none" lIns="0" tIns="0" rIns="0" bIns="51054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リバタリアニズム</a:t>
            </a:r>
            <a:endParaRPr lang="en-US" sz="1193" dirty="0"/>
          </a:p>
        </p:txBody>
      </p:sp>
      <p:sp>
        <p:nvSpPr>
          <p:cNvPr id="18" name="Text 15"/>
          <p:cNvSpPr/>
          <p:nvPr/>
        </p:nvSpPr>
        <p:spPr>
          <a:xfrm>
            <a:off x="5072063" y="1573411"/>
            <a:ext cx="3500438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方法論</a:t>
            </a:r>
            <a:endParaRPr lang="en-US" sz="683" dirty="0"/>
          </a:p>
        </p:txBody>
      </p:sp>
      <p:sp>
        <p:nvSpPr>
          <p:cNvPr id="19" name="Text 16"/>
          <p:cNvSpPr/>
          <p:nvPr/>
        </p:nvSpPr>
        <p:spPr>
          <a:xfrm>
            <a:off x="5072063" y="1753791"/>
            <a:ext cx="3500438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合理主義・演繹的</a:t>
            </a:r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「何が正しいか」を重視</a:t>
            </a:r>
            <a:endParaRPr lang="en-US" sz="885" dirty="0"/>
          </a:p>
        </p:txBody>
      </p:sp>
      <p:sp>
        <p:nvSpPr>
          <p:cNvPr id="20" name="Text 17"/>
          <p:cNvSpPr/>
          <p:nvPr/>
        </p:nvSpPr>
        <p:spPr>
          <a:xfrm>
            <a:off x="5072063" y="2199549"/>
            <a:ext cx="3500438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判断基準</a:t>
            </a:r>
            <a:endParaRPr lang="en-US" sz="683" dirty="0"/>
          </a:p>
        </p:txBody>
      </p:sp>
      <p:sp>
        <p:nvSpPr>
          <p:cNvPr id="21" name="Text 18"/>
          <p:cNvSpPr/>
          <p:nvPr/>
        </p:nvSpPr>
        <p:spPr>
          <a:xfrm>
            <a:off x="5072063" y="2379929"/>
            <a:ext cx="3500438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原理（Principles）</a:t>
            </a:r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権利の不可侵性</a:t>
            </a:r>
            <a:endParaRPr lang="en-US" sz="885" dirty="0"/>
          </a:p>
        </p:txBody>
      </p:sp>
      <p:sp>
        <p:nvSpPr>
          <p:cNvPr id="22" name="Text 19"/>
          <p:cNvSpPr/>
          <p:nvPr/>
        </p:nvSpPr>
        <p:spPr>
          <a:xfrm>
            <a:off x="5072063" y="2825688"/>
            <a:ext cx="3500438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道徳原理</a:t>
            </a:r>
            <a:endParaRPr lang="en-US" sz="683" dirty="0"/>
          </a:p>
        </p:txBody>
      </p:sp>
      <p:sp>
        <p:nvSpPr>
          <p:cNvPr id="23" name="Text 20"/>
          <p:cNvSpPr/>
          <p:nvPr/>
        </p:nvSpPr>
        <p:spPr>
          <a:xfrm>
            <a:off x="5072063" y="3006068"/>
            <a:ext cx="3500438" cy="360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単一原理</a:t>
            </a:r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自己所有権（Self-ownership）</a:t>
            </a:r>
            <a:endParaRPr lang="en-US" sz="885" dirty="0"/>
          </a:p>
        </p:txBody>
      </p:sp>
      <p:sp>
        <p:nvSpPr>
          <p:cNvPr id="24" name="Text 21"/>
          <p:cNvSpPr/>
          <p:nvPr/>
        </p:nvSpPr>
        <p:spPr>
          <a:xfrm>
            <a:off x="5072063" y="3451827"/>
            <a:ext cx="3500438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spc="1" kern="0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原則の適用</a:t>
            </a:r>
            <a:endParaRPr lang="en-US" sz="683" dirty="0"/>
          </a:p>
        </p:txBody>
      </p:sp>
      <p:sp>
        <p:nvSpPr>
          <p:cNvPr id="25" name="Text 22"/>
          <p:cNvSpPr/>
          <p:nvPr/>
        </p:nvSpPr>
        <p:spPr>
          <a:xfrm>
            <a:off x="5072063" y="3632206"/>
            <a:ext cx="3500438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絶対主義的に適用</a:t>
            </a:r>
            <a:endParaRPr lang="en-US" sz="885" dirty="0"/>
          </a:p>
        </p:txBody>
      </p:sp>
      <p:sp>
        <p:nvSpPr>
          <p:cNvPr id="26" name="Shape 23"/>
          <p:cNvSpPr/>
          <p:nvPr/>
        </p:nvSpPr>
        <p:spPr>
          <a:xfrm>
            <a:off x="4997053" y="1182291"/>
            <a:ext cx="7144" cy="2754948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27" name="Shape 24"/>
          <p:cNvSpPr/>
          <p:nvPr/>
        </p:nvSpPr>
        <p:spPr>
          <a:xfrm>
            <a:off x="1428750" y="4140836"/>
            <a:ext cx="7143750" cy="357188"/>
          </a:xfrm>
          <a:prstGeom prst="rect">
            <a:avLst/>
          </a:prstGeom>
          <a:solidFill>
            <a:srgbClr val="F8FAFC"/>
          </a:solidFill>
          <a:ln w="9144">
            <a:solidFill>
              <a:srgbClr val="E2E8F0"/>
            </a:solidFill>
            <a:prstDash val="solid"/>
          </a:ln>
        </p:spPr>
      </p:sp>
      <p:pic>
        <p:nvPicPr>
          <p:cNvPr id="2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0" y="4055111"/>
            <a:ext cx="114300" cy="128588"/>
          </a:xfrm>
          <a:prstGeom prst="rect">
            <a:avLst/>
          </a:prstGeom>
        </p:spPr>
      </p:pic>
      <p:sp>
        <p:nvSpPr>
          <p:cNvPr id="29" name="Text 25"/>
          <p:cNvSpPr/>
          <p:nvPr/>
        </p:nvSpPr>
        <p:spPr>
          <a:xfrm>
            <a:off x="1514475" y="4226561"/>
            <a:ext cx="6972300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分析：</a:t>
            </a:r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 新自由主義は状況に応じた折衷を重視する一方、リバタリアンは単一原理から結論を導く。</a:t>
            </a:r>
            <a:endParaRPr lang="en-US" sz="83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85725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1"/>
          <p:cNvSpPr/>
          <p:nvPr/>
        </p:nvSpPr>
        <p:spPr>
          <a:xfrm>
            <a:off x="334863" y="285750"/>
            <a:ext cx="187523" cy="1571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spc="3" kern="0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STATE VIEW</a:t>
            </a:r>
            <a:endParaRPr lang="en-US" sz="942" dirty="0"/>
          </a:p>
        </p:txBody>
      </p:sp>
      <p:sp>
        <p:nvSpPr>
          <p:cNvPr id="5" name="Text 2"/>
          <p:cNvSpPr/>
          <p:nvPr/>
        </p:nvSpPr>
        <p:spPr>
          <a:xfrm>
            <a:off x="97334" y="4293394"/>
            <a:ext cx="662583" cy="5643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FAFAFA">
                    <a:alpha val="30000"/>
                  </a:srgbClr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06</a:t>
            </a:r>
            <a:endParaRPr lang="en-US" sz="3294" dirty="0"/>
          </a:p>
        </p:txBody>
      </p:sp>
      <p:sp>
        <p:nvSpPr>
          <p:cNvPr id="6" name="Text 3"/>
          <p:cNvSpPr/>
          <p:nvPr/>
        </p:nvSpPr>
        <p:spPr>
          <a:xfrm>
            <a:off x="1428750" y="428625"/>
            <a:ext cx="7143750" cy="605433"/>
          </a:xfrm>
          <a:prstGeom prst="rect">
            <a:avLst/>
          </a:prstGeom>
          <a:noFill/>
          <a:ln/>
        </p:spPr>
        <p:txBody>
          <a:bodyPr wrap="square" lIns="0" tIns="0" rIns="0" bIns="170053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国家・政府に対する態度の違い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1428750" y="1105495"/>
            <a:ext cx="7143750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新自由主義は「国家の自由化」を、リバタリアニズムは「国家からの自由」を志向する</a:t>
            </a:r>
            <a:endParaRPr lang="en-US" sz="1193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1769864"/>
            <a:ext cx="171450" cy="17145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707356" y="1710928"/>
            <a:ext cx="1000125" cy="2893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新自由主義</a:t>
            </a:r>
            <a:endParaRPr lang="en-US" sz="1397" dirty="0"/>
          </a:p>
        </p:txBody>
      </p:sp>
      <p:sp>
        <p:nvSpPr>
          <p:cNvPr id="10" name="Text 6"/>
          <p:cNvSpPr/>
          <p:nvPr/>
        </p:nvSpPr>
        <p:spPr>
          <a:xfrm>
            <a:off x="1428750" y="2071688"/>
            <a:ext cx="3357563" cy="617209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国家の</a:t>
            </a:r>
            <a:pPr algn="l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自由化</a:t>
            </a:r>
            <a:endParaRPr lang="en-US" sz="1808" dirty="0"/>
          </a:p>
        </p:txBody>
      </p:sp>
      <p:sp>
        <p:nvSpPr>
          <p:cNvPr id="11" name="Text 7"/>
          <p:cNvSpPr/>
          <p:nvPr/>
        </p:nvSpPr>
        <p:spPr>
          <a:xfrm>
            <a:off x="1428750" y="2960359"/>
            <a:ext cx="85725" cy="13712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62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■</a:t>
            </a:r>
            <a:endParaRPr lang="en-US" sz="621" dirty="0"/>
          </a:p>
        </p:txBody>
      </p:sp>
      <p:sp>
        <p:nvSpPr>
          <p:cNvPr id="12" name="Text 8"/>
          <p:cNvSpPr/>
          <p:nvPr/>
        </p:nvSpPr>
        <p:spPr>
          <a:xfrm>
            <a:off x="1607344" y="2912139"/>
            <a:ext cx="1414463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国家の存在を前提とする</a:t>
            </a:r>
            <a:endParaRPr lang="en-US" sz="885" dirty="0"/>
          </a:p>
        </p:txBody>
      </p:sp>
      <p:sp>
        <p:nvSpPr>
          <p:cNvPr id="13" name="Text 9"/>
          <p:cNvSpPr/>
          <p:nvPr/>
        </p:nvSpPr>
        <p:spPr>
          <a:xfrm>
            <a:off x="1607344" y="3144645"/>
            <a:ext cx="3178969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727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役割を縮小・効率化し、市場機能を補完させる</a:t>
            </a:r>
            <a:endParaRPr lang="en-US" sz="727" dirty="0"/>
          </a:p>
        </p:txBody>
      </p:sp>
      <p:sp>
        <p:nvSpPr>
          <p:cNvPr id="14" name="Text 10"/>
          <p:cNvSpPr/>
          <p:nvPr/>
        </p:nvSpPr>
        <p:spPr>
          <a:xfrm>
            <a:off x="1428750" y="3540398"/>
            <a:ext cx="85725" cy="13712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62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■</a:t>
            </a:r>
            <a:endParaRPr lang="en-US" sz="621" dirty="0"/>
          </a:p>
        </p:txBody>
      </p:sp>
      <p:sp>
        <p:nvSpPr>
          <p:cNvPr id="15" name="Text 11"/>
          <p:cNvSpPr/>
          <p:nvPr/>
        </p:nvSpPr>
        <p:spPr>
          <a:xfrm>
            <a:off x="1607344" y="3492178"/>
            <a:ext cx="1157288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市場の失敗への対処</a:t>
            </a:r>
            <a:endParaRPr lang="en-US" sz="885" dirty="0"/>
          </a:p>
        </p:txBody>
      </p:sp>
      <p:sp>
        <p:nvSpPr>
          <p:cNvPr id="16" name="Text 12"/>
          <p:cNvSpPr/>
          <p:nvPr/>
        </p:nvSpPr>
        <p:spPr>
          <a:xfrm>
            <a:off x="1607344" y="3724684"/>
            <a:ext cx="3178969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727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外部性・公共財・独占に対しては限定的な規制を容認</a:t>
            </a:r>
            <a:endParaRPr lang="en-US" sz="727" dirty="0"/>
          </a:p>
        </p:txBody>
      </p:sp>
      <p:sp>
        <p:nvSpPr>
          <p:cNvPr id="17" name="Text 13"/>
          <p:cNvSpPr/>
          <p:nvPr/>
        </p:nvSpPr>
        <p:spPr>
          <a:xfrm>
            <a:off x="1428750" y="4120437"/>
            <a:ext cx="85725" cy="13712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62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■</a:t>
            </a:r>
            <a:endParaRPr lang="en-US" sz="621" dirty="0"/>
          </a:p>
        </p:txBody>
      </p:sp>
      <p:sp>
        <p:nvSpPr>
          <p:cNvPr id="18" name="Text 14"/>
          <p:cNvSpPr/>
          <p:nvPr/>
        </p:nvSpPr>
        <p:spPr>
          <a:xfrm>
            <a:off x="1607344" y="4072217"/>
            <a:ext cx="1028700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現実的な改革志向</a:t>
            </a:r>
            <a:endParaRPr lang="en-US" sz="885" dirty="0"/>
          </a:p>
        </p:txBody>
      </p:sp>
      <p:sp>
        <p:nvSpPr>
          <p:cNvPr id="19" name="Text 15"/>
          <p:cNvSpPr/>
          <p:nvPr/>
        </p:nvSpPr>
        <p:spPr>
          <a:xfrm>
            <a:off x="1607344" y="4304723"/>
            <a:ext cx="3178969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727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民主主義制度の枠内での漸進的な改革を目指す</a:t>
            </a:r>
            <a:endParaRPr lang="en-US" sz="727" dirty="0"/>
          </a:p>
        </p:txBody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38" y="1769864"/>
            <a:ext cx="171450" cy="17145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5493544" y="1710928"/>
            <a:ext cx="1600200" cy="2893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リバタリアニズム</a:t>
            </a:r>
            <a:endParaRPr lang="en-US" sz="1397" dirty="0"/>
          </a:p>
        </p:txBody>
      </p:sp>
      <p:sp>
        <p:nvSpPr>
          <p:cNvPr id="22" name="Text 17"/>
          <p:cNvSpPr/>
          <p:nvPr/>
        </p:nvSpPr>
        <p:spPr>
          <a:xfrm>
            <a:off x="5214938" y="2071688"/>
            <a:ext cx="3357563" cy="617209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国家からの</a:t>
            </a:r>
            <a:pPr algn="l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自由</a:t>
            </a:r>
            <a:endParaRPr lang="en-US" sz="1808" dirty="0"/>
          </a:p>
        </p:txBody>
      </p:sp>
      <p:sp>
        <p:nvSpPr>
          <p:cNvPr id="23" name="Text 18"/>
          <p:cNvSpPr/>
          <p:nvPr/>
        </p:nvSpPr>
        <p:spPr>
          <a:xfrm>
            <a:off x="5214938" y="2960359"/>
            <a:ext cx="85725" cy="13712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62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■</a:t>
            </a:r>
            <a:endParaRPr lang="en-US" sz="621" dirty="0"/>
          </a:p>
        </p:txBody>
      </p:sp>
      <p:sp>
        <p:nvSpPr>
          <p:cNvPr id="24" name="Text 19"/>
          <p:cNvSpPr/>
          <p:nvPr/>
        </p:nvSpPr>
        <p:spPr>
          <a:xfrm>
            <a:off x="5393531" y="2912139"/>
            <a:ext cx="1414463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国家権力への倫理的懐疑</a:t>
            </a:r>
            <a:endParaRPr lang="en-US" sz="885" dirty="0"/>
          </a:p>
        </p:txBody>
      </p:sp>
      <p:sp>
        <p:nvSpPr>
          <p:cNvPr id="25" name="Text 20"/>
          <p:cNvSpPr/>
          <p:nvPr/>
        </p:nvSpPr>
        <p:spPr>
          <a:xfrm>
            <a:off x="5393531" y="3144645"/>
            <a:ext cx="3178969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727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課税・徴兵・規制などの強制力を道徳的に問題視</a:t>
            </a:r>
            <a:endParaRPr lang="en-US" sz="727" dirty="0"/>
          </a:p>
        </p:txBody>
      </p:sp>
      <p:sp>
        <p:nvSpPr>
          <p:cNvPr id="26" name="Text 21"/>
          <p:cNvSpPr/>
          <p:nvPr/>
        </p:nvSpPr>
        <p:spPr>
          <a:xfrm>
            <a:off x="5214938" y="3540398"/>
            <a:ext cx="85725" cy="13712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62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■</a:t>
            </a:r>
            <a:endParaRPr lang="en-US" sz="621" dirty="0"/>
          </a:p>
        </p:txBody>
      </p:sp>
      <p:sp>
        <p:nvSpPr>
          <p:cNvPr id="27" name="Text 22"/>
          <p:cNvSpPr/>
          <p:nvPr/>
        </p:nvSpPr>
        <p:spPr>
          <a:xfrm>
            <a:off x="5393531" y="3492178"/>
            <a:ext cx="1285875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最小国家・無政府状態</a:t>
            </a:r>
            <a:endParaRPr lang="en-US" sz="885" dirty="0"/>
          </a:p>
        </p:txBody>
      </p:sp>
      <p:sp>
        <p:nvSpPr>
          <p:cNvPr id="28" name="Text 23"/>
          <p:cNvSpPr/>
          <p:nvPr/>
        </p:nvSpPr>
        <p:spPr>
          <a:xfrm>
            <a:off x="5393531" y="3724684"/>
            <a:ext cx="3178969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727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夜警国家（国防・治安・司法）のみ、あるいは国家廃止を理想とする</a:t>
            </a:r>
            <a:endParaRPr lang="en-US" sz="727" dirty="0"/>
          </a:p>
        </p:txBody>
      </p:sp>
      <p:sp>
        <p:nvSpPr>
          <p:cNvPr id="29" name="Text 24"/>
          <p:cNvSpPr/>
          <p:nvPr/>
        </p:nvSpPr>
        <p:spPr>
          <a:xfrm>
            <a:off x="5214938" y="4120437"/>
            <a:ext cx="85725" cy="13712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62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■</a:t>
            </a:r>
            <a:endParaRPr lang="en-US" sz="621" dirty="0"/>
          </a:p>
        </p:txBody>
      </p:sp>
      <p:sp>
        <p:nvSpPr>
          <p:cNvPr id="30" name="Text 25"/>
          <p:cNvSpPr/>
          <p:nvPr/>
        </p:nvSpPr>
        <p:spPr>
          <a:xfrm>
            <a:off x="5393531" y="4072217"/>
            <a:ext cx="1157288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福祉国家の完全否定</a:t>
            </a:r>
            <a:endParaRPr lang="en-US" sz="885" dirty="0"/>
          </a:p>
        </p:txBody>
      </p:sp>
      <p:sp>
        <p:nvSpPr>
          <p:cNvPr id="31" name="Text 26"/>
          <p:cNvSpPr/>
          <p:nvPr/>
        </p:nvSpPr>
        <p:spPr>
          <a:xfrm>
            <a:off x="5393531" y="4304723"/>
            <a:ext cx="3178969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727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再分配は「強制的な慈善」であり、個人の権利侵害とみなす</a:t>
            </a:r>
            <a:endParaRPr lang="en-US" sz="727" dirty="0"/>
          </a:p>
        </p:txBody>
      </p:sp>
      <p:sp>
        <p:nvSpPr>
          <p:cNvPr id="32" name="Shape 27"/>
          <p:cNvSpPr/>
          <p:nvPr/>
        </p:nvSpPr>
        <p:spPr>
          <a:xfrm>
            <a:off x="4997053" y="1710928"/>
            <a:ext cx="7144" cy="3003947"/>
          </a:xfrm>
          <a:prstGeom prst="rect">
            <a:avLst/>
          </a:prstGeom>
          <a:solidFill>
            <a:srgbClr val="CBD5E1"/>
          </a:solidFill>
          <a:ln/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85725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1"/>
          <p:cNvSpPr/>
          <p:nvPr/>
        </p:nvSpPr>
        <p:spPr>
          <a:xfrm>
            <a:off x="241102" y="285750"/>
            <a:ext cx="375047" cy="1571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spc="3" kern="0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ECONOMIC POLICY</a:t>
            </a:r>
            <a:endParaRPr lang="en-US" sz="942" dirty="0"/>
          </a:p>
        </p:txBody>
      </p:sp>
      <p:sp>
        <p:nvSpPr>
          <p:cNvPr id="5" name="Text 2"/>
          <p:cNvSpPr/>
          <p:nvPr/>
        </p:nvSpPr>
        <p:spPr>
          <a:xfrm>
            <a:off x="97334" y="2000250"/>
            <a:ext cx="662583" cy="57864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FAFAFA">
                    <a:alpha val="30000"/>
                  </a:srgbClr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07</a:t>
            </a:r>
            <a:endParaRPr lang="en-US" sz="3294" dirty="0"/>
          </a:p>
        </p:txBody>
      </p:sp>
      <p:sp>
        <p:nvSpPr>
          <p:cNvPr id="6" name="Text 3"/>
          <p:cNvSpPr/>
          <p:nvPr/>
        </p:nvSpPr>
        <p:spPr>
          <a:xfrm>
            <a:off x="1428750" y="428625"/>
            <a:ext cx="7143750" cy="623292"/>
          </a:xfrm>
          <a:prstGeom prst="rect">
            <a:avLst/>
          </a:prstGeom>
          <a:noFill/>
          <a:ln/>
        </p:spPr>
        <p:txBody>
          <a:bodyPr wrap="square" lIns="0" tIns="0" rIns="0" bIns="170053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経済政策における共通点と相違点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1428750" y="1123355"/>
            <a:ext cx="7143750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両者は「市場重視」で一致するが、政府の役割をめぐって対立する</a:t>
            </a:r>
            <a:endParaRPr lang="en-US" sz="1193" dirty="0"/>
          </a:p>
        </p:txBody>
      </p:sp>
      <p:sp>
        <p:nvSpPr>
          <p:cNvPr id="8" name="Shape 5"/>
          <p:cNvSpPr/>
          <p:nvPr/>
        </p:nvSpPr>
        <p:spPr>
          <a:xfrm>
            <a:off x="1428750" y="1585913"/>
            <a:ext cx="7143750" cy="617934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9" name="Shape 6"/>
          <p:cNvSpPr/>
          <p:nvPr/>
        </p:nvSpPr>
        <p:spPr>
          <a:xfrm>
            <a:off x="1428750" y="1585913"/>
            <a:ext cx="28575" cy="617934"/>
          </a:xfrm>
          <a:prstGeom prst="rect">
            <a:avLst/>
          </a:prstGeom>
          <a:solidFill>
            <a:srgbClr val="0F172A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25" y="1701105"/>
            <a:ext cx="160734" cy="12858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803797" y="1671638"/>
            <a:ext cx="771525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共通する基盤</a:t>
            </a:r>
            <a:endParaRPr lang="en-US" sz="885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25" y="1967210"/>
            <a:ext cx="114300" cy="11430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757363" y="1930598"/>
            <a:ext cx="1157288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自由市場・自由貿易</a:t>
            </a:r>
            <a:endParaRPr lang="en-US" sz="942" dirty="0"/>
          </a:p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7116" y="1967210"/>
            <a:ext cx="114300" cy="11430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3852853" y="1930598"/>
            <a:ext cx="1028700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規制緩和・民営化</a:t>
            </a:r>
            <a:endParaRPr lang="en-US" sz="942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4019" y="1967210"/>
            <a:ext cx="114300" cy="11430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5819756" y="1930598"/>
            <a:ext cx="642938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小さな政府</a:t>
            </a:r>
            <a:endParaRPr lang="en-US" sz="942" dirty="0"/>
          </a:p>
        </p:txBody>
      </p:sp>
      <p:pic>
        <p:nvPicPr>
          <p:cNvPr id="1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15160" y="1967210"/>
            <a:ext cx="114300" cy="11430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7400897" y="1930598"/>
            <a:ext cx="1028700" cy="18752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個人の経済的自由</a:t>
            </a:r>
            <a:endParaRPr lang="en-US" sz="942" dirty="0"/>
          </a:p>
        </p:txBody>
      </p:sp>
      <p:sp>
        <p:nvSpPr>
          <p:cNvPr id="20" name="Text 12"/>
          <p:cNvSpPr/>
          <p:nvPr/>
        </p:nvSpPr>
        <p:spPr>
          <a:xfrm>
            <a:off x="1428750" y="2418159"/>
            <a:ext cx="1428750" cy="337542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政策領域</a:t>
            </a:r>
            <a:endParaRPr lang="en-US" sz="885" dirty="0"/>
          </a:p>
        </p:txBody>
      </p:sp>
      <p:sp>
        <p:nvSpPr>
          <p:cNvPr id="21" name="Text 13"/>
          <p:cNvSpPr/>
          <p:nvPr/>
        </p:nvSpPr>
        <p:spPr>
          <a:xfrm>
            <a:off x="2857500" y="2418159"/>
            <a:ext cx="2857500" cy="337542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新自由主義</a:t>
            </a:r>
            <a:endParaRPr lang="en-US" sz="885" dirty="0"/>
          </a:p>
        </p:txBody>
      </p:sp>
      <p:sp>
        <p:nvSpPr>
          <p:cNvPr id="22" name="Text 14"/>
          <p:cNvSpPr/>
          <p:nvPr/>
        </p:nvSpPr>
        <p:spPr>
          <a:xfrm>
            <a:off x="5715000" y="2418159"/>
            <a:ext cx="2857500" cy="337542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ctr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リバタリアニズム</a:t>
            </a:r>
            <a:endParaRPr lang="en-US" sz="885" dirty="0"/>
          </a:p>
        </p:txBody>
      </p:sp>
      <p:sp>
        <p:nvSpPr>
          <p:cNvPr id="23" name="Text 15"/>
          <p:cNvSpPr/>
          <p:nvPr/>
        </p:nvSpPr>
        <p:spPr>
          <a:xfrm>
            <a:off x="1428750" y="2755702"/>
            <a:ext cx="1428750" cy="346472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社会保障</a:t>
            </a:r>
            <a:endParaRPr lang="en-US" sz="885" dirty="0"/>
          </a:p>
        </p:txBody>
      </p:sp>
      <p:sp>
        <p:nvSpPr>
          <p:cNvPr id="24" name="Text 16"/>
          <p:cNvSpPr/>
          <p:nvPr/>
        </p:nvSpPr>
        <p:spPr>
          <a:xfrm>
            <a:off x="2857500" y="2755702"/>
            <a:ext cx="2857500" cy="346472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縮小・効率化（セーフティネットは維持）</a:t>
            </a:r>
            <a:endParaRPr lang="en-US" sz="942" dirty="0"/>
          </a:p>
        </p:txBody>
      </p:sp>
      <p:sp>
        <p:nvSpPr>
          <p:cNvPr id="25" name="Text 17"/>
          <p:cNvSpPr/>
          <p:nvPr/>
        </p:nvSpPr>
        <p:spPr>
          <a:xfrm>
            <a:off x="5715000" y="2755702"/>
            <a:ext cx="2857500" cy="346472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原則廃止（民間慈善に委ねる）</a:t>
            </a:r>
            <a:endParaRPr lang="en-US" sz="885" dirty="0"/>
          </a:p>
        </p:txBody>
      </p:sp>
      <p:sp>
        <p:nvSpPr>
          <p:cNvPr id="26" name="Text 18"/>
          <p:cNvSpPr/>
          <p:nvPr/>
        </p:nvSpPr>
        <p:spPr>
          <a:xfrm>
            <a:off x="1428750" y="3102173"/>
            <a:ext cx="1428750" cy="34290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中央銀行</a:t>
            </a:r>
            <a:endParaRPr lang="en-US" sz="885" dirty="0"/>
          </a:p>
        </p:txBody>
      </p:sp>
      <p:sp>
        <p:nvSpPr>
          <p:cNvPr id="27" name="Text 19"/>
          <p:cNvSpPr/>
          <p:nvPr/>
        </p:nvSpPr>
        <p:spPr>
          <a:xfrm>
            <a:off x="2857500" y="3102173"/>
            <a:ext cx="2857500" cy="34290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独立性を重視し容認</a:t>
            </a:r>
            <a:endParaRPr lang="en-US" sz="942" dirty="0"/>
          </a:p>
        </p:txBody>
      </p:sp>
      <p:sp>
        <p:nvSpPr>
          <p:cNvPr id="28" name="Text 20"/>
          <p:cNvSpPr/>
          <p:nvPr/>
        </p:nvSpPr>
        <p:spPr>
          <a:xfrm>
            <a:off x="5715000" y="3102173"/>
            <a:ext cx="2857500" cy="34290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廃止・金本位制・自由銀行</a:t>
            </a:r>
            <a:endParaRPr lang="en-US" sz="885" dirty="0"/>
          </a:p>
        </p:txBody>
      </p:sp>
      <p:sp>
        <p:nvSpPr>
          <p:cNvPr id="29" name="Text 21"/>
          <p:cNvSpPr/>
          <p:nvPr/>
        </p:nvSpPr>
        <p:spPr>
          <a:xfrm>
            <a:off x="1428750" y="3445073"/>
            <a:ext cx="1428750" cy="34290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独占禁止法</a:t>
            </a:r>
            <a:endParaRPr lang="en-US" sz="885" dirty="0"/>
          </a:p>
        </p:txBody>
      </p:sp>
      <p:sp>
        <p:nvSpPr>
          <p:cNvPr id="30" name="Text 22"/>
          <p:cNvSpPr/>
          <p:nvPr/>
        </p:nvSpPr>
        <p:spPr>
          <a:xfrm>
            <a:off x="2857500" y="3445073"/>
            <a:ext cx="2857500" cy="34290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競争促進のために容認</a:t>
            </a:r>
            <a:endParaRPr lang="en-US" sz="942" dirty="0"/>
          </a:p>
        </p:txBody>
      </p:sp>
      <p:sp>
        <p:nvSpPr>
          <p:cNvPr id="31" name="Text 23"/>
          <p:cNvSpPr/>
          <p:nvPr/>
        </p:nvSpPr>
        <p:spPr>
          <a:xfrm>
            <a:off x="5715000" y="3445073"/>
            <a:ext cx="2857500" cy="34290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不要（市場参入の自由があれば良い）</a:t>
            </a:r>
            <a:endParaRPr lang="en-US" sz="942" dirty="0"/>
          </a:p>
        </p:txBody>
      </p:sp>
      <p:sp>
        <p:nvSpPr>
          <p:cNvPr id="32" name="Text 24"/>
          <p:cNvSpPr/>
          <p:nvPr/>
        </p:nvSpPr>
        <p:spPr>
          <a:xfrm>
            <a:off x="1428750" y="3787973"/>
            <a:ext cx="1428750" cy="34290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環境規制</a:t>
            </a:r>
            <a:endParaRPr lang="en-US" sz="885" dirty="0"/>
          </a:p>
        </p:txBody>
      </p:sp>
      <p:sp>
        <p:nvSpPr>
          <p:cNvPr id="33" name="Text 25"/>
          <p:cNvSpPr/>
          <p:nvPr/>
        </p:nvSpPr>
        <p:spPr>
          <a:xfrm>
            <a:off x="2857500" y="3787973"/>
            <a:ext cx="2857500" cy="34290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排出権取引など市場メカニズム活用</a:t>
            </a:r>
            <a:endParaRPr lang="en-US" sz="942" dirty="0"/>
          </a:p>
        </p:txBody>
      </p:sp>
      <p:sp>
        <p:nvSpPr>
          <p:cNvPr id="34" name="Text 26"/>
          <p:cNvSpPr/>
          <p:nvPr/>
        </p:nvSpPr>
        <p:spPr>
          <a:xfrm>
            <a:off x="5715000" y="3787973"/>
            <a:ext cx="2857500" cy="342900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私的財産権の侵害として処理</a:t>
            </a:r>
            <a:endParaRPr lang="en-US" sz="942" dirty="0"/>
          </a:p>
        </p:txBody>
      </p:sp>
      <p:sp>
        <p:nvSpPr>
          <p:cNvPr id="35" name="Text 27"/>
          <p:cNvSpPr/>
          <p:nvPr/>
        </p:nvSpPr>
        <p:spPr>
          <a:xfrm>
            <a:off x="1428750" y="4130873"/>
            <a:ext cx="1428750" cy="339328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最低賃金</a:t>
            </a:r>
            <a:endParaRPr lang="en-US" sz="885" dirty="0"/>
          </a:p>
        </p:txBody>
      </p:sp>
      <p:sp>
        <p:nvSpPr>
          <p:cNvPr id="36" name="Text 28"/>
          <p:cNvSpPr/>
          <p:nvPr/>
        </p:nvSpPr>
        <p:spPr>
          <a:xfrm>
            <a:off x="2857500" y="4130873"/>
            <a:ext cx="2857500" cy="339328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慎重だが一定の余地あり</a:t>
            </a:r>
            <a:endParaRPr lang="en-US" sz="942" dirty="0"/>
          </a:p>
        </p:txBody>
      </p:sp>
      <p:sp>
        <p:nvSpPr>
          <p:cNvPr id="37" name="Text 29"/>
          <p:cNvSpPr/>
          <p:nvPr/>
        </p:nvSpPr>
        <p:spPr>
          <a:xfrm>
            <a:off x="5715000" y="4130873"/>
            <a:ext cx="2857500" cy="339328"/>
          </a:xfrm>
          <a:prstGeom prst="rect">
            <a:avLst/>
          </a:prstGeom>
          <a:noFill/>
          <a:ln/>
        </p:spPr>
        <p:txBody>
          <a:bodyPr wrap="square" lIns="85090" tIns="85090" rIns="85090" bIns="8509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原則反対（契約の自由の侵害）</a:t>
            </a:r>
            <a:endParaRPr lang="en-US" sz="88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85725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1"/>
          <p:cNvSpPr/>
          <p:nvPr/>
        </p:nvSpPr>
        <p:spPr>
          <a:xfrm>
            <a:off x="241102" y="142875"/>
            <a:ext cx="375047" cy="1571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spc="3" kern="0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SOCIAL FREEDOM</a:t>
            </a:r>
            <a:endParaRPr lang="en-US" sz="942" dirty="0"/>
          </a:p>
        </p:txBody>
      </p:sp>
      <p:sp>
        <p:nvSpPr>
          <p:cNvPr id="5" name="Text 2"/>
          <p:cNvSpPr/>
          <p:nvPr/>
        </p:nvSpPr>
        <p:spPr>
          <a:xfrm>
            <a:off x="97334" y="4418409"/>
            <a:ext cx="662583" cy="58221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FAFAFA">
                    <a:alpha val="30000"/>
                  </a:srgbClr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08</a:t>
            </a:r>
            <a:endParaRPr lang="en-US" sz="3294" dirty="0"/>
          </a:p>
        </p:txBody>
      </p:sp>
      <p:sp>
        <p:nvSpPr>
          <p:cNvPr id="6" name="Text 3"/>
          <p:cNvSpPr/>
          <p:nvPr/>
        </p:nvSpPr>
        <p:spPr>
          <a:xfrm>
            <a:off x="1428750" y="428625"/>
            <a:ext cx="7143750" cy="605433"/>
          </a:xfrm>
          <a:prstGeom prst="rect">
            <a:avLst/>
          </a:prstGeom>
          <a:noFill/>
          <a:ln/>
        </p:spPr>
        <p:txBody>
          <a:bodyPr wrap="square" lIns="0" tIns="0" rIns="0" bIns="170053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社会的自由に対する立場の違い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1428750" y="1105495"/>
            <a:ext cx="7143750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リバタリアニズムは経済的自由と個人的自由を一体として捉える</a:t>
            </a:r>
            <a:endParaRPr lang="en-US" sz="1193" dirty="0"/>
          </a:p>
        </p:txBody>
      </p:sp>
      <p:sp>
        <p:nvSpPr>
          <p:cNvPr id="8" name="Shape 5"/>
          <p:cNvSpPr/>
          <p:nvPr/>
        </p:nvSpPr>
        <p:spPr>
          <a:xfrm>
            <a:off x="1428750" y="1496616"/>
            <a:ext cx="3429000" cy="3118247"/>
          </a:xfrm>
          <a:prstGeom prst="rect">
            <a:avLst/>
          </a:prstGeom>
          <a:solidFill>
            <a:srgbClr val="FFFFFF"/>
          </a:solidFill>
          <a:ln w="9144">
            <a:solidFill>
              <a:srgbClr val="E2E8F0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475" y="1620738"/>
            <a:ext cx="171450" cy="17145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771650" y="1582341"/>
            <a:ext cx="857250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新自由主義</a:t>
            </a:r>
            <a:endParaRPr lang="en-US" sz="1193" dirty="0"/>
          </a:p>
        </p:txBody>
      </p:sp>
      <p:sp>
        <p:nvSpPr>
          <p:cNvPr id="11" name="Shape 7"/>
          <p:cNvSpPr/>
          <p:nvPr/>
        </p:nvSpPr>
        <p:spPr>
          <a:xfrm>
            <a:off x="1514475" y="1987748"/>
            <a:ext cx="1436619" cy="196453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2" name="Text 8"/>
          <p:cNvSpPr/>
          <p:nvPr/>
        </p:nvSpPr>
        <p:spPr>
          <a:xfrm>
            <a:off x="1514475" y="1987748"/>
            <a:ext cx="1436619" cy="196453"/>
          </a:xfrm>
          <a:prstGeom prst="rect">
            <a:avLst/>
          </a:prstGeom>
          <a:noFill/>
          <a:ln/>
        </p:spPr>
        <p:txBody>
          <a:bodyPr wrap="square" lIns="85090" tIns="42545" rIns="85090" bIns="42545" rtlCol="0" anchor="t">
            <a:spAutoFit/>
          </a:bodyPr>
          <a:lstStyle/>
          <a:p>
            <a:pPr algn="l" indent="0" marL="0">
              <a:lnSpc>
                <a:spcPts val="800"/>
              </a:lnSpc>
              <a:buNone/>
            </a:pPr>
            <a:r>
              <a:rPr lang="en-US" sz="584" b="1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SCOPE: ECONOMIC FOCUS</a:t>
            </a:r>
            <a:endParaRPr lang="en-US" sz="584" dirty="0"/>
          </a:p>
        </p:txBody>
      </p:sp>
      <p:sp>
        <p:nvSpPr>
          <p:cNvPr id="13" name="Text 9"/>
          <p:cNvSpPr/>
          <p:nvPr/>
        </p:nvSpPr>
        <p:spPr>
          <a:xfrm>
            <a:off x="1514475" y="2269927"/>
            <a:ext cx="3250406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主として経済政策の思想であり、社会的・文化的問題への明確な統一見解を持たない。 歴史的には保守的な政治勢力（サッチャー・レーガン）と結びつき、社会的保守主義と親和性が高い。</a:t>
            </a:r>
            <a:endParaRPr lang="en-US" sz="834" dirty="0"/>
          </a:p>
        </p:txBody>
      </p:sp>
      <p:sp>
        <p:nvSpPr>
          <p:cNvPr id="14" name="Shape 10"/>
          <p:cNvSpPr/>
          <p:nvPr/>
        </p:nvSpPr>
        <p:spPr>
          <a:xfrm>
            <a:off x="1514475" y="3207097"/>
            <a:ext cx="3250406" cy="85189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5" name="Shape 11"/>
          <p:cNvSpPr/>
          <p:nvPr/>
        </p:nvSpPr>
        <p:spPr>
          <a:xfrm>
            <a:off x="1514475" y="3207097"/>
            <a:ext cx="28575" cy="851892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16" name="Text 12"/>
          <p:cNvSpPr/>
          <p:nvPr/>
        </p:nvSpPr>
        <p:spPr>
          <a:xfrm>
            <a:off x="1600200" y="3292822"/>
            <a:ext cx="3078956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SOCIAL STANCE</a:t>
            </a:r>
            <a:endParaRPr lang="en-US" sz="683" dirty="0"/>
          </a:p>
        </p:txBody>
      </p:sp>
      <p:sp>
        <p:nvSpPr>
          <p:cNvPr id="17" name="Text 13"/>
          <p:cNvSpPr/>
          <p:nvPr/>
        </p:nvSpPr>
        <p:spPr>
          <a:xfrm>
            <a:off x="1600200" y="3480346"/>
            <a:ext cx="3078956" cy="49291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中立 または 保守的</a:t>
            </a:r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 個人の生活様式への介入については、伝統的価値観を容認</a:t>
            </a:r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する場合が多い。</a:t>
            </a:r>
            <a:endParaRPr lang="en-US" sz="834" dirty="0"/>
          </a:p>
        </p:txBody>
      </p:sp>
      <p:sp>
        <p:nvSpPr>
          <p:cNvPr id="18" name="Shape 14"/>
          <p:cNvSpPr/>
          <p:nvPr/>
        </p:nvSpPr>
        <p:spPr>
          <a:xfrm>
            <a:off x="5136356" y="1496616"/>
            <a:ext cx="3436144" cy="3118247"/>
          </a:xfrm>
          <a:prstGeom prst="rect">
            <a:avLst/>
          </a:prstGeom>
          <a:solidFill>
            <a:srgbClr val="FFFFFF"/>
          </a:solidFill>
          <a:ln w="9144">
            <a:solidFill>
              <a:srgbClr val="E2E8F0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9225" y="1620738"/>
            <a:ext cx="171450" cy="17145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5486400" y="1582341"/>
            <a:ext cx="1371600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リバタリアニズム</a:t>
            </a:r>
            <a:endParaRPr lang="en-US" sz="1193" dirty="0"/>
          </a:p>
        </p:txBody>
      </p:sp>
      <p:sp>
        <p:nvSpPr>
          <p:cNvPr id="21" name="Shape 16"/>
          <p:cNvSpPr/>
          <p:nvPr/>
        </p:nvSpPr>
        <p:spPr>
          <a:xfrm>
            <a:off x="5229225" y="1987748"/>
            <a:ext cx="1657350" cy="196453"/>
          </a:xfrm>
          <a:prstGeom prst="rect">
            <a:avLst/>
          </a:prstGeom>
          <a:solidFill>
            <a:srgbClr val="FFF1F2"/>
          </a:solidFill>
          <a:ln/>
        </p:spPr>
      </p:sp>
      <p:sp>
        <p:nvSpPr>
          <p:cNvPr id="22" name="Text 17"/>
          <p:cNvSpPr/>
          <p:nvPr/>
        </p:nvSpPr>
        <p:spPr>
          <a:xfrm>
            <a:off x="5229225" y="1987748"/>
            <a:ext cx="1657350" cy="196453"/>
          </a:xfrm>
          <a:prstGeom prst="rect">
            <a:avLst/>
          </a:prstGeom>
          <a:noFill/>
          <a:ln/>
        </p:spPr>
        <p:txBody>
          <a:bodyPr wrap="square" lIns="85090" tIns="42545" rIns="85090" bIns="42545" rtlCol="0" anchor="t">
            <a:spAutoFit/>
          </a:bodyPr>
          <a:lstStyle/>
          <a:p>
            <a:pPr algn="l" indent="0" marL="0">
              <a:lnSpc>
                <a:spcPts val="800"/>
              </a:lnSpc>
              <a:buNone/>
            </a:pPr>
            <a:r>
              <a:rPr lang="en-US" sz="584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SCOPE: CONSISTENT LIBERTY</a:t>
            </a:r>
            <a:endParaRPr lang="en-US" sz="584" dirty="0"/>
          </a:p>
        </p:txBody>
      </p:sp>
      <p:sp>
        <p:nvSpPr>
          <p:cNvPr id="23" name="Text 18"/>
          <p:cNvSpPr/>
          <p:nvPr/>
        </p:nvSpPr>
        <p:spPr>
          <a:xfrm>
            <a:off x="5229225" y="2269927"/>
            <a:ext cx="3257550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just" indent="0" marL="0">
              <a:lnSpc>
                <a:spcPts val="16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経済的自由と個人的自由（ライフスタイル）を同等に重視。「他者を傷つけない限り何でも自由」という原則を貫く。</a:t>
            </a:r>
            <a:endParaRPr lang="en-US" sz="834" dirty="0"/>
          </a:p>
        </p:txBody>
      </p:sp>
      <p:sp>
        <p:nvSpPr>
          <p:cNvPr id="24" name="Shape 19"/>
          <p:cNvSpPr/>
          <p:nvPr/>
        </p:nvSpPr>
        <p:spPr>
          <a:xfrm>
            <a:off x="5229225" y="2795662"/>
            <a:ext cx="3257550" cy="687586"/>
          </a:xfrm>
          <a:prstGeom prst="rect">
            <a:avLst/>
          </a:prstGeom>
          <a:solidFill>
            <a:srgbClr val="FFF1F2"/>
          </a:solidFill>
          <a:ln/>
        </p:spPr>
      </p:sp>
      <p:sp>
        <p:nvSpPr>
          <p:cNvPr id="25" name="Shape 20"/>
          <p:cNvSpPr/>
          <p:nvPr/>
        </p:nvSpPr>
        <p:spPr>
          <a:xfrm>
            <a:off x="5229225" y="2795662"/>
            <a:ext cx="28575" cy="687586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26" name="Text 21"/>
          <p:cNvSpPr/>
          <p:nvPr/>
        </p:nvSpPr>
        <p:spPr>
          <a:xfrm>
            <a:off x="5314950" y="2881387"/>
            <a:ext cx="3086100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B91C1C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SOCIAL STANCE</a:t>
            </a:r>
            <a:endParaRPr lang="en-US" sz="683" dirty="0"/>
          </a:p>
        </p:txBody>
      </p:sp>
      <p:sp>
        <p:nvSpPr>
          <p:cNvPr id="27" name="Text 22"/>
          <p:cNvSpPr/>
          <p:nvPr/>
        </p:nvSpPr>
        <p:spPr>
          <a:xfrm>
            <a:off x="5314950" y="3068910"/>
            <a:ext cx="3086100" cy="32861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社会的にリベラル</a:t>
            </a:r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
</a:t>
            </a:r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 国家によるパターナリズム（お節介）を拒否。</a:t>
            </a:r>
            <a:endParaRPr lang="en-US" sz="834" dirty="0"/>
          </a:p>
        </p:txBody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9225" y="3603799"/>
            <a:ext cx="85725" cy="85725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5386388" y="3568973"/>
            <a:ext cx="1423392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475569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同性婚・LGBTQ+の権利支持</a:t>
            </a:r>
            <a:endParaRPr lang="en-US" sz="780" dirty="0"/>
          </a:p>
        </p:txBody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9225" y="3802038"/>
            <a:ext cx="85725" cy="85725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5386388" y="3767212"/>
            <a:ext cx="1178719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000"/>
              </a:lnSpc>
              <a:buNone/>
            </a:pPr>
            <a:r>
              <a:rPr lang="en-US" sz="780" dirty="0">
                <a:solidFill>
                  <a:srgbClr val="475569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薬物の非犯罪化・合法化</a:t>
            </a:r>
            <a:endParaRPr lang="en-US" sz="780" dirty="0"/>
          </a:p>
        </p:txBody>
      </p:sp>
      <p:sp>
        <p:nvSpPr>
          <p:cNvPr id="32" name="Text 25"/>
          <p:cNvSpPr/>
          <p:nvPr/>
        </p:nvSpPr>
        <p:spPr>
          <a:xfrm>
            <a:off x="2673548" y="4779169"/>
            <a:ext cx="1155502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Unique Position:</a:t>
            </a:r>
            <a:endParaRPr lang="en-US" sz="987" dirty="0"/>
          </a:p>
        </p:txBody>
      </p:sp>
      <p:sp>
        <p:nvSpPr>
          <p:cNvPr id="33" name="Text 26"/>
          <p:cNvSpPr/>
          <p:nvPr/>
        </p:nvSpPr>
        <p:spPr>
          <a:xfrm>
            <a:off x="3829050" y="4779169"/>
            <a:ext cx="785813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経済的保守</a:t>
            </a:r>
            <a:endParaRPr lang="en-US" sz="987" dirty="0"/>
          </a:p>
        </p:txBody>
      </p:sp>
      <p:pic>
        <p:nvPicPr>
          <p:cNvPr id="3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86300" y="4857750"/>
            <a:ext cx="89297" cy="100013"/>
          </a:xfrm>
          <a:prstGeom prst="rect">
            <a:avLst/>
          </a:prstGeom>
        </p:spPr>
      </p:pic>
      <p:sp>
        <p:nvSpPr>
          <p:cNvPr id="35" name="Text 27"/>
          <p:cNvSpPr/>
          <p:nvPr/>
        </p:nvSpPr>
        <p:spPr>
          <a:xfrm>
            <a:off x="4847034" y="4779169"/>
            <a:ext cx="1071563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社会的リベラル</a:t>
            </a:r>
            <a:endParaRPr lang="en-US" sz="987" dirty="0"/>
          </a:p>
        </p:txBody>
      </p:sp>
      <p:pic>
        <p:nvPicPr>
          <p:cNvPr id="3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90034" y="4857750"/>
            <a:ext cx="87511" cy="100013"/>
          </a:xfrm>
          <a:prstGeom prst="rect">
            <a:avLst/>
          </a:prstGeom>
        </p:spPr>
      </p:pic>
      <p:sp>
        <p:nvSpPr>
          <p:cNvPr id="37" name="Text 28"/>
          <p:cNvSpPr/>
          <p:nvPr/>
        </p:nvSpPr>
        <p:spPr>
          <a:xfrm>
            <a:off x="6184702" y="4779169"/>
            <a:ext cx="114300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リバタリアニズム</a:t>
            </a:r>
            <a:endParaRPr lang="en-US" sz="98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85725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1"/>
          <p:cNvSpPr/>
          <p:nvPr/>
        </p:nvSpPr>
        <p:spPr>
          <a:xfrm>
            <a:off x="334863" y="71438"/>
            <a:ext cx="187523" cy="1571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spc="3" kern="0" dirty="0">
                <a:solidFill>
                  <a:srgbClr val="FAFAF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THINKERS</a:t>
            </a:r>
            <a:endParaRPr lang="en-US" sz="942" dirty="0"/>
          </a:p>
        </p:txBody>
      </p:sp>
      <p:sp>
        <p:nvSpPr>
          <p:cNvPr id="5" name="Text 2"/>
          <p:cNvSpPr/>
          <p:nvPr/>
        </p:nvSpPr>
        <p:spPr>
          <a:xfrm>
            <a:off x="97334" y="4509492"/>
            <a:ext cx="662583" cy="5625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300"/>
              </a:lnSpc>
              <a:buNone/>
            </a:pPr>
            <a:r>
              <a:rPr lang="en-US" sz="3294" b="1" dirty="0">
                <a:solidFill>
                  <a:srgbClr val="FAFAFA">
                    <a:alpha val="30000"/>
                  </a:srgbClr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09</a:t>
            </a:r>
            <a:endParaRPr lang="en-US" sz="3294" dirty="0"/>
          </a:p>
        </p:txBody>
      </p:sp>
      <p:sp>
        <p:nvSpPr>
          <p:cNvPr id="6" name="Text 3"/>
          <p:cNvSpPr/>
          <p:nvPr/>
        </p:nvSpPr>
        <p:spPr>
          <a:xfrm>
            <a:off x="1428750" y="428625"/>
            <a:ext cx="7143750" cy="605433"/>
          </a:xfrm>
          <a:prstGeom prst="rect">
            <a:avLst/>
          </a:prstGeom>
          <a:noFill/>
          <a:ln/>
        </p:spPr>
        <p:txBody>
          <a:bodyPr wrap="square" lIns="0" tIns="0" rIns="0" bIns="170053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代表的思想家の比較</a:t>
            </a:r>
            <a:endParaRPr lang="en-US" sz="2121" dirty="0"/>
          </a:p>
        </p:txBody>
      </p:sp>
      <p:sp>
        <p:nvSpPr>
          <p:cNvPr id="7" name="Text 4"/>
          <p:cNvSpPr/>
          <p:nvPr/>
        </p:nvSpPr>
        <p:spPr>
          <a:xfrm>
            <a:off x="1428750" y="1105495"/>
            <a:ext cx="7143750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「効率」を説く経済学者 vs 「権利」を説く哲学者</a:t>
            </a:r>
            <a:endParaRPr lang="en-US" sz="1193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0" y="1535013"/>
            <a:ext cx="171450" cy="17145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671638" y="1496616"/>
            <a:ext cx="857250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新自由主義</a:t>
            </a:r>
            <a:endParaRPr lang="en-US" sz="1193" dirty="0"/>
          </a:p>
        </p:txBody>
      </p:sp>
      <p:sp>
        <p:nvSpPr>
          <p:cNvPr id="10" name="Text 6"/>
          <p:cNvSpPr/>
          <p:nvPr/>
        </p:nvSpPr>
        <p:spPr>
          <a:xfrm>
            <a:off x="1585913" y="1909167"/>
            <a:ext cx="3307556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ミルトン・フリードマン</a:t>
            </a:r>
            <a:endParaRPr lang="en-US" sz="1090" dirty="0"/>
          </a:p>
        </p:txBody>
      </p:sp>
      <p:sp>
        <p:nvSpPr>
          <p:cNvPr id="11" name="Text 7"/>
          <p:cNvSpPr/>
          <p:nvPr/>
        </p:nvSpPr>
        <p:spPr>
          <a:xfrm>
            <a:off x="1585913" y="2171700"/>
            <a:ext cx="3307556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経済学者 (MILTON FRIEDMAN)</a:t>
            </a:r>
            <a:endParaRPr lang="en-US" sz="683" dirty="0"/>
          </a:p>
        </p:txBody>
      </p:sp>
      <p:sp>
        <p:nvSpPr>
          <p:cNvPr id="12" name="Text 8"/>
          <p:cNvSpPr/>
          <p:nvPr/>
        </p:nvSpPr>
        <p:spPr>
          <a:xfrm>
            <a:off x="1585913" y="2373511"/>
            <a:ext cx="3307556" cy="365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市場メカニズムを用いた政策を提唱。教育バウチャーや負の所得税など、政府の役割を保ちつつ効率化を図った。</a:t>
            </a:r>
            <a:endParaRPr lang="en-US" sz="834" dirty="0"/>
          </a:p>
        </p:txBody>
      </p:sp>
      <p:sp>
        <p:nvSpPr>
          <p:cNvPr id="13" name="Shape 9"/>
          <p:cNvSpPr/>
          <p:nvPr/>
        </p:nvSpPr>
        <p:spPr>
          <a:xfrm>
            <a:off x="1585913" y="2796387"/>
            <a:ext cx="814388" cy="173236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4" name="Text 10"/>
          <p:cNvSpPr/>
          <p:nvPr/>
        </p:nvSpPr>
        <p:spPr>
          <a:xfrm>
            <a:off x="1585913" y="2796387"/>
            <a:ext cx="814388" cy="173236"/>
          </a:xfrm>
          <a:prstGeom prst="rect">
            <a:avLst/>
          </a:prstGeom>
          <a:noFill/>
          <a:ln/>
        </p:spPr>
        <p:txBody>
          <a:bodyPr wrap="none" lIns="68072" tIns="17018" rIns="68072" bIns="17018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資本主義と自由</a:t>
            </a:r>
            <a:endParaRPr lang="en-US" sz="683" dirty="0"/>
          </a:p>
        </p:txBody>
      </p:sp>
      <p:sp>
        <p:nvSpPr>
          <p:cNvPr id="15" name="Text 11"/>
          <p:cNvSpPr/>
          <p:nvPr/>
        </p:nvSpPr>
        <p:spPr>
          <a:xfrm>
            <a:off x="1585913" y="3112498"/>
            <a:ext cx="3307556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フリードリヒ・ハイエク</a:t>
            </a:r>
            <a:endParaRPr lang="en-US" sz="1090" dirty="0"/>
          </a:p>
        </p:txBody>
      </p:sp>
      <p:sp>
        <p:nvSpPr>
          <p:cNvPr id="16" name="Text 12"/>
          <p:cNvSpPr/>
          <p:nvPr/>
        </p:nvSpPr>
        <p:spPr>
          <a:xfrm>
            <a:off x="1585913" y="3375031"/>
            <a:ext cx="3307556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経済学者・哲学者 (F.A. HAYEK)</a:t>
            </a:r>
            <a:endParaRPr lang="en-US" sz="683" dirty="0"/>
          </a:p>
        </p:txBody>
      </p:sp>
      <p:sp>
        <p:nvSpPr>
          <p:cNvPr id="17" name="Text 13"/>
          <p:cNvSpPr/>
          <p:nvPr/>
        </p:nvSpPr>
        <p:spPr>
          <a:xfrm>
            <a:off x="1585913" y="3576842"/>
            <a:ext cx="3307556" cy="365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設計主義的合理主義を批判。市場を自生的秩序とし、中央計画の限界を論じた。</a:t>
            </a:r>
            <a:endParaRPr lang="en-US" sz="834" dirty="0"/>
          </a:p>
        </p:txBody>
      </p:sp>
      <p:sp>
        <p:nvSpPr>
          <p:cNvPr id="18" name="Shape 14"/>
          <p:cNvSpPr/>
          <p:nvPr/>
        </p:nvSpPr>
        <p:spPr>
          <a:xfrm>
            <a:off x="1585913" y="3999719"/>
            <a:ext cx="614363" cy="173236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9" name="Text 15"/>
          <p:cNvSpPr/>
          <p:nvPr/>
        </p:nvSpPr>
        <p:spPr>
          <a:xfrm>
            <a:off x="1585913" y="3999719"/>
            <a:ext cx="614363" cy="173236"/>
          </a:xfrm>
          <a:prstGeom prst="rect">
            <a:avLst/>
          </a:prstGeom>
          <a:noFill/>
          <a:ln/>
        </p:spPr>
        <p:txBody>
          <a:bodyPr wrap="none" lIns="68072" tIns="17018" rIns="68072" bIns="17018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隷属への道</a:t>
            </a:r>
            <a:endParaRPr lang="en-US" sz="683" dirty="0"/>
          </a:p>
        </p:txBody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7781" y="1535013"/>
            <a:ext cx="214313" cy="17145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5393531" y="1496616"/>
            <a:ext cx="1371600" cy="24824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リバタリアニズム</a:t>
            </a:r>
            <a:endParaRPr lang="en-US" sz="1193" dirty="0"/>
          </a:p>
        </p:txBody>
      </p:sp>
      <p:sp>
        <p:nvSpPr>
          <p:cNvPr id="22" name="Text 17"/>
          <p:cNvSpPr/>
          <p:nvPr/>
        </p:nvSpPr>
        <p:spPr>
          <a:xfrm>
            <a:off x="5264944" y="1909167"/>
            <a:ext cx="3307556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ロバート・ノージック</a:t>
            </a:r>
            <a:endParaRPr lang="en-US" sz="1090" dirty="0"/>
          </a:p>
        </p:txBody>
      </p:sp>
      <p:sp>
        <p:nvSpPr>
          <p:cNvPr id="23" name="Text 18"/>
          <p:cNvSpPr/>
          <p:nvPr/>
        </p:nvSpPr>
        <p:spPr>
          <a:xfrm>
            <a:off x="5264944" y="2171700"/>
            <a:ext cx="3307556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哲学者 (ROBERT NOZICK)</a:t>
            </a:r>
            <a:endParaRPr lang="en-US" sz="683" dirty="0"/>
          </a:p>
        </p:txBody>
      </p:sp>
      <p:sp>
        <p:nvSpPr>
          <p:cNvPr id="24" name="Text 19"/>
          <p:cNvSpPr/>
          <p:nvPr/>
        </p:nvSpPr>
        <p:spPr>
          <a:xfrm>
            <a:off x="5264944" y="2373511"/>
            <a:ext cx="3307556" cy="365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個人の権利を不可侵とし、最小国家を擁護。再分配を権利侵害として批判した。</a:t>
            </a:r>
            <a:endParaRPr lang="en-US" sz="834" dirty="0"/>
          </a:p>
        </p:txBody>
      </p:sp>
      <p:sp>
        <p:nvSpPr>
          <p:cNvPr id="25" name="Shape 20"/>
          <p:cNvSpPr/>
          <p:nvPr/>
        </p:nvSpPr>
        <p:spPr>
          <a:xfrm>
            <a:off x="5264944" y="2796387"/>
            <a:ext cx="1514475" cy="173236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6" name="Text 21"/>
          <p:cNvSpPr/>
          <p:nvPr/>
        </p:nvSpPr>
        <p:spPr>
          <a:xfrm>
            <a:off x="5264944" y="2796387"/>
            <a:ext cx="1514475" cy="173236"/>
          </a:xfrm>
          <a:prstGeom prst="rect">
            <a:avLst/>
          </a:prstGeom>
          <a:noFill/>
          <a:ln/>
        </p:spPr>
        <p:txBody>
          <a:bodyPr wrap="none" lIns="68072" tIns="17018" rIns="68072" bIns="17018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アナーキー・国家・ユートピア</a:t>
            </a:r>
            <a:endParaRPr lang="en-US" sz="683" dirty="0"/>
          </a:p>
        </p:txBody>
      </p:sp>
      <p:sp>
        <p:nvSpPr>
          <p:cNvPr id="27" name="Text 22"/>
          <p:cNvSpPr/>
          <p:nvPr/>
        </p:nvSpPr>
        <p:spPr>
          <a:xfrm>
            <a:off x="5264944" y="3112498"/>
            <a:ext cx="3307556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マレー・ロスバード</a:t>
            </a:r>
            <a:endParaRPr lang="en-US" sz="1090" dirty="0"/>
          </a:p>
        </p:txBody>
      </p:sp>
      <p:sp>
        <p:nvSpPr>
          <p:cNvPr id="28" name="Text 23"/>
          <p:cNvSpPr/>
          <p:nvPr/>
        </p:nvSpPr>
        <p:spPr>
          <a:xfrm>
            <a:off x="5264944" y="3375031"/>
            <a:ext cx="3307556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64748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経済学者・歴史家 (MURRAY ROTHBARD)</a:t>
            </a:r>
            <a:endParaRPr lang="en-US" sz="683" dirty="0"/>
          </a:p>
        </p:txBody>
      </p:sp>
      <p:sp>
        <p:nvSpPr>
          <p:cNvPr id="29" name="Text 24"/>
          <p:cNvSpPr/>
          <p:nvPr/>
        </p:nvSpPr>
        <p:spPr>
          <a:xfrm>
            <a:off x="5264944" y="3576842"/>
            <a:ext cx="3307556" cy="365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334155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国家の権限を否定し、私的秩序を重視する無政府資本主義を主張した。</a:t>
            </a:r>
            <a:endParaRPr lang="en-US" sz="834" dirty="0"/>
          </a:p>
        </p:txBody>
      </p:sp>
      <p:sp>
        <p:nvSpPr>
          <p:cNvPr id="30" name="Shape 25"/>
          <p:cNvSpPr/>
          <p:nvPr/>
        </p:nvSpPr>
        <p:spPr>
          <a:xfrm>
            <a:off x="5264944" y="3999719"/>
            <a:ext cx="1014413" cy="173236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1" name="Text 26"/>
          <p:cNvSpPr/>
          <p:nvPr/>
        </p:nvSpPr>
        <p:spPr>
          <a:xfrm>
            <a:off x="5264944" y="3999719"/>
            <a:ext cx="1014413" cy="173236"/>
          </a:xfrm>
          <a:prstGeom prst="rect">
            <a:avLst/>
          </a:prstGeom>
          <a:noFill/>
          <a:ln/>
        </p:spPr>
        <p:txBody>
          <a:bodyPr wrap="none" lIns="68072" tIns="17018" rIns="68072" bIns="17018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0F172A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新しい自由のために</a:t>
            </a:r>
            <a:endParaRPr lang="en-US" sz="683" dirty="0"/>
          </a:p>
        </p:txBody>
      </p:sp>
      <p:sp>
        <p:nvSpPr>
          <p:cNvPr id="32" name="Shape 27"/>
          <p:cNvSpPr/>
          <p:nvPr/>
        </p:nvSpPr>
        <p:spPr>
          <a:xfrm>
            <a:off x="1428750" y="4679156"/>
            <a:ext cx="7143750" cy="321469"/>
          </a:xfrm>
          <a:prstGeom prst="rect">
            <a:avLst/>
          </a:prstGeom>
          <a:solidFill>
            <a:srgbClr val="FFF1F2"/>
          </a:solidFill>
          <a:ln w="9144">
            <a:solidFill>
              <a:srgbClr val="FECACA"/>
            </a:solidFill>
            <a:prstDash val="solid"/>
          </a:ln>
        </p:spPr>
      </p:sp>
      <p:pic>
        <p:nvPicPr>
          <p:cNvPr id="3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4638" y="4797028"/>
            <a:ext cx="114300" cy="114300"/>
          </a:xfrm>
          <a:prstGeom prst="rect">
            <a:avLst/>
          </a:prstGeom>
        </p:spPr>
      </p:pic>
      <p:sp>
        <p:nvSpPr>
          <p:cNvPr id="34" name="Text 28"/>
          <p:cNvSpPr/>
          <p:nvPr/>
        </p:nvSpPr>
        <p:spPr>
          <a:xfrm>
            <a:off x="2928938" y="4764881"/>
            <a:ext cx="4257675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991B1B"/>
                </a:solidFill>
                <a:latin typeface="Shippori Mincho" pitchFamily="34" charset="0"/>
                <a:ea typeface="Shippori Mincho" pitchFamily="34" charset="-122"/>
                <a:cs typeface="Shippori Mincho" pitchFamily="34" charset="-120"/>
              </a:rPr>
              <a:t>フリードマンは「政府の効率化」を説き、ロスバードは「政府の廃止」を説いた。</a:t>
            </a:r>
            <a:endParaRPr lang="en-US" sz="78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2026-02-28T16:07:44Z</dcterms:created>
  <dcterms:modified xsi:type="dcterms:W3CDTF">2026-02-28T16:07:44Z</dcterms:modified>
</cp:coreProperties>
</file>