
<file path=[Content_Types].xml><?xml version="1.0" encoding="utf-8"?>
<Types xmlns="http://schemas.openxmlformats.org/package/2006/content-types">
  <Default Extension="fntdata" ContentType="application/x-fontdata"/>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 id="258" r:id="rId4"/>
    <p:sldId id="259" r:id="rId5"/>
    <p:sldId id="260" r:id="rId6"/>
    <p:sldId id="261" r:id="rId7"/>
    <p:sldId id="262" r:id="rId8"/>
  </p:sldIdLst>
  <p:notesMasterIdLst>
    <p:notesMasterId r:id="rId9"/>
  </p:notesMasterIdLst>
  <p:sldSz cx="14630400" cy="8229600"/>
  <p:notesSz cx="8229600" cy="14630400"/>
  <p:embeddedFontLst>
    <p:embeddedFont>
      <p:font typeface="Montserrat"/>
      <p:regular r:id="rId14"/>
    </p:embeddedFont>
    <p:embeddedFont>
      <p:font typeface="Montserrat"/>
      <p:regular r:id="rId15"/>
    </p:embeddedFont>
    <p:embeddedFont>
      <p:font typeface="Montserrat"/>
      <p:regular r:id="rId16"/>
    </p:embeddedFont>
    <p:embeddedFont>
      <p:font typeface="Montserrat"/>
      <p:regular r:id="rId17"/>
    </p:embeddedFont>
    <p:embeddedFont>
      <p:font typeface="Source Sans 3"/>
      <p:regular r:id="rId18"/>
    </p:embeddedFont>
    <p:embeddedFont>
      <p:font typeface="Source Sans 3"/>
      <p:regular r:id="rId19"/>
    </p:embeddedFont>
  </p:embeddedFon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presProps" Target="presProps.xml"/><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4" Type="http://schemas.openxmlformats.org/officeDocument/2006/relationships/font" Target="fonts/font1.fntdata"/><Relationship Id="rId15" Type="http://schemas.openxmlformats.org/officeDocument/2006/relationships/font" Target="fonts/font2.fntdata"/><Relationship Id="rId16" Type="http://schemas.openxmlformats.org/officeDocument/2006/relationships/font" Target="fonts/font3.fntdata"/><Relationship Id="rId17" Type="http://schemas.openxmlformats.org/officeDocument/2006/relationships/font" Target="fonts/font4.fntdata"/><Relationship Id="rId18" Type="http://schemas.openxmlformats.org/officeDocument/2006/relationships/font" Target="fonts/font5.fntdata"/><Relationship Id="rId19" Type="http://schemas.openxmlformats.org/officeDocument/2006/relationships/font" Target="fonts/font6.fntdata"/></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2-1.png"/><Relationship Id="rId3"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3-1.png"/><Relationship Id="rId3"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4-1.png"/><Relationship Id="rId3"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5-1.png"/><Relationship Id="rId3"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6-1.png"/><Relationship Id="rId3"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7-1.png"/><Relationship Id="rId3"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8-1.png"/><Relationship Id="rId3"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2.xml"/><Relationship Id="rId3"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3.xml"/><Relationship Id="rId3"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4.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slideLayout" Target="../slideLayouts/slideLayout5.xml"/><Relationship Id="rId5"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slideLayout" Target="../slideLayouts/slideLayout8.xml"/><Relationship Id="rId3"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863798" y="2853928"/>
            <a:ext cx="7416403" cy="1227058"/>
          </a:xfrm>
          <a:prstGeom prst="rect">
            <a:avLst/>
          </a:prstGeom>
          <a:noFill/>
          <a:ln/>
        </p:spPr>
        <p:txBody>
          <a:bodyPr wrap="square" lIns="0" tIns="0" rIns="0" bIns="0" rtlCol="0" anchor="t"/>
          <a:lstStyle/>
          <a:p>
            <a:pPr algn="l" indent="0" marL="0">
              <a:lnSpc>
                <a:spcPts val="4800"/>
              </a:lnSpc>
              <a:buNone/>
            </a:pPr>
            <a:r>
              <a:rPr lang="en-US" sz="3850" b="1" dirty="0">
                <a:solidFill>
                  <a:srgbClr val="000000"/>
                </a:solidFill>
                <a:latin typeface="Montserrat Bold" pitchFamily="34" charset="0"/>
                <a:ea typeface="Montserrat Bold" pitchFamily="34" charset="-122"/>
                <a:cs typeface="Montserrat Bold" pitchFamily="34" charset="-120"/>
              </a:rPr>
              <a:t>脳は未来をシミュレーションしている</a:t>
            </a:r>
            <a:endParaRPr lang="en-US" sz="3850" dirty="0"/>
          </a:p>
        </p:txBody>
      </p:sp>
      <p:sp>
        <p:nvSpPr>
          <p:cNvPr id="4" name="Text 1"/>
          <p:cNvSpPr/>
          <p:nvPr/>
        </p:nvSpPr>
        <p:spPr>
          <a:xfrm>
            <a:off x="863798" y="4404836"/>
            <a:ext cx="7416403" cy="323969"/>
          </a:xfrm>
          <a:prstGeom prst="rect">
            <a:avLst/>
          </a:prstGeom>
          <a:noFill/>
          <a:ln/>
        </p:spPr>
        <p:txBody>
          <a:bodyPr wrap="none" lIns="0" tIns="0" rIns="0" bIns="0" rtlCol="0" anchor="t"/>
          <a:lstStyle/>
          <a:p>
            <a:pPr algn="l" indent="0" marL="0">
              <a:lnSpc>
                <a:spcPts val="2550"/>
              </a:lnSpc>
              <a:buNone/>
            </a:pPr>
            <a:r>
              <a:rPr lang="en-US" sz="1700" dirty="0">
                <a:solidFill>
                  <a:srgbClr val="3D3838"/>
                </a:solidFill>
                <a:latin typeface="Source Sans 3" pitchFamily="34" charset="0"/>
                <a:ea typeface="Source Sans 3" pitchFamily="34" charset="-122"/>
                <a:cs typeface="Source Sans 3" pitchFamily="34" charset="-120"/>
              </a:rPr>
              <a:t>「時間遅延モデル」で学ぶ自己意識のメカニズム</a:t>
            </a:r>
            <a:endParaRPr lang="en-US" sz="1700" dirty="0"/>
          </a:p>
        </p:txBody>
      </p:sp>
      <p:sp>
        <p:nvSpPr>
          <p:cNvPr id="5" name="Shape 2"/>
          <p:cNvSpPr/>
          <p:nvPr/>
        </p:nvSpPr>
        <p:spPr>
          <a:xfrm>
            <a:off x="863798" y="4971693"/>
            <a:ext cx="1708190" cy="403860"/>
          </a:xfrm>
          <a:prstGeom prst="roundRect">
            <a:avLst>
              <a:gd name="adj" fmla="val 6417"/>
            </a:avLst>
          </a:prstGeom>
          <a:noFill/>
          <a:ln w="7620">
            <a:solidFill>
              <a:srgbClr val="2D2E34"/>
            </a:solidFill>
            <a:prstDash val="solid"/>
          </a:ln>
        </p:spPr>
      </p:sp>
      <p:sp>
        <p:nvSpPr>
          <p:cNvPr id="6" name="Text 3"/>
          <p:cNvSpPr/>
          <p:nvPr/>
        </p:nvSpPr>
        <p:spPr>
          <a:xfrm>
            <a:off x="1000958" y="5044083"/>
            <a:ext cx="1433870" cy="259080"/>
          </a:xfrm>
          <a:prstGeom prst="rect">
            <a:avLst/>
          </a:prstGeom>
          <a:noFill/>
          <a:ln/>
        </p:spPr>
        <p:txBody>
          <a:bodyPr wrap="none" lIns="0" tIns="0" rIns="0" bIns="0" rtlCol="0" anchor="t"/>
          <a:lstStyle/>
          <a:p>
            <a:pPr algn="l" indent="0" marL="0">
              <a:lnSpc>
                <a:spcPts val="2000"/>
              </a:lnSpc>
              <a:buNone/>
            </a:pPr>
            <a:r>
              <a:rPr lang="en-US" sz="1350" dirty="0">
                <a:solidFill>
                  <a:srgbClr val="2D2E34"/>
                </a:solidFill>
                <a:latin typeface="Source Sans 3" pitchFamily="34" charset="0"/>
                <a:ea typeface="Source Sans 3" pitchFamily="34" charset="-122"/>
                <a:cs typeface="Source Sans 3" pitchFamily="34" charset="-120"/>
              </a:rPr>
              <a:t>時間遅延モデル-24</a:t>
            </a:r>
            <a:endParaRPr lang="en-US" sz="1350" dirty="0"/>
          </a:p>
        </p:txBody>
      </p:sp>
      <p:sp>
        <p:nvSpPr>
          <p:cNvPr id="7" name="Shape 4"/>
          <p:cNvSpPr/>
          <p:nvPr/>
        </p:nvSpPr>
        <p:spPr>
          <a:xfrm>
            <a:off x="2679859" y="4971693"/>
            <a:ext cx="1209794" cy="403860"/>
          </a:xfrm>
          <a:prstGeom prst="roundRect">
            <a:avLst>
              <a:gd name="adj" fmla="val 6417"/>
            </a:avLst>
          </a:prstGeom>
          <a:noFill/>
          <a:ln w="7620">
            <a:solidFill>
              <a:srgbClr val="2D2E34"/>
            </a:solidFill>
            <a:prstDash val="solid"/>
          </a:ln>
        </p:spPr>
      </p:sp>
      <p:sp>
        <p:nvSpPr>
          <p:cNvPr id="8" name="Text 5"/>
          <p:cNvSpPr/>
          <p:nvPr/>
        </p:nvSpPr>
        <p:spPr>
          <a:xfrm>
            <a:off x="2817019" y="5044083"/>
            <a:ext cx="935474" cy="259080"/>
          </a:xfrm>
          <a:prstGeom prst="rect">
            <a:avLst/>
          </a:prstGeom>
          <a:noFill/>
          <a:ln/>
        </p:spPr>
        <p:txBody>
          <a:bodyPr wrap="none" lIns="0" tIns="0" rIns="0" bIns="0" rtlCol="0" anchor="t"/>
          <a:lstStyle/>
          <a:p>
            <a:pPr algn="l" indent="0" marL="0">
              <a:lnSpc>
                <a:spcPts val="2000"/>
              </a:lnSpc>
              <a:buNone/>
            </a:pPr>
            <a:r>
              <a:rPr lang="en-US" sz="1350" dirty="0">
                <a:solidFill>
                  <a:srgbClr val="2D2E34"/>
                </a:solidFill>
                <a:latin typeface="Source Sans 3" pitchFamily="34" charset="0"/>
                <a:ea typeface="Source Sans 3" pitchFamily="34" charset="-122"/>
                <a:cs typeface="Source Sans 3" pitchFamily="34" charset="-120"/>
              </a:rPr>
              <a:t>© 2026.02.23</a:t>
            </a:r>
            <a:endParaRPr lang="en-US" sz="13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202918" y="1275874"/>
            <a:ext cx="7710964" cy="1017984"/>
          </a:xfrm>
          <a:prstGeom prst="rect">
            <a:avLst/>
          </a:prstGeom>
          <a:noFill/>
          <a:ln/>
        </p:spPr>
        <p:txBody>
          <a:bodyPr wrap="square" lIns="0" tIns="0" rIns="0" bIns="0" rtlCol="0" anchor="t"/>
          <a:lstStyle/>
          <a:p>
            <a:pPr algn="l" indent="0" marL="0">
              <a:lnSpc>
                <a:spcPts val="4000"/>
              </a:lnSpc>
              <a:buNone/>
            </a:pPr>
            <a:r>
              <a:rPr lang="en-US" sz="3200" b="1" dirty="0">
                <a:solidFill>
                  <a:srgbClr val="000000"/>
                </a:solidFill>
                <a:latin typeface="Montserrat Bold" pitchFamily="34" charset="0"/>
                <a:ea typeface="Montserrat Bold" pitchFamily="34" charset="-122"/>
                <a:cs typeface="Montserrat Bold" pitchFamily="34" charset="-120"/>
              </a:rPr>
              <a:t>1. イントロダクション：脳は「世界モデル」の演算装置である</a:t>
            </a:r>
            <a:endParaRPr lang="en-US" sz="3200" dirty="0"/>
          </a:p>
        </p:txBody>
      </p:sp>
      <p:sp>
        <p:nvSpPr>
          <p:cNvPr id="4" name="Text 1"/>
          <p:cNvSpPr/>
          <p:nvPr/>
        </p:nvSpPr>
        <p:spPr>
          <a:xfrm>
            <a:off x="6202918" y="2516743"/>
            <a:ext cx="7710964" cy="983456"/>
          </a:xfrm>
          <a:prstGeom prst="rect">
            <a:avLst/>
          </a:prstGeom>
          <a:noFill/>
          <a:ln/>
        </p:spPr>
        <p:txBody>
          <a:bodyPr wrap="square" lIns="0" tIns="0" rIns="0" bIns="0" rtlCol="0" anchor="t"/>
          <a:lstStyle/>
          <a:p>
            <a:pPr algn="l" indent="0" marL="0">
              <a:lnSpc>
                <a:spcPts val="1900"/>
              </a:lnSpc>
              <a:buNone/>
            </a:pPr>
            <a:r>
              <a:rPr lang="en-US" sz="1400" dirty="0">
                <a:solidFill>
                  <a:srgbClr val="3D3838"/>
                </a:solidFill>
                <a:latin typeface="Source Sans 3" pitchFamily="34" charset="0"/>
                <a:ea typeface="Source Sans 3" pitchFamily="34" charset="-122"/>
                <a:cs typeface="Source Sans 3" pitchFamily="34" charset="-120"/>
              </a:rPr>
              <a:t>私たちの脳は、目や耳から入ってきた情報を映し出すだけの受動的なスクリーンではありません。脳の中には外界の仕組みを精密に再現した</a:t>
            </a:r>
            <a:pPr algn="l" indent="0" marL="0">
              <a:lnSpc>
                <a:spcPts val="1900"/>
              </a:lnSpc>
              <a:buNone/>
            </a:pPr>
            <a:r>
              <a:rPr lang="en-US" sz="1400" b="1" dirty="0">
                <a:solidFill>
                  <a:srgbClr val="3D3838"/>
                </a:solidFill>
                <a:latin typeface="Source Sans 3" pitchFamily="34" charset="0"/>
                <a:ea typeface="Source Sans 3" pitchFamily="34" charset="-122"/>
                <a:cs typeface="Source Sans 3" pitchFamily="34" charset="-120"/>
              </a:rPr>
              <a:t>「脳内世界モデル」</a:t>
            </a:r>
            <a:pPr algn="l" indent="0" marL="0">
              <a:lnSpc>
                <a:spcPts val="1900"/>
              </a:lnSpc>
              <a:buNone/>
            </a:pPr>
            <a:r>
              <a:rPr lang="en-US" sz="1400" dirty="0">
                <a:solidFill>
                  <a:srgbClr val="3D3838"/>
                </a:solidFill>
                <a:latin typeface="Source Sans 3" pitchFamily="34" charset="0"/>
                <a:ea typeface="Source Sans 3" pitchFamily="34" charset="-122"/>
                <a:cs typeface="Source Sans 3" pitchFamily="34" charset="-120"/>
              </a:rPr>
              <a:t>という、いわば世界の縮小版シミュレータが備わっています。脳の主要な役割は、このモデルを使って</a:t>
            </a:r>
            <a:pPr algn="l" indent="0" marL="0">
              <a:lnSpc>
                <a:spcPts val="1900"/>
              </a:lnSpc>
              <a:buNone/>
            </a:pPr>
            <a:r>
              <a:rPr lang="en-US" sz="1400" b="1" dirty="0">
                <a:solidFill>
                  <a:srgbClr val="3D3838"/>
                </a:solidFill>
                <a:latin typeface="Source Sans 3" pitchFamily="34" charset="0"/>
                <a:ea typeface="Source Sans 3" pitchFamily="34" charset="-122"/>
                <a:cs typeface="Source Sans 3" pitchFamily="34" charset="-120"/>
              </a:rPr>
              <a:t>「次に何が起こるか」を予測し、現実と照らし合わせること</a:t>
            </a:r>
            <a:pPr algn="l" indent="0" marL="0">
              <a:lnSpc>
                <a:spcPts val="1900"/>
              </a:lnSpc>
              <a:buNone/>
            </a:pPr>
            <a:r>
              <a:rPr lang="en-US" sz="1400" dirty="0">
                <a:solidFill>
                  <a:srgbClr val="3D3838"/>
                </a:solidFill>
                <a:latin typeface="Source Sans 3" pitchFamily="34" charset="0"/>
                <a:ea typeface="Source Sans 3" pitchFamily="34" charset="-122"/>
                <a:cs typeface="Source Sans 3" pitchFamily="34" charset="-120"/>
              </a:rPr>
              <a:t>にあります。</a:t>
            </a:r>
            <a:endParaRPr lang="en-US" sz="1400" dirty="0"/>
          </a:p>
        </p:txBody>
      </p:sp>
      <p:sp>
        <p:nvSpPr>
          <p:cNvPr id="5" name="Shape 2"/>
          <p:cNvSpPr/>
          <p:nvPr/>
        </p:nvSpPr>
        <p:spPr>
          <a:xfrm>
            <a:off x="6073973" y="3667363"/>
            <a:ext cx="3894892" cy="3286244"/>
          </a:xfrm>
          <a:prstGeom prst="roundRect">
            <a:avLst>
              <a:gd name="adj" fmla="val 818"/>
            </a:avLst>
          </a:prstGeom>
          <a:solidFill>
            <a:srgbClr val="2D2E34"/>
          </a:solidFill>
          <a:ln/>
        </p:spPr>
      </p:sp>
      <p:sp>
        <p:nvSpPr>
          <p:cNvPr id="6" name="Text 3"/>
          <p:cNvSpPr/>
          <p:nvPr/>
        </p:nvSpPr>
        <p:spPr>
          <a:xfrm>
            <a:off x="6253043" y="3815953"/>
            <a:ext cx="2035731" cy="262057"/>
          </a:xfrm>
          <a:prstGeom prst="rect">
            <a:avLst/>
          </a:prstGeom>
          <a:noFill/>
          <a:ln/>
        </p:spPr>
        <p:txBody>
          <a:bodyPr wrap="none" lIns="0" tIns="0" rIns="0" bIns="0" rtlCol="0" anchor="t"/>
          <a:lstStyle/>
          <a:p>
            <a:pPr algn="l" indent="0" marL="0">
              <a:lnSpc>
                <a:spcPts val="2000"/>
              </a:lnSpc>
              <a:buNone/>
            </a:pPr>
            <a:r>
              <a:rPr lang="en-US" sz="1600" b="1" dirty="0">
                <a:solidFill>
                  <a:srgbClr val="000000"/>
                </a:solidFill>
                <a:latin typeface="Montserrat Bold" pitchFamily="34" charset="0"/>
                <a:ea typeface="Montserrat Bold" pitchFamily="34" charset="-122"/>
                <a:cs typeface="Montserrat Bold" pitchFamily="34" charset="-120"/>
              </a:rPr>
              <a:t>🧠</a:t>
            </a:r>
            <a:pPr algn="l" indent="0" marL="0">
              <a:lnSpc>
                <a:spcPts val="2000"/>
              </a:lnSpc>
              <a:buNone/>
            </a:pPr>
            <a:r>
              <a:rPr lang="en-US" sz="1600" b="1" dirty="0">
                <a:solidFill>
                  <a:srgbClr val="FFFFFF"/>
                </a:solidFill>
                <a:latin typeface="Montserrat Bold" pitchFamily="34" charset="0"/>
                <a:ea typeface="Montserrat Bold" pitchFamily="34" charset="-122"/>
                <a:cs typeface="Montserrat Bold" pitchFamily="34" charset="-120"/>
              </a:rPr>
              <a:t> 学習のポイント</a:t>
            </a:r>
            <a:endParaRPr lang="en-US" sz="1600" dirty="0"/>
          </a:p>
        </p:txBody>
      </p:sp>
      <p:sp>
        <p:nvSpPr>
          <p:cNvPr id="7" name="Text 4"/>
          <p:cNvSpPr/>
          <p:nvPr/>
        </p:nvSpPr>
        <p:spPr>
          <a:xfrm>
            <a:off x="6253043" y="4226600"/>
            <a:ext cx="3536752" cy="983456"/>
          </a:xfrm>
          <a:prstGeom prst="rect">
            <a:avLst/>
          </a:prstGeom>
          <a:noFill/>
          <a:ln/>
        </p:spPr>
        <p:txBody>
          <a:bodyPr wrap="square" lIns="0" tIns="0" rIns="0" bIns="0" rtlCol="0" anchor="t"/>
          <a:lstStyle/>
          <a:p>
            <a:pPr algn="l" indent="0" marL="0">
              <a:lnSpc>
                <a:spcPts val="1900"/>
              </a:lnSpc>
              <a:buNone/>
            </a:pPr>
            <a:r>
              <a:rPr lang="en-US" sz="1400" dirty="0">
                <a:solidFill>
                  <a:srgbClr val="FFFFFF"/>
                </a:solidFill>
                <a:latin typeface="Source Sans 3" pitchFamily="34" charset="0"/>
                <a:ea typeface="Source Sans 3" pitchFamily="34" charset="-122"/>
                <a:cs typeface="Source Sans 3" pitchFamily="34" charset="-120"/>
              </a:rPr>
              <a:t>脳が「世界モデル」を持つ最大のメリットは、実際に行動する前に結果をシミュレーションすることで、</a:t>
            </a:r>
            <a:pPr algn="l" indent="0" marL="0">
              <a:lnSpc>
                <a:spcPts val="1900"/>
              </a:lnSpc>
              <a:buNone/>
            </a:pPr>
            <a:r>
              <a:rPr lang="en-US" sz="1400" b="1" dirty="0">
                <a:solidFill>
                  <a:srgbClr val="FFFFFF"/>
                </a:solidFill>
                <a:latin typeface="Source Sans 3" pitchFamily="34" charset="0"/>
                <a:ea typeface="Source Sans 3" pitchFamily="34" charset="-122"/>
                <a:cs typeface="Source Sans 3" pitchFamily="34" charset="-120"/>
              </a:rPr>
              <a:t>「最小のコストで行動を最適化できること」</a:t>
            </a:r>
            <a:pPr algn="l" indent="0" marL="0">
              <a:lnSpc>
                <a:spcPts val="1900"/>
              </a:lnSpc>
              <a:buNone/>
            </a:pPr>
            <a:r>
              <a:rPr lang="en-US" sz="1400" dirty="0">
                <a:solidFill>
                  <a:srgbClr val="FFFFFF"/>
                </a:solidFill>
                <a:latin typeface="Source Sans 3" pitchFamily="34" charset="0"/>
                <a:ea typeface="Source Sans 3" pitchFamily="34" charset="-122"/>
                <a:cs typeface="Source Sans 3" pitchFamily="34" charset="-120"/>
              </a:rPr>
              <a:t>にあります。</a:t>
            </a:r>
            <a:endParaRPr lang="en-US" sz="1400" dirty="0"/>
          </a:p>
        </p:txBody>
      </p:sp>
      <p:sp>
        <p:nvSpPr>
          <p:cNvPr id="8" name="Text 5"/>
          <p:cNvSpPr/>
          <p:nvPr/>
        </p:nvSpPr>
        <p:spPr>
          <a:xfrm>
            <a:off x="10284500" y="3815953"/>
            <a:ext cx="3637002" cy="508873"/>
          </a:xfrm>
          <a:prstGeom prst="rect">
            <a:avLst/>
          </a:prstGeom>
          <a:noFill/>
          <a:ln/>
        </p:spPr>
        <p:txBody>
          <a:bodyPr wrap="square" lIns="0" tIns="0" rIns="0" bIns="0" rtlCol="0" anchor="t"/>
          <a:lstStyle/>
          <a:p>
            <a:pPr algn="l" indent="0" marL="0">
              <a:lnSpc>
                <a:spcPts val="2000"/>
              </a:lnSpc>
              <a:buNone/>
            </a:pPr>
            <a:r>
              <a:rPr lang="en-US" sz="1600" b="1" dirty="0">
                <a:solidFill>
                  <a:srgbClr val="000000"/>
                </a:solidFill>
                <a:latin typeface="Montserrat Bold" pitchFamily="34" charset="0"/>
                <a:ea typeface="Montserrat Bold" pitchFamily="34" charset="-122"/>
                <a:cs typeface="Montserrat Bold" pitchFamily="34" charset="-120"/>
              </a:rPr>
              <a:t>なぜ「自分がやった」と確信できるのか？</a:t>
            </a:r>
            <a:endParaRPr lang="en-US" sz="1600" dirty="0"/>
          </a:p>
        </p:txBody>
      </p:sp>
      <p:sp>
        <p:nvSpPr>
          <p:cNvPr id="9" name="Text 6"/>
          <p:cNvSpPr/>
          <p:nvPr/>
        </p:nvSpPr>
        <p:spPr>
          <a:xfrm>
            <a:off x="10284500" y="4473416"/>
            <a:ext cx="3637002" cy="1229320"/>
          </a:xfrm>
          <a:prstGeom prst="rect">
            <a:avLst/>
          </a:prstGeom>
          <a:noFill/>
          <a:ln/>
        </p:spPr>
        <p:txBody>
          <a:bodyPr wrap="square" lIns="0" tIns="0" rIns="0" bIns="0" rtlCol="0" anchor="t"/>
          <a:lstStyle/>
          <a:p>
            <a:pPr algn="l" indent="0" marL="0">
              <a:lnSpc>
                <a:spcPts val="1900"/>
              </a:lnSpc>
              <a:buNone/>
            </a:pPr>
            <a:r>
              <a:rPr lang="en-US" sz="1400" dirty="0">
                <a:solidFill>
                  <a:srgbClr val="3D3838"/>
                </a:solidFill>
                <a:latin typeface="Source Sans 3" pitchFamily="34" charset="0"/>
                <a:ea typeface="Source Sans 3" pitchFamily="34" charset="-122"/>
                <a:cs typeface="Source Sans 3" pitchFamily="34" charset="-120"/>
              </a:rPr>
              <a:t>私たちは普段、当たり前のように「自分の手足を動かしている」と感じています。しかしその実感を支えているのは、単なる筋肉の動きではなく、脳内で行われている高度な</a:t>
            </a:r>
            <a:pPr algn="l" indent="0" marL="0">
              <a:lnSpc>
                <a:spcPts val="1900"/>
              </a:lnSpc>
              <a:buNone/>
            </a:pPr>
            <a:r>
              <a:rPr lang="en-US" sz="1400" b="1" dirty="0">
                <a:solidFill>
                  <a:srgbClr val="3D3838"/>
                </a:solidFill>
                <a:latin typeface="Source Sans 3" pitchFamily="34" charset="0"/>
                <a:ea typeface="Source Sans 3" pitchFamily="34" charset="-122"/>
                <a:cs typeface="Source Sans 3" pitchFamily="34" charset="-120"/>
              </a:rPr>
              <a:t>「時間制御」の計算</a:t>
            </a:r>
            <a:pPr algn="l" indent="0" marL="0">
              <a:lnSpc>
                <a:spcPts val="1900"/>
              </a:lnSpc>
              <a:buNone/>
            </a:pPr>
            <a:r>
              <a:rPr lang="en-US" sz="1400" dirty="0">
                <a:solidFill>
                  <a:srgbClr val="3D3838"/>
                </a:solidFill>
                <a:latin typeface="Source Sans 3" pitchFamily="34" charset="0"/>
                <a:ea typeface="Source Sans 3" pitchFamily="34" charset="-122"/>
                <a:cs typeface="Source Sans 3" pitchFamily="34" charset="-120"/>
              </a:rPr>
              <a:t>なのです。</a:t>
            </a:r>
            <a:endParaRPr lang="en-US" sz="1400" dirty="0"/>
          </a:p>
        </p:txBody>
      </p:sp>
      <p:sp>
        <p:nvSpPr>
          <p:cNvPr id="10" name="Text 7"/>
          <p:cNvSpPr/>
          <p:nvPr/>
        </p:nvSpPr>
        <p:spPr>
          <a:xfrm>
            <a:off x="10284500" y="5836444"/>
            <a:ext cx="3637002" cy="983456"/>
          </a:xfrm>
          <a:prstGeom prst="rect">
            <a:avLst/>
          </a:prstGeom>
          <a:noFill/>
          <a:ln/>
        </p:spPr>
        <p:txBody>
          <a:bodyPr wrap="square" lIns="0" tIns="0" rIns="0" bIns="0" rtlCol="0" anchor="t"/>
          <a:lstStyle/>
          <a:p>
            <a:pPr algn="l" indent="0" marL="0">
              <a:lnSpc>
                <a:spcPts val="1900"/>
              </a:lnSpc>
              <a:buNone/>
            </a:pPr>
            <a:r>
              <a:rPr lang="en-US" sz="1400" dirty="0">
                <a:solidFill>
                  <a:srgbClr val="3D3838"/>
                </a:solidFill>
                <a:latin typeface="Source Sans 3" pitchFamily="34" charset="0"/>
                <a:ea typeface="Source Sans 3" pitchFamily="34" charset="-122"/>
                <a:cs typeface="Source Sans 3" pitchFamily="34" charset="-120"/>
              </a:rPr>
              <a:t>では、脳は具体的にどのようなステップで、アクションの決定から「答え合わせ」までを行っているのでしょうか。次節ではその驚くべき5つのステップを紐解いていきます。</a:t>
            </a:r>
            <a:endParaRPr lang="en-US"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1669733" y="678061"/>
            <a:ext cx="10753249" cy="447318"/>
          </a:xfrm>
          <a:prstGeom prst="rect">
            <a:avLst/>
          </a:prstGeom>
          <a:noFill/>
          <a:ln/>
        </p:spPr>
        <p:txBody>
          <a:bodyPr wrap="none" lIns="0" tIns="0" rIns="0" bIns="0" rtlCol="0" anchor="t"/>
          <a:lstStyle/>
          <a:p>
            <a:pPr algn="l" indent="0" marL="0">
              <a:lnSpc>
                <a:spcPts val="3500"/>
              </a:lnSpc>
              <a:buNone/>
            </a:pPr>
            <a:r>
              <a:rPr lang="en-US" sz="2800" b="1" dirty="0">
                <a:solidFill>
                  <a:srgbClr val="000000"/>
                </a:solidFill>
                <a:latin typeface="Montserrat Bold" pitchFamily="34" charset="0"/>
                <a:ea typeface="Montserrat Bold" pitchFamily="34" charset="-122"/>
                <a:cs typeface="Montserrat Bold" pitchFamily="34" charset="-120"/>
              </a:rPr>
              <a:t>2. 予測と実行のループ：シミュレーションから「答え合わせ」まで</a:t>
            </a:r>
            <a:endParaRPr lang="en-US" sz="2800" dirty="0"/>
          </a:p>
        </p:txBody>
      </p:sp>
      <p:sp>
        <p:nvSpPr>
          <p:cNvPr id="3" name="Text 1"/>
          <p:cNvSpPr/>
          <p:nvPr/>
        </p:nvSpPr>
        <p:spPr>
          <a:xfrm>
            <a:off x="1669733" y="1355050"/>
            <a:ext cx="11290816" cy="204192"/>
          </a:xfrm>
          <a:prstGeom prst="rect">
            <a:avLst/>
          </a:prstGeom>
          <a:noFill/>
          <a:ln/>
        </p:spPr>
        <p:txBody>
          <a:bodyPr wrap="none" lIns="0" tIns="0" rIns="0" bIns="0" rtlCol="0" anchor="t"/>
          <a:lstStyle/>
          <a:p>
            <a:pPr algn="l" indent="0" marL="0">
              <a:lnSpc>
                <a:spcPts val="1600"/>
              </a:lnSpc>
              <a:buNone/>
            </a:pPr>
            <a:r>
              <a:rPr lang="en-US" sz="1200" dirty="0">
                <a:solidFill>
                  <a:srgbClr val="3D3838"/>
                </a:solidFill>
                <a:latin typeface="Source Sans 3" pitchFamily="34" charset="0"/>
                <a:ea typeface="Source Sans 3" pitchFamily="34" charset="-122"/>
                <a:cs typeface="Source Sans 3" pitchFamily="34" charset="-120"/>
              </a:rPr>
              <a:t>脳が世界に働きかけ、その結果を学習・修正していくプロセスは、以下の5つの論理的なフローとして構成されています。</a:t>
            </a:r>
            <a:endParaRPr lang="en-US" sz="1200" dirty="0"/>
          </a:p>
        </p:txBody>
      </p:sp>
      <p:pic>
        <p:nvPicPr>
          <p:cNvPr id="4" name="Image 0" descr="preencoded.png">    </p:cNvPr>
          <p:cNvPicPr>
            <a:picLocks noChangeAspect="1"/>
          </p:cNvPicPr>
          <p:nvPr/>
        </p:nvPicPr>
        <p:blipFill>
          <a:blip r:embed="rId1"/>
          <a:stretch>
            <a:fillRect/>
          </a:stretch>
        </p:blipFill>
        <p:spPr>
          <a:xfrm>
            <a:off x="1918335" y="1688425"/>
            <a:ext cx="10793492" cy="4231362"/>
          </a:xfrm>
          <a:prstGeom prst="rect">
            <a:avLst/>
          </a:prstGeom>
        </p:spPr>
      </p:pic>
      <p:sp>
        <p:nvSpPr>
          <p:cNvPr id="5" name="Text 2"/>
          <p:cNvSpPr/>
          <p:nvPr/>
        </p:nvSpPr>
        <p:spPr>
          <a:xfrm>
            <a:off x="2176689" y="1895940"/>
            <a:ext cx="1975860" cy="288617"/>
          </a:xfrm>
          <a:prstGeom prst="rect">
            <a:avLst/>
          </a:prstGeom>
          <a:noFill/>
          <a:ln/>
        </p:spPr>
        <p:txBody>
          <a:bodyPr wrap="none" lIns="0" tIns="0" rIns="0" bIns="0" rtlCol="0" anchor="t"/>
          <a:lstStyle/>
          <a:p>
            <a:pPr algn="r" indent="0" marL="0">
              <a:lnSpc>
                <a:spcPts val="2250"/>
              </a:lnSpc>
              <a:buNone/>
            </a:pPr>
            <a:r>
              <a:rPr lang="en-US" sz="1800" b="1" dirty="0">
                <a:solidFill>
                  <a:srgbClr val="000000"/>
                </a:solidFill>
                <a:latin typeface="Montserrat Bold" pitchFamily="34" charset="0"/>
                <a:ea typeface="Montserrat Bold" pitchFamily="34" charset="-122"/>
                <a:cs typeface="Montserrat Bold" pitchFamily="34" charset="-120"/>
              </a:rPr>
              <a:t>シミュレーション</a:t>
            </a:r>
            <a:endParaRPr lang="en-US" sz="1800" dirty="0"/>
          </a:p>
        </p:txBody>
      </p:sp>
      <p:sp>
        <p:nvSpPr>
          <p:cNvPr id="6" name="Text 3"/>
          <p:cNvSpPr/>
          <p:nvPr/>
        </p:nvSpPr>
        <p:spPr>
          <a:xfrm>
            <a:off x="10477417" y="1895940"/>
            <a:ext cx="1975860" cy="288617"/>
          </a:xfrm>
          <a:prstGeom prst="rect">
            <a:avLst/>
          </a:prstGeom>
          <a:noFill/>
          <a:ln/>
        </p:spPr>
        <p:txBody>
          <a:bodyPr wrap="none" lIns="0" tIns="0" rIns="0" bIns="0" rtlCol="0" anchor="t"/>
          <a:lstStyle/>
          <a:p>
            <a:pPr algn="l" indent="0" marL="0">
              <a:lnSpc>
                <a:spcPts val="2250"/>
              </a:lnSpc>
              <a:buNone/>
            </a:pPr>
            <a:r>
              <a:rPr lang="en-US" sz="1800" b="1" dirty="0">
                <a:solidFill>
                  <a:srgbClr val="000000"/>
                </a:solidFill>
                <a:latin typeface="Montserrat Bold" pitchFamily="34" charset="0"/>
                <a:ea typeface="Montserrat Bold" pitchFamily="34" charset="-122"/>
                <a:cs typeface="Montserrat Bold" pitchFamily="34" charset="-120"/>
              </a:rPr>
              <a:t>実行／分岐</a:t>
            </a:r>
            <a:endParaRPr lang="en-US" sz="1800" dirty="0"/>
          </a:p>
        </p:txBody>
      </p:sp>
      <p:sp>
        <p:nvSpPr>
          <p:cNvPr id="7" name="Text 4"/>
          <p:cNvSpPr/>
          <p:nvPr/>
        </p:nvSpPr>
        <p:spPr>
          <a:xfrm>
            <a:off x="10477417" y="5423555"/>
            <a:ext cx="1975860" cy="288616"/>
          </a:xfrm>
          <a:prstGeom prst="rect">
            <a:avLst/>
          </a:prstGeom>
          <a:noFill/>
          <a:ln/>
        </p:spPr>
        <p:txBody>
          <a:bodyPr wrap="none" lIns="0" tIns="0" rIns="0" bIns="0" rtlCol="0" anchor="t"/>
          <a:lstStyle/>
          <a:p>
            <a:pPr algn="l" indent="0" marL="0">
              <a:lnSpc>
                <a:spcPts val="2250"/>
              </a:lnSpc>
              <a:buNone/>
            </a:pPr>
            <a:r>
              <a:rPr lang="en-US" sz="1800" b="1" dirty="0">
                <a:solidFill>
                  <a:srgbClr val="000000"/>
                </a:solidFill>
                <a:latin typeface="Montserrat Bold" pitchFamily="34" charset="0"/>
                <a:ea typeface="Montserrat Bold" pitchFamily="34" charset="-122"/>
                <a:cs typeface="Montserrat Bold" pitchFamily="34" charset="-120"/>
              </a:rPr>
              <a:t>結果受取</a:t>
            </a:r>
            <a:endParaRPr lang="en-US" sz="1800" dirty="0"/>
          </a:p>
        </p:txBody>
      </p:sp>
      <p:sp>
        <p:nvSpPr>
          <p:cNvPr id="8" name="Text 5"/>
          <p:cNvSpPr/>
          <p:nvPr/>
        </p:nvSpPr>
        <p:spPr>
          <a:xfrm>
            <a:off x="2176689" y="5423555"/>
            <a:ext cx="1975860" cy="288616"/>
          </a:xfrm>
          <a:prstGeom prst="rect">
            <a:avLst/>
          </a:prstGeom>
          <a:noFill/>
          <a:ln/>
        </p:spPr>
        <p:txBody>
          <a:bodyPr wrap="none" lIns="0" tIns="0" rIns="0" bIns="0" rtlCol="0" anchor="t"/>
          <a:lstStyle/>
          <a:p>
            <a:pPr algn="r" indent="0" marL="0">
              <a:lnSpc>
                <a:spcPts val="2250"/>
              </a:lnSpc>
              <a:buNone/>
            </a:pPr>
            <a:r>
              <a:rPr lang="en-US" sz="1800" b="1" dirty="0">
                <a:solidFill>
                  <a:srgbClr val="000000"/>
                </a:solidFill>
                <a:latin typeface="Montserrat Bold" pitchFamily="34" charset="0"/>
                <a:ea typeface="Montserrat Bold" pitchFamily="34" charset="-122"/>
                <a:cs typeface="Montserrat Bold" pitchFamily="34" charset="-120"/>
              </a:rPr>
              <a:t>検証・補正</a:t>
            </a:r>
            <a:endParaRPr lang="en-US" sz="1800" dirty="0"/>
          </a:p>
        </p:txBody>
      </p:sp>
      <p:sp>
        <p:nvSpPr>
          <p:cNvPr id="9" name="Text 6"/>
          <p:cNvSpPr/>
          <p:nvPr/>
        </p:nvSpPr>
        <p:spPr>
          <a:xfrm>
            <a:off x="1669733" y="6163747"/>
            <a:ext cx="1789748" cy="223599"/>
          </a:xfrm>
          <a:prstGeom prst="rect">
            <a:avLst/>
          </a:prstGeom>
          <a:noFill/>
          <a:ln/>
        </p:spPr>
        <p:txBody>
          <a:bodyPr wrap="none" lIns="0" tIns="0" rIns="0" bIns="0" rtlCol="0" anchor="t"/>
          <a:lstStyle/>
          <a:p>
            <a:pPr algn="l" indent="0" marL="0">
              <a:lnSpc>
                <a:spcPts val="1750"/>
              </a:lnSpc>
              <a:buNone/>
            </a:pPr>
            <a:r>
              <a:rPr lang="en-US" sz="1400" b="1" dirty="0">
                <a:solidFill>
                  <a:srgbClr val="000000"/>
                </a:solidFill>
                <a:latin typeface="Montserrat Bold" pitchFamily="34" charset="0"/>
                <a:ea typeface="Montserrat Bold" pitchFamily="34" charset="-122"/>
                <a:cs typeface="Montserrat Bold" pitchFamily="34" charset="-120"/>
              </a:rPr>
              <a:t>ルートA（現実）</a:t>
            </a:r>
            <a:endParaRPr lang="en-US" sz="1400" dirty="0"/>
          </a:p>
        </p:txBody>
      </p:sp>
      <p:sp>
        <p:nvSpPr>
          <p:cNvPr id="10" name="Text 7"/>
          <p:cNvSpPr/>
          <p:nvPr/>
        </p:nvSpPr>
        <p:spPr>
          <a:xfrm>
            <a:off x="1669733" y="6502122"/>
            <a:ext cx="5453301" cy="612577"/>
          </a:xfrm>
          <a:prstGeom prst="rect">
            <a:avLst/>
          </a:prstGeom>
          <a:noFill/>
          <a:ln/>
        </p:spPr>
        <p:txBody>
          <a:bodyPr wrap="square" lIns="0" tIns="0" rIns="0" bIns="0" rtlCol="0" anchor="t"/>
          <a:lstStyle/>
          <a:p>
            <a:pPr algn="l" indent="0" marL="0">
              <a:lnSpc>
                <a:spcPts val="1600"/>
              </a:lnSpc>
              <a:buNone/>
            </a:pPr>
            <a:r>
              <a:rPr lang="en-US" sz="1200" dirty="0">
                <a:solidFill>
                  <a:srgbClr val="3D3838"/>
                </a:solidFill>
                <a:latin typeface="Source Sans 3" pitchFamily="34" charset="0"/>
                <a:ea typeface="Source Sans 3" pitchFamily="34" charset="-122"/>
                <a:cs typeface="Source Sans 3" pitchFamily="34" charset="-120"/>
              </a:rPr>
              <a:t>運動系（モーター・システム）を通して、実際の筋肉や外界へ向かう指令。運動の結果、現実世界で何が起きたかを感覚器（目や皮膚など）を通じて受け取ります。</a:t>
            </a:r>
            <a:endParaRPr lang="en-US" sz="1200" dirty="0"/>
          </a:p>
        </p:txBody>
      </p:sp>
      <p:sp>
        <p:nvSpPr>
          <p:cNvPr id="11" name="Text 8"/>
          <p:cNvSpPr/>
          <p:nvPr/>
        </p:nvSpPr>
        <p:spPr>
          <a:xfrm>
            <a:off x="7514749" y="6163747"/>
            <a:ext cx="1789748" cy="223599"/>
          </a:xfrm>
          <a:prstGeom prst="rect">
            <a:avLst/>
          </a:prstGeom>
          <a:noFill/>
          <a:ln/>
        </p:spPr>
        <p:txBody>
          <a:bodyPr wrap="none" lIns="0" tIns="0" rIns="0" bIns="0" rtlCol="0" anchor="t"/>
          <a:lstStyle/>
          <a:p>
            <a:pPr algn="l" indent="0" marL="0">
              <a:lnSpc>
                <a:spcPts val="1750"/>
              </a:lnSpc>
              <a:buNone/>
            </a:pPr>
            <a:r>
              <a:rPr lang="en-US" sz="1400" b="1" dirty="0">
                <a:solidFill>
                  <a:srgbClr val="000000"/>
                </a:solidFill>
                <a:latin typeface="Montserrat Bold" pitchFamily="34" charset="0"/>
                <a:ea typeface="Montserrat Bold" pitchFamily="34" charset="-122"/>
                <a:cs typeface="Montserrat Bold" pitchFamily="34" charset="-120"/>
              </a:rPr>
              <a:t>ルートB（モデル）</a:t>
            </a:r>
            <a:endParaRPr lang="en-US" sz="1400" dirty="0"/>
          </a:p>
        </p:txBody>
      </p:sp>
      <p:sp>
        <p:nvSpPr>
          <p:cNvPr id="12" name="Text 9"/>
          <p:cNvSpPr/>
          <p:nvPr/>
        </p:nvSpPr>
        <p:spPr>
          <a:xfrm>
            <a:off x="7514749" y="6502122"/>
            <a:ext cx="5453301" cy="612577"/>
          </a:xfrm>
          <a:prstGeom prst="rect">
            <a:avLst/>
          </a:prstGeom>
          <a:noFill/>
          <a:ln/>
        </p:spPr>
        <p:txBody>
          <a:bodyPr wrap="square" lIns="0" tIns="0" rIns="0" bIns="0" rtlCol="0" anchor="t"/>
          <a:lstStyle/>
          <a:p>
            <a:pPr algn="l" indent="0" marL="0">
              <a:lnSpc>
                <a:spcPts val="1600"/>
              </a:lnSpc>
              <a:buNone/>
            </a:pPr>
            <a:r>
              <a:rPr lang="en-US" sz="1200" dirty="0">
                <a:solidFill>
                  <a:srgbClr val="3D3838"/>
                </a:solidFill>
                <a:latin typeface="Source Sans 3" pitchFamily="34" charset="0"/>
                <a:ea typeface="Source Sans 3" pitchFamily="34" charset="-122"/>
                <a:cs typeface="Source Sans 3" pitchFamily="34" charset="-120"/>
              </a:rPr>
              <a:t>脳内世界モデルに対して送られる、「今からこう動くぞ」という予測用の刺激。脳内世界モデルから、シミュレーション上の結果（返答）を受け取ります。</a:t>
            </a:r>
            <a:endParaRPr lang="en-US" sz="1200" dirty="0"/>
          </a:p>
        </p:txBody>
      </p:sp>
      <p:sp>
        <p:nvSpPr>
          <p:cNvPr id="13" name="Text 10"/>
          <p:cNvSpPr/>
          <p:nvPr/>
        </p:nvSpPr>
        <p:spPr>
          <a:xfrm>
            <a:off x="1669733" y="7347228"/>
            <a:ext cx="11290816" cy="204192"/>
          </a:xfrm>
          <a:prstGeom prst="rect">
            <a:avLst/>
          </a:prstGeom>
          <a:noFill/>
          <a:ln/>
        </p:spPr>
        <p:txBody>
          <a:bodyPr wrap="none" lIns="0" tIns="0" rIns="0" bIns="0" rtlCol="0" anchor="t"/>
          <a:lstStyle/>
          <a:p>
            <a:pPr algn="l" indent="0" marL="0">
              <a:lnSpc>
                <a:spcPts val="1600"/>
              </a:lnSpc>
              <a:buNone/>
            </a:pPr>
            <a:r>
              <a:rPr lang="en-US" sz="1200" dirty="0">
                <a:solidFill>
                  <a:srgbClr val="3D3838"/>
                </a:solidFill>
                <a:latin typeface="Source Sans 3" pitchFamily="34" charset="0"/>
                <a:ea typeface="Source Sans 3" pitchFamily="34" charset="-122"/>
                <a:cs typeface="Source Sans 3" pitchFamily="34" charset="-120"/>
              </a:rPr>
              <a:t>私たちの脳内では常に</a:t>
            </a:r>
            <a:pPr algn="l" indent="0" marL="0">
              <a:lnSpc>
                <a:spcPts val="1600"/>
              </a:lnSpc>
              <a:buNone/>
            </a:pPr>
            <a:r>
              <a:rPr lang="en-US" sz="1200" b="1" dirty="0">
                <a:solidFill>
                  <a:srgbClr val="3D3838"/>
                </a:solidFill>
                <a:latin typeface="Source Sans 3" pitchFamily="34" charset="0"/>
                <a:ea typeface="Source Sans 3" pitchFamily="34" charset="-122"/>
                <a:cs typeface="Source Sans 3" pitchFamily="34" charset="-120"/>
              </a:rPr>
              <a:t>「外界からのフィードバック」と「脳内の予行演習」が同時並行</a:t>
            </a:r>
            <a:pPr algn="l" indent="0" marL="0">
              <a:lnSpc>
                <a:spcPts val="1600"/>
              </a:lnSpc>
              <a:buNone/>
            </a:pPr>
            <a:r>
              <a:rPr lang="en-US" sz="1200" dirty="0">
                <a:solidFill>
                  <a:srgbClr val="3D3838"/>
                </a:solidFill>
                <a:latin typeface="Source Sans 3" pitchFamily="34" charset="0"/>
                <a:ea typeface="Source Sans 3" pitchFamily="34" charset="-122"/>
                <a:cs typeface="Source Sans 3" pitchFamily="34" charset="-120"/>
              </a:rPr>
              <a:t>で進み、常にモデルの精度が高められているのです。</a:t>
            </a:r>
            <a:endParaRPr lang="en-US" sz="1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863798" y="1346716"/>
            <a:ext cx="11841004" cy="613529"/>
          </a:xfrm>
          <a:prstGeom prst="rect">
            <a:avLst/>
          </a:prstGeom>
          <a:noFill/>
          <a:ln/>
        </p:spPr>
        <p:txBody>
          <a:bodyPr wrap="none" lIns="0" tIns="0" rIns="0" bIns="0" rtlCol="0" anchor="t"/>
          <a:lstStyle/>
          <a:p>
            <a:pPr algn="l" indent="0" marL="0">
              <a:lnSpc>
                <a:spcPts val="4800"/>
              </a:lnSpc>
              <a:buNone/>
            </a:pPr>
            <a:r>
              <a:rPr lang="en-US" sz="3850" b="1" dirty="0">
                <a:solidFill>
                  <a:srgbClr val="000000"/>
                </a:solidFill>
                <a:latin typeface="Montserrat Bold" pitchFamily="34" charset="0"/>
                <a:ea typeface="Montserrat Bold" pitchFamily="34" charset="-122"/>
                <a:cs typeface="Montserrat Bold" pitchFamily="34" charset="-120"/>
              </a:rPr>
              <a:t>3. 実践例で学ぶ：ピッチャーの投球と獲物を狙う狩人</a:t>
            </a:r>
            <a:endParaRPr lang="en-US" sz="3850" dirty="0"/>
          </a:p>
        </p:txBody>
      </p:sp>
      <p:pic>
        <p:nvPicPr>
          <p:cNvPr id="3" name="Image 0" descr="preencoded.png">    </p:cNvPr>
          <p:cNvPicPr>
            <a:picLocks noChangeAspect="1"/>
          </p:cNvPicPr>
          <p:nvPr/>
        </p:nvPicPr>
        <p:blipFill>
          <a:blip r:embed="rId1"/>
          <a:stretch>
            <a:fillRect/>
          </a:stretch>
        </p:blipFill>
        <p:spPr>
          <a:xfrm>
            <a:off x="863798" y="2392085"/>
            <a:ext cx="1831657" cy="1132046"/>
          </a:xfrm>
          <a:prstGeom prst="rect">
            <a:avLst/>
          </a:prstGeom>
        </p:spPr>
      </p:pic>
      <p:sp>
        <p:nvSpPr>
          <p:cNvPr id="4" name="Text 1"/>
          <p:cNvSpPr/>
          <p:nvPr/>
        </p:nvSpPr>
        <p:spPr>
          <a:xfrm>
            <a:off x="2965371" y="2392085"/>
            <a:ext cx="2454235" cy="306705"/>
          </a:xfrm>
          <a:prstGeom prst="rect">
            <a:avLst/>
          </a:prstGeom>
          <a:noFill/>
          <a:ln/>
        </p:spPr>
        <p:txBody>
          <a:bodyPr wrap="none" lIns="0" tIns="0" rIns="0" bIns="0" rtlCol="0" anchor="t"/>
          <a:lstStyle/>
          <a:p>
            <a:pPr algn="l" indent="0" marL="0">
              <a:lnSpc>
                <a:spcPts val="2400"/>
              </a:lnSpc>
              <a:buNone/>
            </a:pPr>
            <a:r>
              <a:rPr lang="en-US" sz="1900" b="1" dirty="0">
                <a:solidFill>
                  <a:srgbClr val="3D3838"/>
                </a:solidFill>
                <a:latin typeface="Montserrat Bold" pitchFamily="34" charset="0"/>
                <a:ea typeface="Montserrat Bold" pitchFamily="34" charset="-122"/>
                <a:cs typeface="Montserrat Bold" pitchFamily="34" charset="-120"/>
              </a:rPr>
              <a:t>野球のピッチャーの例</a:t>
            </a:r>
            <a:endParaRPr lang="en-US" sz="1900" dirty="0"/>
          </a:p>
        </p:txBody>
      </p:sp>
      <p:sp>
        <p:nvSpPr>
          <p:cNvPr id="5" name="Text 2"/>
          <p:cNvSpPr/>
          <p:nvPr/>
        </p:nvSpPr>
        <p:spPr>
          <a:xfrm>
            <a:off x="2965371" y="2828330"/>
            <a:ext cx="4214813" cy="2267783"/>
          </a:xfrm>
          <a:prstGeom prst="rect">
            <a:avLst/>
          </a:prstGeom>
          <a:noFill/>
          <a:ln/>
        </p:spPr>
        <p:txBody>
          <a:bodyPr wrap="square" lIns="0" tIns="0" rIns="0" bIns="0" rtlCol="0" anchor="t"/>
          <a:lstStyle/>
          <a:p>
            <a:pPr algn="l" indent="0" marL="0">
              <a:lnSpc>
                <a:spcPts val="2550"/>
              </a:lnSpc>
              <a:buNone/>
            </a:pPr>
            <a:r>
              <a:rPr lang="en-US" sz="1700" dirty="0">
                <a:solidFill>
                  <a:srgbClr val="3D3838"/>
                </a:solidFill>
                <a:latin typeface="Source Sans 3" pitchFamily="34" charset="0"/>
                <a:ea typeface="Source Sans 3" pitchFamily="34" charset="-122"/>
                <a:cs typeface="Source Sans 3" pitchFamily="34" charset="-120"/>
              </a:rPr>
              <a:t>ピッチャーがマウンドに立ったとき、脳内では「どのくらいの力加減で、どのコースへ投げるか」というシミュレーションが瞬時に行われます。ボールを放す瞬間に「これはストライクが入る」と予感できるのは、筋肉が動くよりも早く、</a:t>
            </a:r>
            <a:pPr algn="l" indent="0" marL="0">
              <a:lnSpc>
                <a:spcPts val="2550"/>
              </a:lnSpc>
              <a:buNone/>
            </a:pPr>
            <a:r>
              <a:rPr lang="en-US" sz="1700" b="1" dirty="0">
                <a:solidFill>
                  <a:srgbClr val="3D3838"/>
                </a:solidFill>
                <a:latin typeface="Source Sans 3" pitchFamily="34" charset="0"/>
                <a:ea typeface="Source Sans 3" pitchFamily="34" charset="-122"/>
                <a:cs typeface="Source Sans 3" pitchFamily="34" charset="-120"/>
              </a:rPr>
              <a:t>脳内モデルが計算結果を導き出している</a:t>
            </a:r>
            <a:pPr algn="l" indent="0" marL="0">
              <a:lnSpc>
                <a:spcPts val="2550"/>
              </a:lnSpc>
              <a:buNone/>
            </a:pPr>
            <a:r>
              <a:rPr lang="en-US" sz="1700" dirty="0">
                <a:solidFill>
                  <a:srgbClr val="3D3838"/>
                </a:solidFill>
                <a:latin typeface="Source Sans 3" pitchFamily="34" charset="0"/>
                <a:ea typeface="Source Sans 3" pitchFamily="34" charset="-122"/>
                <a:cs typeface="Source Sans 3" pitchFamily="34" charset="-120"/>
              </a:rPr>
              <a:t>からです。</a:t>
            </a:r>
            <a:endParaRPr lang="en-US" sz="1700" dirty="0"/>
          </a:p>
        </p:txBody>
      </p:sp>
      <p:sp>
        <p:nvSpPr>
          <p:cNvPr id="6" name="Shape 3"/>
          <p:cNvSpPr/>
          <p:nvPr/>
        </p:nvSpPr>
        <p:spPr>
          <a:xfrm>
            <a:off x="7450098" y="2392085"/>
            <a:ext cx="1831777" cy="1132046"/>
          </a:xfrm>
          <a:prstGeom prst="roundRect">
            <a:avLst>
              <a:gd name="adj" fmla="val 2862"/>
            </a:avLst>
          </a:prstGeom>
          <a:solidFill>
            <a:srgbClr val="DFDFE0"/>
          </a:solidFill>
          <a:ln/>
        </p:spPr>
      </p:sp>
      <p:pic>
        <p:nvPicPr>
          <p:cNvPr id="7" name="Image 1" descr="preencoded.png">    </p:cNvPr>
          <p:cNvPicPr>
            <a:picLocks noChangeAspect="1"/>
          </p:cNvPicPr>
          <p:nvPr/>
        </p:nvPicPr>
        <p:blipFill>
          <a:blip r:embed="rId2"/>
          <a:stretch>
            <a:fillRect/>
          </a:stretch>
        </p:blipFill>
        <p:spPr>
          <a:xfrm>
            <a:off x="8251627" y="2655213"/>
            <a:ext cx="228600" cy="228600"/>
          </a:xfrm>
          <a:prstGeom prst="rect">
            <a:avLst/>
          </a:prstGeom>
        </p:spPr>
      </p:pic>
      <p:sp>
        <p:nvSpPr>
          <p:cNvPr id="8" name="Text 4"/>
          <p:cNvSpPr/>
          <p:nvPr/>
        </p:nvSpPr>
        <p:spPr>
          <a:xfrm>
            <a:off x="7450098" y="2984778"/>
            <a:ext cx="1831777" cy="320040"/>
          </a:xfrm>
          <a:prstGeom prst="rect">
            <a:avLst/>
          </a:prstGeom>
          <a:noFill/>
          <a:ln/>
        </p:spPr>
        <p:txBody>
          <a:bodyPr wrap="square" lIns="0" tIns="0" rIns="0" bIns="0" rtlCol="0" anchor="t"/>
          <a:lstStyle/>
          <a:p>
            <a:pPr algn="ctr" indent="0" marL="0">
              <a:lnSpc>
                <a:spcPts val="1250"/>
              </a:lnSpc>
              <a:buNone/>
            </a:pPr>
            <a:r>
              <a:rPr lang="en-US" sz="800" dirty="0">
                <a:solidFill>
                  <a:srgbClr val="AEAEB2"/>
                </a:solidFill>
                <a:latin typeface="Source Sans 3" pitchFamily="34" charset="0"/>
                <a:ea typeface="Source Sans 3" pitchFamily="34" charset="-122"/>
                <a:cs typeface="Source Sans 3" pitchFamily="34" charset="-120"/>
              </a:rPr>
              <a:t>この画像の生成中にエラーが発生しました</a:t>
            </a:r>
            <a:endParaRPr lang="en-US" sz="800" dirty="0"/>
          </a:p>
        </p:txBody>
      </p:sp>
      <p:sp>
        <p:nvSpPr>
          <p:cNvPr id="9" name="Text 5"/>
          <p:cNvSpPr/>
          <p:nvPr/>
        </p:nvSpPr>
        <p:spPr>
          <a:xfrm>
            <a:off x="9551789" y="2392085"/>
            <a:ext cx="2454235" cy="306705"/>
          </a:xfrm>
          <a:prstGeom prst="rect">
            <a:avLst/>
          </a:prstGeom>
          <a:noFill/>
          <a:ln/>
        </p:spPr>
        <p:txBody>
          <a:bodyPr wrap="none" lIns="0" tIns="0" rIns="0" bIns="0" rtlCol="0" anchor="t"/>
          <a:lstStyle/>
          <a:p>
            <a:pPr algn="l" indent="0" marL="0">
              <a:lnSpc>
                <a:spcPts val="2400"/>
              </a:lnSpc>
              <a:buNone/>
            </a:pPr>
            <a:r>
              <a:rPr lang="en-US" sz="1900" b="1" dirty="0">
                <a:solidFill>
                  <a:srgbClr val="3D3838"/>
                </a:solidFill>
                <a:latin typeface="Montserrat Bold" pitchFamily="34" charset="0"/>
                <a:ea typeface="Montserrat Bold" pitchFamily="34" charset="-122"/>
                <a:cs typeface="Montserrat Bold" pitchFamily="34" charset="-120"/>
              </a:rPr>
              <a:t>獲物を狙う狩人の例</a:t>
            </a:r>
            <a:endParaRPr lang="en-US" sz="1900" dirty="0"/>
          </a:p>
        </p:txBody>
      </p:sp>
      <p:sp>
        <p:nvSpPr>
          <p:cNvPr id="10" name="Text 6"/>
          <p:cNvSpPr/>
          <p:nvPr/>
        </p:nvSpPr>
        <p:spPr>
          <a:xfrm>
            <a:off x="9551789" y="2828330"/>
            <a:ext cx="4214813" cy="1943814"/>
          </a:xfrm>
          <a:prstGeom prst="rect">
            <a:avLst/>
          </a:prstGeom>
          <a:noFill/>
          <a:ln/>
        </p:spPr>
        <p:txBody>
          <a:bodyPr wrap="square" lIns="0" tIns="0" rIns="0" bIns="0" rtlCol="0" anchor="t"/>
          <a:lstStyle/>
          <a:p>
            <a:pPr algn="l" indent="0" marL="0">
              <a:lnSpc>
                <a:spcPts val="2550"/>
              </a:lnSpc>
              <a:buNone/>
            </a:pPr>
            <a:r>
              <a:rPr lang="en-US" sz="1700" dirty="0">
                <a:solidFill>
                  <a:srgbClr val="3D3838"/>
                </a:solidFill>
                <a:latin typeface="Source Sans 3" pitchFamily="34" charset="0"/>
                <a:ea typeface="Source Sans 3" pitchFamily="34" charset="-122"/>
                <a:cs typeface="Source Sans 3" pitchFamily="34" charset="-120"/>
              </a:rPr>
              <a:t>狩猟において獲物を仕留める際も同様です。どの場所を、どれほどの衝撃で狙えば獲物を倒せるか。実際に行動を起こす「直前」に脳内モデルが結果を弾き出すことで、最も成功率の高い動きを現実の運動系に反映させることができます。</a:t>
            </a:r>
            <a:endParaRPr lang="en-US" sz="1700" dirty="0"/>
          </a:p>
        </p:txBody>
      </p:sp>
      <p:sp>
        <p:nvSpPr>
          <p:cNvPr id="11" name="Shape 7"/>
          <p:cNvSpPr/>
          <p:nvPr/>
        </p:nvSpPr>
        <p:spPr>
          <a:xfrm>
            <a:off x="863798" y="5339001"/>
            <a:ext cx="12902803" cy="1543883"/>
          </a:xfrm>
          <a:prstGeom prst="roundRect">
            <a:avLst>
              <a:gd name="adj" fmla="val 2098"/>
            </a:avLst>
          </a:prstGeom>
          <a:solidFill>
            <a:srgbClr val="D6D7DC"/>
          </a:solidFill>
          <a:ln/>
        </p:spPr>
      </p:sp>
      <p:pic>
        <p:nvPicPr>
          <p:cNvPr id="12" name="Image 2" descr="preencoded.png">    </p:cNvPr>
          <p:cNvPicPr>
            <a:picLocks noChangeAspect="1"/>
          </p:cNvPicPr>
          <p:nvPr/>
        </p:nvPicPr>
        <p:blipFill>
          <a:blip r:embed="rId3"/>
          <a:stretch>
            <a:fillRect/>
          </a:stretch>
        </p:blipFill>
        <p:spPr>
          <a:xfrm>
            <a:off x="1079659" y="5648444"/>
            <a:ext cx="269915" cy="215860"/>
          </a:xfrm>
          <a:prstGeom prst="rect">
            <a:avLst/>
          </a:prstGeom>
        </p:spPr>
      </p:pic>
      <p:sp>
        <p:nvSpPr>
          <p:cNvPr id="13" name="Text 8"/>
          <p:cNvSpPr/>
          <p:nvPr/>
        </p:nvSpPr>
        <p:spPr>
          <a:xfrm>
            <a:off x="1565434" y="5608796"/>
            <a:ext cx="11985308" cy="971907"/>
          </a:xfrm>
          <a:prstGeom prst="rect">
            <a:avLst/>
          </a:prstGeom>
          <a:noFill/>
          <a:ln/>
        </p:spPr>
        <p:txBody>
          <a:bodyPr wrap="square" lIns="0" tIns="0" rIns="0" bIns="0" rtlCol="0" anchor="t"/>
          <a:lstStyle/>
          <a:p>
            <a:pPr algn="l" indent="0" marL="0">
              <a:lnSpc>
                <a:spcPts val="2550"/>
              </a:lnSpc>
              <a:buNone/>
            </a:pPr>
            <a:r>
              <a:rPr lang="en-US" sz="1700" b="1" dirty="0">
                <a:solidFill>
                  <a:srgbClr val="000000"/>
                </a:solidFill>
                <a:latin typeface="Source Sans 3" pitchFamily="34" charset="0"/>
                <a:ea typeface="Source Sans 3" pitchFamily="34" charset="-122"/>
                <a:cs typeface="Source Sans 3" pitchFamily="34" charset="-120"/>
              </a:rPr>
              <a:t>核心のポイント：</a:t>
            </a:r>
            <a:pPr algn="l" indent="0" marL="0">
              <a:lnSpc>
                <a:spcPts val="2550"/>
              </a:lnSpc>
              <a:buNone/>
            </a:pPr>
            <a:r>
              <a:rPr lang="en-US" sz="1700" dirty="0">
                <a:solidFill>
                  <a:srgbClr val="000000"/>
                </a:solidFill>
                <a:latin typeface="Source Sans 3" pitchFamily="34" charset="0"/>
                <a:ea typeface="Source Sans 3" pitchFamily="34" charset="-122"/>
                <a:cs typeface="Source Sans 3" pitchFamily="34" charset="-120"/>
              </a:rPr>
              <a:t>「実際に体が動いて結果が出る前に、脳内ではすでに予測が完了している」という事実。この先回りする能力こそが、危険を即座に回避し、獲物を確実に仕留めるという生存に不可欠な役割を果たしているのです。そして、この「予測」と「現実」が届くタイミングこそが、私たちの「心」を形作る決定的な要因となります。</a:t>
            </a:r>
            <a:endParaRPr lang="en-US" sz="17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45212" y="938093"/>
            <a:ext cx="11324034" cy="529233"/>
          </a:xfrm>
          <a:prstGeom prst="rect">
            <a:avLst/>
          </a:prstGeom>
          <a:noFill/>
          <a:ln/>
        </p:spPr>
        <p:txBody>
          <a:bodyPr wrap="none" lIns="0" tIns="0" rIns="0" bIns="0" rtlCol="0" anchor="t"/>
          <a:lstStyle/>
          <a:p>
            <a:pPr algn="l" indent="0" marL="0">
              <a:lnSpc>
                <a:spcPts val="4150"/>
              </a:lnSpc>
              <a:buNone/>
            </a:pPr>
            <a:r>
              <a:rPr lang="en-US" sz="3300" b="1" dirty="0">
                <a:solidFill>
                  <a:srgbClr val="000000"/>
                </a:solidFill>
                <a:latin typeface="Montserrat Bold" pitchFamily="34" charset="0"/>
                <a:ea typeface="Montserrat Bold" pitchFamily="34" charset="-122"/>
                <a:cs typeface="Montserrat Bold" pitchFamily="34" charset="-120"/>
              </a:rPr>
              <a:t>4. 「時間遅延モデル」：能動感を生み出す「信号の到着順」</a:t>
            </a:r>
            <a:endParaRPr lang="en-US" sz="3300" dirty="0"/>
          </a:p>
        </p:txBody>
      </p:sp>
      <p:sp>
        <p:nvSpPr>
          <p:cNvPr id="3" name="Text 1"/>
          <p:cNvSpPr/>
          <p:nvPr/>
        </p:nvSpPr>
        <p:spPr>
          <a:xfrm>
            <a:off x="745212" y="1788676"/>
            <a:ext cx="13139976" cy="520541"/>
          </a:xfrm>
          <a:prstGeom prst="rect">
            <a:avLst/>
          </a:prstGeom>
          <a:noFill/>
          <a:ln/>
        </p:spPr>
        <p:txBody>
          <a:bodyPr wrap="square" lIns="0" tIns="0" rIns="0" bIns="0" rtlCol="0" anchor="t"/>
          <a:lstStyle/>
          <a:p>
            <a:pPr algn="l" indent="0" marL="0">
              <a:lnSpc>
                <a:spcPts val="2000"/>
              </a:lnSpc>
              <a:buNone/>
            </a:pPr>
            <a:r>
              <a:rPr lang="en-US" sz="1450" dirty="0">
                <a:solidFill>
                  <a:srgbClr val="3D3838"/>
                </a:solidFill>
                <a:latin typeface="Source Sans 3" pitchFamily="34" charset="0"/>
                <a:ea typeface="Source Sans 3" pitchFamily="34" charset="-122"/>
                <a:cs typeface="Source Sans 3" pitchFamily="34" charset="-120"/>
              </a:rPr>
              <a:t>本資料の最重要概念が、著者の主張する</a:t>
            </a:r>
            <a:pPr algn="l" indent="0" marL="0">
              <a:lnSpc>
                <a:spcPts val="2000"/>
              </a:lnSpc>
              <a:buNone/>
            </a:pPr>
            <a:r>
              <a:rPr lang="en-US" sz="1450" b="1" dirty="0">
                <a:solidFill>
                  <a:srgbClr val="3D3838"/>
                </a:solidFill>
                <a:latin typeface="Source Sans 3" pitchFamily="34" charset="0"/>
                <a:ea typeface="Source Sans 3" pitchFamily="34" charset="-122"/>
                <a:cs typeface="Source Sans 3" pitchFamily="34" charset="-120"/>
              </a:rPr>
              <a:t>「時間遅延モデル」</a:t>
            </a:r>
            <a:pPr algn="l" indent="0" marL="0">
              <a:lnSpc>
                <a:spcPts val="2000"/>
              </a:lnSpc>
              <a:buNone/>
            </a:pPr>
            <a:r>
              <a:rPr lang="en-US" sz="1450" dirty="0">
                <a:solidFill>
                  <a:srgbClr val="3D3838"/>
                </a:solidFill>
                <a:latin typeface="Source Sans 3" pitchFamily="34" charset="0"/>
                <a:ea typeface="Source Sans 3" pitchFamily="34" charset="-122"/>
                <a:cs typeface="Source Sans 3" pitchFamily="34" charset="-120"/>
              </a:rPr>
              <a:t>です。脳の照合部位は、情報の「内容」を比べるだけでなく、まるで精密なストップウォッチのように、信号A（現実）と信号B（シミュレーション）の</a:t>
            </a:r>
            <a:pPr algn="l" indent="0" marL="0">
              <a:lnSpc>
                <a:spcPts val="2000"/>
              </a:lnSpc>
              <a:buNone/>
            </a:pPr>
            <a:r>
              <a:rPr lang="en-US" sz="1450" b="1" dirty="0">
                <a:solidFill>
                  <a:srgbClr val="3D3838"/>
                </a:solidFill>
                <a:latin typeface="Source Sans 3" pitchFamily="34" charset="0"/>
                <a:ea typeface="Source Sans 3" pitchFamily="34" charset="-122"/>
                <a:cs typeface="Source Sans 3" pitchFamily="34" charset="-120"/>
              </a:rPr>
              <a:t>「到着時刻」を厳密に管理</a:t>
            </a:r>
            <a:pPr algn="l" indent="0" marL="0">
              <a:lnSpc>
                <a:spcPts val="2000"/>
              </a:lnSpc>
              <a:buNone/>
            </a:pPr>
            <a:r>
              <a:rPr lang="en-US" sz="1450" dirty="0">
                <a:solidFill>
                  <a:srgbClr val="3D3838"/>
                </a:solidFill>
                <a:latin typeface="Source Sans 3" pitchFamily="34" charset="0"/>
                <a:ea typeface="Source Sans 3" pitchFamily="34" charset="-122"/>
                <a:cs typeface="Source Sans 3" pitchFamily="34" charset="-120"/>
              </a:rPr>
              <a:t>しています。</a:t>
            </a:r>
            <a:endParaRPr lang="en-US" sz="1450" dirty="0"/>
          </a:p>
        </p:txBody>
      </p:sp>
      <p:sp>
        <p:nvSpPr>
          <p:cNvPr id="4" name="Text 2"/>
          <p:cNvSpPr/>
          <p:nvPr/>
        </p:nvSpPr>
        <p:spPr>
          <a:xfrm>
            <a:off x="745212" y="2489954"/>
            <a:ext cx="13139976" cy="260271"/>
          </a:xfrm>
          <a:prstGeom prst="rect">
            <a:avLst/>
          </a:prstGeom>
          <a:noFill/>
          <a:ln/>
        </p:spPr>
        <p:txBody>
          <a:bodyPr wrap="none" lIns="0" tIns="0" rIns="0" bIns="0" rtlCol="0" anchor="t"/>
          <a:lstStyle/>
          <a:p>
            <a:pPr algn="l" indent="0" marL="0">
              <a:lnSpc>
                <a:spcPts val="2000"/>
              </a:lnSpc>
              <a:buNone/>
            </a:pPr>
            <a:r>
              <a:rPr lang="en-US" sz="1450" b="1" dirty="0">
                <a:solidFill>
                  <a:srgbClr val="3D3838"/>
                </a:solidFill>
                <a:latin typeface="Source Sans 3" pitchFamily="34" charset="0"/>
                <a:ea typeface="Source Sans 3" pitchFamily="34" charset="-122"/>
                <a:cs typeface="Source Sans 3" pitchFamily="34" charset="-120"/>
              </a:rPr>
              <a:t>「どちらが先に届くか」というコンマ数秒の到着順が、あなたの「自分らしさ」を決定づけているのです。</a:t>
            </a:r>
            <a:endParaRPr lang="en-US" sz="1450" dirty="0"/>
          </a:p>
        </p:txBody>
      </p:sp>
      <p:sp>
        <p:nvSpPr>
          <p:cNvPr id="5" name="Shape 3"/>
          <p:cNvSpPr/>
          <p:nvPr/>
        </p:nvSpPr>
        <p:spPr>
          <a:xfrm>
            <a:off x="745212" y="2930962"/>
            <a:ext cx="13139976" cy="2668667"/>
          </a:xfrm>
          <a:prstGeom prst="roundRect">
            <a:avLst>
              <a:gd name="adj" fmla="val 1047"/>
            </a:avLst>
          </a:prstGeom>
          <a:noFill/>
          <a:ln w="7620">
            <a:solidFill>
              <a:srgbClr val="000000">
                <a:alpha val="8000"/>
              </a:srgbClr>
            </a:solidFill>
            <a:prstDash val="solid"/>
          </a:ln>
        </p:spPr>
      </p:sp>
      <p:sp>
        <p:nvSpPr>
          <p:cNvPr id="6" name="Shape 4"/>
          <p:cNvSpPr/>
          <p:nvPr/>
        </p:nvSpPr>
        <p:spPr>
          <a:xfrm>
            <a:off x="752832" y="2938582"/>
            <a:ext cx="13124736" cy="468154"/>
          </a:xfrm>
          <a:prstGeom prst="rect">
            <a:avLst/>
          </a:prstGeom>
          <a:solidFill>
            <a:srgbClr val="FFFFFF">
              <a:alpha val="4000"/>
            </a:srgbClr>
          </a:solidFill>
          <a:ln/>
        </p:spPr>
      </p:sp>
      <p:sp>
        <p:nvSpPr>
          <p:cNvPr id="7" name="Text 5"/>
          <p:cNvSpPr/>
          <p:nvPr/>
        </p:nvSpPr>
        <p:spPr>
          <a:xfrm>
            <a:off x="939284" y="3042523"/>
            <a:ext cx="3561159" cy="260271"/>
          </a:xfrm>
          <a:prstGeom prst="rect">
            <a:avLst/>
          </a:prstGeom>
          <a:noFill/>
          <a:ln/>
        </p:spPr>
        <p:txBody>
          <a:bodyPr wrap="none" lIns="0" tIns="0" rIns="0" bIns="0" rtlCol="0" anchor="t"/>
          <a:lstStyle/>
          <a:p>
            <a:pPr algn="l" indent="0" marL="0">
              <a:lnSpc>
                <a:spcPts val="2000"/>
              </a:lnSpc>
              <a:buNone/>
            </a:pPr>
            <a:r>
              <a:rPr lang="en-US" sz="1450" b="1" dirty="0">
                <a:solidFill>
                  <a:srgbClr val="3D3838"/>
                </a:solidFill>
                <a:latin typeface="Source Sans 3" pitchFamily="34" charset="0"/>
                <a:ea typeface="Source Sans 3" pitchFamily="34" charset="-122"/>
                <a:cs typeface="Source Sans 3" pitchFamily="34" charset="-120"/>
              </a:rPr>
              <a:t>信号の到着順</a:t>
            </a:r>
            <a:endParaRPr lang="en-US" sz="1450" dirty="0"/>
          </a:p>
        </p:txBody>
      </p:sp>
      <p:sp>
        <p:nvSpPr>
          <p:cNvPr id="8" name="Text 6"/>
          <p:cNvSpPr/>
          <p:nvPr/>
        </p:nvSpPr>
        <p:spPr>
          <a:xfrm>
            <a:off x="4880491" y="3042523"/>
            <a:ext cx="4213503" cy="260271"/>
          </a:xfrm>
          <a:prstGeom prst="rect">
            <a:avLst/>
          </a:prstGeom>
          <a:noFill/>
          <a:ln/>
        </p:spPr>
        <p:txBody>
          <a:bodyPr wrap="none" lIns="0" tIns="0" rIns="0" bIns="0" rtlCol="0" anchor="t"/>
          <a:lstStyle/>
          <a:p>
            <a:pPr algn="l" indent="0" marL="0">
              <a:lnSpc>
                <a:spcPts val="2000"/>
              </a:lnSpc>
              <a:buNone/>
            </a:pPr>
            <a:r>
              <a:rPr lang="en-US" sz="1450" b="1" dirty="0">
                <a:solidFill>
                  <a:srgbClr val="3D3838"/>
                </a:solidFill>
                <a:latin typeface="Source Sans 3" pitchFamily="34" charset="0"/>
                <a:ea typeface="Source Sans 3" pitchFamily="34" charset="-122"/>
                <a:cs typeface="Source Sans 3" pitchFamily="34" charset="-120"/>
              </a:rPr>
              <a:t>発生する感覚（専門用語）</a:t>
            </a:r>
            <a:endParaRPr lang="en-US" sz="1450" dirty="0"/>
          </a:p>
        </p:txBody>
      </p:sp>
      <p:sp>
        <p:nvSpPr>
          <p:cNvPr id="9" name="Text 7"/>
          <p:cNvSpPr/>
          <p:nvPr/>
        </p:nvSpPr>
        <p:spPr>
          <a:xfrm>
            <a:off x="9474041" y="3042523"/>
            <a:ext cx="4217313" cy="260271"/>
          </a:xfrm>
          <a:prstGeom prst="rect">
            <a:avLst/>
          </a:prstGeom>
          <a:noFill/>
          <a:ln/>
        </p:spPr>
        <p:txBody>
          <a:bodyPr wrap="none" lIns="0" tIns="0" rIns="0" bIns="0" rtlCol="0" anchor="t"/>
          <a:lstStyle/>
          <a:p>
            <a:pPr algn="l" indent="0" marL="0">
              <a:lnSpc>
                <a:spcPts val="2000"/>
              </a:lnSpc>
              <a:buNone/>
            </a:pPr>
            <a:r>
              <a:rPr lang="en-US" sz="1450" b="1" dirty="0">
                <a:solidFill>
                  <a:srgbClr val="3D3838"/>
                </a:solidFill>
                <a:latin typeface="Source Sans 3" pitchFamily="34" charset="0"/>
                <a:ea typeface="Source Sans 3" pitchFamily="34" charset="-122"/>
                <a:cs typeface="Source Sans 3" pitchFamily="34" charset="-120"/>
              </a:rPr>
              <a:t>心の状態・実感</a:t>
            </a:r>
            <a:endParaRPr lang="en-US" sz="1450" dirty="0"/>
          </a:p>
        </p:txBody>
      </p:sp>
      <p:sp>
        <p:nvSpPr>
          <p:cNvPr id="10" name="Shape 8"/>
          <p:cNvSpPr/>
          <p:nvPr/>
        </p:nvSpPr>
        <p:spPr>
          <a:xfrm>
            <a:off x="752832" y="3406735"/>
            <a:ext cx="13124736" cy="728424"/>
          </a:xfrm>
          <a:prstGeom prst="rect">
            <a:avLst/>
          </a:prstGeom>
          <a:solidFill>
            <a:srgbClr val="000000">
              <a:alpha val="4000"/>
            </a:srgbClr>
          </a:solidFill>
          <a:ln/>
        </p:spPr>
      </p:sp>
      <p:sp>
        <p:nvSpPr>
          <p:cNvPr id="11" name="Text 9"/>
          <p:cNvSpPr/>
          <p:nvPr/>
        </p:nvSpPr>
        <p:spPr>
          <a:xfrm>
            <a:off x="939284" y="3510677"/>
            <a:ext cx="3561159" cy="260271"/>
          </a:xfrm>
          <a:prstGeom prst="rect">
            <a:avLst/>
          </a:prstGeom>
          <a:noFill/>
          <a:ln/>
        </p:spPr>
        <p:txBody>
          <a:bodyPr wrap="none" lIns="0" tIns="0" rIns="0" bIns="0" rtlCol="0" anchor="t"/>
          <a:lstStyle/>
          <a:p>
            <a:pPr algn="l" indent="0" marL="0">
              <a:lnSpc>
                <a:spcPts val="2000"/>
              </a:lnSpc>
              <a:buNone/>
            </a:pPr>
            <a:r>
              <a:rPr lang="en-US" sz="1450" dirty="0">
                <a:solidFill>
                  <a:srgbClr val="3D3838"/>
                </a:solidFill>
                <a:latin typeface="Source Sans 3" pitchFamily="34" charset="0"/>
                <a:ea typeface="Source Sans 3" pitchFamily="34" charset="-122"/>
                <a:cs typeface="Source Sans 3" pitchFamily="34" charset="-120"/>
              </a:rPr>
              <a:t>B（予測）が先、A（現実）が後</a:t>
            </a:r>
            <a:endParaRPr lang="en-US" sz="1450" dirty="0"/>
          </a:p>
        </p:txBody>
      </p:sp>
      <p:sp>
        <p:nvSpPr>
          <p:cNvPr id="12" name="Text 10"/>
          <p:cNvSpPr/>
          <p:nvPr/>
        </p:nvSpPr>
        <p:spPr>
          <a:xfrm>
            <a:off x="4880491" y="3510677"/>
            <a:ext cx="4213503" cy="520541"/>
          </a:xfrm>
          <a:prstGeom prst="rect">
            <a:avLst/>
          </a:prstGeom>
          <a:noFill/>
          <a:ln/>
        </p:spPr>
        <p:txBody>
          <a:bodyPr wrap="square" lIns="0" tIns="0" rIns="0" bIns="0" rtlCol="0" anchor="t"/>
          <a:lstStyle/>
          <a:p>
            <a:pPr algn="l" indent="0" marL="0">
              <a:lnSpc>
                <a:spcPts val="2000"/>
              </a:lnSpc>
              <a:buNone/>
            </a:pPr>
            <a:r>
              <a:rPr lang="en-US" sz="1450" dirty="0">
                <a:solidFill>
                  <a:srgbClr val="3D3838"/>
                </a:solidFill>
                <a:latin typeface="Source Sans 3" pitchFamily="34" charset="0"/>
                <a:ea typeface="Source Sans 3" pitchFamily="34" charset="-122"/>
                <a:cs typeface="Source Sans 3" pitchFamily="34" charset="-120"/>
              </a:rPr>
              <a:t>自我の能動性 (sense of agency) / 自己所属感 (sense of ownership)</a:t>
            </a:r>
            <a:endParaRPr lang="en-US" sz="1450" dirty="0"/>
          </a:p>
        </p:txBody>
      </p:sp>
      <p:sp>
        <p:nvSpPr>
          <p:cNvPr id="13" name="Text 11"/>
          <p:cNvSpPr/>
          <p:nvPr/>
        </p:nvSpPr>
        <p:spPr>
          <a:xfrm>
            <a:off x="9474041" y="3510677"/>
            <a:ext cx="4217313" cy="520541"/>
          </a:xfrm>
          <a:prstGeom prst="rect">
            <a:avLst/>
          </a:prstGeom>
          <a:noFill/>
          <a:ln/>
        </p:spPr>
        <p:txBody>
          <a:bodyPr wrap="square" lIns="0" tIns="0" rIns="0" bIns="0" rtlCol="0" anchor="t"/>
          <a:lstStyle/>
          <a:p>
            <a:pPr algn="l" indent="0" marL="0">
              <a:lnSpc>
                <a:spcPts val="2000"/>
              </a:lnSpc>
              <a:buNone/>
            </a:pPr>
            <a:r>
              <a:rPr lang="en-US" sz="1450" dirty="0">
                <a:solidFill>
                  <a:srgbClr val="3D3838"/>
                </a:solidFill>
                <a:latin typeface="Source Sans 3" pitchFamily="34" charset="0"/>
                <a:ea typeface="Source Sans 3" pitchFamily="34" charset="-122"/>
                <a:cs typeface="Source Sans 3" pitchFamily="34" charset="-120"/>
              </a:rPr>
              <a:t>「自分がやった」「思い通りになった」という正常な実感。</a:t>
            </a:r>
            <a:endParaRPr lang="en-US" sz="1450" dirty="0"/>
          </a:p>
        </p:txBody>
      </p:sp>
      <p:sp>
        <p:nvSpPr>
          <p:cNvPr id="14" name="Shape 12"/>
          <p:cNvSpPr/>
          <p:nvPr/>
        </p:nvSpPr>
        <p:spPr>
          <a:xfrm>
            <a:off x="752832" y="4135160"/>
            <a:ext cx="13124736" cy="728424"/>
          </a:xfrm>
          <a:prstGeom prst="rect">
            <a:avLst/>
          </a:prstGeom>
          <a:solidFill>
            <a:srgbClr val="FFFFFF">
              <a:alpha val="4000"/>
            </a:srgbClr>
          </a:solidFill>
          <a:ln/>
        </p:spPr>
      </p:sp>
      <p:sp>
        <p:nvSpPr>
          <p:cNvPr id="15" name="Text 13"/>
          <p:cNvSpPr/>
          <p:nvPr/>
        </p:nvSpPr>
        <p:spPr>
          <a:xfrm>
            <a:off x="939284" y="4239101"/>
            <a:ext cx="3561159" cy="260271"/>
          </a:xfrm>
          <a:prstGeom prst="rect">
            <a:avLst/>
          </a:prstGeom>
          <a:noFill/>
          <a:ln/>
        </p:spPr>
        <p:txBody>
          <a:bodyPr wrap="none" lIns="0" tIns="0" rIns="0" bIns="0" rtlCol="0" anchor="t"/>
          <a:lstStyle/>
          <a:p>
            <a:pPr algn="l" indent="0" marL="0">
              <a:lnSpc>
                <a:spcPts val="2000"/>
              </a:lnSpc>
              <a:buNone/>
            </a:pPr>
            <a:r>
              <a:rPr lang="en-US" sz="1450" dirty="0">
                <a:solidFill>
                  <a:srgbClr val="3D3838"/>
                </a:solidFill>
                <a:latin typeface="Source Sans 3" pitchFamily="34" charset="0"/>
                <a:ea typeface="Source Sans 3" pitchFamily="34" charset="-122"/>
                <a:cs typeface="Source Sans 3" pitchFamily="34" charset="-120"/>
              </a:rPr>
              <a:t>A（現実）が先、B（予測）が後</a:t>
            </a:r>
            <a:endParaRPr lang="en-US" sz="1450" dirty="0"/>
          </a:p>
        </p:txBody>
      </p:sp>
      <p:sp>
        <p:nvSpPr>
          <p:cNvPr id="16" name="Text 14"/>
          <p:cNvSpPr/>
          <p:nvPr/>
        </p:nvSpPr>
        <p:spPr>
          <a:xfrm>
            <a:off x="4880491" y="4239101"/>
            <a:ext cx="4213503" cy="260271"/>
          </a:xfrm>
          <a:prstGeom prst="rect">
            <a:avLst/>
          </a:prstGeom>
          <a:noFill/>
          <a:ln/>
        </p:spPr>
        <p:txBody>
          <a:bodyPr wrap="none" lIns="0" tIns="0" rIns="0" bIns="0" rtlCol="0" anchor="t"/>
          <a:lstStyle/>
          <a:p>
            <a:pPr algn="l" indent="0" marL="0">
              <a:lnSpc>
                <a:spcPts val="2000"/>
              </a:lnSpc>
              <a:buNone/>
            </a:pPr>
            <a:r>
              <a:rPr lang="en-US" sz="1450" dirty="0">
                <a:solidFill>
                  <a:srgbClr val="3D3838"/>
                </a:solidFill>
                <a:latin typeface="Source Sans 3" pitchFamily="34" charset="0"/>
                <a:ea typeface="Source Sans 3" pitchFamily="34" charset="-122"/>
                <a:cs typeface="Source Sans 3" pitchFamily="34" charset="-120"/>
              </a:rPr>
              <a:t>被動感（させられた感覚）/ 外部所属感</a:t>
            </a:r>
            <a:endParaRPr lang="en-US" sz="1450" dirty="0"/>
          </a:p>
        </p:txBody>
      </p:sp>
      <p:sp>
        <p:nvSpPr>
          <p:cNvPr id="17" name="Text 15"/>
          <p:cNvSpPr/>
          <p:nvPr/>
        </p:nvSpPr>
        <p:spPr>
          <a:xfrm>
            <a:off x="9474041" y="4239101"/>
            <a:ext cx="4217313" cy="520541"/>
          </a:xfrm>
          <a:prstGeom prst="rect">
            <a:avLst/>
          </a:prstGeom>
          <a:noFill/>
          <a:ln/>
        </p:spPr>
        <p:txBody>
          <a:bodyPr wrap="square" lIns="0" tIns="0" rIns="0" bIns="0" rtlCol="0" anchor="t"/>
          <a:lstStyle/>
          <a:p>
            <a:pPr algn="l" indent="0" marL="0">
              <a:lnSpc>
                <a:spcPts val="2000"/>
              </a:lnSpc>
              <a:buNone/>
            </a:pPr>
            <a:r>
              <a:rPr lang="en-US" sz="1450" dirty="0">
                <a:solidFill>
                  <a:srgbClr val="3D3838"/>
                </a:solidFill>
                <a:latin typeface="Source Sans 3" pitchFamily="34" charset="0"/>
                <a:ea typeface="Source Sans 3" pitchFamily="34" charset="-122"/>
                <a:cs typeface="Source Sans 3" pitchFamily="34" charset="-120"/>
              </a:rPr>
              <a:t>「させられた」「誰かに操られている」という異常な感覚。</a:t>
            </a:r>
            <a:endParaRPr lang="en-US" sz="1450" dirty="0"/>
          </a:p>
        </p:txBody>
      </p:sp>
      <p:sp>
        <p:nvSpPr>
          <p:cNvPr id="18" name="Shape 16"/>
          <p:cNvSpPr/>
          <p:nvPr/>
        </p:nvSpPr>
        <p:spPr>
          <a:xfrm>
            <a:off x="752832" y="4863584"/>
            <a:ext cx="13124736" cy="728424"/>
          </a:xfrm>
          <a:prstGeom prst="rect">
            <a:avLst/>
          </a:prstGeom>
          <a:solidFill>
            <a:srgbClr val="000000">
              <a:alpha val="4000"/>
            </a:srgbClr>
          </a:solidFill>
          <a:ln/>
        </p:spPr>
      </p:sp>
      <p:sp>
        <p:nvSpPr>
          <p:cNvPr id="19" name="Text 17"/>
          <p:cNvSpPr/>
          <p:nvPr/>
        </p:nvSpPr>
        <p:spPr>
          <a:xfrm>
            <a:off x="939284" y="4967526"/>
            <a:ext cx="3561159" cy="260271"/>
          </a:xfrm>
          <a:prstGeom prst="rect">
            <a:avLst/>
          </a:prstGeom>
          <a:noFill/>
          <a:ln/>
        </p:spPr>
        <p:txBody>
          <a:bodyPr wrap="none" lIns="0" tIns="0" rIns="0" bIns="0" rtlCol="0" anchor="t"/>
          <a:lstStyle/>
          <a:p>
            <a:pPr algn="l" indent="0" marL="0">
              <a:lnSpc>
                <a:spcPts val="2000"/>
              </a:lnSpc>
              <a:buNone/>
            </a:pPr>
            <a:r>
              <a:rPr lang="en-US" sz="1450" dirty="0">
                <a:solidFill>
                  <a:srgbClr val="3D3838"/>
                </a:solidFill>
                <a:latin typeface="Source Sans 3" pitchFamily="34" charset="0"/>
                <a:ea typeface="Source Sans 3" pitchFamily="34" charset="-122"/>
                <a:cs typeface="Source Sans 3" pitchFamily="34" charset="-120"/>
              </a:rPr>
              <a:t>AとBが同時</a:t>
            </a:r>
            <a:endParaRPr lang="en-US" sz="1450" dirty="0"/>
          </a:p>
        </p:txBody>
      </p:sp>
      <p:sp>
        <p:nvSpPr>
          <p:cNvPr id="20" name="Text 18"/>
          <p:cNvSpPr/>
          <p:nvPr/>
        </p:nvSpPr>
        <p:spPr>
          <a:xfrm>
            <a:off x="4880491" y="4967526"/>
            <a:ext cx="4213503" cy="260271"/>
          </a:xfrm>
          <a:prstGeom prst="rect">
            <a:avLst/>
          </a:prstGeom>
          <a:noFill/>
          <a:ln/>
        </p:spPr>
        <p:txBody>
          <a:bodyPr wrap="none" lIns="0" tIns="0" rIns="0" bIns="0" rtlCol="0" anchor="t"/>
          <a:lstStyle/>
          <a:p>
            <a:pPr algn="l" indent="0" marL="0">
              <a:lnSpc>
                <a:spcPts val="2000"/>
              </a:lnSpc>
              <a:buNone/>
            </a:pPr>
            <a:r>
              <a:rPr lang="en-US" sz="1450" dirty="0">
                <a:solidFill>
                  <a:srgbClr val="3D3838"/>
                </a:solidFill>
                <a:latin typeface="Source Sans 3" pitchFamily="34" charset="0"/>
                <a:ea typeface="Source Sans 3" pitchFamily="34" charset="-122"/>
                <a:cs typeface="Source Sans 3" pitchFamily="34" charset="-120"/>
              </a:rPr>
              <a:t>自生思考</a:t>
            </a:r>
            <a:endParaRPr lang="en-US" sz="1450" dirty="0"/>
          </a:p>
        </p:txBody>
      </p:sp>
      <p:sp>
        <p:nvSpPr>
          <p:cNvPr id="21" name="Text 19"/>
          <p:cNvSpPr/>
          <p:nvPr/>
        </p:nvSpPr>
        <p:spPr>
          <a:xfrm>
            <a:off x="9474041" y="4967526"/>
            <a:ext cx="4217313" cy="520541"/>
          </a:xfrm>
          <a:prstGeom prst="rect">
            <a:avLst/>
          </a:prstGeom>
          <a:noFill/>
          <a:ln/>
        </p:spPr>
        <p:txBody>
          <a:bodyPr wrap="square" lIns="0" tIns="0" rIns="0" bIns="0" rtlCol="0" anchor="t"/>
          <a:lstStyle/>
          <a:p>
            <a:pPr algn="l" indent="0" marL="0">
              <a:lnSpc>
                <a:spcPts val="2000"/>
              </a:lnSpc>
              <a:buNone/>
            </a:pPr>
            <a:r>
              <a:rPr lang="en-US" sz="1450" dirty="0">
                <a:solidFill>
                  <a:srgbClr val="3D3838"/>
                </a:solidFill>
                <a:latin typeface="Source Sans 3" pitchFamily="34" charset="0"/>
                <a:ea typeface="Source Sans 3" pitchFamily="34" charset="-122"/>
                <a:cs typeface="Source Sans 3" pitchFamily="34" charset="-120"/>
              </a:rPr>
              <a:t>自分の考えが、意図せず勝手に湧き上がってくるような感覚。</a:t>
            </a:r>
            <a:endParaRPr lang="en-US" sz="1450" dirty="0"/>
          </a:p>
        </p:txBody>
      </p:sp>
      <p:sp>
        <p:nvSpPr>
          <p:cNvPr id="22" name="Shape 20"/>
          <p:cNvSpPr/>
          <p:nvPr/>
        </p:nvSpPr>
        <p:spPr>
          <a:xfrm>
            <a:off x="611029" y="5780365"/>
            <a:ext cx="6611064" cy="1511141"/>
          </a:xfrm>
          <a:prstGeom prst="roundRect">
            <a:avLst>
              <a:gd name="adj" fmla="val 1849"/>
            </a:avLst>
          </a:prstGeom>
          <a:solidFill>
            <a:srgbClr val="2D2E34"/>
          </a:solidFill>
          <a:ln/>
        </p:spPr>
      </p:sp>
      <p:sp>
        <p:nvSpPr>
          <p:cNvPr id="23" name="Text 21"/>
          <p:cNvSpPr/>
          <p:nvPr/>
        </p:nvSpPr>
        <p:spPr>
          <a:xfrm>
            <a:off x="797243" y="5940981"/>
            <a:ext cx="2117050" cy="264557"/>
          </a:xfrm>
          <a:prstGeom prst="rect">
            <a:avLst/>
          </a:prstGeom>
          <a:noFill/>
          <a:ln/>
        </p:spPr>
        <p:txBody>
          <a:bodyPr wrap="none" lIns="0" tIns="0" rIns="0" bIns="0" rtlCol="0" anchor="t"/>
          <a:lstStyle/>
          <a:p>
            <a:pPr algn="l" indent="0" marL="0">
              <a:lnSpc>
                <a:spcPts val="2050"/>
              </a:lnSpc>
              <a:buNone/>
            </a:pPr>
            <a:r>
              <a:rPr lang="en-US" sz="1650" b="1" dirty="0">
                <a:solidFill>
                  <a:srgbClr val="FFFFFF"/>
                </a:solidFill>
                <a:latin typeface="Montserrat Bold" pitchFamily="34" charset="0"/>
                <a:ea typeface="Montserrat Bold" pitchFamily="34" charset="-122"/>
                <a:cs typeface="Montserrat Bold" pitchFamily="34" charset="-120"/>
              </a:rPr>
              <a:t>能動感（Bが先）</a:t>
            </a:r>
            <a:endParaRPr lang="en-US" sz="1650" dirty="0"/>
          </a:p>
        </p:txBody>
      </p:sp>
      <p:sp>
        <p:nvSpPr>
          <p:cNvPr id="24" name="Text 22"/>
          <p:cNvSpPr/>
          <p:nvPr/>
        </p:nvSpPr>
        <p:spPr>
          <a:xfrm>
            <a:off x="797243" y="6366153"/>
            <a:ext cx="6238637" cy="780812"/>
          </a:xfrm>
          <a:prstGeom prst="rect">
            <a:avLst/>
          </a:prstGeom>
          <a:noFill/>
          <a:ln/>
        </p:spPr>
        <p:txBody>
          <a:bodyPr wrap="square" lIns="0" tIns="0" rIns="0" bIns="0" rtlCol="0" anchor="t"/>
          <a:lstStyle/>
          <a:p>
            <a:pPr algn="l" indent="0" marL="0">
              <a:lnSpc>
                <a:spcPts val="2000"/>
              </a:lnSpc>
              <a:buNone/>
            </a:pPr>
            <a:r>
              <a:rPr lang="en-US" sz="1450" dirty="0">
                <a:solidFill>
                  <a:srgbClr val="FFFFFF"/>
                </a:solidFill>
                <a:latin typeface="Source Sans 3" pitchFamily="34" charset="0"/>
                <a:ea typeface="Source Sans 3" pitchFamily="34" charset="-122"/>
                <a:cs typeface="Source Sans 3" pitchFamily="34" charset="-120"/>
              </a:rPr>
              <a:t>シミュレーション結果（B）が先に届くことで、脳は「これからこういう感覚が来るぞ」と準備ができます。その直後に現実（A）が届くため、「思った通りだ」という納得感＝自分が主体であるという感覚が生まれます。</a:t>
            </a:r>
            <a:endParaRPr lang="en-US" sz="1450" dirty="0"/>
          </a:p>
        </p:txBody>
      </p:sp>
      <p:sp>
        <p:nvSpPr>
          <p:cNvPr id="25" name="Text 23"/>
          <p:cNvSpPr/>
          <p:nvPr/>
        </p:nvSpPr>
        <p:spPr>
          <a:xfrm>
            <a:off x="7550110" y="5940981"/>
            <a:ext cx="2117050" cy="264557"/>
          </a:xfrm>
          <a:prstGeom prst="rect">
            <a:avLst/>
          </a:prstGeom>
          <a:noFill/>
          <a:ln/>
        </p:spPr>
        <p:txBody>
          <a:bodyPr wrap="none" lIns="0" tIns="0" rIns="0" bIns="0" rtlCol="0" anchor="t"/>
          <a:lstStyle/>
          <a:p>
            <a:pPr algn="l" indent="0" marL="0">
              <a:lnSpc>
                <a:spcPts val="2050"/>
              </a:lnSpc>
              <a:buNone/>
            </a:pPr>
            <a:r>
              <a:rPr lang="en-US" sz="1650" b="1" dirty="0">
                <a:solidFill>
                  <a:srgbClr val="000000"/>
                </a:solidFill>
                <a:latin typeface="Montserrat Bold" pitchFamily="34" charset="0"/>
                <a:ea typeface="Montserrat Bold" pitchFamily="34" charset="-122"/>
                <a:cs typeface="Montserrat Bold" pitchFamily="34" charset="-120"/>
              </a:rPr>
              <a:t>被動感（Aが先）</a:t>
            </a:r>
            <a:endParaRPr lang="en-US" sz="1650" dirty="0"/>
          </a:p>
        </p:txBody>
      </p:sp>
      <p:sp>
        <p:nvSpPr>
          <p:cNvPr id="26" name="Text 24"/>
          <p:cNvSpPr/>
          <p:nvPr/>
        </p:nvSpPr>
        <p:spPr>
          <a:xfrm>
            <a:off x="7550110" y="6366153"/>
            <a:ext cx="6342698" cy="780812"/>
          </a:xfrm>
          <a:prstGeom prst="rect">
            <a:avLst/>
          </a:prstGeom>
          <a:noFill/>
          <a:ln/>
        </p:spPr>
        <p:txBody>
          <a:bodyPr wrap="square" lIns="0" tIns="0" rIns="0" bIns="0" rtlCol="0" anchor="t"/>
          <a:lstStyle/>
          <a:p>
            <a:pPr algn="l" indent="0" marL="0">
              <a:lnSpc>
                <a:spcPts val="2000"/>
              </a:lnSpc>
              <a:buNone/>
            </a:pPr>
            <a:r>
              <a:rPr lang="en-US" sz="1450" dirty="0">
                <a:solidFill>
                  <a:srgbClr val="3D3838"/>
                </a:solidFill>
                <a:latin typeface="Source Sans 3" pitchFamily="34" charset="0"/>
                <a:ea typeface="Source Sans 3" pitchFamily="34" charset="-122"/>
                <a:cs typeface="Source Sans 3" pitchFamily="34" charset="-120"/>
              </a:rPr>
              <a:t>予測（B）よりも先に現実の感覚（A）が届いてしまうと、脳にとってその出来事は「予期せぬ外部からの干渉」として処理されます。これが「自分の体なのに、誰かに動かされた」という奇妙な感覚の正体です。</a:t>
            </a:r>
            <a:endParaRPr lang="en-US" sz="14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819150" y="656511"/>
            <a:ext cx="9838968" cy="581739"/>
          </a:xfrm>
          <a:prstGeom prst="rect">
            <a:avLst/>
          </a:prstGeom>
          <a:noFill/>
          <a:ln/>
        </p:spPr>
        <p:txBody>
          <a:bodyPr wrap="none" lIns="0" tIns="0" rIns="0" bIns="0" rtlCol="0" anchor="t"/>
          <a:lstStyle/>
          <a:p>
            <a:pPr algn="l" indent="0" marL="0">
              <a:lnSpc>
                <a:spcPts val="4550"/>
              </a:lnSpc>
              <a:buNone/>
            </a:pPr>
            <a:r>
              <a:rPr lang="en-US" sz="3650" b="1" dirty="0">
                <a:solidFill>
                  <a:srgbClr val="000000"/>
                </a:solidFill>
                <a:latin typeface="Montserrat Bold" pitchFamily="34" charset="0"/>
                <a:ea typeface="Montserrat Bold" pitchFamily="34" charset="-122"/>
                <a:cs typeface="Montserrat Bold" pitchFamily="34" charset="-120"/>
              </a:rPr>
              <a:t>5. 自己と外部の境界線：症状から見る脳のバグ</a:t>
            </a:r>
            <a:endParaRPr lang="en-US" sz="3650" dirty="0"/>
          </a:p>
        </p:txBody>
      </p:sp>
      <p:sp>
        <p:nvSpPr>
          <p:cNvPr id="3" name="Text 1"/>
          <p:cNvSpPr/>
          <p:nvPr/>
        </p:nvSpPr>
        <p:spPr>
          <a:xfrm>
            <a:off x="819150" y="1626513"/>
            <a:ext cx="12992100" cy="598408"/>
          </a:xfrm>
          <a:prstGeom prst="rect">
            <a:avLst/>
          </a:prstGeom>
          <a:noFill/>
          <a:ln/>
        </p:spPr>
        <p:txBody>
          <a:bodyPr wrap="square" lIns="0" tIns="0" rIns="0" bIns="0" rtlCol="0" anchor="t"/>
          <a:lstStyle/>
          <a:p>
            <a:pPr algn="l" indent="0" marL="0">
              <a:lnSpc>
                <a:spcPts val="2350"/>
              </a:lnSpc>
              <a:buNone/>
            </a:pPr>
            <a:r>
              <a:rPr lang="en-US" sz="1600" dirty="0">
                <a:solidFill>
                  <a:srgbClr val="3D3838"/>
                </a:solidFill>
                <a:latin typeface="Source Sans 3" pitchFamily="34" charset="0"/>
                <a:ea typeface="Source Sans 3" pitchFamily="34" charset="-122"/>
                <a:cs typeface="Source Sans 3" pitchFamily="34" charset="-120"/>
              </a:rPr>
              <a:t>脳の照合機能や到着時間の測定がうまく機能しなくなると、さまざまな精神病状として現れます。これらは「信号の到着順の逆転」という脳の計算エラーとして読み解くことができます。</a:t>
            </a:r>
            <a:endParaRPr lang="en-US" sz="1600" dirty="0"/>
          </a:p>
        </p:txBody>
      </p:sp>
      <p:sp>
        <p:nvSpPr>
          <p:cNvPr id="4" name="Shape 2"/>
          <p:cNvSpPr/>
          <p:nvPr/>
        </p:nvSpPr>
        <p:spPr>
          <a:xfrm>
            <a:off x="819150" y="2443282"/>
            <a:ext cx="6399014" cy="2059424"/>
          </a:xfrm>
          <a:prstGeom prst="roundRect">
            <a:avLst>
              <a:gd name="adj" fmla="val 5328"/>
            </a:avLst>
          </a:prstGeom>
          <a:solidFill>
            <a:srgbClr val="FFFFFF"/>
          </a:solidFill>
          <a:ln w="22860">
            <a:solidFill>
              <a:srgbClr val="D8D4D4"/>
            </a:solidFill>
            <a:prstDash val="solid"/>
          </a:ln>
        </p:spPr>
      </p:sp>
      <p:sp>
        <p:nvSpPr>
          <p:cNvPr id="5" name="Shape 3"/>
          <p:cNvSpPr/>
          <p:nvPr/>
        </p:nvSpPr>
        <p:spPr>
          <a:xfrm>
            <a:off x="796290" y="2443282"/>
            <a:ext cx="91440" cy="2059424"/>
          </a:xfrm>
          <a:prstGeom prst="roundRect">
            <a:avLst>
              <a:gd name="adj" fmla="val 33594"/>
            </a:avLst>
          </a:prstGeom>
          <a:solidFill>
            <a:srgbClr val="2D2E34"/>
          </a:solidFill>
          <a:ln/>
        </p:spPr>
      </p:sp>
      <p:sp>
        <p:nvSpPr>
          <p:cNvPr id="6" name="Text 4"/>
          <p:cNvSpPr/>
          <p:nvPr/>
        </p:nvSpPr>
        <p:spPr>
          <a:xfrm>
            <a:off x="1115378" y="2670929"/>
            <a:ext cx="4016931" cy="290870"/>
          </a:xfrm>
          <a:prstGeom prst="rect">
            <a:avLst/>
          </a:prstGeom>
          <a:noFill/>
          <a:ln/>
        </p:spPr>
        <p:txBody>
          <a:bodyPr wrap="none" lIns="0" tIns="0" rIns="0" bIns="0" rtlCol="0" anchor="t"/>
          <a:lstStyle/>
          <a:p>
            <a:pPr algn="l" indent="0" marL="0">
              <a:lnSpc>
                <a:spcPts val="2250"/>
              </a:lnSpc>
              <a:buNone/>
            </a:pPr>
            <a:r>
              <a:rPr lang="en-US" sz="1800" b="1" dirty="0">
                <a:solidFill>
                  <a:srgbClr val="3D3838"/>
                </a:solidFill>
                <a:latin typeface="Montserrat Bold" pitchFamily="34" charset="0"/>
                <a:ea typeface="Montserrat Bold" pitchFamily="34" charset="-122"/>
                <a:cs typeface="Montserrat Bold" pitchFamily="34" charset="-120"/>
              </a:rPr>
              <a:t>させられ体験（被影響体験）【Aが先】</a:t>
            </a:r>
            <a:endParaRPr lang="en-US" sz="1800" dirty="0"/>
          </a:p>
        </p:txBody>
      </p:sp>
      <p:sp>
        <p:nvSpPr>
          <p:cNvPr id="7" name="Text 5"/>
          <p:cNvSpPr/>
          <p:nvPr/>
        </p:nvSpPr>
        <p:spPr>
          <a:xfrm>
            <a:off x="1115378" y="3078242"/>
            <a:ext cx="5875139" cy="598408"/>
          </a:xfrm>
          <a:prstGeom prst="rect">
            <a:avLst/>
          </a:prstGeom>
          <a:noFill/>
          <a:ln/>
        </p:spPr>
        <p:txBody>
          <a:bodyPr wrap="square" lIns="0" tIns="0" rIns="0" bIns="0" rtlCol="0" anchor="t"/>
          <a:lstStyle/>
          <a:p>
            <a:pPr algn="l" indent="0" marL="0">
              <a:lnSpc>
                <a:spcPts val="2350"/>
              </a:lnSpc>
              <a:buNone/>
            </a:pPr>
            <a:r>
              <a:rPr lang="en-US" sz="1600" dirty="0">
                <a:solidFill>
                  <a:srgbClr val="3D3838"/>
                </a:solidFill>
                <a:latin typeface="Source Sans 3" pitchFamily="34" charset="0"/>
                <a:ea typeface="Source Sans 3" pitchFamily="34" charset="-122"/>
                <a:cs typeface="Source Sans 3" pitchFamily="34" charset="-120"/>
              </a:rPr>
              <a:t>自分の意志で動いているはずなのに、現実の感覚が予測を追い越してしまうため、「外部の力で動かされている」と感じます。</a:t>
            </a:r>
            <a:endParaRPr lang="en-US" sz="1600" dirty="0"/>
          </a:p>
        </p:txBody>
      </p:sp>
      <p:sp>
        <p:nvSpPr>
          <p:cNvPr id="8" name="Shape 6"/>
          <p:cNvSpPr/>
          <p:nvPr/>
        </p:nvSpPr>
        <p:spPr>
          <a:xfrm>
            <a:off x="7412236" y="2443282"/>
            <a:ext cx="6399014" cy="2059424"/>
          </a:xfrm>
          <a:prstGeom prst="roundRect">
            <a:avLst>
              <a:gd name="adj" fmla="val 5328"/>
            </a:avLst>
          </a:prstGeom>
          <a:solidFill>
            <a:srgbClr val="FFFFFF"/>
          </a:solidFill>
          <a:ln w="22860">
            <a:solidFill>
              <a:srgbClr val="D8D4D4"/>
            </a:solidFill>
            <a:prstDash val="solid"/>
          </a:ln>
        </p:spPr>
      </p:sp>
      <p:sp>
        <p:nvSpPr>
          <p:cNvPr id="9" name="Shape 7"/>
          <p:cNvSpPr/>
          <p:nvPr/>
        </p:nvSpPr>
        <p:spPr>
          <a:xfrm>
            <a:off x="7389376" y="2443282"/>
            <a:ext cx="91440" cy="2059424"/>
          </a:xfrm>
          <a:prstGeom prst="roundRect">
            <a:avLst>
              <a:gd name="adj" fmla="val 33594"/>
            </a:avLst>
          </a:prstGeom>
          <a:solidFill>
            <a:srgbClr val="2D2E34"/>
          </a:solidFill>
          <a:ln/>
        </p:spPr>
      </p:sp>
      <p:sp>
        <p:nvSpPr>
          <p:cNvPr id="10" name="Text 8"/>
          <p:cNvSpPr/>
          <p:nvPr/>
        </p:nvSpPr>
        <p:spPr>
          <a:xfrm>
            <a:off x="7708463" y="2670929"/>
            <a:ext cx="3086338" cy="290870"/>
          </a:xfrm>
          <a:prstGeom prst="rect">
            <a:avLst/>
          </a:prstGeom>
          <a:noFill/>
          <a:ln/>
        </p:spPr>
        <p:txBody>
          <a:bodyPr wrap="none" lIns="0" tIns="0" rIns="0" bIns="0" rtlCol="0" anchor="t"/>
          <a:lstStyle/>
          <a:p>
            <a:pPr algn="l" indent="0" marL="0">
              <a:lnSpc>
                <a:spcPts val="2250"/>
              </a:lnSpc>
              <a:buNone/>
            </a:pPr>
            <a:r>
              <a:rPr lang="en-US" sz="1800" b="1" dirty="0">
                <a:solidFill>
                  <a:srgbClr val="3D3838"/>
                </a:solidFill>
                <a:latin typeface="Montserrat Bold" pitchFamily="34" charset="0"/>
                <a:ea typeface="Montserrat Bold" pitchFamily="34" charset="-122"/>
                <a:cs typeface="Montserrat Bold" pitchFamily="34" charset="-120"/>
              </a:rPr>
              <a:t>幻聴（外部所属感）【Aが先】</a:t>
            </a:r>
            <a:endParaRPr lang="en-US" sz="1800" dirty="0"/>
          </a:p>
        </p:txBody>
      </p:sp>
      <p:sp>
        <p:nvSpPr>
          <p:cNvPr id="11" name="Text 9"/>
          <p:cNvSpPr/>
          <p:nvPr/>
        </p:nvSpPr>
        <p:spPr>
          <a:xfrm>
            <a:off x="7708463" y="3078242"/>
            <a:ext cx="5875139" cy="1196816"/>
          </a:xfrm>
          <a:prstGeom prst="rect">
            <a:avLst/>
          </a:prstGeom>
          <a:noFill/>
          <a:ln/>
        </p:spPr>
        <p:txBody>
          <a:bodyPr wrap="square" lIns="0" tIns="0" rIns="0" bIns="0" rtlCol="0" anchor="t"/>
          <a:lstStyle/>
          <a:p>
            <a:pPr algn="l" indent="0" marL="0">
              <a:lnSpc>
                <a:spcPts val="2350"/>
              </a:lnSpc>
              <a:buNone/>
            </a:pPr>
            <a:r>
              <a:rPr lang="en-US" sz="1600" dirty="0">
                <a:solidFill>
                  <a:srgbClr val="3D3838"/>
                </a:solidFill>
                <a:latin typeface="Source Sans 3" pitchFamily="34" charset="0"/>
                <a:ea typeface="Source Sans 3" pitchFamily="34" charset="-122"/>
                <a:cs typeface="Source Sans 3" pitchFamily="34" charset="-120"/>
              </a:rPr>
              <a:t>本来は自分の頭の中の思考（シミュレーション）であるはずのものが、現実の音（信号A）のようなタイミングで処理されるため、「他人の声」として外界から聞こえてくると誤判定されます。</a:t>
            </a:r>
            <a:endParaRPr lang="en-US" sz="1600" dirty="0"/>
          </a:p>
        </p:txBody>
      </p:sp>
      <p:sp>
        <p:nvSpPr>
          <p:cNvPr id="12" name="Shape 10"/>
          <p:cNvSpPr/>
          <p:nvPr/>
        </p:nvSpPr>
        <p:spPr>
          <a:xfrm>
            <a:off x="819150" y="4696778"/>
            <a:ext cx="6399014" cy="2059424"/>
          </a:xfrm>
          <a:prstGeom prst="roundRect">
            <a:avLst>
              <a:gd name="adj" fmla="val 5328"/>
            </a:avLst>
          </a:prstGeom>
          <a:solidFill>
            <a:srgbClr val="FFFFFF"/>
          </a:solidFill>
          <a:ln w="22860">
            <a:solidFill>
              <a:srgbClr val="D8D4D4"/>
            </a:solidFill>
            <a:prstDash val="solid"/>
          </a:ln>
        </p:spPr>
      </p:sp>
      <p:sp>
        <p:nvSpPr>
          <p:cNvPr id="13" name="Shape 11"/>
          <p:cNvSpPr/>
          <p:nvPr/>
        </p:nvSpPr>
        <p:spPr>
          <a:xfrm>
            <a:off x="796290" y="4696778"/>
            <a:ext cx="91440" cy="2059424"/>
          </a:xfrm>
          <a:prstGeom prst="roundRect">
            <a:avLst>
              <a:gd name="adj" fmla="val 33594"/>
            </a:avLst>
          </a:prstGeom>
          <a:solidFill>
            <a:srgbClr val="2D2E34"/>
          </a:solidFill>
          <a:ln/>
        </p:spPr>
      </p:sp>
      <p:sp>
        <p:nvSpPr>
          <p:cNvPr id="14" name="Text 12"/>
          <p:cNvSpPr/>
          <p:nvPr/>
        </p:nvSpPr>
        <p:spPr>
          <a:xfrm>
            <a:off x="1115378" y="4924425"/>
            <a:ext cx="3024426" cy="290870"/>
          </a:xfrm>
          <a:prstGeom prst="rect">
            <a:avLst/>
          </a:prstGeom>
          <a:noFill/>
          <a:ln/>
        </p:spPr>
        <p:txBody>
          <a:bodyPr wrap="none" lIns="0" tIns="0" rIns="0" bIns="0" rtlCol="0" anchor="t"/>
          <a:lstStyle/>
          <a:p>
            <a:pPr algn="l" indent="0" marL="0">
              <a:lnSpc>
                <a:spcPts val="2250"/>
              </a:lnSpc>
              <a:buNone/>
            </a:pPr>
            <a:r>
              <a:rPr lang="en-US" sz="1800" b="1" dirty="0">
                <a:solidFill>
                  <a:srgbClr val="3D3838"/>
                </a:solidFill>
                <a:latin typeface="Montserrat Bold" pitchFamily="34" charset="0"/>
                <a:ea typeface="Montserrat Bold" pitchFamily="34" charset="-122"/>
                <a:cs typeface="Montserrat Bold" pitchFamily="34" charset="-120"/>
              </a:rPr>
              <a:t>強迫性体験【例外的な状態】</a:t>
            </a:r>
            <a:endParaRPr lang="en-US" sz="1800" dirty="0"/>
          </a:p>
        </p:txBody>
      </p:sp>
      <p:sp>
        <p:nvSpPr>
          <p:cNvPr id="15" name="Text 13"/>
          <p:cNvSpPr/>
          <p:nvPr/>
        </p:nvSpPr>
        <p:spPr>
          <a:xfrm>
            <a:off x="1115378" y="5331738"/>
            <a:ext cx="5875139" cy="1196816"/>
          </a:xfrm>
          <a:prstGeom prst="rect">
            <a:avLst/>
          </a:prstGeom>
          <a:noFill/>
          <a:ln/>
        </p:spPr>
        <p:txBody>
          <a:bodyPr wrap="square" lIns="0" tIns="0" rIns="0" bIns="0" rtlCol="0" anchor="t"/>
          <a:lstStyle/>
          <a:p>
            <a:pPr algn="l" indent="0" marL="0">
              <a:lnSpc>
                <a:spcPts val="2350"/>
              </a:lnSpc>
              <a:buNone/>
            </a:pPr>
            <a:r>
              <a:rPr lang="en-US" sz="1600" dirty="0">
                <a:solidFill>
                  <a:srgbClr val="3D3838"/>
                </a:solidFill>
                <a:latin typeface="Source Sans 3" pitchFamily="34" charset="0"/>
                <a:ea typeface="Source Sans 3" pitchFamily="34" charset="-122"/>
                <a:cs typeface="Source Sans 3" pitchFamily="34" charset="-120"/>
              </a:rPr>
              <a:t>自分の意図に反して行動や思考が生じますが、</a:t>
            </a:r>
            <a:pPr algn="l" indent="0" marL="0">
              <a:lnSpc>
                <a:spcPts val="2350"/>
              </a:lnSpc>
              <a:buNone/>
            </a:pPr>
            <a:r>
              <a:rPr lang="en-US" sz="1600" b="1" dirty="0">
                <a:solidFill>
                  <a:srgbClr val="3D3838"/>
                </a:solidFill>
                <a:latin typeface="Source Sans 3" pitchFamily="34" charset="0"/>
                <a:ea typeface="Source Sans 3" pitchFamily="34" charset="-122"/>
                <a:cs typeface="Source Sans 3" pitchFamily="34" charset="-120"/>
              </a:rPr>
              <a:t>「自己所属感（sense of ownership）」は保たれている</a:t>
            </a:r>
            <a:pPr algn="l" indent="0" marL="0">
              <a:lnSpc>
                <a:spcPts val="2350"/>
              </a:lnSpc>
              <a:buNone/>
            </a:pPr>
            <a:r>
              <a:rPr lang="en-US" sz="1600" dirty="0">
                <a:solidFill>
                  <a:srgbClr val="3D3838"/>
                </a:solidFill>
                <a:latin typeface="Source Sans 3" pitchFamily="34" charset="0"/>
                <a:ea typeface="Source Sans 3" pitchFamily="34" charset="-122"/>
                <a:cs typeface="Source Sans 3" pitchFamily="34" charset="-120"/>
              </a:rPr>
              <a:t>という特徴があります。「自分のものである」という実感はありつつも、制御不能であるという特殊なエラー状態です。</a:t>
            </a:r>
            <a:endParaRPr lang="en-US" sz="1600" dirty="0"/>
          </a:p>
        </p:txBody>
      </p:sp>
      <p:sp>
        <p:nvSpPr>
          <p:cNvPr id="16" name="Shape 14"/>
          <p:cNvSpPr/>
          <p:nvPr/>
        </p:nvSpPr>
        <p:spPr>
          <a:xfrm>
            <a:off x="7412236" y="4696778"/>
            <a:ext cx="6399014" cy="2059424"/>
          </a:xfrm>
          <a:prstGeom prst="roundRect">
            <a:avLst>
              <a:gd name="adj" fmla="val 5328"/>
            </a:avLst>
          </a:prstGeom>
          <a:solidFill>
            <a:srgbClr val="FFFFFF"/>
          </a:solidFill>
          <a:ln w="22860">
            <a:solidFill>
              <a:srgbClr val="D8D4D4"/>
            </a:solidFill>
            <a:prstDash val="solid"/>
          </a:ln>
        </p:spPr>
      </p:sp>
      <p:sp>
        <p:nvSpPr>
          <p:cNvPr id="17" name="Shape 15"/>
          <p:cNvSpPr/>
          <p:nvPr/>
        </p:nvSpPr>
        <p:spPr>
          <a:xfrm>
            <a:off x="7389376" y="4696778"/>
            <a:ext cx="91440" cy="2059424"/>
          </a:xfrm>
          <a:prstGeom prst="roundRect">
            <a:avLst>
              <a:gd name="adj" fmla="val 33594"/>
            </a:avLst>
          </a:prstGeom>
          <a:solidFill>
            <a:srgbClr val="2D2E34"/>
          </a:solidFill>
          <a:ln/>
        </p:spPr>
      </p:sp>
      <p:sp>
        <p:nvSpPr>
          <p:cNvPr id="18" name="Text 16"/>
          <p:cNvSpPr/>
          <p:nvPr/>
        </p:nvSpPr>
        <p:spPr>
          <a:xfrm>
            <a:off x="7708463" y="4924425"/>
            <a:ext cx="2682716" cy="290870"/>
          </a:xfrm>
          <a:prstGeom prst="rect">
            <a:avLst/>
          </a:prstGeom>
          <a:noFill/>
          <a:ln/>
        </p:spPr>
        <p:txBody>
          <a:bodyPr wrap="none" lIns="0" tIns="0" rIns="0" bIns="0" rtlCol="0" anchor="t"/>
          <a:lstStyle/>
          <a:p>
            <a:pPr algn="l" indent="0" marL="0">
              <a:lnSpc>
                <a:spcPts val="2250"/>
              </a:lnSpc>
              <a:buNone/>
            </a:pPr>
            <a:r>
              <a:rPr lang="en-US" sz="1800" b="1" dirty="0">
                <a:solidFill>
                  <a:srgbClr val="3D3838"/>
                </a:solidFill>
                <a:latin typeface="Montserrat Bold" pitchFamily="34" charset="0"/>
                <a:ea typeface="Montserrat Bold" pitchFamily="34" charset="-122"/>
                <a:cs typeface="Montserrat Bold" pitchFamily="34" charset="-120"/>
              </a:rPr>
              <a:t>自生思考【AとBが同時】</a:t>
            </a:r>
            <a:endParaRPr lang="en-US" sz="1800" dirty="0"/>
          </a:p>
        </p:txBody>
      </p:sp>
      <p:sp>
        <p:nvSpPr>
          <p:cNvPr id="19" name="Text 17"/>
          <p:cNvSpPr/>
          <p:nvPr/>
        </p:nvSpPr>
        <p:spPr>
          <a:xfrm>
            <a:off x="7708463" y="5331738"/>
            <a:ext cx="5875139" cy="598408"/>
          </a:xfrm>
          <a:prstGeom prst="rect">
            <a:avLst/>
          </a:prstGeom>
          <a:noFill/>
          <a:ln/>
        </p:spPr>
        <p:txBody>
          <a:bodyPr wrap="square" lIns="0" tIns="0" rIns="0" bIns="0" rtlCol="0" anchor="t"/>
          <a:lstStyle/>
          <a:p>
            <a:pPr algn="l" indent="0" marL="0">
              <a:lnSpc>
                <a:spcPts val="2350"/>
              </a:lnSpc>
              <a:buNone/>
            </a:pPr>
            <a:r>
              <a:rPr lang="en-US" sz="1600" dirty="0">
                <a:solidFill>
                  <a:srgbClr val="3D3838"/>
                </a:solidFill>
                <a:latin typeface="Source Sans 3" pitchFamily="34" charset="0"/>
                <a:ea typeface="Source Sans 3" pitchFamily="34" charset="-122"/>
                <a:cs typeface="Source Sans 3" pitchFamily="34" charset="-120"/>
              </a:rPr>
              <a:t>予測と現実が同時に重なることで、自分の意図や準備とは無関係に、思考が勝手に湧き出してくる感覚が生じます。</a:t>
            </a:r>
            <a:endParaRPr lang="en-US" sz="1600" dirty="0"/>
          </a:p>
        </p:txBody>
      </p:sp>
      <p:sp>
        <p:nvSpPr>
          <p:cNvPr id="20" name="Text 18"/>
          <p:cNvSpPr/>
          <p:nvPr/>
        </p:nvSpPr>
        <p:spPr>
          <a:xfrm>
            <a:off x="819150" y="6974562"/>
            <a:ext cx="12992100" cy="598408"/>
          </a:xfrm>
          <a:prstGeom prst="rect">
            <a:avLst/>
          </a:prstGeom>
          <a:noFill/>
          <a:ln/>
        </p:spPr>
        <p:txBody>
          <a:bodyPr wrap="square" lIns="0" tIns="0" rIns="0" bIns="0" rtlCol="0" anchor="t"/>
          <a:lstStyle/>
          <a:p>
            <a:pPr algn="l" indent="0" marL="0">
              <a:lnSpc>
                <a:spcPts val="2350"/>
              </a:lnSpc>
              <a:buNone/>
            </a:pPr>
            <a:r>
              <a:rPr lang="en-US" sz="1600" dirty="0">
                <a:solidFill>
                  <a:srgbClr val="3D3838"/>
                </a:solidFill>
                <a:latin typeface="Source Sans 3" pitchFamily="34" charset="0"/>
                <a:ea typeface="Source Sans 3" pitchFamily="34" charset="-122"/>
                <a:cs typeface="Source Sans 3" pitchFamily="34" charset="-120"/>
              </a:rPr>
              <a:t>脳の照合部位が、ストップウォッチを持って「Bが先か、Aが先か」を正しく判定しているからこそ、私たちは「これは自分の声だ」「これは自分が動かした手だ」という確信を持って日常を過ごせるのです。</a:t>
            </a:r>
            <a:endParaRPr lang="en-US"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105882" y="1905357"/>
            <a:ext cx="6043732" cy="440055"/>
          </a:xfrm>
          <a:prstGeom prst="rect">
            <a:avLst/>
          </a:prstGeom>
          <a:noFill/>
          <a:ln/>
        </p:spPr>
        <p:txBody>
          <a:bodyPr wrap="none" lIns="0" tIns="0" rIns="0" bIns="0" rtlCol="0" anchor="t"/>
          <a:lstStyle/>
          <a:p>
            <a:pPr algn="l" indent="0" marL="0">
              <a:lnSpc>
                <a:spcPts val="3450"/>
              </a:lnSpc>
              <a:buNone/>
            </a:pPr>
            <a:r>
              <a:rPr lang="en-US" sz="2750" b="1" dirty="0">
                <a:solidFill>
                  <a:srgbClr val="000000"/>
                </a:solidFill>
                <a:latin typeface="Montserrat Bold" pitchFamily="34" charset="0"/>
                <a:ea typeface="Montserrat Bold" pitchFamily="34" charset="-122"/>
                <a:cs typeface="Montserrat Bold" pitchFamily="34" charset="-120"/>
              </a:rPr>
              <a:t>6. まとめ：脳がつくる「確かな現実」</a:t>
            </a:r>
            <a:endParaRPr lang="en-US" sz="2750" dirty="0"/>
          </a:p>
        </p:txBody>
      </p:sp>
      <p:sp>
        <p:nvSpPr>
          <p:cNvPr id="4" name="Text 1"/>
          <p:cNvSpPr/>
          <p:nvPr/>
        </p:nvSpPr>
        <p:spPr>
          <a:xfrm>
            <a:off x="6105882" y="2511981"/>
            <a:ext cx="7905036" cy="598289"/>
          </a:xfrm>
          <a:prstGeom prst="rect">
            <a:avLst/>
          </a:prstGeom>
          <a:noFill/>
          <a:ln/>
        </p:spPr>
        <p:txBody>
          <a:bodyPr wrap="square" lIns="0" tIns="0" rIns="0" bIns="0" rtlCol="0" anchor="t"/>
          <a:lstStyle/>
          <a:p>
            <a:pPr algn="l" indent="0" marL="0">
              <a:lnSpc>
                <a:spcPts val="1550"/>
              </a:lnSpc>
              <a:buNone/>
            </a:pPr>
            <a:r>
              <a:rPr lang="en-US" sz="1200" dirty="0">
                <a:solidFill>
                  <a:srgbClr val="3D3838"/>
                </a:solidFill>
                <a:latin typeface="Source Sans 3" pitchFamily="34" charset="0"/>
                <a:ea typeface="Source Sans 3" pitchFamily="34" charset="-122"/>
                <a:cs typeface="Source Sans 3" pitchFamily="34" charset="-120"/>
              </a:rPr>
              <a:t>私たちが「自分は自分である」と確信できる根拠は、筋肉の感覚や思考の内容そのものではなく、脳内の非常に精密な</a:t>
            </a:r>
            <a:pPr algn="l" indent="0" marL="0">
              <a:lnSpc>
                <a:spcPts val="1550"/>
              </a:lnSpc>
              <a:buNone/>
            </a:pPr>
            <a:r>
              <a:rPr lang="en-US" sz="1200" b="1" dirty="0">
                <a:solidFill>
                  <a:srgbClr val="3D3838"/>
                </a:solidFill>
                <a:latin typeface="Source Sans 3" pitchFamily="34" charset="0"/>
                <a:ea typeface="Source Sans 3" pitchFamily="34" charset="-122"/>
                <a:cs typeface="Source Sans 3" pitchFamily="34" charset="-120"/>
              </a:rPr>
              <a:t>「タイミング制御（時間遅延の管理）」</a:t>
            </a:r>
            <a:pPr algn="l" indent="0" marL="0">
              <a:lnSpc>
                <a:spcPts val="1550"/>
              </a:lnSpc>
              <a:buNone/>
            </a:pPr>
            <a:r>
              <a:rPr lang="en-US" sz="1200" dirty="0">
                <a:solidFill>
                  <a:srgbClr val="3D3838"/>
                </a:solidFill>
                <a:latin typeface="Source Sans 3" pitchFamily="34" charset="0"/>
                <a:ea typeface="Source Sans 3" pitchFamily="34" charset="-122"/>
                <a:cs typeface="Source Sans 3" pitchFamily="34" charset="-120"/>
              </a:rPr>
              <a:t>にあります。脳は常に未来を予測し、その予測信号を現実よりも一瞬早く届けることで、私たちの「能動性」と「納得感」を作り出しているのです。</a:t>
            </a:r>
            <a:endParaRPr lang="en-US" sz="1200" dirty="0"/>
          </a:p>
        </p:txBody>
      </p:sp>
      <p:sp>
        <p:nvSpPr>
          <p:cNvPr id="5" name="Shape 2"/>
          <p:cNvSpPr/>
          <p:nvPr/>
        </p:nvSpPr>
        <p:spPr>
          <a:xfrm>
            <a:off x="6105882" y="3235166"/>
            <a:ext cx="3897035" cy="1002506"/>
          </a:xfrm>
          <a:prstGeom prst="roundRect">
            <a:avLst>
              <a:gd name="adj" fmla="val 2317"/>
            </a:avLst>
          </a:prstGeom>
          <a:solidFill>
            <a:srgbClr val="F2EEEE"/>
          </a:solidFill>
          <a:ln/>
        </p:spPr>
      </p:sp>
      <p:sp>
        <p:nvSpPr>
          <p:cNvPr id="6" name="Text 3"/>
          <p:cNvSpPr/>
          <p:nvPr/>
        </p:nvSpPr>
        <p:spPr>
          <a:xfrm>
            <a:off x="6260663" y="3389947"/>
            <a:ext cx="2375654" cy="227528"/>
          </a:xfrm>
          <a:prstGeom prst="rect">
            <a:avLst/>
          </a:prstGeom>
          <a:noFill/>
          <a:ln/>
        </p:spPr>
        <p:txBody>
          <a:bodyPr wrap="none" lIns="0" tIns="0" rIns="0" bIns="0" rtlCol="0" anchor="t"/>
          <a:lstStyle/>
          <a:p>
            <a:pPr algn="l" indent="0" marL="0">
              <a:lnSpc>
                <a:spcPts val="1700"/>
              </a:lnSpc>
              <a:buNone/>
            </a:pPr>
            <a:r>
              <a:rPr lang="en-US" sz="1350" b="1" dirty="0">
                <a:solidFill>
                  <a:srgbClr val="000000"/>
                </a:solidFill>
                <a:latin typeface="Montserrat Bold" pitchFamily="34" charset="0"/>
                <a:ea typeface="Montserrat Bold" pitchFamily="34" charset="-122"/>
                <a:cs typeface="Montserrat Bold" pitchFamily="34" charset="-120"/>
              </a:rPr>
              <a:t>🧠</a:t>
            </a:r>
            <a:pPr algn="l" indent="0" marL="0">
              <a:lnSpc>
                <a:spcPts val="1700"/>
              </a:lnSpc>
              <a:buNone/>
            </a:pPr>
            <a:r>
              <a:rPr lang="en-US" sz="1350" b="1" dirty="0">
                <a:solidFill>
                  <a:srgbClr val="3D3838"/>
                </a:solidFill>
                <a:latin typeface="Montserrat Bold" pitchFamily="34" charset="0"/>
                <a:ea typeface="Montserrat Bold" pitchFamily="34" charset="-122"/>
                <a:cs typeface="Montserrat Bold" pitchFamily="34" charset="-120"/>
              </a:rPr>
              <a:t> 脳は高度なシミュレーター</a:t>
            </a:r>
            <a:endParaRPr lang="en-US" sz="1350" dirty="0"/>
          </a:p>
        </p:txBody>
      </p:sp>
      <p:sp>
        <p:nvSpPr>
          <p:cNvPr id="7" name="Text 4"/>
          <p:cNvSpPr/>
          <p:nvPr/>
        </p:nvSpPr>
        <p:spPr>
          <a:xfrm>
            <a:off x="6260663" y="3684032"/>
            <a:ext cx="3587472" cy="398859"/>
          </a:xfrm>
          <a:prstGeom prst="rect">
            <a:avLst/>
          </a:prstGeom>
          <a:noFill/>
          <a:ln/>
        </p:spPr>
        <p:txBody>
          <a:bodyPr wrap="square" lIns="0" tIns="0" rIns="0" bIns="0" rtlCol="0" anchor="t"/>
          <a:lstStyle/>
          <a:p>
            <a:pPr algn="l" indent="0" marL="0">
              <a:lnSpc>
                <a:spcPts val="1550"/>
              </a:lnSpc>
              <a:buNone/>
            </a:pPr>
            <a:r>
              <a:rPr lang="en-US" sz="1200" dirty="0">
                <a:solidFill>
                  <a:srgbClr val="3D3838"/>
                </a:solidFill>
                <a:latin typeface="Source Sans 3" pitchFamily="34" charset="0"/>
                <a:ea typeface="Source Sans 3" pitchFamily="34" charset="-122"/>
                <a:cs typeface="Source Sans 3" pitchFamily="34" charset="-120"/>
              </a:rPr>
              <a:t>常に「脳内世界モデル」で未来を予測し、行動を最適化している。</a:t>
            </a:r>
            <a:endParaRPr lang="en-US" sz="1200" dirty="0"/>
          </a:p>
        </p:txBody>
      </p:sp>
      <p:sp>
        <p:nvSpPr>
          <p:cNvPr id="8" name="Shape 5"/>
          <p:cNvSpPr/>
          <p:nvPr/>
        </p:nvSpPr>
        <p:spPr>
          <a:xfrm>
            <a:off x="10113883" y="3235166"/>
            <a:ext cx="3897035" cy="1002506"/>
          </a:xfrm>
          <a:prstGeom prst="roundRect">
            <a:avLst>
              <a:gd name="adj" fmla="val 2317"/>
            </a:avLst>
          </a:prstGeom>
          <a:solidFill>
            <a:srgbClr val="F2EEEE"/>
          </a:solidFill>
          <a:ln/>
        </p:spPr>
      </p:sp>
      <p:sp>
        <p:nvSpPr>
          <p:cNvPr id="9" name="Text 6"/>
          <p:cNvSpPr/>
          <p:nvPr/>
        </p:nvSpPr>
        <p:spPr>
          <a:xfrm>
            <a:off x="10268664" y="3389947"/>
            <a:ext cx="2379226" cy="227528"/>
          </a:xfrm>
          <a:prstGeom prst="rect">
            <a:avLst/>
          </a:prstGeom>
          <a:noFill/>
          <a:ln/>
        </p:spPr>
        <p:txBody>
          <a:bodyPr wrap="none" lIns="0" tIns="0" rIns="0" bIns="0" rtlCol="0" anchor="t"/>
          <a:lstStyle/>
          <a:p>
            <a:pPr algn="l" indent="0" marL="0">
              <a:lnSpc>
                <a:spcPts val="1700"/>
              </a:lnSpc>
              <a:buNone/>
            </a:pPr>
            <a:r>
              <a:rPr lang="en-US" sz="1350" b="1" dirty="0">
                <a:solidFill>
                  <a:srgbClr val="000000"/>
                </a:solidFill>
                <a:latin typeface="Montserrat Bold" pitchFamily="34" charset="0"/>
                <a:ea typeface="Montserrat Bold" pitchFamily="34" charset="-122"/>
                <a:cs typeface="Montserrat Bold" pitchFamily="34" charset="-120"/>
              </a:rPr>
              <a:t>⏱</a:t>
            </a:r>
            <a:pPr algn="l" indent="0" marL="0">
              <a:lnSpc>
                <a:spcPts val="1700"/>
              </a:lnSpc>
              <a:buNone/>
            </a:pPr>
            <a:r>
              <a:rPr lang="en-US" sz="1350" b="1" dirty="0">
                <a:solidFill>
                  <a:srgbClr val="3D3838"/>
                </a:solidFill>
                <a:latin typeface="Montserrat Bold" pitchFamily="34" charset="0"/>
                <a:ea typeface="Montserrat Bold" pitchFamily="34" charset="-122"/>
                <a:cs typeface="Montserrat Bold" pitchFamily="34" charset="-120"/>
              </a:rPr>
              <a:t> 「時間遅延」が自己を作る</a:t>
            </a:r>
            <a:endParaRPr lang="en-US" sz="1350" dirty="0"/>
          </a:p>
        </p:txBody>
      </p:sp>
      <p:sp>
        <p:nvSpPr>
          <p:cNvPr id="10" name="Text 7"/>
          <p:cNvSpPr/>
          <p:nvPr/>
        </p:nvSpPr>
        <p:spPr>
          <a:xfrm>
            <a:off x="10268664" y="3684032"/>
            <a:ext cx="3587472" cy="398859"/>
          </a:xfrm>
          <a:prstGeom prst="rect">
            <a:avLst/>
          </a:prstGeom>
          <a:noFill/>
          <a:ln/>
        </p:spPr>
        <p:txBody>
          <a:bodyPr wrap="square" lIns="0" tIns="0" rIns="0" bIns="0" rtlCol="0" anchor="t"/>
          <a:lstStyle/>
          <a:p>
            <a:pPr algn="l" indent="0" marL="0">
              <a:lnSpc>
                <a:spcPts val="1550"/>
              </a:lnSpc>
              <a:buNone/>
            </a:pPr>
            <a:r>
              <a:rPr lang="en-US" sz="1200" dirty="0">
                <a:solidFill>
                  <a:srgbClr val="3D3838"/>
                </a:solidFill>
                <a:latin typeface="Source Sans 3" pitchFamily="34" charset="0"/>
                <a:ea typeface="Source Sans 3" pitchFamily="34" charset="-122"/>
                <a:cs typeface="Source Sans 3" pitchFamily="34" charset="-120"/>
              </a:rPr>
              <a:t>予測（B）が現実（A）より先に届くことが、</a:t>
            </a:r>
            <a:pPr algn="l" indent="0" marL="0">
              <a:lnSpc>
                <a:spcPts val="1550"/>
              </a:lnSpc>
              <a:buNone/>
            </a:pPr>
            <a:r>
              <a:rPr lang="en-US" sz="1200" b="1" dirty="0">
                <a:solidFill>
                  <a:srgbClr val="3D3838"/>
                </a:solidFill>
                <a:latin typeface="Source Sans 3" pitchFamily="34" charset="0"/>
                <a:ea typeface="Source Sans 3" pitchFamily="34" charset="-122"/>
                <a:cs typeface="Source Sans 3" pitchFamily="34" charset="-120"/>
              </a:rPr>
              <a:t>自我の能動性 (sense of agency)</a:t>
            </a:r>
            <a:pPr algn="l" indent="0" marL="0">
              <a:lnSpc>
                <a:spcPts val="1550"/>
              </a:lnSpc>
              <a:buNone/>
            </a:pPr>
            <a:r>
              <a:rPr lang="en-US" sz="1200" dirty="0">
                <a:solidFill>
                  <a:srgbClr val="3D3838"/>
                </a:solidFill>
                <a:latin typeface="Source Sans 3" pitchFamily="34" charset="0"/>
                <a:ea typeface="Source Sans 3" pitchFamily="34" charset="-122"/>
                <a:cs typeface="Source Sans 3" pitchFamily="34" charset="-120"/>
              </a:rPr>
              <a:t> の源泉である。</a:t>
            </a:r>
            <a:endParaRPr lang="en-US" sz="1200" dirty="0"/>
          </a:p>
        </p:txBody>
      </p:sp>
      <p:sp>
        <p:nvSpPr>
          <p:cNvPr id="11" name="Shape 8"/>
          <p:cNvSpPr/>
          <p:nvPr/>
        </p:nvSpPr>
        <p:spPr>
          <a:xfrm>
            <a:off x="6105882" y="4348639"/>
            <a:ext cx="7905036" cy="803077"/>
          </a:xfrm>
          <a:prstGeom prst="roundRect">
            <a:avLst>
              <a:gd name="adj" fmla="val 2893"/>
            </a:avLst>
          </a:prstGeom>
          <a:solidFill>
            <a:srgbClr val="F2EEEE"/>
          </a:solidFill>
          <a:ln/>
        </p:spPr>
      </p:sp>
      <p:sp>
        <p:nvSpPr>
          <p:cNvPr id="12" name="Text 9"/>
          <p:cNvSpPr/>
          <p:nvPr/>
        </p:nvSpPr>
        <p:spPr>
          <a:xfrm>
            <a:off x="6260663" y="4503420"/>
            <a:ext cx="1759982" cy="227528"/>
          </a:xfrm>
          <a:prstGeom prst="rect">
            <a:avLst/>
          </a:prstGeom>
          <a:noFill/>
          <a:ln/>
        </p:spPr>
        <p:txBody>
          <a:bodyPr wrap="none" lIns="0" tIns="0" rIns="0" bIns="0" rtlCol="0" anchor="t"/>
          <a:lstStyle/>
          <a:p>
            <a:pPr algn="l" indent="0" marL="0">
              <a:lnSpc>
                <a:spcPts val="1700"/>
              </a:lnSpc>
              <a:buNone/>
            </a:pPr>
            <a:r>
              <a:rPr lang="en-US" sz="1350" b="1" dirty="0">
                <a:solidFill>
                  <a:srgbClr val="000000"/>
                </a:solidFill>
                <a:latin typeface="Montserrat Bold" pitchFamily="34" charset="0"/>
                <a:ea typeface="Montserrat Bold" pitchFamily="34" charset="-122"/>
                <a:cs typeface="Montserrat Bold" pitchFamily="34" charset="-120"/>
              </a:rPr>
              <a:t>⚠️</a:t>
            </a:r>
            <a:pPr algn="l" indent="0" marL="0">
              <a:lnSpc>
                <a:spcPts val="1700"/>
              </a:lnSpc>
              <a:buNone/>
            </a:pPr>
            <a:r>
              <a:rPr lang="en-US" sz="1350" b="1" dirty="0">
                <a:solidFill>
                  <a:srgbClr val="3D3838"/>
                </a:solidFill>
                <a:latin typeface="Montserrat Bold" pitchFamily="34" charset="0"/>
                <a:ea typeface="Montserrat Bold" pitchFamily="34" charset="-122"/>
                <a:cs typeface="Montserrat Bold" pitchFamily="34" charset="-120"/>
              </a:rPr>
              <a:t> 境界線の崩壊</a:t>
            </a:r>
            <a:endParaRPr lang="en-US" sz="1350" dirty="0"/>
          </a:p>
        </p:txBody>
      </p:sp>
      <p:sp>
        <p:nvSpPr>
          <p:cNvPr id="13" name="Text 10"/>
          <p:cNvSpPr/>
          <p:nvPr/>
        </p:nvSpPr>
        <p:spPr>
          <a:xfrm>
            <a:off x="6260663" y="4797504"/>
            <a:ext cx="7595473" cy="199430"/>
          </a:xfrm>
          <a:prstGeom prst="rect">
            <a:avLst/>
          </a:prstGeom>
          <a:noFill/>
          <a:ln/>
        </p:spPr>
        <p:txBody>
          <a:bodyPr wrap="none" lIns="0" tIns="0" rIns="0" bIns="0" rtlCol="0" anchor="t"/>
          <a:lstStyle/>
          <a:p>
            <a:pPr algn="l" indent="0" marL="0">
              <a:lnSpc>
                <a:spcPts val="1550"/>
              </a:lnSpc>
              <a:buNone/>
            </a:pPr>
            <a:r>
              <a:rPr lang="en-US" sz="1200" dirty="0">
                <a:solidFill>
                  <a:srgbClr val="3D3838"/>
                </a:solidFill>
                <a:latin typeface="Source Sans 3" pitchFamily="34" charset="0"/>
                <a:ea typeface="Source Sans 3" pitchFamily="34" charset="-122"/>
                <a:cs typeface="Source Sans 3" pitchFamily="34" charset="-120"/>
              </a:rPr>
              <a:t>到着順が逆転し、現実（A）が先んじることで、幻聴やさせられ体験といった</a:t>
            </a:r>
            <a:pPr algn="l" indent="0" marL="0">
              <a:lnSpc>
                <a:spcPts val="1550"/>
              </a:lnSpc>
              <a:buNone/>
            </a:pPr>
            <a:r>
              <a:rPr lang="en-US" sz="1200" b="1" dirty="0">
                <a:solidFill>
                  <a:srgbClr val="3D3838"/>
                </a:solidFill>
                <a:latin typeface="Source Sans 3" pitchFamily="34" charset="0"/>
                <a:ea typeface="Source Sans 3" pitchFamily="34" charset="-122"/>
                <a:cs typeface="Source Sans 3" pitchFamily="34" charset="-120"/>
              </a:rPr>
              <a:t>外部所属感</a:t>
            </a:r>
            <a:pPr algn="l" indent="0" marL="0">
              <a:lnSpc>
                <a:spcPts val="1550"/>
              </a:lnSpc>
              <a:buNone/>
            </a:pPr>
            <a:r>
              <a:rPr lang="en-US" sz="1200" dirty="0">
                <a:solidFill>
                  <a:srgbClr val="3D3838"/>
                </a:solidFill>
                <a:latin typeface="Source Sans 3" pitchFamily="34" charset="0"/>
                <a:ea typeface="Source Sans 3" pitchFamily="34" charset="-122"/>
                <a:cs typeface="Source Sans 3" pitchFamily="34" charset="-120"/>
              </a:rPr>
              <a:t>が生じる。</a:t>
            </a:r>
            <a:endParaRPr lang="en-US" sz="1200" dirty="0"/>
          </a:p>
        </p:txBody>
      </p:sp>
      <p:sp>
        <p:nvSpPr>
          <p:cNvPr id="14" name="Text 11"/>
          <p:cNvSpPr/>
          <p:nvPr/>
        </p:nvSpPr>
        <p:spPr>
          <a:xfrm>
            <a:off x="6338173" y="5401508"/>
            <a:ext cx="7672745" cy="797719"/>
          </a:xfrm>
          <a:prstGeom prst="rect">
            <a:avLst/>
          </a:prstGeom>
          <a:noFill/>
          <a:ln/>
        </p:spPr>
        <p:txBody>
          <a:bodyPr wrap="square" lIns="0" tIns="0" rIns="0" bIns="0" rtlCol="0" anchor="t"/>
          <a:lstStyle/>
          <a:p>
            <a:pPr algn="l" indent="0" marL="0">
              <a:lnSpc>
                <a:spcPts val="1550"/>
              </a:lnSpc>
              <a:buNone/>
            </a:pPr>
            <a:r>
              <a:rPr lang="en-US" sz="1200" dirty="0">
                <a:solidFill>
                  <a:srgbClr val="3D3838"/>
                </a:solidFill>
                <a:latin typeface="Source Sans 3" pitchFamily="34" charset="0"/>
                <a:ea typeface="Source Sans 3" pitchFamily="34" charset="-122"/>
                <a:cs typeface="Source Sans 3" pitchFamily="34" charset="-120"/>
              </a:rPr>
              <a:t>次にあなたがお茶を飲もうと手を伸ばしたとき、あるいは一歩足を踏み出したとき、ふと自分の脳の働きを想像してみてください。「今、シミュレーション（B）が現実（A）より一瞬早く届いたから、私はこれを自分の動作だと確信できているんだな」——そのわずか数ミリ秒の到着順の中にこそ、あなたが「自分」として世界と関わるための、神秘的で精密なメカニズムが隠されているのです。</a:t>
            </a:r>
            <a:endParaRPr lang="en-US" sz="1200" dirty="0"/>
          </a:p>
        </p:txBody>
      </p:sp>
      <p:sp>
        <p:nvSpPr>
          <p:cNvPr id="15" name="Shape 12"/>
          <p:cNvSpPr/>
          <p:nvPr/>
        </p:nvSpPr>
        <p:spPr>
          <a:xfrm>
            <a:off x="6105882" y="5276612"/>
            <a:ext cx="22860" cy="1047512"/>
          </a:xfrm>
          <a:prstGeom prst="rect">
            <a:avLst/>
          </a:prstGeom>
          <a:solidFill>
            <a:srgbClr val="2D2E34"/>
          </a:solidFill>
          <a:ln/>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7</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Office Theme</vt:lpstr>
      <vt:lpstr>Slide 1</vt:lpstr>
      <vt:lpstr>Slide 2</vt:lpstr>
      <vt:lpstr>Slide 3</vt:lpstr>
      <vt:lpstr>Slide 4</vt:lpstr>
      <vt:lpstr>Slide 5</vt:lpstr>
      <vt:lpstr>Slide 6</vt:lpstr>
      <vt:lpstr>Slide 7</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2026-03-18T08:45:53Z</dcterms:created>
  <dcterms:modified xsi:type="dcterms:W3CDTF">2026-03-18T08:45:53Z</dcterms:modified>
</cp:coreProperties>
</file>