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F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914400"/>
            <a:ext cx="4114800" cy="4114800"/>
          </a:xfrm>
          <a:prstGeom prst="ellipse">
            <a:avLst/>
          </a:prstGeom>
          <a:solidFill>
            <a:srgbClr val="2C4A6E">
              <a:alpha val="40000"/>
            </a:srgbClr>
          </a:solidFill>
          <a:ln w="12700">
            <a:solidFill>
              <a:srgbClr val="2C4A6E">
                <a:alpha val="4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731520" y="3200400"/>
            <a:ext cx="3200400" cy="3200400"/>
          </a:xfrm>
          <a:prstGeom prst="ellipse">
            <a:avLst/>
          </a:prstGeom>
          <a:solidFill>
            <a:srgbClr val="6B9E8A">
              <a:alpha val="30000"/>
            </a:srgbClr>
          </a:solidFill>
          <a:ln w="12700">
            <a:solidFill>
              <a:srgbClr val="6B9E8A">
                <a:alpha val="3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48640" y="1280160"/>
            <a:ext cx="64008" cy="2560320"/>
          </a:xfrm>
          <a:prstGeom prst="rect">
            <a:avLst/>
          </a:prstGeom>
          <a:solidFill>
            <a:srgbClr val="6B9E8A"/>
          </a:solidFill>
          <a:ln w="12700">
            <a:solidFill>
              <a:srgbClr val="6B9E8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118872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A8C5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 — Acceptance and Commitment Therapy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77240" y="1600200"/>
            <a:ext cx="7772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自分を定義する「物語」から、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777240" y="2240280"/>
            <a:ext cx="6858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D493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自由な「視点」へ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777240" y="3017520"/>
            <a:ext cx="6858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A8C5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自己の3つの次元を理解する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1097280" y="4160520"/>
            <a:ext cx="2286000" cy="777240"/>
          </a:xfrm>
          <a:prstGeom prst="rect">
            <a:avLst/>
          </a:prstGeom>
          <a:solidFill>
            <a:srgbClr val="2C4A6E">
              <a:alpha val="70000"/>
            </a:srgbClr>
          </a:solidFill>
          <a:ln w="12700">
            <a:solidFill>
              <a:srgbClr val="A8C5B8">
                <a:alpha val="50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97280" y="4187952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物語の自分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4517136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A8C5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概念化された自己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749040" y="4160520"/>
            <a:ext cx="2286000" cy="777240"/>
          </a:xfrm>
          <a:prstGeom prst="rect">
            <a:avLst/>
          </a:prstGeom>
          <a:solidFill>
            <a:srgbClr val="2C4A6E">
              <a:alpha val="70000"/>
            </a:srgbClr>
          </a:solidFill>
          <a:ln w="12700">
            <a:solidFill>
              <a:srgbClr val="A8C5B8">
                <a:alpha val="50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749040" y="4187952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気づきの自分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749040" y="4517136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A8C5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プロセスとしての自己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6400800" y="4160520"/>
            <a:ext cx="2286000" cy="777240"/>
          </a:xfrm>
          <a:prstGeom prst="rect">
            <a:avLst/>
          </a:prstGeom>
          <a:solidFill>
            <a:srgbClr val="2C4A6E">
              <a:alpha val="70000"/>
            </a:srgbClr>
          </a:solidFill>
          <a:ln w="12700">
            <a:solidFill>
              <a:srgbClr val="A8C5B8">
                <a:alpha val="50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00800" y="4187952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器としての自分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400800" y="4517136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A8C5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文脈としての自己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3401568" y="4315968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D4935A"/>
                </a:solidFill>
              </a:rPr>
              <a:t>→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6053328" y="4315968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D4935A"/>
                </a:solidFill>
              </a:rPr>
              <a:t>→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138160" y="182880"/>
            <a:ext cx="731520" cy="731520"/>
          </a:xfrm>
          <a:prstGeom prst="ellipse">
            <a:avLst/>
          </a:prstGeom>
          <a:solidFill>
            <a:srgbClr val="1A2F4A"/>
          </a:solidFill>
          <a:ln w="12700">
            <a:solidFill>
              <a:srgbClr val="1A2F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138160" y="18288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1A2F4A"/>
          </a:solidFill>
          <a:ln w="12700">
            <a:solidFill>
              <a:srgbClr val="1A2F4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0"/>
            <a:ext cx="7315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1. 概念化された自己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548640" y="5943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A8C5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自分に貼った「ラベル」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1280160"/>
            <a:ext cx="484632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A8C5B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57200" y="1280160"/>
            <a:ext cx="73152" cy="1143000"/>
          </a:xfrm>
          <a:prstGeom prst="rect">
            <a:avLst/>
          </a:prstGeom>
          <a:solidFill>
            <a:srgbClr val="1A2F4A"/>
          </a:solidFill>
          <a:ln w="12700">
            <a:solidFill>
              <a:srgbClr val="1A2F4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1344168"/>
            <a:ext cx="4572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F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📌 正体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" y="1682496"/>
            <a:ext cx="4572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D52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言語によって作られた「自分についての物語」。思考や過去の経験から形成される。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2606040"/>
            <a:ext cx="484632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A8C5B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57200" y="2606040"/>
            <a:ext cx="73152" cy="1143000"/>
          </a:xfrm>
          <a:prstGeom prst="rect">
            <a:avLst/>
          </a:prstGeom>
          <a:solidFill>
            <a:srgbClr val="1A2F4A"/>
          </a:solidFill>
          <a:ln w="12700">
            <a:solidFill>
              <a:srgbClr val="1A2F4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2670048"/>
            <a:ext cx="4572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F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⚠️ リスク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640080" y="3008376"/>
            <a:ext cx="4572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D52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このラベルを「絶対的な真実」だと信じ込む（フュージョン）と、行動が制限される監獄になる。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5577840" y="1280160"/>
            <a:ext cx="3200400" cy="3383280"/>
          </a:xfrm>
          <a:prstGeom prst="rect">
            <a:avLst/>
          </a:prstGeom>
          <a:solidFill>
            <a:srgbClr val="F5F1EB"/>
          </a:solidFill>
          <a:ln w="12700">
            <a:solidFill>
              <a:srgbClr val="A8C5B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5760720" y="1417320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F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具体例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5715000" y="1920240"/>
            <a:ext cx="283464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A8C5B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806440" y="1956816"/>
            <a:ext cx="2651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C4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「私は内気だ」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806440" y="2267712"/>
            <a:ext cx="2651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493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新しい挑戦は無理だ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715000" y="2761488"/>
            <a:ext cx="283464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A8C5B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806440" y="2798064"/>
            <a:ext cx="2651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C4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「私はダメだ」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806440" y="3108960"/>
            <a:ext cx="2651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493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どうせ失敗する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5715000" y="3602736"/>
            <a:ext cx="283464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A8C5B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806440" y="3639312"/>
            <a:ext cx="2651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C4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「私は弱い人間だ」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806440" y="3950208"/>
            <a:ext cx="2651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493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助けを求めてはいけない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57200" y="4572000"/>
            <a:ext cx="1170432" cy="347472"/>
          </a:xfrm>
          <a:prstGeom prst="roundRect">
            <a:avLst>
              <a:gd name="adj" fmla="val 21053"/>
            </a:avLst>
          </a:prstGeom>
          <a:solidFill>
            <a:srgbClr val="1A2F4A"/>
          </a:solidFill>
          <a:ln w="12700">
            <a:solidFill>
              <a:srgbClr val="1A2F4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57200" y="4572000"/>
            <a:ext cx="11704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ラベル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1755648" y="4572000"/>
            <a:ext cx="1170432" cy="347472"/>
          </a:xfrm>
          <a:prstGeom prst="roundRect">
            <a:avLst>
              <a:gd name="adj" fmla="val 21053"/>
            </a:avLst>
          </a:prstGeom>
          <a:solidFill>
            <a:srgbClr val="1A2F4A"/>
          </a:solidFill>
          <a:ln w="12700">
            <a:solidFill>
              <a:srgbClr val="1A2F4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755648" y="4572000"/>
            <a:ext cx="11704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物語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3054096" y="4572000"/>
            <a:ext cx="1170432" cy="347472"/>
          </a:xfrm>
          <a:prstGeom prst="roundRect">
            <a:avLst>
              <a:gd name="adj" fmla="val 21053"/>
            </a:avLst>
          </a:prstGeom>
          <a:solidFill>
            <a:srgbClr val="1A2F4A"/>
          </a:solidFill>
          <a:ln w="12700">
            <a:solidFill>
              <a:srgbClr val="1A2F4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054096" y="4572000"/>
            <a:ext cx="11704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制限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4352544" y="4572000"/>
            <a:ext cx="1170432" cy="347472"/>
          </a:xfrm>
          <a:prstGeom prst="roundRect">
            <a:avLst>
              <a:gd name="adj" fmla="val 21053"/>
            </a:avLst>
          </a:prstGeom>
          <a:solidFill>
            <a:srgbClr val="1A2F4A"/>
          </a:solidFill>
          <a:ln w="12700">
            <a:solidFill>
              <a:srgbClr val="1A2F4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352544" y="4572000"/>
            <a:ext cx="11704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フュージョン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138160" y="182880"/>
            <a:ext cx="731520" cy="731520"/>
          </a:xfrm>
          <a:prstGeom prst="ellipse">
            <a:avLst/>
          </a:prstGeom>
          <a:solidFill>
            <a:srgbClr val="6B9E8A"/>
          </a:solidFill>
          <a:ln w="12700">
            <a:solidFill>
              <a:srgbClr val="6B9E8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138160" y="18288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6B9E8A"/>
          </a:solidFill>
          <a:ln w="12700">
            <a:solidFill>
              <a:srgbClr val="6B9E8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0"/>
            <a:ext cx="7315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2. プロセスとしての自己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548640" y="5943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5F1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いま、ここにある「ライブ体験」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1280160"/>
            <a:ext cx="484632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A8C5B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57200" y="1280160"/>
            <a:ext cx="73152" cy="868680"/>
          </a:xfrm>
          <a:prstGeom prst="rect">
            <a:avLst/>
          </a:prstGeom>
          <a:solidFill>
            <a:srgbClr val="6B9E8A"/>
          </a:solidFill>
          <a:ln w="12700">
            <a:solidFill>
              <a:srgbClr val="6B9E8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1316736"/>
            <a:ext cx="4572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6B9E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👁 正体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" y="1609344"/>
            <a:ext cx="45720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D52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「自分は〇〇だ」という定義ではなく、「今、何が起きているか」に気づく流れ。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2249424"/>
            <a:ext cx="484632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A8C5B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57200" y="2249424"/>
            <a:ext cx="73152" cy="868680"/>
          </a:xfrm>
          <a:prstGeom prst="rect">
            <a:avLst/>
          </a:prstGeom>
          <a:solidFill>
            <a:srgbClr val="6B9E8A"/>
          </a:solidFill>
          <a:ln w="12700">
            <a:solidFill>
              <a:srgbClr val="6B9E8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2286000"/>
            <a:ext cx="4572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6B9E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🎙 特徴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640080" y="2578608"/>
            <a:ext cx="45720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D52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評価や判断をせず、ありのままを実況中継するように観察すること。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" y="3218688"/>
            <a:ext cx="484632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A8C5B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57200" y="3218688"/>
            <a:ext cx="73152" cy="868680"/>
          </a:xfrm>
          <a:prstGeom prst="rect">
            <a:avLst/>
          </a:prstGeom>
          <a:solidFill>
            <a:srgbClr val="6B9E8A"/>
          </a:solidFill>
          <a:ln w="12700">
            <a:solidFill>
              <a:srgbClr val="6B9E8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0080" y="3255264"/>
            <a:ext cx="4572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6B9E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✨ 効果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40080" y="3547872"/>
            <a:ext cx="45720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D52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「物語」から一歩距離を置き、「思考」と「自分」を切り離すことができる。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5577840" y="1280160"/>
            <a:ext cx="3200400" cy="3383280"/>
          </a:xfrm>
          <a:prstGeom prst="rect">
            <a:avLst/>
          </a:prstGeom>
          <a:solidFill>
            <a:srgbClr val="F5F1EB"/>
          </a:solidFill>
          <a:ln w="12700">
            <a:solidFill>
              <a:srgbClr val="A8C5B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669280" y="137160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F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物語 → プロセスへのシフト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715000" y="1828800"/>
            <a:ext cx="2834640" cy="868680"/>
          </a:xfrm>
          <a:prstGeom prst="rect">
            <a:avLst/>
          </a:prstGeom>
          <a:solidFill>
            <a:srgbClr val="FDE8E8"/>
          </a:solidFill>
          <a:ln w="12700">
            <a:solidFill>
              <a:srgbClr val="E8A0A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806440" y="187452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03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物語の自分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5806440" y="2148840"/>
            <a:ext cx="2651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「私はダメだ」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5715000" y="2761488"/>
            <a:ext cx="2834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6B9E8A"/>
                </a:solidFill>
              </a:rPr>
              <a:t>↓</a:t>
            </a:r>
            <a:endParaRPr lang="en-US" sz="1800" dirty="0"/>
          </a:p>
        </p:txBody>
      </p:sp>
      <p:sp>
        <p:nvSpPr>
          <p:cNvPr id="25" name="Shape 23"/>
          <p:cNvSpPr/>
          <p:nvPr/>
        </p:nvSpPr>
        <p:spPr>
          <a:xfrm>
            <a:off x="5715000" y="3108960"/>
            <a:ext cx="2834640" cy="1005840"/>
          </a:xfrm>
          <a:prstGeom prst="rect">
            <a:avLst/>
          </a:prstGeom>
          <a:solidFill>
            <a:srgbClr val="E8F5EE"/>
          </a:solidFill>
          <a:ln w="12700">
            <a:solidFill>
              <a:srgbClr val="A8C5B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806440" y="315468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B9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プロセスの自分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5806440" y="3456432"/>
            <a:ext cx="26517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「いま、『ダメだ』という</a:t>
            </a:r>
            <a:endParaRPr lang="en-US" sz="1100" dirty="0"/>
          </a:p>
          <a:p>
            <a:pPr indent="0" marL="0">
              <a:buNone/>
            </a:pPr>
            <a:r>
              <a:rPr lang="en-US" sz="1100" i="1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思考が流れているな」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57200" y="4572000"/>
            <a:ext cx="1170432" cy="347472"/>
          </a:xfrm>
          <a:prstGeom prst="roundRect">
            <a:avLst>
              <a:gd name="adj" fmla="val 21053"/>
            </a:avLst>
          </a:prstGeom>
          <a:solidFill>
            <a:srgbClr val="6B9E8A"/>
          </a:solidFill>
          <a:ln w="12700">
            <a:solidFill>
              <a:srgbClr val="6B9E8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57200" y="4572000"/>
            <a:ext cx="11704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実況中継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1755648" y="4572000"/>
            <a:ext cx="1170432" cy="347472"/>
          </a:xfrm>
          <a:prstGeom prst="roundRect">
            <a:avLst>
              <a:gd name="adj" fmla="val 21053"/>
            </a:avLst>
          </a:prstGeom>
          <a:solidFill>
            <a:srgbClr val="6B9E8A"/>
          </a:solidFill>
          <a:ln w="12700">
            <a:solidFill>
              <a:srgbClr val="6B9E8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755648" y="4572000"/>
            <a:ext cx="11704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観察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3054096" y="4572000"/>
            <a:ext cx="1170432" cy="347472"/>
          </a:xfrm>
          <a:prstGeom prst="roundRect">
            <a:avLst>
              <a:gd name="adj" fmla="val 21053"/>
            </a:avLst>
          </a:prstGeom>
          <a:solidFill>
            <a:srgbClr val="6B9E8A"/>
          </a:solidFill>
          <a:ln w="12700">
            <a:solidFill>
              <a:srgbClr val="6B9E8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054096" y="4572000"/>
            <a:ext cx="11704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気づきの流れ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4352544" y="4572000"/>
            <a:ext cx="1170432" cy="347472"/>
          </a:xfrm>
          <a:prstGeom prst="roundRect">
            <a:avLst>
              <a:gd name="adj" fmla="val 21053"/>
            </a:avLst>
          </a:prstGeom>
          <a:solidFill>
            <a:srgbClr val="6B9E8A"/>
          </a:solidFill>
          <a:ln w="12700">
            <a:solidFill>
              <a:srgbClr val="6B9E8A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352544" y="4572000"/>
            <a:ext cx="11704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脱フュージョン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138160" y="182880"/>
            <a:ext cx="731520" cy="731520"/>
          </a:xfrm>
          <a:prstGeom prst="ellipse">
            <a:avLst/>
          </a:prstGeom>
          <a:solidFill>
            <a:srgbClr val="D4935A"/>
          </a:solidFill>
          <a:ln w="12700">
            <a:solidFill>
              <a:srgbClr val="D4935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138160" y="18288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3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D4935A"/>
          </a:solidFill>
          <a:ln w="12700">
            <a:solidFill>
              <a:srgbClr val="D4935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0"/>
            <a:ext cx="7315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3. 文脈としての自己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548640" y="5943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5F1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すべてを包み込む「安全な器」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1280160"/>
            <a:ext cx="484632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C99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57200" y="1280160"/>
            <a:ext cx="73152" cy="868680"/>
          </a:xfrm>
          <a:prstGeom prst="rect">
            <a:avLst/>
          </a:prstGeom>
          <a:solidFill>
            <a:srgbClr val="D4935A"/>
          </a:solidFill>
          <a:ln w="12700">
            <a:solidFill>
              <a:srgbClr val="D4935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1316736"/>
            <a:ext cx="4572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93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🏛 正体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" y="1609344"/>
            <a:ext cx="45720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D52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思考や感情という「中身」ではなく、それらが現れる「場所（スペース）」としての自分。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2249424"/>
            <a:ext cx="484632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C99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57200" y="2249424"/>
            <a:ext cx="73152" cy="868680"/>
          </a:xfrm>
          <a:prstGeom prst="rect">
            <a:avLst/>
          </a:prstGeom>
          <a:solidFill>
            <a:srgbClr val="D4935A"/>
          </a:solidFill>
          <a:ln w="12700">
            <a:solidFill>
              <a:srgbClr val="D4935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2286000"/>
            <a:ext cx="4572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93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🌊 特徴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640080" y="2578608"/>
            <a:ext cx="45720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D52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どんなに激しい感情やひどい思考が現れても、それを包み込む「場所」自体は決して傷つかない。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" y="3218688"/>
            <a:ext cx="484632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C99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57200" y="3218688"/>
            <a:ext cx="73152" cy="868680"/>
          </a:xfrm>
          <a:prstGeom prst="rect">
            <a:avLst/>
          </a:prstGeom>
          <a:solidFill>
            <a:srgbClr val="D4935A"/>
          </a:solidFill>
          <a:ln w="12700">
            <a:solidFill>
              <a:srgbClr val="D4935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0080" y="3255264"/>
            <a:ext cx="4572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93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🌟 効果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40080" y="3547872"/>
            <a:ext cx="45720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D52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「何が起きても、私は大丈夫だ」という絶対的な安心感（聖域）を得られる。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5577840" y="1280160"/>
            <a:ext cx="3200400" cy="3383280"/>
          </a:xfrm>
          <a:prstGeom prst="rect">
            <a:avLst/>
          </a:prstGeom>
          <a:solidFill>
            <a:srgbClr val="F5F1EB"/>
          </a:solidFill>
          <a:ln w="12700">
            <a:solidFill>
              <a:srgbClr val="E8C99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669280" y="1389888"/>
            <a:ext cx="3017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F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チェスボードの比喩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5669280" y="1874520"/>
            <a:ext cx="384048" cy="347472"/>
          </a:xfrm>
          <a:prstGeom prst="rect">
            <a:avLst/>
          </a:prstGeom>
          <a:solidFill>
            <a:srgbClr val="E8C99A"/>
          </a:solidFill>
          <a:ln w="12700">
            <a:solidFill>
              <a:srgbClr val="E8C99A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053328" y="1874520"/>
            <a:ext cx="384048" cy="347472"/>
          </a:xfrm>
          <a:prstGeom prst="rect">
            <a:avLst/>
          </a:prstGeom>
          <a:solidFill>
            <a:srgbClr val="C4956A"/>
          </a:solidFill>
          <a:ln w="12700">
            <a:solidFill>
              <a:srgbClr val="C4956A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437376" y="1874520"/>
            <a:ext cx="384048" cy="347472"/>
          </a:xfrm>
          <a:prstGeom prst="rect">
            <a:avLst/>
          </a:prstGeom>
          <a:solidFill>
            <a:srgbClr val="E8C99A"/>
          </a:solidFill>
          <a:ln w="12700">
            <a:solidFill>
              <a:srgbClr val="E8C99A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6821424" y="1874520"/>
            <a:ext cx="384048" cy="347472"/>
          </a:xfrm>
          <a:prstGeom prst="rect">
            <a:avLst/>
          </a:prstGeom>
          <a:solidFill>
            <a:srgbClr val="C4956A"/>
          </a:solidFill>
          <a:ln w="12700">
            <a:solidFill>
              <a:srgbClr val="C4956A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5669280" y="2221992"/>
            <a:ext cx="384048" cy="347472"/>
          </a:xfrm>
          <a:prstGeom prst="rect">
            <a:avLst/>
          </a:prstGeom>
          <a:solidFill>
            <a:srgbClr val="C4956A"/>
          </a:solidFill>
          <a:ln w="12700">
            <a:solidFill>
              <a:srgbClr val="C4956A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053328" y="2221992"/>
            <a:ext cx="384048" cy="347472"/>
          </a:xfrm>
          <a:prstGeom prst="rect">
            <a:avLst/>
          </a:prstGeom>
          <a:solidFill>
            <a:srgbClr val="E8C99A"/>
          </a:solidFill>
          <a:ln w="12700">
            <a:solidFill>
              <a:srgbClr val="E8C99A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6437376" y="2221992"/>
            <a:ext cx="384048" cy="347472"/>
          </a:xfrm>
          <a:prstGeom prst="rect">
            <a:avLst/>
          </a:prstGeom>
          <a:solidFill>
            <a:srgbClr val="C4956A"/>
          </a:solidFill>
          <a:ln w="12700">
            <a:solidFill>
              <a:srgbClr val="C4956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821424" y="2221992"/>
            <a:ext cx="384048" cy="347472"/>
          </a:xfrm>
          <a:prstGeom prst="rect">
            <a:avLst/>
          </a:prstGeom>
          <a:solidFill>
            <a:srgbClr val="E8C99A"/>
          </a:solidFill>
          <a:ln w="12700">
            <a:solidFill>
              <a:srgbClr val="E8C99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669280" y="2633472"/>
            <a:ext cx="3017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D52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♟ ♙ ♛ ♞ ← 思考・感情（駒）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5715000" y="2971800"/>
            <a:ext cx="2834640" cy="0"/>
          </a:xfrm>
          <a:prstGeom prst="line">
            <a:avLst/>
          </a:prstGeom>
          <a:noFill/>
          <a:ln w="12700">
            <a:solidFill>
              <a:srgbClr val="E8C99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669280" y="3063240"/>
            <a:ext cx="3017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493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あなた自身 = ボード（盤面）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5669280" y="3419856"/>
            <a:ext cx="3017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3D52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駒がどう戦おうと、</a:t>
            </a:r>
            <a:endParaRPr lang="en-US" sz="1100" dirty="0"/>
          </a:p>
          <a:p>
            <a:pPr indent="0" marL="0">
              <a:buNone/>
            </a:pPr>
            <a:r>
              <a:rPr lang="en-US" sz="1100" i="1" dirty="0">
                <a:solidFill>
                  <a:srgbClr val="3D52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ボード自体は揺るがない。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5669280" y="4005072"/>
            <a:ext cx="3017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493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💛 これが「聖域」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457200" y="4572000"/>
            <a:ext cx="640080" cy="347472"/>
          </a:xfrm>
          <a:prstGeom prst="roundRect">
            <a:avLst>
              <a:gd name="adj" fmla="val 21053"/>
            </a:avLst>
          </a:prstGeom>
          <a:solidFill>
            <a:srgbClr val="D4935A"/>
          </a:solidFill>
          <a:ln w="12700">
            <a:solidFill>
              <a:srgbClr val="D4935A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57200" y="4572000"/>
            <a:ext cx="640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器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1207008" y="4572000"/>
            <a:ext cx="1554480" cy="347472"/>
          </a:xfrm>
          <a:prstGeom prst="roundRect">
            <a:avLst>
              <a:gd name="adj" fmla="val 21053"/>
            </a:avLst>
          </a:prstGeom>
          <a:solidFill>
            <a:srgbClr val="D4935A"/>
          </a:solidFill>
          <a:ln w="12700">
            <a:solidFill>
              <a:srgbClr val="D4935A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1207008" y="4572000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ボード（盤面）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2871216" y="4572000"/>
            <a:ext cx="1508760" cy="347472"/>
          </a:xfrm>
          <a:prstGeom prst="roundRect">
            <a:avLst>
              <a:gd name="adj" fmla="val 21053"/>
            </a:avLst>
          </a:prstGeom>
          <a:solidFill>
            <a:srgbClr val="D4935A"/>
          </a:solidFill>
          <a:ln w="12700">
            <a:solidFill>
              <a:srgbClr val="D4935A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2871216" y="4572000"/>
            <a:ext cx="1508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揺るぎない視点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4489704" y="4572000"/>
            <a:ext cx="822960" cy="347472"/>
          </a:xfrm>
          <a:prstGeom prst="roundRect">
            <a:avLst>
              <a:gd name="adj" fmla="val 21053"/>
            </a:avLst>
          </a:prstGeom>
          <a:solidFill>
            <a:srgbClr val="D4935A"/>
          </a:solidFill>
          <a:ln w="12700">
            <a:solidFill>
              <a:srgbClr val="D4935A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489704" y="4572000"/>
            <a:ext cx="822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聖域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2F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498080" y="-731520"/>
            <a:ext cx="3657600" cy="3657600"/>
          </a:xfrm>
          <a:prstGeom prst="ellipse">
            <a:avLst/>
          </a:prstGeom>
          <a:solidFill>
            <a:srgbClr val="2C4A6E">
              <a:alpha val="45000"/>
            </a:srgbClr>
          </a:solidFill>
          <a:ln w="12700">
            <a:solidFill>
              <a:srgbClr val="2C4A6E">
                <a:alpha val="4500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物語を捨て、「気づきの視点」で生きる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960120"/>
            <a:ext cx="7315200" cy="0"/>
          </a:xfrm>
          <a:prstGeom prst="line">
            <a:avLst/>
          </a:prstGeom>
          <a:noFill/>
          <a:ln w="12700">
            <a:solidFill>
              <a:srgbClr val="A8C5B8">
                <a:alpha val="6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20040" y="1097280"/>
            <a:ext cx="2743200" cy="3291840"/>
          </a:xfrm>
          <a:prstGeom prst="rect">
            <a:avLst/>
          </a:prstGeom>
          <a:solidFill>
            <a:srgbClr val="1A2F4A">
              <a:alpha val="90000"/>
            </a:srgbClr>
          </a:solidFill>
          <a:ln w="12700">
            <a:solidFill>
              <a:srgbClr val="7A8FA6">
                <a:alpha val="70000"/>
              </a:srgbClr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097280"/>
            <a:ext cx="2743200" cy="54864"/>
          </a:xfrm>
          <a:prstGeom prst="rect">
            <a:avLst/>
          </a:prstGeom>
          <a:solidFill>
            <a:srgbClr val="7A8FA6"/>
          </a:solidFill>
          <a:ln w="12700">
            <a:solidFill>
              <a:srgbClr val="7A8FA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29768" y="11887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🏷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429768" y="1719072"/>
            <a:ext cx="25237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7A8FA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概念化された自己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9768" y="2084832"/>
            <a:ext cx="25237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8C5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物語の自分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29768" y="2423160"/>
            <a:ext cx="252374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A8F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</a:t>
            </a:r>
            <a:pPr indent="0" marL="0">
              <a:buNone/>
            </a:pPr>
            <a:r>
              <a:rPr lang="en-US" sz="1000" dirty="0">
                <a:solidFill>
                  <a:srgbClr val="F8F9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「私は〇〇だ」という物語に縛られる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29768" y="2807208"/>
            <a:ext cx="252374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A8F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</a:t>
            </a:r>
            <a:pPr indent="0" marL="0">
              <a:buNone/>
            </a:pPr>
            <a:r>
              <a:rPr lang="en-US" sz="1000" dirty="0">
                <a:solidFill>
                  <a:srgbClr val="F8F9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硬直した自己定義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29768" y="3191256"/>
            <a:ext cx="252374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A8F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</a:t>
            </a:r>
            <a:pPr indent="0" marL="0">
              <a:buNone/>
            </a:pPr>
            <a:r>
              <a:rPr lang="en-US" sz="1000" dirty="0">
                <a:solidFill>
                  <a:srgbClr val="F8F9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行動を制限する監獄になる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29768" y="4096512"/>
            <a:ext cx="1005840" cy="256032"/>
          </a:xfrm>
          <a:prstGeom prst="roundRect">
            <a:avLst>
              <a:gd name="adj" fmla="val 21429"/>
            </a:avLst>
          </a:prstGeom>
          <a:solidFill>
            <a:srgbClr val="C05050"/>
          </a:solidFill>
          <a:ln w="12700">
            <a:solidFill>
              <a:srgbClr val="C0505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29768" y="4096512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監獄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200400" y="1097280"/>
            <a:ext cx="2743200" cy="3291840"/>
          </a:xfrm>
          <a:prstGeom prst="rect">
            <a:avLst/>
          </a:prstGeom>
          <a:solidFill>
            <a:srgbClr val="2C4A6E">
              <a:alpha val="90000"/>
            </a:srgbClr>
          </a:solidFill>
          <a:ln w="12700">
            <a:solidFill>
              <a:srgbClr val="6B9E8A">
                <a:alpha val="70000"/>
              </a:srgbClr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200400" y="1097280"/>
            <a:ext cx="2743200" cy="54864"/>
          </a:xfrm>
          <a:prstGeom prst="rect">
            <a:avLst/>
          </a:prstGeom>
          <a:solidFill>
            <a:srgbClr val="6B9E8A"/>
          </a:solidFill>
          <a:ln w="12700">
            <a:solidFill>
              <a:srgbClr val="6B9E8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310128" y="11887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🌊</a:t>
            </a:r>
            <a:endParaRPr lang="en-US" sz="2400" dirty="0"/>
          </a:p>
        </p:txBody>
      </p:sp>
      <p:sp>
        <p:nvSpPr>
          <p:cNvPr id="18" name="Text 16"/>
          <p:cNvSpPr/>
          <p:nvPr/>
        </p:nvSpPr>
        <p:spPr>
          <a:xfrm>
            <a:off x="3310128" y="1719072"/>
            <a:ext cx="25237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B9E8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プロセスとしての自己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3310128" y="2084832"/>
            <a:ext cx="25237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8C5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気づきの自分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3310128" y="2423160"/>
            <a:ext cx="252374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B9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</a:t>
            </a:r>
            <a:pPr indent="0" marL="0">
              <a:buNone/>
            </a:pPr>
            <a:r>
              <a:rPr lang="en-US" sz="1000" dirty="0">
                <a:solidFill>
                  <a:srgbClr val="F8F9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「いま、〇〇と感じている」と気づく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3310128" y="2807208"/>
            <a:ext cx="252374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B9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</a:t>
            </a:r>
            <a:pPr indent="0" marL="0">
              <a:buNone/>
            </a:pPr>
            <a:r>
              <a:rPr lang="en-US" sz="1000" dirty="0">
                <a:solidFill>
                  <a:srgbClr val="F8F9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評価せずに観察する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3310128" y="3191256"/>
            <a:ext cx="252374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B9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</a:t>
            </a:r>
            <a:pPr indent="0" marL="0">
              <a:buNone/>
            </a:pPr>
            <a:r>
              <a:rPr lang="en-US" sz="1000" dirty="0">
                <a:solidFill>
                  <a:srgbClr val="F8F9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思考と自分を切り離す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3310128" y="4096512"/>
            <a:ext cx="1005840" cy="256032"/>
          </a:xfrm>
          <a:prstGeom prst="roundRect">
            <a:avLst>
              <a:gd name="adj" fmla="val 21429"/>
            </a:avLst>
          </a:prstGeom>
          <a:solidFill>
            <a:srgbClr val="6B9E8A"/>
          </a:solidFill>
          <a:ln w="12700">
            <a:solidFill>
              <a:srgbClr val="6B9E8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310128" y="4096512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観察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6080760" y="1097280"/>
            <a:ext cx="2743200" cy="3291840"/>
          </a:xfrm>
          <a:prstGeom prst="rect">
            <a:avLst/>
          </a:prstGeom>
          <a:solidFill>
            <a:srgbClr val="264055">
              <a:alpha val="90000"/>
            </a:srgbClr>
          </a:solidFill>
          <a:ln w="12700">
            <a:solidFill>
              <a:srgbClr val="D4935A">
                <a:alpha val="70000"/>
              </a:srgbClr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6080760" y="1097280"/>
            <a:ext cx="2743200" cy="54864"/>
          </a:xfrm>
          <a:prstGeom prst="rect">
            <a:avLst/>
          </a:prstGeom>
          <a:solidFill>
            <a:srgbClr val="D4935A"/>
          </a:solidFill>
          <a:ln w="12700">
            <a:solidFill>
              <a:srgbClr val="D4935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190488" y="11887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🌌</a:t>
            </a:r>
            <a:endParaRPr lang="en-US" sz="2400" dirty="0"/>
          </a:p>
        </p:txBody>
      </p:sp>
      <p:sp>
        <p:nvSpPr>
          <p:cNvPr id="28" name="Text 26"/>
          <p:cNvSpPr/>
          <p:nvPr/>
        </p:nvSpPr>
        <p:spPr>
          <a:xfrm>
            <a:off x="6190488" y="1719072"/>
            <a:ext cx="25237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493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文脈としての自己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6190488" y="2084832"/>
            <a:ext cx="25237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8C5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器としての自分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190488" y="2423160"/>
            <a:ext cx="252374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93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</a:t>
            </a:r>
            <a:pPr indent="0" marL="0">
              <a:buNone/>
            </a:pPr>
            <a:r>
              <a:rPr lang="en-US" sz="1000" dirty="0">
                <a:solidFill>
                  <a:srgbClr val="F8F9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すべてを包み込む広い場所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6190488" y="2807208"/>
            <a:ext cx="252374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93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</a:t>
            </a:r>
            <a:pPr indent="0" marL="0">
              <a:buNone/>
            </a:pPr>
            <a:r>
              <a:rPr lang="en-US" sz="1000" dirty="0">
                <a:solidFill>
                  <a:srgbClr val="F8F9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どんな体験も傷つかない聖域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190488" y="3191256"/>
            <a:ext cx="252374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93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</a:t>
            </a:r>
            <a:pPr indent="0" marL="0">
              <a:buNone/>
            </a:pPr>
            <a:r>
              <a:rPr lang="en-US" sz="1000" dirty="0">
                <a:solidFill>
                  <a:srgbClr val="F8F9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価値に沿った行動の土台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6190488" y="4096512"/>
            <a:ext cx="1005840" cy="256032"/>
          </a:xfrm>
          <a:prstGeom prst="roundRect">
            <a:avLst>
              <a:gd name="adj" fmla="val 21429"/>
            </a:avLst>
          </a:prstGeom>
          <a:solidFill>
            <a:srgbClr val="D4935A"/>
          </a:solidFill>
          <a:ln w="12700">
            <a:solidFill>
              <a:srgbClr val="D4935A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190488" y="4096512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聖域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3072384" y="251460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A8C5B8"/>
                </a:solidFill>
              </a:rPr>
              <a:t>→</a:t>
            </a:r>
            <a:endParaRPr lang="en-US" sz="1800" dirty="0"/>
          </a:p>
        </p:txBody>
      </p:sp>
      <p:sp>
        <p:nvSpPr>
          <p:cNvPr id="36" name="Text 34"/>
          <p:cNvSpPr/>
          <p:nvPr/>
        </p:nvSpPr>
        <p:spPr>
          <a:xfrm>
            <a:off x="5961888" y="251460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A8C5B8"/>
                </a:solidFill>
              </a:rPr>
              <a:t>→</a:t>
            </a:r>
            <a:endParaRPr lang="en-US" sz="1800" dirty="0"/>
          </a:p>
        </p:txBody>
      </p:sp>
      <p:sp>
        <p:nvSpPr>
          <p:cNvPr id="37" name="Shape 35"/>
          <p:cNvSpPr/>
          <p:nvPr/>
        </p:nvSpPr>
        <p:spPr>
          <a:xfrm>
            <a:off x="457200" y="4526280"/>
            <a:ext cx="8229600" cy="475488"/>
          </a:xfrm>
          <a:prstGeom prst="rect">
            <a:avLst/>
          </a:prstGeom>
          <a:solidFill>
            <a:srgbClr val="6B9E8A">
              <a:alpha val="80000"/>
            </a:srgbClr>
          </a:solidFill>
          <a:ln w="12700">
            <a:solidFill>
              <a:srgbClr val="A8C5B8">
                <a:alpha val="70000"/>
              </a:srgbClr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57200" y="4526280"/>
            <a:ext cx="8229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i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「物語を生きるのではなく、体験を生きる」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自己の3つの次元</dc:title>
  <dc:subject>PptxGenJS Presentation</dc:subject>
  <dc:creator>PptxGenJS</dc:creator>
  <cp:lastModifiedBy>PptxGenJS</cp:lastModifiedBy>
  <cp:revision>1</cp:revision>
  <dcterms:created xsi:type="dcterms:W3CDTF">2026-05-12T09:58:19Z</dcterms:created>
  <dcterms:modified xsi:type="dcterms:W3CDTF">2026-05-12T09:58:19Z</dcterms:modified>
</cp:coreProperties>
</file>