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744"/>
        </a:solidFill>
      </p:bgPr>
    </p:bg>
    <p:spTree>
      <p:nvGrpSpPr>
        <p:cNvPr id="1" name=""/>
        <p:cNvGrpSpPr/>
        <p:nvPr/>
      </p:nvGrpSpPr>
      <p:grpSpPr>
        <a:xfrm>
          <a:off x="0" y="0"/>
          <a:ext cx="0" cy="0"/>
          <a:chOff x="0" y="0"/>
          <a:chExt cx="0" cy="0"/>
        </a:xfrm>
      </p:grpSpPr>
      <p:sp>
        <p:nvSpPr>
          <p:cNvPr id="2" name="Shape 0"/>
          <p:cNvSpPr/>
          <p:nvPr/>
        </p:nvSpPr>
        <p:spPr>
          <a:xfrm>
            <a:off x="6858000" y="-1371600"/>
            <a:ext cx="4114800" cy="4114800"/>
          </a:xfrm>
          <a:prstGeom prst="ellipse">
            <a:avLst/>
          </a:prstGeom>
          <a:solidFill>
            <a:srgbClr val="243357">
              <a:alpha val="50000"/>
            </a:srgbClr>
          </a:solidFill>
          <a:ln w="12700">
            <a:solidFill>
              <a:srgbClr val="2E4A6B"/>
            </a:solidFill>
            <a:prstDash val="solid"/>
          </a:ln>
        </p:spPr>
      </p:sp>
      <p:sp>
        <p:nvSpPr>
          <p:cNvPr id="3" name="Shape 1"/>
          <p:cNvSpPr/>
          <p:nvPr/>
        </p:nvSpPr>
        <p:spPr>
          <a:xfrm>
            <a:off x="7498080" y="-731520"/>
            <a:ext cx="2743200" cy="2743200"/>
          </a:xfrm>
          <a:prstGeom prst="ellipse">
            <a:avLst/>
          </a:prstGeom>
          <a:solidFill>
            <a:srgbClr val="2E4A6B">
              <a:alpha val="40000"/>
            </a:srgbClr>
          </a:solidFill>
          <a:ln w="12700">
            <a:solidFill>
              <a:srgbClr val="C9A84C"/>
            </a:solidFill>
            <a:prstDash val="solid"/>
          </a:ln>
        </p:spPr>
      </p:sp>
      <p:sp>
        <p:nvSpPr>
          <p:cNvPr id="4" name="Shape 2"/>
          <p:cNvSpPr/>
          <p:nvPr/>
        </p:nvSpPr>
        <p:spPr>
          <a:xfrm>
            <a:off x="0" y="4389120"/>
            <a:ext cx="9144000" cy="754380"/>
          </a:xfrm>
          <a:prstGeom prst="rect">
            <a:avLst/>
          </a:prstGeom>
          <a:solidFill>
            <a:srgbClr val="243357"/>
          </a:solidFill>
          <a:ln w="12700">
            <a:solidFill>
              <a:srgbClr val="243357"/>
            </a:solidFill>
            <a:prstDash val="solid"/>
          </a:ln>
        </p:spPr>
      </p:sp>
      <p:sp>
        <p:nvSpPr>
          <p:cNvPr id="5" name="Shape 3"/>
          <p:cNvSpPr/>
          <p:nvPr/>
        </p:nvSpPr>
        <p:spPr>
          <a:xfrm>
            <a:off x="457200" y="1097280"/>
            <a:ext cx="91440" cy="2560320"/>
          </a:xfrm>
          <a:prstGeom prst="rect">
            <a:avLst/>
          </a:prstGeom>
          <a:solidFill>
            <a:srgbClr val="C9A84C"/>
          </a:solidFill>
          <a:ln w="12700">
            <a:solidFill>
              <a:srgbClr val="C9A84C"/>
            </a:solidFill>
            <a:prstDash val="solid"/>
          </a:ln>
        </p:spPr>
      </p:sp>
      <p:sp>
        <p:nvSpPr>
          <p:cNvPr id="6" name="Text 4"/>
          <p:cNvSpPr/>
          <p:nvPr/>
        </p:nvSpPr>
        <p:spPr>
          <a:xfrm>
            <a:off x="731520" y="1005840"/>
            <a:ext cx="7315200" cy="365760"/>
          </a:xfrm>
          <a:prstGeom prst="rect">
            <a:avLst/>
          </a:prstGeom>
          <a:noFill/>
          <a:ln/>
        </p:spPr>
        <p:txBody>
          <a:bodyPr wrap="square" lIns="0" tIns="0" rIns="0" bIns="0" rtlCol="0" anchor="ctr"/>
          <a:lstStyle/>
          <a:p>
            <a:pPr indent="0" marL="0">
              <a:buNone/>
            </a:pPr>
            <a:r>
              <a:rPr lang="en-US" sz="1000" b="1" spc="500" kern="0" dirty="0">
                <a:solidFill>
                  <a:srgbClr val="C9A84C"/>
                </a:solidFill>
                <a:latin typeface="Calibri" pitchFamily="34" charset="0"/>
                <a:ea typeface="Calibri" pitchFamily="34" charset="-122"/>
                <a:cs typeface="Calibri" pitchFamily="34" charset="-120"/>
              </a:rPr>
              <a:t>NEUROPSYCHOANALYSIS</a:t>
            </a:r>
            <a:endParaRPr lang="en-US" sz="1000" dirty="0"/>
          </a:p>
        </p:txBody>
      </p:sp>
      <p:sp>
        <p:nvSpPr>
          <p:cNvPr id="7" name="Text 5"/>
          <p:cNvSpPr/>
          <p:nvPr/>
        </p:nvSpPr>
        <p:spPr>
          <a:xfrm>
            <a:off x="731520" y="1371600"/>
            <a:ext cx="7772400" cy="1188720"/>
          </a:xfrm>
          <a:prstGeom prst="rect">
            <a:avLst/>
          </a:prstGeom>
          <a:noFill/>
          <a:ln/>
        </p:spPr>
        <p:txBody>
          <a:bodyPr wrap="square" lIns="0" tIns="0" rIns="0" bIns="0" rtlCol="0" anchor="ctr"/>
          <a:lstStyle/>
          <a:p>
            <a:pPr indent="0" marL="0">
              <a:buNone/>
            </a:pPr>
            <a:r>
              <a:rPr lang="en-US" sz="4200" b="1" dirty="0">
                <a:solidFill>
                  <a:srgbClr val="FFFFFF"/>
                </a:solidFill>
                <a:latin typeface="Calibri" pitchFamily="34" charset="0"/>
                <a:ea typeface="Calibri" pitchFamily="34" charset="-122"/>
                <a:cs typeface="Calibri" pitchFamily="34" charset="-120"/>
              </a:rPr>
              <a:t>神経精神分析学</a:t>
            </a:r>
            <a:endParaRPr lang="en-US" sz="4200" dirty="0"/>
          </a:p>
        </p:txBody>
      </p:sp>
      <p:sp>
        <p:nvSpPr>
          <p:cNvPr id="8" name="Text 6"/>
          <p:cNvSpPr/>
          <p:nvPr/>
        </p:nvSpPr>
        <p:spPr>
          <a:xfrm>
            <a:off x="731520" y="2514600"/>
            <a:ext cx="7772400" cy="594360"/>
          </a:xfrm>
          <a:prstGeom prst="rect">
            <a:avLst/>
          </a:prstGeom>
          <a:noFill/>
          <a:ln/>
        </p:spPr>
        <p:txBody>
          <a:bodyPr wrap="square" lIns="0" tIns="0" rIns="0" bIns="0" rtlCol="0" anchor="ctr"/>
          <a:lstStyle/>
          <a:p>
            <a:pPr indent="0" marL="0">
              <a:buNone/>
            </a:pPr>
            <a:r>
              <a:rPr lang="en-US" sz="1700" dirty="0">
                <a:solidFill>
                  <a:srgbClr val="A8C4E0"/>
                </a:solidFill>
                <a:latin typeface="Calibri" pitchFamily="34" charset="0"/>
                <a:ea typeface="Calibri" pitchFamily="34" charset="-122"/>
                <a:cs typeface="Calibri" pitchFamily="34" charset="-120"/>
              </a:rPr>
              <a:t>マーク・ソームズと脳と心の統一理論への挑戦</a:t>
            </a:r>
            <a:endParaRPr lang="en-US" sz="1700" dirty="0"/>
          </a:p>
        </p:txBody>
      </p:sp>
      <p:sp>
        <p:nvSpPr>
          <p:cNvPr id="9" name="Text 7"/>
          <p:cNvSpPr/>
          <p:nvPr/>
        </p:nvSpPr>
        <p:spPr>
          <a:xfrm>
            <a:off x="731520" y="3154680"/>
            <a:ext cx="7772400" cy="411480"/>
          </a:xfrm>
          <a:prstGeom prst="rect">
            <a:avLst/>
          </a:prstGeom>
          <a:noFill/>
          <a:ln/>
        </p:spPr>
        <p:txBody>
          <a:bodyPr wrap="square" lIns="0" tIns="0" rIns="0" bIns="0" rtlCol="0" anchor="ctr"/>
          <a:lstStyle/>
          <a:p>
            <a:pPr indent="0" marL="0">
              <a:buNone/>
            </a:pPr>
            <a:r>
              <a:rPr lang="en-US" sz="1200" i="1" dirty="0">
                <a:solidFill>
                  <a:srgbClr val="7A9BB5"/>
                </a:solidFill>
                <a:latin typeface="Calibri" pitchFamily="34" charset="0"/>
                <a:ea typeface="Calibri" pitchFamily="34" charset="-122"/>
                <a:cs typeface="Calibri" pitchFamily="34" charset="-120"/>
              </a:rPr>
              <a:t>Mark Solms  ·  Jaak Panksepp  ·  Karl Friston</a:t>
            </a:r>
            <a:endParaRPr lang="en-US" sz="1200" dirty="0"/>
          </a:p>
        </p:txBody>
      </p:sp>
      <p:sp>
        <p:nvSpPr>
          <p:cNvPr id="10" name="Text 8"/>
          <p:cNvSpPr/>
          <p:nvPr/>
        </p:nvSpPr>
        <p:spPr>
          <a:xfrm>
            <a:off x="457200" y="4453128"/>
            <a:ext cx="8229600" cy="365760"/>
          </a:xfrm>
          <a:prstGeom prst="rect">
            <a:avLst/>
          </a:prstGeom>
          <a:noFill/>
          <a:ln/>
        </p:spPr>
        <p:txBody>
          <a:bodyPr wrap="square" lIns="0" tIns="0" rIns="0" bIns="0" rtlCol="0" anchor="ctr"/>
          <a:lstStyle/>
          <a:p>
            <a:pPr algn="ctr" indent="0" marL="0">
              <a:buNone/>
            </a:pPr>
            <a:r>
              <a:rPr lang="en-US" sz="950" dirty="0">
                <a:solidFill>
                  <a:srgbClr val="7A9BB5"/>
                </a:solidFill>
                <a:latin typeface="Calibri" pitchFamily="34" charset="0"/>
                <a:ea typeface="Calibri" pitchFamily="34" charset="-122"/>
                <a:cs typeface="Calibri" pitchFamily="34" charset="-120"/>
              </a:rPr>
              <a:t>Neuropsychoanalysis  ·  Freud Revisited  ·  Predictive Coding  ·  Affective Neuroscience</a:t>
            </a:r>
            <a:endParaRPr lang="en-US" sz="9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A2744"/>
        </a:solidFill>
      </p:bgPr>
    </p:bg>
    <p:spTree>
      <p:nvGrpSpPr>
        <p:cNvPr id="1" name=""/>
        <p:cNvGrpSpPr/>
        <p:nvPr/>
      </p:nvGrpSpPr>
      <p:grpSpPr>
        <a:xfrm>
          <a:off x="0" y="0"/>
          <a:ext cx="0" cy="0"/>
          <a:chOff x="0" y="0"/>
          <a:chExt cx="0" cy="0"/>
        </a:xfrm>
      </p:grpSpPr>
      <p:sp>
        <p:nvSpPr>
          <p:cNvPr id="2" name="Text 0"/>
          <p:cNvSpPr/>
          <p:nvPr/>
        </p:nvSpPr>
        <p:spPr>
          <a:xfrm>
            <a:off x="457200" y="22860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Ⅵ．臨床的含意</a:t>
            </a:r>
            <a:endParaRPr lang="en-US" sz="2400" dirty="0"/>
          </a:p>
        </p:txBody>
      </p:sp>
      <p:sp>
        <p:nvSpPr>
          <p:cNvPr id="3" name="Text 1"/>
          <p:cNvSpPr/>
          <p:nvPr/>
        </p:nvSpPr>
        <p:spPr>
          <a:xfrm>
            <a:off x="457200" y="658368"/>
            <a:ext cx="8229600" cy="274320"/>
          </a:xfrm>
          <a:prstGeom prst="rect">
            <a:avLst/>
          </a:prstGeom>
          <a:noFill/>
          <a:ln/>
        </p:spPr>
        <p:txBody>
          <a:bodyPr wrap="square" lIns="0" tIns="0" rIns="0" bIns="0" rtlCol="0" anchor="ctr"/>
          <a:lstStyle/>
          <a:p>
            <a:pPr indent="0" marL="0">
              <a:buNone/>
            </a:pPr>
            <a:r>
              <a:rPr lang="en-US" sz="1100" dirty="0">
                <a:solidFill>
                  <a:srgbClr val="C9A84C"/>
                </a:solidFill>
                <a:latin typeface="Calibri" pitchFamily="34" charset="0"/>
                <a:ea typeface="Calibri" pitchFamily="34" charset="-122"/>
                <a:cs typeface="Calibri" pitchFamily="34" charset="-120"/>
              </a:rPr>
              <a:t>精神療法は何をしているのか——神経精神分析的再記述</a:t>
            </a:r>
            <a:endParaRPr lang="en-US" sz="1100" dirty="0"/>
          </a:p>
        </p:txBody>
      </p:sp>
      <p:sp>
        <p:nvSpPr>
          <p:cNvPr id="4" name="Shape 2"/>
          <p:cNvSpPr/>
          <p:nvPr/>
        </p:nvSpPr>
        <p:spPr>
          <a:xfrm>
            <a:off x="365760" y="1051560"/>
            <a:ext cx="8412480" cy="105156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5" name="Text 3"/>
          <p:cNvSpPr/>
          <p:nvPr/>
        </p:nvSpPr>
        <p:spPr>
          <a:xfrm>
            <a:off x="502920" y="1097280"/>
            <a:ext cx="4114800" cy="320040"/>
          </a:xfrm>
          <a:prstGeom prst="rect">
            <a:avLst/>
          </a:prstGeom>
          <a:noFill/>
          <a:ln/>
        </p:spPr>
        <p:txBody>
          <a:bodyPr wrap="square" lIns="0" tIns="0" rIns="0" bIns="0" rtlCol="0" anchor="ctr"/>
          <a:lstStyle/>
          <a:p>
            <a:pPr indent="0" marL="0">
              <a:buNone/>
            </a:pPr>
            <a:r>
              <a:rPr lang="en-US" sz="1250" b="1" dirty="0">
                <a:solidFill>
                  <a:srgbClr val="C9A84C"/>
                </a:solidFill>
                <a:latin typeface="Calibri" pitchFamily="34" charset="0"/>
                <a:ea typeface="Calibri" pitchFamily="34" charset="-122"/>
                <a:cs typeface="Calibri" pitchFamily="34" charset="-120"/>
              </a:rPr>
              <a:t>治療の神経科学的モデル</a:t>
            </a:r>
            <a:endParaRPr lang="en-US" sz="1250" dirty="0"/>
          </a:p>
        </p:txBody>
      </p:sp>
      <p:sp>
        <p:nvSpPr>
          <p:cNvPr id="6" name="Text 4"/>
          <p:cNvSpPr/>
          <p:nvPr/>
        </p:nvSpPr>
        <p:spPr>
          <a:xfrm>
            <a:off x="502920" y="1417320"/>
            <a:ext cx="8138160" cy="640080"/>
          </a:xfrm>
          <a:prstGeom prst="rect">
            <a:avLst/>
          </a:prstGeom>
          <a:noFill/>
          <a:ln/>
        </p:spPr>
        <p:txBody>
          <a:bodyPr wrap="square" lIns="0" tIns="0" rIns="0" bIns="0" rtlCol="0" anchor="ctr"/>
          <a:lstStyle/>
          <a:p>
            <a:pPr indent="0" marL="0">
              <a:lnSpc>
                <a:spcPct val="130000"/>
              </a:lnSpc>
              <a:buNone/>
            </a:pPr>
            <a:r>
              <a:rPr lang="en-US" sz="1000" dirty="0">
                <a:solidFill>
                  <a:srgbClr val="A8C4E0"/>
                </a:solidFill>
                <a:latin typeface="Calibri" pitchFamily="34" charset="0"/>
                <a:ea typeface="Calibri" pitchFamily="34" charset="-122"/>
                <a:cs typeface="Calibri" pitchFamily="34" charset="-120"/>
              </a:rPr>
              <a:t>患者はしばしば過去の環境で形成された「生成モデル」を使い続ける（例：「親密になると必ず拒絶される」）。転移はこのモデルが治療関係に投影されたもの。解釈によって予測誤差が顕在化し、安全な文脈での繰り返しの情動体験がモデル更新（神経可塑性的変化）をもたらす。</a:t>
            </a:r>
            <a:endParaRPr lang="en-US" sz="1000" dirty="0"/>
          </a:p>
        </p:txBody>
      </p:sp>
      <p:sp>
        <p:nvSpPr>
          <p:cNvPr id="7" name="Shape 5"/>
          <p:cNvSpPr/>
          <p:nvPr/>
        </p:nvSpPr>
        <p:spPr>
          <a:xfrm>
            <a:off x="365760" y="2286000"/>
            <a:ext cx="2788920" cy="251460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8" name="Shape 6"/>
          <p:cNvSpPr/>
          <p:nvPr/>
        </p:nvSpPr>
        <p:spPr>
          <a:xfrm>
            <a:off x="365760" y="2286000"/>
            <a:ext cx="2788920" cy="320040"/>
          </a:xfrm>
          <a:prstGeom prst="rect">
            <a:avLst/>
          </a:prstGeom>
          <a:solidFill>
            <a:srgbClr val="1A7F8E"/>
          </a:solidFill>
          <a:ln w="12700">
            <a:solidFill>
              <a:srgbClr val="1A7F8E"/>
            </a:solidFill>
            <a:prstDash val="solid"/>
          </a:ln>
        </p:spPr>
      </p:sp>
      <p:sp>
        <p:nvSpPr>
          <p:cNvPr id="9" name="Text 7"/>
          <p:cNvSpPr/>
          <p:nvPr/>
        </p:nvSpPr>
        <p:spPr>
          <a:xfrm>
            <a:off x="457200" y="2304288"/>
            <a:ext cx="2606040" cy="292608"/>
          </a:xfrm>
          <a:prstGeom prst="rect">
            <a:avLst/>
          </a:prstGeom>
          <a:noFill/>
          <a:ln/>
        </p:spPr>
        <p:txBody>
          <a:bodyPr wrap="square" lIns="0" tIns="0" rIns="0" bIns="0" rtlCol="0" anchor="ctr"/>
          <a:lstStyle/>
          <a:p>
            <a:pPr indent="0" marL="0">
              <a:buNone/>
            </a:pPr>
            <a:r>
              <a:rPr lang="en-US" sz="1050" b="1" dirty="0">
                <a:solidFill>
                  <a:srgbClr val="FFFFFF"/>
                </a:solidFill>
                <a:latin typeface="Calibri" pitchFamily="34" charset="0"/>
                <a:ea typeface="Calibri" pitchFamily="34" charset="-122"/>
                <a:cs typeface="Calibri" pitchFamily="34" charset="-120"/>
              </a:rPr>
              <a:t>洞察の神経科学</a:t>
            </a:r>
            <a:endParaRPr lang="en-US" sz="1050" dirty="0"/>
          </a:p>
        </p:txBody>
      </p:sp>
      <p:sp>
        <p:nvSpPr>
          <p:cNvPr id="10" name="Text 8"/>
          <p:cNvSpPr/>
          <p:nvPr/>
        </p:nvSpPr>
        <p:spPr>
          <a:xfrm>
            <a:off x="457200" y="2670048"/>
            <a:ext cx="2606040" cy="2057400"/>
          </a:xfrm>
          <a:prstGeom prst="rect">
            <a:avLst/>
          </a:prstGeom>
          <a:noFill/>
          <a:ln/>
        </p:spPr>
        <p:txBody>
          <a:bodyPr wrap="square" lIns="0" tIns="0" rIns="0" bIns="0" rtlCol="0" anchor="ctr"/>
          <a:lstStyle/>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解釈によって洞察が生じるプロセスは、感情的予測誤差の修正として理解できる。転移解釈は患者の生成モデルへの「予測誤差の意識化」を促し、モデル更新へと導く。</a:t>
            </a:r>
            <a:endParaRPr lang="en-US" sz="950" dirty="0"/>
          </a:p>
        </p:txBody>
      </p:sp>
      <p:sp>
        <p:nvSpPr>
          <p:cNvPr id="11" name="Shape 9"/>
          <p:cNvSpPr/>
          <p:nvPr/>
        </p:nvSpPr>
        <p:spPr>
          <a:xfrm>
            <a:off x="3291840" y="2286000"/>
            <a:ext cx="2788920" cy="251460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2" name="Shape 10"/>
          <p:cNvSpPr/>
          <p:nvPr/>
        </p:nvSpPr>
        <p:spPr>
          <a:xfrm>
            <a:off x="3291840" y="2286000"/>
            <a:ext cx="2788920" cy="320040"/>
          </a:xfrm>
          <a:prstGeom prst="rect">
            <a:avLst/>
          </a:prstGeom>
          <a:solidFill>
            <a:srgbClr val="4A6FA5"/>
          </a:solidFill>
          <a:ln w="12700">
            <a:solidFill>
              <a:srgbClr val="4A6FA5"/>
            </a:solidFill>
            <a:prstDash val="solid"/>
          </a:ln>
        </p:spPr>
      </p:sp>
      <p:sp>
        <p:nvSpPr>
          <p:cNvPr id="13" name="Text 11"/>
          <p:cNvSpPr/>
          <p:nvPr/>
        </p:nvSpPr>
        <p:spPr>
          <a:xfrm>
            <a:off x="3383280" y="2304288"/>
            <a:ext cx="2606040" cy="292608"/>
          </a:xfrm>
          <a:prstGeom prst="rect">
            <a:avLst/>
          </a:prstGeom>
          <a:noFill/>
          <a:ln/>
        </p:spPr>
        <p:txBody>
          <a:bodyPr wrap="square" lIns="0" tIns="0" rIns="0" bIns="0" rtlCol="0" anchor="ctr"/>
          <a:lstStyle/>
          <a:p>
            <a:pPr indent="0" marL="0">
              <a:buNone/>
            </a:pPr>
            <a:r>
              <a:rPr lang="en-US" sz="1050" b="1" dirty="0">
                <a:solidFill>
                  <a:srgbClr val="FFFFFF"/>
                </a:solidFill>
                <a:latin typeface="Calibri" pitchFamily="34" charset="0"/>
                <a:ea typeface="Calibri" pitchFamily="34" charset="-122"/>
                <a:cs typeface="Calibri" pitchFamily="34" charset="-120"/>
              </a:rPr>
              <a:t>暗黙的関係知と非言語的治癒</a:t>
            </a:r>
            <a:endParaRPr lang="en-US" sz="1050" dirty="0"/>
          </a:p>
        </p:txBody>
      </p:sp>
      <p:sp>
        <p:nvSpPr>
          <p:cNvPr id="14" name="Text 12"/>
          <p:cNvSpPr/>
          <p:nvPr/>
        </p:nvSpPr>
        <p:spPr>
          <a:xfrm>
            <a:off x="3383280" y="2670048"/>
            <a:ext cx="2606040" cy="2057400"/>
          </a:xfrm>
          <a:prstGeom prst="rect">
            <a:avLst/>
          </a:prstGeom>
          <a:noFill/>
          <a:ln/>
        </p:spPr>
        <p:txBody>
          <a:bodyPr wrap="square" lIns="0" tIns="0" rIns="0" bIns="0" rtlCol="0" anchor="ctr"/>
          <a:lstStyle/>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言語的解釈だけでなく、非言語的・身体的な関係経験そのものが神経可塑性的変化をもたらす。扁桃体・基底核に貯蔵される手続き的感情記憶の書き換え（Stern et al.の「暗黙的関係知」）。</a:t>
            </a:r>
            <a:endParaRPr lang="en-US" sz="950" dirty="0"/>
          </a:p>
        </p:txBody>
      </p:sp>
      <p:sp>
        <p:nvSpPr>
          <p:cNvPr id="15" name="Shape 13"/>
          <p:cNvSpPr/>
          <p:nvPr/>
        </p:nvSpPr>
        <p:spPr>
          <a:xfrm>
            <a:off x="6217920" y="2286000"/>
            <a:ext cx="2788920" cy="251460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6" name="Shape 14"/>
          <p:cNvSpPr/>
          <p:nvPr/>
        </p:nvSpPr>
        <p:spPr>
          <a:xfrm>
            <a:off x="6217920" y="2286000"/>
            <a:ext cx="2788920" cy="320040"/>
          </a:xfrm>
          <a:prstGeom prst="rect">
            <a:avLst/>
          </a:prstGeom>
          <a:solidFill>
            <a:srgbClr val="3D6B8E"/>
          </a:solidFill>
          <a:ln w="12700">
            <a:solidFill>
              <a:srgbClr val="3D6B8E"/>
            </a:solidFill>
            <a:prstDash val="solid"/>
          </a:ln>
        </p:spPr>
      </p:sp>
      <p:sp>
        <p:nvSpPr>
          <p:cNvPr id="17" name="Text 15"/>
          <p:cNvSpPr/>
          <p:nvPr/>
        </p:nvSpPr>
        <p:spPr>
          <a:xfrm>
            <a:off x="6309360" y="2304288"/>
            <a:ext cx="2606040" cy="292608"/>
          </a:xfrm>
          <a:prstGeom prst="rect">
            <a:avLst/>
          </a:prstGeom>
          <a:noFill/>
          <a:ln/>
        </p:spPr>
        <p:txBody>
          <a:bodyPr wrap="square" lIns="0" tIns="0" rIns="0" bIns="0" rtlCol="0" anchor="ctr"/>
          <a:lstStyle/>
          <a:p>
            <a:pPr indent="0" marL="0">
              <a:buNone/>
            </a:pPr>
            <a:r>
              <a:rPr lang="en-US" sz="1050" b="1" dirty="0">
                <a:solidFill>
                  <a:srgbClr val="FFFFFF"/>
                </a:solidFill>
                <a:latin typeface="Calibri" pitchFamily="34" charset="0"/>
                <a:ea typeface="Calibri" pitchFamily="34" charset="-122"/>
                <a:cs typeface="Calibri" pitchFamily="34" charset="-120"/>
              </a:rPr>
              <a:t>長期療法の神経科学的正当化</a:t>
            </a:r>
            <a:endParaRPr lang="en-US" sz="1050" dirty="0"/>
          </a:p>
        </p:txBody>
      </p:sp>
      <p:sp>
        <p:nvSpPr>
          <p:cNvPr id="18" name="Text 16"/>
          <p:cNvSpPr/>
          <p:nvPr/>
        </p:nvSpPr>
        <p:spPr>
          <a:xfrm>
            <a:off x="6309360" y="2670048"/>
            <a:ext cx="2606040" cy="2057400"/>
          </a:xfrm>
          <a:prstGeom prst="rect">
            <a:avLst/>
          </a:prstGeom>
          <a:noFill/>
          <a:ln/>
        </p:spPr>
        <p:txBody>
          <a:bodyPr wrap="square" lIns="0" tIns="0" rIns="0" bIns="0" rtlCol="0" anchor="ctr"/>
          <a:lstStyle/>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シナプス可塑性の時間スケール・深い記憶構造の変化に要する神経科学的時間は、長期療法の必要性を支持する。「短期介入で深い変化が起きる」という主張への批判的根拠ともなる。</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A2744"/>
        </a:solidFill>
      </p:bgPr>
    </p:bg>
    <p:spTree>
      <p:nvGrpSpPr>
        <p:cNvPr id="1" name=""/>
        <p:cNvGrpSpPr/>
        <p:nvPr/>
      </p:nvGrpSpPr>
      <p:grpSpPr>
        <a:xfrm>
          <a:off x="0" y="0"/>
          <a:ext cx="0" cy="0"/>
          <a:chOff x="0" y="0"/>
          <a:chExt cx="0" cy="0"/>
        </a:xfrm>
      </p:grpSpPr>
      <p:sp>
        <p:nvSpPr>
          <p:cNvPr id="2" name="Text 0"/>
          <p:cNvSpPr/>
          <p:nvPr/>
        </p:nvSpPr>
        <p:spPr>
          <a:xfrm>
            <a:off x="457200" y="22860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Ⅶ．批判と限界</a:t>
            </a:r>
            <a:endParaRPr lang="en-US" sz="2400" dirty="0"/>
          </a:p>
        </p:txBody>
      </p:sp>
      <p:sp>
        <p:nvSpPr>
          <p:cNvPr id="3" name="Text 1"/>
          <p:cNvSpPr/>
          <p:nvPr/>
        </p:nvSpPr>
        <p:spPr>
          <a:xfrm>
            <a:off x="457200" y="658368"/>
            <a:ext cx="8229600" cy="274320"/>
          </a:xfrm>
          <a:prstGeom prst="rect">
            <a:avLst/>
          </a:prstGeom>
          <a:noFill/>
          <a:ln/>
        </p:spPr>
        <p:txBody>
          <a:bodyPr wrap="square" lIns="0" tIns="0" rIns="0" bIns="0" rtlCol="0" anchor="ctr"/>
          <a:lstStyle/>
          <a:p>
            <a:pPr indent="0" marL="0">
              <a:buNone/>
            </a:pPr>
            <a:r>
              <a:rPr lang="en-US" sz="1100" dirty="0">
                <a:solidFill>
                  <a:srgbClr val="C9A84C"/>
                </a:solidFill>
                <a:latin typeface="Calibri" pitchFamily="34" charset="0"/>
                <a:ea typeface="Calibri" pitchFamily="34" charset="-122"/>
                <a:cs typeface="Calibri" pitchFamily="34" charset="-120"/>
              </a:rPr>
              <a:t>神経精神分析への懐疑的評価と応答</a:t>
            </a:r>
            <a:endParaRPr lang="en-US" sz="1100" dirty="0"/>
          </a:p>
        </p:txBody>
      </p:sp>
      <p:sp>
        <p:nvSpPr>
          <p:cNvPr id="4" name="Shape 2"/>
          <p:cNvSpPr/>
          <p:nvPr/>
        </p:nvSpPr>
        <p:spPr>
          <a:xfrm>
            <a:off x="365760" y="1078992"/>
            <a:ext cx="2816352" cy="370332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5" name="Shape 3"/>
          <p:cNvSpPr/>
          <p:nvPr/>
        </p:nvSpPr>
        <p:spPr>
          <a:xfrm>
            <a:off x="365760" y="1078992"/>
            <a:ext cx="2816352" cy="365760"/>
          </a:xfrm>
          <a:prstGeom prst="rect">
            <a:avLst/>
          </a:prstGeom>
          <a:solidFill>
            <a:srgbClr val="8E3A2A"/>
          </a:solidFill>
          <a:ln w="12700">
            <a:solidFill>
              <a:srgbClr val="8E3A2A"/>
            </a:solidFill>
            <a:prstDash val="solid"/>
          </a:ln>
        </p:spPr>
      </p:sp>
      <p:sp>
        <p:nvSpPr>
          <p:cNvPr id="6" name="Text 4"/>
          <p:cNvSpPr/>
          <p:nvPr/>
        </p:nvSpPr>
        <p:spPr>
          <a:xfrm>
            <a:off x="457200" y="1097280"/>
            <a:ext cx="2633472" cy="347472"/>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批判 1：マッピングの恣意性</a:t>
            </a:r>
            <a:endParaRPr lang="en-US" sz="1100" dirty="0"/>
          </a:p>
        </p:txBody>
      </p:sp>
      <p:sp>
        <p:nvSpPr>
          <p:cNvPr id="7" name="Text 5"/>
          <p:cNvSpPr/>
          <p:nvPr/>
        </p:nvSpPr>
        <p:spPr>
          <a:xfrm>
            <a:off x="457200" y="1508760"/>
            <a:ext cx="2633472" cy="1463040"/>
          </a:xfrm>
          <a:prstGeom prst="rect">
            <a:avLst/>
          </a:prstGeom>
          <a:noFill/>
          <a:ln/>
        </p:spPr>
        <p:txBody>
          <a:bodyPr wrap="square" lIns="0" tIns="0" rIns="0" bIns="0" rtlCol="0" anchor="ctr"/>
          <a:lstStyle/>
          <a:p>
            <a:pPr indent="0" marL="0">
              <a:lnSpc>
                <a:spcPct val="130000"/>
              </a:lnSpc>
              <a:buNone/>
            </a:pPr>
            <a:r>
              <a:rPr lang="en-US" sz="1000" dirty="0">
                <a:solidFill>
                  <a:srgbClr val="A8C4E0"/>
                </a:solidFill>
                <a:latin typeface="Calibri" pitchFamily="34" charset="0"/>
                <a:ea typeface="Calibri" pitchFamily="34" charset="-122"/>
                <a:cs typeface="Calibri" pitchFamily="34" charset="-120"/>
              </a:rPr>
              <a:t>「SEEKING＝リビドー」などの対応は魅力的だが、概念的内容の豊かさを両方から裁ち落とす恣意的な対応づけではないか。</a:t>
            </a:r>
            <a:endParaRPr lang="en-US" sz="1000" dirty="0"/>
          </a:p>
        </p:txBody>
      </p:sp>
      <p:sp>
        <p:nvSpPr>
          <p:cNvPr id="8" name="Shape 6"/>
          <p:cNvSpPr/>
          <p:nvPr/>
        </p:nvSpPr>
        <p:spPr>
          <a:xfrm>
            <a:off x="457200" y="2999232"/>
            <a:ext cx="2633472" cy="1508760"/>
          </a:xfrm>
          <a:prstGeom prst="rect">
            <a:avLst/>
          </a:prstGeom>
          <a:solidFill>
            <a:srgbClr val="243357"/>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9" name="Text 7"/>
          <p:cNvSpPr/>
          <p:nvPr/>
        </p:nvSpPr>
        <p:spPr>
          <a:xfrm>
            <a:off x="548640" y="3035808"/>
            <a:ext cx="2468880" cy="274320"/>
          </a:xfrm>
          <a:prstGeom prst="rect">
            <a:avLst/>
          </a:prstGeom>
          <a:noFill/>
          <a:ln/>
        </p:spPr>
        <p:txBody>
          <a:bodyPr wrap="square" lIns="0" tIns="0" rIns="0" bIns="0" rtlCol="0" anchor="ctr"/>
          <a:lstStyle/>
          <a:p>
            <a:pPr indent="0" marL="0">
              <a:buNone/>
            </a:pPr>
            <a:r>
              <a:rPr lang="en-US" sz="950" b="1" dirty="0">
                <a:solidFill>
                  <a:srgbClr val="C9A84C"/>
                </a:solidFill>
                <a:latin typeface="Calibri" pitchFamily="34" charset="0"/>
                <a:ea typeface="Calibri" pitchFamily="34" charset="-122"/>
                <a:cs typeface="Calibri" pitchFamily="34" charset="-120"/>
              </a:rPr>
              <a:t>ソームズの応答</a:t>
            </a:r>
            <a:endParaRPr lang="en-US" sz="950" dirty="0"/>
          </a:p>
        </p:txBody>
      </p:sp>
      <p:sp>
        <p:nvSpPr>
          <p:cNvPr id="10" name="Text 8"/>
          <p:cNvSpPr/>
          <p:nvPr/>
        </p:nvSpPr>
        <p:spPr>
          <a:xfrm>
            <a:off x="548640" y="3319272"/>
            <a:ext cx="2468880" cy="1143000"/>
          </a:xfrm>
          <a:prstGeom prst="rect">
            <a:avLst/>
          </a:prstGeom>
          <a:noFill/>
          <a:ln/>
        </p:spPr>
        <p:txBody>
          <a:bodyPr wrap="square" lIns="0" tIns="0" rIns="0" bIns="0" rtlCol="0" anchor="ctr"/>
          <a:lstStyle/>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ソームズ：説明レベルの複数性を認めながらも、同一現象を異なる語彙で記述しているのだから対応関係は実在的だと応じる。</a:t>
            </a:r>
            <a:endParaRPr lang="en-US" sz="950" dirty="0"/>
          </a:p>
        </p:txBody>
      </p:sp>
      <p:sp>
        <p:nvSpPr>
          <p:cNvPr id="11" name="Shape 9"/>
          <p:cNvSpPr/>
          <p:nvPr/>
        </p:nvSpPr>
        <p:spPr>
          <a:xfrm>
            <a:off x="3310128" y="1078992"/>
            <a:ext cx="2816352" cy="370332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2" name="Shape 10"/>
          <p:cNvSpPr/>
          <p:nvPr/>
        </p:nvSpPr>
        <p:spPr>
          <a:xfrm>
            <a:off x="3310128" y="1078992"/>
            <a:ext cx="2816352" cy="365760"/>
          </a:xfrm>
          <a:prstGeom prst="rect">
            <a:avLst/>
          </a:prstGeom>
          <a:solidFill>
            <a:srgbClr val="7A4F8A"/>
          </a:solidFill>
          <a:ln w="12700">
            <a:solidFill>
              <a:srgbClr val="7A4F8A"/>
            </a:solidFill>
            <a:prstDash val="solid"/>
          </a:ln>
        </p:spPr>
      </p:sp>
      <p:sp>
        <p:nvSpPr>
          <p:cNvPr id="13" name="Text 11"/>
          <p:cNvSpPr/>
          <p:nvPr/>
        </p:nvSpPr>
        <p:spPr>
          <a:xfrm>
            <a:off x="3401568" y="1097280"/>
            <a:ext cx="2633472" cy="347472"/>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批判 2：還元主義の危険</a:t>
            </a:r>
            <a:endParaRPr lang="en-US" sz="1100" dirty="0"/>
          </a:p>
        </p:txBody>
      </p:sp>
      <p:sp>
        <p:nvSpPr>
          <p:cNvPr id="14" name="Text 12"/>
          <p:cNvSpPr/>
          <p:nvPr/>
        </p:nvSpPr>
        <p:spPr>
          <a:xfrm>
            <a:off x="3401568" y="1508760"/>
            <a:ext cx="2633472" cy="1463040"/>
          </a:xfrm>
          <a:prstGeom prst="rect">
            <a:avLst/>
          </a:prstGeom>
          <a:noFill/>
          <a:ln/>
        </p:spPr>
        <p:txBody>
          <a:bodyPr wrap="square" lIns="0" tIns="0" rIns="0" bIns="0" rtlCol="0" anchor="ctr"/>
          <a:lstStyle/>
          <a:p>
            <a:pPr indent="0" marL="0">
              <a:lnSpc>
                <a:spcPct val="130000"/>
              </a:lnSpc>
              <a:buNone/>
            </a:pPr>
            <a:r>
              <a:rPr lang="en-US" sz="1000" dirty="0">
                <a:solidFill>
                  <a:srgbClr val="A8C4E0"/>
                </a:solidFill>
                <a:latin typeface="Calibri" pitchFamily="34" charset="0"/>
                <a:ea typeface="Calibri" pitchFamily="34" charset="-122"/>
                <a:cs typeface="Calibri" pitchFamily="34" charset="-120"/>
              </a:rPr>
              <a:t>主観的な内的体験を扱う精神分析と、客観的データを扱う神経科学は根本的に異なる領域であり、安易な統合は還元主義に陥る。</a:t>
            </a:r>
            <a:endParaRPr lang="en-US" sz="1000" dirty="0"/>
          </a:p>
        </p:txBody>
      </p:sp>
      <p:sp>
        <p:nvSpPr>
          <p:cNvPr id="15" name="Shape 13"/>
          <p:cNvSpPr/>
          <p:nvPr/>
        </p:nvSpPr>
        <p:spPr>
          <a:xfrm>
            <a:off x="3401568" y="2999232"/>
            <a:ext cx="2633472" cy="1508760"/>
          </a:xfrm>
          <a:prstGeom prst="rect">
            <a:avLst/>
          </a:prstGeom>
          <a:solidFill>
            <a:srgbClr val="243357"/>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6" name="Text 14"/>
          <p:cNvSpPr/>
          <p:nvPr/>
        </p:nvSpPr>
        <p:spPr>
          <a:xfrm>
            <a:off x="3493008" y="3035808"/>
            <a:ext cx="2468880" cy="274320"/>
          </a:xfrm>
          <a:prstGeom prst="rect">
            <a:avLst/>
          </a:prstGeom>
          <a:noFill/>
          <a:ln/>
        </p:spPr>
        <p:txBody>
          <a:bodyPr wrap="square" lIns="0" tIns="0" rIns="0" bIns="0" rtlCol="0" anchor="ctr"/>
          <a:lstStyle/>
          <a:p>
            <a:pPr indent="0" marL="0">
              <a:buNone/>
            </a:pPr>
            <a:r>
              <a:rPr lang="en-US" sz="950" b="1" dirty="0">
                <a:solidFill>
                  <a:srgbClr val="C9A84C"/>
                </a:solidFill>
                <a:latin typeface="Calibri" pitchFamily="34" charset="0"/>
                <a:ea typeface="Calibri" pitchFamily="34" charset="-122"/>
                <a:cs typeface="Calibri" pitchFamily="34" charset="-120"/>
              </a:rPr>
              <a:t>ソームズの応答</a:t>
            </a:r>
            <a:endParaRPr lang="en-US" sz="950" dirty="0"/>
          </a:p>
        </p:txBody>
      </p:sp>
      <p:sp>
        <p:nvSpPr>
          <p:cNvPr id="17" name="Text 15"/>
          <p:cNvSpPr/>
          <p:nvPr/>
        </p:nvSpPr>
        <p:spPr>
          <a:xfrm>
            <a:off x="3493008" y="3319272"/>
            <a:ext cx="2468880" cy="1143000"/>
          </a:xfrm>
          <a:prstGeom prst="rect">
            <a:avLst/>
          </a:prstGeom>
          <a:noFill/>
          <a:ln/>
        </p:spPr>
        <p:txBody>
          <a:bodyPr wrap="square" lIns="0" tIns="0" rIns="0" bIns="0" rtlCol="0" anchor="ctr"/>
          <a:lstStyle/>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神経精神分析の立場：双相一元論（dual-aspect monism）——同一の現象を異なる記述系で語る。一方に還元しない。</a:t>
            </a:r>
            <a:endParaRPr lang="en-US" sz="950" dirty="0"/>
          </a:p>
        </p:txBody>
      </p:sp>
      <p:sp>
        <p:nvSpPr>
          <p:cNvPr id="18" name="Shape 16"/>
          <p:cNvSpPr/>
          <p:nvPr/>
        </p:nvSpPr>
        <p:spPr>
          <a:xfrm>
            <a:off x="6254496" y="1078992"/>
            <a:ext cx="2816352" cy="370332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9" name="Shape 17"/>
          <p:cNvSpPr/>
          <p:nvPr/>
        </p:nvSpPr>
        <p:spPr>
          <a:xfrm>
            <a:off x="6254496" y="1078992"/>
            <a:ext cx="2816352" cy="365760"/>
          </a:xfrm>
          <a:prstGeom prst="rect">
            <a:avLst/>
          </a:prstGeom>
          <a:solidFill>
            <a:srgbClr val="4A6FA5"/>
          </a:solidFill>
          <a:ln w="12700">
            <a:solidFill>
              <a:srgbClr val="4A6FA5"/>
            </a:solidFill>
            <a:prstDash val="solid"/>
          </a:ln>
        </p:spPr>
      </p:sp>
      <p:sp>
        <p:nvSpPr>
          <p:cNvPr id="20" name="Text 18"/>
          <p:cNvSpPr/>
          <p:nvPr/>
        </p:nvSpPr>
        <p:spPr>
          <a:xfrm>
            <a:off x="6345936" y="1097280"/>
            <a:ext cx="2633472" cy="347472"/>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批判 3：実証的検証可能性</a:t>
            </a:r>
            <a:endParaRPr lang="en-US" sz="1100" dirty="0"/>
          </a:p>
        </p:txBody>
      </p:sp>
      <p:sp>
        <p:nvSpPr>
          <p:cNvPr id="21" name="Text 19"/>
          <p:cNvSpPr/>
          <p:nvPr/>
        </p:nvSpPr>
        <p:spPr>
          <a:xfrm>
            <a:off x="6345936" y="1508760"/>
            <a:ext cx="2633472" cy="1463040"/>
          </a:xfrm>
          <a:prstGeom prst="rect">
            <a:avLst/>
          </a:prstGeom>
          <a:noFill/>
          <a:ln/>
        </p:spPr>
        <p:txBody>
          <a:bodyPr wrap="square" lIns="0" tIns="0" rIns="0" bIns="0" rtlCol="0" anchor="ctr"/>
          <a:lstStyle/>
          <a:p>
            <a:pPr indent="0" marL="0">
              <a:lnSpc>
                <a:spcPct val="130000"/>
              </a:lnSpc>
              <a:buNone/>
            </a:pPr>
            <a:r>
              <a:rPr lang="en-US" sz="1000" dirty="0">
                <a:solidFill>
                  <a:srgbClr val="A8C4E0"/>
                </a:solidFill>
                <a:latin typeface="Calibri" pitchFamily="34" charset="0"/>
                <a:ea typeface="Calibri" pitchFamily="34" charset="-122"/>
                <a:cs typeface="Calibri" pitchFamily="34" charset="-120"/>
              </a:rPr>
              <a:t>「抑圧」など精神分析概念の多くは、その性質上、神経科学的手法による直接的検証が困難である（思考抑制の神経相関≠精神分析的抑圧）。</a:t>
            </a:r>
            <a:endParaRPr lang="en-US" sz="1000" dirty="0"/>
          </a:p>
        </p:txBody>
      </p:sp>
      <p:sp>
        <p:nvSpPr>
          <p:cNvPr id="22" name="Shape 20"/>
          <p:cNvSpPr/>
          <p:nvPr/>
        </p:nvSpPr>
        <p:spPr>
          <a:xfrm>
            <a:off x="6345936" y="2999232"/>
            <a:ext cx="2633472" cy="1508760"/>
          </a:xfrm>
          <a:prstGeom prst="rect">
            <a:avLst/>
          </a:prstGeom>
          <a:solidFill>
            <a:srgbClr val="243357"/>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23" name="Text 21"/>
          <p:cNvSpPr/>
          <p:nvPr/>
        </p:nvSpPr>
        <p:spPr>
          <a:xfrm>
            <a:off x="6437376" y="3035808"/>
            <a:ext cx="2468880" cy="274320"/>
          </a:xfrm>
          <a:prstGeom prst="rect">
            <a:avLst/>
          </a:prstGeom>
          <a:noFill/>
          <a:ln/>
        </p:spPr>
        <p:txBody>
          <a:bodyPr wrap="square" lIns="0" tIns="0" rIns="0" bIns="0" rtlCol="0" anchor="ctr"/>
          <a:lstStyle/>
          <a:p>
            <a:pPr indent="0" marL="0">
              <a:buNone/>
            </a:pPr>
            <a:r>
              <a:rPr lang="en-US" sz="950" b="1" dirty="0">
                <a:solidFill>
                  <a:srgbClr val="C9A84C"/>
                </a:solidFill>
                <a:latin typeface="Calibri" pitchFamily="34" charset="0"/>
                <a:ea typeface="Calibri" pitchFamily="34" charset="-122"/>
                <a:cs typeface="Calibri" pitchFamily="34" charset="-120"/>
              </a:rPr>
              <a:t>ソームズの応答</a:t>
            </a:r>
            <a:endParaRPr lang="en-US" sz="950" dirty="0"/>
          </a:p>
        </p:txBody>
      </p:sp>
      <p:sp>
        <p:nvSpPr>
          <p:cNvPr id="24" name="Text 22"/>
          <p:cNvSpPr/>
          <p:nvPr/>
        </p:nvSpPr>
        <p:spPr>
          <a:xfrm>
            <a:off x="6437376" y="3319272"/>
            <a:ext cx="2468880" cy="1143000"/>
          </a:xfrm>
          <a:prstGeom prst="rect">
            <a:avLst/>
          </a:prstGeom>
          <a:noFill/>
          <a:ln/>
        </p:spPr>
        <p:txBody>
          <a:bodyPr wrap="square" lIns="0" tIns="0" rIns="0" bIns="0" rtlCol="0" anchor="ctr"/>
          <a:lstStyle/>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研究プログラムとして評価すべき段階。神経心理学的な「自然実験」（脳損傷事例）を活用することで、一定の実証性を担保。</a:t>
            </a:r>
            <a:endParaRPr lang="en-US" sz="9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A2744"/>
        </a:solidFill>
      </p:bgPr>
    </p:bg>
    <p:spTree>
      <p:nvGrpSpPr>
        <p:cNvPr id="1" name=""/>
        <p:cNvGrpSpPr/>
        <p:nvPr/>
      </p:nvGrpSpPr>
      <p:grpSpPr>
        <a:xfrm>
          <a:off x="0" y="0"/>
          <a:ext cx="0" cy="0"/>
          <a:chOff x="0" y="0"/>
          <a:chExt cx="0" cy="0"/>
        </a:xfrm>
      </p:grpSpPr>
      <p:sp>
        <p:nvSpPr>
          <p:cNvPr id="2" name="Text 0"/>
          <p:cNvSpPr/>
          <p:nvPr/>
        </p:nvSpPr>
        <p:spPr>
          <a:xfrm>
            <a:off x="457200" y="22860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理論的統合マップ</a:t>
            </a:r>
            <a:endParaRPr lang="en-US" sz="2400" dirty="0"/>
          </a:p>
        </p:txBody>
      </p:sp>
      <p:sp>
        <p:nvSpPr>
          <p:cNvPr id="3" name="Text 1"/>
          <p:cNvSpPr/>
          <p:nvPr/>
        </p:nvSpPr>
        <p:spPr>
          <a:xfrm>
            <a:off x="457200" y="658368"/>
            <a:ext cx="8229600" cy="274320"/>
          </a:xfrm>
          <a:prstGeom prst="rect">
            <a:avLst/>
          </a:prstGeom>
          <a:noFill/>
          <a:ln/>
        </p:spPr>
        <p:txBody>
          <a:bodyPr wrap="square" lIns="0" tIns="0" rIns="0" bIns="0" rtlCol="0" anchor="ctr"/>
          <a:lstStyle/>
          <a:p>
            <a:pPr indent="0" marL="0">
              <a:buNone/>
            </a:pPr>
            <a:r>
              <a:rPr lang="en-US" sz="1100" dirty="0">
                <a:solidFill>
                  <a:srgbClr val="C9A84C"/>
                </a:solidFill>
                <a:latin typeface="Calibri" pitchFamily="34" charset="0"/>
                <a:ea typeface="Calibri" pitchFamily="34" charset="-122"/>
                <a:cs typeface="Calibri" pitchFamily="34" charset="-120"/>
              </a:rPr>
              <a:t>フロイトの概念と現代神経科学の対応表</a:t>
            </a:r>
            <a:endParaRPr lang="en-US" sz="1100" dirty="0"/>
          </a:p>
        </p:txBody>
      </p:sp>
      <p:graphicFrame>
        <p:nvGraphicFramePr>
          <p:cNvPr id="13" name="Table 0"/>
          <p:cNvGraphicFramePr>
            <a:graphicFrameLocks noGrp="1"/>
          </p:cNvGraphicFramePr>
          <p:nvPr>
            <p:extLst>
              <p:ext uri="{D42A27DB-BD31-4B8C-83A1-F6EECF244321}">
                <p14:modId xmlns:p14="http://schemas.microsoft.com/office/powerpoint/2010/main" val="1579011935"/>
              </p:ext>
            </p:extLst>
          </p:nvPr>
        </p:nvGraphicFramePr>
        <p:xfrm>
          <a:off x="365760" y="1005840"/>
          <a:ext cx="8412480" cy="3822192"/>
        </p:xfrm>
        <a:graphic>
          <a:graphicData uri="http://schemas.openxmlformats.org/drawingml/2006/table">
            <a:tbl>
              <a:tblPr/>
              <a:tblGrid>
                <a:gridCol w="2103120"/>
                <a:gridCol w="3657600"/>
                <a:gridCol w="2651760"/>
              </a:tblGrid>
              <a:tr h="384048">
                <a:tc>
                  <a:txBody>
                    <a:bodyPr/>
                    <a:lstStyle/>
                    <a:p>
                      <a:pPr algn="ctr" indent="0" marL="0">
                        <a:buNone/>
                      </a:pPr>
                      <a:r>
                        <a:rPr lang="en-US" sz="1050" b="1" dirty="0">
                          <a:solidFill>
                            <a:srgbClr val="C9A84C"/>
                          </a:solidFill>
                          <a:latin typeface="Calibri" pitchFamily="34" charset="0"/>
                          <a:ea typeface="Calibri" pitchFamily="34" charset="-122"/>
                          <a:cs typeface="Calibri" pitchFamily="34" charset="-120"/>
                        </a:rPr>
                        <a:t>フロイトの概念</a:t>
                      </a:r>
                      <a:endParaRPr lang="en-US" sz="10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243357"/>
                    </a:solidFill>
                  </a:tcPr>
                </a:tc>
                <a:tc>
                  <a:txBody>
                    <a:bodyPr/>
                    <a:lstStyle/>
                    <a:p>
                      <a:pPr algn="ctr" indent="0" marL="0">
                        <a:buNone/>
                      </a:pPr>
                      <a:r>
                        <a:rPr lang="en-US" sz="1050" b="1" dirty="0">
                          <a:solidFill>
                            <a:srgbClr val="C9A84C"/>
                          </a:solidFill>
                          <a:latin typeface="Calibri" pitchFamily="34" charset="0"/>
                          <a:ea typeface="Calibri" pitchFamily="34" charset="-122"/>
                          <a:cs typeface="Calibri" pitchFamily="34" charset="-120"/>
                        </a:rPr>
                        <a:t>神経精神分析的対応</a:t>
                      </a:r>
                      <a:endParaRPr lang="en-US" sz="10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1A3D5C"/>
                    </a:solidFill>
                  </a:tcPr>
                </a:tc>
                <a:tc>
                  <a:txBody>
                    <a:bodyPr/>
                    <a:lstStyle/>
                    <a:p>
                      <a:pPr algn="ctr" indent="0" marL="0">
                        <a:buNone/>
                      </a:pPr>
                      <a:r>
                        <a:rPr lang="en-US" sz="1050" b="1" dirty="0">
                          <a:solidFill>
                            <a:srgbClr val="C9A84C"/>
                          </a:solidFill>
                          <a:latin typeface="Calibri" pitchFamily="34" charset="0"/>
                          <a:ea typeface="Calibri" pitchFamily="34" charset="-122"/>
                          <a:cs typeface="Calibri" pitchFamily="34" charset="-120"/>
                        </a:rPr>
                        <a:t>鍵となる神経基盤</a:t>
                      </a:r>
                      <a:endParaRPr lang="en-US" sz="10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243357"/>
                    </a:solidFill>
                  </a:tcPr>
                </a:tc>
              </a:tr>
              <a:tr h="384048">
                <a:tc>
                  <a:txBody>
                    <a:bodyPr/>
                    <a:lstStyle/>
                    <a:p>
                      <a:pPr algn="l" indent="0" marL="0">
                        <a:buNone/>
                      </a:pPr>
                      <a:r>
                        <a:rPr lang="en-US" sz="950" b="1" dirty="0">
                          <a:solidFill>
                            <a:srgbClr val="E8C97A"/>
                          </a:solidFill>
                          <a:latin typeface="Calibri" pitchFamily="34" charset="0"/>
                          <a:ea typeface="Calibri" pitchFamily="34" charset="-122"/>
                          <a:cs typeface="Calibri" pitchFamily="34" charset="-120"/>
                        </a:rPr>
                        <a:t>イド / 欲動</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1E3255"/>
                    </a:solidFill>
                  </a:tcPr>
                </a:tc>
                <a:tc>
                  <a:txBody>
                    <a:bodyPr/>
                    <a:lstStyle/>
                    <a:p>
                      <a:pPr algn="l" indent="0" marL="0">
                        <a:buNone/>
                      </a:pPr>
                      <a:r>
                        <a:rPr lang="en-US" sz="950" dirty="0">
                          <a:solidFill>
                            <a:srgbClr val="A8C4E0"/>
                          </a:solidFill>
                          <a:latin typeface="Calibri" pitchFamily="34" charset="0"/>
                          <a:ea typeface="Calibri" pitchFamily="34" charset="-122"/>
                          <a:cs typeface="Calibri" pitchFamily="34" charset="-120"/>
                        </a:rPr>
                        <a:t>SEEKINGシステム・皮質下感情系（パンクセップ）</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1E3255"/>
                    </a:solidFill>
                  </a:tcPr>
                </a:tc>
                <a:tc>
                  <a:txBody>
                    <a:bodyPr/>
                    <a:lstStyle/>
                    <a:p>
                      <a:pPr algn="l" indent="0" marL="0">
                        <a:buNone/>
                      </a:pPr>
                      <a:r>
                        <a:rPr lang="en-US" sz="950" dirty="0">
                          <a:solidFill>
                            <a:srgbClr val="A8C4E0"/>
                          </a:solidFill>
                          <a:latin typeface="Calibri" pitchFamily="34" charset="0"/>
                          <a:ea typeface="Calibri" pitchFamily="34" charset="-122"/>
                          <a:cs typeface="Calibri" pitchFamily="34" charset="-120"/>
                        </a:rPr>
                        <a:t>中脳辺縁ドーパミン・脳幹PAG</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1E3255"/>
                    </a:solidFill>
                  </a:tcPr>
                </a:tc>
              </a:tr>
              <a:tr h="384048">
                <a:tc>
                  <a:txBody>
                    <a:bodyPr/>
                    <a:lstStyle/>
                    <a:p>
                      <a:pPr algn="l" indent="0" marL="0">
                        <a:buNone/>
                      </a:pPr>
                      <a:r>
                        <a:rPr lang="en-US" sz="950" b="1" dirty="0">
                          <a:solidFill>
                            <a:srgbClr val="E8C97A"/>
                          </a:solidFill>
                          <a:latin typeface="Calibri" pitchFamily="34" charset="0"/>
                          <a:ea typeface="Calibri" pitchFamily="34" charset="-122"/>
                          <a:cs typeface="Calibri" pitchFamily="34" charset="-120"/>
                        </a:rPr>
                        <a:t>一次過程</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243357"/>
                    </a:solidFill>
                  </a:tcPr>
                </a:tc>
                <a:tc>
                  <a:txBody>
                    <a:bodyPr/>
                    <a:lstStyle/>
                    <a:p>
                      <a:pPr algn="l" indent="0" marL="0">
                        <a:buNone/>
                      </a:pPr>
                      <a:r>
                        <a:rPr lang="en-US" sz="950" dirty="0">
                          <a:solidFill>
                            <a:srgbClr val="A8C4E0"/>
                          </a:solidFill>
                          <a:latin typeface="Calibri" pitchFamily="34" charset="0"/>
                          <a:ea typeface="Calibri" pitchFamily="34" charset="-122"/>
                          <a:cs typeface="Calibri" pitchFamily="34" charset="-120"/>
                        </a:rPr>
                        <a:t>予測符号化の自動的層</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243357"/>
                    </a:solidFill>
                  </a:tcPr>
                </a:tc>
                <a:tc>
                  <a:txBody>
                    <a:bodyPr/>
                    <a:lstStyle/>
                    <a:p>
                      <a:pPr algn="l" indent="0" marL="0">
                        <a:buNone/>
                      </a:pPr>
                      <a:r>
                        <a:rPr lang="en-US" sz="950" dirty="0">
                          <a:solidFill>
                            <a:srgbClr val="A8C4E0"/>
                          </a:solidFill>
                          <a:latin typeface="Calibri" pitchFamily="34" charset="0"/>
                          <a:ea typeface="Calibri" pitchFamily="34" charset="-122"/>
                          <a:cs typeface="Calibri" pitchFamily="34" charset="-120"/>
                        </a:rPr>
                        <a:t>大脳基底核・皮質下自動処理</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243357"/>
                    </a:solidFill>
                  </a:tcPr>
                </a:tc>
              </a:tr>
              <a:tr h="384048">
                <a:tc>
                  <a:txBody>
                    <a:bodyPr/>
                    <a:lstStyle/>
                    <a:p>
                      <a:pPr algn="l" indent="0" marL="0">
                        <a:buNone/>
                      </a:pPr>
                      <a:r>
                        <a:rPr lang="en-US" sz="950" b="1" dirty="0">
                          <a:solidFill>
                            <a:srgbClr val="E8C97A"/>
                          </a:solidFill>
                          <a:latin typeface="Calibri" pitchFamily="34" charset="0"/>
                          <a:ea typeface="Calibri" pitchFamily="34" charset="-122"/>
                          <a:cs typeface="Calibri" pitchFamily="34" charset="-120"/>
                        </a:rPr>
                        <a:t>快楽原則</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1E3255"/>
                    </a:solidFill>
                  </a:tcPr>
                </a:tc>
                <a:tc>
                  <a:txBody>
                    <a:bodyPr/>
                    <a:lstStyle/>
                    <a:p>
                      <a:pPr algn="l" indent="0" marL="0">
                        <a:buNone/>
                      </a:pPr>
                      <a:r>
                        <a:rPr lang="en-US" sz="950" dirty="0">
                          <a:solidFill>
                            <a:srgbClr val="A8C4E0"/>
                          </a:solidFill>
                          <a:latin typeface="Calibri" pitchFamily="34" charset="0"/>
                          <a:ea typeface="Calibri" pitchFamily="34" charset="-122"/>
                          <a:cs typeface="Calibri" pitchFamily="34" charset="-120"/>
                        </a:rPr>
                        <a:t>自由エネルギー最小化（フリストン）</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1E3255"/>
                    </a:solidFill>
                  </a:tcPr>
                </a:tc>
                <a:tc>
                  <a:txBody>
                    <a:bodyPr/>
                    <a:lstStyle/>
                    <a:p>
                      <a:pPr algn="l" indent="0" marL="0">
                        <a:buNone/>
                      </a:pPr>
                      <a:r>
                        <a:rPr lang="en-US" sz="950" dirty="0">
                          <a:solidFill>
                            <a:srgbClr val="A8C4E0"/>
                          </a:solidFill>
                          <a:latin typeface="Calibri" pitchFamily="34" charset="0"/>
                          <a:ea typeface="Calibri" pitchFamily="34" charset="-122"/>
                          <a:cs typeface="Calibri" pitchFamily="34" charset="-120"/>
                        </a:rPr>
                        <a:t>恒常性調節系・内受容予測</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1E3255"/>
                    </a:solidFill>
                  </a:tcPr>
                </a:tc>
              </a:tr>
              <a:tr h="384048">
                <a:tc>
                  <a:txBody>
                    <a:bodyPr/>
                    <a:lstStyle/>
                    <a:p>
                      <a:pPr algn="l" indent="0" marL="0">
                        <a:buNone/>
                      </a:pPr>
                      <a:r>
                        <a:rPr lang="en-US" sz="950" b="1" dirty="0">
                          <a:solidFill>
                            <a:srgbClr val="E8C97A"/>
                          </a:solidFill>
                          <a:latin typeface="Calibri" pitchFamily="34" charset="0"/>
                          <a:ea typeface="Calibri" pitchFamily="34" charset="-122"/>
                          <a:cs typeface="Calibri" pitchFamily="34" charset="-120"/>
                        </a:rPr>
                        <a:t>無意識</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243357"/>
                    </a:solidFill>
                  </a:tcPr>
                </a:tc>
                <a:tc>
                  <a:txBody>
                    <a:bodyPr/>
                    <a:lstStyle/>
                    <a:p>
                      <a:pPr algn="l" indent="0" marL="0">
                        <a:buNone/>
                      </a:pPr>
                      <a:r>
                        <a:rPr lang="en-US" sz="950" dirty="0">
                          <a:solidFill>
                            <a:srgbClr val="A8C4E0"/>
                          </a:solidFill>
                          <a:latin typeface="Calibri" pitchFamily="34" charset="0"/>
                          <a:ea typeface="Calibri" pitchFamily="34" charset="-122"/>
                          <a:cs typeface="Calibri" pitchFamily="34" charset="-120"/>
                        </a:rPr>
                        <a:t>認知的無意識 + 情動的無意識</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243357"/>
                    </a:solidFill>
                  </a:tcPr>
                </a:tc>
                <a:tc>
                  <a:txBody>
                    <a:bodyPr/>
                    <a:lstStyle/>
                    <a:p>
                      <a:pPr algn="l" indent="0" marL="0">
                        <a:buNone/>
                      </a:pPr>
                      <a:r>
                        <a:rPr lang="en-US" sz="950" dirty="0">
                          <a:solidFill>
                            <a:srgbClr val="A8C4E0"/>
                          </a:solidFill>
                          <a:latin typeface="Calibri" pitchFamily="34" charset="0"/>
                          <a:ea typeface="Calibri" pitchFamily="34" charset="-122"/>
                          <a:cs typeface="Calibri" pitchFamily="34" charset="-120"/>
                        </a:rPr>
                        <a:t>非宣言的記憶系・vmPFC抑制回路</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243357"/>
                    </a:solidFill>
                  </a:tcPr>
                </a:tc>
              </a:tr>
              <a:tr h="384048">
                <a:tc>
                  <a:txBody>
                    <a:bodyPr/>
                    <a:lstStyle/>
                    <a:p>
                      <a:pPr algn="l" indent="0" marL="0">
                        <a:buNone/>
                      </a:pPr>
                      <a:r>
                        <a:rPr lang="en-US" sz="950" b="1" dirty="0">
                          <a:solidFill>
                            <a:srgbClr val="E8C97A"/>
                          </a:solidFill>
                          <a:latin typeface="Calibri" pitchFamily="34" charset="0"/>
                          <a:ea typeface="Calibri" pitchFamily="34" charset="-122"/>
                          <a:cs typeface="Calibri" pitchFamily="34" charset="-120"/>
                        </a:rPr>
                        <a:t>夢の願望充足</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1E3255"/>
                    </a:solidFill>
                  </a:tcPr>
                </a:tc>
                <a:tc>
                  <a:txBody>
                    <a:bodyPr/>
                    <a:lstStyle/>
                    <a:p>
                      <a:pPr algn="l" indent="0" marL="0">
                        <a:buNone/>
                      </a:pPr>
                      <a:r>
                        <a:rPr lang="en-US" sz="950" dirty="0">
                          <a:solidFill>
                            <a:srgbClr val="A8C4E0"/>
                          </a:solidFill>
                          <a:latin typeface="Calibri" pitchFamily="34" charset="0"/>
                          <a:ea typeface="Calibri" pitchFamily="34" charset="-122"/>
                          <a:cs typeface="Calibri" pitchFamily="34" charset="-120"/>
                        </a:rPr>
                        <a:t>前脳ドーパミン欲求駆動</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1E3255"/>
                    </a:solidFill>
                  </a:tcPr>
                </a:tc>
                <a:tc>
                  <a:txBody>
                    <a:bodyPr/>
                    <a:lstStyle/>
                    <a:p>
                      <a:pPr algn="l" indent="0" marL="0">
                        <a:buNone/>
                      </a:pPr>
                      <a:r>
                        <a:rPr lang="en-US" sz="950" dirty="0">
                          <a:solidFill>
                            <a:srgbClr val="A8C4E0"/>
                          </a:solidFill>
                          <a:latin typeface="Calibri" pitchFamily="34" charset="0"/>
                          <a:ea typeface="Calibri" pitchFamily="34" charset="-122"/>
                          <a:cs typeface="Calibri" pitchFamily="34" charset="-120"/>
                        </a:rPr>
                        <a:t>vmPFC・SEEKINGシステム</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1E3255"/>
                    </a:solidFill>
                  </a:tcPr>
                </a:tc>
              </a:tr>
              <a:tr h="384048">
                <a:tc>
                  <a:txBody>
                    <a:bodyPr/>
                    <a:lstStyle/>
                    <a:p>
                      <a:pPr algn="l" indent="0" marL="0">
                        <a:buNone/>
                      </a:pPr>
                      <a:r>
                        <a:rPr lang="en-US" sz="950" b="1" dirty="0">
                          <a:solidFill>
                            <a:srgbClr val="E8C97A"/>
                          </a:solidFill>
                          <a:latin typeface="Calibri" pitchFamily="34" charset="0"/>
                          <a:ea typeface="Calibri" pitchFamily="34" charset="-122"/>
                          <a:cs typeface="Calibri" pitchFamily="34" charset="-120"/>
                        </a:rPr>
                        <a:t>防衛機制</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243357"/>
                    </a:solidFill>
                  </a:tcPr>
                </a:tc>
                <a:tc>
                  <a:txBody>
                    <a:bodyPr/>
                    <a:lstStyle/>
                    <a:p>
                      <a:pPr algn="l" indent="0" marL="0">
                        <a:buNone/>
                      </a:pPr>
                      <a:r>
                        <a:rPr lang="en-US" sz="950" dirty="0">
                          <a:solidFill>
                            <a:srgbClr val="A8C4E0"/>
                          </a:solidFill>
                          <a:latin typeface="Calibri" pitchFamily="34" charset="0"/>
                          <a:ea typeface="Calibri" pitchFamily="34" charset="-122"/>
                          <a:cs typeface="Calibri" pitchFamily="34" charset="-120"/>
                        </a:rPr>
                        <a:t>vmPFC-扁桃体抑制回路</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243357"/>
                    </a:solidFill>
                  </a:tcPr>
                </a:tc>
                <a:tc>
                  <a:txBody>
                    <a:bodyPr/>
                    <a:lstStyle/>
                    <a:p>
                      <a:pPr algn="l" indent="0" marL="0">
                        <a:buNone/>
                      </a:pPr>
                      <a:r>
                        <a:rPr lang="en-US" sz="950" dirty="0">
                          <a:solidFill>
                            <a:srgbClr val="A8C4E0"/>
                          </a:solidFill>
                          <a:latin typeface="Calibri" pitchFamily="34" charset="0"/>
                          <a:ea typeface="Calibri" pitchFamily="34" charset="-122"/>
                          <a:cs typeface="Calibri" pitchFamily="34" charset="-120"/>
                        </a:rPr>
                        <a:t>前頭葉-辺縁系トップダウン制御</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243357"/>
                    </a:solidFill>
                  </a:tcPr>
                </a:tc>
              </a:tr>
              <a:tr h="384048">
                <a:tc>
                  <a:txBody>
                    <a:bodyPr/>
                    <a:lstStyle/>
                    <a:p>
                      <a:pPr algn="l" indent="0" marL="0">
                        <a:buNone/>
                      </a:pPr>
                      <a:r>
                        <a:rPr lang="en-US" sz="950" b="1" dirty="0">
                          <a:solidFill>
                            <a:srgbClr val="E8C97A"/>
                          </a:solidFill>
                          <a:latin typeface="Calibri" pitchFamily="34" charset="0"/>
                          <a:ea typeface="Calibri" pitchFamily="34" charset="-122"/>
                          <a:cs typeface="Calibri" pitchFamily="34" charset="-120"/>
                        </a:rPr>
                        <a:t>転移</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1E3255"/>
                    </a:solidFill>
                  </a:tcPr>
                </a:tc>
                <a:tc>
                  <a:txBody>
                    <a:bodyPr/>
                    <a:lstStyle/>
                    <a:p>
                      <a:pPr algn="l" indent="0" marL="0">
                        <a:buNone/>
                      </a:pPr>
                      <a:r>
                        <a:rPr lang="en-US" sz="950" dirty="0">
                          <a:solidFill>
                            <a:srgbClr val="A8C4E0"/>
                          </a:solidFill>
                          <a:latin typeface="Calibri" pitchFamily="34" charset="0"/>
                          <a:ea typeface="Calibri" pitchFamily="34" charset="-122"/>
                          <a:cs typeface="Calibri" pitchFamily="34" charset="-120"/>
                        </a:rPr>
                        <a:t>手続き的感情記憶の現在投影</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1E3255"/>
                    </a:solidFill>
                  </a:tcPr>
                </a:tc>
                <a:tc>
                  <a:txBody>
                    <a:bodyPr/>
                    <a:lstStyle/>
                    <a:p>
                      <a:pPr algn="l" indent="0" marL="0">
                        <a:buNone/>
                      </a:pPr>
                      <a:r>
                        <a:rPr lang="en-US" sz="950" dirty="0">
                          <a:solidFill>
                            <a:srgbClr val="A8C4E0"/>
                          </a:solidFill>
                          <a:latin typeface="Calibri" pitchFamily="34" charset="0"/>
                          <a:ea typeface="Calibri" pitchFamily="34" charset="-122"/>
                          <a:cs typeface="Calibri" pitchFamily="34" charset="-120"/>
                        </a:rPr>
                        <a:t>扁桃体・基底核・mPFC-海馬</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1E3255"/>
                    </a:solidFill>
                  </a:tcPr>
                </a:tc>
              </a:tr>
              <a:tr h="384048">
                <a:tc>
                  <a:txBody>
                    <a:bodyPr/>
                    <a:lstStyle/>
                    <a:p>
                      <a:pPr algn="l" indent="0" marL="0">
                        <a:buNone/>
                      </a:pPr>
                      <a:r>
                        <a:rPr lang="en-US" sz="950" b="1" dirty="0">
                          <a:solidFill>
                            <a:srgbClr val="E8C97A"/>
                          </a:solidFill>
                          <a:latin typeface="Calibri" pitchFamily="34" charset="0"/>
                          <a:ea typeface="Calibri" pitchFamily="34" charset="-122"/>
                          <a:cs typeface="Calibri" pitchFamily="34" charset="-120"/>
                        </a:rPr>
                        <a:t>エゴ</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243357"/>
                    </a:solidFill>
                  </a:tcPr>
                </a:tc>
                <a:tc>
                  <a:txBody>
                    <a:bodyPr/>
                    <a:lstStyle/>
                    <a:p>
                      <a:pPr algn="l" indent="0" marL="0">
                        <a:buNone/>
                      </a:pPr>
                      <a:r>
                        <a:rPr lang="en-US" sz="950" dirty="0">
                          <a:solidFill>
                            <a:srgbClr val="A8C4E0"/>
                          </a:solidFill>
                          <a:latin typeface="Calibri" pitchFamily="34" charset="0"/>
                          <a:ea typeface="Calibri" pitchFamily="34" charset="-122"/>
                          <a:cs typeface="Calibri" pitchFamily="34" charset="-120"/>
                        </a:rPr>
                        <a:t>前頭前野の調節・予測制御</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243357"/>
                    </a:solidFill>
                  </a:tcPr>
                </a:tc>
                <a:tc>
                  <a:txBody>
                    <a:bodyPr/>
                    <a:lstStyle/>
                    <a:p>
                      <a:pPr algn="l" indent="0" marL="0">
                        <a:buNone/>
                      </a:pPr>
                      <a:r>
                        <a:rPr lang="en-US" sz="950" dirty="0">
                          <a:solidFill>
                            <a:srgbClr val="A8C4E0"/>
                          </a:solidFill>
                          <a:latin typeface="Calibri" pitchFamily="34" charset="0"/>
                          <a:ea typeface="Calibri" pitchFamily="34" charset="-122"/>
                          <a:cs typeface="Calibri" pitchFamily="34" charset="-120"/>
                        </a:rPr>
                        <a:t>dlPFC・vmPFC・OFC</a:t>
                      </a:r>
                      <a:endParaRPr lang="en-US" sz="950" dirty="0">
                        <a:latin typeface="Calibri" charset="0"/>
                        <a:ea typeface="Calibri" charset="0"/>
                        <a:cs typeface="Calibri" charset="0"/>
                      </a:endParaRPr>
                    </a:p>
                  </a:txBody>
                  <a:tcPr marL="91440" marR="91440" marT="45720" marB="45720">
                    <a:lnL w="6350" cap="flat" cmpd="sng" algn="ctr">
                      <a:solidFill>
                        <a:srgbClr val="2E4A6B"/>
                      </a:solidFill>
                      <a:prstDash val="solid"/>
                      <a:round/>
                      <a:headEnd type="none" w="med" len="med"/>
                      <a:tailEnd type="none" w="med" len="med"/>
                    </a:lnL>
                    <a:lnR w="6350" cap="flat" cmpd="sng" algn="ctr">
                      <a:solidFill>
                        <a:srgbClr val="2E4A6B"/>
                      </a:solidFill>
                      <a:prstDash val="solid"/>
                      <a:round/>
                      <a:headEnd type="none" w="med" len="med"/>
                      <a:tailEnd type="none" w="med" len="med"/>
                    </a:lnR>
                    <a:lnT w="6350" cap="flat" cmpd="sng" algn="ctr">
                      <a:solidFill>
                        <a:srgbClr val="2E4A6B"/>
                      </a:solidFill>
                      <a:prstDash val="solid"/>
                      <a:round/>
                      <a:headEnd type="none" w="med" len="med"/>
                      <a:tailEnd type="none" w="med" len="med"/>
                    </a:lnT>
                    <a:lnB w="6350" cap="flat" cmpd="sng" algn="ctr">
                      <a:solidFill>
                        <a:srgbClr val="2E4A6B"/>
                      </a:solidFill>
                      <a:prstDash val="solid"/>
                      <a:round/>
                      <a:headEnd type="none" w="med" len="med"/>
                      <a:tailEnd type="none" w="med" len="med"/>
                    </a:lnB>
                    <a:solidFill>
                      <a:srgbClr val="243357"/>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A2744"/>
        </a:solidFill>
      </p:bgPr>
    </p:bg>
    <p:spTree>
      <p:nvGrpSpPr>
        <p:cNvPr id="1" name=""/>
        <p:cNvGrpSpPr/>
        <p:nvPr/>
      </p:nvGrpSpPr>
      <p:grpSpPr>
        <a:xfrm>
          <a:off x="0" y="0"/>
          <a:ext cx="0" cy="0"/>
          <a:chOff x="0" y="0"/>
          <a:chExt cx="0" cy="0"/>
        </a:xfrm>
      </p:grpSpPr>
      <p:sp>
        <p:nvSpPr>
          <p:cNvPr id="2" name="Shape 0"/>
          <p:cNvSpPr/>
          <p:nvPr/>
        </p:nvSpPr>
        <p:spPr>
          <a:xfrm>
            <a:off x="-914400" y="3200400"/>
            <a:ext cx="4572000" cy="4572000"/>
          </a:xfrm>
          <a:prstGeom prst="ellipse">
            <a:avLst/>
          </a:prstGeom>
          <a:solidFill>
            <a:srgbClr val="243357">
              <a:alpha val="40000"/>
            </a:srgbClr>
          </a:solidFill>
          <a:ln w="12700">
            <a:solidFill>
              <a:srgbClr val="2E4A6B"/>
            </a:solidFill>
            <a:prstDash val="solid"/>
          </a:ln>
        </p:spPr>
      </p:sp>
      <p:sp>
        <p:nvSpPr>
          <p:cNvPr id="3" name="Shape 1"/>
          <p:cNvSpPr/>
          <p:nvPr/>
        </p:nvSpPr>
        <p:spPr>
          <a:xfrm>
            <a:off x="6400800" y="-914400"/>
            <a:ext cx="4572000" cy="4572000"/>
          </a:xfrm>
          <a:prstGeom prst="ellipse">
            <a:avLst/>
          </a:prstGeom>
          <a:solidFill>
            <a:srgbClr val="2E4A6B">
              <a:alpha val="30000"/>
            </a:srgbClr>
          </a:solidFill>
          <a:ln w="6350">
            <a:solidFill>
              <a:srgbClr val="C9A84C"/>
            </a:solidFill>
            <a:prstDash val="solid"/>
          </a:ln>
        </p:spPr>
      </p:sp>
      <p:sp>
        <p:nvSpPr>
          <p:cNvPr id="4" name="Text 2"/>
          <p:cNvSpPr/>
          <p:nvPr/>
        </p:nvSpPr>
        <p:spPr>
          <a:xfrm>
            <a:off x="457200" y="228600"/>
            <a:ext cx="8229600" cy="457200"/>
          </a:xfrm>
          <a:prstGeom prst="rect">
            <a:avLst/>
          </a:prstGeom>
          <a:noFill/>
          <a:ln/>
        </p:spPr>
        <p:txBody>
          <a:bodyPr wrap="square" lIns="0" tIns="0" rIns="0" bIns="0" rtlCol="0" anchor="ctr"/>
          <a:lstStyle/>
          <a:p>
            <a:pPr indent="0" marL="0">
              <a:buNone/>
            </a:pPr>
            <a:r>
              <a:rPr lang="en-US" sz="2600" b="1" dirty="0">
                <a:solidFill>
                  <a:srgbClr val="FFFFFF"/>
                </a:solidFill>
                <a:latin typeface="Calibri" pitchFamily="34" charset="0"/>
                <a:ea typeface="Calibri" pitchFamily="34" charset="-122"/>
                <a:cs typeface="Calibri" pitchFamily="34" charset="-120"/>
              </a:rPr>
              <a:t>結論</a:t>
            </a:r>
            <a:endParaRPr lang="en-US" sz="2600" dirty="0"/>
          </a:p>
        </p:txBody>
      </p:sp>
      <p:sp>
        <p:nvSpPr>
          <p:cNvPr id="5" name="Text 3"/>
          <p:cNvSpPr/>
          <p:nvPr/>
        </p:nvSpPr>
        <p:spPr>
          <a:xfrm>
            <a:off x="457200" y="667512"/>
            <a:ext cx="8229600" cy="274320"/>
          </a:xfrm>
          <a:prstGeom prst="rect">
            <a:avLst/>
          </a:prstGeom>
          <a:noFill/>
          <a:ln/>
        </p:spPr>
        <p:txBody>
          <a:bodyPr wrap="square" lIns="0" tIns="0" rIns="0" bIns="0" rtlCol="0" anchor="ctr"/>
          <a:lstStyle/>
          <a:p>
            <a:pPr indent="0" marL="0">
              <a:buNone/>
            </a:pPr>
            <a:r>
              <a:rPr lang="en-US" sz="1100" dirty="0">
                <a:solidFill>
                  <a:srgbClr val="C9A84C"/>
                </a:solidFill>
                <a:latin typeface="Calibri" pitchFamily="34" charset="0"/>
                <a:ea typeface="Calibri" pitchFamily="34" charset="-122"/>
                <a:cs typeface="Calibri" pitchFamily="34" charset="-120"/>
              </a:rPr>
              <a:t>神経精神分析学の意義と限界</a:t>
            </a:r>
            <a:endParaRPr lang="en-US" sz="1100" dirty="0"/>
          </a:p>
        </p:txBody>
      </p:sp>
      <p:sp>
        <p:nvSpPr>
          <p:cNvPr id="6" name="Shape 4"/>
          <p:cNvSpPr/>
          <p:nvPr/>
        </p:nvSpPr>
        <p:spPr>
          <a:xfrm>
            <a:off x="457200" y="1097280"/>
            <a:ext cx="73152" cy="2743200"/>
          </a:xfrm>
          <a:prstGeom prst="rect">
            <a:avLst/>
          </a:prstGeom>
          <a:solidFill>
            <a:srgbClr val="C9A84C"/>
          </a:solidFill>
          <a:ln w="12700">
            <a:solidFill>
              <a:srgbClr val="C9A84C"/>
            </a:solidFill>
            <a:prstDash val="solid"/>
          </a:ln>
        </p:spPr>
      </p:sp>
      <p:sp>
        <p:nvSpPr>
          <p:cNvPr id="7" name="Text 5"/>
          <p:cNvSpPr/>
          <p:nvPr/>
        </p:nvSpPr>
        <p:spPr>
          <a:xfrm>
            <a:off x="685800" y="1115568"/>
            <a:ext cx="7863840" cy="292608"/>
          </a:xfrm>
          <a:prstGeom prst="rect">
            <a:avLst/>
          </a:prstGeom>
          <a:noFill/>
          <a:ln/>
        </p:spPr>
        <p:txBody>
          <a:bodyPr wrap="square" lIns="0" tIns="0" rIns="0" bIns="0" rtlCol="0" anchor="ctr"/>
          <a:lstStyle/>
          <a:p>
            <a:pPr indent="0" marL="0">
              <a:buNone/>
            </a:pPr>
            <a:r>
              <a:rPr lang="en-US" sz="1200" b="1" dirty="0">
                <a:solidFill>
                  <a:srgbClr val="C9A84C"/>
                </a:solidFill>
                <a:latin typeface="Calibri" pitchFamily="34" charset="0"/>
                <a:ea typeface="Calibri" pitchFamily="34" charset="-122"/>
                <a:cs typeface="Calibri" pitchFamily="34" charset="-120"/>
              </a:rPr>
              <a:t>脳と心の橋渡し</a:t>
            </a:r>
            <a:endParaRPr lang="en-US" sz="1200" dirty="0"/>
          </a:p>
        </p:txBody>
      </p:sp>
      <p:sp>
        <p:nvSpPr>
          <p:cNvPr id="8" name="Text 6"/>
          <p:cNvSpPr/>
          <p:nvPr/>
        </p:nvSpPr>
        <p:spPr>
          <a:xfrm>
            <a:off x="685800" y="1408176"/>
            <a:ext cx="7863840" cy="365760"/>
          </a:xfrm>
          <a:prstGeom prst="rect">
            <a:avLst/>
          </a:prstGeom>
          <a:noFill/>
          <a:ln/>
        </p:spPr>
        <p:txBody>
          <a:bodyPr wrap="square" lIns="0" tIns="0" rIns="0" bIns="0" rtlCol="0" anchor="ctr"/>
          <a:lstStyle/>
          <a:p>
            <a:pPr indent="0" marL="0">
              <a:lnSpc>
                <a:spcPct val="125000"/>
              </a:lnSpc>
              <a:buNone/>
            </a:pPr>
            <a:r>
              <a:rPr lang="en-US" sz="980" dirty="0">
                <a:solidFill>
                  <a:srgbClr val="A8C4E0"/>
                </a:solidFill>
                <a:latin typeface="Calibri" pitchFamily="34" charset="0"/>
                <a:ea typeface="Calibri" pitchFamily="34" charset="-122"/>
                <a:cs typeface="Calibri" pitchFamily="34" charset="-120"/>
              </a:rPr>
              <a:t>フロイトが1895年に夢見て放棄した「脳と心の統一」という野望を、一世紀後の神経科学の言語で再び引き受ける壮大な試みである。</a:t>
            </a:r>
            <a:endParaRPr lang="en-US" sz="980" dirty="0"/>
          </a:p>
        </p:txBody>
      </p:sp>
      <p:sp>
        <p:nvSpPr>
          <p:cNvPr id="9" name="Text 7"/>
          <p:cNvSpPr/>
          <p:nvPr/>
        </p:nvSpPr>
        <p:spPr>
          <a:xfrm>
            <a:off x="685800" y="1810512"/>
            <a:ext cx="7863840" cy="292608"/>
          </a:xfrm>
          <a:prstGeom prst="rect">
            <a:avLst/>
          </a:prstGeom>
          <a:noFill/>
          <a:ln/>
        </p:spPr>
        <p:txBody>
          <a:bodyPr wrap="square" lIns="0" tIns="0" rIns="0" bIns="0" rtlCol="0" anchor="ctr"/>
          <a:lstStyle/>
          <a:p>
            <a:pPr indent="0" marL="0">
              <a:buNone/>
            </a:pPr>
            <a:r>
              <a:rPr lang="en-US" sz="1200" b="1" dirty="0">
                <a:solidFill>
                  <a:srgbClr val="C9A84C"/>
                </a:solidFill>
                <a:latin typeface="Calibri" pitchFamily="34" charset="0"/>
                <a:ea typeface="Calibri" pitchFamily="34" charset="-122"/>
                <a:cs typeface="Calibri" pitchFamily="34" charset="-120"/>
              </a:rPr>
              <a:t>主観を消さない科学</a:t>
            </a:r>
            <a:endParaRPr lang="en-US" sz="1200" dirty="0"/>
          </a:p>
        </p:txBody>
      </p:sp>
      <p:sp>
        <p:nvSpPr>
          <p:cNvPr id="10" name="Text 8"/>
          <p:cNvSpPr/>
          <p:nvPr/>
        </p:nvSpPr>
        <p:spPr>
          <a:xfrm>
            <a:off x="685800" y="2103120"/>
            <a:ext cx="7863840" cy="365760"/>
          </a:xfrm>
          <a:prstGeom prst="rect">
            <a:avLst/>
          </a:prstGeom>
          <a:noFill/>
          <a:ln/>
        </p:spPr>
        <p:txBody>
          <a:bodyPr wrap="square" lIns="0" tIns="0" rIns="0" bIns="0" rtlCol="0" anchor="ctr"/>
          <a:lstStyle/>
          <a:p>
            <a:pPr indent="0" marL="0">
              <a:lnSpc>
                <a:spcPct val="125000"/>
              </a:lnSpc>
              <a:buNone/>
            </a:pPr>
            <a:r>
              <a:rPr lang="en-US" sz="980" dirty="0">
                <a:solidFill>
                  <a:srgbClr val="A8C4E0"/>
                </a:solidFill>
                <a:latin typeface="Calibri" pitchFamily="34" charset="0"/>
                <a:ea typeface="Calibri" pitchFamily="34" charset="-122"/>
                <a:cs typeface="Calibri" pitchFamily="34" charset="-120"/>
              </a:rPr>
              <a:t>主観・意味・欲望を還元主義に潰さず科学化しようとする努力にある。脳活動だけでは人間は説明できない。主観だけでも閉じる。その橋を架ける。</a:t>
            </a:r>
            <a:endParaRPr lang="en-US" sz="980" dirty="0"/>
          </a:p>
        </p:txBody>
      </p:sp>
      <p:sp>
        <p:nvSpPr>
          <p:cNvPr id="11" name="Text 9"/>
          <p:cNvSpPr/>
          <p:nvPr/>
        </p:nvSpPr>
        <p:spPr>
          <a:xfrm>
            <a:off x="685800" y="2505456"/>
            <a:ext cx="7863840" cy="292608"/>
          </a:xfrm>
          <a:prstGeom prst="rect">
            <a:avLst/>
          </a:prstGeom>
          <a:noFill/>
          <a:ln/>
        </p:spPr>
        <p:txBody>
          <a:bodyPr wrap="square" lIns="0" tIns="0" rIns="0" bIns="0" rtlCol="0" anchor="ctr"/>
          <a:lstStyle/>
          <a:p>
            <a:pPr indent="0" marL="0">
              <a:buNone/>
            </a:pPr>
            <a:r>
              <a:rPr lang="en-US" sz="1200" b="1" dirty="0">
                <a:solidFill>
                  <a:srgbClr val="C9A84C"/>
                </a:solidFill>
                <a:latin typeface="Calibri" pitchFamily="34" charset="0"/>
                <a:ea typeface="Calibri" pitchFamily="34" charset="-122"/>
                <a:cs typeface="Calibri" pitchFamily="34" charset="-120"/>
              </a:rPr>
              <a:t>誤差修正知性として</a:t>
            </a:r>
            <a:endParaRPr lang="en-US" sz="1200" dirty="0"/>
          </a:p>
        </p:txBody>
      </p:sp>
      <p:sp>
        <p:nvSpPr>
          <p:cNvPr id="12" name="Text 10"/>
          <p:cNvSpPr/>
          <p:nvPr/>
        </p:nvSpPr>
        <p:spPr>
          <a:xfrm>
            <a:off x="685800" y="2798064"/>
            <a:ext cx="7863840" cy="365760"/>
          </a:xfrm>
          <a:prstGeom prst="rect">
            <a:avLst/>
          </a:prstGeom>
          <a:noFill/>
          <a:ln/>
        </p:spPr>
        <p:txBody>
          <a:bodyPr wrap="square" lIns="0" tIns="0" rIns="0" bIns="0" rtlCol="0" anchor="ctr"/>
          <a:lstStyle/>
          <a:p>
            <a:pPr indent="0" marL="0">
              <a:lnSpc>
                <a:spcPct val="125000"/>
              </a:lnSpc>
              <a:buNone/>
            </a:pPr>
            <a:r>
              <a:rPr lang="en-US" sz="980" dirty="0">
                <a:solidFill>
                  <a:srgbClr val="A8C4E0"/>
                </a:solidFill>
                <a:latin typeface="Calibri" pitchFamily="34" charset="0"/>
                <a:ea typeface="Calibri" pitchFamily="34" charset="-122"/>
                <a:cs typeface="Calibri" pitchFamily="34" charset="-120"/>
              </a:rPr>
              <a:t>精神療法は「安全な予測誤差曝露」として理解できる。人間の苦悩を、誤差修正する予測機械としての脳と、意味を生きる主体としての心の両方から記述する試み。</a:t>
            </a:r>
            <a:endParaRPr lang="en-US" sz="980" dirty="0"/>
          </a:p>
        </p:txBody>
      </p:sp>
      <p:sp>
        <p:nvSpPr>
          <p:cNvPr id="13" name="Text 11"/>
          <p:cNvSpPr/>
          <p:nvPr/>
        </p:nvSpPr>
        <p:spPr>
          <a:xfrm>
            <a:off x="685800" y="3200400"/>
            <a:ext cx="7863840" cy="292608"/>
          </a:xfrm>
          <a:prstGeom prst="rect">
            <a:avLst/>
          </a:prstGeom>
          <a:noFill/>
          <a:ln/>
        </p:spPr>
        <p:txBody>
          <a:bodyPr wrap="square" lIns="0" tIns="0" rIns="0" bIns="0" rtlCol="0" anchor="ctr"/>
          <a:lstStyle/>
          <a:p>
            <a:pPr indent="0" marL="0">
              <a:buNone/>
            </a:pPr>
            <a:r>
              <a:rPr lang="en-US" sz="1200" b="1" dirty="0">
                <a:solidFill>
                  <a:srgbClr val="C9A84C"/>
                </a:solidFill>
                <a:latin typeface="Calibri" pitchFamily="34" charset="0"/>
                <a:ea typeface="Calibri" pitchFamily="34" charset="-122"/>
                <a:cs typeface="Calibri" pitchFamily="34" charset="-120"/>
              </a:rPr>
              <a:t>現時点の評価</a:t>
            </a:r>
            <a:endParaRPr lang="en-US" sz="1200" dirty="0"/>
          </a:p>
        </p:txBody>
      </p:sp>
      <p:sp>
        <p:nvSpPr>
          <p:cNvPr id="14" name="Text 12"/>
          <p:cNvSpPr/>
          <p:nvPr/>
        </p:nvSpPr>
        <p:spPr>
          <a:xfrm>
            <a:off x="685800" y="3493008"/>
            <a:ext cx="7863840" cy="365760"/>
          </a:xfrm>
          <a:prstGeom prst="rect">
            <a:avLst/>
          </a:prstGeom>
          <a:noFill/>
          <a:ln/>
        </p:spPr>
        <p:txBody>
          <a:bodyPr wrap="square" lIns="0" tIns="0" rIns="0" bIns="0" rtlCol="0" anchor="ctr"/>
          <a:lstStyle/>
          <a:p>
            <a:pPr indent="0" marL="0">
              <a:lnSpc>
                <a:spcPct val="125000"/>
              </a:lnSpc>
              <a:buNone/>
            </a:pPr>
            <a:r>
              <a:rPr lang="en-US" sz="980" dirty="0">
                <a:solidFill>
                  <a:srgbClr val="A8C4E0"/>
                </a:solidFill>
                <a:latin typeface="Calibri" pitchFamily="34" charset="0"/>
                <a:ea typeface="Calibri" pitchFamily="34" charset="-122"/>
                <a:cs typeface="Calibri" pitchFamily="34" charset="-120"/>
              </a:rPr>
              <a:t>この対話はもはや避けがたい。評価はいまだ確定していないが、「主観的体験・感情・欲動を真剣に扱う神経科学」と「実証的根拠を求める精神分析」の双方にとって必須の課題となっている。</a:t>
            </a:r>
            <a:endParaRPr lang="en-US" sz="980" dirty="0"/>
          </a:p>
        </p:txBody>
      </p:sp>
      <p:sp>
        <p:nvSpPr>
          <p:cNvPr id="15" name="Shape 13"/>
          <p:cNvSpPr/>
          <p:nvPr/>
        </p:nvSpPr>
        <p:spPr>
          <a:xfrm>
            <a:off x="0" y="4663440"/>
            <a:ext cx="9144000" cy="480060"/>
          </a:xfrm>
          <a:prstGeom prst="rect">
            <a:avLst/>
          </a:prstGeom>
          <a:solidFill>
            <a:srgbClr val="243357"/>
          </a:solidFill>
          <a:ln w="12700">
            <a:solidFill>
              <a:srgbClr val="243357"/>
            </a:solidFill>
            <a:prstDash val="solid"/>
          </a:ln>
        </p:spPr>
      </p:sp>
      <p:sp>
        <p:nvSpPr>
          <p:cNvPr id="16" name="Text 14"/>
          <p:cNvSpPr/>
          <p:nvPr/>
        </p:nvSpPr>
        <p:spPr>
          <a:xfrm>
            <a:off x="457200" y="4727448"/>
            <a:ext cx="8229600" cy="320040"/>
          </a:xfrm>
          <a:prstGeom prst="rect">
            <a:avLst/>
          </a:prstGeom>
          <a:noFill/>
          <a:ln/>
        </p:spPr>
        <p:txBody>
          <a:bodyPr wrap="square" lIns="0" tIns="0" rIns="0" bIns="0" rtlCol="0" anchor="ctr"/>
          <a:lstStyle/>
          <a:p>
            <a:pPr algn="ctr" indent="0" marL="0">
              <a:buNone/>
            </a:pPr>
            <a:r>
              <a:rPr lang="en-US" sz="900" dirty="0">
                <a:solidFill>
                  <a:srgbClr val="7A9BB5"/>
                </a:solidFill>
                <a:latin typeface="Calibri" pitchFamily="34" charset="0"/>
                <a:ea typeface="Calibri" pitchFamily="34" charset="-122"/>
                <a:cs typeface="Calibri" pitchFamily="34" charset="-120"/>
              </a:rPr>
              <a:t>Mark Solms  ·  Jaak Panksepp  ·  Karl Friston  ·  Neuropsychoanalysis Journal  ·  The Hidden Spring (2021)</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A2744"/>
        </a:solidFill>
      </p:bgPr>
    </p:bg>
    <p:spTree>
      <p:nvGrpSpPr>
        <p:cNvPr id="1" name=""/>
        <p:cNvGrpSpPr/>
        <p:nvPr/>
      </p:nvGrpSpPr>
      <p:grpSpPr>
        <a:xfrm>
          <a:off x="0" y="0"/>
          <a:ext cx="0" cy="0"/>
          <a:chOff x="0" y="0"/>
          <a:chExt cx="0" cy="0"/>
        </a:xfrm>
      </p:grpSpPr>
      <p:sp>
        <p:nvSpPr>
          <p:cNvPr id="2" name="Text 0"/>
          <p:cNvSpPr/>
          <p:nvPr/>
        </p:nvSpPr>
        <p:spPr>
          <a:xfrm>
            <a:off x="457200" y="274320"/>
            <a:ext cx="8229600" cy="457200"/>
          </a:xfrm>
          <a:prstGeom prst="rect">
            <a:avLst/>
          </a:prstGeom>
          <a:noFill/>
          <a:ln/>
        </p:spPr>
        <p:txBody>
          <a:bodyPr wrap="square" lIns="0" tIns="0" rIns="0" bIns="0" rtlCol="0" anchor="ctr"/>
          <a:lstStyle/>
          <a:p>
            <a:pPr indent="0" marL="0">
              <a:buNone/>
            </a:pPr>
            <a:r>
              <a:rPr lang="en-US" sz="2600" b="1" dirty="0">
                <a:solidFill>
                  <a:srgbClr val="FFFFFF"/>
                </a:solidFill>
                <a:latin typeface="Calibri" pitchFamily="34" charset="0"/>
                <a:ea typeface="Calibri" pitchFamily="34" charset="-122"/>
                <a:cs typeface="Calibri" pitchFamily="34" charset="-120"/>
              </a:rPr>
              <a:t>目次</a:t>
            </a:r>
            <a:endParaRPr lang="en-US" sz="2600" dirty="0"/>
          </a:p>
        </p:txBody>
      </p:sp>
      <p:sp>
        <p:nvSpPr>
          <p:cNvPr id="3" name="Text 1"/>
          <p:cNvSpPr/>
          <p:nvPr/>
        </p:nvSpPr>
        <p:spPr>
          <a:xfrm>
            <a:off x="457200" y="731520"/>
            <a:ext cx="8229600" cy="274320"/>
          </a:xfrm>
          <a:prstGeom prst="rect">
            <a:avLst/>
          </a:prstGeom>
          <a:noFill/>
          <a:ln/>
        </p:spPr>
        <p:txBody>
          <a:bodyPr wrap="square" lIns="0" tIns="0" rIns="0" bIns="0" rtlCol="0" anchor="ctr"/>
          <a:lstStyle/>
          <a:p>
            <a:pPr indent="0" marL="0">
              <a:buNone/>
            </a:pPr>
            <a:r>
              <a:rPr lang="en-US" sz="900" spc="400" kern="0" dirty="0">
                <a:solidFill>
                  <a:srgbClr val="C9A84C"/>
                </a:solidFill>
                <a:latin typeface="Calibri" pitchFamily="34" charset="0"/>
                <a:ea typeface="Calibri" pitchFamily="34" charset="-122"/>
                <a:cs typeface="Calibri" pitchFamily="34" charset="-120"/>
              </a:rPr>
              <a:t>CONTENTS</a:t>
            </a:r>
            <a:endParaRPr lang="en-US" sz="900" dirty="0"/>
          </a:p>
        </p:txBody>
      </p:sp>
      <p:sp>
        <p:nvSpPr>
          <p:cNvPr id="4" name="Shape 2"/>
          <p:cNvSpPr/>
          <p:nvPr/>
        </p:nvSpPr>
        <p:spPr>
          <a:xfrm>
            <a:off x="457200" y="1188720"/>
            <a:ext cx="4114800" cy="658368"/>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5" name="Shape 3"/>
          <p:cNvSpPr/>
          <p:nvPr/>
        </p:nvSpPr>
        <p:spPr>
          <a:xfrm>
            <a:off x="457200" y="1188720"/>
            <a:ext cx="548640" cy="658368"/>
          </a:xfrm>
          <a:prstGeom prst="rect">
            <a:avLst/>
          </a:prstGeom>
          <a:solidFill>
            <a:srgbClr val="2E4A6B"/>
          </a:solidFill>
          <a:ln w="12700">
            <a:solidFill>
              <a:srgbClr val="2E4A6B"/>
            </a:solidFill>
            <a:prstDash val="solid"/>
          </a:ln>
        </p:spPr>
      </p:sp>
      <p:sp>
        <p:nvSpPr>
          <p:cNvPr id="6" name="Text 4"/>
          <p:cNvSpPr/>
          <p:nvPr/>
        </p:nvSpPr>
        <p:spPr>
          <a:xfrm>
            <a:off x="457200" y="1234440"/>
            <a:ext cx="548640" cy="566928"/>
          </a:xfrm>
          <a:prstGeom prst="rect">
            <a:avLst/>
          </a:prstGeom>
          <a:noFill/>
          <a:ln/>
        </p:spPr>
        <p:txBody>
          <a:bodyPr wrap="square" lIns="0" tIns="0" rIns="0" bIns="0" rtlCol="0" anchor="ctr"/>
          <a:lstStyle/>
          <a:p>
            <a:pPr algn="ctr" indent="0" marL="0">
              <a:buNone/>
            </a:pPr>
            <a:r>
              <a:rPr lang="en-US" sz="1300" b="1" dirty="0">
                <a:solidFill>
                  <a:srgbClr val="C9A84C"/>
                </a:solidFill>
                <a:latin typeface="Calibri" pitchFamily="34" charset="0"/>
                <a:ea typeface="Calibri" pitchFamily="34" charset="-122"/>
                <a:cs typeface="Calibri" pitchFamily="34" charset="-120"/>
              </a:rPr>
              <a:t>Ⅰ</a:t>
            </a:r>
            <a:endParaRPr lang="en-US" sz="1300" dirty="0"/>
          </a:p>
        </p:txBody>
      </p:sp>
      <p:sp>
        <p:nvSpPr>
          <p:cNvPr id="7" name="Text 5"/>
          <p:cNvSpPr/>
          <p:nvPr/>
        </p:nvSpPr>
        <p:spPr>
          <a:xfrm>
            <a:off x="1097280" y="1234440"/>
            <a:ext cx="3383280" cy="274320"/>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歴史的文脈</a:t>
            </a:r>
            <a:endParaRPr lang="en-US" sz="1250" dirty="0"/>
          </a:p>
        </p:txBody>
      </p:sp>
      <p:sp>
        <p:nvSpPr>
          <p:cNvPr id="8" name="Text 6"/>
          <p:cNvSpPr/>
          <p:nvPr/>
        </p:nvSpPr>
        <p:spPr>
          <a:xfrm>
            <a:off x="1097280" y="1508760"/>
            <a:ext cx="3383280" cy="274320"/>
          </a:xfrm>
          <a:prstGeom prst="rect">
            <a:avLst/>
          </a:prstGeom>
          <a:noFill/>
          <a:ln/>
        </p:spPr>
        <p:txBody>
          <a:bodyPr wrap="square" lIns="0" tIns="0" rIns="0" bIns="0" rtlCol="0" anchor="ctr"/>
          <a:lstStyle/>
          <a:p>
            <a:pPr indent="0" marL="0">
              <a:buNone/>
            </a:pPr>
            <a:r>
              <a:rPr lang="en-US" sz="900" dirty="0">
                <a:solidFill>
                  <a:srgbClr val="7A9BB5"/>
                </a:solidFill>
                <a:latin typeface="Calibri" pitchFamily="34" charset="0"/>
                <a:ea typeface="Calibri" pitchFamily="34" charset="-122"/>
                <a:cs typeface="Calibri" pitchFamily="34" charset="-120"/>
              </a:rPr>
              <a:t>フロイトの忘れられた夢・20世紀の乖離・ソームズの登場</a:t>
            </a:r>
            <a:endParaRPr lang="en-US" sz="900" dirty="0"/>
          </a:p>
        </p:txBody>
      </p:sp>
      <p:sp>
        <p:nvSpPr>
          <p:cNvPr id="9" name="Shape 7"/>
          <p:cNvSpPr/>
          <p:nvPr/>
        </p:nvSpPr>
        <p:spPr>
          <a:xfrm>
            <a:off x="457200" y="1993392"/>
            <a:ext cx="4114800" cy="658368"/>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0" name="Shape 8"/>
          <p:cNvSpPr/>
          <p:nvPr/>
        </p:nvSpPr>
        <p:spPr>
          <a:xfrm>
            <a:off x="457200" y="1993392"/>
            <a:ext cx="548640" cy="658368"/>
          </a:xfrm>
          <a:prstGeom prst="rect">
            <a:avLst/>
          </a:prstGeom>
          <a:solidFill>
            <a:srgbClr val="2E4A6B"/>
          </a:solidFill>
          <a:ln w="12700">
            <a:solidFill>
              <a:srgbClr val="2E4A6B"/>
            </a:solidFill>
            <a:prstDash val="solid"/>
          </a:ln>
        </p:spPr>
      </p:sp>
      <p:sp>
        <p:nvSpPr>
          <p:cNvPr id="11" name="Text 9"/>
          <p:cNvSpPr/>
          <p:nvPr/>
        </p:nvSpPr>
        <p:spPr>
          <a:xfrm>
            <a:off x="457200" y="2039112"/>
            <a:ext cx="548640" cy="566928"/>
          </a:xfrm>
          <a:prstGeom prst="rect">
            <a:avLst/>
          </a:prstGeom>
          <a:noFill/>
          <a:ln/>
        </p:spPr>
        <p:txBody>
          <a:bodyPr wrap="square" lIns="0" tIns="0" rIns="0" bIns="0" rtlCol="0" anchor="ctr"/>
          <a:lstStyle/>
          <a:p>
            <a:pPr algn="ctr" indent="0" marL="0">
              <a:buNone/>
            </a:pPr>
            <a:r>
              <a:rPr lang="en-US" sz="1300" b="1" dirty="0">
                <a:solidFill>
                  <a:srgbClr val="C9A84C"/>
                </a:solidFill>
                <a:latin typeface="Calibri" pitchFamily="34" charset="0"/>
                <a:ea typeface="Calibri" pitchFamily="34" charset="-122"/>
                <a:cs typeface="Calibri" pitchFamily="34" charset="-120"/>
              </a:rPr>
              <a:t>Ⅱ</a:t>
            </a:r>
            <a:endParaRPr lang="en-US" sz="1300" dirty="0"/>
          </a:p>
        </p:txBody>
      </p:sp>
      <p:sp>
        <p:nvSpPr>
          <p:cNvPr id="12" name="Text 10"/>
          <p:cNvSpPr/>
          <p:nvPr/>
        </p:nvSpPr>
        <p:spPr>
          <a:xfrm>
            <a:off x="1097280" y="2039112"/>
            <a:ext cx="3383280" cy="274320"/>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理論的核心</a:t>
            </a:r>
            <a:endParaRPr lang="en-US" sz="1250" dirty="0"/>
          </a:p>
        </p:txBody>
      </p:sp>
      <p:sp>
        <p:nvSpPr>
          <p:cNvPr id="13" name="Text 11"/>
          <p:cNvSpPr/>
          <p:nvPr/>
        </p:nvSpPr>
        <p:spPr>
          <a:xfrm>
            <a:off x="1097280" y="2313432"/>
            <a:ext cx="3383280" cy="274320"/>
          </a:xfrm>
          <a:prstGeom prst="rect">
            <a:avLst/>
          </a:prstGeom>
          <a:noFill/>
          <a:ln/>
        </p:spPr>
        <p:txBody>
          <a:bodyPr wrap="square" lIns="0" tIns="0" rIns="0" bIns="0" rtlCol="0" anchor="ctr"/>
          <a:lstStyle/>
          <a:p>
            <a:pPr indent="0" marL="0">
              <a:buNone/>
            </a:pPr>
            <a:r>
              <a:rPr lang="en-US" sz="900" dirty="0">
                <a:solidFill>
                  <a:srgbClr val="7A9BB5"/>
                </a:solidFill>
                <a:latin typeface="Calibri" pitchFamily="34" charset="0"/>
                <a:ea typeface="Calibri" pitchFamily="34" charset="-122"/>
                <a:cs typeface="Calibri" pitchFamily="34" charset="-120"/>
              </a:rPr>
              <a:t>フロイトの概念の神経科学的対応・構造論の再記述</a:t>
            </a:r>
            <a:endParaRPr lang="en-US" sz="900" dirty="0"/>
          </a:p>
        </p:txBody>
      </p:sp>
      <p:sp>
        <p:nvSpPr>
          <p:cNvPr id="14" name="Shape 12"/>
          <p:cNvSpPr/>
          <p:nvPr/>
        </p:nvSpPr>
        <p:spPr>
          <a:xfrm>
            <a:off x="457200" y="2798064"/>
            <a:ext cx="4114800" cy="658368"/>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5" name="Shape 13"/>
          <p:cNvSpPr/>
          <p:nvPr/>
        </p:nvSpPr>
        <p:spPr>
          <a:xfrm>
            <a:off x="457200" y="2798064"/>
            <a:ext cx="548640" cy="658368"/>
          </a:xfrm>
          <a:prstGeom prst="rect">
            <a:avLst/>
          </a:prstGeom>
          <a:solidFill>
            <a:srgbClr val="2E4A6B"/>
          </a:solidFill>
          <a:ln w="12700">
            <a:solidFill>
              <a:srgbClr val="2E4A6B"/>
            </a:solidFill>
            <a:prstDash val="solid"/>
          </a:ln>
        </p:spPr>
      </p:sp>
      <p:sp>
        <p:nvSpPr>
          <p:cNvPr id="16" name="Text 14"/>
          <p:cNvSpPr/>
          <p:nvPr/>
        </p:nvSpPr>
        <p:spPr>
          <a:xfrm>
            <a:off x="457200" y="2843784"/>
            <a:ext cx="548640" cy="566928"/>
          </a:xfrm>
          <a:prstGeom prst="rect">
            <a:avLst/>
          </a:prstGeom>
          <a:noFill/>
          <a:ln/>
        </p:spPr>
        <p:txBody>
          <a:bodyPr wrap="square" lIns="0" tIns="0" rIns="0" bIns="0" rtlCol="0" anchor="ctr"/>
          <a:lstStyle/>
          <a:p>
            <a:pPr algn="ctr" indent="0" marL="0">
              <a:buNone/>
            </a:pPr>
            <a:r>
              <a:rPr lang="en-US" sz="1300" b="1" dirty="0">
                <a:solidFill>
                  <a:srgbClr val="C9A84C"/>
                </a:solidFill>
                <a:latin typeface="Calibri" pitchFamily="34" charset="0"/>
                <a:ea typeface="Calibri" pitchFamily="34" charset="-122"/>
                <a:cs typeface="Calibri" pitchFamily="34" charset="-120"/>
              </a:rPr>
              <a:t>Ⅲ</a:t>
            </a:r>
            <a:endParaRPr lang="en-US" sz="1300" dirty="0"/>
          </a:p>
        </p:txBody>
      </p:sp>
      <p:sp>
        <p:nvSpPr>
          <p:cNvPr id="17" name="Text 15"/>
          <p:cNvSpPr/>
          <p:nvPr/>
        </p:nvSpPr>
        <p:spPr>
          <a:xfrm>
            <a:off x="1097280" y="2843784"/>
            <a:ext cx="3383280" cy="274320"/>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無意識の再定義</a:t>
            </a:r>
            <a:endParaRPr lang="en-US" sz="1250" dirty="0"/>
          </a:p>
        </p:txBody>
      </p:sp>
      <p:sp>
        <p:nvSpPr>
          <p:cNvPr id="18" name="Text 16"/>
          <p:cNvSpPr/>
          <p:nvPr/>
        </p:nvSpPr>
        <p:spPr>
          <a:xfrm>
            <a:off x="1097280" y="3118104"/>
            <a:ext cx="3383280" cy="274320"/>
          </a:xfrm>
          <a:prstGeom prst="rect">
            <a:avLst/>
          </a:prstGeom>
          <a:noFill/>
          <a:ln/>
        </p:spPr>
        <p:txBody>
          <a:bodyPr wrap="square" lIns="0" tIns="0" rIns="0" bIns="0" rtlCol="0" anchor="ctr"/>
          <a:lstStyle/>
          <a:p>
            <a:pPr indent="0" marL="0">
              <a:buNone/>
            </a:pPr>
            <a:r>
              <a:rPr lang="en-US" sz="900" dirty="0">
                <a:solidFill>
                  <a:srgbClr val="7A9BB5"/>
                </a:solidFill>
                <a:latin typeface="Calibri" pitchFamily="34" charset="0"/>
                <a:ea typeface="Calibri" pitchFamily="34" charset="-122"/>
                <a:cs typeface="Calibri" pitchFamily="34" charset="-120"/>
              </a:rPr>
              <a:t>三層構造・夢の神経基盤・ホブソン論争</a:t>
            </a:r>
            <a:endParaRPr lang="en-US" sz="900" dirty="0"/>
          </a:p>
        </p:txBody>
      </p:sp>
      <p:sp>
        <p:nvSpPr>
          <p:cNvPr id="19" name="Shape 17"/>
          <p:cNvSpPr/>
          <p:nvPr/>
        </p:nvSpPr>
        <p:spPr>
          <a:xfrm>
            <a:off x="457200" y="3602736"/>
            <a:ext cx="4114800" cy="658368"/>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20" name="Shape 18"/>
          <p:cNvSpPr/>
          <p:nvPr/>
        </p:nvSpPr>
        <p:spPr>
          <a:xfrm>
            <a:off x="457200" y="3602736"/>
            <a:ext cx="548640" cy="658368"/>
          </a:xfrm>
          <a:prstGeom prst="rect">
            <a:avLst/>
          </a:prstGeom>
          <a:solidFill>
            <a:srgbClr val="2E4A6B"/>
          </a:solidFill>
          <a:ln w="12700">
            <a:solidFill>
              <a:srgbClr val="2E4A6B"/>
            </a:solidFill>
            <a:prstDash val="solid"/>
          </a:ln>
        </p:spPr>
      </p:sp>
      <p:sp>
        <p:nvSpPr>
          <p:cNvPr id="21" name="Text 19"/>
          <p:cNvSpPr/>
          <p:nvPr/>
        </p:nvSpPr>
        <p:spPr>
          <a:xfrm>
            <a:off x="457200" y="3648456"/>
            <a:ext cx="548640" cy="566928"/>
          </a:xfrm>
          <a:prstGeom prst="rect">
            <a:avLst/>
          </a:prstGeom>
          <a:noFill/>
          <a:ln/>
        </p:spPr>
        <p:txBody>
          <a:bodyPr wrap="square" lIns="0" tIns="0" rIns="0" bIns="0" rtlCol="0" anchor="ctr"/>
          <a:lstStyle/>
          <a:p>
            <a:pPr algn="ctr" indent="0" marL="0">
              <a:buNone/>
            </a:pPr>
            <a:r>
              <a:rPr lang="en-US" sz="1300" b="1" dirty="0">
                <a:solidFill>
                  <a:srgbClr val="C9A84C"/>
                </a:solidFill>
                <a:latin typeface="Calibri" pitchFamily="34" charset="0"/>
                <a:ea typeface="Calibri" pitchFamily="34" charset="-122"/>
                <a:cs typeface="Calibri" pitchFamily="34" charset="-120"/>
              </a:rPr>
              <a:t>Ⅳ</a:t>
            </a:r>
            <a:endParaRPr lang="en-US" sz="1300" dirty="0"/>
          </a:p>
        </p:txBody>
      </p:sp>
      <p:sp>
        <p:nvSpPr>
          <p:cNvPr id="22" name="Text 20"/>
          <p:cNvSpPr/>
          <p:nvPr/>
        </p:nvSpPr>
        <p:spPr>
          <a:xfrm>
            <a:off x="1097280" y="3648456"/>
            <a:ext cx="3383280" cy="274320"/>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情動と意識の起源</a:t>
            </a:r>
            <a:endParaRPr lang="en-US" sz="1250" dirty="0"/>
          </a:p>
        </p:txBody>
      </p:sp>
      <p:sp>
        <p:nvSpPr>
          <p:cNvPr id="23" name="Text 21"/>
          <p:cNvSpPr/>
          <p:nvPr/>
        </p:nvSpPr>
        <p:spPr>
          <a:xfrm>
            <a:off x="1097280" y="3922776"/>
            <a:ext cx="3383280" cy="274320"/>
          </a:xfrm>
          <a:prstGeom prst="rect">
            <a:avLst/>
          </a:prstGeom>
          <a:noFill/>
          <a:ln/>
        </p:spPr>
        <p:txBody>
          <a:bodyPr wrap="square" lIns="0" tIns="0" rIns="0" bIns="0" rtlCol="0" anchor="ctr"/>
          <a:lstStyle/>
          <a:p>
            <a:pPr indent="0" marL="0">
              <a:buNone/>
            </a:pPr>
            <a:r>
              <a:rPr lang="en-US" sz="900" dirty="0">
                <a:solidFill>
                  <a:srgbClr val="7A9BB5"/>
                </a:solidFill>
                <a:latin typeface="Calibri" pitchFamily="34" charset="0"/>
                <a:ea typeface="Calibri" pitchFamily="34" charset="-122"/>
                <a:cs typeface="Calibri" pitchFamily="34" charset="-120"/>
              </a:rPr>
              <a:t>パンクセップとの協働・意識はイドから生まれる</a:t>
            </a:r>
            <a:endParaRPr lang="en-US" sz="900" dirty="0"/>
          </a:p>
        </p:txBody>
      </p:sp>
      <p:sp>
        <p:nvSpPr>
          <p:cNvPr id="24" name="Shape 22"/>
          <p:cNvSpPr/>
          <p:nvPr/>
        </p:nvSpPr>
        <p:spPr>
          <a:xfrm>
            <a:off x="4846320" y="1188720"/>
            <a:ext cx="3931920" cy="658368"/>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25" name="Shape 23"/>
          <p:cNvSpPr/>
          <p:nvPr/>
        </p:nvSpPr>
        <p:spPr>
          <a:xfrm>
            <a:off x="4846320" y="1188720"/>
            <a:ext cx="548640" cy="658368"/>
          </a:xfrm>
          <a:prstGeom prst="rect">
            <a:avLst/>
          </a:prstGeom>
          <a:solidFill>
            <a:srgbClr val="2E4A6B"/>
          </a:solidFill>
          <a:ln w="12700">
            <a:solidFill>
              <a:srgbClr val="2E4A6B"/>
            </a:solidFill>
            <a:prstDash val="solid"/>
          </a:ln>
        </p:spPr>
      </p:sp>
      <p:sp>
        <p:nvSpPr>
          <p:cNvPr id="26" name="Text 24"/>
          <p:cNvSpPr/>
          <p:nvPr/>
        </p:nvSpPr>
        <p:spPr>
          <a:xfrm>
            <a:off x="4846320" y="1234440"/>
            <a:ext cx="548640" cy="566928"/>
          </a:xfrm>
          <a:prstGeom prst="rect">
            <a:avLst/>
          </a:prstGeom>
          <a:noFill/>
          <a:ln/>
        </p:spPr>
        <p:txBody>
          <a:bodyPr wrap="square" lIns="0" tIns="0" rIns="0" bIns="0" rtlCol="0" anchor="ctr"/>
          <a:lstStyle/>
          <a:p>
            <a:pPr algn="ctr" indent="0" marL="0">
              <a:buNone/>
            </a:pPr>
            <a:r>
              <a:rPr lang="en-US" sz="1300" b="1" dirty="0">
                <a:solidFill>
                  <a:srgbClr val="C9A84C"/>
                </a:solidFill>
                <a:latin typeface="Calibri" pitchFamily="34" charset="0"/>
                <a:ea typeface="Calibri" pitchFamily="34" charset="-122"/>
                <a:cs typeface="Calibri" pitchFamily="34" charset="-120"/>
              </a:rPr>
              <a:t>Ⅴ</a:t>
            </a:r>
            <a:endParaRPr lang="en-US" sz="1300" dirty="0"/>
          </a:p>
        </p:txBody>
      </p:sp>
      <p:sp>
        <p:nvSpPr>
          <p:cNvPr id="27" name="Text 25"/>
          <p:cNvSpPr/>
          <p:nvPr/>
        </p:nvSpPr>
        <p:spPr>
          <a:xfrm>
            <a:off x="5486400" y="1234440"/>
            <a:ext cx="3200400" cy="274320"/>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自由エネルギー原理との統合</a:t>
            </a:r>
            <a:endParaRPr lang="en-US" sz="1250" dirty="0"/>
          </a:p>
        </p:txBody>
      </p:sp>
      <p:sp>
        <p:nvSpPr>
          <p:cNvPr id="28" name="Text 26"/>
          <p:cNvSpPr/>
          <p:nvPr/>
        </p:nvSpPr>
        <p:spPr>
          <a:xfrm>
            <a:off x="5486400" y="1508760"/>
            <a:ext cx="3200400" cy="274320"/>
          </a:xfrm>
          <a:prstGeom prst="rect">
            <a:avLst/>
          </a:prstGeom>
          <a:noFill/>
          <a:ln/>
        </p:spPr>
        <p:txBody>
          <a:bodyPr wrap="square" lIns="0" tIns="0" rIns="0" bIns="0" rtlCol="0" anchor="ctr"/>
          <a:lstStyle/>
          <a:p>
            <a:pPr indent="0" marL="0">
              <a:buNone/>
            </a:pPr>
            <a:r>
              <a:rPr lang="en-US" sz="900" dirty="0">
                <a:solidFill>
                  <a:srgbClr val="7A9BB5"/>
                </a:solidFill>
                <a:latin typeface="Calibri" pitchFamily="34" charset="0"/>
                <a:ea typeface="Calibri" pitchFamily="34" charset="-122"/>
                <a:cs typeface="Calibri" pitchFamily="34" charset="-120"/>
              </a:rPr>
              <a:t>フリストン・予測誤差・快楽原則の対応</a:t>
            </a:r>
            <a:endParaRPr lang="en-US" sz="900" dirty="0"/>
          </a:p>
        </p:txBody>
      </p:sp>
      <p:sp>
        <p:nvSpPr>
          <p:cNvPr id="29" name="Shape 27"/>
          <p:cNvSpPr/>
          <p:nvPr/>
        </p:nvSpPr>
        <p:spPr>
          <a:xfrm>
            <a:off x="4846320" y="1993392"/>
            <a:ext cx="3931920" cy="658368"/>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30" name="Shape 28"/>
          <p:cNvSpPr/>
          <p:nvPr/>
        </p:nvSpPr>
        <p:spPr>
          <a:xfrm>
            <a:off x="4846320" y="1993392"/>
            <a:ext cx="548640" cy="658368"/>
          </a:xfrm>
          <a:prstGeom prst="rect">
            <a:avLst/>
          </a:prstGeom>
          <a:solidFill>
            <a:srgbClr val="2E4A6B"/>
          </a:solidFill>
          <a:ln w="12700">
            <a:solidFill>
              <a:srgbClr val="2E4A6B"/>
            </a:solidFill>
            <a:prstDash val="solid"/>
          </a:ln>
        </p:spPr>
      </p:sp>
      <p:sp>
        <p:nvSpPr>
          <p:cNvPr id="31" name="Text 29"/>
          <p:cNvSpPr/>
          <p:nvPr/>
        </p:nvSpPr>
        <p:spPr>
          <a:xfrm>
            <a:off x="4846320" y="2039112"/>
            <a:ext cx="548640" cy="566928"/>
          </a:xfrm>
          <a:prstGeom prst="rect">
            <a:avLst/>
          </a:prstGeom>
          <a:noFill/>
          <a:ln/>
        </p:spPr>
        <p:txBody>
          <a:bodyPr wrap="square" lIns="0" tIns="0" rIns="0" bIns="0" rtlCol="0" anchor="ctr"/>
          <a:lstStyle/>
          <a:p>
            <a:pPr algn="ctr" indent="0" marL="0">
              <a:buNone/>
            </a:pPr>
            <a:r>
              <a:rPr lang="en-US" sz="1300" b="1" dirty="0">
                <a:solidFill>
                  <a:srgbClr val="C9A84C"/>
                </a:solidFill>
                <a:latin typeface="Calibri" pitchFamily="34" charset="0"/>
                <a:ea typeface="Calibri" pitchFamily="34" charset="-122"/>
                <a:cs typeface="Calibri" pitchFamily="34" charset="-120"/>
              </a:rPr>
              <a:t>Ⅵ</a:t>
            </a:r>
            <a:endParaRPr lang="en-US" sz="1300" dirty="0"/>
          </a:p>
        </p:txBody>
      </p:sp>
      <p:sp>
        <p:nvSpPr>
          <p:cNvPr id="32" name="Text 30"/>
          <p:cNvSpPr/>
          <p:nvPr/>
        </p:nvSpPr>
        <p:spPr>
          <a:xfrm>
            <a:off x="5486400" y="2039112"/>
            <a:ext cx="3200400" cy="274320"/>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臨床的含意</a:t>
            </a:r>
            <a:endParaRPr lang="en-US" sz="1250" dirty="0"/>
          </a:p>
        </p:txBody>
      </p:sp>
      <p:sp>
        <p:nvSpPr>
          <p:cNvPr id="33" name="Text 31"/>
          <p:cNvSpPr/>
          <p:nvPr/>
        </p:nvSpPr>
        <p:spPr>
          <a:xfrm>
            <a:off x="5486400" y="2313432"/>
            <a:ext cx="3200400" cy="274320"/>
          </a:xfrm>
          <a:prstGeom prst="rect">
            <a:avLst/>
          </a:prstGeom>
          <a:noFill/>
          <a:ln/>
        </p:spPr>
        <p:txBody>
          <a:bodyPr wrap="square" lIns="0" tIns="0" rIns="0" bIns="0" rtlCol="0" anchor="ctr"/>
          <a:lstStyle/>
          <a:p>
            <a:pPr indent="0" marL="0">
              <a:buNone/>
            </a:pPr>
            <a:r>
              <a:rPr lang="en-US" sz="900" dirty="0">
                <a:solidFill>
                  <a:srgbClr val="7A9BB5"/>
                </a:solidFill>
                <a:latin typeface="Calibri" pitchFamily="34" charset="0"/>
                <a:ea typeface="Calibri" pitchFamily="34" charset="-122"/>
                <a:cs typeface="Calibri" pitchFamily="34" charset="-120"/>
              </a:rPr>
              <a:t>防衛機制の神経相関・治療の再記述・トラウマ</a:t>
            </a:r>
            <a:endParaRPr lang="en-US" sz="900" dirty="0"/>
          </a:p>
        </p:txBody>
      </p:sp>
      <p:sp>
        <p:nvSpPr>
          <p:cNvPr id="34" name="Shape 32"/>
          <p:cNvSpPr/>
          <p:nvPr/>
        </p:nvSpPr>
        <p:spPr>
          <a:xfrm>
            <a:off x="4846320" y="2798064"/>
            <a:ext cx="3931920" cy="658368"/>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35" name="Shape 33"/>
          <p:cNvSpPr/>
          <p:nvPr/>
        </p:nvSpPr>
        <p:spPr>
          <a:xfrm>
            <a:off x="4846320" y="2798064"/>
            <a:ext cx="548640" cy="658368"/>
          </a:xfrm>
          <a:prstGeom prst="rect">
            <a:avLst/>
          </a:prstGeom>
          <a:solidFill>
            <a:srgbClr val="2E4A6B"/>
          </a:solidFill>
          <a:ln w="12700">
            <a:solidFill>
              <a:srgbClr val="2E4A6B"/>
            </a:solidFill>
            <a:prstDash val="solid"/>
          </a:ln>
        </p:spPr>
      </p:sp>
      <p:sp>
        <p:nvSpPr>
          <p:cNvPr id="36" name="Text 34"/>
          <p:cNvSpPr/>
          <p:nvPr/>
        </p:nvSpPr>
        <p:spPr>
          <a:xfrm>
            <a:off x="4846320" y="2843784"/>
            <a:ext cx="548640" cy="566928"/>
          </a:xfrm>
          <a:prstGeom prst="rect">
            <a:avLst/>
          </a:prstGeom>
          <a:noFill/>
          <a:ln/>
        </p:spPr>
        <p:txBody>
          <a:bodyPr wrap="square" lIns="0" tIns="0" rIns="0" bIns="0" rtlCol="0" anchor="ctr"/>
          <a:lstStyle/>
          <a:p>
            <a:pPr algn="ctr" indent="0" marL="0">
              <a:buNone/>
            </a:pPr>
            <a:r>
              <a:rPr lang="en-US" sz="1300" b="1" dirty="0">
                <a:solidFill>
                  <a:srgbClr val="C9A84C"/>
                </a:solidFill>
                <a:latin typeface="Calibri" pitchFamily="34" charset="0"/>
                <a:ea typeface="Calibri" pitchFamily="34" charset="-122"/>
                <a:cs typeface="Calibri" pitchFamily="34" charset="-120"/>
              </a:rPr>
              <a:t>Ⅶ</a:t>
            </a:r>
            <a:endParaRPr lang="en-US" sz="1300" dirty="0"/>
          </a:p>
        </p:txBody>
      </p:sp>
      <p:sp>
        <p:nvSpPr>
          <p:cNvPr id="37" name="Text 35"/>
          <p:cNvSpPr/>
          <p:nvPr/>
        </p:nvSpPr>
        <p:spPr>
          <a:xfrm>
            <a:off x="5486400" y="2843784"/>
            <a:ext cx="3200400" cy="274320"/>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批判と限界・展望</a:t>
            </a:r>
            <a:endParaRPr lang="en-US" sz="1250" dirty="0"/>
          </a:p>
        </p:txBody>
      </p:sp>
      <p:sp>
        <p:nvSpPr>
          <p:cNvPr id="38" name="Text 36"/>
          <p:cNvSpPr/>
          <p:nvPr/>
        </p:nvSpPr>
        <p:spPr>
          <a:xfrm>
            <a:off x="5486400" y="3118104"/>
            <a:ext cx="3200400" cy="274320"/>
          </a:xfrm>
          <a:prstGeom prst="rect">
            <a:avLst/>
          </a:prstGeom>
          <a:noFill/>
          <a:ln/>
        </p:spPr>
        <p:txBody>
          <a:bodyPr wrap="square" lIns="0" tIns="0" rIns="0" bIns="0" rtlCol="0" anchor="ctr"/>
          <a:lstStyle/>
          <a:p>
            <a:pPr indent="0" marL="0">
              <a:buNone/>
            </a:pPr>
            <a:r>
              <a:rPr lang="en-US" sz="900" dirty="0">
                <a:solidFill>
                  <a:srgbClr val="7A9BB5"/>
                </a:solidFill>
                <a:latin typeface="Calibri" pitchFamily="34" charset="0"/>
                <a:ea typeface="Calibri" pitchFamily="34" charset="-122"/>
                <a:cs typeface="Calibri" pitchFamily="34" charset="-120"/>
              </a:rPr>
              <a:t>論争・課題・将来の統合</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2744"/>
        </a:solidFill>
      </p:bgPr>
    </p:bg>
    <p:spTree>
      <p:nvGrpSpPr>
        <p:cNvPr id="1" name=""/>
        <p:cNvGrpSpPr/>
        <p:nvPr/>
      </p:nvGrpSpPr>
      <p:grpSpPr>
        <a:xfrm>
          <a:off x="0" y="0"/>
          <a:ext cx="0" cy="0"/>
          <a:chOff x="0" y="0"/>
          <a:chExt cx="0" cy="0"/>
        </a:xfrm>
      </p:grpSpPr>
      <p:sp>
        <p:nvSpPr>
          <p:cNvPr id="2" name="Text 0"/>
          <p:cNvSpPr/>
          <p:nvPr/>
        </p:nvSpPr>
        <p:spPr>
          <a:xfrm>
            <a:off x="457200" y="22860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Ⅰ．歴史的文脈</a:t>
            </a:r>
            <a:endParaRPr lang="en-US" sz="2400" dirty="0"/>
          </a:p>
        </p:txBody>
      </p:sp>
      <p:sp>
        <p:nvSpPr>
          <p:cNvPr id="3" name="Text 1"/>
          <p:cNvSpPr/>
          <p:nvPr/>
        </p:nvSpPr>
        <p:spPr>
          <a:xfrm>
            <a:off x="457200" y="658368"/>
            <a:ext cx="8229600" cy="274320"/>
          </a:xfrm>
          <a:prstGeom prst="rect">
            <a:avLst/>
          </a:prstGeom>
          <a:noFill/>
          <a:ln/>
        </p:spPr>
        <p:txBody>
          <a:bodyPr wrap="square" lIns="0" tIns="0" rIns="0" bIns="0" rtlCol="0" anchor="ctr"/>
          <a:lstStyle/>
          <a:p>
            <a:pPr indent="0" marL="0">
              <a:buNone/>
            </a:pPr>
            <a:r>
              <a:rPr lang="en-US" sz="1100" dirty="0">
                <a:solidFill>
                  <a:srgbClr val="C9A84C"/>
                </a:solidFill>
                <a:latin typeface="Calibri" pitchFamily="34" charset="0"/>
                <a:ea typeface="Calibri" pitchFamily="34" charset="-122"/>
                <a:cs typeface="Calibri" pitchFamily="34" charset="-120"/>
              </a:rPr>
              <a:t>フロイトの「未完のプロジェクト」とその復活</a:t>
            </a:r>
            <a:endParaRPr lang="en-US" sz="1100" dirty="0"/>
          </a:p>
        </p:txBody>
      </p:sp>
      <p:sp>
        <p:nvSpPr>
          <p:cNvPr id="4" name="Shape 2"/>
          <p:cNvSpPr/>
          <p:nvPr/>
        </p:nvSpPr>
        <p:spPr>
          <a:xfrm>
            <a:off x="2240280" y="1874520"/>
            <a:ext cx="274320" cy="54864"/>
          </a:xfrm>
          <a:prstGeom prst="rect">
            <a:avLst/>
          </a:prstGeom>
          <a:solidFill>
            <a:srgbClr val="C9A84C"/>
          </a:solidFill>
          <a:ln w="12700">
            <a:solidFill>
              <a:srgbClr val="C9A84C"/>
            </a:solidFill>
            <a:prstDash val="solid"/>
          </a:ln>
        </p:spPr>
      </p:sp>
      <p:sp>
        <p:nvSpPr>
          <p:cNvPr id="5" name="Shape 3"/>
          <p:cNvSpPr/>
          <p:nvPr/>
        </p:nvSpPr>
        <p:spPr>
          <a:xfrm>
            <a:off x="365760" y="1143000"/>
            <a:ext cx="1920240" cy="356616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6" name="Shape 4"/>
          <p:cNvSpPr/>
          <p:nvPr/>
        </p:nvSpPr>
        <p:spPr>
          <a:xfrm>
            <a:off x="365760" y="1143000"/>
            <a:ext cx="1920240" cy="347472"/>
          </a:xfrm>
          <a:prstGeom prst="rect">
            <a:avLst/>
          </a:prstGeom>
          <a:solidFill>
            <a:srgbClr val="2E4A6B"/>
          </a:solidFill>
          <a:ln w="12700">
            <a:solidFill>
              <a:srgbClr val="2E4A6B"/>
            </a:solidFill>
            <a:prstDash val="solid"/>
          </a:ln>
        </p:spPr>
      </p:sp>
      <p:sp>
        <p:nvSpPr>
          <p:cNvPr id="7" name="Text 5"/>
          <p:cNvSpPr/>
          <p:nvPr/>
        </p:nvSpPr>
        <p:spPr>
          <a:xfrm>
            <a:off x="411480" y="1170432"/>
            <a:ext cx="1828800" cy="292608"/>
          </a:xfrm>
          <a:prstGeom prst="rect">
            <a:avLst/>
          </a:prstGeom>
          <a:noFill/>
          <a:ln/>
        </p:spPr>
        <p:txBody>
          <a:bodyPr wrap="square" lIns="0" tIns="0" rIns="0" bIns="0" rtlCol="0" anchor="ctr"/>
          <a:lstStyle/>
          <a:p>
            <a:pPr algn="ctr" indent="0" marL="0">
              <a:buNone/>
            </a:pPr>
            <a:r>
              <a:rPr lang="en-US" sz="1150" b="1" dirty="0">
                <a:solidFill>
                  <a:srgbClr val="E8C97A"/>
                </a:solidFill>
                <a:latin typeface="Calibri" pitchFamily="34" charset="0"/>
                <a:ea typeface="Calibri" pitchFamily="34" charset="-122"/>
                <a:cs typeface="Calibri" pitchFamily="34" charset="-120"/>
              </a:rPr>
              <a:t>1895</a:t>
            </a:r>
            <a:endParaRPr lang="en-US" sz="1150" dirty="0"/>
          </a:p>
        </p:txBody>
      </p:sp>
      <p:sp>
        <p:nvSpPr>
          <p:cNvPr id="8" name="Text 6"/>
          <p:cNvSpPr/>
          <p:nvPr/>
        </p:nvSpPr>
        <p:spPr>
          <a:xfrm>
            <a:off x="457200" y="1572768"/>
            <a:ext cx="1737360" cy="411480"/>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科学的心理学草稿</a:t>
            </a:r>
            <a:endParaRPr lang="en-US" sz="1100" dirty="0"/>
          </a:p>
        </p:txBody>
      </p:sp>
      <p:sp>
        <p:nvSpPr>
          <p:cNvPr id="9" name="Text 7"/>
          <p:cNvSpPr/>
          <p:nvPr/>
        </p:nvSpPr>
        <p:spPr>
          <a:xfrm>
            <a:off x="457200" y="2029968"/>
            <a:ext cx="1737360" cy="2560320"/>
          </a:xfrm>
          <a:prstGeom prst="rect">
            <a:avLst/>
          </a:prstGeom>
          <a:noFill/>
          <a:ln/>
        </p:spPr>
        <p:txBody>
          <a:bodyPr wrap="square" lIns="0" tIns="0" rIns="0" bIns="0" rtlCol="0" anchor="ctr"/>
          <a:lstStyle/>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心をニューロンと量的エネルギーで説明しようとした</a:t>
            </a:r>
            <a:endParaRPr lang="en-US" sz="950" dirty="0"/>
          </a:p>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革命的草稿——シナプス可塑性・ヘッブ学習の先取り。</a:t>
            </a:r>
            <a:endParaRPr lang="en-US" sz="950" dirty="0"/>
          </a:p>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技術的限界により未公刊のまま放棄。</a:t>
            </a:r>
            <a:endParaRPr lang="en-US" sz="950" dirty="0"/>
          </a:p>
        </p:txBody>
      </p:sp>
      <p:sp>
        <p:nvSpPr>
          <p:cNvPr id="10" name="Shape 8"/>
          <p:cNvSpPr/>
          <p:nvPr/>
        </p:nvSpPr>
        <p:spPr>
          <a:xfrm>
            <a:off x="4416552" y="1874520"/>
            <a:ext cx="274320" cy="54864"/>
          </a:xfrm>
          <a:prstGeom prst="rect">
            <a:avLst/>
          </a:prstGeom>
          <a:solidFill>
            <a:srgbClr val="C9A84C"/>
          </a:solidFill>
          <a:ln w="12700">
            <a:solidFill>
              <a:srgbClr val="C9A84C"/>
            </a:solidFill>
            <a:prstDash val="solid"/>
          </a:ln>
        </p:spPr>
      </p:sp>
      <p:sp>
        <p:nvSpPr>
          <p:cNvPr id="11" name="Shape 9"/>
          <p:cNvSpPr/>
          <p:nvPr/>
        </p:nvSpPr>
        <p:spPr>
          <a:xfrm>
            <a:off x="2542032" y="1143000"/>
            <a:ext cx="1920240" cy="356616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2" name="Shape 10"/>
          <p:cNvSpPr/>
          <p:nvPr/>
        </p:nvSpPr>
        <p:spPr>
          <a:xfrm>
            <a:off x="2542032" y="1143000"/>
            <a:ext cx="1920240" cy="347472"/>
          </a:xfrm>
          <a:prstGeom prst="rect">
            <a:avLst/>
          </a:prstGeom>
          <a:solidFill>
            <a:srgbClr val="2E4A6B"/>
          </a:solidFill>
          <a:ln w="12700">
            <a:solidFill>
              <a:srgbClr val="2E4A6B"/>
            </a:solidFill>
            <a:prstDash val="solid"/>
          </a:ln>
        </p:spPr>
      </p:sp>
      <p:sp>
        <p:nvSpPr>
          <p:cNvPr id="13" name="Text 11"/>
          <p:cNvSpPr/>
          <p:nvPr/>
        </p:nvSpPr>
        <p:spPr>
          <a:xfrm>
            <a:off x="2587752" y="1170432"/>
            <a:ext cx="1828800" cy="292608"/>
          </a:xfrm>
          <a:prstGeom prst="rect">
            <a:avLst/>
          </a:prstGeom>
          <a:noFill/>
          <a:ln/>
        </p:spPr>
        <p:txBody>
          <a:bodyPr wrap="square" lIns="0" tIns="0" rIns="0" bIns="0" rtlCol="0" anchor="ctr"/>
          <a:lstStyle/>
          <a:p>
            <a:pPr algn="ctr" indent="0" marL="0">
              <a:buNone/>
            </a:pPr>
            <a:r>
              <a:rPr lang="en-US" sz="1150" b="1" dirty="0">
                <a:solidFill>
                  <a:srgbClr val="E8C97A"/>
                </a:solidFill>
                <a:latin typeface="Calibri" pitchFamily="34" charset="0"/>
                <a:ea typeface="Calibri" pitchFamily="34" charset="-122"/>
                <a:cs typeface="Calibri" pitchFamily="34" charset="-120"/>
              </a:rPr>
              <a:t>1900-</a:t>
            </a:r>
            <a:endParaRPr lang="en-US" sz="1150" dirty="0"/>
          </a:p>
          <a:p>
            <a:pPr algn="ctr" indent="0" marL="0">
              <a:buNone/>
            </a:pPr>
            <a:r>
              <a:rPr lang="en-US" sz="1150" b="1" dirty="0">
                <a:solidFill>
                  <a:srgbClr val="E8C97A"/>
                </a:solidFill>
                <a:latin typeface="Calibri" pitchFamily="34" charset="0"/>
                <a:ea typeface="Calibri" pitchFamily="34" charset="-122"/>
                <a:cs typeface="Calibri" pitchFamily="34" charset="-120"/>
              </a:rPr>
              <a:t>1980</a:t>
            </a:r>
            <a:endParaRPr lang="en-US" sz="1150" dirty="0"/>
          </a:p>
        </p:txBody>
      </p:sp>
      <p:sp>
        <p:nvSpPr>
          <p:cNvPr id="14" name="Text 12"/>
          <p:cNvSpPr/>
          <p:nvPr/>
        </p:nvSpPr>
        <p:spPr>
          <a:xfrm>
            <a:off x="2633472" y="1572768"/>
            <a:ext cx="1737360" cy="411480"/>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精神分析と神経科学の乖離</a:t>
            </a:r>
            <a:endParaRPr lang="en-US" sz="1100" dirty="0"/>
          </a:p>
        </p:txBody>
      </p:sp>
      <p:sp>
        <p:nvSpPr>
          <p:cNvPr id="15" name="Text 13"/>
          <p:cNvSpPr/>
          <p:nvPr/>
        </p:nvSpPr>
        <p:spPr>
          <a:xfrm>
            <a:off x="2633472" y="2029968"/>
            <a:ext cx="1737360" cy="2560320"/>
          </a:xfrm>
          <a:prstGeom prst="rect">
            <a:avLst/>
          </a:prstGeom>
          <a:noFill/>
          <a:ln/>
        </p:spPr>
        <p:txBody>
          <a:bodyPr wrap="square" lIns="0" tIns="0" rIns="0" bIns="0" rtlCol="0" anchor="ctr"/>
          <a:lstStyle/>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精神分析は言語論的転回へ。神経科学は</a:t>
            </a:r>
            <a:endParaRPr lang="en-US" sz="950" dirty="0"/>
          </a:p>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コンピュータ・メタファーに支配され</a:t>
            </a:r>
            <a:endParaRPr lang="en-US" sz="950" dirty="0"/>
          </a:p>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感情・欲動・主体性を周辺化。</a:t>
            </a:r>
            <a:endParaRPr lang="en-US" sz="950" dirty="0"/>
          </a:p>
        </p:txBody>
      </p:sp>
      <p:sp>
        <p:nvSpPr>
          <p:cNvPr id="16" name="Shape 14"/>
          <p:cNvSpPr/>
          <p:nvPr/>
        </p:nvSpPr>
        <p:spPr>
          <a:xfrm>
            <a:off x="6592824" y="1874520"/>
            <a:ext cx="274320" cy="54864"/>
          </a:xfrm>
          <a:prstGeom prst="rect">
            <a:avLst/>
          </a:prstGeom>
          <a:solidFill>
            <a:srgbClr val="C9A84C"/>
          </a:solidFill>
          <a:ln w="12700">
            <a:solidFill>
              <a:srgbClr val="C9A84C"/>
            </a:solidFill>
            <a:prstDash val="solid"/>
          </a:ln>
        </p:spPr>
      </p:sp>
      <p:sp>
        <p:nvSpPr>
          <p:cNvPr id="17" name="Shape 15"/>
          <p:cNvSpPr/>
          <p:nvPr/>
        </p:nvSpPr>
        <p:spPr>
          <a:xfrm>
            <a:off x="4718304" y="1143000"/>
            <a:ext cx="1920240" cy="356616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8" name="Shape 16"/>
          <p:cNvSpPr/>
          <p:nvPr/>
        </p:nvSpPr>
        <p:spPr>
          <a:xfrm>
            <a:off x="4718304" y="1143000"/>
            <a:ext cx="1920240" cy="347472"/>
          </a:xfrm>
          <a:prstGeom prst="rect">
            <a:avLst/>
          </a:prstGeom>
          <a:solidFill>
            <a:srgbClr val="2E4A6B"/>
          </a:solidFill>
          <a:ln w="12700">
            <a:solidFill>
              <a:srgbClr val="2E4A6B"/>
            </a:solidFill>
            <a:prstDash val="solid"/>
          </a:ln>
        </p:spPr>
      </p:sp>
      <p:sp>
        <p:nvSpPr>
          <p:cNvPr id="19" name="Text 17"/>
          <p:cNvSpPr/>
          <p:nvPr/>
        </p:nvSpPr>
        <p:spPr>
          <a:xfrm>
            <a:off x="4764024" y="1170432"/>
            <a:ext cx="1828800" cy="292608"/>
          </a:xfrm>
          <a:prstGeom prst="rect">
            <a:avLst/>
          </a:prstGeom>
          <a:noFill/>
          <a:ln/>
        </p:spPr>
        <p:txBody>
          <a:bodyPr wrap="square" lIns="0" tIns="0" rIns="0" bIns="0" rtlCol="0" anchor="ctr"/>
          <a:lstStyle/>
          <a:p>
            <a:pPr algn="ctr" indent="0" marL="0">
              <a:buNone/>
            </a:pPr>
            <a:r>
              <a:rPr lang="en-US" sz="1150" b="1" dirty="0">
                <a:solidFill>
                  <a:srgbClr val="E8C97A"/>
                </a:solidFill>
                <a:latin typeface="Calibri" pitchFamily="34" charset="0"/>
                <a:ea typeface="Calibri" pitchFamily="34" charset="-122"/>
                <a:cs typeface="Calibri" pitchFamily="34" charset="-120"/>
              </a:rPr>
              <a:t>1993-</a:t>
            </a:r>
            <a:endParaRPr lang="en-US" sz="1150" dirty="0"/>
          </a:p>
          <a:p>
            <a:pPr algn="ctr" indent="0" marL="0">
              <a:buNone/>
            </a:pPr>
            <a:r>
              <a:rPr lang="en-US" sz="1150" b="1" dirty="0">
                <a:solidFill>
                  <a:srgbClr val="E8C97A"/>
                </a:solidFill>
                <a:latin typeface="Calibri" pitchFamily="34" charset="0"/>
                <a:ea typeface="Calibri" pitchFamily="34" charset="-122"/>
                <a:cs typeface="Calibri" pitchFamily="34" charset="-120"/>
              </a:rPr>
              <a:t>2000</a:t>
            </a:r>
            <a:endParaRPr lang="en-US" sz="1150" dirty="0"/>
          </a:p>
        </p:txBody>
      </p:sp>
      <p:sp>
        <p:nvSpPr>
          <p:cNvPr id="20" name="Text 18"/>
          <p:cNvSpPr/>
          <p:nvPr/>
        </p:nvSpPr>
        <p:spPr>
          <a:xfrm>
            <a:off x="4809744" y="1572768"/>
            <a:ext cx="1737360" cy="411480"/>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ソームズの登場</a:t>
            </a:r>
            <a:endParaRPr lang="en-US" sz="1100" dirty="0"/>
          </a:p>
        </p:txBody>
      </p:sp>
      <p:sp>
        <p:nvSpPr>
          <p:cNvPr id="21" name="Text 19"/>
          <p:cNvSpPr/>
          <p:nvPr/>
        </p:nvSpPr>
        <p:spPr>
          <a:xfrm>
            <a:off x="4809744" y="2029968"/>
            <a:ext cx="1737360" cy="2560320"/>
          </a:xfrm>
          <a:prstGeom prst="rect">
            <a:avLst/>
          </a:prstGeom>
          <a:noFill/>
          <a:ln/>
        </p:spPr>
        <p:txBody>
          <a:bodyPr wrap="square" lIns="0" tIns="0" rIns="0" bIns="0" rtlCol="0" anchor="ctr"/>
          <a:lstStyle/>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夢の神経基盤研究を開始。橋脳ではなく前脳の</a:t>
            </a:r>
            <a:endParaRPr lang="en-US" sz="950" dirty="0"/>
          </a:p>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欲求システムが夢生成に関与することを発見。</a:t>
            </a:r>
            <a:endParaRPr lang="en-US" sz="950" dirty="0"/>
          </a:p>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国際神経精神分析学会設立（1999）。</a:t>
            </a:r>
            <a:endParaRPr lang="en-US" sz="950" dirty="0"/>
          </a:p>
        </p:txBody>
      </p:sp>
      <p:sp>
        <p:nvSpPr>
          <p:cNvPr id="22" name="Shape 20"/>
          <p:cNvSpPr/>
          <p:nvPr/>
        </p:nvSpPr>
        <p:spPr>
          <a:xfrm>
            <a:off x="6894576" y="1143000"/>
            <a:ext cx="1920240" cy="356616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23" name="Shape 21"/>
          <p:cNvSpPr/>
          <p:nvPr/>
        </p:nvSpPr>
        <p:spPr>
          <a:xfrm>
            <a:off x="6894576" y="1143000"/>
            <a:ext cx="1920240" cy="347472"/>
          </a:xfrm>
          <a:prstGeom prst="rect">
            <a:avLst/>
          </a:prstGeom>
          <a:solidFill>
            <a:srgbClr val="2E4A6B"/>
          </a:solidFill>
          <a:ln w="12700">
            <a:solidFill>
              <a:srgbClr val="2E4A6B"/>
            </a:solidFill>
            <a:prstDash val="solid"/>
          </a:ln>
        </p:spPr>
      </p:sp>
      <p:sp>
        <p:nvSpPr>
          <p:cNvPr id="24" name="Text 22"/>
          <p:cNvSpPr/>
          <p:nvPr/>
        </p:nvSpPr>
        <p:spPr>
          <a:xfrm>
            <a:off x="6940296" y="1170432"/>
            <a:ext cx="1828800" cy="292608"/>
          </a:xfrm>
          <a:prstGeom prst="rect">
            <a:avLst/>
          </a:prstGeom>
          <a:noFill/>
          <a:ln/>
        </p:spPr>
        <p:txBody>
          <a:bodyPr wrap="square" lIns="0" tIns="0" rIns="0" bIns="0" rtlCol="0" anchor="ctr"/>
          <a:lstStyle/>
          <a:p>
            <a:pPr algn="ctr" indent="0" marL="0">
              <a:buNone/>
            </a:pPr>
            <a:r>
              <a:rPr lang="en-US" sz="1150" b="1" dirty="0">
                <a:solidFill>
                  <a:srgbClr val="E8C97A"/>
                </a:solidFill>
                <a:latin typeface="Calibri" pitchFamily="34" charset="0"/>
                <a:ea typeface="Calibri" pitchFamily="34" charset="-122"/>
                <a:cs typeface="Calibri" pitchFamily="34" charset="-120"/>
              </a:rPr>
              <a:t>2021</a:t>
            </a:r>
            <a:endParaRPr lang="en-US" sz="1150" dirty="0"/>
          </a:p>
        </p:txBody>
      </p:sp>
      <p:sp>
        <p:nvSpPr>
          <p:cNvPr id="25" name="Text 23"/>
          <p:cNvSpPr/>
          <p:nvPr/>
        </p:nvSpPr>
        <p:spPr>
          <a:xfrm>
            <a:off x="6986016" y="1572768"/>
            <a:ext cx="1737360" cy="411480"/>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The Hidden Spring</a:t>
            </a:r>
            <a:endParaRPr lang="en-US" sz="1100" dirty="0"/>
          </a:p>
        </p:txBody>
      </p:sp>
      <p:sp>
        <p:nvSpPr>
          <p:cNvPr id="26" name="Text 24"/>
          <p:cNvSpPr/>
          <p:nvPr/>
        </p:nvSpPr>
        <p:spPr>
          <a:xfrm>
            <a:off x="6986016" y="2029968"/>
            <a:ext cx="1737360" cy="2560320"/>
          </a:xfrm>
          <a:prstGeom prst="rect">
            <a:avLst/>
          </a:prstGeom>
          <a:noFill/>
          <a:ln/>
        </p:spPr>
        <p:txBody>
          <a:bodyPr wrap="square" lIns="0" tIns="0" rIns="0" bIns="0" rtlCol="0" anchor="ctr"/>
          <a:lstStyle/>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意識の起源をめぐる包括的理論を提示。</a:t>
            </a:r>
            <a:endParaRPr lang="en-US" sz="950" dirty="0"/>
          </a:p>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フリストン・パンクセップとの三者統合を</a:t>
            </a:r>
            <a:endParaRPr lang="en-US" sz="950" dirty="0"/>
          </a:p>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完成させた集大成的著作。</a:t>
            </a:r>
            <a:endParaRPr lang="en-US" sz="9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A2744"/>
        </a:solidFill>
      </p:bgPr>
    </p:bg>
    <p:spTree>
      <p:nvGrpSpPr>
        <p:cNvPr id="1" name=""/>
        <p:cNvGrpSpPr/>
        <p:nvPr/>
      </p:nvGrpSpPr>
      <p:grpSpPr>
        <a:xfrm>
          <a:off x="0" y="0"/>
          <a:ext cx="0" cy="0"/>
          <a:chOff x="0" y="0"/>
          <a:chExt cx="0" cy="0"/>
        </a:xfrm>
      </p:grpSpPr>
      <p:sp>
        <p:nvSpPr>
          <p:cNvPr id="2" name="Text 0"/>
          <p:cNvSpPr/>
          <p:nvPr/>
        </p:nvSpPr>
        <p:spPr>
          <a:xfrm>
            <a:off x="457200" y="22860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Ⅱ．理論的核心</a:t>
            </a:r>
            <a:endParaRPr lang="en-US" sz="2400" dirty="0"/>
          </a:p>
        </p:txBody>
      </p:sp>
      <p:sp>
        <p:nvSpPr>
          <p:cNvPr id="3" name="Text 1"/>
          <p:cNvSpPr/>
          <p:nvPr/>
        </p:nvSpPr>
        <p:spPr>
          <a:xfrm>
            <a:off x="457200" y="658368"/>
            <a:ext cx="8229600" cy="274320"/>
          </a:xfrm>
          <a:prstGeom prst="rect">
            <a:avLst/>
          </a:prstGeom>
          <a:noFill/>
          <a:ln/>
        </p:spPr>
        <p:txBody>
          <a:bodyPr wrap="square" lIns="0" tIns="0" rIns="0" bIns="0" rtlCol="0" anchor="ctr"/>
          <a:lstStyle/>
          <a:p>
            <a:pPr indent="0" marL="0">
              <a:buNone/>
            </a:pPr>
            <a:r>
              <a:rPr lang="en-US" sz="1100" dirty="0">
                <a:solidFill>
                  <a:srgbClr val="C9A84C"/>
                </a:solidFill>
                <a:latin typeface="Calibri" pitchFamily="34" charset="0"/>
                <a:ea typeface="Calibri" pitchFamily="34" charset="-122"/>
                <a:cs typeface="Calibri" pitchFamily="34" charset="-120"/>
              </a:rPr>
              <a:t>フロイトの構造論と脳の機能解剖の対応</a:t>
            </a:r>
            <a:endParaRPr lang="en-US" sz="1100" dirty="0"/>
          </a:p>
        </p:txBody>
      </p:sp>
      <p:sp>
        <p:nvSpPr>
          <p:cNvPr id="4" name="Shape 2"/>
          <p:cNvSpPr/>
          <p:nvPr/>
        </p:nvSpPr>
        <p:spPr>
          <a:xfrm>
            <a:off x="320040" y="1097280"/>
            <a:ext cx="2788920" cy="379476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5" name="Shape 3"/>
          <p:cNvSpPr/>
          <p:nvPr/>
        </p:nvSpPr>
        <p:spPr>
          <a:xfrm>
            <a:off x="320040" y="1097280"/>
            <a:ext cx="2788920" cy="365760"/>
          </a:xfrm>
          <a:prstGeom prst="rect">
            <a:avLst/>
          </a:prstGeom>
          <a:solidFill>
            <a:srgbClr val="C0392B"/>
          </a:solidFill>
          <a:ln w="12700">
            <a:solidFill>
              <a:srgbClr val="C0392B"/>
            </a:solidFill>
            <a:prstDash val="solid"/>
          </a:ln>
        </p:spPr>
      </p:sp>
      <p:sp>
        <p:nvSpPr>
          <p:cNvPr id="6" name="Text 4"/>
          <p:cNvSpPr/>
          <p:nvPr/>
        </p:nvSpPr>
        <p:spPr>
          <a:xfrm>
            <a:off x="411480" y="1115568"/>
            <a:ext cx="2606040" cy="32004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イド（Id）</a:t>
            </a:r>
            <a:endParaRPr lang="en-US" sz="1300" dirty="0"/>
          </a:p>
        </p:txBody>
      </p:sp>
      <p:sp>
        <p:nvSpPr>
          <p:cNvPr id="7" name="Text 5"/>
          <p:cNvSpPr/>
          <p:nvPr/>
        </p:nvSpPr>
        <p:spPr>
          <a:xfrm>
            <a:off x="411480" y="1508760"/>
            <a:ext cx="2606040" cy="256032"/>
          </a:xfrm>
          <a:prstGeom prst="rect">
            <a:avLst/>
          </a:prstGeom>
          <a:noFill/>
          <a:ln/>
        </p:spPr>
        <p:txBody>
          <a:bodyPr wrap="square" lIns="0" tIns="0" rIns="0" bIns="0" rtlCol="0" anchor="ctr"/>
          <a:lstStyle/>
          <a:p>
            <a:pPr indent="0" marL="0">
              <a:buNone/>
            </a:pPr>
            <a:r>
              <a:rPr lang="en-US" sz="900" i="1" dirty="0">
                <a:solidFill>
                  <a:srgbClr val="C0392B"/>
                </a:solidFill>
                <a:latin typeface="Calibri" pitchFamily="34" charset="0"/>
                <a:ea typeface="Calibri" pitchFamily="34" charset="-122"/>
                <a:cs typeface="Calibri" pitchFamily="34" charset="-120"/>
              </a:rPr>
              <a:t>脳幹・辺縁系の欲動システム</a:t>
            </a:r>
            <a:endParaRPr lang="en-US" sz="900" dirty="0"/>
          </a:p>
        </p:txBody>
      </p:sp>
      <p:sp>
        <p:nvSpPr>
          <p:cNvPr id="8" name="Text 6"/>
          <p:cNvSpPr/>
          <p:nvPr/>
        </p:nvSpPr>
        <p:spPr>
          <a:xfrm>
            <a:off x="393192" y="1810512"/>
            <a:ext cx="2633472" cy="1965960"/>
          </a:xfrm>
          <a:prstGeom prst="rect">
            <a:avLst/>
          </a:prstGeom>
          <a:noFill/>
          <a:ln/>
        </p:spPr>
        <p:txBody>
          <a:bodyPr wrap="square" rtlCol="0" anchor="ctr"/>
          <a:lstStyle/>
          <a:p>
            <a:pPr marL="342900" indent="-342900">
              <a:lnSpc>
                <a:spcPct val="115000"/>
              </a:lnSpc>
              <a:buSzPct val="100000"/>
              <a:buChar char="•"/>
            </a:pPr>
            <a:r>
              <a:rPr lang="en-US" sz="900" dirty="0">
                <a:solidFill>
                  <a:srgbClr val="A8C4E0"/>
                </a:solidFill>
                <a:latin typeface="Calibri" pitchFamily="34" charset="0"/>
                <a:ea typeface="Calibri" pitchFamily="34" charset="-122"/>
                <a:cs typeface="Calibri" pitchFamily="34" charset="-120"/>
              </a:rPr>
              <a:t>SEEKING（探索・欲求）— 中脳辺縁ドーパミン</a:t>
            </a:r>
            <a:endParaRPr lang="en-US" sz="900" dirty="0"/>
          </a:p>
          <a:p>
            <a:pPr marL="342900" indent="-342900">
              <a:lnSpc>
                <a:spcPct val="115000"/>
              </a:lnSpc>
              <a:buSzPct val="100000"/>
              <a:buChar char="•"/>
            </a:pPr>
            <a:r>
              <a:rPr lang="en-US" sz="900" dirty="0">
                <a:solidFill>
                  <a:srgbClr val="A8C4E0"/>
                </a:solidFill>
                <a:latin typeface="Calibri" pitchFamily="34" charset="0"/>
                <a:ea typeface="Calibri" pitchFamily="34" charset="-122"/>
                <a:cs typeface="Calibri" pitchFamily="34" charset="-120"/>
              </a:rPr>
              <a:t>RAGE（怒り）— 内側視床下部・扁桃体</a:t>
            </a:r>
            <a:endParaRPr lang="en-US" sz="900" dirty="0"/>
          </a:p>
          <a:p>
            <a:pPr marL="342900" indent="-342900">
              <a:lnSpc>
                <a:spcPct val="115000"/>
              </a:lnSpc>
              <a:buSzPct val="100000"/>
              <a:buChar char="•"/>
            </a:pPr>
            <a:r>
              <a:rPr lang="en-US" sz="900" dirty="0">
                <a:solidFill>
                  <a:srgbClr val="A8C4E0"/>
                </a:solidFill>
                <a:latin typeface="Calibri" pitchFamily="34" charset="0"/>
                <a:ea typeface="Calibri" pitchFamily="34" charset="-122"/>
                <a:cs typeface="Calibri" pitchFamily="34" charset="-120"/>
              </a:rPr>
              <a:t>FEAR（恐怖）— 中心灰白質・扁桃体</a:t>
            </a:r>
            <a:endParaRPr lang="en-US" sz="900" dirty="0"/>
          </a:p>
          <a:p>
            <a:pPr marL="342900" indent="-342900">
              <a:lnSpc>
                <a:spcPct val="115000"/>
              </a:lnSpc>
              <a:buSzPct val="100000"/>
              <a:buChar char="•"/>
            </a:pPr>
            <a:r>
              <a:rPr lang="en-US" sz="900" dirty="0">
                <a:solidFill>
                  <a:srgbClr val="A8C4E0"/>
                </a:solidFill>
                <a:latin typeface="Calibri" pitchFamily="34" charset="0"/>
                <a:ea typeface="Calibri" pitchFamily="34" charset="-122"/>
                <a:cs typeface="Calibri" pitchFamily="34" charset="-120"/>
              </a:rPr>
              <a:t>LUST（性欲）— 視床下部・性ステロイド系</a:t>
            </a:r>
            <a:endParaRPr lang="en-US" sz="900" dirty="0"/>
          </a:p>
          <a:p>
            <a:pPr marL="342900" indent="-342900">
              <a:lnSpc>
                <a:spcPct val="115000"/>
              </a:lnSpc>
              <a:buSzPct val="100000"/>
              <a:buChar char="•"/>
            </a:pPr>
            <a:r>
              <a:rPr lang="en-US" sz="900" dirty="0">
                <a:solidFill>
                  <a:srgbClr val="A8C4E0"/>
                </a:solidFill>
                <a:latin typeface="Calibri" pitchFamily="34" charset="0"/>
                <a:ea typeface="Calibri" pitchFamily="34" charset="-122"/>
                <a:cs typeface="Calibri" pitchFamily="34" charset="-120"/>
              </a:rPr>
              <a:t>CARE（養育）— 視床下部・オキシトシン</a:t>
            </a:r>
            <a:endParaRPr lang="en-US" sz="900" dirty="0"/>
          </a:p>
          <a:p>
            <a:pPr marL="342900" indent="-342900">
              <a:lnSpc>
                <a:spcPct val="115000"/>
              </a:lnSpc>
              <a:buSzPct val="100000"/>
              <a:buChar char="•"/>
            </a:pPr>
            <a:r>
              <a:rPr lang="en-US" sz="900" dirty="0">
                <a:solidFill>
                  <a:srgbClr val="A8C4E0"/>
                </a:solidFill>
                <a:latin typeface="Calibri" pitchFamily="34" charset="0"/>
                <a:ea typeface="Calibri" pitchFamily="34" charset="-122"/>
                <a:cs typeface="Calibri" pitchFamily="34" charset="-120"/>
              </a:rPr>
              <a:t>PANIC/GRIEF — 前帯状皮質・オピオイド系</a:t>
            </a:r>
            <a:endParaRPr lang="en-US" sz="900" dirty="0"/>
          </a:p>
          <a:p>
            <a:pPr marL="342900" indent="-342900">
              <a:lnSpc>
                <a:spcPct val="115000"/>
              </a:lnSpc>
              <a:buSzPct val="100000"/>
              <a:buChar char="•"/>
            </a:pPr>
            <a:r>
              <a:rPr lang="en-US" sz="900" dirty="0">
                <a:solidFill>
                  <a:srgbClr val="A8C4E0"/>
                </a:solidFill>
                <a:latin typeface="Calibri" pitchFamily="34" charset="0"/>
                <a:ea typeface="Calibri" pitchFamily="34" charset="-122"/>
                <a:cs typeface="Calibri" pitchFamily="34" charset="-120"/>
              </a:rPr>
              <a:t>PLAY（遊戯）— 上丘・皮質下経路</a:t>
            </a:r>
            <a:endParaRPr lang="en-US" sz="900" dirty="0"/>
          </a:p>
        </p:txBody>
      </p:sp>
      <p:sp>
        <p:nvSpPr>
          <p:cNvPr id="9" name="Shape 7"/>
          <p:cNvSpPr/>
          <p:nvPr/>
        </p:nvSpPr>
        <p:spPr>
          <a:xfrm>
            <a:off x="393192" y="3749040"/>
            <a:ext cx="2633472" cy="896112"/>
          </a:xfrm>
          <a:prstGeom prst="rect">
            <a:avLst/>
          </a:prstGeom>
          <a:solidFill>
            <a:srgbClr val="243357"/>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0" name="Text 8"/>
          <p:cNvSpPr/>
          <p:nvPr/>
        </p:nvSpPr>
        <p:spPr>
          <a:xfrm>
            <a:off x="457200" y="3794760"/>
            <a:ext cx="2514600" cy="822960"/>
          </a:xfrm>
          <a:prstGeom prst="rect">
            <a:avLst/>
          </a:prstGeom>
          <a:noFill/>
          <a:ln/>
        </p:spPr>
        <p:txBody>
          <a:bodyPr wrap="square" lIns="0" tIns="0" rIns="0" bIns="0" rtlCol="0" anchor="ctr"/>
          <a:lstStyle/>
          <a:p>
            <a:pPr indent="0" marL="0">
              <a:lnSpc>
                <a:spcPct val="130000"/>
              </a:lnSpc>
              <a:buNone/>
            </a:pPr>
            <a:r>
              <a:rPr lang="en-US" sz="850" i="1" dirty="0">
                <a:solidFill>
                  <a:srgbClr val="E8C97A"/>
                </a:solidFill>
                <a:latin typeface="Calibri" pitchFamily="34" charset="0"/>
                <a:ea typeface="Calibri" pitchFamily="34" charset="-122"/>
                <a:cs typeface="Calibri" pitchFamily="34" charset="-120"/>
              </a:rPr>
              <a:t>快楽原則・論理を無視・時間なし</a:t>
            </a:r>
            <a:endParaRPr lang="en-US" sz="850" dirty="0"/>
          </a:p>
          <a:p>
            <a:pPr indent="0" marL="0">
              <a:lnSpc>
                <a:spcPct val="130000"/>
              </a:lnSpc>
              <a:buNone/>
            </a:pPr>
            <a:r>
              <a:rPr lang="en-US" sz="850" i="1" dirty="0">
                <a:solidFill>
                  <a:srgbClr val="E8C97A"/>
                </a:solidFill>
                <a:latin typeface="Calibri" pitchFamily="34" charset="0"/>
                <a:ea typeface="Calibri" pitchFamily="34" charset="-122"/>
                <a:cs typeface="Calibri" pitchFamily="34" charset="-120"/>
              </a:rPr>
              <a:t>意識の根源はここにある（Conscious Id）</a:t>
            </a:r>
            <a:endParaRPr lang="en-US" sz="850" dirty="0"/>
          </a:p>
        </p:txBody>
      </p:sp>
      <p:sp>
        <p:nvSpPr>
          <p:cNvPr id="11" name="Shape 9"/>
          <p:cNvSpPr/>
          <p:nvPr/>
        </p:nvSpPr>
        <p:spPr>
          <a:xfrm>
            <a:off x="3246120" y="1097280"/>
            <a:ext cx="2788920" cy="379476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2" name="Shape 10"/>
          <p:cNvSpPr/>
          <p:nvPr/>
        </p:nvSpPr>
        <p:spPr>
          <a:xfrm>
            <a:off x="3246120" y="1097280"/>
            <a:ext cx="2788920" cy="365760"/>
          </a:xfrm>
          <a:prstGeom prst="rect">
            <a:avLst/>
          </a:prstGeom>
          <a:solidFill>
            <a:srgbClr val="2AABB8"/>
          </a:solidFill>
          <a:ln w="12700">
            <a:solidFill>
              <a:srgbClr val="2AABB8"/>
            </a:solidFill>
            <a:prstDash val="solid"/>
          </a:ln>
        </p:spPr>
      </p:sp>
      <p:sp>
        <p:nvSpPr>
          <p:cNvPr id="13" name="Text 11"/>
          <p:cNvSpPr/>
          <p:nvPr/>
        </p:nvSpPr>
        <p:spPr>
          <a:xfrm>
            <a:off x="3337560" y="1115568"/>
            <a:ext cx="2606040" cy="32004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エゴ（Ego）</a:t>
            </a:r>
            <a:endParaRPr lang="en-US" sz="1300" dirty="0"/>
          </a:p>
        </p:txBody>
      </p:sp>
      <p:sp>
        <p:nvSpPr>
          <p:cNvPr id="14" name="Text 12"/>
          <p:cNvSpPr/>
          <p:nvPr/>
        </p:nvSpPr>
        <p:spPr>
          <a:xfrm>
            <a:off x="3337560" y="1508760"/>
            <a:ext cx="2606040" cy="256032"/>
          </a:xfrm>
          <a:prstGeom prst="rect">
            <a:avLst/>
          </a:prstGeom>
          <a:noFill/>
          <a:ln/>
        </p:spPr>
        <p:txBody>
          <a:bodyPr wrap="square" lIns="0" tIns="0" rIns="0" bIns="0" rtlCol="0" anchor="ctr"/>
          <a:lstStyle/>
          <a:p>
            <a:pPr indent="0" marL="0">
              <a:buNone/>
            </a:pPr>
            <a:r>
              <a:rPr lang="en-US" sz="900" i="1" dirty="0">
                <a:solidFill>
                  <a:srgbClr val="2AABB8"/>
                </a:solidFill>
                <a:latin typeface="Calibri" pitchFamily="34" charset="0"/>
                <a:ea typeface="Calibri" pitchFamily="34" charset="-122"/>
                <a:cs typeface="Calibri" pitchFamily="34" charset="-120"/>
              </a:rPr>
              <a:t>前頭前野を中心とする皮質システム</a:t>
            </a:r>
            <a:endParaRPr lang="en-US" sz="900" dirty="0"/>
          </a:p>
        </p:txBody>
      </p:sp>
      <p:sp>
        <p:nvSpPr>
          <p:cNvPr id="15" name="Text 13"/>
          <p:cNvSpPr/>
          <p:nvPr/>
        </p:nvSpPr>
        <p:spPr>
          <a:xfrm>
            <a:off x="3319272" y="1810512"/>
            <a:ext cx="2633472" cy="1965960"/>
          </a:xfrm>
          <a:prstGeom prst="rect">
            <a:avLst/>
          </a:prstGeom>
          <a:noFill/>
          <a:ln/>
        </p:spPr>
        <p:txBody>
          <a:bodyPr wrap="square" rtlCol="0" anchor="ctr"/>
          <a:lstStyle/>
          <a:p>
            <a:pPr marL="342900" indent="-342900">
              <a:lnSpc>
                <a:spcPct val="115000"/>
              </a:lnSpc>
              <a:buSzPct val="100000"/>
              <a:buChar char="•"/>
            </a:pPr>
            <a:r>
              <a:rPr lang="en-US" sz="900" dirty="0">
                <a:solidFill>
                  <a:srgbClr val="A8C4E0"/>
                </a:solidFill>
                <a:latin typeface="Calibri" pitchFamily="34" charset="0"/>
                <a:ea typeface="Calibri" pitchFamily="34" charset="-122"/>
                <a:cs typeface="Calibri" pitchFamily="34" charset="-120"/>
              </a:rPr>
              <a:t>背外側前頭前野（dlPFC）: 実行機能・計画</a:t>
            </a:r>
            <a:endParaRPr lang="en-US" sz="900" dirty="0"/>
          </a:p>
          <a:p>
            <a:pPr marL="342900" indent="-342900">
              <a:lnSpc>
                <a:spcPct val="115000"/>
              </a:lnSpc>
              <a:buSzPct val="100000"/>
              <a:buChar char="•"/>
            </a:pPr>
            <a:r>
              <a:rPr lang="en-US" sz="900" dirty="0">
                <a:solidFill>
                  <a:srgbClr val="A8C4E0"/>
                </a:solidFill>
                <a:latin typeface="Calibri" pitchFamily="34" charset="0"/>
                <a:ea typeface="Calibri" pitchFamily="34" charset="-122"/>
                <a:cs typeface="Calibri" pitchFamily="34" charset="-120"/>
              </a:rPr>
              <a:t>腹内側前頭前野（vmPFC）: 感情的意思決定</a:t>
            </a:r>
            <a:endParaRPr lang="en-US" sz="900" dirty="0"/>
          </a:p>
          <a:p>
            <a:pPr marL="342900" indent="-342900">
              <a:lnSpc>
                <a:spcPct val="115000"/>
              </a:lnSpc>
              <a:buSzPct val="100000"/>
              <a:buChar char="•"/>
            </a:pPr>
            <a:r>
              <a:rPr lang="en-US" sz="900" dirty="0">
                <a:solidFill>
                  <a:srgbClr val="A8C4E0"/>
                </a:solidFill>
                <a:latin typeface="Calibri" pitchFamily="34" charset="0"/>
                <a:ea typeface="Calibri" pitchFamily="34" charset="-122"/>
                <a:cs typeface="Calibri" pitchFamily="34" charset="-120"/>
              </a:rPr>
              <a:t>眼窩前頭皮質（OFC）: 報酬評価・欲求抑制</a:t>
            </a:r>
            <a:endParaRPr lang="en-US" sz="900" dirty="0"/>
          </a:p>
          <a:p>
            <a:pPr marL="342900" indent="-342900">
              <a:lnSpc>
                <a:spcPct val="115000"/>
              </a:lnSpc>
              <a:buSzPct val="100000"/>
              <a:buChar char="•"/>
            </a:pPr>
            <a:r>
              <a:rPr lang="en-US" sz="900" dirty="0">
                <a:solidFill>
                  <a:srgbClr val="A8C4E0"/>
                </a:solidFill>
                <a:latin typeface="Calibri" pitchFamily="34" charset="0"/>
                <a:ea typeface="Calibri" pitchFamily="34" charset="-122"/>
                <a:cs typeface="Calibri" pitchFamily="34" charset="-120"/>
              </a:rPr>
              <a:t>現実原則・延期・判断・統制</a:t>
            </a:r>
            <a:endParaRPr lang="en-US" sz="900" dirty="0"/>
          </a:p>
          <a:p>
            <a:pPr marL="342900" indent="-342900">
              <a:lnSpc>
                <a:spcPct val="115000"/>
              </a:lnSpc>
              <a:buSzPct val="100000"/>
              <a:buChar char="•"/>
            </a:pPr>
            <a:r>
              <a:rPr lang="en-US" sz="900" dirty="0">
                <a:solidFill>
                  <a:srgbClr val="A8C4E0"/>
                </a:solidFill>
                <a:latin typeface="Calibri" pitchFamily="34" charset="0"/>
                <a:ea typeface="Calibri" pitchFamily="34" charset="-122"/>
                <a:cs typeface="Calibri" pitchFamily="34" charset="-120"/>
              </a:rPr>
              <a:t>ソマティック・マーカー（ダマシオ）との接点</a:t>
            </a:r>
            <a:endParaRPr lang="en-US" sz="900" dirty="0"/>
          </a:p>
        </p:txBody>
      </p:sp>
      <p:sp>
        <p:nvSpPr>
          <p:cNvPr id="16" name="Shape 14"/>
          <p:cNvSpPr/>
          <p:nvPr/>
        </p:nvSpPr>
        <p:spPr>
          <a:xfrm>
            <a:off x="3319272" y="3749040"/>
            <a:ext cx="2633472" cy="896112"/>
          </a:xfrm>
          <a:prstGeom prst="rect">
            <a:avLst/>
          </a:prstGeom>
          <a:solidFill>
            <a:srgbClr val="243357"/>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7" name="Text 15"/>
          <p:cNvSpPr/>
          <p:nvPr/>
        </p:nvSpPr>
        <p:spPr>
          <a:xfrm>
            <a:off x="3383280" y="3794760"/>
            <a:ext cx="2514600" cy="822960"/>
          </a:xfrm>
          <a:prstGeom prst="rect">
            <a:avLst/>
          </a:prstGeom>
          <a:noFill/>
          <a:ln/>
        </p:spPr>
        <p:txBody>
          <a:bodyPr wrap="square" lIns="0" tIns="0" rIns="0" bIns="0" rtlCol="0" anchor="ctr"/>
          <a:lstStyle/>
          <a:p>
            <a:pPr indent="0" marL="0">
              <a:lnSpc>
                <a:spcPct val="130000"/>
              </a:lnSpc>
              <a:buNone/>
            </a:pPr>
            <a:r>
              <a:rPr lang="en-US" sz="850" i="1" dirty="0">
                <a:solidFill>
                  <a:srgbClr val="E8C97A"/>
                </a:solidFill>
                <a:latin typeface="Calibri" pitchFamily="34" charset="0"/>
                <a:ea typeface="Calibri" pitchFamily="34" charset="-122"/>
                <a:cs typeface="Calibri" pitchFamily="34" charset="-120"/>
              </a:rPr>
              <a:t>注：エゴは単一解剖構造ではなく</a:t>
            </a:r>
            <a:endParaRPr lang="en-US" sz="850" dirty="0"/>
          </a:p>
          <a:p>
            <a:pPr indent="0" marL="0">
              <a:lnSpc>
                <a:spcPct val="130000"/>
              </a:lnSpc>
              <a:buNone/>
            </a:pPr>
            <a:r>
              <a:rPr lang="en-US" sz="850" i="1" dirty="0">
                <a:solidFill>
                  <a:srgbClr val="E8C97A"/>
                </a:solidFill>
                <a:latin typeface="Calibri" pitchFamily="34" charset="0"/>
                <a:ea typeface="Calibri" pitchFamily="34" charset="-122"/>
                <a:cs typeface="Calibri" pitchFamily="34" charset="-120"/>
              </a:rPr>
              <a:t>皮質下欲動系と外界を媒介する機能的組織化</a:t>
            </a:r>
            <a:endParaRPr lang="en-US" sz="850" dirty="0"/>
          </a:p>
        </p:txBody>
      </p:sp>
      <p:sp>
        <p:nvSpPr>
          <p:cNvPr id="18" name="Shape 16"/>
          <p:cNvSpPr/>
          <p:nvPr/>
        </p:nvSpPr>
        <p:spPr>
          <a:xfrm>
            <a:off x="6172200" y="1097280"/>
            <a:ext cx="2788920" cy="379476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9" name="Shape 17"/>
          <p:cNvSpPr/>
          <p:nvPr/>
        </p:nvSpPr>
        <p:spPr>
          <a:xfrm>
            <a:off x="6172200" y="1097280"/>
            <a:ext cx="2788920" cy="365760"/>
          </a:xfrm>
          <a:prstGeom prst="rect">
            <a:avLst/>
          </a:prstGeom>
          <a:solidFill>
            <a:srgbClr val="C9A84C"/>
          </a:solidFill>
          <a:ln w="12700">
            <a:solidFill>
              <a:srgbClr val="C9A84C"/>
            </a:solidFill>
            <a:prstDash val="solid"/>
          </a:ln>
        </p:spPr>
      </p:sp>
      <p:sp>
        <p:nvSpPr>
          <p:cNvPr id="20" name="Text 18"/>
          <p:cNvSpPr/>
          <p:nvPr/>
        </p:nvSpPr>
        <p:spPr>
          <a:xfrm>
            <a:off x="6263640" y="1115568"/>
            <a:ext cx="2606040" cy="32004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スーパーエゴ</a:t>
            </a:r>
            <a:endParaRPr lang="en-US" sz="1300" dirty="0"/>
          </a:p>
        </p:txBody>
      </p:sp>
      <p:sp>
        <p:nvSpPr>
          <p:cNvPr id="21" name="Text 19"/>
          <p:cNvSpPr/>
          <p:nvPr/>
        </p:nvSpPr>
        <p:spPr>
          <a:xfrm>
            <a:off x="6263640" y="1508760"/>
            <a:ext cx="2606040" cy="256032"/>
          </a:xfrm>
          <a:prstGeom prst="rect">
            <a:avLst/>
          </a:prstGeom>
          <a:noFill/>
          <a:ln/>
        </p:spPr>
        <p:txBody>
          <a:bodyPr wrap="square" lIns="0" tIns="0" rIns="0" bIns="0" rtlCol="0" anchor="ctr"/>
          <a:lstStyle/>
          <a:p>
            <a:pPr indent="0" marL="0">
              <a:buNone/>
            </a:pPr>
            <a:r>
              <a:rPr lang="en-US" sz="900" i="1" dirty="0">
                <a:solidFill>
                  <a:srgbClr val="C9A84C"/>
                </a:solidFill>
                <a:latin typeface="Calibri" pitchFamily="34" charset="0"/>
                <a:ea typeface="Calibri" pitchFamily="34" charset="-122"/>
                <a:cs typeface="Calibri" pitchFamily="34" charset="-120"/>
              </a:rPr>
              <a:t>規範の内在化システム</a:t>
            </a:r>
            <a:endParaRPr lang="en-US" sz="900" dirty="0"/>
          </a:p>
        </p:txBody>
      </p:sp>
      <p:sp>
        <p:nvSpPr>
          <p:cNvPr id="22" name="Text 20"/>
          <p:cNvSpPr/>
          <p:nvPr/>
        </p:nvSpPr>
        <p:spPr>
          <a:xfrm>
            <a:off x="6245352" y="1810512"/>
            <a:ext cx="2633472" cy="1965960"/>
          </a:xfrm>
          <a:prstGeom prst="rect">
            <a:avLst/>
          </a:prstGeom>
          <a:noFill/>
          <a:ln/>
        </p:spPr>
        <p:txBody>
          <a:bodyPr wrap="square" rtlCol="0" anchor="ctr"/>
          <a:lstStyle/>
          <a:p>
            <a:pPr marL="342900" indent="-342900">
              <a:lnSpc>
                <a:spcPct val="115000"/>
              </a:lnSpc>
              <a:buSzPct val="100000"/>
              <a:buChar char="•"/>
            </a:pPr>
            <a:r>
              <a:rPr lang="en-US" sz="900" dirty="0">
                <a:solidFill>
                  <a:srgbClr val="A8C4E0"/>
                </a:solidFill>
                <a:latin typeface="Calibri" pitchFamily="34" charset="0"/>
                <a:ea typeface="Calibri" pitchFamily="34" charset="-122"/>
                <a:cs typeface="Calibri" pitchFamily="34" charset="-120"/>
              </a:rPr>
              <a:t>前帯状皮質（ACC）: 葛藤モニタリング・誤差検出</a:t>
            </a:r>
            <a:endParaRPr lang="en-US" sz="900" dirty="0"/>
          </a:p>
          <a:p>
            <a:pPr marL="342900" indent="-342900">
              <a:lnSpc>
                <a:spcPct val="115000"/>
              </a:lnSpc>
              <a:buSzPct val="100000"/>
              <a:buChar char="•"/>
            </a:pPr>
            <a:r>
              <a:rPr lang="en-US" sz="900" dirty="0">
                <a:solidFill>
                  <a:srgbClr val="A8C4E0"/>
                </a:solidFill>
                <a:latin typeface="Calibri" pitchFamily="34" charset="0"/>
                <a:ea typeface="Calibri" pitchFamily="34" charset="-122"/>
                <a:cs typeface="Calibri" pitchFamily="34" charset="-120"/>
              </a:rPr>
              <a:t>内側前頭前野（mPFC）: 自己関連処理・社会的評価</a:t>
            </a:r>
            <a:endParaRPr lang="en-US" sz="900" dirty="0"/>
          </a:p>
          <a:p>
            <a:pPr marL="342900" indent="-342900">
              <a:lnSpc>
                <a:spcPct val="115000"/>
              </a:lnSpc>
              <a:buSzPct val="100000"/>
              <a:buChar char="•"/>
            </a:pPr>
            <a:r>
              <a:rPr lang="en-US" sz="900" dirty="0">
                <a:solidFill>
                  <a:srgbClr val="A8C4E0"/>
                </a:solidFill>
                <a:latin typeface="Calibri" pitchFamily="34" charset="0"/>
                <a:ea typeface="Calibri" pitchFamily="34" charset="-122"/>
                <a:cs typeface="Calibri" pitchFamily="34" charset="-120"/>
              </a:rPr>
              <a:t>ミラーニューロン: 同一化のメカニズム</a:t>
            </a:r>
            <a:endParaRPr lang="en-US" sz="900" dirty="0"/>
          </a:p>
          <a:p>
            <a:pPr marL="342900" indent="-342900">
              <a:lnSpc>
                <a:spcPct val="115000"/>
              </a:lnSpc>
              <a:buSzPct val="100000"/>
              <a:buChar char="•"/>
            </a:pPr>
            <a:r>
              <a:rPr lang="en-US" sz="900" dirty="0">
                <a:solidFill>
                  <a:srgbClr val="A8C4E0"/>
                </a:solidFill>
                <a:latin typeface="Calibri" pitchFamily="34" charset="0"/>
                <a:ea typeface="Calibri" pitchFamily="34" charset="-122"/>
                <a:cs typeface="Calibri" pitchFamily="34" charset="-120"/>
              </a:rPr>
              <a:t>罪悪感・道徳的制約・内なる他者</a:t>
            </a:r>
            <a:endParaRPr lang="en-US" sz="900" dirty="0"/>
          </a:p>
        </p:txBody>
      </p:sp>
      <p:sp>
        <p:nvSpPr>
          <p:cNvPr id="23" name="Shape 21"/>
          <p:cNvSpPr/>
          <p:nvPr/>
        </p:nvSpPr>
        <p:spPr>
          <a:xfrm>
            <a:off x="6245352" y="3749040"/>
            <a:ext cx="2633472" cy="896112"/>
          </a:xfrm>
          <a:prstGeom prst="rect">
            <a:avLst/>
          </a:prstGeom>
          <a:solidFill>
            <a:srgbClr val="243357"/>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24" name="Text 22"/>
          <p:cNvSpPr/>
          <p:nvPr/>
        </p:nvSpPr>
        <p:spPr>
          <a:xfrm>
            <a:off x="6309360" y="3794760"/>
            <a:ext cx="2514600" cy="822960"/>
          </a:xfrm>
          <a:prstGeom prst="rect">
            <a:avLst/>
          </a:prstGeom>
          <a:noFill/>
          <a:ln/>
        </p:spPr>
        <p:txBody>
          <a:bodyPr wrap="square" lIns="0" tIns="0" rIns="0" bIns="0" rtlCol="0" anchor="ctr"/>
          <a:lstStyle/>
          <a:p>
            <a:pPr indent="0" marL="0">
              <a:lnSpc>
                <a:spcPct val="130000"/>
              </a:lnSpc>
              <a:buNone/>
            </a:pPr>
            <a:r>
              <a:rPr lang="en-US" sz="850" i="1" dirty="0">
                <a:solidFill>
                  <a:srgbClr val="E8C97A"/>
                </a:solidFill>
                <a:latin typeface="Calibri" pitchFamily="34" charset="0"/>
                <a:ea typeface="Calibri" pitchFamily="34" charset="-122"/>
                <a:cs typeface="Calibri" pitchFamily="34" charset="-120"/>
              </a:rPr>
              <a:t>同一化と内在化によって形成</a:t>
            </a:r>
            <a:endParaRPr lang="en-US" sz="850" dirty="0"/>
          </a:p>
          <a:p>
            <a:pPr indent="0" marL="0">
              <a:lnSpc>
                <a:spcPct val="130000"/>
              </a:lnSpc>
              <a:buNone/>
            </a:pPr>
            <a:r>
              <a:rPr lang="en-US" sz="850" i="1" dirty="0">
                <a:solidFill>
                  <a:srgbClr val="E8C97A"/>
                </a:solidFill>
                <a:latin typeface="Calibri" pitchFamily="34" charset="0"/>
                <a:ea typeface="Calibri" pitchFamily="34" charset="-122"/>
                <a:cs typeface="Calibri" pitchFamily="34" charset="-120"/>
              </a:rPr>
              <a:t>規範違反の神経検知システム</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2744"/>
        </a:solidFill>
      </p:bgPr>
    </p:bg>
    <p:spTree>
      <p:nvGrpSpPr>
        <p:cNvPr id="1" name=""/>
        <p:cNvGrpSpPr/>
        <p:nvPr/>
      </p:nvGrpSpPr>
      <p:grpSpPr>
        <a:xfrm>
          <a:off x="0" y="0"/>
          <a:ext cx="0" cy="0"/>
          <a:chOff x="0" y="0"/>
          <a:chExt cx="0" cy="0"/>
        </a:xfrm>
      </p:grpSpPr>
      <p:sp>
        <p:nvSpPr>
          <p:cNvPr id="2" name="Text 0"/>
          <p:cNvSpPr/>
          <p:nvPr/>
        </p:nvSpPr>
        <p:spPr>
          <a:xfrm>
            <a:off x="457200" y="22860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Ⅲ．無意識の三層構造</a:t>
            </a:r>
            <a:endParaRPr lang="en-US" sz="2400" dirty="0"/>
          </a:p>
        </p:txBody>
      </p:sp>
      <p:sp>
        <p:nvSpPr>
          <p:cNvPr id="3" name="Text 1"/>
          <p:cNvSpPr/>
          <p:nvPr/>
        </p:nvSpPr>
        <p:spPr>
          <a:xfrm>
            <a:off x="457200" y="658368"/>
            <a:ext cx="8229600" cy="274320"/>
          </a:xfrm>
          <a:prstGeom prst="rect">
            <a:avLst/>
          </a:prstGeom>
          <a:noFill/>
          <a:ln/>
        </p:spPr>
        <p:txBody>
          <a:bodyPr wrap="square" lIns="0" tIns="0" rIns="0" bIns="0" rtlCol="0" anchor="ctr"/>
          <a:lstStyle/>
          <a:p>
            <a:pPr indent="0" marL="0">
              <a:buNone/>
            </a:pPr>
            <a:r>
              <a:rPr lang="en-US" sz="1100" dirty="0">
                <a:solidFill>
                  <a:srgbClr val="C9A84C"/>
                </a:solidFill>
                <a:latin typeface="Calibri" pitchFamily="34" charset="0"/>
                <a:ea typeface="Calibri" pitchFamily="34" charset="-122"/>
                <a:cs typeface="Calibri" pitchFamily="34" charset="-120"/>
              </a:rPr>
              <a:t>フロイトの無意識の神経科学的対応</a:t>
            </a:r>
            <a:endParaRPr lang="en-US" sz="1100" dirty="0"/>
          </a:p>
        </p:txBody>
      </p:sp>
      <p:sp>
        <p:nvSpPr>
          <p:cNvPr id="4" name="Shape 2"/>
          <p:cNvSpPr/>
          <p:nvPr/>
        </p:nvSpPr>
        <p:spPr>
          <a:xfrm>
            <a:off x="365760" y="1097280"/>
            <a:ext cx="8412480" cy="1097280"/>
          </a:xfrm>
          <a:prstGeom prst="rect">
            <a:avLst/>
          </a:prstGeom>
          <a:solidFill>
            <a:srgbClr val="3D6B8E"/>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5" name="Text 3"/>
          <p:cNvSpPr/>
          <p:nvPr/>
        </p:nvSpPr>
        <p:spPr>
          <a:xfrm>
            <a:off x="457200" y="1188720"/>
            <a:ext cx="457200" cy="914400"/>
          </a:xfrm>
          <a:prstGeom prst="rect">
            <a:avLst/>
          </a:prstGeom>
          <a:noFill/>
          <a:ln/>
        </p:spPr>
        <p:txBody>
          <a:bodyPr wrap="square" lIns="0" tIns="0" rIns="0" bIns="0" rtlCol="0" anchor="ctr"/>
          <a:lstStyle/>
          <a:p>
            <a:pPr indent="0" marL="0">
              <a:buNone/>
            </a:pPr>
            <a:r>
              <a:rPr lang="en-US" sz="2000" b="1" dirty="0">
                <a:solidFill>
                  <a:srgbClr val="E8C97A"/>
                </a:solidFill>
                <a:latin typeface="Calibri" pitchFamily="34" charset="0"/>
                <a:ea typeface="Calibri" pitchFamily="34" charset="-122"/>
                <a:cs typeface="Calibri" pitchFamily="34" charset="-120"/>
              </a:rPr>
              <a:t>①</a:t>
            </a:r>
            <a:endParaRPr lang="en-US" sz="2000" dirty="0"/>
          </a:p>
        </p:txBody>
      </p:sp>
      <p:sp>
        <p:nvSpPr>
          <p:cNvPr id="6" name="Text 4"/>
          <p:cNvSpPr/>
          <p:nvPr/>
        </p:nvSpPr>
        <p:spPr>
          <a:xfrm>
            <a:off x="1005840" y="1170432"/>
            <a:ext cx="3200400" cy="411480"/>
          </a:xfrm>
          <a:prstGeom prst="rect">
            <a:avLst/>
          </a:prstGeom>
          <a:noFill/>
          <a:ln/>
        </p:spPr>
        <p:txBody>
          <a:bodyPr wrap="square" lIns="0" tIns="0" rIns="0" bIns="0" rtlCol="0" anchor="ctr"/>
          <a:lstStyle/>
          <a:p>
            <a:pPr indent="0" marL="0">
              <a:buNone/>
            </a:pPr>
            <a:r>
              <a:rPr lang="en-US" sz="1500" b="1" dirty="0">
                <a:solidFill>
                  <a:srgbClr val="FFFFFF"/>
                </a:solidFill>
                <a:latin typeface="Calibri" pitchFamily="34" charset="0"/>
                <a:ea typeface="Calibri" pitchFamily="34" charset="-122"/>
                <a:cs typeface="Calibri" pitchFamily="34" charset="-120"/>
              </a:rPr>
              <a:t>非抑圧的無意識</a:t>
            </a:r>
            <a:endParaRPr lang="en-US" sz="1500" dirty="0"/>
          </a:p>
        </p:txBody>
      </p:sp>
      <p:sp>
        <p:nvSpPr>
          <p:cNvPr id="7" name="Text 5"/>
          <p:cNvSpPr/>
          <p:nvPr/>
        </p:nvSpPr>
        <p:spPr>
          <a:xfrm>
            <a:off x="1005840" y="1581912"/>
            <a:ext cx="3200400" cy="274320"/>
          </a:xfrm>
          <a:prstGeom prst="rect">
            <a:avLst/>
          </a:prstGeom>
          <a:noFill/>
          <a:ln/>
        </p:spPr>
        <p:txBody>
          <a:bodyPr wrap="square" lIns="0" tIns="0" rIns="0" bIns="0" rtlCol="0" anchor="ctr"/>
          <a:lstStyle/>
          <a:p>
            <a:pPr indent="0" marL="0">
              <a:buNone/>
            </a:pPr>
            <a:r>
              <a:rPr lang="en-US" sz="900" i="1" dirty="0">
                <a:solidFill>
                  <a:srgbClr val="C9A84C"/>
                </a:solidFill>
                <a:latin typeface="Calibri" pitchFamily="34" charset="0"/>
                <a:ea typeface="Calibri" pitchFamily="34" charset="-122"/>
                <a:cs typeface="Calibri" pitchFamily="34" charset="-120"/>
              </a:rPr>
              <a:t>Unrepressed Unconscious</a:t>
            </a:r>
            <a:endParaRPr lang="en-US" sz="900" dirty="0"/>
          </a:p>
        </p:txBody>
      </p:sp>
      <p:sp>
        <p:nvSpPr>
          <p:cNvPr id="8" name="Text 6"/>
          <p:cNvSpPr/>
          <p:nvPr/>
        </p:nvSpPr>
        <p:spPr>
          <a:xfrm>
            <a:off x="4297680" y="1143000"/>
            <a:ext cx="2286000" cy="1005840"/>
          </a:xfrm>
          <a:prstGeom prst="rect">
            <a:avLst/>
          </a:prstGeom>
          <a:noFill/>
          <a:ln/>
        </p:spPr>
        <p:txBody>
          <a:bodyPr wrap="square" lIns="0" tIns="0" rIns="0" bIns="0" rtlCol="0" anchor="ctr"/>
          <a:lstStyle/>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認知的無意識（Cognitive Unconscious）</a:t>
            </a:r>
            <a:endParaRPr lang="en-US" sz="950" dirty="0"/>
          </a:p>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手続き記憶・自動処理・暗黙学習</a:t>
            </a:r>
            <a:endParaRPr lang="en-US" sz="950" dirty="0"/>
          </a:p>
        </p:txBody>
      </p:sp>
      <p:sp>
        <p:nvSpPr>
          <p:cNvPr id="9" name="Text 7"/>
          <p:cNvSpPr/>
          <p:nvPr/>
        </p:nvSpPr>
        <p:spPr>
          <a:xfrm>
            <a:off x="6583680" y="1143000"/>
            <a:ext cx="2103120" cy="457200"/>
          </a:xfrm>
          <a:prstGeom prst="rect">
            <a:avLst/>
          </a:prstGeom>
          <a:noFill/>
          <a:ln/>
        </p:spPr>
        <p:txBody>
          <a:bodyPr wrap="square" lIns="0" tIns="0" rIns="0" bIns="0" rtlCol="0" anchor="ctr"/>
          <a:lstStyle/>
          <a:p>
            <a:pPr indent="0" marL="0">
              <a:lnSpc>
                <a:spcPct val="120000"/>
              </a:lnSpc>
              <a:buNone/>
            </a:pPr>
            <a:r>
              <a:rPr lang="en-US" sz="850" dirty="0">
                <a:solidFill>
                  <a:srgbClr val="7A9BB5"/>
                </a:solidFill>
                <a:latin typeface="Calibri" pitchFamily="34" charset="0"/>
                <a:ea typeface="Calibri" pitchFamily="34" charset="-122"/>
                <a:cs typeface="Calibri" pitchFamily="34" charset="-120"/>
              </a:rPr>
              <a:t>神経基盤: 大脳基底核・小脳・手続き記憶システム</a:t>
            </a:r>
            <a:endParaRPr lang="en-US" sz="850" dirty="0"/>
          </a:p>
        </p:txBody>
      </p:sp>
      <p:sp>
        <p:nvSpPr>
          <p:cNvPr id="10" name="Text 8"/>
          <p:cNvSpPr/>
          <p:nvPr/>
        </p:nvSpPr>
        <p:spPr>
          <a:xfrm>
            <a:off x="6583680" y="1645920"/>
            <a:ext cx="2103120" cy="457200"/>
          </a:xfrm>
          <a:prstGeom prst="rect">
            <a:avLst/>
          </a:prstGeom>
          <a:noFill/>
          <a:ln/>
        </p:spPr>
        <p:txBody>
          <a:bodyPr wrap="square" lIns="0" tIns="0" rIns="0" bIns="0" rtlCol="0" anchor="ctr"/>
          <a:lstStyle/>
          <a:p>
            <a:pPr indent="0" marL="0">
              <a:buNone/>
            </a:pPr>
            <a:r>
              <a:rPr lang="en-US" sz="850" i="1" dirty="0">
                <a:solidFill>
                  <a:srgbClr val="E8C97A"/>
                </a:solidFill>
                <a:latin typeface="Calibri" pitchFamily="34" charset="0"/>
                <a:ea typeface="Calibri" pitchFamily="34" charset="-122"/>
                <a:cs typeface="Calibri" pitchFamily="34" charset="-120"/>
              </a:rPr>
              <a:t>例: 自転車の乗り方・語用論的文脈理解</a:t>
            </a:r>
            <a:endParaRPr lang="en-US" sz="850" dirty="0"/>
          </a:p>
        </p:txBody>
      </p:sp>
      <p:sp>
        <p:nvSpPr>
          <p:cNvPr id="11" name="Shape 9"/>
          <p:cNvSpPr/>
          <p:nvPr/>
        </p:nvSpPr>
        <p:spPr>
          <a:xfrm>
            <a:off x="365760" y="2359152"/>
            <a:ext cx="8412480" cy="1097280"/>
          </a:xfrm>
          <a:prstGeom prst="rect">
            <a:avLst/>
          </a:prstGeom>
          <a:solidFill>
            <a:srgbClr val="2E5E82"/>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2" name="Text 10"/>
          <p:cNvSpPr/>
          <p:nvPr/>
        </p:nvSpPr>
        <p:spPr>
          <a:xfrm>
            <a:off x="457200" y="2450592"/>
            <a:ext cx="457200" cy="914400"/>
          </a:xfrm>
          <a:prstGeom prst="rect">
            <a:avLst/>
          </a:prstGeom>
          <a:noFill/>
          <a:ln/>
        </p:spPr>
        <p:txBody>
          <a:bodyPr wrap="square" lIns="0" tIns="0" rIns="0" bIns="0" rtlCol="0" anchor="ctr"/>
          <a:lstStyle/>
          <a:p>
            <a:pPr indent="0" marL="0">
              <a:buNone/>
            </a:pPr>
            <a:r>
              <a:rPr lang="en-US" sz="2000" b="1" dirty="0">
                <a:solidFill>
                  <a:srgbClr val="E8C97A"/>
                </a:solidFill>
                <a:latin typeface="Calibri" pitchFamily="34" charset="0"/>
                <a:ea typeface="Calibri" pitchFamily="34" charset="-122"/>
                <a:cs typeface="Calibri" pitchFamily="34" charset="-120"/>
              </a:rPr>
              <a:t>②</a:t>
            </a:r>
            <a:endParaRPr lang="en-US" sz="2000" dirty="0"/>
          </a:p>
        </p:txBody>
      </p:sp>
      <p:sp>
        <p:nvSpPr>
          <p:cNvPr id="13" name="Text 11"/>
          <p:cNvSpPr/>
          <p:nvPr/>
        </p:nvSpPr>
        <p:spPr>
          <a:xfrm>
            <a:off x="1005840" y="2432304"/>
            <a:ext cx="3200400" cy="411480"/>
          </a:xfrm>
          <a:prstGeom prst="rect">
            <a:avLst/>
          </a:prstGeom>
          <a:noFill/>
          <a:ln/>
        </p:spPr>
        <p:txBody>
          <a:bodyPr wrap="square" lIns="0" tIns="0" rIns="0" bIns="0" rtlCol="0" anchor="ctr"/>
          <a:lstStyle/>
          <a:p>
            <a:pPr indent="0" marL="0">
              <a:buNone/>
            </a:pPr>
            <a:r>
              <a:rPr lang="en-US" sz="1500" b="1" dirty="0">
                <a:solidFill>
                  <a:srgbClr val="FFFFFF"/>
                </a:solidFill>
                <a:latin typeface="Calibri" pitchFamily="34" charset="0"/>
                <a:ea typeface="Calibri" pitchFamily="34" charset="-122"/>
                <a:cs typeface="Calibri" pitchFamily="34" charset="-120"/>
              </a:rPr>
              <a:t>前意識</a:t>
            </a:r>
            <a:endParaRPr lang="en-US" sz="1500" dirty="0"/>
          </a:p>
        </p:txBody>
      </p:sp>
      <p:sp>
        <p:nvSpPr>
          <p:cNvPr id="14" name="Text 12"/>
          <p:cNvSpPr/>
          <p:nvPr/>
        </p:nvSpPr>
        <p:spPr>
          <a:xfrm>
            <a:off x="1005840" y="2843784"/>
            <a:ext cx="3200400" cy="274320"/>
          </a:xfrm>
          <a:prstGeom prst="rect">
            <a:avLst/>
          </a:prstGeom>
          <a:noFill/>
          <a:ln/>
        </p:spPr>
        <p:txBody>
          <a:bodyPr wrap="square" lIns="0" tIns="0" rIns="0" bIns="0" rtlCol="0" anchor="ctr"/>
          <a:lstStyle/>
          <a:p>
            <a:pPr indent="0" marL="0">
              <a:buNone/>
            </a:pPr>
            <a:r>
              <a:rPr lang="en-US" sz="900" i="1" dirty="0">
                <a:solidFill>
                  <a:srgbClr val="C9A84C"/>
                </a:solidFill>
                <a:latin typeface="Calibri" pitchFamily="34" charset="0"/>
                <a:ea typeface="Calibri" pitchFamily="34" charset="-122"/>
                <a:cs typeface="Calibri" pitchFamily="34" charset="-120"/>
              </a:rPr>
              <a:t>Preconscious</a:t>
            </a:r>
            <a:endParaRPr lang="en-US" sz="900" dirty="0"/>
          </a:p>
        </p:txBody>
      </p:sp>
      <p:sp>
        <p:nvSpPr>
          <p:cNvPr id="15" name="Text 13"/>
          <p:cNvSpPr/>
          <p:nvPr/>
        </p:nvSpPr>
        <p:spPr>
          <a:xfrm>
            <a:off x="4297680" y="2404872"/>
            <a:ext cx="2286000" cy="1005840"/>
          </a:xfrm>
          <a:prstGeom prst="rect">
            <a:avLst/>
          </a:prstGeom>
          <a:noFill/>
          <a:ln/>
        </p:spPr>
        <p:txBody>
          <a:bodyPr wrap="square" lIns="0" tIns="0" rIns="0" bIns="0" rtlCol="0" anchor="ctr"/>
          <a:lstStyle/>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意識の閾値下にある活性化可能な記憶・概念</a:t>
            </a:r>
            <a:endParaRPr lang="en-US" sz="950" dirty="0"/>
          </a:p>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原則として意識化可能</a:t>
            </a:r>
            <a:endParaRPr lang="en-US" sz="950" dirty="0"/>
          </a:p>
        </p:txBody>
      </p:sp>
      <p:sp>
        <p:nvSpPr>
          <p:cNvPr id="16" name="Text 14"/>
          <p:cNvSpPr/>
          <p:nvPr/>
        </p:nvSpPr>
        <p:spPr>
          <a:xfrm>
            <a:off x="6583680" y="2404872"/>
            <a:ext cx="2103120" cy="457200"/>
          </a:xfrm>
          <a:prstGeom prst="rect">
            <a:avLst/>
          </a:prstGeom>
          <a:noFill/>
          <a:ln/>
        </p:spPr>
        <p:txBody>
          <a:bodyPr wrap="square" lIns="0" tIns="0" rIns="0" bIns="0" rtlCol="0" anchor="ctr"/>
          <a:lstStyle/>
          <a:p>
            <a:pPr indent="0" marL="0">
              <a:lnSpc>
                <a:spcPct val="120000"/>
              </a:lnSpc>
              <a:buNone/>
            </a:pPr>
            <a:r>
              <a:rPr lang="en-US" sz="850" dirty="0">
                <a:solidFill>
                  <a:srgbClr val="7A9BB5"/>
                </a:solidFill>
                <a:latin typeface="Calibri" pitchFamily="34" charset="0"/>
                <a:ea typeface="Calibri" pitchFamily="34" charset="-122"/>
                <a:cs typeface="Calibri" pitchFamily="34" charset="-120"/>
              </a:rPr>
              <a:t>神経基盤: 新皮質の分散した長期記憶ネットワーク</a:t>
            </a:r>
            <a:endParaRPr lang="en-US" sz="850" dirty="0"/>
          </a:p>
        </p:txBody>
      </p:sp>
      <p:sp>
        <p:nvSpPr>
          <p:cNvPr id="17" name="Text 15"/>
          <p:cNvSpPr/>
          <p:nvPr/>
        </p:nvSpPr>
        <p:spPr>
          <a:xfrm>
            <a:off x="6583680" y="2907792"/>
            <a:ext cx="2103120" cy="457200"/>
          </a:xfrm>
          <a:prstGeom prst="rect">
            <a:avLst/>
          </a:prstGeom>
          <a:noFill/>
          <a:ln/>
        </p:spPr>
        <p:txBody>
          <a:bodyPr wrap="square" lIns="0" tIns="0" rIns="0" bIns="0" rtlCol="0" anchor="ctr"/>
          <a:lstStyle/>
          <a:p>
            <a:pPr indent="0" marL="0">
              <a:buNone/>
            </a:pPr>
            <a:r>
              <a:rPr lang="en-US" sz="850" i="1" dirty="0">
                <a:solidFill>
                  <a:srgbClr val="E8C97A"/>
                </a:solidFill>
                <a:latin typeface="Calibri" pitchFamily="34" charset="0"/>
                <a:ea typeface="Calibri" pitchFamily="34" charset="-122"/>
                <a:cs typeface="Calibri" pitchFamily="34" charset="-120"/>
              </a:rPr>
              <a:t>例: 想起前の言語的記憶・潜在的知識</a:t>
            </a:r>
            <a:endParaRPr lang="en-US" sz="850" dirty="0"/>
          </a:p>
        </p:txBody>
      </p:sp>
      <p:sp>
        <p:nvSpPr>
          <p:cNvPr id="18" name="Shape 16"/>
          <p:cNvSpPr/>
          <p:nvPr/>
        </p:nvSpPr>
        <p:spPr>
          <a:xfrm>
            <a:off x="365760" y="3621024"/>
            <a:ext cx="8412480" cy="1097280"/>
          </a:xfrm>
          <a:prstGeom prst="rect">
            <a:avLst/>
          </a:prstGeom>
          <a:solidFill>
            <a:srgbClr val="1A3D5C"/>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9" name="Text 17"/>
          <p:cNvSpPr/>
          <p:nvPr/>
        </p:nvSpPr>
        <p:spPr>
          <a:xfrm>
            <a:off x="457200" y="3712464"/>
            <a:ext cx="457200" cy="914400"/>
          </a:xfrm>
          <a:prstGeom prst="rect">
            <a:avLst/>
          </a:prstGeom>
          <a:noFill/>
          <a:ln/>
        </p:spPr>
        <p:txBody>
          <a:bodyPr wrap="square" lIns="0" tIns="0" rIns="0" bIns="0" rtlCol="0" anchor="ctr"/>
          <a:lstStyle/>
          <a:p>
            <a:pPr indent="0" marL="0">
              <a:buNone/>
            </a:pPr>
            <a:r>
              <a:rPr lang="en-US" sz="2000" b="1" dirty="0">
                <a:solidFill>
                  <a:srgbClr val="E8C97A"/>
                </a:solidFill>
                <a:latin typeface="Calibri" pitchFamily="34" charset="0"/>
                <a:ea typeface="Calibri" pitchFamily="34" charset="-122"/>
                <a:cs typeface="Calibri" pitchFamily="34" charset="-120"/>
              </a:rPr>
              <a:t>③</a:t>
            </a:r>
            <a:endParaRPr lang="en-US" sz="2000" dirty="0"/>
          </a:p>
        </p:txBody>
      </p:sp>
      <p:sp>
        <p:nvSpPr>
          <p:cNvPr id="20" name="Text 18"/>
          <p:cNvSpPr/>
          <p:nvPr/>
        </p:nvSpPr>
        <p:spPr>
          <a:xfrm>
            <a:off x="1005840" y="3694176"/>
            <a:ext cx="3200400" cy="411480"/>
          </a:xfrm>
          <a:prstGeom prst="rect">
            <a:avLst/>
          </a:prstGeom>
          <a:noFill/>
          <a:ln/>
        </p:spPr>
        <p:txBody>
          <a:bodyPr wrap="square" lIns="0" tIns="0" rIns="0" bIns="0" rtlCol="0" anchor="ctr"/>
          <a:lstStyle/>
          <a:p>
            <a:pPr indent="0" marL="0">
              <a:buNone/>
            </a:pPr>
            <a:r>
              <a:rPr lang="en-US" sz="1500" b="1" dirty="0">
                <a:solidFill>
                  <a:srgbClr val="FFFFFF"/>
                </a:solidFill>
                <a:latin typeface="Calibri" pitchFamily="34" charset="0"/>
                <a:ea typeface="Calibri" pitchFamily="34" charset="-122"/>
                <a:cs typeface="Calibri" pitchFamily="34" charset="-120"/>
              </a:rPr>
              <a:t>抑圧された無意識</a:t>
            </a:r>
            <a:endParaRPr lang="en-US" sz="1500" dirty="0"/>
          </a:p>
        </p:txBody>
      </p:sp>
      <p:sp>
        <p:nvSpPr>
          <p:cNvPr id="21" name="Text 19"/>
          <p:cNvSpPr/>
          <p:nvPr/>
        </p:nvSpPr>
        <p:spPr>
          <a:xfrm>
            <a:off x="1005840" y="4105656"/>
            <a:ext cx="3200400" cy="274320"/>
          </a:xfrm>
          <a:prstGeom prst="rect">
            <a:avLst/>
          </a:prstGeom>
          <a:noFill/>
          <a:ln/>
        </p:spPr>
        <p:txBody>
          <a:bodyPr wrap="square" lIns="0" tIns="0" rIns="0" bIns="0" rtlCol="0" anchor="ctr"/>
          <a:lstStyle/>
          <a:p>
            <a:pPr indent="0" marL="0">
              <a:buNone/>
            </a:pPr>
            <a:r>
              <a:rPr lang="en-US" sz="900" i="1" dirty="0">
                <a:solidFill>
                  <a:srgbClr val="C9A84C"/>
                </a:solidFill>
                <a:latin typeface="Calibri" pitchFamily="34" charset="0"/>
                <a:ea typeface="Calibri" pitchFamily="34" charset="-122"/>
                <a:cs typeface="Calibri" pitchFamily="34" charset="-120"/>
              </a:rPr>
              <a:t>Repressed Unconscious</a:t>
            </a:r>
            <a:endParaRPr lang="en-US" sz="900" dirty="0"/>
          </a:p>
        </p:txBody>
      </p:sp>
      <p:sp>
        <p:nvSpPr>
          <p:cNvPr id="22" name="Text 20"/>
          <p:cNvSpPr/>
          <p:nvPr/>
        </p:nvSpPr>
        <p:spPr>
          <a:xfrm>
            <a:off x="4297680" y="3666744"/>
            <a:ext cx="2286000" cy="1005840"/>
          </a:xfrm>
          <a:prstGeom prst="rect">
            <a:avLst/>
          </a:prstGeom>
          <a:noFill/>
          <a:ln/>
        </p:spPr>
        <p:txBody>
          <a:bodyPr wrap="square" lIns="0" tIns="0" rIns="0" bIns="0" rtlCol="0" anchor="ctr"/>
          <a:lstStyle/>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情動的内容の能動的な意識排除</a:t>
            </a:r>
            <a:endParaRPr lang="en-US" sz="950" dirty="0"/>
          </a:p>
          <a:p>
            <a:pPr indent="0" marL="0">
              <a:lnSpc>
                <a:spcPct val="130000"/>
              </a:lnSpc>
              <a:buNone/>
            </a:pPr>
            <a:r>
              <a:rPr lang="en-US" sz="950" dirty="0">
                <a:solidFill>
                  <a:srgbClr val="A8C4E0"/>
                </a:solidFill>
                <a:latin typeface="Calibri" pitchFamily="34" charset="0"/>
                <a:ea typeface="Calibri" pitchFamily="34" charset="-122"/>
                <a:cs typeface="Calibri" pitchFamily="34" charset="-120"/>
              </a:rPr>
              <a:t>精神分析の古典的対象領域</a:t>
            </a:r>
            <a:endParaRPr lang="en-US" sz="950" dirty="0"/>
          </a:p>
        </p:txBody>
      </p:sp>
      <p:sp>
        <p:nvSpPr>
          <p:cNvPr id="23" name="Text 21"/>
          <p:cNvSpPr/>
          <p:nvPr/>
        </p:nvSpPr>
        <p:spPr>
          <a:xfrm>
            <a:off x="6583680" y="3666744"/>
            <a:ext cx="2103120" cy="457200"/>
          </a:xfrm>
          <a:prstGeom prst="rect">
            <a:avLst/>
          </a:prstGeom>
          <a:noFill/>
          <a:ln/>
        </p:spPr>
        <p:txBody>
          <a:bodyPr wrap="square" lIns="0" tIns="0" rIns="0" bIns="0" rtlCol="0" anchor="ctr"/>
          <a:lstStyle/>
          <a:p>
            <a:pPr indent="0" marL="0">
              <a:lnSpc>
                <a:spcPct val="120000"/>
              </a:lnSpc>
              <a:buNone/>
            </a:pPr>
            <a:r>
              <a:rPr lang="en-US" sz="850" dirty="0">
                <a:solidFill>
                  <a:srgbClr val="7A9BB5"/>
                </a:solidFill>
                <a:latin typeface="Calibri" pitchFamily="34" charset="0"/>
                <a:ea typeface="Calibri" pitchFamily="34" charset="-122"/>
                <a:cs typeface="Calibri" pitchFamily="34" charset="-120"/>
              </a:rPr>
              <a:t>神経基盤: vmPFC・ACC・扁桃体-前頭葉間の抑制回路</a:t>
            </a:r>
            <a:endParaRPr lang="en-US" sz="850" dirty="0"/>
          </a:p>
        </p:txBody>
      </p:sp>
      <p:sp>
        <p:nvSpPr>
          <p:cNvPr id="24" name="Text 22"/>
          <p:cNvSpPr/>
          <p:nvPr/>
        </p:nvSpPr>
        <p:spPr>
          <a:xfrm>
            <a:off x="6583680" y="4169664"/>
            <a:ext cx="2103120" cy="457200"/>
          </a:xfrm>
          <a:prstGeom prst="rect">
            <a:avLst/>
          </a:prstGeom>
          <a:noFill/>
          <a:ln/>
        </p:spPr>
        <p:txBody>
          <a:bodyPr wrap="square" lIns="0" tIns="0" rIns="0" bIns="0" rtlCol="0" anchor="ctr"/>
          <a:lstStyle/>
          <a:p>
            <a:pPr indent="0" marL="0">
              <a:buNone/>
            </a:pPr>
            <a:r>
              <a:rPr lang="en-US" sz="850" i="1" dirty="0">
                <a:solidFill>
                  <a:srgbClr val="E8C97A"/>
                </a:solidFill>
                <a:latin typeface="Calibri" pitchFamily="34" charset="0"/>
                <a:ea typeface="Calibri" pitchFamily="34" charset="-122"/>
                <a:cs typeface="Calibri" pitchFamily="34" charset="-120"/>
              </a:rPr>
              <a:t>例: トラウマ記憶・容認しがたい欲求</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A2744"/>
        </a:solidFill>
      </p:bgPr>
    </p:bg>
    <p:spTree>
      <p:nvGrpSpPr>
        <p:cNvPr id="1" name=""/>
        <p:cNvGrpSpPr/>
        <p:nvPr/>
      </p:nvGrpSpPr>
      <p:grpSpPr>
        <a:xfrm>
          <a:off x="0" y="0"/>
          <a:ext cx="0" cy="0"/>
          <a:chOff x="0" y="0"/>
          <a:chExt cx="0" cy="0"/>
        </a:xfrm>
      </p:grpSpPr>
      <p:sp>
        <p:nvSpPr>
          <p:cNvPr id="2" name="Text 0"/>
          <p:cNvSpPr/>
          <p:nvPr/>
        </p:nvSpPr>
        <p:spPr>
          <a:xfrm>
            <a:off x="457200" y="22860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Ⅲ．夢の神経基盤</a:t>
            </a:r>
            <a:endParaRPr lang="en-US" sz="2400" dirty="0"/>
          </a:p>
        </p:txBody>
      </p:sp>
      <p:sp>
        <p:nvSpPr>
          <p:cNvPr id="3" name="Text 1"/>
          <p:cNvSpPr/>
          <p:nvPr/>
        </p:nvSpPr>
        <p:spPr>
          <a:xfrm>
            <a:off x="457200" y="658368"/>
            <a:ext cx="8229600" cy="274320"/>
          </a:xfrm>
          <a:prstGeom prst="rect">
            <a:avLst/>
          </a:prstGeom>
          <a:noFill/>
          <a:ln/>
        </p:spPr>
        <p:txBody>
          <a:bodyPr wrap="square" lIns="0" tIns="0" rIns="0" bIns="0" rtlCol="0" anchor="ctr"/>
          <a:lstStyle/>
          <a:p>
            <a:pPr indent="0" marL="0">
              <a:buNone/>
            </a:pPr>
            <a:r>
              <a:rPr lang="en-US" sz="1100" dirty="0">
                <a:solidFill>
                  <a:srgbClr val="C9A84C"/>
                </a:solidFill>
                <a:latin typeface="Calibri" pitchFamily="34" charset="0"/>
                <a:ea typeface="Calibri" pitchFamily="34" charset="-122"/>
                <a:cs typeface="Calibri" pitchFamily="34" charset="-120"/>
              </a:rPr>
              <a:t>ホブソン仮説の反証とソームズの発見</a:t>
            </a:r>
            <a:endParaRPr lang="en-US" sz="1100" dirty="0"/>
          </a:p>
        </p:txBody>
      </p:sp>
      <p:sp>
        <p:nvSpPr>
          <p:cNvPr id="4" name="Shape 2"/>
          <p:cNvSpPr/>
          <p:nvPr/>
        </p:nvSpPr>
        <p:spPr>
          <a:xfrm>
            <a:off x="365760" y="1051560"/>
            <a:ext cx="4023360" cy="3749040"/>
          </a:xfrm>
          <a:prstGeom prst="rect">
            <a:avLst/>
          </a:prstGeom>
          <a:solidFill>
            <a:srgbClr val="243666"/>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5" name="Shape 3"/>
          <p:cNvSpPr/>
          <p:nvPr/>
        </p:nvSpPr>
        <p:spPr>
          <a:xfrm>
            <a:off x="365760" y="1051560"/>
            <a:ext cx="4023360" cy="347472"/>
          </a:xfrm>
          <a:prstGeom prst="rect">
            <a:avLst/>
          </a:prstGeom>
          <a:solidFill>
            <a:srgbClr val="6B2C2C"/>
          </a:solidFill>
          <a:ln w="12700">
            <a:solidFill>
              <a:srgbClr val="6B2C2C"/>
            </a:solidFill>
            <a:prstDash val="solid"/>
          </a:ln>
        </p:spPr>
      </p:sp>
      <p:sp>
        <p:nvSpPr>
          <p:cNvPr id="6" name="Text 4"/>
          <p:cNvSpPr/>
          <p:nvPr/>
        </p:nvSpPr>
        <p:spPr>
          <a:xfrm>
            <a:off x="457200" y="1069848"/>
            <a:ext cx="3840480" cy="292608"/>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ホブソン-マッカーリー仮説（1977）</a:t>
            </a:r>
            <a:endParaRPr lang="en-US" sz="1150" dirty="0"/>
          </a:p>
        </p:txBody>
      </p:sp>
      <p:sp>
        <p:nvSpPr>
          <p:cNvPr id="7" name="Text 5"/>
          <p:cNvSpPr/>
          <p:nvPr/>
        </p:nvSpPr>
        <p:spPr>
          <a:xfrm>
            <a:off x="457200" y="1481328"/>
            <a:ext cx="3840480" cy="3200400"/>
          </a:xfrm>
          <a:prstGeom prst="rect">
            <a:avLst/>
          </a:prstGeom>
          <a:noFill/>
          <a:ln/>
        </p:spPr>
        <p:txBody>
          <a:bodyPr wrap="square" rtlCol="0" anchor="ctr"/>
          <a:lstStyle/>
          <a:p>
            <a:pPr indent="0" marL="0">
              <a:lnSpc>
                <a:spcPct val="130000"/>
              </a:lnSpc>
              <a:buNone/>
            </a:pPr>
            <a:r>
              <a:rPr lang="en-US" sz="1050" b="1" dirty="0">
                <a:solidFill>
                  <a:srgbClr val="A8C4E0"/>
                </a:solidFill>
                <a:latin typeface="Calibri" pitchFamily="34" charset="0"/>
                <a:ea typeface="Calibri" pitchFamily="34" charset="-122"/>
                <a:cs typeface="Calibri" pitchFamily="34" charset="-120"/>
              </a:rPr>
              <a:t>「活性化-統合仮説」</a:t>
            </a:r>
            <a:endParaRPr lang="en-US" sz="1050" dirty="0"/>
          </a:p>
          <a:p>
            <a:pPr indent="0" marL="0">
              <a:lnSpc>
                <a:spcPct val="130000"/>
              </a:lnSpc>
              <a:buNone/>
            </a:pPr>
            <a:r>
              <a:rPr lang="en-US" sz="1050" dirty="0">
                <a:solidFill>
                  <a:srgbClr val="A8C4E0"/>
                </a:solidFill>
                <a:latin typeface="Calibri" pitchFamily="34" charset="0"/>
                <a:ea typeface="Calibri" pitchFamily="34" charset="-122"/>
                <a:cs typeface="Calibri" pitchFamily="34" charset="-120"/>
              </a:rPr>
              <a:t>夢はREM睡眠中に橋脳から無作為発射される神経信号を前脳が事後的に辻褄合わせしたものに過ぎない。精神分析的解釈に意味ある内容はない。</a:t>
            </a:r>
            <a:endParaRPr lang="en-US" sz="1050" dirty="0"/>
          </a:p>
          <a:p>
            <a:pPr indent="0" marL="0">
              <a:lnSpc>
                <a:spcPct val="130000"/>
              </a:lnSpc>
              <a:buNone/>
            </a:pPr>
            <a:endParaRPr lang="en-US" sz="1050" dirty="0"/>
          </a:p>
          <a:p>
            <a:pPr indent="0" marL="0">
              <a:lnSpc>
                <a:spcPct val="130000"/>
              </a:lnSpc>
              <a:buNone/>
            </a:pPr>
            <a:r>
              <a:rPr lang="en-US" sz="1050" b="1" dirty="0">
                <a:solidFill>
                  <a:srgbClr val="E8C97A"/>
                </a:solidFill>
                <a:latin typeface="Calibri" pitchFamily="34" charset="0"/>
                <a:ea typeface="Calibri" pitchFamily="34" charset="-122"/>
                <a:cs typeface="Calibri" pitchFamily="34" charset="-120"/>
              </a:rPr>
              <a:t>主たる含意</a:t>
            </a:r>
            <a:endParaRPr lang="en-US" sz="1050" dirty="0"/>
          </a:p>
          <a:p>
            <a:pPr indent="0" marL="0">
              <a:lnSpc>
                <a:spcPct val="130000"/>
              </a:lnSpc>
              <a:buNone/>
            </a:pPr>
            <a:r>
              <a:rPr lang="en-US" sz="1050" dirty="0">
                <a:solidFill>
                  <a:srgbClr val="A8C4E0"/>
                </a:solidFill>
                <a:latin typeface="Calibri" pitchFamily="34" charset="0"/>
                <a:ea typeface="Calibri" pitchFamily="34" charset="-122"/>
                <a:cs typeface="Calibri" pitchFamily="34" charset="-120"/>
              </a:rPr>
              <a:t>• フロイトの願望充足理論を全否定</a:t>
            </a:r>
            <a:endParaRPr lang="en-US" sz="1050" dirty="0"/>
          </a:p>
          <a:p>
            <a:pPr indent="0" marL="0">
              <a:lnSpc>
                <a:spcPct val="130000"/>
              </a:lnSpc>
              <a:buNone/>
            </a:pPr>
            <a:r>
              <a:rPr lang="en-US" sz="1050" dirty="0">
                <a:solidFill>
                  <a:srgbClr val="A8C4E0"/>
                </a:solidFill>
                <a:latin typeface="Calibri" pitchFamily="34" charset="0"/>
                <a:ea typeface="Calibri" pitchFamily="34" charset="-122"/>
                <a:cs typeface="Calibri" pitchFamily="34" charset="-120"/>
              </a:rPr>
              <a:t>• 夢はREMと一体不可分</a:t>
            </a:r>
            <a:endParaRPr lang="en-US" sz="1050" dirty="0"/>
          </a:p>
          <a:p>
            <a:pPr indent="0" marL="0">
              <a:lnSpc>
                <a:spcPct val="130000"/>
              </a:lnSpc>
              <a:buNone/>
            </a:pPr>
            <a:r>
              <a:rPr lang="en-US" sz="1050" dirty="0">
                <a:solidFill>
                  <a:srgbClr val="A8C4E0"/>
                </a:solidFill>
                <a:latin typeface="Calibri" pitchFamily="34" charset="0"/>
                <a:ea typeface="Calibri" pitchFamily="34" charset="-122"/>
                <a:cs typeface="Calibri" pitchFamily="34" charset="-120"/>
              </a:rPr>
              <a:t>• ランダムノイズ→事後的意味付け</a:t>
            </a:r>
            <a:endParaRPr lang="en-US" sz="1050" dirty="0"/>
          </a:p>
        </p:txBody>
      </p:sp>
      <p:sp>
        <p:nvSpPr>
          <p:cNvPr id="8" name="Shape 6"/>
          <p:cNvSpPr/>
          <p:nvPr/>
        </p:nvSpPr>
        <p:spPr>
          <a:xfrm>
            <a:off x="4663440" y="1051560"/>
            <a:ext cx="4114800" cy="374904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9" name="Shape 7"/>
          <p:cNvSpPr/>
          <p:nvPr/>
        </p:nvSpPr>
        <p:spPr>
          <a:xfrm>
            <a:off x="4663440" y="1051560"/>
            <a:ext cx="4114800" cy="347472"/>
          </a:xfrm>
          <a:prstGeom prst="rect">
            <a:avLst/>
          </a:prstGeom>
          <a:solidFill>
            <a:srgbClr val="1A7F8E"/>
          </a:solidFill>
          <a:ln w="12700">
            <a:solidFill>
              <a:srgbClr val="1A7F8E"/>
            </a:solidFill>
            <a:prstDash val="solid"/>
          </a:ln>
        </p:spPr>
      </p:sp>
      <p:sp>
        <p:nvSpPr>
          <p:cNvPr id="10" name="Text 8"/>
          <p:cNvSpPr/>
          <p:nvPr/>
        </p:nvSpPr>
        <p:spPr>
          <a:xfrm>
            <a:off x="4754880" y="1069848"/>
            <a:ext cx="3931920" cy="292608"/>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ソームズの神経心理学的反論</a:t>
            </a:r>
            <a:endParaRPr lang="en-US" sz="1150" dirty="0"/>
          </a:p>
        </p:txBody>
      </p:sp>
      <p:sp>
        <p:nvSpPr>
          <p:cNvPr id="11" name="Shape 9"/>
          <p:cNvSpPr/>
          <p:nvPr/>
        </p:nvSpPr>
        <p:spPr>
          <a:xfrm>
            <a:off x="4754880" y="1508760"/>
            <a:ext cx="1828800" cy="438912"/>
          </a:xfrm>
          <a:prstGeom prst="rect">
            <a:avLst/>
          </a:prstGeom>
          <a:solidFill>
            <a:srgbClr val="243357"/>
          </a:solidFill>
          <a:ln w="12700">
            <a:solidFill>
              <a:srgbClr val="2E4A6B"/>
            </a:solidFill>
            <a:prstDash val="solid"/>
          </a:ln>
        </p:spPr>
      </p:sp>
      <p:sp>
        <p:nvSpPr>
          <p:cNvPr id="12" name="Shape 10"/>
          <p:cNvSpPr/>
          <p:nvPr/>
        </p:nvSpPr>
        <p:spPr>
          <a:xfrm>
            <a:off x="6629400" y="1508760"/>
            <a:ext cx="2057400" cy="438912"/>
          </a:xfrm>
          <a:prstGeom prst="rect">
            <a:avLst/>
          </a:prstGeom>
          <a:solidFill>
            <a:srgbClr val="1E3255"/>
          </a:solidFill>
          <a:ln w="12700">
            <a:solidFill>
              <a:srgbClr val="2E4A6B"/>
            </a:solidFill>
            <a:prstDash val="solid"/>
          </a:ln>
        </p:spPr>
      </p:sp>
      <p:sp>
        <p:nvSpPr>
          <p:cNvPr id="13" name="Text 11"/>
          <p:cNvSpPr/>
          <p:nvPr/>
        </p:nvSpPr>
        <p:spPr>
          <a:xfrm>
            <a:off x="4800600" y="1545336"/>
            <a:ext cx="1737360" cy="365760"/>
          </a:xfrm>
          <a:prstGeom prst="rect">
            <a:avLst/>
          </a:prstGeom>
          <a:noFill/>
          <a:ln/>
        </p:spPr>
        <p:txBody>
          <a:bodyPr wrap="square" lIns="0" tIns="0" rIns="0" bIns="0" rtlCol="0" anchor="ctr"/>
          <a:lstStyle/>
          <a:p>
            <a:pPr indent="0" marL="0">
              <a:buNone/>
            </a:pPr>
            <a:r>
              <a:rPr lang="en-US" sz="950" b="1" dirty="0">
                <a:solidFill>
                  <a:srgbClr val="E8C97A"/>
                </a:solidFill>
                <a:latin typeface="Calibri" pitchFamily="34" charset="0"/>
                <a:ea typeface="Calibri" pitchFamily="34" charset="-122"/>
                <a:cs typeface="Calibri" pitchFamily="34" charset="-120"/>
              </a:rPr>
              <a:t>橋脳損傷</a:t>
            </a:r>
            <a:endParaRPr lang="en-US" sz="950" dirty="0"/>
          </a:p>
        </p:txBody>
      </p:sp>
      <p:sp>
        <p:nvSpPr>
          <p:cNvPr id="14" name="Text 12"/>
          <p:cNvSpPr/>
          <p:nvPr/>
        </p:nvSpPr>
        <p:spPr>
          <a:xfrm>
            <a:off x="6675120" y="1545336"/>
            <a:ext cx="1965960" cy="365760"/>
          </a:xfrm>
          <a:prstGeom prst="rect">
            <a:avLst/>
          </a:prstGeom>
          <a:noFill/>
          <a:ln/>
        </p:spPr>
        <p:txBody>
          <a:bodyPr wrap="square" lIns="0" tIns="0" rIns="0" bIns="0" rtlCol="0" anchor="ctr"/>
          <a:lstStyle/>
          <a:p>
            <a:pPr indent="0" marL="0">
              <a:buNone/>
            </a:pPr>
            <a:r>
              <a:rPr lang="en-US" sz="900" dirty="0">
                <a:solidFill>
                  <a:srgbClr val="A8C4E0"/>
                </a:solidFill>
                <a:latin typeface="Calibri" pitchFamily="34" charset="0"/>
                <a:ea typeface="Calibri" pitchFamily="34" charset="-122"/>
                <a:cs typeface="Calibri" pitchFamily="34" charset="-120"/>
              </a:rPr>
              <a:t>夢は消えない → REMと夢は解離可能</a:t>
            </a:r>
            <a:endParaRPr lang="en-US" sz="900" dirty="0"/>
          </a:p>
        </p:txBody>
      </p:sp>
      <p:sp>
        <p:nvSpPr>
          <p:cNvPr id="15" name="Shape 13"/>
          <p:cNvSpPr/>
          <p:nvPr/>
        </p:nvSpPr>
        <p:spPr>
          <a:xfrm>
            <a:off x="4754880" y="2075688"/>
            <a:ext cx="1828800" cy="438912"/>
          </a:xfrm>
          <a:prstGeom prst="rect">
            <a:avLst/>
          </a:prstGeom>
          <a:solidFill>
            <a:srgbClr val="243357"/>
          </a:solidFill>
          <a:ln w="12700">
            <a:solidFill>
              <a:srgbClr val="2E4A6B"/>
            </a:solidFill>
            <a:prstDash val="solid"/>
          </a:ln>
        </p:spPr>
      </p:sp>
      <p:sp>
        <p:nvSpPr>
          <p:cNvPr id="16" name="Shape 14"/>
          <p:cNvSpPr/>
          <p:nvPr/>
        </p:nvSpPr>
        <p:spPr>
          <a:xfrm>
            <a:off x="6629400" y="2075688"/>
            <a:ext cx="2057400" cy="438912"/>
          </a:xfrm>
          <a:prstGeom prst="rect">
            <a:avLst/>
          </a:prstGeom>
          <a:solidFill>
            <a:srgbClr val="1E3255"/>
          </a:solidFill>
          <a:ln w="12700">
            <a:solidFill>
              <a:srgbClr val="2E4A6B"/>
            </a:solidFill>
            <a:prstDash val="solid"/>
          </a:ln>
        </p:spPr>
      </p:sp>
      <p:sp>
        <p:nvSpPr>
          <p:cNvPr id="17" name="Text 15"/>
          <p:cNvSpPr/>
          <p:nvPr/>
        </p:nvSpPr>
        <p:spPr>
          <a:xfrm>
            <a:off x="4800600" y="2112264"/>
            <a:ext cx="1737360" cy="365760"/>
          </a:xfrm>
          <a:prstGeom prst="rect">
            <a:avLst/>
          </a:prstGeom>
          <a:noFill/>
          <a:ln/>
        </p:spPr>
        <p:txBody>
          <a:bodyPr wrap="square" lIns="0" tIns="0" rIns="0" bIns="0" rtlCol="0" anchor="ctr"/>
          <a:lstStyle/>
          <a:p>
            <a:pPr indent="0" marL="0">
              <a:buNone/>
            </a:pPr>
            <a:r>
              <a:rPr lang="en-US" sz="950" b="1" dirty="0">
                <a:solidFill>
                  <a:srgbClr val="E8C97A"/>
                </a:solidFill>
                <a:latin typeface="Calibri" pitchFamily="34" charset="0"/>
                <a:ea typeface="Calibri" pitchFamily="34" charset="-122"/>
                <a:cs typeface="Calibri" pitchFamily="34" charset="-120"/>
              </a:rPr>
              <a:t>前脳白質損傷</a:t>
            </a:r>
            <a:endParaRPr lang="en-US" sz="950" dirty="0"/>
          </a:p>
        </p:txBody>
      </p:sp>
      <p:sp>
        <p:nvSpPr>
          <p:cNvPr id="18" name="Text 16"/>
          <p:cNvSpPr/>
          <p:nvPr/>
        </p:nvSpPr>
        <p:spPr>
          <a:xfrm>
            <a:off x="6675120" y="2112264"/>
            <a:ext cx="1965960" cy="365760"/>
          </a:xfrm>
          <a:prstGeom prst="rect">
            <a:avLst/>
          </a:prstGeom>
          <a:noFill/>
          <a:ln/>
        </p:spPr>
        <p:txBody>
          <a:bodyPr wrap="square" lIns="0" tIns="0" rIns="0" bIns="0" rtlCol="0" anchor="ctr"/>
          <a:lstStyle/>
          <a:p>
            <a:pPr indent="0" marL="0">
              <a:buNone/>
            </a:pPr>
            <a:r>
              <a:rPr lang="en-US" sz="900" dirty="0">
                <a:solidFill>
                  <a:srgbClr val="A8C4E0"/>
                </a:solidFill>
                <a:latin typeface="Calibri" pitchFamily="34" charset="0"/>
                <a:ea typeface="Calibri" pitchFamily="34" charset="-122"/>
                <a:cs typeface="Calibri" pitchFamily="34" charset="-120"/>
              </a:rPr>
              <a:t>夢が完全に消える → 夢は前脳に依存</a:t>
            </a:r>
            <a:endParaRPr lang="en-US" sz="900" dirty="0"/>
          </a:p>
        </p:txBody>
      </p:sp>
      <p:sp>
        <p:nvSpPr>
          <p:cNvPr id="19" name="Shape 17"/>
          <p:cNvSpPr/>
          <p:nvPr/>
        </p:nvSpPr>
        <p:spPr>
          <a:xfrm>
            <a:off x="4754880" y="2642616"/>
            <a:ext cx="1828800" cy="438912"/>
          </a:xfrm>
          <a:prstGeom prst="rect">
            <a:avLst/>
          </a:prstGeom>
          <a:solidFill>
            <a:srgbClr val="243357"/>
          </a:solidFill>
          <a:ln w="12700">
            <a:solidFill>
              <a:srgbClr val="2E4A6B"/>
            </a:solidFill>
            <a:prstDash val="solid"/>
          </a:ln>
        </p:spPr>
      </p:sp>
      <p:sp>
        <p:nvSpPr>
          <p:cNvPr id="20" name="Shape 18"/>
          <p:cNvSpPr/>
          <p:nvPr/>
        </p:nvSpPr>
        <p:spPr>
          <a:xfrm>
            <a:off x="6629400" y="2642616"/>
            <a:ext cx="2057400" cy="438912"/>
          </a:xfrm>
          <a:prstGeom prst="rect">
            <a:avLst/>
          </a:prstGeom>
          <a:solidFill>
            <a:srgbClr val="1E3255"/>
          </a:solidFill>
          <a:ln w="12700">
            <a:solidFill>
              <a:srgbClr val="2E4A6B"/>
            </a:solidFill>
            <a:prstDash val="solid"/>
          </a:ln>
        </p:spPr>
      </p:sp>
      <p:sp>
        <p:nvSpPr>
          <p:cNvPr id="21" name="Text 19"/>
          <p:cNvSpPr/>
          <p:nvPr/>
        </p:nvSpPr>
        <p:spPr>
          <a:xfrm>
            <a:off x="4800600" y="2679192"/>
            <a:ext cx="1737360" cy="365760"/>
          </a:xfrm>
          <a:prstGeom prst="rect">
            <a:avLst/>
          </a:prstGeom>
          <a:noFill/>
          <a:ln/>
        </p:spPr>
        <p:txBody>
          <a:bodyPr wrap="square" lIns="0" tIns="0" rIns="0" bIns="0" rtlCol="0" anchor="ctr"/>
          <a:lstStyle/>
          <a:p>
            <a:pPr indent="0" marL="0">
              <a:buNone/>
            </a:pPr>
            <a:r>
              <a:rPr lang="en-US" sz="950" b="1" dirty="0">
                <a:solidFill>
                  <a:srgbClr val="E8C97A"/>
                </a:solidFill>
                <a:latin typeface="Calibri" pitchFamily="34" charset="0"/>
                <a:ea typeface="Calibri" pitchFamily="34" charset="-122"/>
                <a:cs typeface="Calibri" pitchFamily="34" charset="-120"/>
              </a:rPr>
              <a:t>vmPFC損傷</a:t>
            </a:r>
            <a:endParaRPr lang="en-US" sz="950" dirty="0"/>
          </a:p>
        </p:txBody>
      </p:sp>
      <p:sp>
        <p:nvSpPr>
          <p:cNvPr id="22" name="Text 20"/>
          <p:cNvSpPr/>
          <p:nvPr/>
        </p:nvSpPr>
        <p:spPr>
          <a:xfrm>
            <a:off x="6675120" y="2679192"/>
            <a:ext cx="1965960" cy="365760"/>
          </a:xfrm>
          <a:prstGeom prst="rect">
            <a:avLst/>
          </a:prstGeom>
          <a:noFill/>
          <a:ln/>
        </p:spPr>
        <p:txBody>
          <a:bodyPr wrap="square" lIns="0" tIns="0" rIns="0" bIns="0" rtlCol="0" anchor="ctr"/>
          <a:lstStyle/>
          <a:p>
            <a:pPr indent="0" marL="0">
              <a:buNone/>
            </a:pPr>
            <a:r>
              <a:rPr lang="en-US" sz="900" dirty="0">
                <a:solidFill>
                  <a:srgbClr val="A8C4E0"/>
                </a:solidFill>
                <a:latin typeface="Calibri" pitchFamily="34" charset="0"/>
                <a:ea typeface="Calibri" pitchFamily="34" charset="-122"/>
                <a:cs typeface="Calibri" pitchFamily="34" charset="-120"/>
              </a:rPr>
              <a:t>夢の動機的・欲動的側面が消える</a:t>
            </a:r>
            <a:endParaRPr lang="en-US" sz="900" dirty="0"/>
          </a:p>
        </p:txBody>
      </p:sp>
      <p:sp>
        <p:nvSpPr>
          <p:cNvPr id="23" name="Shape 21"/>
          <p:cNvSpPr/>
          <p:nvPr/>
        </p:nvSpPr>
        <p:spPr>
          <a:xfrm>
            <a:off x="4754880" y="3209544"/>
            <a:ext cx="1828800" cy="438912"/>
          </a:xfrm>
          <a:prstGeom prst="rect">
            <a:avLst/>
          </a:prstGeom>
          <a:solidFill>
            <a:srgbClr val="243357"/>
          </a:solidFill>
          <a:ln w="12700">
            <a:solidFill>
              <a:srgbClr val="2E4A6B"/>
            </a:solidFill>
            <a:prstDash val="solid"/>
          </a:ln>
        </p:spPr>
      </p:sp>
      <p:sp>
        <p:nvSpPr>
          <p:cNvPr id="24" name="Shape 22"/>
          <p:cNvSpPr/>
          <p:nvPr/>
        </p:nvSpPr>
        <p:spPr>
          <a:xfrm>
            <a:off x="6629400" y="3209544"/>
            <a:ext cx="2057400" cy="438912"/>
          </a:xfrm>
          <a:prstGeom prst="rect">
            <a:avLst/>
          </a:prstGeom>
          <a:solidFill>
            <a:srgbClr val="1E3255"/>
          </a:solidFill>
          <a:ln w="12700">
            <a:solidFill>
              <a:srgbClr val="2E4A6B"/>
            </a:solidFill>
            <a:prstDash val="solid"/>
          </a:ln>
        </p:spPr>
      </p:sp>
      <p:sp>
        <p:nvSpPr>
          <p:cNvPr id="25" name="Text 23"/>
          <p:cNvSpPr/>
          <p:nvPr/>
        </p:nvSpPr>
        <p:spPr>
          <a:xfrm>
            <a:off x="4800600" y="3246120"/>
            <a:ext cx="1737360" cy="365760"/>
          </a:xfrm>
          <a:prstGeom prst="rect">
            <a:avLst/>
          </a:prstGeom>
          <a:noFill/>
          <a:ln/>
        </p:spPr>
        <p:txBody>
          <a:bodyPr wrap="square" lIns="0" tIns="0" rIns="0" bIns="0" rtlCol="0" anchor="ctr"/>
          <a:lstStyle/>
          <a:p>
            <a:pPr indent="0" marL="0">
              <a:buNone/>
            </a:pPr>
            <a:r>
              <a:rPr lang="en-US" sz="950" b="1" dirty="0">
                <a:solidFill>
                  <a:srgbClr val="E8C97A"/>
                </a:solidFill>
                <a:latin typeface="Calibri" pitchFamily="34" charset="0"/>
                <a:ea typeface="Calibri" pitchFamily="34" charset="-122"/>
                <a:cs typeface="Calibri" pitchFamily="34" charset="-120"/>
              </a:rPr>
              <a:t>ドーパミン作動薬投与</a:t>
            </a:r>
            <a:endParaRPr lang="en-US" sz="950" dirty="0"/>
          </a:p>
        </p:txBody>
      </p:sp>
      <p:sp>
        <p:nvSpPr>
          <p:cNvPr id="26" name="Text 24"/>
          <p:cNvSpPr/>
          <p:nvPr/>
        </p:nvSpPr>
        <p:spPr>
          <a:xfrm>
            <a:off x="6675120" y="3246120"/>
            <a:ext cx="1965960" cy="365760"/>
          </a:xfrm>
          <a:prstGeom prst="rect">
            <a:avLst/>
          </a:prstGeom>
          <a:noFill/>
          <a:ln/>
        </p:spPr>
        <p:txBody>
          <a:bodyPr wrap="square" lIns="0" tIns="0" rIns="0" bIns="0" rtlCol="0" anchor="ctr"/>
          <a:lstStyle/>
          <a:p>
            <a:pPr indent="0" marL="0">
              <a:buNone/>
            </a:pPr>
            <a:r>
              <a:rPr lang="en-US" sz="900" dirty="0">
                <a:solidFill>
                  <a:srgbClr val="A8C4E0"/>
                </a:solidFill>
                <a:latin typeface="Calibri" pitchFamily="34" charset="0"/>
                <a:ea typeface="Calibri" pitchFamily="34" charset="-122"/>
                <a:cs typeface="Calibri" pitchFamily="34" charset="-120"/>
              </a:rPr>
              <a:t>REM独立で夢見が増強</a:t>
            </a:r>
            <a:endParaRPr lang="en-US" sz="900" dirty="0"/>
          </a:p>
        </p:txBody>
      </p:sp>
      <p:sp>
        <p:nvSpPr>
          <p:cNvPr id="27" name="Shape 25"/>
          <p:cNvSpPr/>
          <p:nvPr/>
        </p:nvSpPr>
        <p:spPr>
          <a:xfrm>
            <a:off x="4754880" y="3749040"/>
            <a:ext cx="3931920" cy="804672"/>
          </a:xfrm>
          <a:prstGeom prst="rect">
            <a:avLst/>
          </a:prstGeom>
          <a:solidFill>
            <a:srgbClr val="2E4A6B"/>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28" name="Text 26"/>
          <p:cNvSpPr/>
          <p:nvPr/>
        </p:nvSpPr>
        <p:spPr>
          <a:xfrm>
            <a:off x="4846320" y="3794760"/>
            <a:ext cx="3749040" cy="731520"/>
          </a:xfrm>
          <a:prstGeom prst="rect">
            <a:avLst/>
          </a:prstGeom>
          <a:noFill/>
          <a:ln/>
        </p:spPr>
        <p:txBody>
          <a:bodyPr wrap="square" lIns="0" tIns="0" rIns="0" bIns="0" rtlCol="0" anchor="ctr"/>
          <a:lstStyle/>
          <a:p>
            <a:pPr indent="0" marL="0">
              <a:lnSpc>
                <a:spcPct val="130000"/>
              </a:lnSpc>
              <a:buNone/>
            </a:pPr>
            <a:r>
              <a:rPr lang="en-US" sz="950" i="1" dirty="0">
                <a:solidFill>
                  <a:srgbClr val="FFFFFF"/>
                </a:solidFill>
                <a:latin typeface="Calibri" pitchFamily="34" charset="0"/>
                <a:ea typeface="Calibri" pitchFamily="34" charset="-122"/>
                <a:cs typeface="Calibri" pitchFamily="34" charset="-120"/>
              </a:rPr>
              <a:t>結論：夢の生成はSEEKINGシステム（ドーパミン欲求回路）の活性化に依存する。フロイトの「欲動が夢を駆動する」という主張に神経科学的根拠が与えられた。</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2744"/>
        </a:solidFill>
      </p:bgPr>
    </p:bg>
    <p:spTree>
      <p:nvGrpSpPr>
        <p:cNvPr id="1" name=""/>
        <p:cNvGrpSpPr/>
        <p:nvPr/>
      </p:nvGrpSpPr>
      <p:grpSpPr>
        <a:xfrm>
          <a:off x="0" y="0"/>
          <a:ext cx="0" cy="0"/>
          <a:chOff x="0" y="0"/>
          <a:chExt cx="0" cy="0"/>
        </a:xfrm>
      </p:grpSpPr>
      <p:sp>
        <p:nvSpPr>
          <p:cNvPr id="2" name="Text 0"/>
          <p:cNvSpPr/>
          <p:nvPr/>
        </p:nvSpPr>
        <p:spPr>
          <a:xfrm>
            <a:off x="457200" y="22860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Ⅳ．情動と意識の起源</a:t>
            </a:r>
            <a:endParaRPr lang="en-US" sz="2400" dirty="0"/>
          </a:p>
        </p:txBody>
      </p:sp>
      <p:sp>
        <p:nvSpPr>
          <p:cNvPr id="3" name="Text 1"/>
          <p:cNvSpPr/>
          <p:nvPr/>
        </p:nvSpPr>
        <p:spPr>
          <a:xfrm>
            <a:off x="457200" y="658368"/>
            <a:ext cx="8229600" cy="274320"/>
          </a:xfrm>
          <a:prstGeom prst="rect">
            <a:avLst/>
          </a:prstGeom>
          <a:noFill/>
          <a:ln/>
        </p:spPr>
        <p:txBody>
          <a:bodyPr wrap="square" lIns="0" tIns="0" rIns="0" bIns="0" rtlCol="0" anchor="ctr"/>
          <a:lstStyle/>
          <a:p>
            <a:pPr indent="0" marL="0">
              <a:buNone/>
            </a:pPr>
            <a:r>
              <a:rPr lang="en-US" sz="1100" dirty="0">
                <a:solidFill>
                  <a:srgbClr val="C9A84C"/>
                </a:solidFill>
                <a:latin typeface="Calibri" pitchFamily="34" charset="0"/>
                <a:ea typeface="Calibri" pitchFamily="34" charset="-122"/>
                <a:cs typeface="Calibri" pitchFamily="34" charset="-120"/>
              </a:rPr>
              <a:t>パンクセップの7つの基本情動システムと「意識するイド」</a:t>
            </a:r>
            <a:endParaRPr lang="en-US" sz="1100" dirty="0"/>
          </a:p>
        </p:txBody>
      </p:sp>
      <p:sp>
        <p:nvSpPr>
          <p:cNvPr id="4" name="Shape 2"/>
          <p:cNvSpPr/>
          <p:nvPr/>
        </p:nvSpPr>
        <p:spPr>
          <a:xfrm>
            <a:off x="320040" y="1097280"/>
            <a:ext cx="1920240" cy="146304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5" name="Shape 3"/>
          <p:cNvSpPr/>
          <p:nvPr/>
        </p:nvSpPr>
        <p:spPr>
          <a:xfrm>
            <a:off x="320040" y="1097280"/>
            <a:ext cx="1920240" cy="320040"/>
          </a:xfrm>
          <a:prstGeom prst="rect">
            <a:avLst/>
          </a:prstGeom>
          <a:solidFill>
            <a:srgbClr val="E67E22"/>
          </a:solidFill>
          <a:ln w="12700">
            <a:solidFill>
              <a:srgbClr val="E67E22"/>
            </a:solidFill>
            <a:prstDash val="solid"/>
          </a:ln>
        </p:spPr>
      </p:sp>
      <p:sp>
        <p:nvSpPr>
          <p:cNvPr id="6" name="Text 4"/>
          <p:cNvSpPr/>
          <p:nvPr/>
        </p:nvSpPr>
        <p:spPr>
          <a:xfrm>
            <a:off x="384048" y="1124712"/>
            <a:ext cx="1792224" cy="274320"/>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SEEKING</a:t>
            </a:r>
            <a:endParaRPr lang="en-US" sz="1100" dirty="0"/>
          </a:p>
        </p:txBody>
      </p:sp>
      <p:sp>
        <p:nvSpPr>
          <p:cNvPr id="7" name="Text 5"/>
          <p:cNvSpPr/>
          <p:nvPr/>
        </p:nvSpPr>
        <p:spPr>
          <a:xfrm>
            <a:off x="384048" y="1463040"/>
            <a:ext cx="1792224" cy="256032"/>
          </a:xfrm>
          <a:prstGeom prst="rect">
            <a:avLst/>
          </a:prstGeom>
          <a:noFill/>
          <a:ln/>
        </p:spPr>
        <p:txBody>
          <a:bodyPr wrap="square" lIns="0" tIns="0" rIns="0" bIns="0" rtlCol="0" anchor="ctr"/>
          <a:lstStyle/>
          <a:p>
            <a:pPr indent="0" marL="0">
              <a:buNone/>
            </a:pPr>
            <a:r>
              <a:rPr lang="en-US" sz="1000" dirty="0">
                <a:solidFill>
                  <a:srgbClr val="E8C97A"/>
                </a:solidFill>
                <a:latin typeface="Calibri" pitchFamily="34" charset="0"/>
                <a:ea typeface="Calibri" pitchFamily="34" charset="-122"/>
                <a:cs typeface="Calibri" pitchFamily="34" charset="-120"/>
              </a:rPr>
              <a:t>探索・欲求</a:t>
            </a:r>
            <a:endParaRPr lang="en-US" sz="1000" dirty="0"/>
          </a:p>
        </p:txBody>
      </p:sp>
      <p:sp>
        <p:nvSpPr>
          <p:cNvPr id="8" name="Text 6"/>
          <p:cNvSpPr/>
          <p:nvPr/>
        </p:nvSpPr>
        <p:spPr>
          <a:xfrm>
            <a:off x="384048" y="1737360"/>
            <a:ext cx="1792224" cy="502920"/>
          </a:xfrm>
          <a:prstGeom prst="rect">
            <a:avLst/>
          </a:prstGeom>
          <a:noFill/>
          <a:ln/>
        </p:spPr>
        <p:txBody>
          <a:bodyPr wrap="square" lIns="0" tIns="0" rIns="0" bIns="0" rtlCol="0" anchor="ctr"/>
          <a:lstStyle/>
          <a:p>
            <a:pPr indent="0" marL="0">
              <a:lnSpc>
                <a:spcPct val="120000"/>
              </a:lnSpc>
              <a:buNone/>
            </a:pPr>
            <a:r>
              <a:rPr lang="en-US" sz="850" dirty="0">
                <a:solidFill>
                  <a:srgbClr val="7A9BB5"/>
                </a:solidFill>
                <a:latin typeface="Calibri" pitchFamily="34" charset="0"/>
                <a:ea typeface="Calibri" pitchFamily="34" charset="-122"/>
                <a:cs typeface="Calibri" pitchFamily="34" charset="-120"/>
              </a:rPr>
              <a:t>中脳辺縁ドーパミン経路</a:t>
            </a:r>
            <a:endParaRPr lang="en-US" sz="850" dirty="0"/>
          </a:p>
        </p:txBody>
      </p:sp>
      <p:sp>
        <p:nvSpPr>
          <p:cNvPr id="9" name="Text 7"/>
          <p:cNvSpPr/>
          <p:nvPr/>
        </p:nvSpPr>
        <p:spPr>
          <a:xfrm>
            <a:off x="384048" y="2240280"/>
            <a:ext cx="1792224" cy="256032"/>
          </a:xfrm>
          <a:prstGeom prst="rect">
            <a:avLst/>
          </a:prstGeom>
          <a:noFill/>
          <a:ln/>
        </p:spPr>
        <p:txBody>
          <a:bodyPr wrap="square" lIns="0" tIns="0" rIns="0" bIns="0" rtlCol="0" anchor="ctr"/>
          <a:lstStyle/>
          <a:p>
            <a:pPr indent="0" marL="0">
              <a:buNone/>
            </a:pPr>
            <a:r>
              <a:rPr lang="en-US" sz="800" i="1" dirty="0">
                <a:solidFill>
                  <a:srgbClr val="C9A84C"/>
                </a:solidFill>
                <a:latin typeface="Calibri" pitchFamily="34" charset="0"/>
                <a:ea typeface="Calibri" pitchFamily="34" charset="-122"/>
                <a:cs typeface="Calibri" pitchFamily="34" charset="-120"/>
              </a:rPr>
              <a:t>フロイトのリビドーの神経基盤</a:t>
            </a:r>
            <a:endParaRPr lang="en-US" sz="800" dirty="0"/>
          </a:p>
        </p:txBody>
      </p:sp>
      <p:sp>
        <p:nvSpPr>
          <p:cNvPr id="10" name="Shape 8"/>
          <p:cNvSpPr/>
          <p:nvPr/>
        </p:nvSpPr>
        <p:spPr>
          <a:xfrm>
            <a:off x="2496312" y="1097280"/>
            <a:ext cx="1920240" cy="146304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1" name="Shape 9"/>
          <p:cNvSpPr/>
          <p:nvPr/>
        </p:nvSpPr>
        <p:spPr>
          <a:xfrm>
            <a:off x="2496312" y="1097280"/>
            <a:ext cx="1920240" cy="320040"/>
          </a:xfrm>
          <a:prstGeom prst="rect">
            <a:avLst/>
          </a:prstGeom>
          <a:solidFill>
            <a:srgbClr val="2980B9"/>
          </a:solidFill>
          <a:ln w="12700">
            <a:solidFill>
              <a:srgbClr val="2980B9"/>
            </a:solidFill>
            <a:prstDash val="solid"/>
          </a:ln>
        </p:spPr>
      </p:sp>
      <p:sp>
        <p:nvSpPr>
          <p:cNvPr id="12" name="Text 10"/>
          <p:cNvSpPr/>
          <p:nvPr/>
        </p:nvSpPr>
        <p:spPr>
          <a:xfrm>
            <a:off x="2560320" y="1124712"/>
            <a:ext cx="1792224" cy="274320"/>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FEAR</a:t>
            </a:r>
            <a:endParaRPr lang="en-US" sz="1100" dirty="0"/>
          </a:p>
        </p:txBody>
      </p:sp>
      <p:sp>
        <p:nvSpPr>
          <p:cNvPr id="13" name="Text 11"/>
          <p:cNvSpPr/>
          <p:nvPr/>
        </p:nvSpPr>
        <p:spPr>
          <a:xfrm>
            <a:off x="2560320" y="1463040"/>
            <a:ext cx="1792224" cy="256032"/>
          </a:xfrm>
          <a:prstGeom prst="rect">
            <a:avLst/>
          </a:prstGeom>
          <a:noFill/>
          <a:ln/>
        </p:spPr>
        <p:txBody>
          <a:bodyPr wrap="square" lIns="0" tIns="0" rIns="0" bIns="0" rtlCol="0" anchor="ctr"/>
          <a:lstStyle/>
          <a:p>
            <a:pPr indent="0" marL="0">
              <a:buNone/>
            </a:pPr>
            <a:r>
              <a:rPr lang="en-US" sz="1000" dirty="0">
                <a:solidFill>
                  <a:srgbClr val="E8C97A"/>
                </a:solidFill>
                <a:latin typeface="Calibri" pitchFamily="34" charset="0"/>
                <a:ea typeface="Calibri" pitchFamily="34" charset="-122"/>
                <a:cs typeface="Calibri" pitchFamily="34" charset="-120"/>
              </a:rPr>
              <a:t>恐怖</a:t>
            </a:r>
            <a:endParaRPr lang="en-US" sz="1000" dirty="0"/>
          </a:p>
        </p:txBody>
      </p:sp>
      <p:sp>
        <p:nvSpPr>
          <p:cNvPr id="14" name="Text 12"/>
          <p:cNvSpPr/>
          <p:nvPr/>
        </p:nvSpPr>
        <p:spPr>
          <a:xfrm>
            <a:off x="2560320" y="1737360"/>
            <a:ext cx="1792224" cy="502920"/>
          </a:xfrm>
          <a:prstGeom prst="rect">
            <a:avLst/>
          </a:prstGeom>
          <a:noFill/>
          <a:ln/>
        </p:spPr>
        <p:txBody>
          <a:bodyPr wrap="square" lIns="0" tIns="0" rIns="0" bIns="0" rtlCol="0" anchor="ctr"/>
          <a:lstStyle/>
          <a:p>
            <a:pPr indent="0" marL="0">
              <a:lnSpc>
                <a:spcPct val="120000"/>
              </a:lnSpc>
              <a:buNone/>
            </a:pPr>
            <a:r>
              <a:rPr lang="en-US" sz="850" dirty="0">
                <a:solidFill>
                  <a:srgbClr val="7A9BB5"/>
                </a:solidFill>
                <a:latin typeface="Calibri" pitchFamily="34" charset="0"/>
                <a:ea typeface="Calibri" pitchFamily="34" charset="-122"/>
                <a:cs typeface="Calibri" pitchFamily="34" charset="-120"/>
              </a:rPr>
              <a:t>中心灰白質・扁桃体基底外側核</a:t>
            </a:r>
            <a:endParaRPr lang="en-US" sz="850" dirty="0"/>
          </a:p>
        </p:txBody>
      </p:sp>
      <p:sp>
        <p:nvSpPr>
          <p:cNvPr id="15" name="Shape 13"/>
          <p:cNvSpPr/>
          <p:nvPr/>
        </p:nvSpPr>
        <p:spPr>
          <a:xfrm>
            <a:off x="4672584" y="1097280"/>
            <a:ext cx="1920240" cy="146304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6" name="Shape 14"/>
          <p:cNvSpPr/>
          <p:nvPr/>
        </p:nvSpPr>
        <p:spPr>
          <a:xfrm>
            <a:off x="4672584" y="1097280"/>
            <a:ext cx="1920240" cy="320040"/>
          </a:xfrm>
          <a:prstGeom prst="rect">
            <a:avLst/>
          </a:prstGeom>
          <a:solidFill>
            <a:srgbClr val="C0392B"/>
          </a:solidFill>
          <a:ln w="12700">
            <a:solidFill>
              <a:srgbClr val="C0392B"/>
            </a:solidFill>
            <a:prstDash val="solid"/>
          </a:ln>
        </p:spPr>
      </p:sp>
      <p:sp>
        <p:nvSpPr>
          <p:cNvPr id="17" name="Text 15"/>
          <p:cNvSpPr/>
          <p:nvPr/>
        </p:nvSpPr>
        <p:spPr>
          <a:xfrm>
            <a:off x="4736592" y="1124712"/>
            <a:ext cx="1792224" cy="274320"/>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RAGE</a:t>
            </a:r>
            <a:endParaRPr lang="en-US" sz="1100" dirty="0"/>
          </a:p>
        </p:txBody>
      </p:sp>
      <p:sp>
        <p:nvSpPr>
          <p:cNvPr id="18" name="Text 16"/>
          <p:cNvSpPr/>
          <p:nvPr/>
        </p:nvSpPr>
        <p:spPr>
          <a:xfrm>
            <a:off x="4736592" y="1463040"/>
            <a:ext cx="1792224" cy="256032"/>
          </a:xfrm>
          <a:prstGeom prst="rect">
            <a:avLst/>
          </a:prstGeom>
          <a:noFill/>
          <a:ln/>
        </p:spPr>
        <p:txBody>
          <a:bodyPr wrap="square" lIns="0" tIns="0" rIns="0" bIns="0" rtlCol="0" anchor="ctr"/>
          <a:lstStyle/>
          <a:p>
            <a:pPr indent="0" marL="0">
              <a:buNone/>
            </a:pPr>
            <a:r>
              <a:rPr lang="en-US" sz="1000" dirty="0">
                <a:solidFill>
                  <a:srgbClr val="E8C97A"/>
                </a:solidFill>
                <a:latin typeface="Calibri" pitchFamily="34" charset="0"/>
                <a:ea typeface="Calibri" pitchFamily="34" charset="-122"/>
                <a:cs typeface="Calibri" pitchFamily="34" charset="-120"/>
              </a:rPr>
              <a:t>怒り</a:t>
            </a:r>
            <a:endParaRPr lang="en-US" sz="1000" dirty="0"/>
          </a:p>
        </p:txBody>
      </p:sp>
      <p:sp>
        <p:nvSpPr>
          <p:cNvPr id="19" name="Text 17"/>
          <p:cNvSpPr/>
          <p:nvPr/>
        </p:nvSpPr>
        <p:spPr>
          <a:xfrm>
            <a:off x="4736592" y="1737360"/>
            <a:ext cx="1792224" cy="502920"/>
          </a:xfrm>
          <a:prstGeom prst="rect">
            <a:avLst/>
          </a:prstGeom>
          <a:noFill/>
          <a:ln/>
        </p:spPr>
        <p:txBody>
          <a:bodyPr wrap="square" lIns="0" tIns="0" rIns="0" bIns="0" rtlCol="0" anchor="ctr"/>
          <a:lstStyle/>
          <a:p>
            <a:pPr indent="0" marL="0">
              <a:lnSpc>
                <a:spcPct val="120000"/>
              </a:lnSpc>
              <a:buNone/>
            </a:pPr>
            <a:r>
              <a:rPr lang="en-US" sz="850" dirty="0">
                <a:solidFill>
                  <a:srgbClr val="7A9BB5"/>
                </a:solidFill>
                <a:latin typeface="Calibri" pitchFamily="34" charset="0"/>
                <a:ea typeface="Calibri" pitchFamily="34" charset="-122"/>
                <a:cs typeface="Calibri" pitchFamily="34" charset="-120"/>
              </a:rPr>
              <a:t>内側視床下部・扁桃体</a:t>
            </a:r>
            <a:endParaRPr lang="en-US" sz="850" dirty="0"/>
          </a:p>
        </p:txBody>
      </p:sp>
      <p:sp>
        <p:nvSpPr>
          <p:cNvPr id="20" name="Shape 18"/>
          <p:cNvSpPr/>
          <p:nvPr/>
        </p:nvSpPr>
        <p:spPr>
          <a:xfrm>
            <a:off x="6848856" y="1097280"/>
            <a:ext cx="1920240" cy="146304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21" name="Shape 19"/>
          <p:cNvSpPr/>
          <p:nvPr/>
        </p:nvSpPr>
        <p:spPr>
          <a:xfrm>
            <a:off x="6848856" y="1097280"/>
            <a:ext cx="1920240" cy="320040"/>
          </a:xfrm>
          <a:prstGeom prst="rect">
            <a:avLst/>
          </a:prstGeom>
          <a:solidFill>
            <a:srgbClr val="8E44AD"/>
          </a:solidFill>
          <a:ln w="12700">
            <a:solidFill>
              <a:srgbClr val="8E44AD"/>
            </a:solidFill>
            <a:prstDash val="solid"/>
          </a:ln>
        </p:spPr>
      </p:sp>
      <p:sp>
        <p:nvSpPr>
          <p:cNvPr id="22" name="Text 20"/>
          <p:cNvSpPr/>
          <p:nvPr/>
        </p:nvSpPr>
        <p:spPr>
          <a:xfrm>
            <a:off x="6912864" y="1124712"/>
            <a:ext cx="1792224" cy="274320"/>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LUST</a:t>
            </a:r>
            <a:endParaRPr lang="en-US" sz="1100" dirty="0"/>
          </a:p>
        </p:txBody>
      </p:sp>
      <p:sp>
        <p:nvSpPr>
          <p:cNvPr id="23" name="Text 21"/>
          <p:cNvSpPr/>
          <p:nvPr/>
        </p:nvSpPr>
        <p:spPr>
          <a:xfrm>
            <a:off x="6912864" y="1463040"/>
            <a:ext cx="1792224" cy="256032"/>
          </a:xfrm>
          <a:prstGeom prst="rect">
            <a:avLst/>
          </a:prstGeom>
          <a:noFill/>
          <a:ln/>
        </p:spPr>
        <p:txBody>
          <a:bodyPr wrap="square" lIns="0" tIns="0" rIns="0" bIns="0" rtlCol="0" anchor="ctr"/>
          <a:lstStyle/>
          <a:p>
            <a:pPr indent="0" marL="0">
              <a:buNone/>
            </a:pPr>
            <a:r>
              <a:rPr lang="en-US" sz="1000" dirty="0">
                <a:solidFill>
                  <a:srgbClr val="E8C97A"/>
                </a:solidFill>
                <a:latin typeface="Calibri" pitchFamily="34" charset="0"/>
                <a:ea typeface="Calibri" pitchFamily="34" charset="-122"/>
                <a:cs typeface="Calibri" pitchFamily="34" charset="-120"/>
              </a:rPr>
              <a:t>性欲</a:t>
            </a:r>
            <a:endParaRPr lang="en-US" sz="1000" dirty="0"/>
          </a:p>
        </p:txBody>
      </p:sp>
      <p:sp>
        <p:nvSpPr>
          <p:cNvPr id="24" name="Text 22"/>
          <p:cNvSpPr/>
          <p:nvPr/>
        </p:nvSpPr>
        <p:spPr>
          <a:xfrm>
            <a:off x="6912864" y="1737360"/>
            <a:ext cx="1792224" cy="502920"/>
          </a:xfrm>
          <a:prstGeom prst="rect">
            <a:avLst/>
          </a:prstGeom>
          <a:noFill/>
          <a:ln/>
        </p:spPr>
        <p:txBody>
          <a:bodyPr wrap="square" lIns="0" tIns="0" rIns="0" bIns="0" rtlCol="0" anchor="ctr"/>
          <a:lstStyle/>
          <a:p>
            <a:pPr indent="0" marL="0">
              <a:lnSpc>
                <a:spcPct val="120000"/>
              </a:lnSpc>
              <a:buNone/>
            </a:pPr>
            <a:r>
              <a:rPr lang="en-US" sz="850" dirty="0">
                <a:solidFill>
                  <a:srgbClr val="7A9BB5"/>
                </a:solidFill>
                <a:latin typeface="Calibri" pitchFamily="34" charset="0"/>
                <a:ea typeface="Calibri" pitchFamily="34" charset="-122"/>
                <a:cs typeface="Calibri" pitchFamily="34" charset="-120"/>
              </a:rPr>
              <a:t>視床下部・性ステロイド系</a:t>
            </a:r>
            <a:endParaRPr lang="en-US" sz="850" dirty="0"/>
          </a:p>
        </p:txBody>
      </p:sp>
      <p:sp>
        <p:nvSpPr>
          <p:cNvPr id="25" name="Shape 23"/>
          <p:cNvSpPr/>
          <p:nvPr/>
        </p:nvSpPr>
        <p:spPr>
          <a:xfrm>
            <a:off x="777240" y="2788920"/>
            <a:ext cx="1920240" cy="146304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26" name="Shape 24"/>
          <p:cNvSpPr/>
          <p:nvPr/>
        </p:nvSpPr>
        <p:spPr>
          <a:xfrm>
            <a:off x="777240" y="2788920"/>
            <a:ext cx="1920240" cy="320040"/>
          </a:xfrm>
          <a:prstGeom prst="rect">
            <a:avLst/>
          </a:prstGeom>
          <a:solidFill>
            <a:srgbClr val="27AE60"/>
          </a:solidFill>
          <a:ln w="12700">
            <a:solidFill>
              <a:srgbClr val="27AE60"/>
            </a:solidFill>
            <a:prstDash val="solid"/>
          </a:ln>
        </p:spPr>
      </p:sp>
      <p:sp>
        <p:nvSpPr>
          <p:cNvPr id="27" name="Text 25"/>
          <p:cNvSpPr/>
          <p:nvPr/>
        </p:nvSpPr>
        <p:spPr>
          <a:xfrm>
            <a:off x="841248" y="2816352"/>
            <a:ext cx="1792224" cy="274320"/>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CARE</a:t>
            </a:r>
            <a:endParaRPr lang="en-US" sz="1100" dirty="0"/>
          </a:p>
        </p:txBody>
      </p:sp>
      <p:sp>
        <p:nvSpPr>
          <p:cNvPr id="28" name="Text 26"/>
          <p:cNvSpPr/>
          <p:nvPr/>
        </p:nvSpPr>
        <p:spPr>
          <a:xfrm>
            <a:off x="841248" y="3154680"/>
            <a:ext cx="1792224" cy="256032"/>
          </a:xfrm>
          <a:prstGeom prst="rect">
            <a:avLst/>
          </a:prstGeom>
          <a:noFill/>
          <a:ln/>
        </p:spPr>
        <p:txBody>
          <a:bodyPr wrap="square" lIns="0" tIns="0" rIns="0" bIns="0" rtlCol="0" anchor="ctr"/>
          <a:lstStyle/>
          <a:p>
            <a:pPr indent="0" marL="0">
              <a:buNone/>
            </a:pPr>
            <a:r>
              <a:rPr lang="en-US" sz="1000" dirty="0">
                <a:solidFill>
                  <a:srgbClr val="E8C97A"/>
                </a:solidFill>
                <a:latin typeface="Calibri" pitchFamily="34" charset="0"/>
                <a:ea typeface="Calibri" pitchFamily="34" charset="-122"/>
                <a:cs typeface="Calibri" pitchFamily="34" charset="-120"/>
              </a:rPr>
              <a:t>養育・愛着</a:t>
            </a:r>
            <a:endParaRPr lang="en-US" sz="1000" dirty="0"/>
          </a:p>
        </p:txBody>
      </p:sp>
      <p:sp>
        <p:nvSpPr>
          <p:cNvPr id="29" name="Text 27"/>
          <p:cNvSpPr/>
          <p:nvPr/>
        </p:nvSpPr>
        <p:spPr>
          <a:xfrm>
            <a:off x="841248" y="3429000"/>
            <a:ext cx="1792224" cy="502920"/>
          </a:xfrm>
          <a:prstGeom prst="rect">
            <a:avLst/>
          </a:prstGeom>
          <a:noFill/>
          <a:ln/>
        </p:spPr>
        <p:txBody>
          <a:bodyPr wrap="square" lIns="0" tIns="0" rIns="0" bIns="0" rtlCol="0" anchor="ctr"/>
          <a:lstStyle/>
          <a:p>
            <a:pPr indent="0" marL="0">
              <a:lnSpc>
                <a:spcPct val="120000"/>
              </a:lnSpc>
              <a:buNone/>
            </a:pPr>
            <a:r>
              <a:rPr lang="en-US" sz="850" dirty="0">
                <a:solidFill>
                  <a:srgbClr val="7A9BB5"/>
                </a:solidFill>
                <a:latin typeface="Calibri" pitchFamily="34" charset="0"/>
                <a:ea typeface="Calibri" pitchFamily="34" charset="-122"/>
                <a:cs typeface="Calibri" pitchFamily="34" charset="-120"/>
              </a:rPr>
              <a:t>視床下部・オキシトシン系</a:t>
            </a:r>
            <a:endParaRPr lang="en-US" sz="850" dirty="0"/>
          </a:p>
        </p:txBody>
      </p:sp>
      <p:sp>
        <p:nvSpPr>
          <p:cNvPr id="30" name="Shape 28"/>
          <p:cNvSpPr/>
          <p:nvPr/>
        </p:nvSpPr>
        <p:spPr>
          <a:xfrm>
            <a:off x="3246120" y="2788920"/>
            <a:ext cx="1920240" cy="146304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31" name="Shape 29"/>
          <p:cNvSpPr/>
          <p:nvPr/>
        </p:nvSpPr>
        <p:spPr>
          <a:xfrm>
            <a:off x="3246120" y="2788920"/>
            <a:ext cx="1920240" cy="320040"/>
          </a:xfrm>
          <a:prstGeom prst="rect">
            <a:avLst/>
          </a:prstGeom>
          <a:solidFill>
            <a:srgbClr val="16A085"/>
          </a:solidFill>
          <a:ln w="12700">
            <a:solidFill>
              <a:srgbClr val="16A085"/>
            </a:solidFill>
            <a:prstDash val="solid"/>
          </a:ln>
        </p:spPr>
      </p:sp>
      <p:sp>
        <p:nvSpPr>
          <p:cNvPr id="32" name="Text 30"/>
          <p:cNvSpPr/>
          <p:nvPr/>
        </p:nvSpPr>
        <p:spPr>
          <a:xfrm>
            <a:off x="3310128" y="2816352"/>
            <a:ext cx="1792224" cy="274320"/>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PANIC/</a:t>
            </a:r>
            <a:endParaRPr lang="en-US" sz="1100" dirty="0"/>
          </a:p>
          <a:p>
            <a:pPr indent="0" marL="0">
              <a:buNone/>
            </a:pPr>
            <a:r>
              <a:rPr lang="en-US" sz="1100" b="1" dirty="0">
                <a:solidFill>
                  <a:srgbClr val="FFFFFF"/>
                </a:solidFill>
                <a:latin typeface="Calibri" pitchFamily="34" charset="0"/>
                <a:ea typeface="Calibri" pitchFamily="34" charset="-122"/>
                <a:cs typeface="Calibri" pitchFamily="34" charset="-120"/>
              </a:rPr>
              <a:t>GRIEF</a:t>
            </a:r>
            <a:endParaRPr lang="en-US" sz="1100" dirty="0"/>
          </a:p>
        </p:txBody>
      </p:sp>
      <p:sp>
        <p:nvSpPr>
          <p:cNvPr id="33" name="Text 31"/>
          <p:cNvSpPr/>
          <p:nvPr/>
        </p:nvSpPr>
        <p:spPr>
          <a:xfrm>
            <a:off x="3310128" y="3154680"/>
            <a:ext cx="1792224" cy="256032"/>
          </a:xfrm>
          <a:prstGeom prst="rect">
            <a:avLst/>
          </a:prstGeom>
          <a:noFill/>
          <a:ln/>
        </p:spPr>
        <p:txBody>
          <a:bodyPr wrap="square" lIns="0" tIns="0" rIns="0" bIns="0" rtlCol="0" anchor="ctr"/>
          <a:lstStyle/>
          <a:p>
            <a:pPr indent="0" marL="0">
              <a:buNone/>
            </a:pPr>
            <a:r>
              <a:rPr lang="en-US" sz="1000" dirty="0">
                <a:solidFill>
                  <a:srgbClr val="E8C97A"/>
                </a:solidFill>
                <a:latin typeface="Calibri" pitchFamily="34" charset="0"/>
                <a:ea typeface="Calibri" pitchFamily="34" charset="-122"/>
                <a:cs typeface="Calibri" pitchFamily="34" charset="-120"/>
              </a:rPr>
              <a:t>分離不安</a:t>
            </a:r>
            <a:endParaRPr lang="en-US" sz="1000" dirty="0"/>
          </a:p>
        </p:txBody>
      </p:sp>
      <p:sp>
        <p:nvSpPr>
          <p:cNvPr id="34" name="Text 32"/>
          <p:cNvSpPr/>
          <p:nvPr/>
        </p:nvSpPr>
        <p:spPr>
          <a:xfrm>
            <a:off x="3310128" y="3429000"/>
            <a:ext cx="1792224" cy="502920"/>
          </a:xfrm>
          <a:prstGeom prst="rect">
            <a:avLst/>
          </a:prstGeom>
          <a:noFill/>
          <a:ln/>
        </p:spPr>
        <p:txBody>
          <a:bodyPr wrap="square" lIns="0" tIns="0" rIns="0" bIns="0" rtlCol="0" anchor="ctr"/>
          <a:lstStyle/>
          <a:p>
            <a:pPr indent="0" marL="0">
              <a:lnSpc>
                <a:spcPct val="120000"/>
              </a:lnSpc>
              <a:buNone/>
            </a:pPr>
            <a:r>
              <a:rPr lang="en-US" sz="850" dirty="0">
                <a:solidFill>
                  <a:srgbClr val="7A9BB5"/>
                </a:solidFill>
                <a:latin typeface="Calibri" pitchFamily="34" charset="0"/>
                <a:ea typeface="Calibri" pitchFamily="34" charset="-122"/>
                <a:cs typeface="Calibri" pitchFamily="34" charset="-120"/>
              </a:rPr>
              <a:t>前帯状皮質・オピオイド系</a:t>
            </a:r>
            <a:endParaRPr lang="en-US" sz="850" dirty="0"/>
          </a:p>
        </p:txBody>
      </p:sp>
      <p:sp>
        <p:nvSpPr>
          <p:cNvPr id="35" name="Shape 33"/>
          <p:cNvSpPr/>
          <p:nvPr/>
        </p:nvSpPr>
        <p:spPr>
          <a:xfrm>
            <a:off x="5715000" y="2788920"/>
            <a:ext cx="1920240" cy="146304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36" name="Shape 34"/>
          <p:cNvSpPr/>
          <p:nvPr/>
        </p:nvSpPr>
        <p:spPr>
          <a:xfrm>
            <a:off x="5715000" y="2788920"/>
            <a:ext cx="1920240" cy="320040"/>
          </a:xfrm>
          <a:prstGeom prst="rect">
            <a:avLst/>
          </a:prstGeom>
          <a:solidFill>
            <a:srgbClr val="F39C12"/>
          </a:solidFill>
          <a:ln w="12700">
            <a:solidFill>
              <a:srgbClr val="F39C12"/>
            </a:solidFill>
            <a:prstDash val="solid"/>
          </a:ln>
        </p:spPr>
      </p:sp>
      <p:sp>
        <p:nvSpPr>
          <p:cNvPr id="37" name="Text 35"/>
          <p:cNvSpPr/>
          <p:nvPr/>
        </p:nvSpPr>
        <p:spPr>
          <a:xfrm>
            <a:off x="5779008" y="2816352"/>
            <a:ext cx="1792224" cy="274320"/>
          </a:xfrm>
          <a:prstGeom prst="rect">
            <a:avLst/>
          </a:prstGeom>
          <a:noFill/>
          <a:ln/>
        </p:spPr>
        <p:txBody>
          <a:bodyPr wrap="square" lIns="0" tIns="0" rIns="0" bIns="0"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PLAY</a:t>
            </a:r>
            <a:endParaRPr lang="en-US" sz="1100" dirty="0"/>
          </a:p>
        </p:txBody>
      </p:sp>
      <p:sp>
        <p:nvSpPr>
          <p:cNvPr id="38" name="Text 36"/>
          <p:cNvSpPr/>
          <p:nvPr/>
        </p:nvSpPr>
        <p:spPr>
          <a:xfrm>
            <a:off x="5779008" y="3154680"/>
            <a:ext cx="1792224" cy="256032"/>
          </a:xfrm>
          <a:prstGeom prst="rect">
            <a:avLst/>
          </a:prstGeom>
          <a:noFill/>
          <a:ln/>
        </p:spPr>
        <p:txBody>
          <a:bodyPr wrap="square" lIns="0" tIns="0" rIns="0" bIns="0" rtlCol="0" anchor="ctr"/>
          <a:lstStyle/>
          <a:p>
            <a:pPr indent="0" marL="0">
              <a:buNone/>
            </a:pPr>
            <a:r>
              <a:rPr lang="en-US" sz="1000" dirty="0">
                <a:solidFill>
                  <a:srgbClr val="E8C97A"/>
                </a:solidFill>
                <a:latin typeface="Calibri" pitchFamily="34" charset="0"/>
                <a:ea typeface="Calibri" pitchFamily="34" charset="-122"/>
                <a:cs typeface="Calibri" pitchFamily="34" charset="-120"/>
              </a:rPr>
              <a:t>遊戯</a:t>
            </a:r>
            <a:endParaRPr lang="en-US" sz="1000" dirty="0"/>
          </a:p>
        </p:txBody>
      </p:sp>
      <p:sp>
        <p:nvSpPr>
          <p:cNvPr id="39" name="Text 37"/>
          <p:cNvSpPr/>
          <p:nvPr/>
        </p:nvSpPr>
        <p:spPr>
          <a:xfrm>
            <a:off x="5779008" y="3429000"/>
            <a:ext cx="1792224" cy="502920"/>
          </a:xfrm>
          <a:prstGeom prst="rect">
            <a:avLst/>
          </a:prstGeom>
          <a:noFill/>
          <a:ln/>
        </p:spPr>
        <p:txBody>
          <a:bodyPr wrap="square" lIns="0" tIns="0" rIns="0" bIns="0" rtlCol="0" anchor="ctr"/>
          <a:lstStyle/>
          <a:p>
            <a:pPr indent="0" marL="0">
              <a:lnSpc>
                <a:spcPct val="120000"/>
              </a:lnSpc>
              <a:buNone/>
            </a:pPr>
            <a:r>
              <a:rPr lang="en-US" sz="850" dirty="0">
                <a:solidFill>
                  <a:srgbClr val="7A9BB5"/>
                </a:solidFill>
                <a:latin typeface="Calibri" pitchFamily="34" charset="0"/>
                <a:ea typeface="Calibri" pitchFamily="34" charset="-122"/>
                <a:cs typeface="Calibri" pitchFamily="34" charset="-120"/>
              </a:rPr>
              <a:t>上丘・皮質下経路</a:t>
            </a:r>
            <a:endParaRPr lang="en-US" sz="850" dirty="0"/>
          </a:p>
        </p:txBody>
      </p:sp>
      <p:sp>
        <p:nvSpPr>
          <p:cNvPr id="40" name="Shape 38"/>
          <p:cNvSpPr/>
          <p:nvPr/>
        </p:nvSpPr>
        <p:spPr>
          <a:xfrm>
            <a:off x="320040" y="4343400"/>
            <a:ext cx="8503920" cy="548640"/>
          </a:xfrm>
          <a:prstGeom prst="rect">
            <a:avLst/>
          </a:prstGeom>
          <a:solidFill>
            <a:srgbClr val="2E4A6B"/>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41" name="Text 39"/>
          <p:cNvSpPr/>
          <p:nvPr/>
        </p:nvSpPr>
        <p:spPr>
          <a:xfrm>
            <a:off x="457200" y="4389120"/>
            <a:ext cx="8229600" cy="475488"/>
          </a:xfrm>
          <a:prstGeom prst="rect">
            <a:avLst/>
          </a:prstGeom>
          <a:noFill/>
          <a:ln/>
        </p:spPr>
        <p:txBody>
          <a:bodyPr wrap="square" lIns="0" tIns="0" rIns="0" bIns="0" rtlCol="0" anchor="ctr"/>
          <a:lstStyle/>
          <a:p>
            <a:pPr indent="0" marL="0">
              <a:lnSpc>
                <a:spcPct val="120000"/>
              </a:lnSpc>
              <a:buNone/>
            </a:pPr>
            <a:r>
              <a:rPr lang="en-US" sz="950" dirty="0">
                <a:solidFill>
                  <a:srgbClr val="FFFFFF"/>
                </a:solidFill>
                <a:latin typeface="Calibri" pitchFamily="34" charset="0"/>
                <a:ea typeface="Calibri" pitchFamily="34" charset="-122"/>
                <a:cs typeface="Calibri" pitchFamily="34" charset="-120"/>
              </a:rPr>
              <a:t>「意識するイド（The Conscious Id）」：意識の最も基本的な形態は理性的思考ではなく「情動的感覚（快か不快か）」である。イドの感情的活性こそが意識の源泉であり、エゴはむしろ意識を自動化・無意識化する方向に働く。——デカルト的「皮質＝意識」図式の根本的転倒。</a:t>
            </a:r>
            <a:endParaRPr lang="en-US" sz="9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A2744"/>
        </a:solidFill>
      </p:bgPr>
    </p:bg>
    <p:spTree>
      <p:nvGrpSpPr>
        <p:cNvPr id="1" name=""/>
        <p:cNvGrpSpPr/>
        <p:nvPr/>
      </p:nvGrpSpPr>
      <p:grpSpPr>
        <a:xfrm>
          <a:off x="0" y="0"/>
          <a:ext cx="0" cy="0"/>
          <a:chOff x="0" y="0"/>
          <a:chExt cx="0" cy="0"/>
        </a:xfrm>
      </p:grpSpPr>
      <p:sp>
        <p:nvSpPr>
          <p:cNvPr id="2" name="Text 0"/>
          <p:cNvSpPr/>
          <p:nvPr/>
        </p:nvSpPr>
        <p:spPr>
          <a:xfrm>
            <a:off x="457200" y="22860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Ⅴ．自由エネルギー原理との統合</a:t>
            </a:r>
            <a:endParaRPr lang="en-US" sz="2400" dirty="0"/>
          </a:p>
        </p:txBody>
      </p:sp>
      <p:sp>
        <p:nvSpPr>
          <p:cNvPr id="3" name="Text 1"/>
          <p:cNvSpPr/>
          <p:nvPr/>
        </p:nvSpPr>
        <p:spPr>
          <a:xfrm>
            <a:off x="457200" y="658368"/>
            <a:ext cx="8229600" cy="274320"/>
          </a:xfrm>
          <a:prstGeom prst="rect">
            <a:avLst/>
          </a:prstGeom>
          <a:noFill/>
          <a:ln/>
        </p:spPr>
        <p:txBody>
          <a:bodyPr wrap="square" lIns="0" tIns="0" rIns="0" bIns="0" rtlCol="0" anchor="ctr"/>
          <a:lstStyle/>
          <a:p>
            <a:pPr indent="0" marL="0">
              <a:buNone/>
            </a:pPr>
            <a:r>
              <a:rPr lang="en-US" sz="1100" dirty="0">
                <a:solidFill>
                  <a:srgbClr val="C9A84C"/>
                </a:solidFill>
                <a:latin typeface="Calibri" pitchFamily="34" charset="0"/>
                <a:ea typeface="Calibri" pitchFamily="34" charset="-122"/>
                <a:cs typeface="Calibri" pitchFamily="34" charset="-120"/>
              </a:rPr>
              <a:t>フリストン・フロイト・ソームズの三層対応</a:t>
            </a:r>
            <a:endParaRPr lang="en-US" sz="1100" dirty="0"/>
          </a:p>
        </p:txBody>
      </p:sp>
      <p:sp>
        <p:nvSpPr>
          <p:cNvPr id="4" name="Shape 2"/>
          <p:cNvSpPr/>
          <p:nvPr/>
        </p:nvSpPr>
        <p:spPr>
          <a:xfrm>
            <a:off x="320040" y="1097280"/>
            <a:ext cx="2834640" cy="370332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5" name="Shape 3"/>
          <p:cNvSpPr/>
          <p:nvPr/>
        </p:nvSpPr>
        <p:spPr>
          <a:xfrm>
            <a:off x="320040" y="1097280"/>
            <a:ext cx="2834640" cy="365760"/>
          </a:xfrm>
          <a:prstGeom prst="rect">
            <a:avLst/>
          </a:prstGeom>
          <a:solidFill>
            <a:srgbClr val="1A7F8E"/>
          </a:solidFill>
          <a:ln w="12700">
            <a:solidFill>
              <a:srgbClr val="1A7F8E"/>
            </a:solidFill>
            <a:prstDash val="solid"/>
          </a:ln>
        </p:spPr>
      </p:sp>
      <p:sp>
        <p:nvSpPr>
          <p:cNvPr id="6" name="Text 4"/>
          <p:cNvSpPr/>
          <p:nvPr/>
        </p:nvSpPr>
        <p:spPr>
          <a:xfrm>
            <a:off x="411480" y="1115568"/>
            <a:ext cx="2651760" cy="347472"/>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フリストン</a:t>
            </a:r>
            <a:endParaRPr lang="en-US" sz="1300" dirty="0"/>
          </a:p>
        </p:txBody>
      </p:sp>
      <p:sp>
        <p:nvSpPr>
          <p:cNvPr id="7" name="Text 5"/>
          <p:cNvSpPr/>
          <p:nvPr/>
        </p:nvSpPr>
        <p:spPr>
          <a:xfrm>
            <a:off x="411480" y="1536192"/>
            <a:ext cx="2651760" cy="292608"/>
          </a:xfrm>
          <a:prstGeom prst="rect">
            <a:avLst/>
          </a:prstGeom>
          <a:noFill/>
          <a:ln/>
        </p:spPr>
        <p:txBody>
          <a:bodyPr wrap="square" lIns="0" tIns="0" rIns="0" bIns="0" rtlCol="0" anchor="ctr"/>
          <a:lstStyle/>
          <a:p>
            <a:pPr indent="0" marL="0">
              <a:buNone/>
            </a:pPr>
            <a:r>
              <a:rPr lang="en-US" sz="1050" i="1" dirty="0">
                <a:solidFill>
                  <a:srgbClr val="E8C97A"/>
                </a:solidFill>
                <a:latin typeface="Calibri" pitchFamily="34" charset="0"/>
                <a:ea typeface="Calibri" pitchFamily="34" charset="-122"/>
                <a:cs typeface="Calibri" pitchFamily="34" charset="-120"/>
              </a:rPr>
              <a:t>自由エネルギー原理</a:t>
            </a:r>
            <a:endParaRPr lang="en-US" sz="1050" dirty="0"/>
          </a:p>
        </p:txBody>
      </p:sp>
      <p:sp>
        <p:nvSpPr>
          <p:cNvPr id="8" name="Text 6"/>
          <p:cNvSpPr/>
          <p:nvPr/>
        </p:nvSpPr>
        <p:spPr>
          <a:xfrm>
            <a:off x="411480" y="1901952"/>
            <a:ext cx="2651760" cy="1828800"/>
          </a:xfrm>
          <a:prstGeom prst="rect">
            <a:avLst/>
          </a:prstGeom>
          <a:noFill/>
          <a:ln/>
        </p:spPr>
        <p:txBody>
          <a:bodyPr wrap="square" lIns="0" tIns="0" rIns="0" bIns="0" rtlCol="0" anchor="ctr"/>
          <a:lstStyle/>
          <a:p>
            <a:pPr indent="0" marL="0">
              <a:lnSpc>
                <a:spcPct val="130000"/>
              </a:lnSpc>
              <a:buNone/>
            </a:pPr>
            <a:r>
              <a:rPr lang="en-US" sz="1000" dirty="0">
                <a:solidFill>
                  <a:srgbClr val="A8C4E0"/>
                </a:solidFill>
                <a:latin typeface="Calibri" pitchFamily="34" charset="0"/>
                <a:ea typeface="Calibri" pitchFamily="34" charset="-122"/>
                <a:cs typeface="Calibri" pitchFamily="34" charset="-120"/>
              </a:rPr>
              <a:t>すべての生命システムはサプライズ（予測誤差）を最小化するよう行動する。脳は「生成モデル」で外界を予測し、実際の入力との誤差を最小化する。</a:t>
            </a:r>
            <a:endParaRPr lang="en-US" sz="1000" dirty="0"/>
          </a:p>
        </p:txBody>
      </p:sp>
      <p:sp>
        <p:nvSpPr>
          <p:cNvPr id="9" name="Shape 7"/>
          <p:cNvSpPr/>
          <p:nvPr/>
        </p:nvSpPr>
        <p:spPr>
          <a:xfrm>
            <a:off x="411480" y="3767328"/>
            <a:ext cx="2651760" cy="804672"/>
          </a:xfrm>
          <a:prstGeom prst="rect">
            <a:avLst/>
          </a:prstGeom>
          <a:solidFill>
            <a:srgbClr val="243357"/>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0" name="Text 8"/>
          <p:cNvSpPr/>
          <p:nvPr/>
        </p:nvSpPr>
        <p:spPr>
          <a:xfrm>
            <a:off x="484632" y="3813048"/>
            <a:ext cx="2505456" cy="731520"/>
          </a:xfrm>
          <a:prstGeom prst="rect">
            <a:avLst/>
          </a:prstGeom>
          <a:noFill/>
          <a:ln/>
        </p:spPr>
        <p:txBody>
          <a:bodyPr wrap="square" lIns="0" tIns="0" rIns="0" bIns="0" rtlCol="0" anchor="ctr"/>
          <a:lstStyle/>
          <a:p>
            <a:pPr indent="0" marL="0">
              <a:lnSpc>
                <a:spcPct val="130000"/>
              </a:lnSpc>
              <a:buNone/>
            </a:pPr>
            <a:r>
              <a:rPr lang="en-US" sz="900" i="1" dirty="0">
                <a:solidFill>
                  <a:srgbClr val="C9A84C"/>
                </a:solidFill>
                <a:latin typeface="Calibri" pitchFamily="34" charset="0"/>
                <a:ea typeface="Calibri" pitchFamily="34" charset="-122"/>
                <a:cs typeface="Calibri" pitchFamily="34" charset="-120"/>
              </a:rPr>
              <a:t>自由エネルギーの最小化 → 自己組織化の形式的原理</a:t>
            </a:r>
            <a:endParaRPr lang="en-US" sz="900" dirty="0"/>
          </a:p>
        </p:txBody>
      </p:sp>
      <p:sp>
        <p:nvSpPr>
          <p:cNvPr id="11" name="Shape 9"/>
          <p:cNvSpPr/>
          <p:nvPr/>
        </p:nvSpPr>
        <p:spPr>
          <a:xfrm>
            <a:off x="3264408" y="1097280"/>
            <a:ext cx="2834640" cy="370332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2" name="Shape 10"/>
          <p:cNvSpPr/>
          <p:nvPr/>
        </p:nvSpPr>
        <p:spPr>
          <a:xfrm>
            <a:off x="3264408" y="1097280"/>
            <a:ext cx="2834640" cy="365760"/>
          </a:xfrm>
          <a:prstGeom prst="rect">
            <a:avLst/>
          </a:prstGeom>
          <a:solidFill>
            <a:srgbClr val="8E3A2A"/>
          </a:solidFill>
          <a:ln w="12700">
            <a:solidFill>
              <a:srgbClr val="8E3A2A"/>
            </a:solidFill>
            <a:prstDash val="solid"/>
          </a:ln>
        </p:spPr>
      </p:sp>
      <p:sp>
        <p:nvSpPr>
          <p:cNvPr id="13" name="Text 11"/>
          <p:cNvSpPr/>
          <p:nvPr/>
        </p:nvSpPr>
        <p:spPr>
          <a:xfrm>
            <a:off x="3355848" y="1115568"/>
            <a:ext cx="2651760" cy="347472"/>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フロイト</a:t>
            </a:r>
            <a:endParaRPr lang="en-US" sz="1300" dirty="0"/>
          </a:p>
        </p:txBody>
      </p:sp>
      <p:sp>
        <p:nvSpPr>
          <p:cNvPr id="14" name="Text 12"/>
          <p:cNvSpPr/>
          <p:nvPr/>
        </p:nvSpPr>
        <p:spPr>
          <a:xfrm>
            <a:off x="3355848" y="1536192"/>
            <a:ext cx="2651760" cy="292608"/>
          </a:xfrm>
          <a:prstGeom prst="rect">
            <a:avLst/>
          </a:prstGeom>
          <a:noFill/>
          <a:ln/>
        </p:spPr>
        <p:txBody>
          <a:bodyPr wrap="square" lIns="0" tIns="0" rIns="0" bIns="0" rtlCol="0" anchor="ctr"/>
          <a:lstStyle/>
          <a:p>
            <a:pPr indent="0" marL="0">
              <a:buNone/>
            </a:pPr>
            <a:r>
              <a:rPr lang="en-US" sz="1050" i="1" dirty="0">
                <a:solidFill>
                  <a:srgbClr val="E8C97A"/>
                </a:solidFill>
                <a:latin typeface="Calibri" pitchFamily="34" charset="0"/>
                <a:ea typeface="Calibri" pitchFamily="34" charset="-122"/>
                <a:cs typeface="Calibri" pitchFamily="34" charset="-120"/>
              </a:rPr>
              <a:t>快楽原則</a:t>
            </a:r>
            <a:endParaRPr lang="en-US" sz="1050" dirty="0"/>
          </a:p>
        </p:txBody>
      </p:sp>
      <p:sp>
        <p:nvSpPr>
          <p:cNvPr id="15" name="Text 13"/>
          <p:cNvSpPr/>
          <p:nvPr/>
        </p:nvSpPr>
        <p:spPr>
          <a:xfrm>
            <a:off x="3355848" y="1901952"/>
            <a:ext cx="2651760" cy="1828800"/>
          </a:xfrm>
          <a:prstGeom prst="rect">
            <a:avLst/>
          </a:prstGeom>
          <a:noFill/>
          <a:ln/>
        </p:spPr>
        <p:txBody>
          <a:bodyPr wrap="square" lIns="0" tIns="0" rIns="0" bIns="0" rtlCol="0" anchor="ctr"/>
          <a:lstStyle/>
          <a:p>
            <a:pPr indent="0" marL="0">
              <a:lnSpc>
                <a:spcPct val="130000"/>
              </a:lnSpc>
              <a:buNone/>
            </a:pPr>
            <a:r>
              <a:rPr lang="en-US" sz="1000" dirty="0">
                <a:solidFill>
                  <a:srgbClr val="A8C4E0"/>
                </a:solidFill>
                <a:latin typeface="Calibri" pitchFamily="34" charset="0"/>
                <a:ea typeface="Calibri" pitchFamily="34" charset="-122"/>
                <a:cs typeface="Calibri" pitchFamily="34" charset="-120"/>
              </a:rPr>
              <a:t>心の装置は興奮量（不快）を最小化しようとする。刺激の侵入に対し、恒常性の回復を目指す。欲動（Drive）はこの不快エネルギーの源泉。</a:t>
            </a:r>
            <a:endParaRPr lang="en-US" sz="1000" dirty="0"/>
          </a:p>
        </p:txBody>
      </p:sp>
      <p:sp>
        <p:nvSpPr>
          <p:cNvPr id="16" name="Shape 14"/>
          <p:cNvSpPr/>
          <p:nvPr/>
        </p:nvSpPr>
        <p:spPr>
          <a:xfrm>
            <a:off x="3355848" y="3767328"/>
            <a:ext cx="2651760" cy="804672"/>
          </a:xfrm>
          <a:prstGeom prst="rect">
            <a:avLst/>
          </a:prstGeom>
          <a:solidFill>
            <a:srgbClr val="243357"/>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7" name="Text 15"/>
          <p:cNvSpPr/>
          <p:nvPr/>
        </p:nvSpPr>
        <p:spPr>
          <a:xfrm>
            <a:off x="3429000" y="3813048"/>
            <a:ext cx="2505456" cy="731520"/>
          </a:xfrm>
          <a:prstGeom prst="rect">
            <a:avLst/>
          </a:prstGeom>
          <a:noFill/>
          <a:ln/>
        </p:spPr>
        <p:txBody>
          <a:bodyPr wrap="square" lIns="0" tIns="0" rIns="0" bIns="0" rtlCol="0" anchor="ctr"/>
          <a:lstStyle/>
          <a:p>
            <a:pPr indent="0" marL="0">
              <a:lnSpc>
                <a:spcPct val="130000"/>
              </a:lnSpc>
              <a:buNone/>
            </a:pPr>
            <a:r>
              <a:rPr lang="en-US" sz="900" i="1" dirty="0">
                <a:solidFill>
                  <a:srgbClr val="C9A84C"/>
                </a:solidFill>
                <a:latin typeface="Calibri" pitchFamily="34" charset="0"/>
                <a:ea typeface="Calibri" pitchFamily="34" charset="-122"/>
                <a:cs typeface="Calibri" pitchFamily="34" charset="-120"/>
              </a:rPr>
              <a:t>不快（興奮量）の最小化 = 快楽原則</a:t>
            </a:r>
            <a:endParaRPr lang="en-US" sz="900" dirty="0"/>
          </a:p>
        </p:txBody>
      </p:sp>
      <p:sp>
        <p:nvSpPr>
          <p:cNvPr id="18" name="Shape 16"/>
          <p:cNvSpPr/>
          <p:nvPr/>
        </p:nvSpPr>
        <p:spPr>
          <a:xfrm>
            <a:off x="6208776" y="1097280"/>
            <a:ext cx="2834640" cy="370332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9" name="Shape 17"/>
          <p:cNvSpPr/>
          <p:nvPr/>
        </p:nvSpPr>
        <p:spPr>
          <a:xfrm>
            <a:off x="6208776" y="1097280"/>
            <a:ext cx="2834640" cy="365760"/>
          </a:xfrm>
          <a:prstGeom prst="rect">
            <a:avLst/>
          </a:prstGeom>
          <a:solidFill>
            <a:srgbClr val="3D6B8E"/>
          </a:solidFill>
          <a:ln w="12700">
            <a:solidFill>
              <a:srgbClr val="3D6B8E"/>
            </a:solidFill>
            <a:prstDash val="solid"/>
          </a:ln>
        </p:spPr>
      </p:sp>
      <p:sp>
        <p:nvSpPr>
          <p:cNvPr id="20" name="Text 18"/>
          <p:cNvSpPr/>
          <p:nvPr/>
        </p:nvSpPr>
        <p:spPr>
          <a:xfrm>
            <a:off x="6300216" y="1115568"/>
            <a:ext cx="2651760" cy="347472"/>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ソームズ</a:t>
            </a:r>
            <a:endParaRPr lang="en-US" sz="1300" dirty="0"/>
          </a:p>
        </p:txBody>
      </p:sp>
      <p:sp>
        <p:nvSpPr>
          <p:cNvPr id="21" name="Text 19"/>
          <p:cNvSpPr/>
          <p:nvPr/>
        </p:nvSpPr>
        <p:spPr>
          <a:xfrm>
            <a:off x="6300216" y="1536192"/>
            <a:ext cx="2651760" cy="292608"/>
          </a:xfrm>
          <a:prstGeom prst="rect">
            <a:avLst/>
          </a:prstGeom>
          <a:noFill/>
          <a:ln/>
        </p:spPr>
        <p:txBody>
          <a:bodyPr wrap="square" lIns="0" tIns="0" rIns="0" bIns="0" rtlCol="0" anchor="ctr"/>
          <a:lstStyle/>
          <a:p>
            <a:pPr indent="0" marL="0">
              <a:buNone/>
            </a:pPr>
            <a:r>
              <a:rPr lang="en-US" sz="1050" i="1" dirty="0">
                <a:solidFill>
                  <a:srgbClr val="E8C97A"/>
                </a:solidFill>
                <a:latin typeface="Calibri" pitchFamily="34" charset="0"/>
                <a:ea typeface="Calibri" pitchFamily="34" charset="-122"/>
                <a:cs typeface="Calibri" pitchFamily="34" charset="-120"/>
              </a:rPr>
              <a:t>感情的コア・アフェクト</a:t>
            </a:r>
            <a:endParaRPr lang="en-US" sz="1050" dirty="0"/>
          </a:p>
        </p:txBody>
      </p:sp>
      <p:sp>
        <p:nvSpPr>
          <p:cNvPr id="22" name="Text 20"/>
          <p:cNvSpPr/>
          <p:nvPr/>
        </p:nvSpPr>
        <p:spPr>
          <a:xfrm>
            <a:off x="6300216" y="1901952"/>
            <a:ext cx="2651760" cy="1828800"/>
          </a:xfrm>
          <a:prstGeom prst="rect">
            <a:avLst/>
          </a:prstGeom>
          <a:noFill/>
          <a:ln/>
        </p:spPr>
        <p:txBody>
          <a:bodyPr wrap="square" lIns="0" tIns="0" rIns="0" bIns="0" rtlCol="0" anchor="ctr"/>
          <a:lstStyle/>
          <a:p>
            <a:pPr indent="0" marL="0">
              <a:lnSpc>
                <a:spcPct val="130000"/>
              </a:lnSpc>
              <a:buNone/>
            </a:pPr>
            <a:r>
              <a:rPr lang="en-US" sz="1000" dirty="0">
                <a:solidFill>
                  <a:srgbClr val="A8C4E0"/>
                </a:solidFill>
                <a:latin typeface="Calibri" pitchFamily="34" charset="0"/>
                <a:ea typeface="Calibri" pitchFamily="34" charset="-122"/>
                <a:cs typeface="Calibri" pitchFamily="34" charset="-120"/>
              </a:rPr>
              <a:t>感情（Affect）とは、予測誤差が主観的体験として感じられたものである。快・不快はモデルが正しい方向に更新されているかの信号。</a:t>
            </a:r>
            <a:endParaRPr lang="en-US" sz="1000" dirty="0"/>
          </a:p>
        </p:txBody>
      </p:sp>
      <p:sp>
        <p:nvSpPr>
          <p:cNvPr id="23" name="Shape 21"/>
          <p:cNvSpPr/>
          <p:nvPr/>
        </p:nvSpPr>
        <p:spPr>
          <a:xfrm>
            <a:off x="6300216" y="3767328"/>
            <a:ext cx="2651760" cy="804672"/>
          </a:xfrm>
          <a:prstGeom prst="rect">
            <a:avLst/>
          </a:prstGeom>
          <a:solidFill>
            <a:srgbClr val="243357"/>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24" name="Text 22"/>
          <p:cNvSpPr/>
          <p:nvPr/>
        </p:nvSpPr>
        <p:spPr>
          <a:xfrm>
            <a:off x="6373368" y="3813048"/>
            <a:ext cx="2505456" cy="731520"/>
          </a:xfrm>
          <a:prstGeom prst="rect">
            <a:avLst/>
          </a:prstGeom>
          <a:noFill/>
          <a:ln/>
        </p:spPr>
        <p:txBody>
          <a:bodyPr wrap="square" lIns="0" tIns="0" rIns="0" bIns="0" rtlCol="0" anchor="ctr"/>
          <a:lstStyle/>
          <a:p>
            <a:pPr indent="0" marL="0">
              <a:lnSpc>
                <a:spcPct val="130000"/>
              </a:lnSpc>
              <a:buNone/>
            </a:pPr>
            <a:r>
              <a:rPr lang="en-US" sz="900" i="1" dirty="0">
                <a:solidFill>
                  <a:srgbClr val="C9A84C"/>
                </a:solidFill>
                <a:latin typeface="Calibri" pitchFamily="34" charset="0"/>
                <a:ea typeface="Calibri" pitchFamily="34" charset="-122"/>
                <a:cs typeface="Calibri" pitchFamily="34" charset="-120"/>
              </a:rPr>
              <a:t>予測誤差の主観的感知 → 感情的コア・アフェクト</a:t>
            </a:r>
            <a:endParaRPr lang="en-US" sz="900" dirty="0"/>
          </a:p>
        </p:txBody>
      </p:sp>
      <p:sp>
        <p:nvSpPr>
          <p:cNvPr id="25" name="Shape 23"/>
          <p:cNvSpPr/>
          <p:nvPr/>
        </p:nvSpPr>
        <p:spPr>
          <a:xfrm>
            <a:off x="2834640" y="2514600"/>
            <a:ext cx="502920" cy="0"/>
          </a:xfrm>
          <a:prstGeom prst="line">
            <a:avLst/>
          </a:prstGeom>
          <a:noFill/>
          <a:ln w="25400">
            <a:solidFill>
              <a:srgbClr val="C9A84C"/>
            </a:solidFill>
            <a:prstDash val="solid"/>
          </a:ln>
        </p:spPr>
      </p:sp>
      <p:sp>
        <p:nvSpPr>
          <p:cNvPr id="26" name="Shape 24"/>
          <p:cNvSpPr/>
          <p:nvPr/>
        </p:nvSpPr>
        <p:spPr>
          <a:xfrm>
            <a:off x="5760720" y="2514600"/>
            <a:ext cx="502920" cy="0"/>
          </a:xfrm>
          <a:prstGeom prst="line">
            <a:avLst/>
          </a:prstGeom>
          <a:noFill/>
          <a:ln w="25400">
            <a:solidFill>
              <a:srgbClr val="C9A84C"/>
            </a:solidFill>
            <a:prstDash val="solid"/>
          </a:ln>
        </p:spPr>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A2744"/>
        </a:solidFill>
      </p:bgPr>
    </p:bg>
    <p:spTree>
      <p:nvGrpSpPr>
        <p:cNvPr id="1" name=""/>
        <p:cNvGrpSpPr/>
        <p:nvPr/>
      </p:nvGrpSpPr>
      <p:grpSpPr>
        <a:xfrm>
          <a:off x="0" y="0"/>
          <a:ext cx="0" cy="0"/>
          <a:chOff x="0" y="0"/>
          <a:chExt cx="0" cy="0"/>
        </a:xfrm>
      </p:grpSpPr>
      <p:sp>
        <p:nvSpPr>
          <p:cNvPr id="2" name="Text 0"/>
          <p:cNvSpPr/>
          <p:nvPr/>
        </p:nvSpPr>
        <p:spPr>
          <a:xfrm>
            <a:off x="457200" y="228600"/>
            <a:ext cx="8229600" cy="45720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Ⅴ．防衛機制の神経科学的記述</a:t>
            </a:r>
            <a:endParaRPr lang="en-US" sz="2400" dirty="0"/>
          </a:p>
        </p:txBody>
      </p:sp>
      <p:sp>
        <p:nvSpPr>
          <p:cNvPr id="3" name="Text 1"/>
          <p:cNvSpPr/>
          <p:nvPr/>
        </p:nvSpPr>
        <p:spPr>
          <a:xfrm>
            <a:off x="457200" y="658368"/>
            <a:ext cx="8229600" cy="274320"/>
          </a:xfrm>
          <a:prstGeom prst="rect">
            <a:avLst/>
          </a:prstGeom>
          <a:noFill/>
          <a:ln/>
        </p:spPr>
        <p:txBody>
          <a:bodyPr wrap="square" lIns="0" tIns="0" rIns="0" bIns="0" rtlCol="0" anchor="ctr"/>
          <a:lstStyle/>
          <a:p>
            <a:pPr indent="0" marL="0">
              <a:buNone/>
            </a:pPr>
            <a:r>
              <a:rPr lang="en-US" sz="1100" dirty="0">
                <a:solidFill>
                  <a:srgbClr val="C9A84C"/>
                </a:solidFill>
                <a:latin typeface="Calibri" pitchFamily="34" charset="0"/>
                <a:ea typeface="Calibri" pitchFamily="34" charset="-122"/>
                <a:cs typeface="Calibri" pitchFamily="34" charset="-120"/>
              </a:rPr>
              <a:t>自由エネルギー的読み替えと神経相関</a:t>
            </a:r>
            <a:endParaRPr lang="en-US" sz="1100" dirty="0"/>
          </a:p>
        </p:txBody>
      </p:sp>
      <p:sp>
        <p:nvSpPr>
          <p:cNvPr id="4" name="Shape 2"/>
          <p:cNvSpPr/>
          <p:nvPr/>
        </p:nvSpPr>
        <p:spPr>
          <a:xfrm>
            <a:off x="320040" y="1078992"/>
            <a:ext cx="4206240" cy="173736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5" name="Shape 3"/>
          <p:cNvSpPr/>
          <p:nvPr/>
        </p:nvSpPr>
        <p:spPr>
          <a:xfrm>
            <a:off x="320040" y="1078992"/>
            <a:ext cx="64008" cy="1737360"/>
          </a:xfrm>
          <a:prstGeom prst="rect">
            <a:avLst/>
          </a:prstGeom>
          <a:solidFill>
            <a:srgbClr val="4A6FA5"/>
          </a:solidFill>
          <a:ln w="12700">
            <a:solidFill>
              <a:srgbClr val="4A6FA5"/>
            </a:solidFill>
            <a:prstDash val="solid"/>
          </a:ln>
        </p:spPr>
      </p:sp>
      <p:sp>
        <p:nvSpPr>
          <p:cNvPr id="6" name="Text 4"/>
          <p:cNvSpPr/>
          <p:nvPr/>
        </p:nvSpPr>
        <p:spPr>
          <a:xfrm>
            <a:off x="484632" y="1152144"/>
            <a:ext cx="3977640" cy="320040"/>
          </a:xfrm>
          <a:prstGeom prst="rect">
            <a:avLst/>
          </a:prstGeom>
          <a:noFill/>
          <a:ln/>
        </p:spPr>
        <p:txBody>
          <a:bodyPr wrap="square" lIns="0" tIns="0" rIns="0" bIns="0" rtlCol="0" anchor="ctr"/>
          <a:lstStyle/>
          <a:p>
            <a:pPr indent="0" marL="0">
              <a:buNone/>
            </a:pPr>
            <a:r>
              <a:rPr lang="en-US" sz="1350" b="1" dirty="0">
                <a:solidFill>
                  <a:srgbClr val="FFFFFF"/>
                </a:solidFill>
                <a:latin typeface="Calibri" pitchFamily="34" charset="0"/>
                <a:ea typeface="Calibri" pitchFamily="34" charset="-122"/>
                <a:cs typeface="Calibri" pitchFamily="34" charset="-120"/>
              </a:rPr>
              <a:t>抑圧  Repression</a:t>
            </a:r>
            <a:endParaRPr lang="en-US" sz="1350" dirty="0"/>
          </a:p>
        </p:txBody>
      </p:sp>
      <p:sp>
        <p:nvSpPr>
          <p:cNvPr id="7" name="Text 5"/>
          <p:cNvSpPr/>
          <p:nvPr/>
        </p:nvSpPr>
        <p:spPr>
          <a:xfrm>
            <a:off x="484632" y="1490472"/>
            <a:ext cx="3977640" cy="256032"/>
          </a:xfrm>
          <a:prstGeom prst="rect">
            <a:avLst/>
          </a:prstGeom>
          <a:noFill/>
          <a:ln/>
        </p:spPr>
        <p:txBody>
          <a:bodyPr wrap="square" lIns="0" tIns="0" rIns="0" bIns="0" rtlCol="0" anchor="ctr"/>
          <a:lstStyle/>
          <a:p>
            <a:pPr indent="0" marL="0">
              <a:buNone/>
            </a:pPr>
            <a:r>
              <a:rPr lang="en-US" sz="950" dirty="0">
                <a:solidFill>
                  <a:srgbClr val="7A9BB5"/>
                </a:solidFill>
                <a:latin typeface="Calibri" pitchFamily="34" charset="0"/>
                <a:ea typeface="Calibri" pitchFamily="34" charset="-122"/>
                <a:cs typeface="Calibri" pitchFamily="34" charset="-120"/>
              </a:rPr>
              <a:t>精神分析: 不快な内容から自我を守る働き</a:t>
            </a:r>
            <a:endParaRPr lang="en-US" sz="950" dirty="0"/>
          </a:p>
        </p:txBody>
      </p:sp>
      <p:sp>
        <p:nvSpPr>
          <p:cNvPr id="8" name="Text 6"/>
          <p:cNvSpPr/>
          <p:nvPr/>
        </p:nvSpPr>
        <p:spPr>
          <a:xfrm>
            <a:off x="484632" y="1746504"/>
            <a:ext cx="3977640" cy="347472"/>
          </a:xfrm>
          <a:prstGeom prst="rect">
            <a:avLst/>
          </a:prstGeom>
          <a:noFill/>
          <a:ln/>
        </p:spPr>
        <p:txBody>
          <a:bodyPr wrap="square" lIns="0" tIns="0" rIns="0" bIns="0" rtlCol="0" anchor="ctr"/>
          <a:lstStyle/>
          <a:p>
            <a:pPr indent="0" marL="0">
              <a:lnSpc>
                <a:spcPct val="120000"/>
              </a:lnSpc>
              <a:buNone/>
            </a:pPr>
            <a:r>
              <a:rPr lang="en-US" sz="950" dirty="0">
                <a:solidFill>
                  <a:srgbClr val="A8C4E0"/>
                </a:solidFill>
                <a:latin typeface="Calibri" pitchFamily="34" charset="0"/>
                <a:ea typeface="Calibri" pitchFamily="34" charset="-122"/>
                <a:cs typeface="Calibri" pitchFamily="34" charset="-120"/>
              </a:rPr>
              <a:t>自由エネルギー的解釈: 耐えがたい予測誤差をモデルのアクセス遮断によって回避</a:t>
            </a:r>
            <a:endParaRPr lang="en-US" sz="950" dirty="0"/>
          </a:p>
        </p:txBody>
      </p:sp>
      <p:sp>
        <p:nvSpPr>
          <p:cNvPr id="9" name="Text 7"/>
          <p:cNvSpPr/>
          <p:nvPr/>
        </p:nvSpPr>
        <p:spPr>
          <a:xfrm>
            <a:off x="484632" y="2103120"/>
            <a:ext cx="3977640" cy="658368"/>
          </a:xfrm>
          <a:prstGeom prst="rect">
            <a:avLst/>
          </a:prstGeom>
          <a:noFill/>
          <a:ln/>
        </p:spPr>
        <p:txBody>
          <a:bodyPr wrap="square" lIns="0" tIns="0" rIns="0" bIns="0" rtlCol="0" anchor="ctr"/>
          <a:lstStyle/>
          <a:p>
            <a:pPr indent="0" marL="0">
              <a:lnSpc>
                <a:spcPct val="120000"/>
              </a:lnSpc>
              <a:buNone/>
            </a:pPr>
            <a:r>
              <a:rPr lang="en-US" sz="850" dirty="0">
                <a:solidFill>
                  <a:srgbClr val="E8C97A"/>
                </a:solidFill>
                <a:latin typeface="Calibri" pitchFamily="34" charset="0"/>
                <a:ea typeface="Calibri" pitchFamily="34" charset="-122"/>
                <a:cs typeface="Calibri" pitchFamily="34" charset="-120"/>
              </a:rPr>
              <a:t>神経相関: vmPFCによる扁桃体活性の抑制回路</a:t>
            </a:r>
            <a:endParaRPr lang="en-US" sz="850" dirty="0"/>
          </a:p>
          <a:p>
            <a:pPr indent="0" marL="0">
              <a:lnSpc>
                <a:spcPct val="120000"/>
              </a:lnSpc>
              <a:buNone/>
            </a:pPr>
            <a:r>
              <a:rPr lang="en-US" sz="850" dirty="0">
                <a:solidFill>
                  <a:srgbClr val="E8C97A"/>
                </a:solidFill>
                <a:latin typeface="Calibri" pitchFamily="34" charset="0"/>
                <a:ea typeface="Calibri" pitchFamily="34" charset="-122"/>
                <a:cs typeface="Calibri" pitchFamily="34" charset="-120"/>
              </a:rPr>
              <a:t>感情的記憶へのアクセスを抑制するトップダウン制御</a:t>
            </a:r>
            <a:endParaRPr lang="en-US" sz="850" dirty="0"/>
          </a:p>
        </p:txBody>
      </p:sp>
      <p:sp>
        <p:nvSpPr>
          <p:cNvPr id="10" name="Shape 8"/>
          <p:cNvSpPr/>
          <p:nvPr/>
        </p:nvSpPr>
        <p:spPr>
          <a:xfrm>
            <a:off x="4736592" y="1078992"/>
            <a:ext cx="4206240" cy="173736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1" name="Shape 9"/>
          <p:cNvSpPr/>
          <p:nvPr/>
        </p:nvSpPr>
        <p:spPr>
          <a:xfrm>
            <a:off x="4736592" y="1078992"/>
            <a:ext cx="64008" cy="1737360"/>
          </a:xfrm>
          <a:prstGeom prst="rect">
            <a:avLst/>
          </a:prstGeom>
          <a:solidFill>
            <a:srgbClr val="7A4F8A"/>
          </a:solidFill>
          <a:ln w="12700">
            <a:solidFill>
              <a:srgbClr val="7A4F8A"/>
            </a:solidFill>
            <a:prstDash val="solid"/>
          </a:ln>
        </p:spPr>
      </p:sp>
      <p:sp>
        <p:nvSpPr>
          <p:cNvPr id="12" name="Text 10"/>
          <p:cNvSpPr/>
          <p:nvPr/>
        </p:nvSpPr>
        <p:spPr>
          <a:xfrm>
            <a:off x="4901184" y="1152144"/>
            <a:ext cx="3977640" cy="320040"/>
          </a:xfrm>
          <a:prstGeom prst="rect">
            <a:avLst/>
          </a:prstGeom>
          <a:noFill/>
          <a:ln/>
        </p:spPr>
        <p:txBody>
          <a:bodyPr wrap="square" lIns="0" tIns="0" rIns="0" bIns="0" rtlCol="0" anchor="ctr"/>
          <a:lstStyle/>
          <a:p>
            <a:pPr indent="0" marL="0">
              <a:buNone/>
            </a:pPr>
            <a:r>
              <a:rPr lang="en-US" sz="1350" b="1" dirty="0">
                <a:solidFill>
                  <a:srgbClr val="FFFFFF"/>
                </a:solidFill>
                <a:latin typeface="Calibri" pitchFamily="34" charset="0"/>
                <a:ea typeface="Calibri" pitchFamily="34" charset="-122"/>
                <a:cs typeface="Calibri" pitchFamily="34" charset="-120"/>
              </a:rPr>
              <a:t>否認  Denial</a:t>
            </a:r>
            <a:endParaRPr lang="en-US" sz="1350" dirty="0"/>
          </a:p>
        </p:txBody>
      </p:sp>
      <p:sp>
        <p:nvSpPr>
          <p:cNvPr id="13" name="Text 11"/>
          <p:cNvSpPr/>
          <p:nvPr/>
        </p:nvSpPr>
        <p:spPr>
          <a:xfrm>
            <a:off x="4901184" y="1490472"/>
            <a:ext cx="3977640" cy="256032"/>
          </a:xfrm>
          <a:prstGeom prst="rect">
            <a:avLst/>
          </a:prstGeom>
          <a:noFill/>
          <a:ln/>
        </p:spPr>
        <p:txBody>
          <a:bodyPr wrap="square" lIns="0" tIns="0" rIns="0" bIns="0" rtlCol="0" anchor="ctr"/>
          <a:lstStyle/>
          <a:p>
            <a:pPr indent="0" marL="0">
              <a:buNone/>
            </a:pPr>
            <a:r>
              <a:rPr lang="en-US" sz="950" dirty="0">
                <a:solidFill>
                  <a:srgbClr val="7A9BB5"/>
                </a:solidFill>
                <a:latin typeface="Calibri" pitchFamily="34" charset="0"/>
                <a:ea typeface="Calibri" pitchFamily="34" charset="-122"/>
                <a:cs typeface="Calibri" pitchFamily="34" charset="-120"/>
              </a:rPr>
              <a:t>精神分析: 現実の脅威的側面を意識から排除</a:t>
            </a:r>
            <a:endParaRPr lang="en-US" sz="950" dirty="0"/>
          </a:p>
        </p:txBody>
      </p:sp>
      <p:sp>
        <p:nvSpPr>
          <p:cNvPr id="14" name="Text 12"/>
          <p:cNvSpPr/>
          <p:nvPr/>
        </p:nvSpPr>
        <p:spPr>
          <a:xfrm>
            <a:off x="4901184" y="1746504"/>
            <a:ext cx="3977640" cy="347472"/>
          </a:xfrm>
          <a:prstGeom prst="rect">
            <a:avLst/>
          </a:prstGeom>
          <a:noFill/>
          <a:ln/>
        </p:spPr>
        <p:txBody>
          <a:bodyPr wrap="square" lIns="0" tIns="0" rIns="0" bIns="0" rtlCol="0" anchor="ctr"/>
          <a:lstStyle/>
          <a:p>
            <a:pPr indent="0" marL="0">
              <a:lnSpc>
                <a:spcPct val="120000"/>
              </a:lnSpc>
              <a:buNone/>
            </a:pPr>
            <a:r>
              <a:rPr lang="en-US" sz="950" dirty="0">
                <a:solidFill>
                  <a:srgbClr val="A8C4E0"/>
                </a:solidFill>
                <a:latin typeface="Calibri" pitchFamily="34" charset="0"/>
                <a:ea typeface="Calibri" pitchFamily="34" charset="-122"/>
                <a:cs typeface="Calibri" pitchFamily="34" charset="-120"/>
              </a:rPr>
              <a:t>自由エネルギー的解釈: 現実を更新しない——予測誤差を知覚レベルで抑制</a:t>
            </a:r>
            <a:endParaRPr lang="en-US" sz="950" dirty="0"/>
          </a:p>
        </p:txBody>
      </p:sp>
      <p:sp>
        <p:nvSpPr>
          <p:cNvPr id="15" name="Text 13"/>
          <p:cNvSpPr/>
          <p:nvPr/>
        </p:nvSpPr>
        <p:spPr>
          <a:xfrm>
            <a:off x="4901184" y="2103120"/>
            <a:ext cx="3977640" cy="658368"/>
          </a:xfrm>
          <a:prstGeom prst="rect">
            <a:avLst/>
          </a:prstGeom>
          <a:noFill/>
          <a:ln/>
        </p:spPr>
        <p:txBody>
          <a:bodyPr wrap="square" lIns="0" tIns="0" rIns="0" bIns="0" rtlCol="0" anchor="ctr"/>
          <a:lstStyle/>
          <a:p>
            <a:pPr indent="0" marL="0">
              <a:lnSpc>
                <a:spcPct val="120000"/>
              </a:lnSpc>
              <a:buNone/>
            </a:pPr>
            <a:r>
              <a:rPr lang="en-US" sz="850" dirty="0">
                <a:solidFill>
                  <a:srgbClr val="E8C97A"/>
                </a:solidFill>
                <a:latin typeface="Calibri" pitchFamily="34" charset="0"/>
                <a:ea typeface="Calibri" pitchFamily="34" charset="-122"/>
                <a:cs typeface="Calibri" pitchFamily="34" charset="-120"/>
              </a:rPr>
              <a:t>神経相関: 病態失認（anosognosia）— 右半球損傷患者の純粋型</a:t>
            </a:r>
            <a:endParaRPr lang="en-US" sz="850" dirty="0"/>
          </a:p>
          <a:p>
            <a:pPr indent="0" marL="0">
              <a:lnSpc>
                <a:spcPct val="120000"/>
              </a:lnSpc>
              <a:buNone/>
            </a:pPr>
            <a:r>
              <a:rPr lang="en-US" sz="850" dirty="0">
                <a:solidFill>
                  <a:srgbClr val="E8C97A"/>
                </a:solidFill>
                <a:latin typeface="Calibri" pitchFamily="34" charset="0"/>
                <a:ea typeface="Calibri" pitchFamily="34" charset="-122"/>
                <a:cs typeface="Calibri" pitchFamily="34" charset="-120"/>
              </a:rPr>
              <a:t>麻痺を否定する現象が神経学的モデルを提供</a:t>
            </a:r>
            <a:endParaRPr lang="en-US" sz="850" dirty="0"/>
          </a:p>
        </p:txBody>
      </p:sp>
      <p:sp>
        <p:nvSpPr>
          <p:cNvPr id="16" name="Shape 14"/>
          <p:cNvSpPr/>
          <p:nvPr/>
        </p:nvSpPr>
        <p:spPr>
          <a:xfrm>
            <a:off x="320040" y="3063240"/>
            <a:ext cx="4206240" cy="173736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17" name="Shape 15"/>
          <p:cNvSpPr/>
          <p:nvPr/>
        </p:nvSpPr>
        <p:spPr>
          <a:xfrm>
            <a:off x="320040" y="3063240"/>
            <a:ext cx="64008" cy="1737360"/>
          </a:xfrm>
          <a:prstGeom prst="rect">
            <a:avLst/>
          </a:prstGeom>
          <a:solidFill>
            <a:srgbClr val="3D7D5A"/>
          </a:solidFill>
          <a:ln w="12700">
            <a:solidFill>
              <a:srgbClr val="3D7D5A"/>
            </a:solidFill>
            <a:prstDash val="solid"/>
          </a:ln>
        </p:spPr>
      </p:sp>
      <p:sp>
        <p:nvSpPr>
          <p:cNvPr id="18" name="Text 16"/>
          <p:cNvSpPr/>
          <p:nvPr/>
        </p:nvSpPr>
        <p:spPr>
          <a:xfrm>
            <a:off x="484632" y="3136392"/>
            <a:ext cx="3977640" cy="320040"/>
          </a:xfrm>
          <a:prstGeom prst="rect">
            <a:avLst/>
          </a:prstGeom>
          <a:noFill/>
          <a:ln/>
        </p:spPr>
        <p:txBody>
          <a:bodyPr wrap="square" lIns="0" tIns="0" rIns="0" bIns="0" rtlCol="0" anchor="ctr"/>
          <a:lstStyle/>
          <a:p>
            <a:pPr indent="0" marL="0">
              <a:buNone/>
            </a:pPr>
            <a:r>
              <a:rPr lang="en-US" sz="1350" b="1" dirty="0">
                <a:solidFill>
                  <a:srgbClr val="FFFFFF"/>
                </a:solidFill>
                <a:latin typeface="Calibri" pitchFamily="34" charset="0"/>
                <a:ea typeface="Calibri" pitchFamily="34" charset="-122"/>
                <a:cs typeface="Calibri" pitchFamily="34" charset="-120"/>
              </a:rPr>
              <a:t>投影  Projection</a:t>
            </a:r>
            <a:endParaRPr lang="en-US" sz="1350" dirty="0"/>
          </a:p>
        </p:txBody>
      </p:sp>
      <p:sp>
        <p:nvSpPr>
          <p:cNvPr id="19" name="Text 17"/>
          <p:cNvSpPr/>
          <p:nvPr/>
        </p:nvSpPr>
        <p:spPr>
          <a:xfrm>
            <a:off x="484632" y="3474720"/>
            <a:ext cx="3977640" cy="256032"/>
          </a:xfrm>
          <a:prstGeom prst="rect">
            <a:avLst/>
          </a:prstGeom>
          <a:noFill/>
          <a:ln/>
        </p:spPr>
        <p:txBody>
          <a:bodyPr wrap="square" lIns="0" tIns="0" rIns="0" bIns="0" rtlCol="0" anchor="ctr"/>
          <a:lstStyle/>
          <a:p>
            <a:pPr indent="0" marL="0">
              <a:buNone/>
            </a:pPr>
            <a:r>
              <a:rPr lang="en-US" sz="950" dirty="0">
                <a:solidFill>
                  <a:srgbClr val="7A9BB5"/>
                </a:solidFill>
                <a:latin typeface="Calibri" pitchFamily="34" charset="0"/>
                <a:ea typeface="Calibri" pitchFamily="34" charset="-122"/>
                <a:cs typeface="Calibri" pitchFamily="34" charset="-120"/>
              </a:rPr>
              <a:t>精神分析: 自己の容認しがたい欲求を他者に帰属</a:t>
            </a:r>
            <a:endParaRPr lang="en-US" sz="950" dirty="0"/>
          </a:p>
        </p:txBody>
      </p:sp>
      <p:sp>
        <p:nvSpPr>
          <p:cNvPr id="20" name="Text 18"/>
          <p:cNvSpPr/>
          <p:nvPr/>
        </p:nvSpPr>
        <p:spPr>
          <a:xfrm>
            <a:off x="484632" y="3730752"/>
            <a:ext cx="3977640" cy="347472"/>
          </a:xfrm>
          <a:prstGeom prst="rect">
            <a:avLst/>
          </a:prstGeom>
          <a:noFill/>
          <a:ln/>
        </p:spPr>
        <p:txBody>
          <a:bodyPr wrap="square" lIns="0" tIns="0" rIns="0" bIns="0" rtlCol="0" anchor="ctr"/>
          <a:lstStyle/>
          <a:p>
            <a:pPr indent="0" marL="0">
              <a:lnSpc>
                <a:spcPct val="120000"/>
              </a:lnSpc>
              <a:buNone/>
            </a:pPr>
            <a:r>
              <a:rPr lang="en-US" sz="950" dirty="0">
                <a:solidFill>
                  <a:srgbClr val="A8C4E0"/>
                </a:solidFill>
                <a:latin typeface="Calibri" pitchFamily="34" charset="0"/>
                <a:ea typeface="Calibri" pitchFamily="34" charset="-122"/>
                <a:cs typeface="Calibri" pitchFamily="34" charset="-120"/>
              </a:rPr>
              <a:t>自由エネルギー的解釈: 誤差原因を外部へ置く——モデルの内側を守る</a:t>
            </a:r>
            <a:endParaRPr lang="en-US" sz="950" dirty="0"/>
          </a:p>
        </p:txBody>
      </p:sp>
      <p:sp>
        <p:nvSpPr>
          <p:cNvPr id="21" name="Text 19"/>
          <p:cNvSpPr/>
          <p:nvPr/>
        </p:nvSpPr>
        <p:spPr>
          <a:xfrm>
            <a:off x="484632" y="4087368"/>
            <a:ext cx="3977640" cy="658368"/>
          </a:xfrm>
          <a:prstGeom prst="rect">
            <a:avLst/>
          </a:prstGeom>
          <a:noFill/>
          <a:ln/>
        </p:spPr>
        <p:txBody>
          <a:bodyPr wrap="square" lIns="0" tIns="0" rIns="0" bIns="0" rtlCol="0" anchor="ctr"/>
          <a:lstStyle/>
          <a:p>
            <a:pPr indent="0" marL="0">
              <a:lnSpc>
                <a:spcPct val="120000"/>
              </a:lnSpc>
              <a:buNone/>
            </a:pPr>
            <a:r>
              <a:rPr lang="en-US" sz="850" dirty="0">
                <a:solidFill>
                  <a:srgbClr val="E8C97A"/>
                </a:solidFill>
                <a:latin typeface="Calibri" pitchFamily="34" charset="0"/>
                <a:ea typeface="Calibri" pitchFamily="34" charset="-122"/>
                <a:cs typeface="Calibri" pitchFamily="34" charset="-120"/>
              </a:rPr>
              <a:t>神経相関: 社会脳ネットワーク（TPJ・mPFC・STS）の過活性</a:t>
            </a:r>
            <a:endParaRPr lang="en-US" sz="850" dirty="0"/>
          </a:p>
          <a:p>
            <a:pPr indent="0" marL="0">
              <a:lnSpc>
                <a:spcPct val="120000"/>
              </a:lnSpc>
              <a:buNone/>
            </a:pPr>
            <a:r>
              <a:rPr lang="en-US" sz="850" dirty="0">
                <a:solidFill>
                  <a:srgbClr val="E8C97A"/>
                </a:solidFill>
                <a:latin typeface="Calibri" pitchFamily="34" charset="0"/>
                <a:ea typeface="Calibri" pitchFamily="34" charset="-122"/>
                <a:cs typeface="Calibri" pitchFamily="34" charset="-120"/>
              </a:rPr>
              <a:t>他者の精神状態の誤帰属</a:t>
            </a:r>
            <a:endParaRPr lang="en-US" sz="850" dirty="0"/>
          </a:p>
        </p:txBody>
      </p:sp>
      <p:sp>
        <p:nvSpPr>
          <p:cNvPr id="22" name="Shape 20"/>
          <p:cNvSpPr/>
          <p:nvPr/>
        </p:nvSpPr>
        <p:spPr>
          <a:xfrm>
            <a:off x="4736592" y="3063240"/>
            <a:ext cx="4206240" cy="1737360"/>
          </a:xfrm>
          <a:prstGeom prst="rect">
            <a:avLst/>
          </a:prstGeom>
          <a:solidFill>
            <a:srgbClr val="1E3255"/>
          </a:solidFill>
          <a:ln w="12700">
            <a:solidFill>
              <a:srgbClr val="2E4A6B"/>
            </a:solidFill>
            <a:prstDash val="solid"/>
          </a:ln>
          <a:effectLst>
            <a:outerShdw sx="100000" sy="100000" kx="0" ky="0" algn="bl" rotWithShape="0" blurRad="101600" dist="25400" dir="8100000">
              <a:srgbClr val="000000">
                <a:alpha val="25000"/>
              </a:srgbClr>
            </a:outerShdw>
          </a:effectLst>
        </p:spPr>
      </p:sp>
      <p:sp>
        <p:nvSpPr>
          <p:cNvPr id="23" name="Shape 21"/>
          <p:cNvSpPr/>
          <p:nvPr/>
        </p:nvSpPr>
        <p:spPr>
          <a:xfrm>
            <a:off x="4736592" y="3063240"/>
            <a:ext cx="64008" cy="1737360"/>
          </a:xfrm>
          <a:prstGeom prst="rect">
            <a:avLst/>
          </a:prstGeom>
          <a:solidFill>
            <a:srgbClr val="5A6E3A"/>
          </a:solidFill>
          <a:ln w="12700">
            <a:solidFill>
              <a:srgbClr val="5A6E3A"/>
            </a:solidFill>
            <a:prstDash val="solid"/>
          </a:ln>
        </p:spPr>
      </p:sp>
      <p:sp>
        <p:nvSpPr>
          <p:cNvPr id="24" name="Text 22"/>
          <p:cNvSpPr/>
          <p:nvPr/>
        </p:nvSpPr>
        <p:spPr>
          <a:xfrm>
            <a:off x="4901184" y="3136392"/>
            <a:ext cx="3977640" cy="320040"/>
          </a:xfrm>
          <a:prstGeom prst="rect">
            <a:avLst/>
          </a:prstGeom>
          <a:noFill/>
          <a:ln/>
        </p:spPr>
        <p:txBody>
          <a:bodyPr wrap="square" lIns="0" tIns="0" rIns="0" bIns="0" rtlCol="0" anchor="ctr"/>
          <a:lstStyle/>
          <a:p>
            <a:pPr indent="0" marL="0">
              <a:buNone/>
            </a:pPr>
            <a:r>
              <a:rPr lang="en-US" sz="1350" b="1" dirty="0">
                <a:solidFill>
                  <a:srgbClr val="FFFFFF"/>
                </a:solidFill>
                <a:latin typeface="Calibri" pitchFamily="34" charset="0"/>
                <a:ea typeface="Calibri" pitchFamily="34" charset="-122"/>
                <a:cs typeface="Calibri" pitchFamily="34" charset="-120"/>
              </a:rPr>
              <a:t>転移  Transference</a:t>
            </a:r>
            <a:endParaRPr lang="en-US" sz="1350" dirty="0"/>
          </a:p>
        </p:txBody>
      </p:sp>
      <p:sp>
        <p:nvSpPr>
          <p:cNvPr id="25" name="Text 23"/>
          <p:cNvSpPr/>
          <p:nvPr/>
        </p:nvSpPr>
        <p:spPr>
          <a:xfrm>
            <a:off x="4901184" y="3474720"/>
            <a:ext cx="3977640" cy="256032"/>
          </a:xfrm>
          <a:prstGeom prst="rect">
            <a:avLst/>
          </a:prstGeom>
          <a:noFill/>
          <a:ln/>
        </p:spPr>
        <p:txBody>
          <a:bodyPr wrap="square" lIns="0" tIns="0" rIns="0" bIns="0" rtlCol="0" anchor="ctr"/>
          <a:lstStyle/>
          <a:p>
            <a:pPr indent="0" marL="0">
              <a:buNone/>
            </a:pPr>
            <a:r>
              <a:rPr lang="en-US" sz="950" dirty="0">
                <a:solidFill>
                  <a:srgbClr val="7A9BB5"/>
                </a:solidFill>
                <a:latin typeface="Calibri" pitchFamily="34" charset="0"/>
                <a:ea typeface="Calibri" pitchFamily="34" charset="-122"/>
                <a:cs typeface="Calibri" pitchFamily="34" charset="-120"/>
              </a:rPr>
              <a:t>精神分析: 過去の対象関係を現在の関係に反復</a:t>
            </a:r>
            <a:endParaRPr lang="en-US" sz="950" dirty="0"/>
          </a:p>
        </p:txBody>
      </p:sp>
      <p:sp>
        <p:nvSpPr>
          <p:cNvPr id="26" name="Text 24"/>
          <p:cNvSpPr/>
          <p:nvPr/>
        </p:nvSpPr>
        <p:spPr>
          <a:xfrm>
            <a:off x="4901184" y="3730752"/>
            <a:ext cx="3977640" cy="347472"/>
          </a:xfrm>
          <a:prstGeom prst="rect">
            <a:avLst/>
          </a:prstGeom>
          <a:noFill/>
          <a:ln/>
        </p:spPr>
        <p:txBody>
          <a:bodyPr wrap="square" lIns="0" tIns="0" rIns="0" bIns="0" rtlCol="0" anchor="ctr"/>
          <a:lstStyle/>
          <a:p>
            <a:pPr indent="0" marL="0">
              <a:lnSpc>
                <a:spcPct val="120000"/>
              </a:lnSpc>
              <a:buNone/>
            </a:pPr>
            <a:r>
              <a:rPr lang="en-US" sz="950" dirty="0">
                <a:solidFill>
                  <a:srgbClr val="A8C4E0"/>
                </a:solidFill>
                <a:latin typeface="Calibri" pitchFamily="34" charset="0"/>
                <a:ea typeface="Calibri" pitchFamily="34" charset="-122"/>
                <a:cs typeface="Calibri" pitchFamily="34" charset="-120"/>
              </a:rPr>
              <a:t>自由エネルギー的解釈: 古い生成モデルを現在に不適切に適用する予測的補完</a:t>
            </a:r>
            <a:endParaRPr lang="en-US" sz="950" dirty="0"/>
          </a:p>
        </p:txBody>
      </p:sp>
      <p:sp>
        <p:nvSpPr>
          <p:cNvPr id="27" name="Text 25"/>
          <p:cNvSpPr/>
          <p:nvPr/>
        </p:nvSpPr>
        <p:spPr>
          <a:xfrm>
            <a:off x="4901184" y="4087368"/>
            <a:ext cx="3977640" cy="658368"/>
          </a:xfrm>
          <a:prstGeom prst="rect">
            <a:avLst/>
          </a:prstGeom>
          <a:noFill/>
          <a:ln/>
        </p:spPr>
        <p:txBody>
          <a:bodyPr wrap="square" lIns="0" tIns="0" rIns="0" bIns="0" rtlCol="0" anchor="ctr"/>
          <a:lstStyle/>
          <a:p>
            <a:pPr indent="0" marL="0">
              <a:lnSpc>
                <a:spcPct val="120000"/>
              </a:lnSpc>
              <a:buNone/>
            </a:pPr>
            <a:r>
              <a:rPr lang="en-US" sz="850" dirty="0">
                <a:solidFill>
                  <a:srgbClr val="E8C97A"/>
                </a:solidFill>
                <a:latin typeface="Calibri" pitchFamily="34" charset="0"/>
                <a:ea typeface="Calibri" pitchFamily="34" charset="-122"/>
                <a:cs typeface="Calibri" pitchFamily="34" charset="-120"/>
              </a:rPr>
              <a:t>神経相関: mPFC-海馬の協働</a:t>
            </a:r>
            <a:endParaRPr lang="en-US" sz="850" dirty="0"/>
          </a:p>
          <a:p>
            <a:pPr indent="0" marL="0">
              <a:lnSpc>
                <a:spcPct val="120000"/>
              </a:lnSpc>
              <a:buNone/>
            </a:pPr>
            <a:r>
              <a:rPr lang="en-US" sz="850" dirty="0">
                <a:solidFill>
                  <a:srgbClr val="E8C97A"/>
                </a:solidFill>
                <a:latin typeface="Calibri" pitchFamily="34" charset="0"/>
                <a:ea typeface="Calibri" pitchFamily="34" charset="-122"/>
                <a:cs typeface="Calibri" pitchFamily="34" charset="-120"/>
              </a:rPr>
              <a:t>手続き的感情記憶（扁桃体・基底核）の現在投影</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神経精神分析学：マーク・ソームズと脳と心の統一理論</dc:title>
  <dc:subject>PptxGenJS Presentation</dc:subject>
  <dc:creator>PptxGenJS</dc:creator>
  <cp:lastModifiedBy>PptxGenJS</cp:lastModifiedBy>
  <cp:revision>1</cp:revision>
  <dcterms:created xsi:type="dcterms:W3CDTF">2026-05-20T07:27:11Z</dcterms:created>
  <dcterms:modified xsi:type="dcterms:W3CDTF">2026-05-20T07:27:11Z</dcterms:modified>
</cp:coreProperties>
</file>