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9144000" cy="5143500"/>
  <p:notesSz cx="5143500" cy="9144000"/>
  <p:embeddedFontLst>
    <p:embeddedFont>
      <p:font typeface="Fraunces ExtraBold"/>
      <p:regular r:id="rId17"/>
    </p:embeddedFont>
    <p:embeddedFont>
      <p:font typeface="Nobile"/>
      <p:regular r:id="rId18"/>
    </p:embeddedFont>
    <p:embeddedFont>
      <p:font typeface="Nobile Bold"/>
      <p:regular r:id="rId1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DEEEE1"/>
          </a:solidFill>
          <a:ln/>
        </p:spPr>
      </p:sp>
      <p:sp>
        <p:nvSpPr>
          <p:cNvPr id="3" name="Shape 1"/>
          <p:cNvSpPr/>
          <p:nvPr/>
        </p:nvSpPr>
        <p:spPr>
          <a:xfrm>
            <a:off x="0" y="0"/>
            <a:ext cx="9144000" cy="5143500"/>
          </a:xfrm>
          <a:prstGeom prst="rect">
            <a:avLst/>
          </a:prstGeom>
          <a:solidFill>
            <a:srgbClr val="FAFFFA"/>
          </a:solidFill>
          <a:ln/>
        </p:spPr>
      </p:sp>
      <p:pic>
        <p:nvPicPr>
          <p:cNvPr id="4" name="Image 0" descr="preencoded.png">
            <a:hlinkClick r:id="rId2" tooltip=""/>
          </p:cNvPr>
          <p:cNvPicPr>
            <a:picLocks noChangeAspect="1"/>
          </p:cNvPicPr>
          <p:nvPr/>
        </p:nvPicPr>
        <p:blipFill>
          <a:blip r:embed="rId1"/>
          <a:stretch>
            <a:fillRect/>
          </a:stretch>
        </p:blipFill>
        <p:spPr>
          <a:xfrm>
            <a:off x="8029180" y="4844491"/>
            <a:ext cx="1071843" cy="256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sv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25119" y="1674391"/>
            <a:ext cx="3858890" cy="387548"/>
          </a:xfrm>
          <a:prstGeom prst="rect">
            <a:avLst/>
          </a:prstGeom>
          <a:noFill/>
          <a:ln/>
        </p:spPr>
        <p:txBody>
          <a:bodyPr wrap="none" lIns="0" tIns="0" rIns="0" bIns="0" rtlCol="0" anchor="t"/>
          <a:lstStyle/>
          <a:p>
            <a:pPr algn="l" indent="0" marL="0">
              <a:lnSpc>
                <a:spcPct val="104000"/>
              </a:lnSpc>
              <a:buNone/>
            </a:pPr>
            <a:r>
              <a:rPr lang="ja-JP" altLang="en-US" sz="2400" dirty="0">
                <a:solidFill>
                  <a:srgbClr val="3B4540"/>
                </a:solidFill>
                <a:latin typeface="Fraunces ExtraBold" pitchFamily="34" charset="0"/>
                <a:ea typeface="Fraunces ExtraBold" pitchFamily="34" charset="-122"/>
                <a:cs typeface="Fraunces ExtraBold" pitchFamily="34" charset="-120"/>
              </a:rPr>
              <a:t>感情システム構造マップ</a:t>
            </a:r>
            <a:endParaRPr lang="ja-JP" sz="2400" dirty="0"/>
          </a:p>
        </p:txBody>
      </p:sp>
      <p:sp>
        <p:nvSpPr>
          <p:cNvPr id="4" name="Text 1"/>
          <p:cNvSpPr/>
          <p:nvPr/>
        </p:nvSpPr>
        <p:spPr>
          <a:xfrm>
            <a:off x="3925119" y="2111499"/>
            <a:ext cx="3334196" cy="193849"/>
          </a:xfrm>
          <a:prstGeom prst="rect">
            <a:avLst/>
          </a:prstGeom>
          <a:noFill/>
          <a:ln/>
        </p:spPr>
        <p:txBody>
          <a:bodyPr wrap="none" lIns="0" tIns="0" rIns="0" bIns="0" rtlCol="0" anchor="t"/>
          <a:lstStyle/>
          <a:p>
            <a:pPr algn="l" indent="0" marL="0">
              <a:lnSpc>
                <a:spcPct val="104000"/>
              </a:lnSpc>
              <a:buNone/>
            </a:pPr>
            <a:r>
              <a:rPr lang="ja-JP" altLang="en-US" sz="1200" dirty="0">
                <a:solidFill>
                  <a:srgbClr val="3B4540"/>
                </a:solidFill>
                <a:latin typeface="Fraunces ExtraBold" pitchFamily="34" charset="0"/>
                <a:ea typeface="Fraunces ExtraBold" pitchFamily="34" charset="-122"/>
                <a:cs typeface="Fraunces ExtraBold" pitchFamily="34" charset="-120"/>
              </a:rPr>
              <a:t>私たちの行動を支配する「7つの原動力」</a:t>
            </a:r>
            <a:endParaRPr lang="ja-JP" sz="1200" dirty="0"/>
          </a:p>
        </p:txBody>
      </p:sp>
      <p:sp>
        <p:nvSpPr>
          <p:cNvPr id="5" name="Text 2"/>
          <p:cNvSpPr/>
          <p:nvPr/>
        </p:nvSpPr>
        <p:spPr>
          <a:xfrm>
            <a:off x="3925119" y="2491383"/>
            <a:ext cx="4722763" cy="595387"/>
          </a:xfrm>
          <a:prstGeom prst="rect">
            <a:avLst/>
          </a:prstGeom>
          <a:noFill/>
          <a:ln/>
        </p:spPr>
        <p:txBody>
          <a:bodyPr wrap="square" lIns="0" tIns="0" rIns="0" bIns="0" rtlCol="0" anchor="t">
            <a:normAutofit/>
          </a:bodyPr>
          <a:lstStyle/>
          <a:p>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Jaak Panksepp の情動神経科学・Mark Solms の「意識するイド」・Karl Friston の予測誤差理論を統合し、</a:t>
            </a:r>
            <a:pPr algn="l" indent="0" marL="0">
              <a:lnSpc>
                <a:spcPct val="133000"/>
              </a:lnSpc>
              <a:buNone/>
            </a:pPr>
            <a:r>
              <a:rPr lang="ja-JP" altLang="en-US" sz="950" b="1" dirty="0">
                <a:solidFill>
                  <a:srgbClr val="405449"/>
                </a:solidFill>
                <a:latin typeface="Nobile" pitchFamily="34" charset="0"/>
                <a:ea typeface="Nobile" pitchFamily="34" charset="-122"/>
                <a:cs typeface="Nobile" pitchFamily="34" charset="-120"/>
              </a:rPr>
              <a:t>感情がどこから生まれ、なぜ私たちを動かすのか</a:t>
            </a:r>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を神経精神分析の視点から解き明かします。</a:t>
            </a:r>
            <a:endParaRPr lang="ja-JP" sz="950" dirty="0"/>
          </a:p>
        </p:txBody>
      </p:sp>
      <p:sp>
        <p:nvSpPr>
          <p:cNvPr id="6" name="Shape 3"/>
          <p:cNvSpPr/>
          <p:nvPr/>
        </p:nvSpPr>
        <p:spPr>
          <a:xfrm>
            <a:off x="3925119" y="3231059"/>
            <a:ext cx="743992" cy="233214"/>
          </a:xfrm>
          <a:prstGeom prst="roundRect">
            <a:avLst>
              <a:gd name="adj" fmla="val 38297"/>
            </a:avLst>
          </a:prstGeom>
          <a:solidFill>
            <a:srgbClr val="DDEEE0"/>
          </a:solidFill>
          <a:ln/>
        </p:spPr>
      </p:sp>
      <p:sp>
        <p:nvSpPr>
          <p:cNvPr id="7" name="Text 4"/>
          <p:cNvSpPr/>
          <p:nvPr/>
        </p:nvSpPr>
        <p:spPr>
          <a:xfrm>
            <a:off x="3999533" y="3268266"/>
            <a:ext cx="1052364" cy="158800"/>
          </a:xfrm>
          <a:prstGeom prst="rect">
            <a:avLst/>
          </a:prstGeom>
          <a:noFill/>
          <a:ln/>
        </p:spPr>
        <p:txBody>
          <a:bodyPr wrap="none" lIns="0" tIns="0" rIns="0" bIns="0" rtlCol="0" anchor="t"/>
          <a:lstStyle/>
          <a:p>
            <a:pPr algn="l" indent="0" marL="0">
              <a:lnSpc>
                <a:spcPct val="133000"/>
              </a:lnSpc>
              <a:buNone/>
            </a:pPr>
            <a:r>
              <a:rPr lang="zh-CN" altLang="en-US" sz="750" dirty="0">
                <a:solidFill>
                  <a:srgbClr val="405449"/>
                </a:solidFill>
                <a:latin typeface="Nobile" pitchFamily="34" charset="0"/>
                <a:ea typeface="Nobile" pitchFamily="34" charset="-122"/>
                <a:cs typeface="Nobile" pitchFamily="34" charset="-120"/>
              </a:rPr>
              <a:t>神経精神分析</a:t>
            </a:r>
            <a:endParaRPr lang="zh-CN" sz="750" dirty="0"/>
          </a:p>
        </p:txBody>
      </p:sp>
      <p:sp>
        <p:nvSpPr>
          <p:cNvPr id="8" name="Shape 5"/>
          <p:cNvSpPr/>
          <p:nvPr/>
        </p:nvSpPr>
        <p:spPr>
          <a:xfrm>
            <a:off x="4731097" y="3226296"/>
            <a:ext cx="753517" cy="242739"/>
          </a:xfrm>
          <a:prstGeom prst="roundRect">
            <a:avLst>
              <a:gd name="adj" fmla="val 36794"/>
            </a:avLst>
          </a:prstGeom>
          <a:noFill/>
          <a:ln w="4763">
            <a:solidFill>
              <a:srgbClr val="438951"/>
            </a:solidFill>
            <a:prstDash val="solid"/>
          </a:ln>
        </p:spPr>
      </p:sp>
      <p:sp>
        <p:nvSpPr>
          <p:cNvPr id="9" name="Text 6"/>
          <p:cNvSpPr/>
          <p:nvPr/>
        </p:nvSpPr>
        <p:spPr>
          <a:xfrm>
            <a:off x="4810274" y="3268266"/>
            <a:ext cx="1052364" cy="158800"/>
          </a:xfrm>
          <a:prstGeom prst="rect">
            <a:avLst/>
          </a:prstGeom>
          <a:noFill/>
          <a:ln/>
        </p:spPr>
        <p:txBody>
          <a:bodyPr wrap="none" lIns="0" tIns="0" rIns="0" bIns="0" rtlCol="0" anchor="t"/>
          <a:lstStyle/>
          <a:p>
            <a:pPr algn="l" indent="0" marL="0">
              <a:lnSpc>
                <a:spcPct val="133000"/>
              </a:lnSpc>
              <a:buNone/>
            </a:pPr>
            <a:r>
              <a:rPr lang="zh-CN" altLang="en-US" sz="750" dirty="0">
                <a:solidFill>
                  <a:srgbClr val="438951"/>
                </a:solidFill>
                <a:latin typeface="Nobile" pitchFamily="34" charset="0"/>
                <a:ea typeface="Nobile" pitchFamily="34" charset="-122"/>
                <a:cs typeface="Nobile" pitchFamily="34" charset="-120"/>
              </a:rPr>
              <a:t>情動神経科学</a:t>
            </a:r>
            <a:endParaRPr lang="zh-CN" sz="750" dirty="0"/>
          </a:p>
        </p:txBody>
      </p:sp>
      <p:sp>
        <p:nvSpPr>
          <p:cNvPr id="10" name="Shape 7"/>
          <p:cNvSpPr/>
          <p:nvPr/>
        </p:nvSpPr>
        <p:spPr>
          <a:xfrm>
            <a:off x="5546601" y="3226296"/>
            <a:ext cx="753517" cy="242739"/>
          </a:xfrm>
          <a:prstGeom prst="roundRect">
            <a:avLst>
              <a:gd name="adj" fmla="val 36794"/>
            </a:avLst>
          </a:prstGeom>
          <a:noFill/>
          <a:ln w="4763">
            <a:solidFill>
              <a:srgbClr val="438951"/>
            </a:solidFill>
            <a:prstDash val="solid"/>
          </a:ln>
        </p:spPr>
      </p:sp>
      <p:sp>
        <p:nvSpPr>
          <p:cNvPr id="11" name="Text 8"/>
          <p:cNvSpPr/>
          <p:nvPr/>
        </p:nvSpPr>
        <p:spPr>
          <a:xfrm>
            <a:off x="5625778" y="3268266"/>
            <a:ext cx="1052364" cy="158800"/>
          </a:xfrm>
          <a:prstGeom prst="rect">
            <a:avLst/>
          </a:prstGeom>
          <a:noFill/>
          <a:ln/>
        </p:spPr>
        <p:txBody>
          <a:bodyPr wrap="none" lIns="0" tIns="0" rIns="0" bIns="0" rtlCol="0" anchor="t"/>
          <a:lstStyle/>
          <a:p>
            <a:pPr algn="l" indent="0" marL="0">
              <a:lnSpc>
                <a:spcPct val="133000"/>
              </a:lnSpc>
              <a:buNone/>
            </a:pPr>
            <a:r>
              <a:rPr lang="zh-CN" altLang="en-US" sz="750" dirty="0">
                <a:solidFill>
                  <a:srgbClr val="438951"/>
                </a:solidFill>
                <a:latin typeface="Nobile" pitchFamily="34" charset="0"/>
                <a:ea typeface="Nobile" pitchFamily="34" charset="-122"/>
                <a:cs typeface="Nobile" pitchFamily="34" charset="-120"/>
              </a:rPr>
              <a:t>予測誤差理論</a:t>
            </a:r>
            <a:endParaRPr lang="zh-CN" sz="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372070" y="302493"/>
            <a:ext cx="2783012" cy="290736"/>
          </a:xfrm>
          <a:prstGeom prst="rect">
            <a:avLst/>
          </a:prstGeom>
          <a:noFill/>
          <a:ln/>
        </p:spPr>
        <p:txBody>
          <a:bodyPr wrap="none" lIns="0" tIns="0" rIns="0" bIns="0" rtlCol="0" anchor="t"/>
          <a:lstStyle/>
          <a:p>
            <a:pPr algn="l" indent="0" marL="0">
              <a:lnSpc>
                <a:spcPct val="104000"/>
              </a:lnSpc>
              <a:buNone/>
            </a:pPr>
            <a:r>
              <a:rPr lang="ja-JP" altLang="en-US" sz="1800" dirty="0">
                <a:solidFill>
                  <a:srgbClr val="3B4540"/>
                </a:solidFill>
                <a:latin typeface="Fraunces ExtraBold" pitchFamily="34" charset="0"/>
                <a:ea typeface="Fraunces ExtraBold" pitchFamily="34" charset="-122"/>
                <a:cs typeface="Fraunces ExtraBold" pitchFamily="34" charset="-120"/>
              </a:rPr>
              <a:t>臨床応用とまとめ</a:t>
            </a:r>
            <a:endParaRPr lang="ja-JP" sz="1800" dirty="0"/>
          </a:p>
        </p:txBody>
      </p:sp>
      <p:sp>
        <p:nvSpPr>
          <p:cNvPr id="4" name="Text 1"/>
          <p:cNvSpPr/>
          <p:nvPr/>
        </p:nvSpPr>
        <p:spPr>
          <a:xfrm>
            <a:off x="372070" y="767581"/>
            <a:ext cx="1806029"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3B4540"/>
                </a:solidFill>
                <a:latin typeface="Fraunces ExtraBold" pitchFamily="34" charset="0"/>
                <a:ea typeface="Fraunces ExtraBold" pitchFamily="34" charset="-122"/>
                <a:cs typeface="Fraunces ExtraBold" pitchFamily="34" charset="-120"/>
              </a:rPr>
              <a:t>臨床への応用：3つの原則</a:t>
            </a:r>
            <a:endParaRPr lang="ja-JP" sz="900" dirty="0"/>
          </a:p>
        </p:txBody>
      </p:sp>
      <p:sp>
        <p:nvSpPr>
          <p:cNvPr id="5" name="Shape 2"/>
          <p:cNvSpPr/>
          <p:nvPr/>
        </p:nvSpPr>
        <p:spPr>
          <a:xfrm>
            <a:off x="372070" y="1130871"/>
            <a:ext cx="2631802" cy="1201266"/>
          </a:xfrm>
          <a:prstGeom prst="roundRect">
            <a:avLst>
              <a:gd name="adj" fmla="val 3806"/>
            </a:avLst>
          </a:prstGeom>
          <a:solidFill>
            <a:srgbClr val="FAFFFA"/>
          </a:solidFill>
          <a:ln w="9525">
            <a:solidFill>
              <a:srgbClr val="CED9CE"/>
            </a:solidFill>
            <a:prstDash val="solid"/>
          </a:ln>
        </p:spPr>
      </p:sp>
      <p:sp>
        <p:nvSpPr>
          <p:cNvPr id="6" name="Shape 3"/>
          <p:cNvSpPr/>
          <p:nvPr/>
        </p:nvSpPr>
        <p:spPr>
          <a:xfrm>
            <a:off x="372070" y="1121346"/>
            <a:ext cx="2631802" cy="38100"/>
          </a:xfrm>
          <a:prstGeom prst="roundRect">
            <a:avLst>
              <a:gd name="adj" fmla="val 219768"/>
            </a:avLst>
          </a:prstGeom>
          <a:solidFill>
            <a:srgbClr val="438951"/>
          </a:solidFill>
          <a:ln/>
        </p:spPr>
      </p:sp>
      <p:sp>
        <p:nvSpPr>
          <p:cNvPr id="7" name="Shape 4"/>
          <p:cNvSpPr/>
          <p:nvPr/>
        </p:nvSpPr>
        <p:spPr>
          <a:xfrm>
            <a:off x="1548408" y="991344"/>
            <a:ext cx="279053" cy="279053"/>
          </a:xfrm>
          <a:prstGeom prst="roundRect">
            <a:avLst>
              <a:gd name="adj" fmla="val 204800"/>
            </a:avLst>
          </a:prstGeom>
          <a:solidFill>
            <a:srgbClr val="438951"/>
          </a:solidFill>
          <a:ln/>
        </p:spPr>
      </p:sp>
      <p:sp>
        <p:nvSpPr>
          <p:cNvPr id="8" name="Text 5"/>
          <p:cNvSpPr/>
          <p:nvPr/>
        </p:nvSpPr>
        <p:spPr>
          <a:xfrm>
            <a:off x="1632124" y="1061070"/>
            <a:ext cx="111621" cy="139526"/>
          </a:xfrm>
          <a:prstGeom prst="rect">
            <a:avLst/>
          </a:prstGeom>
          <a:noFill/>
          <a:ln/>
        </p:spPr>
        <p:txBody>
          <a:bodyPr wrap="none" lIns="0" tIns="0" rIns="0" bIns="0" rtlCol="0" anchor="ctr"/>
          <a:lstStyle/>
          <a:p>
            <a:pPr algn="ctr" indent="0" marL="0">
              <a:lnSpc>
                <a:spcPct val="100000"/>
              </a:lnSpc>
              <a:buNone/>
            </a:pPr>
            <a:r>
              <a:rPr lang="en-US" sz="850" dirty="0">
                <a:solidFill>
                  <a:srgbClr val="FFFFFF"/>
                </a:solidFill>
                <a:latin typeface="Fraunces ExtraBold" pitchFamily="34" charset="0"/>
                <a:ea typeface="Fraunces ExtraBold" pitchFamily="34" charset="-122"/>
                <a:cs typeface="Fraunces ExtraBold" pitchFamily="34" charset="-120"/>
              </a:rPr>
              <a:t>1</a:t>
            </a:r>
            <a:endParaRPr lang="en-US" sz="850" dirty="0"/>
          </a:p>
        </p:txBody>
      </p:sp>
      <p:sp>
        <p:nvSpPr>
          <p:cNvPr id="9" name="Text 6"/>
          <p:cNvSpPr/>
          <p:nvPr/>
        </p:nvSpPr>
        <p:spPr>
          <a:xfrm>
            <a:off x="474613" y="1363414"/>
            <a:ext cx="1162869"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回路をラベリングする</a:t>
            </a:r>
            <a:endParaRPr lang="ja-JP" sz="900" dirty="0"/>
          </a:p>
        </p:txBody>
      </p:sp>
      <p:sp>
        <p:nvSpPr>
          <p:cNvPr id="10" name="Text 7"/>
          <p:cNvSpPr/>
          <p:nvPr/>
        </p:nvSpPr>
        <p:spPr>
          <a:xfrm>
            <a:off x="474613" y="1578471"/>
            <a:ext cx="2426717" cy="651123"/>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感情体験に神経科学的な名前を与えることで、患者・クライアントが自分の状態を客観視しやすくなります。「今、FEARが強く活性化している」「CAREシステムが長期間満たされていない」といった言語化は、感情の脅威性を下げ、観察的自我を促します。</a:t>
            </a:r>
            <a:endParaRPr lang="ja-JP" sz="700" dirty="0"/>
          </a:p>
        </p:txBody>
      </p:sp>
      <p:sp>
        <p:nvSpPr>
          <p:cNvPr id="11" name="Shape 8"/>
          <p:cNvSpPr/>
          <p:nvPr/>
        </p:nvSpPr>
        <p:spPr>
          <a:xfrm>
            <a:off x="372070" y="2541389"/>
            <a:ext cx="2631802" cy="1071042"/>
          </a:xfrm>
          <a:prstGeom prst="roundRect">
            <a:avLst>
              <a:gd name="adj" fmla="val 4269"/>
            </a:avLst>
          </a:prstGeom>
          <a:solidFill>
            <a:srgbClr val="FAFFFA"/>
          </a:solidFill>
          <a:ln w="9525">
            <a:solidFill>
              <a:srgbClr val="CED9CE"/>
            </a:solidFill>
            <a:prstDash val="solid"/>
          </a:ln>
        </p:spPr>
      </p:sp>
      <p:sp>
        <p:nvSpPr>
          <p:cNvPr id="12" name="Shape 9"/>
          <p:cNvSpPr/>
          <p:nvPr/>
        </p:nvSpPr>
        <p:spPr>
          <a:xfrm>
            <a:off x="372070" y="2531864"/>
            <a:ext cx="2631802" cy="38100"/>
          </a:xfrm>
          <a:prstGeom prst="roundRect">
            <a:avLst>
              <a:gd name="adj" fmla="val 219768"/>
            </a:avLst>
          </a:prstGeom>
          <a:solidFill>
            <a:srgbClr val="438951"/>
          </a:solidFill>
          <a:ln/>
        </p:spPr>
      </p:sp>
      <p:sp>
        <p:nvSpPr>
          <p:cNvPr id="13" name="Shape 10"/>
          <p:cNvSpPr/>
          <p:nvPr/>
        </p:nvSpPr>
        <p:spPr>
          <a:xfrm>
            <a:off x="1548408" y="2401863"/>
            <a:ext cx="279053" cy="279053"/>
          </a:xfrm>
          <a:prstGeom prst="roundRect">
            <a:avLst>
              <a:gd name="adj" fmla="val 204800"/>
            </a:avLst>
          </a:prstGeom>
          <a:solidFill>
            <a:srgbClr val="438951"/>
          </a:solidFill>
          <a:ln/>
        </p:spPr>
      </p:sp>
      <p:sp>
        <p:nvSpPr>
          <p:cNvPr id="14" name="Text 11"/>
          <p:cNvSpPr/>
          <p:nvPr/>
        </p:nvSpPr>
        <p:spPr>
          <a:xfrm>
            <a:off x="1632124" y="2471589"/>
            <a:ext cx="111621" cy="139526"/>
          </a:xfrm>
          <a:prstGeom prst="rect">
            <a:avLst/>
          </a:prstGeom>
          <a:noFill/>
          <a:ln/>
        </p:spPr>
        <p:txBody>
          <a:bodyPr wrap="none" lIns="0" tIns="0" rIns="0" bIns="0" rtlCol="0" anchor="ctr"/>
          <a:lstStyle/>
          <a:p>
            <a:pPr algn="ctr" indent="0" marL="0">
              <a:lnSpc>
                <a:spcPct val="100000"/>
              </a:lnSpc>
              <a:buNone/>
            </a:pPr>
            <a:r>
              <a:rPr lang="en-US" sz="850" dirty="0">
                <a:solidFill>
                  <a:srgbClr val="FFFFFF"/>
                </a:solidFill>
                <a:latin typeface="Fraunces ExtraBold" pitchFamily="34" charset="0"/>
                <a:ea typeface="Fraunces ExtraBold" pitchFamily="34" charset="-122"/>
                <a:cs typeface="Fraunces ExtraBold" pitchFamily="34" charset="-120"/>
              </a:rPr>
              <a:t>2</a:t>
            </a:r>
            <a:endParaRPr lang="en-US" sz="850" dirty="0"/>
          </a:p>
        </p:txBody>
      </p:sp>
      <p:sp>
        <p:nvSpPr>
          <p:cNvPr id="15" name="Text 12"/>
          <p:cNvSpPr/>
          <p:nvPr/>
        </p:nvSpPr>
        <p:spPr>
          <a:xfrm>
            <a:off x="474613" y="2773933"/>
            <a:ext cx="1162869"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感情を否定しない</a:t>
            </a:r>
            <a:endParaRPr lang="ja-JP" sz="900" dirty="0"/>
          </a:p>
        </p:txBody>
      </p:sp>
      <p:sp>
        <p:nvSpPr>
          <p:cNvPr id="16" name="Text 13"/>
          <p:cNvSpPr/>
          <p:nvPr/>
        </p:nvSpPr>
        <p:spPr>
          <a:xfrm>
            <a:off x="474613" y="2988990"/>
            <a:ext cx="2426717" cy="520898"/>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感情は誤差修正信号です。「怒ってはいけない」「不安になるのはおかしい」という否定は、脳の更新システムを妨害します。感情をまず受容し、その情報的価値を探ることが統合の第一歩です。</a:t>
            </a:r>
            <a:endParaRPr lang="ja-JP" sz="700" dirty="0"/>
          </a:p>
        </p:txBody>
      </p:sp>
      <p:sp>
        <p:nvSpPr>
          <p:cNvPr id="17" name="Shape 14"/>
          <p:cNvSpPr/>
          <p:nvPr/>
        </p:nvSpPr>
        <p:spPr>
          <a:xfrm>
            <a:off x="372070" y="3821683"/>
            <a:ext cx="2631802" cy="940817"/>
          </a:xfrm>
          <a:prstGeom prst="roundRect">
            <a:avLst>
              <a:gd name="adj" fmla="val 4860"/>
            </a:avLst>
          </a:prstGeom>
          <a:solidFill>
            <a:srgbClr val="FAFFFA"/>
          </a:solidFill>
          <a:ln w="9525">
            <a:solidFill>
              <a:srgbClr val="CED9CE"/>
            </a:solidFill>
            <a:prstDash val="solid"/>
          </a:ln>
        </p:spPr>
      </p:sp>
      <p:sp>
        <p:nvSpPr>
          <p:cNvPr id="18" name="Shape 15"/>
          <p:cNvSpPr/>
          <p:nvPr/>
        </p:nvSpPr>
        <p:spPr>
          <a:xfrm>
            <a:off x="372070" y="3812158"/>
            <a:ext cx="2631802" cy="38100"/>
          </a:xfrm>
          <a:prstGeom prst="roundRect">
            <a:avLst>
              <a:gd name="adj" fmla="val 219768"/>
            </a:avLst>
          </a:prstGeom>
          <a:solidFill>
            <a:srgbClr val="438951"/>
          </a:solidFill>
          <a:ln/>
        </p:spPr>
      </p:sp>
      <p:sp>
        <p:nvSpPr>
          <p:cNvPr id="19" name="Shape 16"/>
          <p:cNvSpPr/>
          <p:nvPr/>
        </p:nvSpPr>
        <p:spPr>
          <a:xfrm>
            <a:off x="1548408" y="3682157"/>
            <a:ext cx="279053" cy="279053"/>
          </a:xfrm>
          <a:prstGeom prst="roundRect">
            <a:avLst>
              <a:gd name="adj" fmla="val 204800"/>
            </a:avLst>
          </a:prstGeom>
          <a:solidFill>
            <a:srgbClr val="438951"/>
          </a:solidFill>
          <a:ln/>
        </p:spPr>
      </p:sp>
      <p:sp>
        <p:nvSpPr>
          <p:cNvPr id="20" name="Text 17"/>
          <p:cNvSpPr/>
          <p:nvPr/>
        </p:nvSpPr>
        <p:spPr>
          <a:xfrm>
            <a:off x="1632124" y="3751883"/>
            <a:ext cx="111621" cy="139526"/>
          </a:xfrm>
          <a:prstGeom prst="rect">
            <a:avLst/>
          </a:prstGeom>
          <a:noFill/>
          <a:ln/>
        </p:spPr>
        <p:txBody>
          <a:bodyPr wrap="none" lIns="0" tIns="0" rIns="0" bIns="0" rtlCol="0" anchor="ctr"/>
          <a:lstStyle/>
          <a:p>
            <a:pPr algn="ctr" indent="0" marL="0">
              <a:lnSpc>
                <a:spcPct val="100000"/>
              </a:lnSpc>
              <a:buNone/>
            </a:pPr>
            <a:r>
              <a:rPr lang="en-US" sz="850" dirty="0">
                <a:solidFill>
                  <a:srgbClr val="FFFFFF"/>
                </a:solidFill>
                <a:latin typeface="Fraunces ExtraBold" pitchFamily="34" charset="0"/>
                <a:ea typeface="Fraunces ExtraBold" pitchFamily="34" charset="-122"/>
                <a:cs typeface="Fraunces ExtraBold" pitchFamily="34" charset="-120"/>
              </a:rPr>
              <a:t>3</a:t>
            </a:r>
            <a:endParaRPr lang="en-US" sz="850" dirty="0"/>
          </a:p>
        </p:txBody>
      </p:sp>
      <p:sp>
        <p:nvSpPr>
          <p:cNvPr id="21" name="Text 18"/>
          <p:cNvSpPr/>
          <p:nvPr/>
        </p:nvSpPr>
        <p:spPr>
          <a:xfrm>
            <a:off x="474613" y="4054227"/>
            <a:ext cx="1511052"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情動を導く：抑圧から統合へ</a:t>
            </a:r>
            <a:endParaRPr lang="ja-JP" sz="900" dirty="0"/>
          </a:p>
        </p:txBody>
      </p:sp>
      <p:sp>
        <p:nvSpPr>
          <p:cNvPr id="22" name="Text 19"/>
          <p:cNvSpPr/>
          <p:nvPr/>
        </p:nvSpPr>
        <p:spPr>
          <a:xfrm>
            <a:off x="474613" y="4269284"/>
            <a:ext cx="2426717" cy="390674"/>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7つのシステムは抑圧によって消えるのではなく、歪んだ形で再出現します。治療目標は感情の除去ではなく、</a:t>
            </a:r>
            <a:pPr algn="l" indent="0" marL="0">
              <a:lnSpc>
                <a:spcPct val="117000"/>
              </a:lnSpc>
              <a:buNone/>
            </a:pPr>
            <a:r>
              <a:rPr lang="ja-JP" altLang="en-US" sz="700" b="1" dirty="0">
                <a:solidFill>
                  <a:srgbClr val="405449"/>
                </a:solidFill>
                <a:latin typeface="Nobile" pitchFamily="34" charset="0"/>
                <a:ea typeface="Nobile" pitchFamily="34" charset="-122"/>
                <a:cs typeface="Nobile" pitchFamily="34" charset="-120"/>
              </a:rPr>
              <a:t>情動エネルギーを適応的な方向へ統合すること</a:t>
            </a:r>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です。</a:t>
            </a:r>
            <a:endParaRPr lang="ja-JP" sz="700" dirty="0"/>
          </a:p>
        </p:txBody>
      </p:sp>
      <p:sp>
        <p:nvSpPr>
          <p:cNvPr id="23" name="Text 20"/>
          <p:cNvSpPr/>
          <p:nvPr/>
        </p:nvSpPr>
        <p:spPr>
          <a:xfrm>
            <a:off x="3235598" y="767581"/>
            <a:ext cx="1814810"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3B4540"/>
                </a:solidFill>
                <a:latin typeface="Fraunces ExtraBold" pitchFamily="34" charset="0"/>
                <a:ea typeface="Fraunces ExtraBold" pitchFamily="34" charset="-122"/>
                <a:cs typeface="Fraunces ExtraBold" pitchFamily="34" charset="-120"/>
              </a:rPr>
              <a:t>本講義の核心：4つの結論</a:t>
            </a:r>
            <a:endParaRPr lang="ja-JP" sz="900" dirty="0"/>
          </a:p>
        </p:txBody>
      </p:sp>
      <p:sp>
        <p:nvSpPr>
          <p:cNvPr id="24" name="Shape 21"/>
          <p:cNvSpPr/>
          <p:nvPr/>
        </p:nvSpPr>
        <p:spPr>
          <a:xfrm>
            <a:off x="3235598" y="991344"/>
            <a:ext cx="2112020" cy="661541"/>
          </a:xfrm>
          <a:prstGeom prst="roundRect">
            <a:avLst>
              <a:gd name="adj" fmla="val 12657"/>
            </a:avLst>
          </a:prstGeom>
          <a:solidFill>
            <a:srgbClr val="E8F3E8"/>
          </a:solidFill>
          <a:ln/>
        </p:spPr>
      </p:sp>
      <p:sp>
        <p:nvSpPr>
          <p:cNvPr id="25" name="Text 22"/>
          <p:cNvSpPr/>
          <p:nvPr/>
        </p:nvSpPr>
        <p:spPr>
          <a:xfrm>
            <a:off x="3328615" y="1084362"/>
            <a:ext cx="1278582"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感情は脳幹から生まれる</a:t>
            </a:r>
            <a:endParaRPr lang="ja-JP" sz="900" dirty="0"/>
          </a:p>
        </p:txBody>
      </p:sp>
      <p:sp>
        <p:nvSpPr>
          <p:cNvPr id="26" name="Text 23"/>
          <p:cNvSpPr/>
          <p:nvPr/>
        </p:nvSpPr>
        <p:spPr>
          <a:xfrm>
            <a:off x="3328615" y="1299418"/>
            <a:ext cx="1925985" cy="260449"/>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皮質ではなく、進化的に古い脳幹・辺縁系が情動意識の源泉。</a:t>
            </a:r>
            <a:endParaRPr lang="ja-JP" sz="700" dirty="0"/>
          </a:p>
        </p:txBody>
      </p:sp>
      <p:sp>
        <p:nvSpPr>
          <p:cNvPr id="27" name="Shape 24"/>
          <p:cNvSpPr/>
          <p:nvPr/>
        </p:nvSpPr>
        <p:spPr>
          <a:xfrm>
            <a:off x="3235598" y="1722611"/>
            <a:ext cx="2112020" cy="661541"/>
          </a:xfrm>
          <a:prstGeom prst="roundRect">
            <a:avLst>
              <a:gd name="adj" fmla="val 12657"/>
            </a:avLst>
          </a:prstGeom>
          <a:solidFill>
            <a:srgbClr val="E8F3E8"/>
          </a:solidFill>
          <a:ln/>
        </p:spPr>
      </p:sp>
      <p:sp>
        <p:nvSpPr>
          <p:cNvPr id="28" name="Text 25"/>
          <p:cNvSpPr/>
          <p:nvPr/>
        </p:nvSpPr>
        <p:spPr>
          <a:xfrm>
            <a:off x="3328615" y="1815629"/>
            <a:ext cx="1162869"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意識は情動に根差す</a:t>
            </a:r>
            <a:endParaRPr lang="ja-JP" sz="900" dirty="0"/>
          </a:p>
        </p:txBody>
      </p:sp>
      <p:sp>
        <p:nvSpPr>
          <p:cNvPr id="29" name="Text 26"/>
          <p:cNvSpPr/>
          <p:nvPr/>
        </p:nvSpPr>
        <p:spPr>
          <a:xfrm>
            <a:off x="3328615" y="2030685"/>
            <a:ext cx="1925985" cy="260449"/>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Solmsの「意識するイド」——皮質は無意識、情動系が意識を灯す。</a:t>
            </a:r>
            <a:endParaRPr lang="ja-JP" sz="700" dirty="0"/>
          </a:p>
        </p:txBody>
      </p:sp>
      <p:sp>
        <p:nvSpPr>
          <p:cNvPr id="30" name="Shape 27"/>
          <p:cNvSpPr/>
          <p:nvPr/>
        </p:nvSpPr>
        <p:spPr>
          <a:xfrm>
            <a:off x="3235598" y="2453878"/>
            <a:ext cx="2112020" cy="661541"/>
          </a:xfrm>
          <a:prstGeom prst="roundRect">
            <a:avLst>
              <a:gd name="adj" fmla="val 12657"/>
            </a:avLst>
          </a:prstGeom>
          <a:solidFill>
            <a:srgbClr val="E8F3E8"/>
          </a:solidFill>
          <a:ln/>
        </p:spPr>
      </p:sp>
      <p:sp>
        <p:nvSpPr>
          <p:cNvPr id="31" name="Text 28"/>
          <p:cNvSpPr/>
          <p:nvPr/>
        </p:nvSpPr>
        <p:spPr>
          <a:xfrm>
            <a:off x="3328615" y="2546896"/>
            <a:ext cx="1511052"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知性は感情の後に形成される</a:t>
            </a:r>
            <a:endParaRPr lang="ja-JP" sz="900" dirty="0"/>
          </a:p>
        </p:txBody>
      </p:sp>
      <p:sp>
        <p:nvSpPr>
          <p:cNvPr id="32" name="Text 29"/>
          <p:cNvSpPr/>
          <p:nvPr/>
        </p:nvSpPr>
        <p:spPr>
          <a:xfrm>
            <a:off x="3328615" y="2761952"/>
            <a:ext cx="1925985" cy="260449"/>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認知・言語・思考は情動体験に後続する層として発達する。</a:t>
            </a:r>
            <a:endParaRPr lang="ja-JP" sz="700" dirty="0"/>
          </a:p>
        </p:txBody>
      </p:sp>
      <p:sp>
        <p:nvSpPr>
          <p:cNvPr id="33" name="Shape 30"/>
          <p:cNvSpPr/>
          <p:nvPr/>
        </p:nvSpPr>
        <p:spPr>
          <a:xfrm>
            <a:off x="3235598" y="3185145"/>
            <a:ext cx="2112020" cy="661541"/>
          </a:xfrm>
          <a:prstGeom prst="roundRect">
            <a:avLst>
              <a:gd name="adj" fmla="val 12657"/>
            </a:avLst>
          </a:prstGeom>
          <a:solidFill>
            <a:srgbClr val="E8F3E8"/>
          </a:solidFill>
          <a:ln/>
        </p:spPr>
      </p:sp>
      <p:sp>
        <p:nvSpPr>
          <p:cNvPr id="34" name="Text 31"/>
          <p:cNvSpPr/>
          <p:nvPr/>
        </p:nvSpPr>
        <p:spPr>
          <a:xfrm>
            <a:off x="3328615" y="3278163"/>
            <a:ext cx="1162869" cy="145331"/>
          </a:xfrm>
          <a:prstGeom prst="rect">
            <a:avLst/>
          </a:prstGeom>
          <a:noFill/>
          <a:ln/>
        </p:spPr>
        <p:txBody>
          <a:bodyPr wrap="none" lIns="0" tIns="0" rIns="0" bIns="0" rtlCol="0" anchor="t"/>
          <a:lstStyle/>
          <a:p>
            <a:pPr algn="l" indent="0" marL="0">
              <a:lnSpc>
                <a:spcPct val="104000"/>
              </a:lnSpc>
              <a:buNone/>
            </a:pPr>
            <a:r>
              <a:rPr lang="ja-JP" altLang="en-US" sz="900" dirty="0">
                <a:solidFill>
                  <a:srgbClr val="405449"/>
                </a:solidFill>
                <a:latin typeface="Fraunces ExtraBold" pitchFamily="34" charset="0"/>
                <a:ea typeface="Fraunces ExtraBold" pitchFamily="34" charset="-122"/>
                <a:cs typeface="Fraunces ExtraBold" pitchFamily="34" charset="-120"/>
              </a:rPr>
              <a:t>感情は予測誤差の体験</a:t>
            </a:r>
            <a:endParaRPr lang="ja-JP" sz="900" dirty="0"/>
          </a:p>
        </p:txBody>
      </p:sp>
      <p:sp>
        <p:nvSpPr>
          <p:cNvPr id="35" name="Text 32"/>
          <p:cNvSpPr/>
          <p:nvPr/>
        </p:nvSpPr>
        <p:spPr>
          <a:xfrm>
            <a:off x="3328615" y="3493219"/>
            <a:ext cx="1925985" cy="260449"/>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Fristonの自由エネルギー原理——感情は世界モデルの更新要求信号。</a:t>
            </a:r>
            <a:endParaRPr lang="ja-JP" sz="700" dirty="0"/>
          </a:p>
        </p:txBody>
      </p:sp>
      <p:sp>
        <p:nvSpPr>
          <p:cNvPr id="36" name="Text 33"/>
          <p:cNvSpPr/>
          <p:nvPr/>
        </p:nvSpPr>
        <p:spPr>
          <a:xfrm>
            <a:off x="3375124" y="3925119"/>
            <a:ext cx="1972494" cy="390674"/>
          </a:xfrm>
          <a:prstGeom prst="rect">
            <a:avLst/>
          </a:prstGeom>
          <a:noFill/>
          <a:ln/>
        </p:spPr>
        <p:txBody>
          <a:bodyPr wrap="square" lIns="0" tIns="0" rIns="0" bIns="0" rtlCol="0" anchor="t">
            <a:normAutofit/>
          </a:bodyPr>
          <a:lstStyle/>
          <a:p>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「古い脳」を否定するのではなく、</a:t>
            </a:r>
            <a:pPr algn="l" indent="0" marL="0">
              <a:lnSpc>
                <a:spcPct val="117000"/>
              </a:lnSpc>
              <a:buNone/>
            </a:pPr>
            <a:r>
              <a:rPr lang="ja-JP" altLang="en-US" sz="700" b="1" dirty="0">
                <a:solidFill>
                  <a:srgbClr val="405449"/>
                </a:solidFill>
                <a:latin typeface="Nobile" pitchFamily="34" charset="0"/>
                <a:ea typeface="Nobile" pitchFamily="34" charset="-122"/>
                <a:cs typeface="Nobile" pitchFamily="34" charset="-120"/>
              </a:rPr>
              <a:t>理解し、乗りこなすこと</a:t>
            </a:r>
            <a:pPr algn="l" indent="0" marL="0">
              <a:lnSpc>
                <a:spcPct val="117000"/>
              </a:lnSpc>
              <a:buNone/>
            </a:pPr>
            <a:r>
              <a:rPr lang="ja-JP" altLang="en-US" sz="700" dirty="0">
                <a:solidFill>
                  <a:srgbClr val="405449"/>
                </a:solidFill>
                <a:latin typeface="Nobile" pitchFamily="34" charset="0"/>
                <a:ea typeface="Nobile" pitchFamily="34" charset="-122"/>
                <a:cs typeface="Nobile" pitchFamily="34" charset="-120"/>
              </a:rPr>
              <a:t>。それが神経精神分析の実践的核心です。</a:t>
            </a:r>
            <a:endParaRPr lang="ja-JP" sz="700" dirty="0"/>
          </a:p>
        </p:txBody>
      </p:sp>
      <p:sp>
        <p:nvSpPr>
          <p:cNvPr id="37" name="Shape 34"/>
          <p:cNvSpPr/>
          <p:nvPr/>
        </p:nvSpPr>
        <p:spPr>
          <a:xfrm>
            <a:off x="3235598" y="3925119"/>
            <a:ext cx="9525" cy="390674"/>
          </a:xfrm>
          <a:prstGeom prst="rect">
            <a:avLst/>
          </a:prstGeom>
          <a:solidFill>
            <a:srgbClr val="438951"/>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472901" y="462855"/>
            <a:ext cx="4889674" cy="369466"/>
          </a:xfrm>
          <a:prstGeom prst="rect">
            <a:avLst/>
          </a:prstGeom>
          <a:noFill/>
          <a:ln/>
        </p:spPr>
        <p:txBody>
          <a:bodyPr wrap="none" lIns="0" tIns="0" rIns="0" bIns="0" rtlCol="0" anchor="t"/>
          <a:lstStyle/>
          <a:p>
            <a:pPr algn="l" indent="0" marL="0">
              <a:lnSpc>
                <a:spcPct val="104000"/>
              </a:lnSpc>
              <a:buNone/>
            </a:pPr>
            <a:r>
              <a:rPr lang="ja-JP" altLang="en-US" sz="2300" dirty="0">
                <a:solidFill>
                  <a:srgbClr val="3B4540"/>
                </a:solidFill>
                <a:latin typeface="Fraunces ExtraBold" pitchFamily="34" charset="0"/>
                <a:ea typeface="Fraunces ExtraBold" pitchFamily="34" charset="-122"/>
                <a:cs typeface="Fraunces ExtraBold" pitchFamily="34" charset="-120"/>
              </a:rPr>
              <a:t>なぜ「古い脳」が心を動かすのか</a:t>
            </a:r>
            <a:endParaRPr lang="ja-JP" sz="2300" dirty="0"/>
          </a:p>
        </p:txBody>
      </p:sp>
      <p:sp>
        <p:nvSpPr>
          <p:cNvPr id="4" name="Text 1"/>
          <p:cNvSpPr/>
          <p:nvPr/>
        </p:nvSpPr>
        <p:spPr>
          <a:xfrm>
            <a:off x="472901" y="1113979"/>
            <a:ext cx="2079129" cy="184696"/>
          </a:xfrm>
          <a:prstGeom prst="rect">
            <a:avLst/>
          </a:prstGeom>
          <a:noFill/>
          <a:ln/>
        </p:spPr>
        <p:txBody>
          <a:bodyPr wrap="none" lIns="0" tIns="0" rIns="0" bIns="0" rtlCol="0" anchor="t"/>
          <a:lstStyle/>
          <a:p>
            <a:pPr algn="l" indent="0" marL="0">
              <a:lnSpc>
                <a:spcPct val="104000"/>
              </a:lnSpc>
              <a:buNone/>
            </a:pPr>
            <a:r>
              <a:rPr lang="ja-JP" altLang="en-US" sz="1150" dirty="0">
                <a:solidFill>
                  <a:srgbClr val="3B4540"/>
                </a:solidFill>
                <a:latin typeface="Fraunces ExtraBold" pitchFamily="34" charset="0"/>
                <a:ea typeface="Fraunces ExtraBold" pitchFamily="34" charset="-122"/>
                <a:cs typeface="Fraunces ExtraBold" pitchFamily="34" charset="-120"/>
              </a:rPr>
              <a:t>通常のイメージ（誤解）</a:t>
            </a:r>
            <a:endParaRPr lang="ja-JP" sz="1150" dirty="0"/>
          </a:p>
        </p:txBody>
      </p:sp>
      <p:sp>
        <p:nvSpPr>
          <p:cNvPr id="5" name="Shape 2"/>
          <p:cNvSpPr/>
          <p:nvPr/>
        </p:nvSpPr>
        <p:spPr>
          <a:xfrm>
            <a:off x="472901" y="1425401"/>
            <a:ext cx="2139181" cy="1116360"/>
          </a:xfrm>
          <a:prstGeom prst="roundRect">
            <a:avLst>
              <a:gd name="adj" fmla="val 9532"/>
            </a:avLst>
          </a:prstGeom>
          <a:solidFill>
            <a:srgbClr val="FAFFFA"/>
          </a:solidFill>
          <a:ln w="14288">
            <a:solidFill>
              <a:srgbClr val="CED9CE"/>
            </a:solidFill>
            <a:prstDash val="solid"/>
          </a:ln>
        </p:spPr>
      </p:sp>
      <p:sp>
        <p:nvSpPr>
          <p:cNvPr id="6" name="Text 3"/>
          <p:cNvSpPr/>
          <p:nvPr/>
        </p:nvSpPr>
        <p:spPr>
          <a:xfrm>
            <a:off x="605358" y="1557858"/>
            <a:ext cx="1477863" cy="184696"/>
          </a:xfrm>
          <a:prstGeom prst="rect">
            <a:avLst/>
          </a:prstGeom>
          <a:noFill/>
          <a:ln/>
        </p:spPr>
        <p:txBody>
          <a:bodyPr wrap="none" lIns="0" tIns="0" rIns="0" bIns="0" rtlCol="0" anchor="t"/>
          <a:lstStyle/>
          <a:p>
            <a:pPr algn="l" indent="0" marL="0">
              <a:lnSpc>
                <a:spcPct val="104000"/>
              </a:lnSpc>
              <a:buNone/>
            </a:pPr>
            <a:r>
              <a:rPr lang="zh-CN" altLang="en-US" sz="1150" dirty="0">
                <a:solidFill>
                  <a:srgbClr val="405449"/>
                </a:solidFill>
                <a:latin typeface="Fraunces ExtraBold" pitchFamily="34" charset="0"/>
                <a:ea typeface="Fraunces ExtraBold" pitchFamily="34" charset="-122"/>
                <a:cs typeface="Fraunces ExtraBold" pitchFamily="34" charset="-120"/>
              </a:rPr>
              <a:t>大脳皮質 ＝ 理性</a:t>
            </a:r>
            <a:endParaRPr lang="zh-CN" sz="1150" dirty="0"/>
          </a:p>
        </p:txBody>
      </p:sp>
      <p:sp>
        <p:nvSpPr>
          <p:cNvPr id="7" name="Text 4"/>
          <p:cNvSpPr/>
          <p:nvPr/>
        </p:nvSpPr>
        <p:spPr>
          <a:xfrm>
            <a:off x="605358" y="1855217"/>
            <a:ext cx="1874267" cy="554087"/>
          </a:xfrm>
          <a:prstGeom prst="rect">
            <a:avLst/>
          </a:prstGeom>
          <a:noFill/>
          <a:ln/>
        </p:spPr>
        <p:txBody>
          <a:bodyPr wrap="square" lIns="0" tIns="0" rIns="0" bIns="0" rtlCol="0" anchor="t">
            <a:normAutofit/>
          </a:bodyPr>
          <a:lstStyle/>
          <a:p>
            <a:pPr algn="l" indent="0" marL="0">
              <a:lnSpc>
                <a:spcPct val="130000"/>
              </a:lnSpc>
              <a:buNone/>
            </a:pPr>
            <a:r>
              <a:rPr lang="ja-JP" altLang="en-US" sz="900" dirty="0">
                <a:solidFill>
                  <a:srgbClr val="405449"/>
                </a:solidFill>
                <a:latin typeface="Nobile" pitchFamily="34" charset="0"/>
                <a:ea typeface="Nobile" pitchFamily="34" charset="-122"/>
                <a:cs typeface="Nobile" pitchFamily="34" charset="-120"/>
              </a:rPr>
              <a:t>思考・判断・言語など高次機能の座とされ、感情は「下位の雑音」として扱われてきた。</a:t>
            </a:r>
            <a:endParaRPr lang="ja-JP" sz="900" dirty="0"/>
          </a:p>
        </p:txBody>
      </p:sp>
      <p:sp>
        <p:nvSpPr>
          <p:cNvPr id="8" name="Shape 5"/>
          <p:cNvSpPr/>
          <p:nvPr/>
        </p:nvSpPr>
        <p:spPr>
          <a:xfrm>
            <a:off x="472901" y="2654424"/>
            <a:ext cx="2139181" cy="1116360"/>
          </a:xfrm>
          <a:prstGeom prst="roundRect">
            <a:avLst>
              <a:gd name="adj" fmla="val 9532"/>
            </a:avLst>
          </a:prstGeom>
          <a:solidFill>
            <a:srgbClr val="FAFFFA"/>
          </a:solidFill>
          <a:ln w="14288">
            <a:solidFill>
              <a:srgbClr val="CED9CE"/>
            </a:solidFill>
            <a:prstDash val="solid"/>
          </a:ln>
        </p:spPr>
      </p:sp>
      <p:sp>
        <p:nvSpPr>
          <p:cNvPr id="9" name="Text 6"/>
          <p:cNvSpPr/>
          <p:nvPr/>
        </p:nvSpPr>
        <p:spPr>
          <a:xfrm>
            <a:off x="605358" y="2786881"/>
            <a:ext cx="1477863" cy="184696"/>
          </a:xfrm>
          <a:prstGeom prst="rect">
            <a:avLst/>
          </a:prstGeom>
          <a:noFill/>
          <a:ln/>
        </p:spPr>
        <p:txBody>
          <a:bodyPr wrap="none" lIns="0" tIns="0" rIns="0" bIns="0" rtlCol="0" anchor="t"/>
          <a:lstStyle/>
          <a:p>
            <a:pPr algn="l" indent="0" marL="0">
              <a:lnSpc>
                <a:spcPct val="104000"/>
              </a:lnSpc>
              <a:buNone/>
            </a:pPr>
            <a:r>
              <a:rPr lang="zh-CN" altLang="en-US" sz="1150" dirty="0">
                <a:solidFill>
                  <a:srgbClr val="405449"/>
                </a:solidFill>
                <a:latin typeface="Fraunces ExtraBold" pitchFamily="34" charset="0"/>
                <a:ea typeface="Fraunces ExtraBold" pitchFamily="34" charset="-122"/>
                <a:cs typeface="Fraunces ExtraBold" pitchFamily="34" charset="-120"/>
              </a:rPr>
              <a:t>感情 ＝ 下位機能</a:t>
            </a:r>
            <a:endParaRPr lang="zh-CN" sz="1150" dirty="0"/>
          </a:p>
        </p:txBody>
      </p:sp>
      <p:sp>
        <p:nvSpPr>
          <p:cNvPr id="10" name="Text 7"/>
          <p:cNvSpPr/>
          <p:nvPr/>
        </p:nvSpPr>
        <p:spPr>
          <a:xfrm>
            <a:off x="605358" y="3084240"/>
            <a:ext cx="1874267" cy="554087"/>
          </a:xfrm>
          <a:prstGeom prst="rect">
            <a:avLst/>
          </a:prstGeom>
          <a:noFill/>
          <a:ln/>
        </p:spPr>
        <p:txBody>
          <a:bodyPr wrap="square" lIns="0" tIns="0" rIns="0" bIns="0" rtlCol="0" anchor="t">
            <a:normAutofit/>
          </a:bodyPr>
          <a:lstStyle/>
          <a:p>
            <a:pPr algn="l" indent="0" marL="0">
              <a:lnSpc>
                <a:spcPct val="130000"/>
              </a:lnSpc>
              <a:buNone/>
            </a:pPr>
            <a:r>
              <a:rPr lang="ja-JP" altLang="en-US" sz="900" dirty="0">
                <a:solidFill>
                  <a:srgbClr val="405449"/>
                </a:solidFill>
                <a:latin typeface="Nobile" pitchFamily="34" charset="0"/>
                <a:ea typeface="Nobile" pitchFamily="34" charset="-122"/>
                <a:cs typeface="Nobile" pitchFamily="34" charset="-120"/>
              </a:rPr>
              <a:t>進化的に古い脳が生み出す感情は、制御・抑制すべき原始的反応とみなされてきた。</a:t>
            </a:r>
            <a:endParaRPr lang="ja-JP" sz="900" dirty="0"/>
          </a:p>
        </p:txBody>
      </p:sp>
      <p:sp>
        <p:nvSpPr>
          <p:cNvPr id="11" name="Shape 8"/>
          <p:cNvSpPr/>
          <p:nvPr/>
        </p:nvSpPr>
        <p:spPr>
          <a:xfrm>
            <a:off x="2820144" y="1001316"/>
            <a:ext cx="2511772" cy="2929682"/>
          </a:xfrm>
          <a:prstGeom prst="roundRect">
            <a:avLst>
              <a:gd name="adj" fmla="val 6778"/>
            </a:avLst>
          </a:prstGeom>
          <a:solidFill>
            <a:srgbClr val="438951"/>
          </a:solidFill>
          <a:ln/>
        </p:spPr>
      </p:sp>
      <p:sp>
        <p:nvSpPr>
          <p:cNvPr id="12" name="Text 9"/>
          <p:cNvSpPr/>
          <p:nvPr/>
        </p:nvSpPr>
        <p:spPr>
          <a:xfrm>
            <a:off x="2938314" y="1113979"/>
            <a:ext cx="2377529" cy="184696"/>
          </a:xfrm>
          <a:prstGeom prst="rect">
            <a:avLst/>
          </a:prstGeom>
          <a:noFill/>
          <a:ln/>
        </p:spPr>
        <p:txBody>
          <a:bodyPr wrap="none" lIns="0" tIns="0" rIns="0" bIns="0" rtlCol="0" anchor="t"/>
          <a:lstStyle/>
          <a:p>
            <a:pPr algn="l" indent="0" marL="0">
              <a:lnSpc>
                <a:spcPct val="104000"/>
              </a:lnSpc>
              <a:buNone/>
            </a:pPr>
            <a:r>
              <a:rPr lang="ja-JP" altLang="en-US" sz="1150" dirty="0">
                <a:solidFill>
                  <a:srgbClr val="000000"/>
                </a:solidFill>
                <a:latin typeface="Fraunces ExtraBold" pitchFamily="34" charset="0"/>
                <a:ea typeface="Fraunces ExtraBold" pitchFamily="34" charset="-122"/>
                <a:cs typeface="Fraunces ExtraBold" pitchFamily="34" charset="-120"/>
              </a:rPr>
              <a:t>神経精神分析の視点（転換）</a:t>
            </a:r>
            <a:endParaRPr lang="ja-JP" sz="1150" dirty="0"/>
          </a:p>
        </p:txBody>
      </p:sp>
      <p:sp>
        <p:nvSpPr>
          <p:cNvPr id="13" name="Shape 10"/>
          <p:cNvSpPr/>
          <p:nvPr/>
        </p:nvSpPr>
        <p:spPr>
          <a:xfrm>
            <a:off x="2938314" y="1425401"/>
            <a:ext cx="265956" cy="265956"/>
          </a:xfrm>
          <a:prstGeom prst="roundRect">
            <a:avLst>
              <a:gd name="adj" fmla="val 40010"/>
            </a:avLst>
          </a:prstGeom>
          <a:solidFill>
            <a:srgbClr val="E8F3E8"/>
          </a:solidFill>
          <a:ln/>
        </p:spPr>
      </p:sp>
      <p:sp>
        <p:nvSpPr>
          <p:cNvPr id="14" name="Text 11"/>
          <p:cNvSpPr/>
          <p:nvPr/>
        </p:nvSpPr>
        <p:spPr>
          <a:xfrm>
            <a:off x="2982627" y="1447540"/>
            <a:ext cx="177329" cy="221679"/>
          </a:xfrm>
          <a:prstGeom prst="rect">
            <a:avLst/>
          </a:prstGeom>
          <a:noFill/>
          <a:ln/>
        </p:spPr>
        <p:txBody>
          <a:bodyPr wrap="none" lIns="0" tIns="0" rIns="0" bIns="0" rtlCol="0" anchor="ctr"/>
          <a:lstStyle/>
          <a:p>
            <a:pPr algn="ctr" indent="0" marL="0">
              <a:lnSpc>
                <a:spcPct val="100000"/>
              </a:lnSpc>
              <a:buNone/>
            </a:pPr>
            <a:r>
              <a:rPr lang="en-US" sz="1350" dirty="0">
                <a:solidFill>
                  <a:srgbClr val="000000"/>
                </a:solidFill>
                <a:latin typeface="Fraunces ExtraBold" pitchFamily="34" charset="0"/>
                <a:ea typeface="Fraunces ExtraBold" pitchFamily="34" charset="-122"/>
                <a:cs typeface="Fraunces ExtraBold" pitchFamily="34" charset="-120"/>
              </a:rPr>
              <a:t>1</a:t>
            </a:r>
            <a:endParaRPr lang="en-US" sz="1350" dirty="0"/>
          </a:p>
        </p:txBody>
      </p:sp>
      <p:sp>
        <p:nvSpPr>
          <p:cNvPr id="15" name="Text 12"/>
          <p:cNvSpPr/>
          <p:nvPr/>
        </p:nvSpPr>
        <p:spPr>
          <a:xfrm>
            <a:off x="3316932" y="1466031"/>
            <a:ext cx="1624905" cy="184696"/>
          </a:xfrm>
          <a:prstGeom prst="rect">
            <a:avLst/>
          </a:prstGeom>
          <a:noFill/>
          <a:ln/>
        </p:spPr>
        <p:txBody>
          <a:bodyPr wrap="none" lIns="0" tIns="0" rIns="0" bIns="0" rtlCol="0" anchor="t"/>
          <a:lstStyle/>
          <a:p>
            <a:pPr algn="l" indent="0" marL="0">
              <a:lnSpc>
                <a:spcPct val="104000"/>
              </a:lnSpc>
              <a:buNone/>
            </a:pPr>
            <a:r>
              <a:rPr lang="ja-JP" altLang="en-US" sz="1150" dirty="0">
                <a:solidFill>
                  <a:srgbClr val="000000"/>
                </a:solidFill>
                <a:latin typeface="Fraunces ExtraBold" pitchFamily="34" charset="0"/>
                <a:ea typeface="Fraunces ExtraBold" pitchFamily="34" charset="-122"/>
                <a:cs typeface="Fraunces ExtraBold" pitchFamily="34" charset="-120"/>
              </a:rPr>
              <a:t>意識の源泉は脳幹情動系</a:t>
            </a:r>
            <a:endParaRPr lang="ja-JP" sz="1150" dirty="0"/>
          </a:p>
        </p:txBody>
      </p:sp>
      <p:sp>
        <p:nvSpPr>
          <p:cNvPr id="16" name="Text 13"/>
          <p:cNvSpPr/>
          <p:nvPr/>
        </p:nvSpPr>
        <p:spPr>
          <a:xfrm>
            <a:off x="3316932" y="1763390"/>
            <a:ext cx="1896814" cy="738783"/>
          </a:xfrm>
          <a:prstGeom prst="rect">
            <a:avLst/>
          </a:prstGeom>
          <a:noFill/>
          <a:ln/>
        </p:spPr>
        <p:txBody>
          <a:bodyPr wrap="square" lIns="0" tIns="0" rIns="0" bIns="0" rtlCol="0" anchor="t">
            <a:normAutofit/>
          </a:bodyPr>
          <a:lstStyle/>
          <a:p>
            <a:pPr algn="l" indent="0" marL="0">
              <a:lnSpc>
                <a:spcPct val="130000"/>
              </a:lnSpc>
              <a:buNone/>
            </a:pPr>
            <a:r>
              <a:rPr lang="ja-JP" altLang="en-US" sz="900" dirty="0">
                <a:solidFill>
                  <a:srgbClr val="000000"/>
                </a:solidFill>
                <a:latin typeface="Nobile" pitchFamily="34" charset="0"/>
                <a:ea typeface="Nobile" pitchFamily="34" charset="-122"/>
                <a:cs typeface="Nobile" pitchFamily="34" charset="-120"/>
              </a:rPr>
              <a:t>Panskepp・Solmsらの研究は、意識の根本が大脳皮質ではなく脳幹・視床下部・辺縁系にあることを示す。</a:t>
            </a:r>
            <a:endParaRPr lang="ja-JP" sz="900" dirty="0"/>
          </a:p>
        </p:txBody>
      </p:sp>
      <p:sp>
        <p:nvSpPr>
          <p:cNvPr id="17" name="Shape 14"/>
          <p:cNvSpPr/>
          <p:nvPr/>
        </p:nvSpPr>
        <p:spPr>
          <a:xfrm>
            <a:off x="2938314" y="2727499"/>
            <a:ext cx="265956" cy="265956"/>
          </a:xfrm>
          <a:prstGeom prst="roundRect">
            <a:avLst>
              <a:gd name="adj" fmla="val 40010"/>
            </a:avLst>
          </a:prstGeom>
          <a:solidFill>
            <a:srgbClr val="E8F3E8"/>
          </a:solidFill>
          <a:ln/>
        </p:spPr>
      </p:sp>
      <p:sp>
        <p:nvSpPr>
          <p:cNvPr id="18" name="Text 15"/>
          <p:cNvSpPr/>
          <p:nvPr/>
        </p:nvSpPr>
        <p:spPr>
          <a:xfrm>
            <a:off x="2982627" y="2749637"/>
            <a:ext cx="177329" cy="221679"/>
          </a:xfrm>
          <a:prstGeom prst="rect">
            <a:avLst/>
          </a:prstGeom>
          <a:noFill/>
          <a:ln/>
        </p:spPr>
        <p:txBody>
          <a:bodyPr wrap="none" lIns="0" tIns="0" rIns="0" bIns="0" rtlCol="0" anchor="ctr"/>
          <a:lstStyle/>
          <a:p>
            <a:pPr algn="ctr" indent="0" marL="0">
              <a:lnSpc>
                <a:spcPct val="100000"/>
              </a:lnSpc>
              <a:buNone/>
            </a:pPr>
            <a:r>
              <a:rPr lang="en-US" sz="1350" dirty="0">
                <a:solidFill>
                  <a:srgbClr val="000000"/>
                </a:solidFill>
                <a:latin typeface="Fraunces ExtraBold" pitchFamily="34" charset="0"/>
                <a:ea typeface="Fraunces ExtraBold" pitchFamily="34" charset="-122"/>
                <a:cs typeface="Fraunces ExtraBold" pitchFamily="34" charset="-120"/>
              </a:rPr>
              <a:t>2</a:t>
            </a:r>
            <a:endParaRPr lang="en-US" sz="1350" dirty="0"/>
          </a:p>
        </p:txBody>
      </p:sp>
      <p:sp>
        <p:nvSpPr>
          <p:cNvPr id="19" name="Text 16"/>
          <p:cNvSpPr/>
          <p:nvPr/>
        </p:nvSpPr>
        <p:spPr>
          <a:xfrm>
            <a:off x="3316932" y="2768129"/>
            <a:ext cx="1896814" cy="369391"/>
          </a:xfrm>
          <a:prstGeom prst="rect">
            <a:avLst/>
          </a:prstGeom>
          <a:noFill/>
          <a:ln/>
        </p:spPr>
        <p:txBody>
          <a:bodyPr wrap="square" lIns="0" tIns="0" rIns="0" bIns="0" rtlCol="0" anchor="t">
            <a:normAutofit/>
          </a:bodyPr>
          <a:lstStyle/>
          <a:p>
            <a:pPr algn="l" indent="0" marL="0">
              <a:lnSpc>
                <a:spcPct val="104000"/>
              </a:lnSpc>
              <a:buNone/>
            </a:pPr>
            <a:r>
              <a:rPr lang="ja-JP" altLang="en-US" sz="1150" dirty="0">
                <a:solidFill>
                  <a:srgbClr val="000000"/>
                </a:solidFill>
                <a:latin typeface="Fraunces ExtraBold" pitchFamily="34" charset="0"/>
                <a:ea typeface="Fraunces ExtraBold" pitchFamily="34" charset="-122"/>
                <a:cs typeface="Fraunces ExtraBold" pitchFamily="34" charset="-120"/>
              </a:rPr>
              <a:t>「感じること」が先、「考えること」が後</a:t>
            </a:r>
            <a:endParaRPr lang="ja-JP" sz="1150" dirty="0"/>
          </a:p>
        </p:txBody>
      </p:sp>
      <p:sp>
        <p:nvSpPr>
          <p:cNvPr id="20" name="Text 17"/>
          <p:cNvSpPr/>
          <p:nvPr/>
        </p:nvSpPr>
        <p:spPr>
          <a:xfrm>
            <a:off x="3316932" y="3250183"/>
            <a:ext cx="1896814" cy="554087"/>
          </a:xfrm>
          <a:prstGeom prst="rect">
            <a:avLst/>
          </a:prstGeom>
          <a:noFill/>
          <a:ln/>
        </p:spPr>
        <p:txBody>
          <a:bodyPr wrap="square" lIns="0" tIns="0" rIns="0" bIns="0" rtlCol="0" anchor="t">
            <a:normAutofit/>
          </a:bodyPr>
          <a:lstStyle/>
          <a:p>
            <a:pPr algn="l" indent="0" marL="0">
              <a:lnSpc>
                <a:spcPct val="130000"/>
              </a:lnSpc>
              <a:buNone/>
            </a:pPr>
            <a:r>
              <a:rPr lang="ja-JP" altLang="en-US" sz="900" dirty="0">
                <a:solidFill>
                  <a:srgbClr val="000000"/>
                </a:solidFill>
                <a:latin typeface="Nobile" pitchFamily="34" charset="0"/>
                <a:ea typeface="Nobile" pitchFamily="34" charset="-122"/>
                <a:cs typeface="Nobile" pitchFamily="34" charset="-120"/>
              </a:rPr>
              <a:t>情動的な評価（快・不快・危険・安全）は、概念的思考に先行して生起する。皮質はその後の処理を担う。</a:t>
            </a:r>
            <a:endParaRPr lang="ja-JP" sz="900" dirty="0"/>
          </a:p>
        </p:txBody>
      </p:sp>
      <p:sp>
        <p:nvSpPr>
          <p:cNvPr id="21" name="Text 18"/>
          <p:cNvSpPr/>
          <p:nvPr/>
        </p:nvSpPr>
        <p:spPr>
          <a:xfrm>
            <a:off x="650230" y="4184452"/>
            <a:ext cx="4591869" cy="369391"/>
          </a:xfrm>
          <a:prstGeom prst="rect">
            <a:avLst/>
          </a:prstGeom>
          <a:noFill/>
          <a:ln/>
        </p:spPr>
        <p:txBody>
          <a:bodyPr wrap="square" lIns="0" tIns="0" rIns="0" bIns="0" rtlCol="0" anchor="t">
            <a:normAutofit/>
          </a:bodyPr>
          <a:lstStyle/>
          <a:p>
            <a:pPr algn="l" indent="0" marL="0">
              <a:lnSpc>
                <a:spcPct val="130000"/>
              </a:lnSpc>
              <a:buNone/>
            </a:pPr>
            <a:r>
              <a:rPr lang="ja-JP" altLang="en-US" sz="900" dirty="0">
                <a:solidFill>
                  <a:srgbClr val="405449"/>
                </a:solidFill>
                <a:latin typeface="Nobile" pitchFamily="34" charset="0"/>
                <a:ea typeface="Nobile" pitchFamily="34" charset="-122"/>
                <a:cs typeface="Nobile" pitchFamily="34" charset="-120"/>
              </a:rPr>
              <a:t>感情は、単なるノイズではなく、</a:t>
            </a:r>
            <a:pPr algn="l" indent="0" marL="0">
              <a:lnSpc>
                <a:spcPct val="130000"/>
              </a:lnSpc>
              <a:buNone/>
            </a:pPr>
            <a:r>
              <a:rPr lang="ja-JP" altLang="en-US" sz="900" b="1" dirty="0">
                <a:solidFill>
                  <a:srgbClr val="405449"/>
                </a:solidFill>
                <a:latin typeface="Nobile" pitchFamily="34" charset="0"/>
                <a:ea typeface="Nobile" pitchFamily="34" charset="-122"/>
                <a:cs typeface="Nobile" pitchFamily="34" charset="-120"/>
              </a:rPr>
              <a:t>生存のための根源的シグナル</a:t>
            </a:r>
            <a:pPr algn="l" indent="0" marL="0">
              <a:lnSpc>
                <a:spcPct val="130000"/>
              </a:lnSpc>
              <a:buNone/>
            </a:pPr>
            <a:r>
              <a:rPr lang="ja-JP" altLang="en-US" sz="900" dirty="0">
                <a:solidFill>
                  <a:srgbClr val="405449"/>
                </a:solidFill>
                <a:latin typeface="Nobile" pitchFamily="34" charset="0"/>
                <a:ea typeface="Nobile" pitchFamily="34" charset="-122"/>
                <a:cs typeface="Nobile" pitchFamily="34" charset="-120"/>
              </a:rPr>
              <a:t>である。皮質を黙らせても、情動は残る。情動がなくなれば、意識そのものが消える。</a:t>
            </a:r>
            <a:endParaRPr lang="ja-JP" sz="900" dirty="0"/>
          </a:p>
        </p:txBody>
      </p:sp>
      <p:sp>
        <p:nvSpPr>
          <p:cNvPr id="22" name="Shape 19"/>
          <p:cNvSpPr/>
          <p:nvPr/>
        </p:nvSpPr>
        <p:spPr>
          <a:xfrm>
            <a:off x="472901" y="4057724"/>
            <a:ext cx="14288" cy="622846"/>
          </a:xfrm>
          <a:prstGeom prst="rect">
            <a:avLst/>
          </a:prstGeom>
          <a:solidFill>
            <a:srgbClr val="438951"/>
          </a:solid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88379" y="343049"/>
            <a:ext cx="3509888" cy="381521"/>
          </a:xfrm>
          <a:prstGeom prst="rect">
            <a:avLst/>
          </a:prstGeom>
          <a:noFill/>
          <a:ln/>
        </p:spPr>
        <p:txBody>
          <a:bodyPr wrap="none" lIns="0" tIns="0" rIns="0" bIns="0" rtlCol="0" anchor="t"/>
          <a:lstStyle/>
          <a:p>
            <a:pPr algn="l" indent="0" marL="0">
              <a:lnSpc>
                <a:spcPct val="104000"/>
              </a:lnSpc>
              <a:buNone/>
            </a:pPr>
            <a:r>
              <a:rPr lang="ja-JP" altLang="en-US" sz="2400" dirty="0">
                <a:solidFill>
                  <a:srgbClr val="3B4540"/>
                </a:solidFill>
                <a:latin typeface="Fraunces ExtraBold" pitchFamily="34" charset="0"/>
                <a:ea typeface="Fraunces ExtraBold" pitchFamily="34" charset="-122"/>
                <a:cs typeface="Fraunces ExtraBold" pitchFamily="34" charset="-120"/>
              </a:rPr>
              <a:t>情動意識とは何か</a:t>
            </a:r>
            <a:endParaRPr lang="ja-JP" sz="2400" dirty="0"/>
          </a:p>
        </p:txBody>
      </p:sp>
      <p:sp>
        <p:nvSpPr>
          <p:cNvPr id="3" name="Text 1"/>
          <p:cNvSpPr/>
          <p:nvPr/>
        </p:nvSpPr>
        <p:spPr>
          <a:xfrm>
            <a:off x="488379" y="964927"/>
            <a:ext cx="8167241" cy="387697"/>
          </a:xfrm>
          <a:prstGeom prst="rect">
            <a:avLst/>
          </a:prstGeom>
          <a:noFill/>
          <a:ln/>
        </p:spPr>
        <p:txBody>
          <a:bodyPr wrap="square" lIns="0" tIns="0" rIns="0" bIns="0" rtlCol="0" anchor="t">
            <a:normAutofit/>
          </a:bodyPr>
          <a:lstStyle/>
          <a:p>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「情動意識（affective consciousness）」とは、快・不快・接近・回避という原初的な価値判断を伴う主観的体験の総称です。これは哲学的概念ではなく、神経科学的に実証可能な現象です。</a:t>
            </a:r>
            <a:endParaRPr lang="ja-JP" sz="950" dirty="0"/>
          </a:p>
        </p:txBody>
      </p:sp>
      <p:sp>
        <p:nvSpPr>
          <p:cNvPr id="4" name="Shape 2"/>
          <p:cNvSpPr/>
          <p:nvPr/>
        </p:nvSpPr>
        <p:spPr>
          <a:xfrm>
            <a:off x="488379" y="1623045"/>
            <a:ext cx="4357911" cy="942677"/>
          </a:xfrm>
          <a:prstGeom prst="roundRect">
            <a:avLst>
              <a:gd name="adj" fmla="val 11658"/>
            </a:avLst>
          </a:prstGeom>
          <a:solidFill>
            <a:srgbClr val="E8F3E8"/>
          </a:solidFill>
          <a:ln/>
        </p:spPr>
      </p:sp>
      <p:sp>
        <p:nvSpPr>
          <p:cNvPr id="5" name="Text 3"/>
          <p:cNvSpPr/>
          <p:nvPr/>
        </p:nvSpPr>
        <p:spPr>
          <a:xfrm>
            <a:off x="610419" y="1745084"/>
            <a:ext cx="1526307" cy="190723"/>
          </a:xfrm>
          <a:prstGeom prst="rect">
            <a:avLst/>
          </a:prstGeom>
          <a:noFill/>
          <a:ln/>
        </p:spPr>
        <p:txBody>
          <a:bodyPr wrap="none" lIns="0" tIns="0" rIns="0" bIns="0" rtlCol="0" anchor="t"/>
          <a:lstStyle/>
          <a:p>
            <a:pPr algn="l" indent="0" marL="0">
              <a:lnSpc>
                <a:spcPct val="104000"/>
              </a:lnSpc>
              <a:buNone/>
            </a:pPr>
            <a:r>
              <a:rPr lang="zh-CN" altLang="en-US" sz="1200" dirty="0">
                <a:solidFill>
                  <a:srgbClr val="405449"/>
                </a:solidFill>
                <a:latin typeface="Fraunces ExtraBold" pitchFamily="34" charset="0"/>
                <a:ea typeface="Fraunces ExtraBold" pitchFamily="34" charset="-122"/>
                <a:cs typeface="Fraunces ExtraBold" pitchFamily="34" charset="-120"/>
              </a:rPr>
              <a:t>快 / 不快</a:t>
            </a:r>
            <a:endParaRPr lang="zh-CN" sz="1200" dirty="0"/>
          </a:p>
        </p:txBody>
      </p:sp>
      <p:sp>
        <p:nvSpPr>
          <p:cNvPr id="6" name="Text 4"/>
          <p:cNvSpPr/>
          <p:nvPr/>
        </p:nvSpPr>
        <p:spPr>
          <a:xfrm>
            <a:off x="610419" y="2055986"/>
            <a:ext cx="4113833" cy="387697"/>
          </a:xfrm>
          <a:prstGeom prst="rect">
            <a:avLst/>
          </a:prstGeom>
          <a:noFill/>
          <a:ln/>
        </p:spPr>
        <p:txBody>
          <a:bodyPr wrap="square" lIns="0" tIns="0" rIns="0" bIns="0" rtlCol="0" anchor="t">
            <a:normAutofit/>
          </a:bodyPr>
          <a:lstStyle/>
          <a:p>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すべての感情体験の基盤となる二極軸。接近か回避かを瞬時に方向づける。</a:t>
            </a:r>
            <a:endParaRPr lang="ja-JP" sz="950" dirty="0"/>
          </a:p>
        </p:txBody>
      </p:sp>
      <p:sp>
        <p:nvSpPr>
          <p:cNvPr id="7" name="Shape 5"/>
          <p:cNvSpPr/>
          <p:nvPr/>
        </p:nvSpPr>
        <p:spPr>
          <a:xfrm>
            <a:off x="488379" y="2685901"/>
            <a:ext cx="4357911" cy="942677"/>
          </a:xfrm>
          <a:prstGeom prst="roundRect">
            <a:avLst>
              <a:gd name="adj" fmla="val 11658"/>
            </a:avLst>
          </a:prstGeom>
          <a:solidFill>
            <a:srgbClr val="E8F3E8"/>
          </a:solidFill>
          <a:ln/>
        </p:spPr>
      </p:sp>
      <p:sp>
        <p:nvSpPr>
          <p:cNvPr id="8" name="Text 6"/>
          <p:cNvSpPr/>
          <p:nvPr/>
        </p:nvSpPr>
        <p:spPr>
          <a:xfrm>
            <a:off x="610419" y="2807940"/>
            <a:ext cx="1526307" cy="190723"/>
          </a:xfrm>
          <a:prstGeom prst="rect">
            <a:avLst/>
          </a:prstGeom>
          <a:noFill/>
          <a:ln/>
        </p:spPr>
        <p:txBody>
          <a:bodyPr wrap="none" lIns="0" tIns="0" rIns="0" bIns="0" rtlCol="0" anchor="t"/>
          <a:lstStyle/>
          <a:p>
            <a:pPr algn="l" indent="0" marL="0">
              <a:lnSpc>
                <a:spcPct val="104000"/>
              </a:lnSpc>
              <a:buNone/>
            </a:pPr>
            <a:r>
              <a:rPr lang="zh-CN" altLang="en-US" sz="1200" dirty="0">
                <a:solidFill>
                  <a:srgbClr val="405449"/>
                </a:solidFill>
                <a:latin typeface="Fraunces ExtraBold" pitchFamily="34" charset="0"/>
                <a:ea typeface="Fraunces ExtraBold" pitchFamily="34" charset="-122"/>
                <a:cs typeface="Fraunces ExtraBold" pitchFamily="34" charset="-120"/>
              </a:rPr>
              <a:t>接近 / 回避</a:t>
            </a:r>
            <a:endParaRPr lang="zh-CN" sz="1200" dirty="0"/>
          </a:p>
        </p:txBody>
      </p:sp>
      <p:sp>
        <p:nvSpPr>
          <p:cNvPr id="9" name="Text 7"/>
          <p:cNvSpPr/>
          <p:nvPr/>
        </p:nvSpPr>
        <p:spPr>
          <a:xfrm>
            <a:off x="610419" y="3118842"/>
            <a:ext cx="4113833" cy="387697"/>
          </a:xfrm>
          <a:prstGeom prst="rect">
            <a:avLst/>
          </a:prstGeom>
          <a:noFill/>
          <a:ln/>
        </p:spPr>
        <p:txBody>
          <a:bodyPr wrap="square" lIns="0" tIns="0" rIns="0" bIns="0" rtlCol="0" anchor="t">
            <a:normAutofit/>
          </a:bodyPr>
          <a:lstStyle/>
          <a:p>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報酬への接近行動と脅威からの回避行動。7つのシステムすべてがこの軸に沿って機能する。</a:t>
            </a:r>
            <a:endParaRPr lang="ja-JP" sz="950" dirty="0"/>
          </a:p>
        </p:txBody>
      </p:sp>
      <p:sp>
        <p:nvSpPr>
          <p:cNvPr id="10" name="Shape 8"/>
          <p:cNvSpPr/>
          <p:nvPr/>
        </p:nvSpPr>
        <p:spPr>
          <a:xfrm>
            <a:off x="488379" y="3763789"/>
            <a:ext cx="4357911" cy="901378"/>
          </a:xfrm>
          <a:prstGeom prst="roundRect">
            <a:avLst>
              <a:gd name="adj" fmla="val 12192"/>
            </a:avLst>
          </a:prstGeom>
          <a:solidFill>
            <a:srgbClr val="B6D6FC"/>
          </a:solidFill>
          <a:ln/>
        </p:spPr>
      </p:sp>
      <p:pic>
        <p:nvPicPr>
          <p:cNvPr id="11" name="Image 0" descr="preencoded.png">    </p:cNvPr>
          <p:cNvPicPr>
            <a:picLocks noChangeAspect="1"/>
          </p:cNvPicPr>
          <p:nvPr/>
        </p:nvPicPr>
        <p:blipFill>
          <a:blip r:embed="rId1"/>
          <a:stretch>
            <a:fillRect/>
          </a:stretch>
        </p:blipFill>
        <p:spPr>
          <a:xfrm>
            <a:off x="610419" y="3938141"/>
            <a:ext cx="152623" cy="122039"/>
          </a:xfrm>
          <a:prstGeom prst="rect">
            <a:avLst/>
          </a:prstGeom>
        </p:spPr>
      </p:pic>
      <p:sp>
        <p:nvSpPr>
          <p:cNvPr id="12" name="Text 9"/>
          <p:cNvSpPr/>
          <p:nvPr/>
        </p:nvSpPr>
        <p:spPr>
          <a:xfrm>
            <a:off x="885081" y="3914477"/>
            <a:ext cx="3839170" cy="581546"/>
          </a:xfrm>
          <a:prstGeom prst="rect">
            <a:avLst/>
          </a:prstGeom>
          <a:noFill/>
          <a:ln/>
        </p:spPr>
        <p:txBody>
          <a:bodyPr wrap="square" lIns="0" tIns="0" rIns="0" bIns="0" rtlCol="0" anchor="t">
            <a:normAutofit/>
          </a:bodyPr>
          <a:lstStyle/>
          <a:p>
            <a:pPr algn="l" indent="0" marL="0">
              <a:lnSpc>
                <a:spcPct val="132000"/>
              </a:lnSpc>
              <a:buNone/>
            </a:pPr>
            <a:r>
              <a:rPr lang="ja-JP" altLang="en-US" sz="950" dirty="0">
                <a:solidFill>
                  <a:srgbClr val="000000"/>
                </a:solidFill>
                <a:latin typeface="Nobile" pitchFamily="34" charset="0"/>
                <a:ea typeface="Nobile" pitchFamily="34" charset="-122"/>
                <a:cs typeface="Nobile" pitchFamily="34" charset="-120"/>
              </a:rPr>
              <a:t>無脳症（大脳皮質を持たない）の新生児であっても、甘味に対して微笑み、苦味に対して泣き、快・不快を明確に示す。これはPanksepp らの実験的観察によって繰り返し確認されている。</a:t>
            </a:r>
            <a:endParaRPr lang="ja-JP" sz="950" dirty="0"/>
          </a:p>
        </p:txBody>
      </p:sp>
      <p:sp>
        <p:nvSpPr>
          <p:cNvPr id="13" name="Text 10"/>
          <p:cNvSpPr/>
          <p:nvPr/>
        </p:nvSpPr>
        <p:spPr>
          <a:xfrm>
            <a:off x="5148858" y="1608013"/>
            <a:ext cx="2135312" cy="190723"/>
          </a:xfrm>
          <a:prstGeom prst="rect">
            <a:avLst/>
          </a:prstGeom>
          <a:noFill/>
          <a:ln/>
        </p:spPr>
        <p:txBody>
          <a:bodyPr wrap="none" lIns="0" tIns="0" rIns="0" bIns="0" rtlCol="0" anchor="t"/>
          <a:lstStyle/>
          <a:p>
            <a:pPr algn="l" indent="0" marL="0">
              <a:lnSpc>
                <a:spcPct val="104000"/>
              </a:lnSpc>
              <a:buNone/>
            </a:pPr>
            <a:r>
              <a:rPr lang="ja-JP" altLang="en-US" sz="1200" dirty="0">
                <a:solidFill>
                  <a:srgbClr val="3B4540"/>
                </a:solidFill>
                <a:latin typeface="Fraunces ExtraBold" pitchFamily="34" charset="0"/>
                <a:ea typeface="Fraunces ExtraBold" pitchFamily="34" charset="-122"/>
                <a:cs typeface="Fraunces ExtraBold" pitchFamily="34" charset="-120"/>
              </a:rPr>
              <a:t>この発見が意味するもの</a:t>
            </a:r>
            <a:endParaRPr lang="ja-JP" sz="1200" dirty="0"/>
          </a:p>
        </p:txBody>
      </p:sp>
      <p:sp>
        <p:nvSpPr>
          <p:cNvPr id="14" name="Text 11"/>
          <p:cNvSpPr/>
          <p:nvPr/>
        </p:nvSpPr>
        <p:spPr>
          <a:xfrm>
            <a:off x="5148858" y="1918915"/>
            <a:ext cx="3511451" cy="1271215"/>
          </a:xfrm>
          <a:prstGeom prst="rect">
            <a:avLst/>
          </a:prstGeom>
          <a:noFill/>
          <a:ln/>
        </p:spPr>
        <p:txBody>
          <a:bodyPr wrap="square" lIns="0" tIns="0" rIns="0" bIns="0" rtlCol="0" anchor="t">
            <a:normAutofit/>
          </a:bodyPr>
          <a:lstStyle/>
          <a:p>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感情体験は大脳皮質なしに成立する。つまり、</a:t>
            </a:r>
            <a:pPr algn="l" indent="0" marL="0">
              <a:lnSpc>
                <a:spcPct val="132000"/>
              </a:lnSpc>
              <a:buNone/>
            </a:pPr>
            <a:r>
              <a:rPr lang="ja-JP" altLang="en-US" sz="950" b="1" dirty="0">
                <a:solidFill>
                  <a:srgbClr val="405449"/>
                </a:solidFill>
                <a:latin typeface="Nobile" pitchFamily="34" charset="0"/>
                <a:ea typeface="Nobile" pitchFamily="34" charset="-122"/>
                <a:cs typeface="Nobile" pitchFamily="34" charset="-120"/>
              </a:rPr>
              <a:t>意識の最も原始的な形態は「感じる身体」</a:t>
            </a:r>
            <a:pPr algn="l" indent="0" marL="0">
              <a:lnSpc>
                <a:spcPct val="132000"/>
              </a:lnSpc>
              <a:spcAft>
                <a:spcPts val="850"/>
              </a:spcAft>
              <a:buNone/>
            </a:pPr>
            <a:r>
              <a:rPr lang="ja-JP" altLang="en-US" sz="950" dirty="0">
                <a:solidFill>
                  <a:srgbClr val="405449"/>
                </a:solidFill>
                <a:latin typeface="Nobile" pitchFamily="34" charset="0"/>
                <a:ea typeface="Nobile" pitchFamily="34" charset="-122"/>
                <a:cs typeface="Nobile" pitchFamily="34" charset="-120"/>
              </a:rPr>
              <a:t>であり、認知や言語は後から付加される層に過ぎない。</a:t>
            </a:r>
            <a:endParaRPr lang="ja-JP" sz="950" dirty="0"/>
          </a:p>
          <a:p>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Solms はこれを「コア・アフェクト（core affect）」と呼び、自己の最初の形は抽象的な「思考する主体」ではなく、</a:t>
            </a:r>
            <a:pPr algn="l" indent="0" marL="0">
              <a:lnSpc>
                <a:spcPct val="132000"/>
              </a:lnSpc>
              <a:buNone/>
            </a:pPr>
            <a:r>
              <a:rPr lang="ja-JP" altLang="en-US" sz="950" b="1" dirty="0">
                <a:solidFill>
                  <a:srgbClr val="405449"/>
                </a:solidFill>
                <a:latin typeface="Nobile" pitchFamily="34" charset="0"/>
                <a:ea typeface="Nobile" pitchFamily="34" charset="-122"/>
                <a:cs typeface="Nobile" pitchFamily="34" charset="-120"/>
              </a:rPr>
              <a:t>快・不快を感じる有機体</a:t>
            </a:r>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であると主張する。</a:t>
            </a:r>
            <a:endParaRPr lang="ja-JP" sz="950" dirty="0"/>
          </a:p>
        </p:txBody>
      </p:sp>
      <p:sp>
        <p:nvSpPr>
          <p:cNvPr id="15" name="Text 12"/>
          <p:cNvSpPr/>
          <p:nvPr/>
        </p:nvSpPr>
        <p:spPr>
          <a:xfrm>
            <a:off x="5331991" y="3325341"/>
            <a:ext cx="3785518" cy="193849"/>
          </a:xfrm>
          <a:prstGeom prst="rect">
            <a:avLst/>
          </a:prstGeom>
          <a:noFill/>
          <a:ln/>
        </p:spPr>
        <p:txBody>
          <a:bodyPr wrap="none" lIns="0" tIns="0" rIns="0" bIns="0" rtlCol="0" anchor="t"/>
          <a:lstStyle/>
          <a:p>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「自己」の最初の形は、</a:t>
            </a:r>
            <a:pPr algn="l" indent="0" marL="0">
              <a:lnSpc>
                <a:spcPct val="132000"/>
              </a:lnSpc>
              <a:buNone/>
            </a:pPr>
            <a:r>
              <a:rPr lang="ja-JP" altLang="en-US" sz="950" b="1" dirty="0">
                <a:solidFill>
                  <a:srgbClr val="405449"/>
                </a:solidFill>
                <a:latin typeface="Nobile" pitchFamily="34" charset="0"/>
                <a:ea typeface="Nobile" pitchFamily="34" charset="-122"/>
                <a:cs typeface="Nobile" pitchFamily="34" charset="-120"/>
              </a:rPr>
              <a:t>"感じる身体"</a:t>
            </a:r>
            <a:pPr algn="l" indent="0" marL="0">
              <a:lnSpc>
                <a:spcPct val="132000"/>
              </a:lnSpc>
              <a:buNone/>
            </a:pPr>
            <a:r>
              <a:rPr lang="ja-JP" altLang="en-US" sz="950" dirty="0">
                <a:solidFill>
                  <a:srgbClr val="405449"/>
                </a:solidFill>
                <a:latin typeface="Nobile" pitchFamily="34" charset="0"/>
                <a:ea typeface="Nobile" pitchFamily="34" charset="-122"/>
                <a:cs typeface="Nobile" pitchFamily="34" charset="-120"/>
              </a:rPr>
              <a:t>である。</a:t>
            </a:r>
            <a:endParaRPr lang="ja-JP" sz="950" dirty="0"/>
          </a:p>
        </p:txBody>
      </p:sp>
      <p:sp>
        <p:nvSpPr>
          <p:cNvPr id="16" name="Shape 13"/>
          <p:cNvSpPr/>
          <p:nvPr/>
        </p:nvSpPr>
        <p:spPr>
          <a:xfrm>
            <a:off x="5148858" y="3325341"/>
            <a:ext cx="14288" cy="193849"/>
          </a:xfrm>
          <a:prstGeom prst="rect">
            <a:avLst/>
          </a:prstGeom>
          <a:solidFill>
            <a:srgbClr val="438951"/>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57349" y="317599"/>
            <a:ext cx="3467100" cy="357336"/>
          </a:xfrm>
          <a:prstGeom prst="rect">
            <a:avLst/>
          </a:prstGeom>
          <a:noFill/>
          <a:ln/>
        </p:spPr>
        <p:txBody>
          <a:bodyPr wrap="none" lIns="0" tIns="0" rIns="0" bIns="0" rtlCol="0" anchor="t"/>
          <a:lstStyle/>
          <a:p>
            <a:pPr algn="l" indent="0" marL="0">
              <a:lnSpc>
                <a:spcPct val="104000"/>
              </a:lnSpc>
              <a:buNone/>
            </a:pPr>
            <a:r>
              <a:rPr lang="ja-JP" altLang="en-US" sz="2250" dirty="0">
                <a:solidFill>
                  <a:srgbClr val="3B4540"/>
                </a:solidFill>
                <a:latin typeface="Fraunces ExtraBold" pitchFamily="34" charset="0"/>
                <a:ea typeface="Fraunces ExtraBold" pitchFamily="34" charset="-122"/>
                <a:cs typeface="Fraunces ExtraBold" pitchFamily="34" charset="-120"/>
              </a:rPr>
              <a:t>7つの基本感情システム</a:t>
            </a:r>
            <a:endParaRPr lang="ja-JP" sz="2250" dirty="0"/>
          </a:p>
        </p:txBody>
      </p:sp>
      <p:sp>
        <p:nvSpPr>
          <p:cNvPr id="3" name="Text 1"/>
          <p:cNvSpPr/>
          <p:nvPr/>
        </p:nvSpPr>
        <p:spPr>
          <a:xfrm>
            <a:off x="457349" y="885751"/>
            <a:ext cx="8229302" cy="351681"/>
          </a:xfrm>
          <a:prstGeom prst="rect">
            <a:avLst/>
          </a:prstGeom>
          <a:noFill/>
          <a:ln/>
        </p:spPr>
        <p:txBody>
          <a:bodyPr wrap="square" lIns="0" tIns="0" rIns="0" bIns="0" rtlCol="0" anchor="t">
            <a:normAutofit/>
          </a:bodyPr>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Jaak Panksepp は哺乳類の脳に普遍的に存在する</a:t>
            </a:r>
            <a:pPr algn="l" indent="0" marL="0">
              <a:lnSpc>
                <a:spcPct val="128000"/>
              </a:lnSpc>
              <a:buNone/>
            </a:pPr>
            <a:r>
              <a:rPr lang="ja-JP" altLang="en-US" sz="900" b="1" dirty="0">
                <a:solidFill>
                  <a:srgbClr val="405449"/>
                </a:solidFill>
                <a:latin typeface="Nobile" pitchFamily="34" charset="0"/>
                <a:ea typeface="Nobile" pitchFamily="34" charset="-122"/>
                <a:cs typeface="Nobile" pitchFamily="34" charset="-120"/>
              </a:rPr>
              <a:t>7つの一次情動システム</a:t>
            </a:r>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を特定しました。これらは進化的に保存された皮質下回路であり、種を超えて機能します。</a:t>
            </a:r>
            <a:endParaRPr lang="ja-JP" sz="900" dirty="0"/>
          </a:p>
        </p:txBody>
      </p:sp>
      <p:sp>
        <p:nvSpPr>
          <p:cNvPr id="4" name="Shape 2"/>
          <p:cNvSpPr/>
          <p:nvPr/>
        </p:nvSpPr>
        <p:spPr>
          <a:xfrm>
            <a:off x="457349" y="1355973"/>
            <a:ext cx="8229302" cy="2713658"/>
          </a:xfrm>
          <a:prstGeom prst="roundRect">
            <a:avLst>
              <a:gd name="adj" fmla="val 3793"/>
            </a:avLst>
          </a:prstGeom>
          <a:noFill/>
          <a:ln w="4763">
            <a:solidFill>
              <a:srgbClr val="000000">
                <a:alpha val="8000"/>
              </a:srgbClr>
            </a:solidFill>
            <a:prstDash val="solid"/>
          </a:ln>
        </p:spPr>
      </p:sp>
      <p:sp>
        <p:nvSpPr>
          <p:cNvPr id="5" name="Text 3"/>
          <p:cNvSpPr/>
          <p:nvPr/>
        </p:nvSpPr>
        <p:spPr>
          <a:xfrm>
            <a:off x="576560" y="1428750"/>
            <a:ext cx="1705719" cy="175840"/>
          </a:xfrm>
          <a:prstGeom prst="rect">
            <a:avLst/>
          </a:prstGeom>
          <a:noFill/>
          <a:ln/>
        </p:spPr>
        <p:txBody>
          <a:bodyPr wrap="none" lIns="0" tIns="0" rIns="0" bIns="0" rtlCol="0" anchor="t"/>
          <a:lstStyle/>
          <a:p>
            <a:pPr algn="l" indent="0" marL="0">
              <a:lnSpc>
                <a:spcPct val="128000"/>
              </a:lnSpc>
              <a:buNone/>
            </a:pPr>
            <a:r>
              <a:rPr lang="ja-JP" altLang="en-US" sz="900" b="1" dirty="0">
                <a:solidFill>
                  <a:srgbClr val="405449"/>
                </a:solidFill>
                <a:latin typeface="Nobile" pitchFamily="34" charset="0"/>
                <a:ea typeface="Nobile" pitchFamily="34" charset="-122"/>
                <a:cs typeface="Nobile" pitchFamily="34" charset="-120"/>
              </a:rPr>
              <a:t>システム</a:t>
            </a:r>
            <a:endParaRPr lang="ja-JP" sz="900" dirty="0"/>
          </a:p>
        </p:txBody>
      </p:sp>
      <p:sp>
        <p:nvSpPr>
          <p:cNvPr id="6" name="Text 4"/>
          <p:cNvSpPr/>
          <p:nvPr/>
        </p:nvSpPr>
        <p:spPr>
          <a:xfrm>
            <a:off x="2058442" y="1428750"/>
            <a:ext cx="2854151" cy="175840"/>
          </a:xfrm>
          <a:prstGeom prst="rect">
            <a:avLst/>
          </a:prstGeom>
          <a:noFill/>
          <a:ln/>
        </p:spPr>
        <p:txBody>
          <a:bodyPr wrap="none" lIns="0" tIns="0" rIns="0" bIns="0" rtlCol="0" anchor="t"/>
          <a:lstStyle/>
          <a:p>
            <a:pPr algn="l" indent="0" marL="0">
              <a:lnSpc>
                <a:spcPct val="128000"/>
              </a:lnSpc>
              <a:buNone/>
            </a:pPr>
            <a:r>
              <a:rPr lang="ja-JP" altLang="en-US" sz="900" b="1" dirty="0">
                <a:solidFill>
                  <a:srgbClr val="405449"/>
                </a:solidFill>
                <a:latin typeface="Nobile" pitchFamily="34" charset="0"/>
                <a:ea typeface="Nobile" pitchFamily="34" charset="-122"/>
                <a:cs typeface="Nobile" pitchFamily="34" charset="-120"/>
              </a:rPr>
              <a:t>主な役割・機能</a:t>
            </a:r>
            <a:endParaRPr lang="ja-JP" sz="900" dirty="0"/>
          </a:p>
        </p:txBody>
      </p:sp>
      <p:sp>
        <p:nvSpPr>
          <p:cNvPr id="7" name="Text 5"/>
          <p:cNvSpPr/>
          <p:nvPr/>
        </p:nvSpPr>
        <p:spPr>
          <a:xfrm>
            <a:off x="4688756" y="1428750"/>
            <a:ext cx="2525316" cy="175840"/>
          </a:xfrm>
          <a:prstGeom prst="rect">
            <a:avLst/>
          </a:prstGeom>
          <a:noFill/>
          <a:ln/>
        </p:spPr>
        <p:txBody>
          <a:bodyPr wrap="none" lIns="0" tIns="0" rIns="0" bIns="0" rtlCol="0" anchor="t"/>
          <a:lstStyle/>
          <a:p>
            <a:pPr algn="l" indent="0" marL="0">
              <a:lnSpc>
                <a:spcPct val="128000"/>
              </a:lnSpc>
              <a:buNone/>
            </a:pPr>
            <a:r>
              <a:rPr lang="ja-JP" altLang="en-US" sz="900" b="1" dirty="0">
                <a:solidFill>
                  <a:srgbClr val="405449"/>
                </a:solidFill>
                <a:latin typeface="Nobile" pitchFamily="34" charset="0"/>
                <a:ea typeface="Nobile" pitchFamily="34" charset="-122"/>
                <a:cs typeface="Nobile" pitchFamily="34" charset="-120"/>
              </a:rPr>
              <a:t>主な脳部位</a:t>
            </a:r>
            <a:endParaRPr lang="ja-JP" sz="900" dirty="0"/>
          </a:p>
        </p:txBody>
      </p:sp>
      <p:sp>
        <p:nvSpPr>
          <p:cNvPr id="8" name="Text 6"/>
          <p:cNvSpPr/>
          <p:nvPr/>
        </p:nvSpPr>
        <p:spPr>
          <a:xfrm>
            <a:off x="6990234" y="1428750"/>
            <a:ext cx="2034555" cy="175840"/>
          </a:xfrm>
          <a:prstGeom prst="rect">
            <a:avLst/>
          </a:prstGeom>
          <a:noFill/>
          <a:ln/>
        </p:spPr>
        <p:txBody>
          <a:bodyPr wrap="none" lIns="0" tIns="0" rIns="0" bIns="0" rtlCol="0" anchor="t"/>
          <a:lstStyle/>
          <a:p>
            <a:pPr algn="l" indent="0" marL="0">
              <a:lnSpc>
                <a:spcPct val="128000"/>
              </a:lnSpc>
              <a:buNone/>
            </a:pPr>
            <a:r>
              <a:rPr lang="zh-CN" altLang="en-US" sz="900" b="1" dirty="0">
                <a:solidFill>
                  <a:srgbClr val="405449"/>
                </a:solidFill>
                <a:latin typeface="Nobile" pitchFamily="34" charset="0"/>
                <a:ea typeface="Nobile" pitchFamily="34" charset="-122"/>
                <a:cs typeface="Nobile" pitchFamily="34" charset="-120"/>
              </a:rPr>
              <a:t>神経伝達物質</a:t>
            </a:r>
            <a:endParaRPr lang="zh-CN" sz="900" dirty="0"/>
          </a:p>
        </p:txBody>
      </p:sp>
      <p:sp>
        <p:nvSpPr>
          <p:cNvPr id="9" name="Text 7"/>
          <p:cNvSpPr/>
          <p:nvPr/>
        </p:nvSpPr>
        <p:spPr>
          <a:xfrm>
            <a:off x="576560" y="1745382"/>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38951"/>
                </a:solidFill>
                <a:latin typeface="Nobile" pitchFamily="34" charset="0"/>
                <a:ea typeface="Nobile" pitchFamily="34" charset="-122"/>
                <a:cs typeface="Nobile" pitchFamily="34" charset="-120"/>
              </a:rPr>
              <a:t>SEEKING</a:t>
            </a:r>
            <a:endParaRPr lang="en-US" sz="900" dirty="0"/>
          </a:p>
        </p:txBody>
      </p:sp>
      <p:sp>
        <p:nvSpPr>
          <p:cNvPr id="10" name="Text 8"/>
          <p:cNvSpPr/>
          <p:nvPr/>
        </p:nvSpPr>
        <p:spPr>
          <a:xfrm>
            <a:off x="2058442" y="1745382"/>
            <a:ext cx="2854151"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探索・期待・動機づけ</a:t>
            </a:r>
            <a:endParaRPr lang="ja-JP" sz="900" dirty="0"/>
          </a:p>
        </p:txBody>
      </p:sp>
      <p:sp>
        <p:nvSpPr>
          <p:cNvPr id="11" name="Text 9"/>
          <p:cNvSpPr/>
          <p:nvPr/>
        </p:nvSpPr>
        <p:spPr>
          <a:xfrm>
            <a:off x="4688756" y="1745382"/>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腹側被蓋野・側坐核</a:t>
            </a:r>
            <a:endParaRPr lang="zh-CN" sz="900" dirty="0"/>
          </a:p>
        </p:txBody>
      </p:sp>
      <p:sp>
        <p:nvSpPr>
          <p:cNvPr id="12" name="Text 10"/>
          <p:cNvSpPr/>
          <p:nvPr/>
        </p:nvSpPr>
        <p:spPr>
          <a:xfrm>
            <a:off x="6990234" y="1745382"/>
            <a:ext cx="2034555"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ドーパミン系</a:t>
            </a:r>
            <a:endParaRPr lang="ja-JP" sz="900" dirty="0"/>
          </a:p>
        </p:txBody>
      </p:sp>
      <p:sp>
        <p:nvSpPr>
          <p:cNvPr id="13" name="Text 11"/>
          <p:cNvSpPr/>
          <p:nvPr/>
        </p:nvSpPr>
        <p:spPr>
          <a:xfrm>
            <a:off x="576560" y="2062014"/>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05449"/>
                </a:solidFill>
                <a:latin typeface="Nobile" pitchFamily="34" charset="0"/>
                <a:ea typeface="Nobile" pitchFamily="34" charset="-122"/>
                <a:cs typeface="Nobile" pitchFamily="34" charset="-120"/>
              </a:rPr>
              <a:t>RAGE</a:t>
            </a:r>
            <a:endParaRPr lang="en-US" sz="900" dirty="0"/>
          </a:p>
        </p:txBody>
      </p:sp>
      <p:sp>
        <p:nvSpPr>
          <p:cNvPr id="14" name="Text 12"/>
          <p:cNvSpPr/>
          <p:nvPr/>
        </p:nvSpPr>
        <p:spPr>
          <a:xfrm>
            <a:off x="2058442" y="2062014"/>
            <a:ext cx="2854151"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怒り・抵抗・攻撃</a:t>
            </a:r>
            <a:endParaRPr lang="ja-JP" sz="900" dirty="0"/>
          </a:p>
        </p:txBody>
      </p:sp>
      <p:sp>
        <p:nvSpPr>
          <p:cNvPr id="15" name="Text 13"/>
          <p:cNvSpPr/>
          <p:nvPr/>
        </p:nvSpPr>
        <p:spPr>
          <a:xfrm>
            <a:off x="4688756" y="2062014"/>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視床下部・扁桃体</a:t>
            </a:r>
            <a:endParaRPr lang="zh-CN" sz="900" dirty="0"/>
          </a:p>
        </p:txBody>
      </p:sp>
      <p:sp>
        <p:nvSpPr>
          <p:cNvPr id="16" name="Text 14"/>
          <p:cNvSpPr/>
          <p:nvPr/>
        </p:nvSpPr>
        <p:spPr>
          <a:xfrm>
            <a:off x="6990234" y="2062014"/>
            <a:ext cx="2034555"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サブスタンスP</a:t>
            </a:r>
            <a:endParaRPr lang="ja-JP" sz="900" dirty="0"/>
          </a:p>
        </p:txBody>
      </p:sp>
      <p:sp>
        <p:nvSpPr>
          <p:cNvPr id="17" name="Text 15"/>
          <p:cNvSpPr/>
          <p:nvPr/>
        </p:nvSpPr>
        <p:spPr>
          <a:xfrm>
            <a:off x="576560" y="2378646"/>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05449"/>
                </a:solidFill>
                <a:latin typeface="Nobile" pitchFamily="34" charset="0"/>
                <a:ea typeface="Nobile" pitchFamily="34" charset="-122"/>
                <a:cs typeface="Nobile" pitchFamily="34" charset="-120"/>
              </a:rPr>
              <a:t>FEAR</a:t>
            </a:r>
            <a:endParaRPr lang="en-US" sz="900" dirty="0"/>
          </a:p>
        </p:txBody>
      </p:sp>
      <p:sp>
        <p:nvSpPr>
          <p:cNvPr id="18" name="Text 16"/>
          <p:cNvSpPr/>
          <p:nvPr/>
        </p:nvSpPr>
        <p:spPr>
          <a:xfrm>
            <a:off x="2058442" y="2378646"/>
            <a:ext cx="2854151"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恐怖・回避・凍結</a:t>
            </a:r>
            <a:endParaRPr lang="zh-CN" sz="900" dirty="0"/>
          </a:p>
        </p:txBody>
      </p:sp>
      <p:sp>
        <p:nvSpPr>
          <p:cNvPr id="19" name="Text 17"/>
          <p:cNvSpPr/>
          <p:nvPr/>
        </p:nvSpPr>
        <p:spPr>
          <a:xfrm>
            <a:off x="4688756" y="2378646"/>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扁桃体・PAG</a:t>
            </a:r>
            <a:endParaRPr lang="zh-CN" sz="900" dirty="0"/>
          </a:p>
        </p:txBody>
      </p:sp>
      <p:sp>
        <p:nvSpPr>
          <p:cNvPr id="20" name="Text 18"/>
          <p:cNvSpPr/>
          <p:nvPr/>
        </p:nvSpPr>
        <p:spPr>
          <a:xfrm>
            <a:off x="6990234" y="2378646"/>
            <a:ext cx="2034555"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グルタミン酸・CRF</a:t>
            </a:r>
            <a:endParaRPr lang="ja-JP" sz="900" dirty="0"/>
          </a:p>
        </p:txBody>
      </p:sp>
      <p:sp>
        <p:nvSpPr>
          <p:cNvPr id="21" name="Text 19"/>
          <p:cNvSpPr/>
          <p:nvPr/>
        </p:nvSpPr>
        <p:spPr>
          <a:xfrm>
            <a:off x="576560" y="2695277"/>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05449"/>
                </a:solidFill>
                <a:latin typeface="Nobile" pitchFamily="34" charset="0"/>
                <a:ea typeface="Nobile" pitchFamily="34" charset="-122"/>
                <a:cs typeface="Nobile" pitchFamily="34" charset="-120"/>
              </a:rPr>
              <a:t>LUST</a:t>
            </a:r>
            <a:endParaRPr lang="en-US" sz="900" dirty="0"/>
          </a:p>
        </p:txBody>
      </p:sp>
      <p:sp>
        <p:nvSpPr>
          <p:cNvPr id="22" name="Text 20"/>
          <p:cNvSpPr/>
          <p:nvPr/>
        </p:nvSpPr>
        <p:spPr>
          <a:xfrm>
            <a:off x="2058442" y="2695277"/>
            <a:ext cx="2854151"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性的欲求・生殖動機</a:t>
            </a:r>
            <a:endParaRPr lang="zh-CN" sz="900" dirty="0"/>
          </a:p>
        </p:txBody>
      </p:sp>
      <p:sp>
        <p:nvSpPr>
          <p:cNvPr id="23" name="Text 21"/>
          <p:cNvSpPr/>
          <p:nvPr/>
        </p:nvSpPr>
        <p:spPr>
          <a:xfrm>
            <a:off x="4688756" y="2695277"/>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視床下部（内側）</a:t>
            </a:r>
            <a:endParaRPr lang="zh-CN" sz="900" dirty="0"/>
          </a:p>
        </p:txBody>
      </p:sp>
      <p:sp>
        <p:nvSpPr>
          <p:cNvPr id="24" name="Text 22"/>
          <p:cNvSpPr/>
          <p:nvPr/>
        </p:nvSpPr>
        <p:spPr>
          <a:xfrm>
            <a:off x="6990234" y="2695277"/>
            <a:ext cx="1577355" cy="351681"/>
          </a:xfrm>
          <a:prstGeom prst="rect">
            <a:avLst/>
          </a:prstGeom>
          <a:noFill/>
          <a:ln/>
        </p:spPr>
        <p:txBody>
          <a:bodyPr wrap="square" lIns="0" tIns="0" rIns="0" bIns="0" rtlCol="0" anchor="t">
            <a:normAutofit/>
          </a:bodyPr>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テストステロン・エストロゲン</a:t>
            </a:r>
            <a:endParaRPr lang="ja-JP" sz="900" dirty="0"/>
          </a:p>
        </p:txBody>
      </p:sp>
      <p:sp>
        <p:nvSpPr>
          <p:cNvPr id="25" name="Text 23"/>
          <p:cNvSpPr/>
          <p:nvPr/>
        </p:nvSpPr>
        <p:spPr>
          <a:xfrm>
            <a:off x="576560" y="3187750"/>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05449"/>
                </a:solidFill>
                <a:latin typeface="Nobile" pitchFamily="34" charset="0"/>
                <a:ea typeface="Nobile" pitchFamily="34" charset="-122"/>
                <a:cs typeface="Nobile" pitchFamily="34" charset="-120"/>
              </a:rPr>
              <a:t>CARE</a:t>
            </a:r>
            <a:endParaRPr lang="en-US" sz="900" dirty="0"/>
          </a:p>
        </p:txBody>
      </p:sp>
      <p:sp>
        <p:nvSpPr>
          <p:cNvPr id="26" name="Text 24"/>
          <p:cNvSpPr/>
          <p:nvPr/>
        </p:nvSpPr>
        <p:spPr>
          <a:xfrm>
            <a:off x="2058442" y="3187750"/>
            <a:ext cx="2854151"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養育・保護・愛着</a:t>
            </a:r>
            <a:endParaRPr lang="zh-CN" sz="900" dirty="0"/>
          </a:p>
        </p:txBody>
      </p:sp>
      <p:sp>
        <p:nvSpPr>
          <p:cNvPr id="27" name="Text 25"/>
          <p:cNvSpPr/>
          <p:nvPr/>
        </p:nvSpPr>
        <p:spPr>
          <a:xfrm>
            <a:off x="4688756" y="3187750"/>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前帯状皮質・視床下部</a:t>
            </a:r>
            <a:endParaRPr lang="zh-CN" sz="900" dirty="0"/>
          </a:p>
        </p:txBody>
      </p:sp>
      <p:sp>
        <p:nvSpPr>
          <p:cNvPr id="28" name="Text 26"/>
          <p:cNvSpPr/>
          <p:nvPr/>
        </p:nvSpPr>
        <p:spPr>
          <a:xfrm>
            <a:off x="6990234" y="3187750"/>
            <a:ext cx="2034555"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オキシトシン・プロラクチン</a:t>
            </a:r>
            <a:endParaRPr lang="ja-JP" sz="900" dirty="0"/>
          </a:p>
        </p:txBody>
      </p:sp>
      <p:sp>
        <p:nvSpPr>
          <p:cNvPr id="29" name="Text 27"/>
          <p:cNvSpPr/>
          <p:nvPr/>
        </p:nvSpPr>
        <p:spPr>
          <a:xfrm>
            <a:off x="576560" y="3504381"/>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05449"/>
                </a:solidFill>
                <a:latin typeface="Nobile" pitchFamily="34" charset="0"/>
                <a:ea typeface="Nobile" pitchFamily="34" charset="-122"/>
                <a:cs typeface="Nobile" pitchFamily="34" charset="-120"/>
              </a:rPr>
              <a:t>PANIC/GRIEF</a:t>
            </a:r>
            <a:endParaRPr lang="en-US" sz="900" dirty="0"/>
          </a:p>
        </p:txBody>
      </p:sp>
      <p:sp>
        <p:nvSpPr>
          <p:cNvPr id="30" name="Text 28"/>
          <p:cNvSpPr/>
          <p:nvPr/>
        </p:nvSpPr>
        <p:spPr>
          <a:xfrm>
            <a:off x="2058442" y="3504381"/>
            <a:ext cx="2854151"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分離不安・悲嘆・孤独感</a:t>
            </a:r>
            <a:endParaRPr lang="zh-CN" sz="900" dirty="0"/>
          </a:p>
        </p:txBody>
      </p:sp>
      <p:sp>
        <p:nvSpPr>
          <p:cNvPr id="31" name="Text 29"/>
          <p:cNvSpPr/>
          <p:nvPr/>
        </p:nvSpPr>
        <p:spPr>
          <a:xfrm>
            <a:off x="4688756" y="3504381"/>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前帯状皮質・視床</a:t>
            </a:r>
            <a:endParaRPr lang="zh-CN" sz="900" dirty="0"/>
          </a:p>
        </p:txBody>
      </p:sp>
      <p:sp>
        <p:nvSpPr>
          <p:cNvPr id="32" name="Text 30"/>
          <p:cNvSpPr/>
          <p:nvPr/>
        </p:nvSpPr>
        <p:spPr>
          <a:xfrm>
            <a:off x="6990234" y="3504381"/>
            <a:ext cx="2034555"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オピオイド系</a:t>
            </a:r>
            <a:endParaRPr lang="ja-JP" sz="900" dirty="0"/>
          </a:p>
        </p:txBody>
      </p:sp>
      <p:sp>
        <p:nvSpPr>
          <p:cNvPr id="33" name="Text 31"/>
          <p:cNvSpPr/>
          <p:nvPr/>
        </p:nvSpPr>
        <p:spPr>
          <a:xfrm>
            <a:off x="576560" y="3821013"/>
            <a:ext cx="1705719" cy="175840"/>
          </a:xfrm>
          <a:prstGeom prst="rect">
            <a:avLst/>
          </a:prstGeom>
          <a:noFill/>
          <a:ln/>
        </p:spPr>
        <p:txBody>
          <a:bodyPr wrap="none" lIns="0" tIns="0" rIns="0" bIns="0" rtlCol="0" anchor="t"/>
          <a:lstStyle/>
          <a:p>
            <a:pPr algn="l" indent="0" marL="0">
              <a:lnSpc>
                <a:spcPct val="128000"/>
              </a:lnSpc>
              <a:buNone/>
            </a:pPr>
            <a:r>
              <a:rPr lang="en-US" sz="900" b="1" dirty="0">
                <a:solidFill>
                  <a:srgbClr val="405449"/>
                </a:solidFill>
                <a:latin typeface="Nobile" pitchFamily="34" charset="0"/>
                <a:ea typeface="Nobile" pitchFamily="34" charset="-122"/>
                <a:cs typeface="Nobile" pitchFamily="34" charset="-120"/>
              </a:rPr>
              <a:t>PLAY</a:t>
            </a:r>
            <a:endParaRPr lang="en-US" sz="900" dirty="0"/>
          </a:p>
        </p:txBody>
      </p:sp>
      <p:sp>
        <p:nvSpPr>
          <p:cNvPr id="34" name="Text 32"/>
          <p:cNvSpPr/>
          <p:nvPr/>
        </p:nvSpPr>
        <p:spPr>
          <a:xfrm>
            <a:off x="2058442" y="3821013"/>
            <a:ext cx="2854151"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遊戯・社会的学習・柔軟性</a:t>
            </a:r>
            <a:endParaRPr lang="zh-CN" sz="900" dirty="0"/>
          </a:p>
        </p:txBody>
      </p:sp>
      <p:sp>
        <p:nvSpPr>
          <p:cNvPr id="35" name="Text 33"/>
          <p:cNvSpPr/>
          <p:nvPr/>
        </p:nvSpPr>
        <p:spPr>
          <a:xfrm>
            <a:off x="4688756" y="3821013"/>
            <a:ext cx="2525316" cy="175840"/>
          </a:xfrm>
          <a:prstGeom prst="rect">
            <a:avLst/>
          </a:prstGeom>
          <a:noFill/>
          <a:ln/>
        </p:spPr>
        <p:txBody>
          <a:bodyPr wrap="none" lIns="0" tIns="0" rIns="0" bIns="0" rtlCol="0" anchor="t"/>
          <a:lstStyle/>
          <a:p>
            <a:pPr algn="l" indent="0" marL="0">
              <a:lnSpc>
                <a:spcPct val="128000"/>
              </a:lnSpc>
              <a:buNone/>
            </a:pPr>
            <a:r>
              <a:rPr lang="zh-CN" altLang="en-US" sz="900" dirty="0">
                <a:solidFill>
                  <a:srgbClr val="405449"/>
                </a:solidFill>
                <a:latin typeface="Nobile" pitchFamily="34" charset="0"/>
                <a:ea typeface="Nobile" pitchFamily="34" charset="-122"/>
                <a:cs typeface="Nobile" pitchFamily="34" charset="-120"/>
              </a:rPr>
              <a:t>皮質下経路・小脳</a:t>
            </a:r>
            <a:endParaRPr lang="zh-CN" sz="900" dirty="0"/>
          </a:p>
        </p:txBody>
      </p:sp>
      <p:sp>
        <p:nvSpPr>
          <p:cNvPr id="36" name="Text 34"/>
          <p:cNvSpPr/>
          <p:nvPr/>
        </p:nvSpPr>
        <p:spPr>
          <a:xfrm>
            <a:off x="6990234" y="3821013"/>
            <a:ext cx="2034555" cy="175840"/>
          </a:xfrm>
          <a:prstGeom prst="rect">
            <a:avLst/>
          </a:prstGeom>
          <a:noFill/>
          <a:ln/>
        </p:spPr>
        <p:txBody>
          <a:bodyPr wrap="none" lIns="0" tIns="0" rIns="0" bIns="0" rtlCol="0" anchor="t"/>
          <a:lstStyle/>
          <a:p>
            <a:pPr algn="l" indent="0" marL="0">
              <a:lnSpc>
                <a:spcPct val="128000"/>
              </a:lnSpc>
              <a:buNone/>
            </a:pPr>
            <a:r>
              <a:rPr lang="ja-JP" altLang="en-US" sz="900" dirty="0">
                <a:solidFill>
                  <a:srgbClr val="405449"/>
                </a:solidFill>
                <a:latin typeface="Nobile" pitchFamily="34" charset="0"/>
                <a:ea typeface="Nobile" pitchFamily="34" charset="-122"/>
                <a:cs typeface="Nobile" pitchFamily="34" charset="-120"/>
              </a:rPr>
              <a:t>内因性オピオイド</a:t>
            </a:r>
            <a:endParaRPr lang="ja-JP" sz="900" dirty="0"/>
          </a:p>
        </p:txBody>
      </p:sp>
      <p:sp>
        <p:nvSpPr>
          <p:cNvPr id="37" name="Shape 35"/>
          <p:cNvSpPr/>
          <p:nvPr/>
        </p:nvSpPr>
        <p:spPr>
          <a:xfrm>
            <a:off x="457349" y="4188172"/>
            <a:ext cx="8229302" cy="637654"/>
          </a:xfrm>
          <a:prstGeom prst="roundRect">
            <a:avLst>
              <a:gd name="adj" fmla="val 16140"/>
            </a:avLst>
          </a:prstGeom>
          <a:solidFill>
            <a:srgbClr val="CCE6D1"/>
          </a:solidFill>
          <a:ln/>
        </p:spPr>
      </p:sp>
      <p:pic>
        <p:nvPicPr>
          <p:cNvPr id="38" name="Image 0" descr="preencoded.png">    </p:cNvPr>
          <p:cNvPicPr>
            <a:picLocks noChangeAspect="1"/>
          </p:cNvPicPr>
          <p:nvPr/>
        </p:nvPicPr>
        <p:blipFill>
          <a:blip r:embed="rId1"/>
          <a:stretch>
            <a:fillRect/>
          </a:stretch>
        </p:blipFill>
        <p:spPr>
          <a:xfrm>
            <a:off x="571649" y="4345335"/>
            <a:ext cx="142875" cy="114300"/>
          </a:xfrm>
          <a:prstGeom prst="rect">
            <a:avLst/>
          </a:prstGeom>
        </p:spPr>
      </p:pic>
      <p:sp>
        <p:nvSpPr>
          <p:cNvPr id="39" name="Text 36"/>
          <p:cNvSpPr/>
          <p:nvPr/>
        </p:nvSpPr>
        <p:spPr>
          <a:xfrm>
            <a:off x="828824" y="4322118"/>
            <a:ext cx="7743527" cy="351681"/>
          </a:xfrm>
          <a:prstGeom prst="rect">
            <a:avLst/>
          </a:prstGeom>
          <a:noFill/>
          <a:ln/>
        </p:spPr>
        <p:txBody>
          <a:bodyPr wrap="square" lIns="0" tIns="0" rIns="0" bIns="0" rtlCol="0" anchor="t">
            <a:normAutofit/>
          </a:bodyPr>
          <a:lstStyle/>
          <a:p>
            <a:pPr algn="l" indent="0" marL="0">
              <a:lnSpc>
                <a:spcPct val="128000"/>
              </a:lnSpc>
              <a:buNone/>
            </a:pPr>
            <a:r>
              <a:rPr lang="ja-JP" altLang="en-US" sz="900" dirty="0">
                <a:solidFill>
                  <a:srgbClr val="000000"/>
                </a:solidFill>
                <a:latin typeface="Nobile" pitchFamily="34" charset="0"/>
                <a:ea typeface="Nobile" pitchFamily="34" charset="-122"/>
                <a:cs typeface="Nobile" pitchFamily="34" charset="-120"/>
              </a:rPr>
              <a:t>これらのシステムは相互に拮抗・協調し、行動の優先順位を動的に決定します。SEEKINGはすべてのシステムの「エンジン」として特別な位置を占めます。</a:t>
            </a:r>
            <a:endParaRPr lang="ja-JP"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870871" y="313432"/>
            <a:ext cx="3728368" cy="345281"/>
          </a:xfrm>
          <a:prstGeom prst="rect">
            <a:avLst/>
          </a:prstGeom>
          <a:noFill/>
          <a:ln/>
        </p:spPr>
        <p:txBody>
          <a:bodyPr wrap="none" lIns="0" tIns="0" rIns="0" bIns="0" rtlCol="0" anchor="t"/>
          <a:lstStyle/>
          <a:p>
            <a:pPr algn="l" indent="0" marL="0">
              <a:lnSpc>
                <a:spcPct val="104000"/>
              </a:lnSpc>
              <a:buNone/>
            </a:pPr>
            <a:r>
              <a:rPr lang="ja-JP" altLang="en-US" sz="2150" dirty="0">
                <a:solidFill>
                  <a:srgbClr val="3B4540"/>
                </a:solidFill>
                <a:latin typeface="Fraunces ExtraBold" pitchFamily="34" charset="0"/>
                <a:ea typeface="Fraunces ExtraBold" pitchFamily="34" charset="-122"/>
                <a:cs typeface="Fraunces ExtraBold" pitchFamily="34" charset="-120"/>
              </a:rPr>
              <a:t>SEEKING：心のエンジン</a:t>
            </a:r>
            <a:endParaRPr lang="ja-JP" sz="2150" dirty="0"/>
          </a:p>
        </p:txBody>
      </p:sp>
      <p:sp>
        <p:nvSpPr>
          <p:cNvPr id="4" name="Text 1"/>
          <p:cNvSpPr/>
          <p:nvPr/>
        </p:nvSpPr>
        <p:spPr>
          <a:xfrm>
            <a:off x="3870871" y="904652"/>
            <a:ext cx="2088207" cy="172641"/>
          </a:xfrm>
          <a:prstGeom prst="rect">
            <a:avLst/>
          </a:prstGeom>
          <a:noFill/>
          <a:ln/>
        </p:spPr>
        <p:txBody>
          <a:bodyPr wrap="none" lIns="0" tIns="0" rIns="0" bIns="0" rtlCol="0" anchor="t"/>
          <a:lstStyle/>
          <a:p>
            <a:pPr algn="l" indent="0" marL="0">
              <a:lnSpc>
                <a:spcPct val="104000"/>
              </a:lnSpc>
              <a:buNone/>
            </a:pPr>
            <a:r>
              <a:rPr lang="ja-JP" altLang="en-US" sz="1050" dirty="0">
                <a:solidFill>
                  <a:srgbClr val="3B4540"/>
                </a:solidFill>
                <a:latin typeface="Fraunces ExtraBold" pitchFamily="34" charset="0"/>
                <a:ea typeface="Fraunces ExtraBold" pitchFamily="34" charset="-122"/>
                <a:cs typeface="Fraunces ExtraBold" pitchFamily="34" charset="-120"/>
              </a:rPr>
              <a:t>SEEKINGシステムの本質</a:t>
            </a:r>
            <a:endParaRPr lang="ja-JP" sz="1050" dirty="0"/>
          </a:p>
        </p:txBody>
      </p:sp>
      <p:sp>
        <p:nvSpPr>
          <p:cNvPr id="5" name="Text 2"/>
          <p:cNvSpPr/>
          <p:nvPr/>
        </p:nvSpPr>
        <p:spPr>
          <a:xfrm>
            <a:off x="3870871" y="1175668"/>
            <a:ext cx="2280865" cy="835670"/>
          </a:xfrm>
          <a:prstGeom prst="rect">
            <a:avLst/>
          </a:prstGeom>
          <a:noFill/>
          <a:ln/>
        </p:spPr>
        <p:txBody>
          <a:bodyPr wrap="square" lIns="0" tIns="0" rIns="0" bIns="0" rtlCol="0" anchor="t">
            <a:normAutofit/>
          </a:bodyPr>
          <a:lstStyle/>
          <a:p>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SEEKINGとは「何かを探したい」という根源的な衝動です。これは単なる欲求ではなく、</a:t>
            </a:r>
            <a:pPr algn="l" indent="0" marL="0">
              <a:lnSpc>
                <a:spcPct val="126000"/>
              </a:lnSpc>
              <a:buNone/>
            </a:pPr>
            <a:r>
              <a:rPr lang="ja-JP" altLang="en-US" sz="850" b="1" dirty="0">
                <a:solidFill>
                  <a:srgbClr val="405449"/>
                </a:solidFill>
                <a:latin typeface="Nobile" pitchFamily="34" charset="0"/>
                <a:ea typeface="Nobile" pitchFamily="34" charset="-122"/>
                <a:cs typeface="Nobile" pitchFamily="34" charset="-120"/>
              </a:rPr>
              <a:t>すべての行動の推進力</a:t>
            </a:r>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となる情動システムです。Panksepp はこれを7つのシステムの中で最も基盤的なものと位置づけます。</a:t>
            </a:r>
            <a:endParaRPr lang="ja-JP" sz="850" dirty="0"/>
          </a:p>
        </p:txBody>
      </p:sp>
      <p:sp>
        <p:nvSpPr>
          <p:cNvPr id="6" name="Text 3"/>
          <p:cNvSpPr/>
          <p:nvPr/>
        </p:nvSpPr>
        <p:spPr>
          <a:xfrm>
            <a:off x="3870871" y="2109713"/>
            <a:ext cx="1838176" cy="172641"/>
          </a:xfrm>
          <a:prstGeom prst="rect">
            <a:avLst/>
          </a:prstGeom>
          <a:noFill/>
          <a:ln/>
        </p:spPr>
        <p:txBody>
          <a:bodyPr wrap="none" lIns="0" tIns="0" rIns="0" bIns="0" rtlCol="0" anchor="t"/>
          <a:lstStyle/>
          <a:p>
            <a:pPr algn="l" indent="0" marL="0">
              <a:lnSpc>
                <a:spcPct val="104000"/>
              </a:lnSpc>
              <a:buNone/>
            </a:pPr>
            <a:r>
              <a:rPr lang="ja-JP" altLang="en-US" sz="1050" dirty="0">
                <a:solidFill>
                  <a:srgbClr val="3B4540"/>
                </a:solidFill>
                <a:latin typeface="Fraunces ExtraBold" pitchFamily="34" charset="0"/>
                <a:ea typeface="Fraunces ExtraBold" pitchFamily="34" charset="-122"/>
                <a:cs typeface="Fraunces ExtraBold" pitchFamily="34" charset="-120"/>
              </a:rPr>
              <a:t>ドーパミンの真実</a:t>
            </a:r>
            <a:endParaRPr lang="ja-JP" sz="1050" dirty="0"/>
          </a:p>
        </p:txBody>
      </p:sp>
      <p:sp>
        <p:nvSpPr>
          <p:cNvPr id="7" name="Text 4"/>
          <p:cNvSpPr/>
          <p:nvPr/>
        </p:nvSpPr>
        <p:spPr>
          <a:xfrm>
            <a:off x="3870871" y="2380729"/>
            <a:ext cx="2280865" cy="1002804"/>
          </a:xfrm>
          <a:prstGeom prst="rect">
            <a:avLst/>
          </a:prstGeom>
          <a:noFill/>
          <a:ln/>
        </p:spPr>
        <p:txBody>
          <a:bodyPr wrap="square" lIns="0" tIns="0" rIns="0" bIns="0" rtlCol="0" anchor="t">
            <a:normAutofit/>
          </a:bodyPr>
          <a:lstStyle/>
          <a:p>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一般にドーパミンは「報酬物質」と呼ばれますが、これは誤解です。ドーパミンが最も強く放出されるのは、</a:t>
            </a:r>
            <a:pPr algn="l" indent="0" marL="0">
              <a:lnSpc>
                <a:spcPct val="126000"/>
              </a:lnSpc>
              <a:buNone/>
            </a:pPr>
            <a:r>
              <a:rPr lang="ja-JP" altLang="en-US" sz="850" b="1" dirty="0">
                <a:solidFill>
                  <a:srgbClr val="405449"/>
                </a:solidFill>
                <a:latin typeface="Nobile" pitchFamily="34" charset="0"/>
                <a:ea typeface="Nobile" pitchFamily="34" charset="-122"/>
                <a:cs typeface="Nobile" pitchFamily="34" charset="-120"/>
              </a:rPr>
              <a:t>報酬を獲得した瞬間ではなく、期待して探索している最中</a:t>
            </a:r>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です。「もうすぐ手に入るかもしれない」という予期的興奮がドーパミン系を活性化します。</a:t>
            </a:r>
            <a:endParaRPr lang="ja-JP" sz="850" dirty="0"/>
          </a:p>
        </p:txBody>
      </p:sp>
      <p:sp>
        <p:nvSpPr>
          <p:cNvPr id="8" name="Shape 5"/>
          <p:cNvSpPr/>
          <p:nvPr/>
        </p:nvSpPr>
        <p:spPr>
          <a:xfrm>
            <a:off x="3856583" y="3479899"/>
            <a:ext cx="28575" cy="1071265"/>
          </a:xfrm>
          <a:prstGeom prst="rect">
            <a:avLst/>
          </a:prstGeom>
          <a:solidFill>
            <a:srgbClr val="438951"/>
          </a:solidFill>
          <a:ln/>
        </p:spPr>
      </p:sp>
      <p:sp>
        <p:nvSpPr>
          <p:cNvPr id="9" name="Text 6"/>
          <p:cNvSpPr/>
          <p:nvPr/>
        </p:nvSpPr>
        <p:spPr>
          <a:xfrm>
            <a:off x="4009876" y="3494187"/>
            <a:ext cx="1380976" cy="172641"/>
          </a:xfrm>
          <a:prstGeom prst="rect">
            <a:avLst/>
          </a:prstGeom>
          <a:noFill/>
          <a:ln/>
        </p:spPr>
        <p:txBody>
          <a:bodyPr wrap="none" lIns="0" tIns="0" rIns="0" bIns="0" rtlCol="0" anchor="t"/>
          <a:lstStyle/>
          <a:p>
            <a:pPr algn="l" indent="0" marL="0">
              <a:lnSpc>
                <a:spcPct val="104000"/>
              </a:lnSpc>
              <a:buNone/>
            </a:pPr>
            <a:r>
              <a:rPr lang="ja-JP" altLang="en-US" sz="1050" dirty="0">
                <a:solidFill>
                  <a:srgbClr val="405449"/>
                </a:solidFill>
                <a:latin typeface="Fraunces ExtraBold" pitchFamily="34" charset="0"/>
                <a:ea typeface="Fraunces ExtraBold" pitchFamily="34" charset="-122"/>
                <a:cs typeface="Fraunces ExtraBold" pitchFamily="34" charset="-120"/>
              </a:rPr>
              <a:t>日常的なSEEKING例</a:t>
            </a:r>
            <a:endParaRPr lang="ja-JP" sz="1050" dirty="0"/>
          </a:p>
        </p:txBody>
      </p:sp>
      <p:sp>
        <p:nvSpPr>
          <p:cNvPr id="10" name="Text 7"/>
          <p:cNvSpPr/>
          <p:nvPr/>
        </p:nvSpPr>
        <p:spPr>
          <a:xfrm>
            <a:off x="4009876" y="3765203"/>
            <a:ext cx="2141860" cy="771674"/>
          </a:xfrm>
          <a:prstGeom prst="rect">
            <a:avLst/>
          </a:prstGeom>
          <a:noFill/>
          <a:ln/>
        </p:spPr>
        <p:txBody>
          <a:bodyPr wrap="square" lIns="0" tIns="0" rIns="0" bIns="0" rtlCol="0" anchor="t">
            <a:normAutofit/>
          </a:bodyPr>
          <a:lstStyle/>
          <a:p>
            <a:pPr algn="l" marL="342900" indent="-342900">
              <a:lnSpc>
                <a:spcPct val="126000"/>
              </a:lnSpc>
              <a:buSzPct val="100000"/>
              <a:buChar char="•"/>
            </a:pPr>
            <a:r>
              <a:rPr lang="ja-JP" altLang="en-US" sz="850" dirty="0">
                <a:solidFill>
                  <a:srgbClr val="405449"/>
                </a:solidFill>
                <a:latin typeface="Nobile" pitchFamily="34" charset="0"/>
                <a:ea typeface="Nobile" pitchFamily="34" charset="-122"/>
                <a:cs typeface="Nobile" pitchFamily="34" charset="-120"/>
              </a:rPr>
              <a:t>SNSを開く（新しい情報への期待）</a:t>
            </a:r>
            <a:endParaRPr lang="ja-JP" sz="850" dirty="0"/>
          </a:p>
          <a:p>
            <a:pPr algn="l" marL="342900" indent="-342900">
              <a:lnSpc>
                <a:spcPct val="126000"/>
              </a:lnSpc>
              <a:buSzPct val="100000"/>
              <a:buChar char="•"/>
            </a:pPr>
            <a:r>
              <a:rPr lang="ja-JP" altLang="en-US" sz="850" dirty="0">
                <a:solidFill>
                  <a:srgbClr val="405449"/>
                </a:solidFill>
                <a:latin typeface="Nobile" pitchFamily="34" charset="0"/>
                <a:ea typeface="Nobile" pitchFamily="34" charset="-122"/>
                <a:cs typeface="Nobile" pitchFamily="34" charset="-120"/>
              </a:rPr>
              <a:t>新しい知識・スキルを探求する</a:t>
            </a:r>
            <a:endParaRPr lang="ja-JP" sz="850" dirty="0"/>
          </a:p>
          <a:p>
            <a:pPr algn="l" marL="342900" indent="-342900">
              <a:lnSpc>
                <a:spcPct val="126000"/>
              </a:lnSpc>
              <a:buSzPct val="100000"/>
              <a:buChar char="•"/>
            </a:pPr>
            <a:r>
              <a:rPr lang="ja-JP" altLang="en-US" sz="850" dirty="0">
                <a:solidFill>
                  <a:srgbClr val="405449"/>
                </a:solidFill>
                <a:latin typeface="Nobile" pitchFamily="34" charset="0"/>
                <a:ea typeface="Nobile" pitchFamily="34" charset="-122"/>
                <a:cs typeface="Nobile" pitchFamily="34" charset="-120"/>
              </a:rPr>
              <a:t>恋愛初期のドキドキ感</a:t>
            </a:r>
            <a:endParaRPr lang="ja-JP" sz="850" dirty="0"/>
          </a:p>
          <a:p>
            <a:pPr algn="l" marL="342900" indent="-342900">
              <a:lnSpc>
                <a:spcPct val="126000"/>
              </a:lnSpc>
              <a:buSzPct val="100000"/>
              <a:buChar char="•"/>
            </a:pPr>
            <a:r>
              <a:rPr lang="ja-JP" altLang="en-US" sz="850" dirty="0">
                <a:solidFill>
                  <a:srgbClr val="405449"/>
                </a:solidFill>
                <a:latin typeface="Nobile" pitchFamily="34" charset="0"/>
                <a:ea typeface="Nobile" pitchFamily="34" charset="-122"/>
                <a:cs typeface="Nobile" pitchFamily="34" charset="-120"/>
              </a:rPr>
              <a:t>旅行計画を立てる過程</a:t>
            </a:r>
            <a:endParaRPr lang="ja-JP" sz="850" dirty="0"/>
          </a:p>
        </p:txBody>
      </p:sp>
      <p:sp>
        <p:nvSpPr>
          <p:cNvPr id="11" name="Shape 8"/>
          <p:cNvSpPr/>
          <p:nvPr/>
        </p:nvSpPr>
        <p:spPr>
          <a:xfrm>
            <a:off x="6426026" y="916930"/>
            <a:ext cx="2280865" cy="1494681"/>
          </a:xfrm>
          <a:prstGeom prst="roundRect">
            <a:avLst>
              <a:gd name="adj" fmla="val 6652"/>
            </a:avLst>
          </a:prstGeom>
          <a:solidFill>
            <a:srgbClr val="E8F3E8"/>
          </a:solidFill>
          <a:ln/>
        </p:spPr>
      </p:sp>
      <p:sp>
        <p:nvSpPr>
          <p:cNvPr id="12" name="Text 9"/>
          <p:cNvSpPr/>
          <p:nvPr/>
        </p:nvSpPr>
        <p:spPr>
          <a:xfrm>
            <a:off x="6536457" y="1027361"/>
            <a:ext cx="1380976" cy="172641"/>
          </a:xfrm>
          <a:prstGeom prst="rect">
            <a:avLst/>
          </a:prstGeom>
          <a:noFill/>
          <a:ln/>
        </p:spPr>
        <p:txBody>
          <a:bodyPr wrap="none" lIns="0" tIns="0" rIns="0" bIns="0" rtlCol="0" anchor="t"/>
          <a:lstStyle/>
          <a:p>
            <a:pPr algn="l" indent="0" marL="0">
              <a:lnSpc>
                <a:spcPct val="104000"/>
              </a:lnSpc>
              <a:buNone/>
            </a:pPr>
            <a:r>
              <a:rPr lang="zh-CN" altLang="en-US" sz="1050" dirty="0">
                <a:solidFill>
                  <a:srgbClr val="405449"/>
                </a:solidFill>
                <a:latin typeface="Fraunces ExtraBold" pitchFamily="34" charset="0"/>
                <a:ea typeface="Fraunces ExtraBold" pitchFamily="34" charset="-122"/>
                <a:cs typeface="Fraunces ExtraBold" pitchFamily="34" charset="-120"/>
              </a:rPr>
              <a:t>臨床的意味</a:t>
            </a:r>
            <a:endParaRPr lang="zh-CN" sz="1050" dirty="0"/>
          </a:p>
        </p:txBody>
      </p:sp>
      <p:sp>
        <p:nvSpPr>
          <p:cNvPr id="13" name="Text 10"/>
          <p:cNvSpPr/>
          <p:nvPr/>
        </p:nvSpPr>
        <p:spPr>
          <a:xfrm>
            <a:off x="6536457" y="1298377"/>
            <a:ext cx="2060004" cy="1002804"/>
          </a:xfrm>
          <a:prstGeom prst="rect">
            <a:avLst/>
          </a:prstGeom>
          <a:noFill/>
          <a:ln/>
        </p:spPr>
        <p:txBody>
          <a:bodyPr wrap="square" lIns="0" tIns="0" rIns="0" bIns="0" rtlCol="0" anchor="t">
            <a:normAutofit/>
          </a:bodyPr>
          <a:lstStyle/>
          <a:p>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SEEKINGシステムの低下は、</a:t>
            </a:r>
            <a:pPr algn="l" indent="0" marL="0">
              <a:lnSpc>
                <a:spcPct val="126000"/>
              </a:lnSpc>
              <a:buNone/>
            </a:pPr>
            <a:r>
              <a:rPr lang="ja-JP" altLang="en-US" sz="850" b="1" dirty="0">
                <a:solidFill>
                  <a:srgbClr val="405449"/>
                </a:solidFill>
                <a:latin typeface="Nobile" pitchFamily="34" charset="0"/>
                <a:ea typeface="Nobile" pitchFamily="34" charset="-122"/>
                <a:cs typeface="Nobile" pitchFamily="34" charset="-120"/>
              </a:rPr>
              <a:t>うつ的無気力（anhedonia）</a:t>
            </a:r>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の中核的神経基盤と考えられます。「やる気が出ない」「何も楽しくない」という訴えは、ドーパミン性SEEKINGの減弱を反映している可能性があります。</a:t>
            </a:r>
            <a:endParaRPr lang="ja-JP" sz="850" dirty="0"/>
          </a:p>
        </p:txBody>
      </p:sp>
      <p:sp>
        <p:nvSpPr>
          <p:cNvPr id="14" name="Shape 11"/>
          <p:cNvSpPr/>
          <p:nvPr/>
        </p:nvSpPr>
        <p:spPr>
          <a:xfrm>
            <a:off x="6426026" y="2509986"/>
            <a:ext cx="2280865" cy="1160413"/>
          </a:xfrm>
          <a:prstGeom prst="roundRect">
            <a:avLst>
              <a:gd name="adj" fmla="val 8569"/>
            </a:avLst>
          </a:prstGeom>
          <a:solidFill>
            <a:srgbClr val="E8F3E8"/>
          </a:solidFill>
          <a:ln/>
        </p:spPr>
      </p:sp>
      <p:sp>
        <p:nvSpPr>
          <p:cNvPr id="15" name="Text 12"/>
          <p:cNvSpPr/>
          <p:nvPr/>
        </p:nvSpPr>
        <p:spPr>
          <a:xfrm>
            <a:off x="6536457" y="2620417"/>
            <a:ext cx="1380976" cy="172641"/>
          </a:xfrm>
          <a:prstGeom prst="rect">
            <a:avLst/>
          </a:prstGeom>
          <a:noFill/>
          <a:ln/>
        </p:spPr>
        <p:txBody>
          <a:bodyPr wrap="none" lIns="0" tIns="0" rIns="0" bIns="0" rtlCol="0" anchor="t"/>
          <a:lstStyle/>
          <a:p>
            <a:pPr algn="l" indent="0" marL="0">
              <a:lnSpc>
                <a:spcPct val="104000"/>
              </a:lnSpc>
              <a:buNone/>
            </a:pPr>
            <a:r>
              <a:rPr lang="zh-CN" altLang="en-US" sz="1050" dirty="0">
                <a:solidFill>
                  <a:srgbClr val="405449"/>
                </a:solidFill>
                <a:latin typeface="Fraunces ExtraBold" pitchFamily="34" charset="0"/>
                <a:ea typeface="Fraunces ExtraBold" pitchFamily="34" charset="-122"/>
                <a:cs typeface="Fraunces ExtraBold" pitchFamily="34" charset="-120"/>
              </a:rPr>
              <a:t>治療的含意</a:t>
            </a:r>
            <a:endParaRPr lang="zh-CN" sz="1050" dirty="0"/>
          </a:p>
        </p:txBody>
      </p:sp>
      <p:sp>
        <p:nvSpPr>
          <p:cNvPr id="16" name="Text 13"/>
          <p:cNvSpPr/>
          <p:nvPr/>
        </p:nvSpPr>
        <p:spPr>
          <a:xfrm>
            <a:off x="6536457" y="2891433"/>
            <a:ext cx="2060004" cy="668536"/>
          </a:xfrm>
          <a:prstGeom prst="rect">
            <a:avLst/>
          </a:prstGeom>
          <a:noFill/>
          <a:ln/>
        </p:spPr>
        <p:txBody>
          <a:bodyPr wrap="square" lIns="0" tIns="0" rIns="0" bIns="0" rtlCol="0" anchor="t">
            <a:normAutofit/>
          </a:bodyPr>
          <a:lstStyle/>
          <a:p>
            <a:pPr algn="l" indent="0" marL="0">
              <a:lnSpc>
                <a:spcPct val="126000"/>
              </a:lnSpc>
              <a:buNone/>
            </a:pPr>
            <a:r>
              <a:rPr lang="ja-JP" altLang="en-US" sz="850" dirty="0">
                <a:solidFill>
                  <a:srgbClr val="405449"/>
                </a:solidFill>
                <a:latin typeface="Nobile" pitchFamily="34" charset="0"/>
                <a:ea typeface="Nobile" pitchFamily="34" charset="-122"/>
                <a:cs typeface="Nobile" pitchFamily="34" charset="-120"/>
              </a:rPr>
              <a:t>SEEKING を再点火することが回復の鍵となります。小さな好奇心・探索行動の強化が、抗うつ効果をもたらすと考えられます。</a:t>
            </a:r>
            <a:endParaRPr lang="ja-JP" sz="850" dirty="0"/>
          </a:p>
        </p:txBody>
      </p:sp>
      <p:sp>
        <p:nvSpPr>
          <p:cNvPr id="17" name="Shape 14"/>
          <p:cNvSpPr/>
          <p:nvPr/>
        </p:nvSpPr>
        <p:spPr>
          <a:xfrm>
            <a:off x="6426026" y="3781053"/>
            <a:ext cx="2280865" cy="938287"/>
          </a:xfrm>
          <a:prstGeom prst="roundRect">
            <a:avLst>
              <a:gd name="adj" fmla="val 10597"/>
            </a:avLst>
          </a:prstGeom>
          <a:solidFill>
            <a:srgbClr val="FCF2B5"/>
          </a:solidFill>
          <a:ln/>
        </p:spPr>
      </p:sp>
      <p:pic>
        <p:nvPicPr>
          <p:cNvPr id="18" name="Image 1" descr="preencoded.png">    </p:cNvPr>
          <p:cNvPicPr>
            <a:picLocks noChangeAspect="1"/>
          </p:cNvPicPr>
          <p:nvPr/>
        </p:nvPicPr>
        <p:blipFill>
          <a:blip r:embed="rId2"/>
          <a:stretch>
            <a:fillRect/>
          </a:stretch>
        </p:blipFill>
        <p:spPr>
          <a:xfrm>
            <a:off x="6536457" y="3936727"/>
            <a:ext cx="138038" cy="110430"/>
          </a:xfrm>
          <a:prstGeom prst="rect">
            <a:avLst/>
          </a:prstGeom>
        </p:spPr>
      </p:pic>
      <p:sp>
        <p:nvSpPr>
          <p:cNvPr id="19" name="Text 15"/>
          <p:cNvSpPr/>
          <p:nvPr/>
        </p:nvSpPr>
        <p:spPr>
          <a:xfrm>
            <a:off x="6784925" y="3907036"/>
            <a:ext cx="1811536" cy="668536"/>
          </a:xfrm>
          <a:prstGeom prst="rect">
            <a:avLst/>
          </a:prstGeom>
          <a:noFill/>
          <a:ln/>
        </p:spPr>
        <p:txBody>
          <a:bodyPr wrap="square" lIns="0" tIns="0" rIns="0" bIns="0" rtlCol="0" anchor="t">
            <a:normAutofit/>
          </a:bodyPr>
          <a:lstStyle/>
          <a:p>
            <a:pPr algn="l" indent="0" marL="0">
              <a:lnSpc>
                <a:spcPct val="126000"/>
              </a:lnSpc>
              <a:buNone/>
            </a:pPr>
            <a:r>
              <a:rPr lang="ja-JP" altLang="en-US" sz="850" dirty="0">
                <a:solidFill>
                  <a:srgbClr val="000000"/>
                </a:solidFill>
                <a:latin typeface="Nobile" pitchFamily="34" charset="0"/>
                <a:ea typeface="Nobile" pitchFamily="34" charset="-122"/>
                <a:cs typeface="Nobile" pitchFamily="34" charset="-120"/>
              </a:rPr>
              <a:t>SEEKING過剰（依存症・躁状態）も問題です。探索が報酬なしに持続すると、衝動制御障害や中毒行動につながります。</a:t>
            </a:r>
            <a:endParaRPr lang="ja-JP"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410840" y="299368"/>
            <a:ext cx="3025304" cy="320948"/>
          </a:xfrm>
          <a:prstGeom prst="rect">
            <a:avLst/>
          </a:prstGeom>
          <a:noFill/>
          <a:ln/>
        </p:spPr>
        <p:txBody>
          <a:bodyPr wrap="none" lIns="0" tIns="0" rIns="0" bIns="0" rtlCol="0" anchor="t"/>
          <a:lstStyle/>
          <a:p>
            <a:pPr algn="l" indent="0" marL="0">
              <a:lnSpc>
                <a:spcPct val="104000"/>
              </a:lnSpc>
              <a:buNone/>
            </a:pPr>
            <a:r>
              <a:rPr lang="ja-JP" altLang="en-US" sz="2000" dirty="0">
                <a:solidFill>
                  <a:srgbClr val="3B4540"/>
                </a:solidFill>
                <a:latin typeface="Fraunces ExtraBold" pitchFamily="34" charset="0"/>
                <a:ea typeface="Fraunces ExtraBold" pitchFamily="34" charset="-122"/>
                <a:cs typeface="Fraunces ExtraBold" pitchFamily="34" charset="-120"/>
              </a:rPr>
              <a:t>RAGE：怒りの回路</a:t>
            </a:r>
            <a:endParaRPr lang="ja-JP" sz="2000" dirty="0"/>
          </a:p>
        </p:txBody>
      </p:sp>
      <p:sp>
        <p:nvSpPr>
          <p:cNvPr id="4" name="Text 1"/>
          <p:cNvSpPr/>
          <p:nvPr/>
        </p:nvSpPr>
        <p:spPr>
          <a:xfrm>
            <a:off x="410840" y="832917"/>
            <a:ext cx="1742554"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3B4540"/>
                </a:solidFill>
                <a:latin typeface="Fraunces ExtraBold" pitchFamily="34" charset="0"/>
                <a:ea typeface="Fraunces ExtraBold" pitchFamily="34" charset="-122"/>
                <a:cs typeface="Fraunces ExtraBold" pitchFamily="34" charset="-120"/>
              </a:rPr>
              <a:t>RAGEシステムの本質</a:t>
            </a:r>
            <a:endParaRPr lang="ja-JP" sz="1000" dirty="0"/>
          </a:p>
        </p:txBody>
      </p:sp>
      <p:sp>
        <p:nvSpPr>
          <p:cNvPr id="5" name="Text 2"/>
          <p:cNvSpPr/>
          <p:nvPr/>
        </p:nvSpPr>
        <p:spPr>
          <a:xfrm>
            <a:off x="410840" y="1078483"/>
            <a:ext cx="2321347" cy="90100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RAGEとは、</a:t>
            </a:r>
            <a:pPr algn="l" indent="0" marL="0">
              <a:lnSpc>
                <a:spcPct val="122000"/>
              </a:lnSpc>
              <a:buNone/>
            </a:pPr>
            <a:r>
              <a:rPr lang="ja-JP" altLang="en-US" sz="800" b="1" dirty="0">
                <a:solidFill>
                  <a:srgbClr val="405449"/>
                </a:solidFill>
                <a:latin typeface="Nobile" pitchFamily="34" charset="0"/>
                <a:ea typeface="Nobile" pitchFamily="34" charset="-122"/>
                <a:cs typeface="Nobile" pitchFamily="34" charset="-120"/>
              </a:rPr>
              <a:t>妨害・阻止・支配への抵抗反応</a:t>
            </a:r>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です。これは単純な「攻撃性」ではなく、自律性や目標追求が脅かされたときに自動的に起動する生存回路です。視床下部の内側部が中心的な役割を担い、サブスタンスPが主要な神経伝達物質として機能します。</a:t>
            </a:r>
            <a:endParaRPr lang="ja-JP" sz="800" dirty="0"/>
          </a:p>
        </p:txBody>
      </p:sp>
      <p:sp>
        <p:nvSpPr>
          <p:cNvPr id="6" name="Text 3"/>
          <p:cNvSpPr/>
          <p:nvPr/>
        </p:nvSpPr>
        <p:spPr>
          <a:xfrm>
            <a:off x="410840" y="2064544"/>
            <a:ext cx="1741215" cy="160511"/>
          </a:xfrm>
          <a:prstGeom prst="rect">
            <a:avLst/>
          </a:prstGeom>
          <a:noFill/>
          <a:ln/>
        </p:spPr>
        <p:txBody>
          <a:bodyPr wrap="none" lIns="0" tIns="0" rIns="0" bIns="0" rtlCol="0" anchor="t"/>
          <a:lstStyle/>
          <a:p>
            <a:pPr algn="l" indent="0" marL="0">
              <a:lnSpc>
                <a:spcPct val="104000"/>
              </a:lnSpc>
              <a:buNone/>
            </a:pPr>
            <a:r>
              <a:rPr lang="zh-CN" altLang="en-US" sz="1000" dirty="0">
                <a:solidFill>
                  <a:srgbClr val="3B4540"/>
                </a:solidFill>
                <a:latin typeface="Fraunces ExtraBold" pitchFamily="34" charset="0"/>
                <a:ea typeface="Fraunces ExtraBold" pitchFamily="34" charset="-122"/>
                <a:cs typeface="Fraunces ExtraBold" pitchFamily="34" charset="-120"/>
              </a:rPr>
              <a:t>起動条件</a:t>
            </a:r>
            <a:endParaRPr lang="zh-CN" sz="1000" dirty="0"/>
          </a:p>
        </p:txBody>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387" y="2323951"/>
            <a:ext cx="154037" cy="154037"/>
          </a:xfrm>
          <a:prstGeom prst="rect">
            <a:avLst/>
          </a:prstGeom>
        </p:spPr>
      </p:pic>
      <p:sp>
        <p:nvSpPr>
          <p:cNvPr id="8" name="Text 4"/>
          <p:cNvSpPr/>
          <p:nvPr/>
        </p:nvSpPr>
        <p:spPr>
          <a:xfrm>
            <a:off x="744662" y="2320751"/>
            <a:ext cx="1284015"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405449"/>
                </a:solidFill>
                <a:latin typeface="Fraunces ExtraBold" pitchFamily="34" charset="0"/>
                <a:ea typeface="Fraunces ExtraBold" pitchFamily="34" charset="-122"/>
                <a:cs typeface="Fraunces ExtraBold" pitchFamily="34" charset="-120"/>
              </a:rPr>
              <a:t>行動を止められる</a:t>
            </a:r>
            <a:endParaRPr lang="ja-JP" sz="1000" dirty="0"/>
          </a:p>
        </p:txBody>
      </p:sp>
      <p:sp>
        <p:nvSpPr>
          <p:cNvPr id="9" name="Text 5"/>
          <p:cNvSpPr/>
          <p:nvPr/>
        </p:nvSpPr>
        <p:spPr>
          <a:xfrm>
            <a:off x="744662" y="2566318"/>
            <a:ext cx="1987525" cy="150168"/>
          </a:xfrm>
          <a:prstGeom prst="rect">
            <a:avLst/>
          </a:prstGeom>
          <a:noFill/>
          <a:ln/>
        </p:spPr>
        <p:txBody>
          <a:bodyPr wrap="none" lIns="0" tIns="0" rIns="0" bIns="0" rtlCol="0" anchor="t"/>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目標に向かう行動が外部から遮断される。</a:t>
            </a:r>
            <a:endParaRPr lang="ja-JP" sz="800" dirty="0"/>
          </a:p>
        </p:txBody>
      </p:sp>
      <p:pic>
        <p:nvPicPr>
          <p:cNvPr id="10"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387" y="2889796"/>
            <a:ext cx="154037" cy="154037"/>
          </a:xfrm>
          <a:prstGeom prst="rect">
            <a:avLst/>
          </a:prstGeom>
        </p:spPr>
      </p:pic>
      <p:sp>
        <p:nvSpPr>
          <p:cNvPr id="11" name="Text 6"/>
          <p:cNvSpPr/>
          <p:nvPr/>
        </p:nvSpPr>
        <p:spPr>
          <a:xfrm>
            <a:off x="744662" y="2886596"/>
            <a:ext cx="1284015"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405449"/>
                </a:solidFill>
                <a:latin typeface="Fraunces ExtraBold" pitchFamily="34" charset="0"/>
                <a:ea typeface="Fraunces ExtraBold" pitchFamily="34" charset="-122"/>
                <a:cs typeface="Fraunces ExtraBold" pitchFamily="34" charset="-120"/>
              </a:rPr>
              <a:t>欲求を阻止される</a:t>
            </a:r>
            <a:endParaRPr lang="ja-JP" sz="1000" dirty="0"/>
          </a:p>
        </p:txBody>
      </p:sp>
      <p:sp>
        <p:nvSpPr>
          <p:cNvPr id="12" name="Text 7"/>
          <p:cNvSpPr/>
          <p:nvPr/>
        </p:nvSpPr>
        <p:spPr>
          <a:xfrm>
            <a:off x="744662" y="3132162"/>
            <a:ext cx="1987525" cy="30033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SEEKINGが発動しているにもかかわらず、対象へのアクセスが妨げられる。</a:t>
            </a:r>
            <a:endParaRPr lang="ja-JP" sz="800" dirty="0"/>
          </a:p>
        </p:txBody>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387" y="3605808"/>
            <a:ext cx="154037" cy="154037"/>
          </a:xfrm>
          <a:prstGeom prst="rect">
            <a:avLst/>
          </a:prstGeom>
        </p:spPr>
      </p:pic>
      <p:sp>
        <p:nvSpPr>
          <p:cNvPr id="14" name="Text 8"/>
          <p:cNvSpPr/>
          <p:nvPr/>
        </p:nvSpPr>
        <p:spPr>
          <a:xfrm>
            <a:off x="744662" y="3602608"/>
            <a:ext cx="1409477"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405449"/>
                </a:solidFill>
                <a:latin typeface="Fraunces ExtraBold" pitchFamily="34" charset="0"/>
                <a:ea typeface="Fraunces ExtraBold" pitchFamily="34" charset="-122"/>
                <a:cs typeface="Fraunces ExtraBold" pitchFamily="34" charset="-120"/>
              </a:rPr>
              <a:t>支配・屈辱にさらされる</a:t>
            </a:r>
            <a:endParaRPr lang="ja-JP" sz="1000" dirty="0"/>
          </a:p>
        </p:txBody>
      </p:sp>
      <p:sp>
        <p:nvSpPr>
          <p:cNvPr id="15" name="Text 9"/>
          <p:cNvSpPr/>
          <p:nvPr/>
        </p:nvSpPr>
        <p:spPr>
          <a:xfrm>
            <a:off x="744662" y="3848174"/>
            <a:ext cx="1987525" cy="30033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自律性・尊厳が侵害されると感じるとき、RAGEは急速に活性化する。</a:t>
            </a:r>
            <a:endParaRPr lang="ja-JP" sz="800" dirty="0"/>
          </a:p>
        </p:txBody>
      </p:sp>
      <p:sp>
        <p:nvSpPr>
          <p:cNvPr id="16" name="Text 10"/>
          <p:cNvSpPr/>
          <p:nvPr/>
        </p:nvSpPr>
        <p:spPr>
          <a:xfrm>
            <a:off x="2987576" y="832917"/>
            <a:ext cx="1741215"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3B4540"/>
                </a:solidFill>
                <a:latin typeface="Fraunces ExtraBold" pitchFamily="34" charset="0"/>
                <a:ea typeface="Fraunces ExtraBold" pitchFamily="34" charset="-122"/>
                <a:cs typeface="Fraunces ExtraBold" pitchFamily="34" charset="-120"/>
              </a:rPr>
              <a:t>現代社会での形</a:t>
            </a:r>
            <a:endParaRPr lang="ja-JP" sz="1000" dirty="0"/>
          </a:p>
        </p:txBody>
      </p:sp>
      <p:sp>
        <p:nvSpPr>
          <p:cNvPr id="17" name="Shape 11"/>
          <p:cNvSpPr/>
          <p:nvPr/>
        </p:nvSpPr>
        <p:spPr>
          <a:xfrm>
            <a:off x="2987576" y="1089124"/>
            <a:ext cx="2321347" cy="751284"/>
          </a:xfrm>
          <a:prstGeom prst="roundRect">
            <a:avLst>
              <a:gd name="adj" fmla="val 12306"/>
            </a:avLst>
          </a:prstGeom>
          <a:solidFill>
            <a:srgbClr val="E8F3E8"/>
          </a:solidFill>
          <a:ln/>
        </p:spPr>
      </p:sp>
      <p:sp>
        <p:nvSpPr>
          <p:cNvPr id="18" name="Text 12"/>
          <p:cNvSpPr/>
          <p:nvPr/>
        </p:nvSpPr>
        <p:spPr>
          <a:xfrm>
            <a:off x="3090267" y="1191816"/>
            <a:ext cx="1284015"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405449"/>
                </a:solidFill>
                <a:latin typeface="Fraunces ExtraBold" pitchFamily="34" charset="0"/>
                <a:ea typeface="Fraunces ExtraBold" pitchFamily="34" charset="-122"/>
                <a:cs typeface="Fraunces ExtraBold" pitchFamily="34" charset="-120"/>
              </a:rPr>
              <a:t>渋滞イライラ</a:t>
            </a:r>
            <a:endParaRPr lang="ja-JP" sz="1000" dirty="0"/>
          </a:p>
        </p:txBody>
      </p:sp>
      <p:sp>
        <p:nvSpPr>
          <p:cNvPr id="19" name="Text 13"/>
          <p:cNvSpPr/>
          <p:nvPr/>
        </p:nvSpPr>
        <p:spPr>
          <a:xfrm>
            <a:off x="3090267" y="1437382"/>
            <a:ext cx="2115964" cy="30033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移動という目標が阻まれることで即座にRAGEが起動する典型例。</a:t>
            </a:r>
            <a:endParaRPr lang="ja-JP" sz="800" dirty="0"/>
          </a:p>
        </p:txBody>
      </p:sp>
      <p:sp>
        <p:nvSpPr>
          <p:cNvPr id="20" name="Shape 14"/>
          <p:cNvSpPr/>
          <p:nvPr/>
        </p:nvSpPr>
        <p:spPr>
          <a:xfrm>
            <a:off x="2987576" y="1925464"/>
            <a:ext cx="2321347" cy="751284"/>
          </a:xfrm>
          <a:prstGeom prst="roundRect">
            <a:avLst>
              <a:gd name="adj" fmla="val 12306"/>
            </a:avLst>
          </a:prstGeom>
          <a:solidFill>
            <a:srgbClr val="E8F3E8"/>
          </a:solidFill>
          <a:ln/>
        </p:spPr>
      </p:sp>
      <p:sp>
        <p:nvSpPr>
          <p:cNvPr id="21" name="Text 15"/>
          <p:cNvSpPr/>
          <p:nvPr/>
        </p:nvSpPr>
        <p:spPr>
          <a:xfrm>
            <a:off x="3090267" y="2028155"/>
            <a:ext cx="1284015" cy="160511"/>
          </a:xfrm>
          <a:prstGeom prst="rect">
            <a:avLst/>
          </a:prstGeom>
          <a:noFill/>
          <a:ln/>
        </p:spPr>
        <p:txBody>
          <a:bodyPr wrap="none" lIns="0" tIns="0" rIns="0" bIns="0" rtlCol="0" anchor="t"/>
          <a:lstStyle/>
          <a:p>
            <a:pPr algn="l" indent="0" marL="0">
              <a:lnSpc>
                <a:spcPct val="104000"/>
              </a:lnSpc>
              <a:buNone/>
            </a:pPr>
            <a:r>
              <a:rPr lang="zh-CN" altLang="en-US" sz="1000" dirty="0">
                <a:solidFill>
                  <a:srgbClr val="405449"/>
                </a:solidFill>
                <a:latin typeface="Fraunces ExtraBold" pitchFamily="34" charset="0"/>
                <a:ea typeface="Fraunces ExtraBold" pitchFamily="34" charset="-122"/>
                <a:cs typeface="Fraunces ExtraBold" pitchFamily="34" charset="-120"/>
              </a:rPr>
              <a:t>SNS炎上</a:t>
            </a:r>
            <a:endParaRPr lang="zh-CN" sz="1000" dirty="0"/>
          </a:p>
        </p:txBody>
      </p:sp>
      <p:sp>
        <p:nvSpPr>
          <p:cNvPr id="22" name="Text 16"/>
          <p:cNvSpPr/>
          <p:nvPr/>
        </p:nvSpPr>
        <p:spPr>
          <a:xfrm>
            <a:off x="3090267" y="2273722"/>
            <a:ext cx="2115964" cy="30033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集合的RAGEが増幅・連鎖するデジタル空間特有の現象。</a:t>
            </a:r>
            <a:endParaRPr lang="ja-JP" sz="800" dirty="0"/>
          </a:p>
        </p:txBody>
      </p:sp>
      <p:sp>
        <p:nvSpPr>
          <p:cNvPr id="23" name="Shape 17"/>
          <p:cNvSpPr/>
          <p:nvPr/>
        </p:nvSpPr>
        <p:spPr>
          <a:xfrm>
            <a:off x="2987576" y="2761804"/>
            <a:ext cx="2321347" cy="751284"/>
          </a:xfrm>
          <a:prstGeom prst="roundRect">
            <a:avLst>
              <a:gd name="adj" fmla="val 12306"/>
            </a:avLst>
          </a:prstGeom>
          <a:solidFill>
            <a:srgbClr val="E8F3E8"/>
          </a:solidFill>
          <a:ln/>
        </p:spPr>
      </p:sp>
      <p:sp>
        <p:nvSpPr>
          <p:cNvPr id="24" name="Text 18"/>
          <p:cNvSpPr/>
          <p:nvPr/>
        </p:nvSpPr>
        <p:spPr>
          <a:xfrm>
            <a:off x="3090267" y="2864495"/>
            <a:ext cx="1284015" cy="160511"/>
          </a:xfrm>
          <a:prstGeom prst="rect">
            <a:avLst/>
          </a:prstGeom>
          <a:noFill/>
          <a:ln/>
        </p:spPr>
        <p:txBody>
          <a:bodyPr wrap="none" lIns="0" tIns="0" rIns="0" bIns="0" rtlCol="0" anchor="t"/>
          <a:lstStyle/>
          <a:p>
            <a:pPr algn="l" indent="0" marL="0">
              <a:lnSpc>
                <a:spcPct val="104000"/>
              </a:lnSpc>
              <a:buNone/>
            </a:pPr>
            <a:r>
              <a:rPr lang="ja-JP" altLang="en-US" sz="1000" dirty="0">
                <a:solidFill>
                  <a:srgbClr val="405449"/>
                </a:solidFill>
                <a:latin typeface="Fraunces ExtraBold" pitchFamily="34" charset="0"/>
                <a:ea typeface="Fraunces ExtraBold" pitchFamily="34" charset="-122"/>
                <a:cs typeface="Fraunces ExtraBold" pitchFamily="34" charset="-120"/>
              </a:rPr>
              <a:t>理不尽な職場ルール</a:t>
            </a:r>
            <a:endParaRPr lang="ja-JP" sz="1000" dirty="0"/>
          </a:p>
        </p:txBody>
      </p:sp>
      <p:sp>
        <p:nvSpPr>
          <p:cNvPr id="25" name="Text 19"/>
          <p:cNvSpPr/>
          <p:nvPr/>
        </p:nvSpPr>
        <p:spPr>
          <a:xfrm>
            <a:off x="3090267" y="3110061"/>
            <a:ext cx="2115964" cy="30033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405449"/>
                </a:solidFill>
                <a:latin typeface="Nobile" pitchFamily="34" charset="0"/>
                <a:ea typeface="Nobile" pitchFamily="34" charset="-122"/>
                <a:cs typeface="Nobile" pitchFamily="34" charset="-120"/>
              </a:rPr>
              <a:t>自律性の剥奪が慢性的RAGEを生み、バーンアウトの遠因となる。</a:t>
            </a:r>
            <a:endParaRPr lang="ja-JP" sz="800" dirty="0"/>
          </a:p>
        </p:txBody>
      </p:sp>
      <p:sp>
        <p:nvSpPr>
          <p:cNvPr id="26" name="Shape 20"/>
          <p:cNvSpPr/>
          <p:nvPr/>
        </p:nvSpPr>
        <p:spPr>
          <a:xfrm>
            <a:off x="2987576" y="3608784"/>
            <a:ext cx="2321347" cy="1139577"/>
          </a:xfrm>
          <a:prstGeom prst="roundRect">
            <a:avLst>
              <a:gd name="adj" fmla="val 8113"/>
            </a:avLst>
          </a:prstGeom>
          <a:solidFill>
            <a:srgbClr val="FCF2B5"/>
          </a:solidFill>
          <a:ln/>
        </p:spPr>
      </p:sp>
      <p:pic>
        <p:nvPicPr>
          <p:cNvPr id="27" name="Image 4" descr="preencoded.png">    </p:cNvPr>
          <p:cNvPicPr>
            <a:picLocks noChangeAspect="1"/>
          </p:cNvPicPr>
          <p:nvPr/>
        </p:nvPicPr>
        <p:blipFill>
          <a:blip r:embed="rId8"/>
          <a:stretch>
            <a:fillRect/>
          </a:stretch>
        </p:blipFill>
        <p:spPr>
          <a:xfrm>
            <a:off x="3090267" y="3747269"/>
            <a:ext cx="128364" cy="102691"/>
          </a:xfrm>
          <a:prstGeom prst="rect">
            <a:avLst/>
          </a:prstGeom>
        </p:spPr>
      </p:pic>
      <p:sp>
        <p:nvSpPr>
          <p:cNvPr id="28" name="Text 21"/>
          <p:cNvSpPr/>
          <p:nvPr/>
        </p:nvSpPr>
        <p:spPr>
          <a:xfrm>
            <a:off x="3321323" y="3719512"/>
            <a:ext cx="1884908" cy="901005"/>
          </a:xfrm>
          <a:prstGeom prst="rect">
            <a:avLst/>
          </a:prstGeom>
          <a:noFill/>
          <a:ln/>
        </p:spPr>
        <p:txBody>
          <a:bodyPr wrap="square" lIns="0" tIns="0" rIns="0" bIns="0" rtlCol="0" anchor="t">
            <a:normAutofit/>
          </a:bodyPr>
          <a:lstStyle/>
          <a:p>
            <a:pPr algn="l" indent="0" marL="0">
              <a:lnSpc>
                <a:spcPct val="122000"/>
              </a:lnSpc>
              <a:buNone/>
            </a:pPr>
            <a:r>
              <a:rPr lang="ja-JP" altLang="en-US" sz="800" dirty="0">
                <a:solidFill>
                  <a:srgbClr val="000000"/>
                </a:solidFill>
                <a:latin typeface="Nobile" pitchFamily="34" charset="0"/>
                <a:ea typeface="Nobile" pitchFamily="34" charset="-122"/>
                <a:cs typeface="Nobile" pitchFamily="34" charset="-120"/>
              </a:rPr>
              <a:t>抑圧された怒りは消えるのではなく、</a:t>
            </a:r>
            <a:pPr algn="l" indent="0" marL="0">
              <a:lnSpc>
                <a:spcPct val="122000"/>
              </a:lnSpc>
              <a:buNone/>
            </a:pPr>
            <a:r>
              <a:rPr lang="ja-JP" altLang="en-US" sz="800" b="1" dirty="0">
                <a:solidFill>
                  <a:srgbClr val="000000"/>
                </a:solidFill>
                <a:latin typeface="Nobile" pitchFamily="34" charset="0"/>
                <a:ea typeface="Nobile" pitchFamily="34" charset="-122"/>
                <a:cs typeface="Nobile" pitchFamily="34" charset="-120"/>
              </a:rPr>
              <a:t>身体症状・抑うつ・自己攻撃</a:t>
            </a:r>
            <a:pPr algn="l" indent="0" marL="0">
              <a:lnSpc>
                <a:spcPct val="122000"/>
              </a:lnSpc>
              <a:buNone/>
            </a:pPr>
            <a:r>
              <a:rPr lang="ja-JP" altLang="en-US" sz="800" dirty="0">
                <a:solidFill>
                  <a:srgbClr val="000000"/>
                </a:solidFill>
                <a:latin typeface="Nobile" pitchFamily="34" charset="0"/>
                <a:ea typeface="Nobile" pitchFamily="34" charset="-122"/>
                <a:cs typeface="Nobile" pitchFamily="34" charset="-120"/>
              </a:rPr>
              <a:t>へと変換されうる。精神分析が長年指摘してきたこの機制は、神経科学的にも支持されつつある。RAGEの統合的処理が臨床上の重要課題となります。</a:t>
            </a:r>
            <a:endParaRPr lang="ja-JP"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573807"/>
            <a:ext cx="6248177" cy="387548"/>
          </a:xfrm>
          <a:prstGeom prst="rect">
            <a:avLst/>
          </a:prstGeom>
          <a:noFill/>
          <a:ln/>
        </p:spPr>
        <p:txBody>
          <a:bodyPr wrap="none" lIns="0" tIns="0" rIns="0" bIns="0" rtlCol="0" anchor="t"/>
          <a:lstStyle/>
          <a:p>
            <a:pPr algn="l" indent="0" marL="0">
              <a:lnSpc>
                <a:spcPct val="104000"/>
              </a:lnSpc>
              <a:buNone/>
            </a:pPr>
            <a:r>
              <a:rPr lang="ja-JP" altLang="en-US" sz="2400" dirty="0">
                <a:solidFill>
                  <a:srgbClr val="3B4540"/>
                </a:solidFill>
                <a:latin typeface="Fraunces ExtraBold" pitchFamily="34" charset="0"/>
                <a:ea typeface="Fraunces ExtraBold" pitchFamily="34" charset="-122"/>
                <a:cs typeface="Fraunces ExtraBold" pitchFamily="34" charset="-120"/>
              </a:rPr>
              <a:t>FEAR・LUST・CARE：生存と絆の回路</a:t>
            </a:r>
            <a:endParaRPr lang="ja-JP" sz="2400" dirty="0"/>
          </a:p>
        </p:txBody>
      </p:sp>
      <p:sp>
        <p:nvSpPr>
          <p:cNvPr id="3" name="Text 1"/>
          <p:cNvSpPr/>
          <p:nvPr/>
        </p:nvSpPr>
        <p:spPr>
          <a:xfrm>
            <a:off x="496119" y="1209377"/>
            <a:ext cx="8151763" cy="396925"/>
          </a:xfrm>
          <a:prstGeom prst="rect">
            <a:avLst/>
          </a:prstGeom>
          <a:noFill/>
          <a:ln/>
        </p:spPr>
        <p:txBody>
          <a:bodyPr wrap="square" lIns="0" tIns="0" rIns="0" bIns="0" rtlCol="0" anchor="t">
            <a:normAutofit/>
          </a:bodyPr>
          <a:lstStyle/>
          <a:p>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SEEKINGとRAGEに続く3つのシステムは、それぞれ</a:t>
            </a:r>
            <a:pPr algn="l" indent="0" marL="0">
              <a:lnSpc>
                <a:spcPct val="133000"/>
              </a:lnSpc>
              <a:buNone/>
            </a:pPr>
            <a:r>
              <a:rPr lang="zh-CN" altLang="en-US" sz="950" b="1" dirty="0">
                <a:solidFill>
                  <a:srgbClr val="405449"/>
                </a:solidFill>
                <a:latin typeface="Nobile" pitchFamily="34" charset="0"/>
                <a:ea typeface="Nobile" pitchFamily="34" charset="-122"/>
                <a:cs typeface="Nobile" pitchFamily="34" charset="-120"/>
              </a:rPr>
              <a:t>危険回避・生殖・養育</a:t>
            </a:r>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という生存の根幹を担います。現代人の不安・愛・献身の多くは、これらの古い回路の現代的表現です。</a:t>
            </a:r>
            <a:endParaRPr lang="ja-JP" sz="950" dirty="0"/>
          </a:p>
        </p:txBody>
      </p:sp>
      <p:pic>
        <p:nvPicPr>
          <p:cNvPr id="4" name="Image 0" descr="preencoded.png">    </p:cNvPr>
          <p:cNvPicPr>
            <a:picLocks noChangeAspect="1"/>
          </p:cNvPicPr>
          <p:nvPr/>
        </p:nvPicPr>
        <p:blipFill>
          <a:blip r:embed="rId1"/>
          <a:stretch>
            <a:fillRect/>
          </a:stretch>
        </p:blipFill>
        <p:spPr>
          <a:xfrm>
            <a:off x="496119" y="1745828"/>
            <a:ext cx="1516038" cy="936947"/>
          </a:xfrm>
          <a:prstGeom prst="rect">
            <a:avLst/>
          </a:prstGeom>
        </p:spPr>
      </p:pic>
      <p:sp>
        <p:nvSpPr>
          <p:cNvPr id="5" name="Text 2"/>
          <p:cNvSpPr/>
          <p:nvPr/>
        </p:nvSpPr>
        <p:spPr>
          <a:xfrm>
            <a:off x="496119" y="2837780"/>
            <a:ext cx="1550566" cy="193849"/>
          </a:xfrm>
          <a:prstGeom prst="rect">
            <a:avLst/>
          </a:prstGeom>
          <a:noFill/>
          <a:ln/>
        </p:spPr>
        <p:txBody>
          <a:bodyPr wrap="none" lIns="0" tIns="0" rIns="0" bIns="0" rtlCol="0" anchor="t"/>
          <a:lstStyle/>
          <a:p>
            <a:pPr algn="l" indent="0" marL="0">
              <a:lnSpc>
                <a:spcPct val="104000"/>
              </a:lnSpc>
              <a:buNone/>
            </a:pPr>
            <a:r>
              <a:rPr lang="ja-JP" altLang="en-US" sz="1200" dirty="0">
                <a:solidFill>
                  <a:srgbClr val="405449"/>
                </a:solidFill>
                <a:latin typeface="Fraunces ExtraBold" pitchFamily="34" charset="0"/>
                <a:ea typeface="Fraunces ExtraBold" pitchFamily="34" charset="-122"/>
                <a:cs typeface="Fraunces ExtraBold" pitchFamily="34" charset="-120"/>
              </a:rPr>
              <a:t>FEAR：恐怖の回路</a:t>
            </a:r>
            <a:endParaRPr lang="ja-JP" sz="1200" dirty="0"/>
          </a:p>
        </p:txBody>
      </p:sp>
      <p:sp>
        <p:nvSpPr>
          <p:cNvPr id="6" name="Text 3"/>
          <p:cNvSpPr/>
          <p:nvPr/>
        </p:nvSpPr>
        <p:spPr>
          <a:xfrm>
            <a:off x="496119" y="3106043"/>
            <a:ext cx="2613868" cy="1463650"/>
          </a:xfrm>
          <a:prstGeom prst="rect">
            <a:avLst/>
          </a:prstGeom>
          <a:noFill/>
          <a:ln/>
        </p:spPr>
        <p:txBody>
          <a:bodyPr wrap="square" lIns="0" tIns="0" rIns="0" bIns="0" rtlCol="0" anchor="t">
            <a:normAutofit/>
          </a:bodyPr>
          <a:lstStyle/>
          <a:p>
            <a:pPr algn="l" indent="0" marL="0">
              <a:lnSpc>
                <a:spcPct val="133000"/>
              </a:lnSpc>
              <a:buNone/>
            </a:pPr>
            <a:r>
              <a:rPr lang="zh-CN" altLang="en-US" sz="950" b="1" dirty="0">
                <a:solidFill>
                  <a:srgbClr val="405449"/>
                </a:solidFill>
                <a:latin typeface="Nobile" pitchFamily="34" charset="0"/>
                <a:ea typeface="Nobile" pitchFamily="34" charset="-122"/>
                <a:cs typeface="Nobile" pitchFamily="34" charset="-120"/>
              </a:rPr>
              <a:t>本質：損傷回避。</a:t>
            </a:r>
            <a:pPr algn="l" indent="0" marL="0">
              <a:lnSpc>
                <a:spcPct val="133000"/>
              </a:lnSpc>
              <a:spcAft>
                <a:spcPts val="550"/>
              </a:spcAft>
              <a:buNone/>
            </a:pPr>
            <a:r>
              <a:rPr lang="ja-JP" altLang="en-US" sz="950" dirty="0">
                <a:solidFill>
                  <a:srgbClr val="405449"/>
                </a:solidFill>
                <a:latin typeface="Nobile" pitchFamily="34" charset="0"/>
                <a:ea typeface="Nobile" pitchFamily="34" charset="-122"/>
                <a:cs typeface="Nobile" pitchFamily="34" charset="-120"/>
              </a:rPr>
              <a:t>扁桃体と中脳水道周囲灰白質（PAG）が中心。危険を予測し、凍結・逃避・回避行動を促します。</a:t>
            </a:r>
            <a:endParaRPr lang="ja-JP" sz="950" dirty="0"/>
          </a:p>
          <a:p>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現代的形態として、プレゼン不安・失敗恐怖・対人恐怖・将来不安が挙げられます。慢性的FEAR活性は</a:t>
            </a:r>
            <a:pPr algn="l" indent="0" marL="0">
              <a:lnSpc>
                <a:spcPct val="133000"/>
              </a:lnSpc>
              <a:buNone/>
            </a:pPr>
            <a:r>
              <a:rPr lang="ja-JP" altLang="en-US" sz="950" b="1" dirty="0">
                <a:solidFill>
                  <a:srgbClr val="405449"/>
                </a:solidFill>
                <a:latin typeface="Nobile" pitchFamily="34" charset="0"/>
                <a:ea typeface="Nobile" pitchFamily="34" charset="-122"/>
                <a:cs typeface="Nobile" pitchFamily="34" charset="-120"/>
              </a:rPr>
              <a:t>不安障害・回避行動・PTSDの神経基盤</a:t>
            </a:r>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と深く関わります。</a:t>
            </a:r>
            <a:endParaRPr lang="ja-JP" sz="950" dirty="0"/>
          </a:p>
        </p:txBody>
      </p:sp>
      <p:pic>
        <p:nvPicPr>
          <p:cNvPr id="7" name="Image 1" descr="preencoded.png">    </p:cNvPr>
          <p:cNvPicPr>
            <a:picLocks noChangeAspect="1"/>
          </p:cNvPicPr>
          <p:nvPr/>
        </p:nvPicPr>
        <p:blipFill>
          <a:blip r:embed="rId2"/>
          <a:stretch>
            <a:fillRect/>
          </a:stretch>
        </p:blipFill>
        <p:spPr>
          <a:xfrm>
            <a:off x="3264991" y="1745828"/>
            <a:ext cx="1516038" cy="936947"/>
          </a:xfrm>
          <a:prstGeom prst="rect">
            <a:avLst/>
          </a:prstGeom>
        </p:spPr>
      </p:pic>
      <p:sp>
        <p:nvSpPr>
          <p:cNvPr id="8" name="Text 4"/>
          <p:cNvSpPr/>
          <p:nvPr/>
        </p:nvSpPr>
        <p:spPr>
          <a:xfrm>
            <a:off x="3264991" y="2837780"/>
            <a:ext cx="1550566" cy="193849"/>
          </a:xfrm>
          <a:prstGeom prst="rect">
            <a:avLst/>
          </a:prstGeom>
          <a:noFill/>
          <a:ln/>
        </p:spPr>
        <p:txBody>
          <a:bodyPr wrap="none" lIns="0" tIns="0" rIns="0" bIns="0" rtlCol="0" anchor="t"/>
          <a:lstStyle/>
          <a:p>
            <a:pPr algn="l" indent="0" marL="0">
              <a:lnSpc>
                <a:spcPct val="104000"/>
              </a:lnSpc>
              <a:buNone/>
            </a:pPr>
            <a:r>
              <a:rPr lang="ja-JP" altLang="en-US" sz="1200" dirty="0">
                <a:solidFill>
                  <a:srgbClr val="405449"/>
                </a:solidFill>
                <a:latin typeface="Fraunces ExtraBold" pitchFamily="34" charset="0"/>
                <a:ea typeface="Fraunces ExtraBold" pitchFamily="34" charset="-122"/>
                <a:cs typeface="Fraunces ExtraBold" pitchFamily="34" charset="-120"/>
              </a:rPr>
              <a:t>LUST：生殖の回路</a:t>
            </a:r>
            <a:endParaRPr lang="ja-JP" sz="1200" dirty="0"/>
          </a:p>
        </p:txBody>
      </p:sp>
      <p:sp>
        <p:nvSpPr>
          <p:cNvPr id="9" name="Text 5"/>
          <p:cNvSpPr/>
          <p:nvPr/>
        </p:nvSpPr>
        <p:spPr>
          <a:xfrm>
            <a:off x="3264991" y="3106043"/>
            <a:ext cx="2613943" cy="1265188"/>
          </a:xfrm>
          <a:prstGeom prst="rect">
            <a:avLst/>
          </a:prstGeom>
          <a:noFill/>
          <a:ln/>
        </p:spPr>
        <p:txBody>
          <a:bodyPr wrap="square" lIns="0" tIns="0" rIns="0" bIns="0" rtlCol="0" anchor="t">
            <a:normAutofit/>
          </a:bodyPr>
          <a:lstStyle/>
          <a:p>
            <a:pPr algn="l" indent="0" marL="0">
              <a:lnSpc>
                <a:spcPct val="133000"/>
              </a:lnSpc>
              <a:buNone/>
            </a:pPr>
            <a:r>
              <a:rPr lang="ja-JP" altLang="en-US" sz="950" b="1" dirty="0">
                <a:solidFill>
                  <a:srgbClr val="405449"/>
                </a:solidFill>
                <a:latin typeface="Nobile" pitchFamily="34" charset="0"/>
                <a:ea typeface="Nobile" pitchFamily="34" charset="-122"/>
                <a:cs typeface="Nobile" pitchFamily="34" charset="-120"/>
              </a:rPr>
              <a:t>本質：種の保存。</a:t>
            </a:r>
            <a:pPr algn="l" indent="0" marL="0">
              <a:lnSpc>
                <a:spcPct val="133000"/>
              </a:lnSpc>
              <a:spcAft>
                <a:spcPts val="550"/>
              </a:spcAft>
              <a:buNone/>
            </a:pPr>
            <a:r>
              <a:rPr lang="ja-JP" altLang="en-US" sz="950" dirty="0">
                <a:solidFill>
                  <a:srgbClr val="405449"/>
                </a:solidFill>
                <a:latin typeface="Nobile" pitchFamily="34" charset="0"/>
                <a:ea typeface="Nobile" pitchFamily="34" charset="-122"/>
                <a:cs typeface="Nobile" pitchFamily="34" charset="-120"/>
              </a:rPr>
              <a:t>視床下部内側部が主座。テストステロン・エストロゲンが駆動します。</a:t>
            </a:r>
            <a:endParaRPr lang="ja-JP" sz="950" dirty="0"/>
          </a:p>
          <a:p>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LUSTは性的欲求に限らず、</a:t>
            </a:r>
            <a:pPr algn="l" indent="0" marL="0">
              <a:lnSpc>
                <a:spcPct val="133000"/>
              </a:lnSpc>
              <a:buNone/>
            </a:pPr>
            <a:r>
              <a:rPr lang="ja-JP" altLang="en-US" sz="950" b="1" dirty="0">
                <a:solidFill>
                  <a:srgbClr val="405449"/>
                </a:solidFill>
                <a:latin typeface="Nobile" pitchFamily="34" charset="0"/>
                <a:ea typeface="Nobile" pitchFamily="34" charset="-122"/>
                <a:cs typeface="Nobile" pitchFamily="34" charset="-120"/>
              </a:rPr>
              <a:t>美的魅力・親密性への動機づけ</a:t>
            </a:r>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全般に関与します。SEEKINGと強く連動し、恋愛初期の強烈な探索欲求を生み出します。</a:t>
            </a:r>
            <a:endParaRPr lang="ja-JP" sz="950" dirty="0"/>
          </a:p>
        </p:txBody>
      </p:sp>
      <p:pic>
        <p:nvPicPr>
          <p:cNvPr id="10" name="Image 2" descr="preencoded.png">    </p:cNvPr>
          <p:cNvPicPr>
            <a:picLocks noChangeAspect="1"/>
          </p:cNvPicPr>
          <p:nvPr/>
        </p:nvPicPr>
        <p:blipFill>
          <a:blip r:embed="rId3"/>
          <a:stretch>
            <a:fillRect/>
          </a:stretch>
        </p:blipFill>
        <p:spPr>
          <a:xfrm>
            <a:off x="6033939" y="1745828"/>
            <a:ext cx="1516038" cy="936947"/>
          </a:xfrm>
          <a:prstGeom prst="rect">
            <a:avLst/>
          </a:prstGeom>
        </p:spPr>
      </p:pic>
      <p:sp>
        <p:nvSpPr>
          <p:cNvPr id="11" name="Text 6"/>
          <p:cNvSpPr/>
          <p:nvPr/>
        </p:nvSpPr>
        <p:spPr>
          <a:xfrm>
            <a:off x="6033939" y="2837780"/>
            <a:ext cx="1550566" cy="193849"/>
          </a:xfrm>
          <a:prstGeom prst="rect">
            <a:avLst/>
          </a:prstGeom>
          <a:noFill/>
          <a:ln/>
        </p:spPr>
        <p:txBody>
          <a:bodyPr wrap="none" lIns="0" tIns="0" rIns="0" bIns="0" rtlCol="0" anchor="t"/>
          <a:lstStyle/>
          <a:p>
            <a:pPr algn="l" indent="0" marL="0">
              <a:lnSpc>
                <a:spcPct val="104000"/>
              </a:lnSpc>
              <a:buNone/>
            </a:pPr>
            <a:r>
              <a:rPr lang="ja-JP" altLang="en-US" sz="1200" dirty="0">
                <a:solidFill>
                  <a:srgbClr val="405449"/>
                </a:solidFill>
                <a:latin typeface="Fraunces ExtraBold" pitchFamily="34" charset="0"/>
                <a:ea typeface="Fraunces ExtraBold" pitchFamily="34" charset="-122"/>
                <a:cs typeface="Fraunces ExtraBold" pitchFamily="34" charset="-120"/>
              </a:rPr>
              <a:t>CARE：養育の回路</a:t>
            </a:r>
            <a:endParaRPr lang="ja-JP" sz="1200" dirty="0"/>
          </a:p>
        </p:txBody>
      </p:sp>
      <p:sp>
        <p:nvSpPr>
          <p:cNvPr id="12" name="Text 7"/>
          <p:cNvSpPr/>
          <p:nvPr/>
        </p:nvSpPr>
        <p:spPr>
          <a:xfrm>
            <a:off x="6033939" y="3106043"/>
            <a:ext cx="2613943" cy="1463650"/>
          </a:xfrm>
          <a:prstGeom prst="rect">
            <a:avLst/>
          </a:prstGeom>
          <a:noFill/>
          <a:ln/>
        </p:spPr>
        <p:txBody>
          <a:bodyPr wrap="square" lIns="0" tIns="0" rIns="0" bIns="0" rtlCol="0" anchor="t">
            <a:normAutofit/>
          </a:bodyPr>
          <a:lstStyle/>
          <a:p>
            <a:pPr algn="l" indent="0" marL="0">
              <a:lnSpc>
                <a:spcPct val="133000"/>
              </a:lnSpc>
              <a:buNone/>
            </a:pPr>
            <a:r>
              <a:rPr lang="zh-CN" altLang="en-US" sz="950" b="1" dirty="0">
                <a:solidFill>
                  <a:srgbClr val="405449"/>
                </a:solidFill>
                <a:latin typeface="Nobile" pitchFamily="34" charset="0"/>
                <a:ea typeface="Nobile" pitchFamily="34" charset="-122"/>
                <a:cs typeface="Nobile" pitchFamily="34" charset="-120"/>
              </a:rPr>
              <a:t>本質：保護・献身・愛着。</a:t>
            </a:r>
            <a:pPr algn="l" indent="0" marL="0">
              <a:lnSpc>
                <a:spcPct val="133000"/>
              </a:lnSpc>
              <a:spcAft>
                <a:spcPts val="550"/>
              </a:spcAft>
              <a:buNone/>
            </a:pPr>
            <a:r>
              <a:rPr lang="ja-JP" altLang="en-US" sz="950" dirty="0">
                <a:solidFill>
                  <a:srgbClr val="405449"/>
                </a:solidFill>
                <a:latin typeface="Nobile" pitchFamily="34" charset="0"/>
                <a:ea typeface="Nobile" pitchFamily="34" charset="-122"/>
                <a:cs typeface="Nobile" pitchFamily="34" charset="-120"/>
              </a:rPr>
              <a:t>オキシトシン・プロラクチンが主要物質。前帯状皮質と視床下部が関与します。</a:t>
            </a:r>
            <a:endParaRPr lang="ja-JP" sz="950" dirty="0"/>
          </a:p>
          <a:p>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CAREは母性愛に限らず、</a:t>
            </a:r>
            <a:pPr algn="l" indent="0" marL="0">
              <a:lnSpc>
                <a:spcPct val="133000"/>
              </a:lnSpc>
              <a:buNone/>
            </a:pPr>
            <a:r>
              <a:rPr lang="ja-JP" altLang="en-US" sz="950" b="1" dirty="0">
                <a:solidFill>
                  <a:srgbClr val="405449"/>
                </a:solidFill>
                <a:latin typeface="Nobile" pitchFamily="34" charset="0"/>
                <a:ea typeface="Nobile" pitchFamily="34" charset="-122"/>
                <a:cs typeface="Nobile" pitchFamily="34" charset="-120"/>
              </a:rPr>
              <a:t>友情・共感・利他行動・ケア職への献身</a:t>
            </a:r>
            <a:pPr algn="l" indent="0" marL="0">
              <a:lnSpc>
                <a:spcPct val="133000"/>
              </a:lnSpc>
              <a:buNone/>
            </a:pPr>
            <a:r>
              <a:rPr lang="ja-JP" altLang="en-US" sz="950" dirty="0">
                <a:solidFill>
                  <a:srgbClr val="405449"/>
                </a:solidFill>
                <a:latin typeface="Nobile" pitchFamily="34" charset="0"/>
                <a:ea typeface="Nobile" pitchFamily="34" charset="-122"/>
                <a:cs typeface="Nobile" pitchFamily="34" charset="-120"/>
              </a:rPr>
              <a:t>の神経基盤です。CAREが満たされない環境は慢性的な空虚感を生みます。</a:t>
            </a:r>
            <a:endParaRPr lang="ja-JP"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34132" y="357411"/>
            <a:ext cx="5485730" cy="339179"/>
          </a:xfrm>
          <a:prstGeom prst="rect">
            <a:avLst/>
          </a:prstGeom>
          <a:noFill/>
          <a:ln/>
        </p:spPr>
        <p:txBody>
          <a:bodyPr wrap="none" lIns="0" tIns="0" rIns="0" bIns="0" rtlCol="0" anchor="t"/>
          <a:lstStyle/>
          <a:p>
            <a:pPr algn="l" indent="0" marL="0">
              <a:lnSpc>
                <a:spcPct val="104000"/>
              </a:lnSpc>
              <a:buNone/>
            </a:pPr>
            <a:r>
              <a:rPr lang="ja-JP" altLang="en-US" sz="2100" dirty="0">
                <a:solidFill>
                  <a:srgbClr val="3B4540"/>
                </a:solidFill>
                <a:latin typeface="Fraunces ExtraBold" pitchFamily="34" charset="0"/>
                <a:ea typeface="Fraunces ExtraBold" pitchFamily="34" charset="-122"/>
                <a:cs typeface="Fraunces ExtraBold" pitchFamily="34" charset="-120"/>
              </a:rPr>
              <a:t>PANIC/GRIEF と PLAY：社会性の両輪</a:t>
            </a:r>
            <a:endParaRPr lang="ja-JP" sz="2100" dirty="0"/>
          </a:p>
        </p:txBody>
      </p:sp>
      <p:sp>
        <p:nvSpPr>
          <p:cNvPr id="3" name="Text 1"/>
          <p:cNvSpPr/>
          <p:nvPr/>
        </p:nvSpPr>
        <p:spPr>
          <a:xfrm>
            <a:off x="434132" y="933971"/>
            <a:ext cx="3204121" cy="169515"/>
          </a:xfrm>
          <a:prstGeom prst="rect">
            <a:avLst/>
          </a:prstGeom>
          <a:noFill/>
          <a:ln/>
        </p:spPr>
        <p:txBody>
          <a:bodyPr wrap="none" lIns="0" tIns="0" rIns="0" bIns="0" rtlCol="0" anchor="t"/>
          <a:lstStyle/>
          <a:p>
            <a:pPr algn="l" indent="0" marL="0">
              <a:lnSpc>
                <a:spcPct val="104000"/>
              </a:lnSpc>
              <a:buNone/>
            </a:pPr>
            <a:r>
              <a:rPr lang="ja-JP" altLang="en-US" sz="1050" dirty="0">
                <a:solidFill>
                  <a:srgbClr val="3B4540"/>
                </a:solidFill>
                <a:latin typeface="Fraunces ExtraBold" pitchFamily="34" charset="0"/>
                <a:ea typeface="Fraunces ExtraBold" pitchFamily="34" charset="-122"/>
                <a:cs typeface="Fraunces ExtraBold" pitchFamily="34" charset="-120"/>
              </a:rPr>
              <a:t>PANIC/GRIEF：分離不安は「痛み」である</a:t>
            </a:r>
            <a:endParaRPr lang="ja-JP" sz="1050" dirty="0"/>
          </a:p>
        </p:txBody>
      </p:sp>
      <p:sp>
        <p:nvSpPr>
          <p:cNvPr id="4" name="Text 2"/>
          <p:cNvSpPr/>
          <p:nvPr/>
        </p:nvSpPr>
        <p:spPr>
          <a:xfrm>
            <a:off x="434132" y="1198438"/>
            <a:ext cx="4176266" cy="1225153"/>
          </a:xfrm>
          <a:prstGeom prst="rect">
            <a:avLst/>
          </a:prstGeom>
          <a:noFill/>
          <a:ln/>
        </p:spPr>
        <p:txBody>
          <a:bodyPr wrap="square" lIns="0" tIns="0" rIns="0" bIns="0" rtlCol="0" anchor="t">
            <a:normAutofit/>
          </a:bodyPr>
          <a:lstStyle/>
          <a:p>
            <a:pPr algn="l" indent="0" marL="0">
              <a:lnSpc>
                <a:spcPct val="125000"/>
              </a:lnSpc>
              <a:buNone/>
            </a:pPr>
            <a:r>
              <a:rPr lang="ja-JP" altLang="en-US" sz="850" dirty="0">
                <a:solidFill>
                  <a:srgbClr val="405449"/>
                </a:solidFill>
                <a:latin typeface="Nobile" pitchFamily="34" charset="0"/>
                <a:ea typeface="Nobile" pitchFamily="34" charset="-122"/>
                <a:cs typeface="Nobile" pitchFamily="34" charset="-120"/>
              </a:rPr>
              <a:t>PANIC/GRIEFシステムは、愛着対象からの分離・喪失に反応して起動します。その神経学的特徴として最も重要なのは、</a:t>
            </a:r>
            <a:pPr algn="l" indent="0" marL="0">
              <a:lnSpc>
                <a:spcPct val="125000"/>
              </a:lnSpc>
              <a:buNone/>
            </a:pPr>
            <a:r>
              <a:rPr lang="ja-JP" altLang="en-US" sz="850" b="1" dirty="0">
                <a:solidFill>
                  <a:srgbClr val="405449"/>
                </a:solidFill>
                <a:latin typeface="Nobile" pitchFamily="34" charset="0"/>
                <a:ea typeface="Nobile" pitchFamily="34" charset="-122"/>
                <a:cs typeface="Nobile" pitchFamily="34" charset="-120"/>
              </a:rPr>
              <a:t>身体的な痛みと同じオピオイド系を利用する</a:t>
            </a:r>
            <a:pPr algn="l" indent="0" marL="0">
              <a:lnSpc>
                <a:spcPct val="125000"/>
              </a:lnSpc>
              <a:spcAft>
                <a:spcPts val="650"/>
              </a:spcAft>
              <a:buNone/>
            </a:pPr>
            <a:r>
              <a:rPr lang="ja-JP" altLang="en-US" sz="850" dirty="0">
                <a:solidFill>
                  <a:srgbClr val="405449"/>
                </a:solidFill>
                <a:latin typeface="Nobile" pitchFamily="34" charset="0"/>
                <a:ea typeface="Nobile" pitchFamily="34" charset="-122"/>
                <a:cs typeface="Nobile" pitchFamily="34" charset="-120"/>
              </a:rPr>
              <a:t>という事実です。</a:t>
            </a:r>
            <a:endParaRPr lang="ja-JP" sz="850" dirty="0"/>
          </a:p>
          <a:p>
            <a:pPr algn="l" indent="0" marL="0">
              <a:lnSpc>
                <a:spcPct val="125000"/>
              </a:lnSpc>
              <a:buNone/>
            </a:pPr>
            <a:r>
              <a:rPr lang="ja-JP" altLang="en-US" sz="850" dirty="0">
                <a:solidFill>
                  <a:srgbClr val="405449"/>
                </a:solidFill>
                <a:latin typeface="Nobile" pitchFamily="34" charset="0"/>
                <a:ea typeface="Nobile" pitchFamily="34" charset="-122"/>
                <a:cs typeface="Nobile" pitchFamily="34" charset="-120"/>
              </a:rPr>
              <a:t>Panskepp の動物実験では、幼い動物を母から引き離すと発する「分離呼び声（distress vocalizations）」が、モルヒネの投与によって静まることが示されました。これは孤独の痛みが「比喩」ではなく、</a:t>
            </a:r>
            <a:pPr algn="l" indent="0" marL="0">
              <a:lnSpc>
                <a:spcPct val="125000"/>
              </a:lnSpc>
              <a:buNone/>
            </a:pPr>
            <a:r>
              <a:rPr lang="ja-JP" altLang="en-US" sz="850" b="1" dirty="0">
                <a:solidFill>
                  <a:srgbClr val="405449"/>
                </a:solidFill>
                <a:latin typeface="Nobile" pitchFamily="34" charset="0"/>
                <a:ea typeface="Nobile" pitchFamily="34" charset="-122"/>
                <a:cs typeface="Nobile" pitchFamily="34" charset="-120"/>
              </a:rPr>
              <a:t>神経学的に実在する苦痛</a:t>
            </a:r>
            <a:pPr algn="l" indent="0" marL="0">
              <a:lnSpc>
                <a:spcPct val="125000"/>
              </a:lnSpc>
              <a:buNone/>
            </a:pPr>
            <a:r>
              <a:rPr lang="ja-JP" altLang="en-US" sz="850" dirty="0">
                <a:solidFill>
                  <a:srgbClr val="405449"/>
                </a:solidFill>
                <a:latin typeface="Nobile" pitchFamily="34" charset="0"/>
                <a:ea typeface="Nobile" pitchFamily="34" charset="-122"/>
                <a:cs typeface="Nobile" pitchFamily="34" charset="-120"/>
              </a:rPr>
              <a:t>であることを意味します。</a:t>
            </a:r>
            <a:endParaRPr lang="ja-JP" sz="850" dirty="0"/>
          </a:p>
        </p:txBody>
      </p:sp>
      <p:sp>
        <p:nvSpPr>
          <p:cNvPr id="5" name="Shape 3"/>
          <p:cNvSpPr/>
          <p:nvPr/>
        </p:nvSpPr>
        <p:spPr>
          <a:xfrm>
            <a:off x="434132" y="2530376"/>
            <a:ext cx="4176266" cy="1260872"/>
          </a:xfrm>
          <a:prstGeom prst="roundRect">
            <a:avLst>
              <a:gd name="adj" fmla="val 5439"/>
            </a:avLst>
          </a:prstGeom>
          <a:solidFill>
            <a:srgbClr val="FAFFFA"/>
          </a:solidFill>
          <a:ln w="14288">
            <a:solidFill>
              <a:srgbClr val="CED9CE"/>
            </a:solidFill>
            <a:prstDash val="solid"/>
          </a:ln>
        </p:spPr>
      </p:sp>
      <p:sp>
        <p:nvSpPr>
          <p:cNvPr id="6" name="Shape 4"/>
          <p:cNvSpPr/>
          <p:nvPr/>
        </p:nvSpPr>
        <p:spPr>
          <a:xfrm>
            <a:off x="419844" y="2530376"/>
            <a:ext cx="57150" cy="1260872"/>
          </a:xfrm>
          <a:prstGeom prst="roundRect">
            <a:avLst>
              <a:gd name="adj" fmla="val 170930"/>
            </a:avLst>
          </a:prstGeom>
          <a:solidFill>
            <a:srgbClr val="438951"/>
          </a:solidFill>
          <a:ln/>
        </p:spPr>
      </p:sp>
      <p:sp>
        <p:nvSpPr>
          <p:cNvPr id="7" name="Text 5"/>
          <p:cNvSpPr/>
          <p:nvPr/>
        </p:nvSpPr>
        <p:spPr>
          <a:xfrm>
            <a:off x="599777" y="2653159"/>
            <a:ext cx="1356717" cy="169515"/>
          </a:xfrm>
          <a:prstGeom prst="rect">
            <a:avLst/>
          </a:prstGeom>
          <a:noFill/>
          <a:ln/>
        </p:spPr>
        <p:txBody>
          <a:bodyPr wrap="none" lIns="0" tIns="0" rIns="0" bIns="0" rtlCol="0" anchor="t"/>
          <a:lstStyle/>
          <a:p>
            <a:pPr algn="l" indent="0" marL="0">
              <a:lnSpc>
                <a:spcPct val="104000"/>
              </a:lnSpc>
              <a:buNone/>
            </a:pPr>
            <a:r>
              <a:rPr lang="zh-CN" altLang="en-US" sz="1050" dirty="0">
                <a:solidFill>
                  <a:srgbClr val="405449"/>
                </a:solidFill>
                <a:latin typeface="Fraunces ExtraBold" pitchFamily="34" charset="0"/>
                <a:ea typeface="Fraunces ExtraBold" pitchFamily="34" charset="-122"/>
                <a:cs typeface="Fraunces ExtraBold" pitchFamily="34" charset="-120"/>
              </a:rPr>
              <a:t>臨床的示唆</a:t>
            </a:r>
            <a:endParaRPr lang="zh-CN" sz="1050" dirty="0"/>
          </a:p>
        </p:txBody>
      </p:sp>
      <p:sp>
        <p:nvSpPr>
          <p:cNvPr id="8" name="Text 6"/>
          <p:cNvSpPr/>
          <p:nvPr/>
        </p:nvSpPr>
        <p:spPr>
          <a:xfrm>
            <a:off x="599777" y="2917627"/>
            <a:ext cx="3887837" cy="750838"/>
          </a:xfrm>
          <a:prstGeom prst="rect">
            <a:avLst/>
          </a:prstGeom>
          <a:noFill/>
          <a:ln/>
        </p:spPr>
        <p:txBody>
          <a:bodyPr wrap="square" lIns="0" tIns="0" rIns="0" bIns="0" rtlCol="0" anchor="t">
            <a:normAutofit/>
          </a:bodyPr>
          <a:lstStyle/>
          <a:p>
            <a:pPr algn="l" marL="342900" indent="-342900">
              <a:lnSpc>
                <a:spcPct val="125000"/>
              </a:lnSpc>
              <a:buSzPct val="100000"/>
              <a:buChar char="•"/>
            </a:pPr>
            <a:r>
              <a:rPr lang="ja-JP" altLang="en-US" sz="850" dirty="0">
                <a:solidFill>
                  <a:srgbClr val="405449"/>
                </a:solidFill>
                <a:latin typeface="Nobile" pitchFamily="34" charset="0"/>
                <a:ea typeface="Nobile" pitchFamily="34" charset="-122"/>
                <a:cs typeface="Nobile" pitchFamily="34" charset="-120"/>
              </a:rPr>
              <a:t>愛着障害の神経基盤</a:t>
            </a:r>
            <a:endParaRPr lang="ja-JP" sz="850" dirty="0"/>
          </a:p>
          <a:p>
            <a:pPr algn="l" marL="342900" indent="-342900">
              <a:lnSpc>
                <a:spcPct val="125000"/>
              </a:lnSpc>
              <a:buSzPct val="100000"/>
              <a:buChar char="•"/>
            </a:pPr>
            <a:r>
              <a:rPr lang="zh-CN" altLang="en-US" sz="850" dirty="0">
                <a:solidFill>
                  <a:srgbClr val="405449"/>
                </a:solidFill>
                <a:latin typeface="Nobile" pitchFamily="34" charset="0"/>
                <a:ea typeface="Nobile" pitchFamily="34" charset="-122"/>
                <a:cs typeface="Nobile" pitchFamily="34" charset="-120"/>
              </a:rPr>
              <a:t>喪失体験・悲嘆反応</a:t>
            </a:r>
            <a:endParaRPr lang="ja-JP" sz="850" dirty="0"/>
          </a:p>
          <a:p>
            <a:pPr algn="l" marL="342900" indent="-342900">
              <a:lnSpc>
                <a:spcPct val="125000"/>
              </a:lnSpc>
              <a:buSzPct val="100000"/>
              <a:buChar char="•"/>
            </a:pPr>
            <a:r>
              <a:rPr lang="ja-JP" altLang="en-US" sz="850" dirty="0">
                <a:solidFill>
                  <a:srgbClr val="405449"/>
                </a:solidFill>
                <a:latin typeface="Nobile" pitchFamily="34" charset="0"/>
                <a:ea typeface="Nobile" pitchFamily="34" charset="-122"/>
                <a:cs typeface="Nobile" pitchFamily="34" charset="-120"/>
              </a:rPr>
              <a:t>トラウマと分離の関係</a:t>
            </a:r>
            <a:endParaRPr lang="ja-JP" sz="850" dirty="0"/>
          </a:p>
          <a:p>
            <a:pPr algn="l" marL="342900" indent="-342900">
              <a:lnSpc>
                <a:spcPct val="125000"/>
              </a:lnSpc>
              <a:buSzPct val="100000"/>
              <a:buChar char="•"/>
            </a:pPr>
            <a:r>
              <a:rPr lang="ja-JP" altLang="en-US" sz="850" dirty="0">
                <a:solidFill>
                  <a:srgbClr val="405449"/>
                </a:solidFill>
                <a:latin typeface="Nobile" pitchFamily="34" charset="0"/>
                <a:ea typeface="Nobile" pitchFamily="34" charset="-122"/>
                <a:cs typeface="Nobile" pitchFamily="34" charset="-120"/>
              </a:rPr>
              <a:t>見捨てられ不安（BPD等）</a:t>
            </a:r>
            <a:endParaRPr lang="ja-JP" sz="850" dirty="0"/>
          </a:p>
        </p:txBody>
      </p:sp>
      <p:sp>
        <p:nvSpPr>
          <p:cNvPr id="9" name="Shape 7"/>
          <p:cNvSpPr/>
          <p:nvPr/>
        </p:nvSpPr>
        <p:spPr>
          <a:xfrm>
            <a:off x="434132" y="3898032"/>
            <a:ext cx="4176266" cy="587350"/>
          </a:xfrm>
          <a:prstGeom prst="roundRect">
            <a:avLst>
              <a:gd name="adj" fmla="val 16632"/>
            </a:avLst>
          </a:prstGeom>
          <a:solidFill>
            <a:srgbClr val="B6D6FC"/>
          </a:solidFill>
          <a:ln/>
        </p:spPr>
      </p:sp>
      <p:pic>
        <p:nvPicPr>
          <p:cNvPr id="10" name="Image 0" descr="preencoded.png">    </p:cNvPr>
          <p:cNvPicPr>
            <a:picLocks noChangeAspect="1"/>
          </p:cNvPicPr>
          <p:nvPr/>
        </p:nvPicPr>
        <p:blipFill>
          <a:blip r:embed="rId1"/>
          <a:stretch>
            <a:fillRect/>
          </a:stretch>
        </p:blipFill>
        <p:spPr>
          <a:xfrm>
            <a:off x="542627" y="4048199"/>
            <a:ext cx="135657" cy="108496"/>
          </a:xfrm>
          <a:prstGeom prst="rect">
            <a:avLst/>
          </a:prstGeom>
        </p:spPr>
      </p:pic>
      <p:sp>
        <p:nvSpPr>
          <p:cNvPr id="11" name="Text 8"/>
          <p:cNvSpPr/>
          <p:nvPr/>
        </p:nvSpPr>
        <p:spPr>
          <a:xfrm>
            <a:off x="786780" y="4020071"/>
            <a:ext cx="3715122" cy="325636"/>
          </a:xfrm>
          <a:prstGeom prst="rect">
            <a:avLst/>
          </a:prstGeom>
          <a:noFill/>
          <a:ln/>
        </p:spPr>
        <p:txBody>
          <a:bodyPr wrap="square" lIns="0" tIns="0" rIns="0" bIns="0" rtlCol="0" anchor="t">
            <a:normAutofit/>
          </a:bodyPr>
          <a:lstStyle/>
          <a:p>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社会的排除が身体的疼痛と同じ脳領域（背側前帯状皮質）を活性化することは、fMRI研究によっても支持されています（Eisenberger et al., 2003）。</a:t>
            </a:r>
            <a:endParaRPr lang="ja-JP" sz="850" dirty="0"/>
          </a:p>
        </p:txBody>
      </p:sp>
      <p:sp>
        <p:nvSpPr>
          <p:cNvPr id="12" name="Shape 9"/>
          <p:cNvSpPr/>
          <p:nvPr/>
        </p:nvSpPr>
        <p:spPr>
          <a:xfrm>
            <a:off x="4801791" y="839019"/>
            <a:ext cx="3990901" cy="3947071"/>
          </a:xfrm>
          <a:prstGeom prst="roundRect">
            <a:avLst>
              <a:gd name="adj" fmla="val 3960"/>
            </a:avLst>
          </a:prstGeom>
          <a:solidFill>
            <a:srgbClr val="438951"/>
          </a:solidFill>
          <a:ln/>
        </p:spPr>
      </p:sp>
      <p:sp>
        <p:nvSpPr>
          <p:cNvPr id="13" name="Text 10"/>
          <p:cNvSpPr/>
          <p:nvPr/>
        </p:nvSpPr>
        <p:spPr>
          <a:xfrm>
            <a:off x="4910286" y="933971"/>
            <a:ext cx="1928292" cy="169515"/>
          </a:xfrm>
          <a:prstGeom prst="rect">
            <a:avLst/>
          </a:prstGeom>
          <a:noFill/>
          <a:ln/>
        </p:spPr>
        <p:txBody>
          <a:bodyPr wrap="none" lIns="0" tIns="0" rIns="0" bIns="0" rtlCol="0" anchor="t"/>
          <a:lstStyle/>
          <a:p>
            <a:pPr algn="l" indent="0" marL="0">
              <a:lnSpc>
                <a:spcPct val="104000"/>
              </a:lnSpc>
              <a:buNone/>
            </a:pPr>
            <a:r>
              <a:rPr lang="ja-JP" altLang="en-US" sz="1050" dirty="0">
                <a:solidFill>
                  <a:srgbClr val="000000"/>
                </a:solidFill>
                <a:latin typeface="Fraunces ExtraBold" pitchFamily="34" charset="0"/>
                <a:ea typeface="Fraunces ExtraBold" pitchFamily="34" charset="-122"/>
                <a:cs typeface="Fraunces ExtraBold" pitchFamily="34" charset="-120"/>
              </a:rPr>
              <a:t>PLAY：遊びの神経科学</a:t>
            </a:r>
            <a:endParaRPr lang="ja-JP" sz="1050" dirty="0"/>
          </a:p>
        </p:txBody>
      </p:sp>
      <p:sp>
        <p:nvSpPr>
          <p:cNvPr id="14" name="Text 11"/>
          <p:cNvSpPr/>
          <p:nvPr/>
        </p:nvSpPr>
        <p:spPr>
          <a:xfrm>
            <a:off x="4910286" y="1198438"/>
            <a:ext cx="3773909" cy="325636"/>
          </a:xfrm>
          <a:prstGeom prst="rect">
            <a:avLst/>
          </a:prstGeom>
          <a:noFill/>
          <a:ln/>
        </p:spPr>
        <p:txBody>
          <a:bodyPr wrap="square" lIns="0" tIns="0" rIns="0" bIns="0" rtlCol="0" anchor="t">
            <a:normAutofit/>
          </a:bodyPr>
          <a:lstStyle/>
          <a:p>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PLAYシステムは、皮質下経路を介した</a:t>
            </a:r>
            <a:pPr algn="l" indent="0" marL="0">
              <a:lnSpc>
                <a:spcPct val="125000"/>
              </a:lnSpc>
              <a:buNone/>
            </a:pPr>
            <a:r>
              <a:rPr lang="zh-CN" altLang="en-US" sz="850" b="1" dirty="0">
                <a:solidFill>
                  <a:srgbClr val="000000"/>
                </a:solidFill>
                <a:latin typeface="Nobile" pitchFamily="34" charset="0"/>
                <a:ea typeface="Nobile" pitchFamily="34" charset="-122"/>
                <a:cs typeface="Nobile" pitchFamily="34" charset="-120"/>
              </a:rPr>
              <a:t>社会的遊戯行動</a:t>
            </a:r>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の回路です。単なる娯楽ではなく、以下の高次機能の発達基盤となります。</a:t>
            </a:r>
            <a:endParaRPr lang="ja-JP" sz="850" dirty="0"/>
          </a:p>
        </p:txBody>
      </p:sp>
      <p:sp>
        <p:nvSpPr>
          <p:cNvPr id="15" name="Text 12"/>
          <p:cNvSpPr/>
          <p:nvPr/>
        </p:nvSpPr>
        <p:spPr>
          <a:xfrm>
            <a:off x="4910286" y="1630859"/>
            <a:ext cx="217066" cy="135657"/>
          </a:xfrm>
          <a:prstGeom prst="rect">
            <a:avLst/>
          </a:prstGeom>
          <a:noFill/>
          <a:ln/>
        </p:spPr>
        <p:txBody>
          <a:bodyPr wrap="none" lIns="0" tIns="0" rIns="0" bIns="0" rtlCol="0" anchor="ctr"/>
          <a:lstStyle/>
          <a:p>
            <a:pPr algn="l" indent="0" marL="0">
              <a:lnSpc>
                <a:spcPct val="100000"/>
              </a:lnSpc>
              <a:buNone/>
            </a:pPr>
            <a:r>
              <a:rPr lang="en-US" sz="850" dirty="0">
                <a:solidFill>
                  <a:srgbClr val="000000"/>
                </a:solidFill>
                <a:latin typeface="Fraunces Light" pitchFamily="34" charset="0"/>
                <a:ea typeface="Fraunces Light" pitchFamily="34" charset="-122"/>
                <a:cs typeface="Fraunces Light" pitchFamily="34" charset="-120"/>
              </a:rPr>
              <a:t>01</a:t>
            </a:r>
            <a:endParaRPr lang="en-US" sz="850" dirty="0"/>
          </a:p>
        </p:txBody>
      </p:sp>
      <p:sp>
        <p:nvSpPr>
          <p:cNvPr id="16" name="Shape 13"/>
          <p:cNvSpPr/>
          <p:nvPr/>
        </p:nvSpPr>
        <p:spPr>
          <a:xfrm>
            <a:off x="4910286" y="1800969"/>
            <a:ext cx="3773909" cy="14288"/>
          </a:xfrm>
          <a:prstGeom prst="rect">
            <a:avLst/>
          </a:prstGeom>
          <a:solidFill>
            <a:srgbClr val="438951"/>
          </a:solidFill>
          <a:ln/>
        </p:spPr>
      </p:sp>
      <p:sp>
        <p:nvSpPr>
          <p:cNvPr id="17" name="Text 14"/>
          <p:cNvSpPr/>
          <p:nvPr/>
        </p:nvSpPr>
        <p:spPr>
          <a:xfrm>
            <a:off x="4910286" y="1883792"/>
            <a:ext cx="1356717" cy="169515"/>
          </a:xfrm>
          <a:prstGeom prst="rect">
            <a:avLst/>
          </a:prstGeom>
          <a:noFill/>
          <a:ln/>
        </p:spPr>
        <p:txBody>
          <a:bodyPr wrap="none" lIns="0" tIns="0" rIns="0" bIns="0" rtlCol="0" anchor="t"/>
          <a:lstStyle/>
          <a:p>
            <a:pPr algn="l" indent="0" marL="0">
              <a:lnSpc>
                <a:spcPct val="104000"/>
              </a:lnSpc>
              <a:buNone/>
            </a:pPr>
            <a:r>
              <a:rPr lang="zh-CN" altLang="en-US" sz="1050" dirty="0">
                <a:solidFill>
                  <a:srgbClr val="000000"/>
                </a:solidFill>
                <a:latin typeface="Fraunces ExtraBold" pitchFamily="34" charset="0"/>
                <a:ea typeface="Fraunces ExtraBold" pitchFamily="34" charset="-122"/>
                <a:cs typeface="Fraunces ExtraBold" pitchFamily="34" charset="-120"/>
              </a:rPr>
              <a:t>社会的順位学習</a:t>
            </a:r>
            <a:endParaRPr lang="zh-CN" sz="1050" dirty="0"/>
          </a:p>
        </p:txBody>
      </p:sp>
      <p:sp>
        <p:nvSpPr>
          <p:cNvPr id="18" name="Text 15"/>
          <p:cNvSpPr/>
          <p:nvPr/>
        </p:nvSpPr>
        <p:spPr>
          <a:xfrm>
            <a:off x="4910286" y="2148260"/>
            <a:ext cx="3773909" cy="162818"/>
          </a:xfrm>
          <a:prstGeom prst="rect">
            <a:avLst/>
          </a:prstGeom>
          <a:noFill/>
          <a:ln/>
        </p:spPr>
        <p:txBody>
          <a:bodyPr wrap="none" lIns="0" tIns="0" rIns="0" bIns="0" rtlCol="0" anchor="t"/>
          <a:lstStyle/>
          <a:p>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遊びを通じて他者との関係性・力関係を安全に学習する。</a:t>
            </a:r>
            <a:endParaRPr lang="ja-JP" sz="850" dirty="0"/>
          </a:p>
        </p:txBody>
      </p:sp>
      <p:sp>
        <p:nvSpPr>
          <p:cNvPr id="19" name="Text 16"/>
          <p:cNvSpPr/>
          <p:nvPr/>
        </p:nvSpPr>
        <p:spPr>
          <a:xfrm>
            <a:off x="4910286" y="2487364"/>
            <a:ext cx="217066" cy="135657"/>
          </a:xfrm>
          <a:prstGeom prst="rect">
            <a:avLst/>
          </a:prstGeom>
          <a:noFill/>
          <a:ln/>
        </p:spPr>
        <p:txBody>
          <a:bodyPr wrap="none" lIns="0" tIns="0" rIns="0" bIns="0" rtlCol="0" anchor="ctr"/>
          <a:lstStyle/>
          <a:p>
            <a:pPr algn="l" indent="0" marL="0">
              <a:lnSpc>
                <a:spcPct val="100000"/>
              </a:lnSpc>
              <a:buNone/>
            </a:pPr>
            <a:r>
              <a:rPr lang="en-US" sz="850" dirty="0">
                <a:solidFill>
                  <a:srgbClr val="000000"/>
                </a:solidFill>
                <a:latin typeface="Fraunces Light" pitchFamily="34" charset="0"/>
                <a:ea typeface="Fraunces Light" pitchFamily="34" charset="-122"/>
                <a:cs typeface="Fraunces Light" pitchFamily="34" charset="-120"/>
              </a:rPr>
              <a:t>02</a:t>
            </a:r>
            <a:endParaRPr lang="en-US" sz="850" dirty="0"/>
          </a:p>
        </p:txBody>
      </p:sp>
      <p:sp>
        <p:nvSpPr>
          <p:cNvPr id="20" name="Shape 17"/>
          <p:cNvSpPr/>
          <p:nvPr/>
        </p:nvSpPr>
        <p:spPr>
          <a:xfrm>
            <a:off x="4910286" y="2657475"/>
            <a:ext cx="3773909" cy="14288"/>
          </a:xfrm>
          <a:prstGeom prst="rect">
            <a:avLst/>
          </a:prstGeom>
          <a:solidFill>
            <a:srgbClr val="438951"/>
          </a:solidFill>
          <a:ln/>
        </p:spPr>
      </p:sp>
      <p:sp>
        <p:nvSpPr>
          <p:cNvPr id="21" name="Text 18"/>
          <p:cNvSpPr/>
          <p:nvPr/>
        </p:nvSpPr>
        <p:spPr>
          <a:xfrm>
            <a:off x="4910286" y="2740298"/>
            <a:ext cx="1356717" cy="169515"/>
          </a:xfrm>
          <a:prstGeom prst="rect">
            <a:avLst/>
          </a:prstGeom>
          <a:noFill/>
          <a:ln/>
        </p:spPr>
        <p:txBody>
          <a:bodyPr wrap="none" lIns="0" tIns="0" rIns="0" bIns="0" rtlCol="0" anchor="t"/>
          <a:lstStyle/>
          <a:p>
            <a:pPr algn="l" indent="0" marL="0">
              <a:lnSpc>
                <a:spcPct val="104000"/>
              </a:lnSpc>
              <a:buNone/>
            </a:pPr>
            <a:r>
              <a:rPr lang="ja-JP" altLang="en-US" sz="1050" dirty="0">
                <a:solidFill>
                  <a:srgbClr val="000000"/>
                </a:solidFill>
                <a:latin typeface="Fraunces ExtraBold" pitchFamily="34" charset="0"/>
                <a:ea typeface="Fraunces ExtraBold" pitchFamily="34" charset="-122"/>
                <a:cs typeface="Fraunces ExtraBold" pitchFamily="34" charset="-120"/>
              </a:rPr>
              <a:t>協調と共感の発達</a:t>
            </a:r>
            <a:endParaRPr lang="ja-JP" sz="1050" dirty="0"/>
          </a:p>
        </p:txBody>
      </p:sp>
      <p:sp>
        <p:nvSpPr>
          <p:cNvPr id="22" name="Text 19"/>
          <p:cNvSpPr/>
          <p:nvPr/>
        </p:nvSpPr>
        <p:spPr>
          <a:xfrm>
            <a:off x="4910286" y="3004765"/>
            <a:ext cx="3773909" cy="162818"/>
          </a:xfrm>
          <a:prstGeom prst="rect">
            <a:avLst/>
          </a:prstGeom>
          <a:noFill/>
          <a:ln/>
        </p:spPr>
        <p:txBody>
          <a:bodyPr wrap="none" lIns="0" tIns="0" rIns="0" bIns="0" rtlCol="0" anchor="t"/>
          <a:lstStyle/>
          <a:p>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相互的な遊びが他者視点の取得と共感回路を鍛える。</a:t>
            </a:r>
            <a:endParaRPr lang="ja-JP" sz="850" dirty="0"/>
          </a:p>
        </p:txBody>
      </p:sp>
      <p:sp>
        <p:nvSpPr>
          <p:cNvPr id="23" name="Text 20"/>
          <p:cNvSpPr/>
          <p:nvPr/>
        </p:nvSpPr>
        <p:spPr>
          <a:xfrm>
            <a:off x="4910286" y="3343870"/>
            <a:ext cx="217066" cy="135657"/>
          </a:xfrm>
          <a:prstGeom prst="rect">
            <a:avLst/>
          </a:prstGeom>
          <a:noFill/>
          <a:ln/>
        </p:spPr>
        <p:txBody>
          <a:bodyPr wrap="none" lIns="0" tIns="0" rIns="0" bIns="0" rtlCol="0" anchor="ctr"/>
          <a:lstStyle/>
          <a:p>
            <a:pPr algn="l" indent="0" marL="0">
              <a:lnSpc>
                <a:spcPct val="100000"/>
              </a:lnSpc>
              <a:buNone/>
            </a:pPr>
            <a:r>
              <a:rPr lang="en-US" sz="850" dirty="0">
                <a:solidFill>
                  <a:srgbClr val="000000"/>
                </a:solidFill>
                <a:latin typeface="Fraunces Light" pitchFamily="34" charset="0"/>
                <a:ea typeface="Fraunces Light" pitchFamily="34" charset="-122"/>
                <a:cs typeface="Fraunces Light" pitchFamily="34" charset="-120"/>
              </a:rPr>
              <a:t>03</a:t>
            </a:r>
            <a:endParaRPr lang="en-US" sz="850" dirty="0"/>
          </a:p>
        </p:txBody>
      </p:sp>
      <p:sp>
        <p:nvSpPr>
          <p:cNvPr id="24" name="Shape 21"/>
          <p:cNvSpPr/>
          <p:nvPr/>
        </p:nvSpPr>
        <p:spPr>
          <a:xfrm>
            <a:off x="4910286" y="3513981"/>
            <a:ext cx="3773909" cy="14288"/>
          </a:xfrm>
          <a:prstGeom prst="rect">
            <a:avLst/>
          </a:prstGeom>
          <a:solidFill>
            <a:srgbClr val="438951"/>
          </a:solidFill>
          <a:ln/>
        </p:spPr>
      </p:sp>
      <p:sp>
        <p:nvSpPr>
          <p:cNvPr id="25" name="Text 22"/>
          <p:cNvSpPr/>
          <p:nvPr/>
        </p:nvSpPr>
        <p:spPr>
          <a:xfrm>
            <a:off x="4910286" y="3596804"/>
            <a:ext cx="1356717" cy="169515"/>
          </a:xfrm>
          <a:prstGeom prst="rect">
            <a:avLst/>
          </a:prstGeom>
          <a:noFill/>
          <a:ln/>
        </p:spPr>
        <p:txBody>
          <a:bodyPr wrap="none" lIns="0" tIns="0" rIns="0" bIns="0" rtlCol="0" anchor="t"/>
          <a:lstStyle/>
          <a:p>
            <a:pPr algn="l" indent="0" marL="0">
              <a:lnSpc>
                <a:spcPct val="104000"/>
              </a:lnSpc>
              <a:buNone/>
            </a:pPr>
            <a:r>
              <a:rPr lang="ja-JP" altLang="en-US" sz="1050" dirty="0">
                <a:solidFill>
                  <a:srgbClr val="000000"/>
                </a:solidFill>
                <a:latin typeface="Fraunces ExtraBold" pitchFamily="34" charset="0"/>
                <a:ea typeface="Fraunces ExtraBold" pitchFamily="34" charset="-122"/>
                <a:cs typeface="Fraunces ExtraBold" pitchFamily="34" charset="-120"/>
              </a:rPr>
              <a:t>認知的柔軟性と創造性</a:t>
            </a:r>
            <a:endParaRPr lang="ja-JP" sz="1050" dirty="0"/>
          </a:p>
        </p:txBody>
      </p:sp>
      <p:sp>
        <p:nvSpPr>
          <p:cNvPr id="26" name="Text 23"/>
          <p:cNvSpPr/>
          <p:nvPr/>
        </p:nvSpPr>
        <p:spPr>
          <a:xfrm>
            <a:off x="4910286" y="3861271"/>
            <a:ext cx="3773909" cy="162818"/>
          </a:xfrm>
          <a:prstGeom prst="rect">
            <a:avLst/>
          </a:prstGeom>
          <a:noFill/>
          <a:ln/>
        </p:spPr>
        <p:txBody>
          <a:bodyPr wrap="none" lIns="0" tIns="0" rIns="0" bIns="0" rtlCol="0" anchor="t"/>
          <a:lstStyle/>
          <a:p>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ルールを変え、役割を交換する遊びが前頭前野の可塑性を高める。</a:t>
            </a:r>
            <a:endParaRPr lang="ja-JP" sz="850" dirty="0"/>
          </a:p>
        </p:txBody>
      </p:sp>
      <p:sp>
        <p:nvSpPr>
          <p:cNvPr id="27" name="Text 24"/>
          <p:cNvSpPr/>
          <p:nvPr/>
        </p:nvSpPr>
        <p:spPr>
          <a:xfrm>
            <a:off x="4910286" y="4212208"/>
            <a:ext cx="3773909" cy="488454"/>
          </a:xfrm>
          <a:prstGeom prst="rect">
            <a:avLst/>
          </a:prstGeom>
          <a:noFill/>
          <a:ln/>
        </p:spPr>
        <p:txBody>
          <a:bodyPr wrap="square" lIns="0" tIns="0" rIns="0" bIns="0" rtlCol="0" anchor="t">
            <a:normAutofit/>
          </a:bodyPr>
          <a:lstStyle/>
          <a:p>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大人においてもPLAY低下は</a:t>
            </a:r>
            <a:pPr algn="l" indent="0" marL="0">
              <a:lnSpc>
                <a:spcPct val="125000"/>
              </a:lnSpc>
              <a:buNone/>
            </a:pPr>
            <a:r>
              <a:rPr lang="ja-JP" altLang="en-US" sz="850" b="1" dirty="0">
                <a:solidFill>
                  <a:srgbClr val="000000"/>
                </a:solidFill>
                <a:latin typeface="Nobile" pitchFamily="34" charset="0"/>
                <a:ea typeface="Nobile" pitchFamily="34" charset="-122"/>
                <a:cs typeface="Nobile" pitchFamily="34" charset="-120"/>
              </a:rPr>
              <a:t>思考の硬直化・創造性の喪失</a:t>
            </a:r>
            <a:pPr algn="l" indent="0" marL="0">
              <a:lnSpc>
                <a:spcPct val="125000"/>
              </a:lnSpc>
              <a:buNone/>
            </a:pPr>
            <a:r>
              <a:rPr lang="ja-JP" altLang="en-US" sz="850" dirty="0">
                <a:solidFill>
                  <a:srgbClr val="000000"/>
                </a:solidFill>
                <a:latin typeface="Nobile" pitchFamily="34" charset="0"/>
                <a:ea typeface="Nobile" pitchFamily="34" charset="-122"/>
                <a:cs typeface="Nobile" pitchFamily="34" charset="-120"/>
              </a:rPr>
              <a:t>をもたらします。慢性ストレス社会はPLAYを組織的に破壊しやすく、これが現代的な心理的不健康の一因となっています。</a:t>
            </a:r>
            <a:endParaRPr lang="ja-JP" sz="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45219" y="309711"/>
            <a:ext cx="4643512" cy="327050"/>
          </a:xfrm>
          <a:prstGeom prst="rect">
            <a:avLst/>
          </a:prstGeom>
          <a:noFill/>
          <a:ln/>
        </p:spPr>
        <p:txBody>
          <a:bodyPr wrap="none" lIns="0" tIns="0" rIns="0" bIns="0" rtlCol="0" anchor="t"/>
          <a:lstStyle/>
          <a:p>
            <a:pPr algn="l" indent="0" marL="0">
              <a:lnSpc>
                <a:spcPct val="104000"/>
              </a:lnSpc>
              <a:buNone/>
            </a:pPr>
            <a:r>
              <a:rPr lang="ja-JP" altLang="en-US" sz="2050" dirty="0">
                <a:solidFill>
                  <a:srgbClr val="3B4540"/>
                </a:solidFill>
                <a:latin typeface="Fraunces ExtraBold" pitchFamily="34" charset="0"/>
                <a:ea typeface="Fraunces ExtraBold" pitchFamily="34" charset="-122"/>
                <a:cs typeface="Fraunces ExtraBold" pitchFamily="34" charset="-120"/>
              </a:rPr>
              <a:t>「意識するイド」と予測誤差モデル</a:t>
            </a:r>
            <a:endParaRPr lang="ja-JP" sz="2050" dirty="0"/>
          </a:p>
        </p:txBody>
      </p:sp>
      <p:sp>
        <p:nvSpPr>
          <p:cNvPr id="3" name="Text 1"/>
          <p:cNvSpPr/>
          <p:nvPr/>
        </p:nvSpPr>
        <p:spPr>
          <a:xfrm>
            <a:off x="445219" y="813346"/>
            <a:ext cx="8698781" cy="154409"/>
          </a:xfrm>
          <a:prstGeom prst="rect">
            <a:avLst/>
          </a:prstGeom>
          <a:noFill/>
          <a:ln/>
        </p:spPr>
        <p:txBody>
          <a:bodyPr wrap="none" lIns="0" tIns="0" rIns="0" bIns="0" rtlCol="0" anchor="t"/>
          <a:lstStyle/>
          <a:p>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Solms とFristonの理論的統合は、感情・意識・予測という三者の関係を根本から書き換えます。</a:t>
            </a:r>
            <a:endParaRPr lang="ja-JP" sz="800" dirty="0"/>
          </a:p>
        </p:txBody>
      </p:sp>
      <p:sp>
        <p:nvSpPr>
          <p:cNvPr id="4" name="Text 2"/>
          <p:cNvSpPr/>
          <p:nvPr/>
        </p:nvSpPr>
        <p:spPr>
          <a:xfrm>
            <a:off x="445219" y="1155353"/>
            <a:ext cx="2199010" cy="163488"/>
          </a:xfrm>
          <a:prstGeom prst="rect">
            <a:avLst/>
          </a:prstGeom>
          <a:noFill/>
          <a:ln/>
        </p:spPr>
        <p:txBody>
          <a:bodyPr wrap="none" lIns="0" tIns="0" rIns="0" bIns="0" rtlCol="0" anchor="t"/>
          <a:lstStyle/>
          <a:p>
            <a:pPr algn="l" indent="0" marL="0">
              <a:lnSpc>
                <a:spcPct val="104000"/>
              </a:lnSpc>
              <a:buNone/>
            </a:pPr>
            <a:r>
              <a:rPr lang="ja-JP" altLang="en-US" sz="1000" dirty="0">
                <a:solidFill>
                  <a:srgbClr val="3B4540"/>
                </a:solidFill>
                <a:latin typeface="Fraunces ExtraBold" pitchFamily="34" charset="0"/>
                <a:ea typeface="Fraunces ExtraBold" pitchFamily="34" charset="-122"/>
                <a:cs typeface="Fraunces ExtraBold" pitchFamily="34" charset="-120"/>
              </a:rPr>
              <a:t>Solms の転換：意識するイド</a:t>
            </a:r>
            <a:endParaRPr lang="ja-JP" sz="1000" dirty="0"/>
          </a:p>
        </p:txBody>
      </p:sp>
      <p:sp>
        <p:nvSpPr>
          <p:cNvPr id="5" name="Text 3"/>
          <p:cNvSpPr/>
          <p:nvPr/>
        </p:nvSpPr>
        <p:spPr>
          <a:xfrm>
            <a:off x="445219" y="1407096"/>
            <a:ext cx="3999086" cy="1005929"/>
          </a:xfrm>
          <a:prstGeom prst="rect">
            <a:avLst/>
          </a:prstGeom>
          <a:noFill/>
          <a:ln/>
        </p:spPr>
        <p:txBody>
          <a:bodyPr wrap="square" lIns="0" tIns="0" rIns="0" bIns="0" rtlCol="0" anchor="t">
            <a:normAutofit/>
          </a:bodyPr>
          <a:lstStyle/>
          <a:p>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フロイトの「イド（id）」は無意識の欲動の座とされてきました。しかしSolmsは神経解剖学的証拠から、</a:t>
            </a:r>
            <a:pPr algn="l" indent="0" marL="0">
              <a:lnSpc>
                <a:spcPct val="123000"/>
              </a:lnSpc>
              <a:buNone/>
            </a:pPr>
            <a:r>
              <a:rPr lang="ja-JP" altLang="en-US" sz="800" b="1" dirty="0">
                <a:solidFill>
                  <a:srgbClr val="405449"/>
                </a:solidFill>
                <a:latin typeface="Nobile" pitchFamily="34" charset="0"/>
                <a:ea typeface="Nobile" pitchFamily="34" charset="-122"/>
                <a:cs typeface="Nobile" pitchFamily="34" charset="-120"/>
              </a:rPr>
              <a:t>皮質こそが本来「無意識」であり、意識の光を灯すのは脳幹・辺縁系の情動系</a:t>
            </a:r>
            <a:pPr algn="l" indent="0" marL="0">
              <a:lnSpc>
                <a:spcPct val="123000"/>
              </a:lnSpc>
              <a:spcAft>
                <a:spcPts val="600"/>
              </a:spcAft>
              <a:buNone/>
            </a:pPr>
            <a:r>
              <a:rPr lang="ja-JP" altLang="en-US" sz="800" dirty="0">
                <a:solidFill>
                  <a:srgbClr val="405449"/>
                </a:solidFill>
                <a:latin typeface="Nobile" pitchFamily="34" charset="0"/>
                <a:ea typeface="Nobile" pitchFamily="34" charset="-122"/>
                <a:cs typeface="Nobile" pitchFamily="34" charset="-120"/>
              </a:rPr>
              <a:t>であると主張します。</a:t>
            </a:r>
            <a:endParaRPr lang="ja-JP" sz="800" dirty="0"/>
          </a:p>
          <a:p>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つまりフロイトが直感的に捉えた「イド」は、実は意識的な情動体験の源泉であり、「</a:t>
            </a:r>
            <a:pPr algn="l" indent="0" marL="0">
              <a:lnSpc>
                <a:spcPct val="123000"/>
              </a:lnSpc>
              <a:buNone/>
            </a:pPr>
            <a:r>
              <a:rPr lang="ja-JP" altLang="en-US" sz="800" b="1" dirty="0">
                <a:solidFill>
                  <a:srgbClr val="405449"/>
                </a:solidFill>
                <a:latin typeface="Nobile" pitchFamily="34" charset="0"/>
                <a:ea typeface="Nobile" pitchFamily="34" charset="-122"/>
                <a:cs typeface="Nobile" pitchFamily="34" charset="-120"/>
              </a:rPr>
              <a:t>意識するイド（conscious Id）</a:t>
            </a:r>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」と呼ぶべきものです。これは精神分析と神経科学の最も重要な接点の一つです。</a:t>
            </a:r>
            <a:endParaRPr lang="ja-JP" sz="800" dirty="0"/>
          </a:p>
        </p:txBody>
      </p:sp>
      <p:sp>
        <p:nvSpPr>
          <p:cNvPr id="6" name="Text 4"/>
          <p:cNvSpPr/>
          <p:nvPr/>
        </p:nvSpPr>
        <p:spPr>
          <a:xfrm>
            <a:off x="602159" y="2512368"/>
            <a:ext cx="3842147" cy="308818"/>
          </a:xfrm>
          <a:prstGeom prst="rect">
            <a:avLst/>
          </a:prstGeom>
          <a:noFill/>
          <a:ln/>
        </p:spPr>
        <p:txBody>
          <a:bodyPr wrap="square" lIns="0" tIns="0" rIns="0" bIns="0" rtlCol="0" anchor="t">
            <a:normAutofit/>
          </a:bodyPr>
          <a:lstStyle/>
          <a:p>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意識は、</a:t>
            </a:r>
            <a:pPr algn="l" indent="0" marL="0">
              <a:lnSpc>
                <a:spcPct val="123000"/>
              </a:lnSpc>
              <a:buNone/>
            </a:pPr>
            <a:r>
              <a:rPr lang="ja-JP" altLang="en-US" sz="800" b="1" dirty="0">
                <a:solidFill>
                  <a:srgbClr val="405449"/>
                </a:solidFill>
                <a:latin typeface="Nobile" pitchFamily="34" charset="0"/>
                <a:ea typeface="Nobile" pitchFamily="34" charset="-122"/>
                <a:cs typeface="Nobile" pitchFamily="34" charset="-120"/>
              </a:rPr>
              <a:t>予測誤差が生じた瞬間</a:t>
            </a:r>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に、情動系が「意識の光」を灯すことで生まれる。</a:t>
            </a:r>
            <a:endParaRPr lang="ja-JP" sz="800" dirty="0"/>
          </a:p>
        </p:txBody>
      </p:sp>
      <p:sp>
        <p:nvSpPr>
          <p:cNvPr id="7" name="Shape 5"/>
          <p:cNvSpPr/>
          <p:nvPr/>
        </p:nvSpPr>
        <p:spPr>
          <a:xfrm>
            <a:off x="445219" y="2512368"/>
            <a:ext cx="14288" cy="308818"/>
          </a:xfrm>
          <a:prstGeom prst="rect">
            <a:avLst/>
          </a:prstGeom>
          <a:solidFill>
            <a:srgbClr val="438951"/>
          </a:solidFill>
          <a:ln/>
        </p:spPr>
      </p:sp>
      <p:sp>
        <p:nvSpPr>
          <p:cNvPr id="8" name="Text 6"/>
          <p:cNvSpPr/>
          <p:nvPr/>
        </p:nvSpPr>
        <p:spPr>
          <a:xfrm>
            <a:off x="4704308" y="1155353"/>
            <a:ext cx="2383259" cy="163488"/>
          </a:xfrm>
          <a:prstGeom prst="rect">
            <a:avLst/>
          </a:prstGeom>
          <a:noFill/>
          <a:ln/>
        </p:spPr>
        <p:txBody>
          <a:bodyPr wrap="none" lIns="0" tIns="0" rIns="0" bIns="0" rtlCol="0" anchor="t"/>
          <a:lstStyle/>
          <a:p>
            <a:pPr algn="l" indent="0" marL="0">
              <a:lnSpc>
                <a:spcPct val="104000"/>
              </a:lnSpc>
              <a:buNone/>
            </a:pPr>
            <a:r>
              <a:rPr lang="ja-JP" altLang="en-US" sz="1000" dirty="0">
                <a:solidFill>
                  <a:srgbClr val="3B4540"/>
                </a:solidFill>
                <a:latin typeface="Fraunces ExtraBold" pitchFamily="34" charset="0"/>
                <a:ea typeface="Fraunces ExtraBold" pitchFamily="34" charset="-122"/>
                <a:cs typeface="Fraunces ExtraBold" pitchFamily="34" charset="-120"/>
              </a:rPr>
              <a:t>Fristonの予測誤差理論との接続</a:t>
            </a:r>
            <a:endParaRPr lang="ja-JP" sz="1000" dirty="0"/>
          </a:p>
        </p:txBody>
      </p:sp>
      <p:sp>
        <p:nvSpPr>
          <p:cNvPr id="9" name="Text 7"/>
          <p:cNvSpPr/>
          <p:nvPr/>
        </p:nvSpPr>
        <p:spPr>
          <a:xfrm>
            <a:off x="4704308" y="1407096"/>
            <a:ext cx="3999086" cy="463228"/>
          </a:xfrm>
          <a:prstGeom prst="rect">
            <a:avLst/>
          </a:prstGeom>
          <a:noFill/>
          <a:ln/>
        </p:spPr>
        <p:txBody>
          <a:bodyPr wrap="square" lIns="0" tIns="0" rIns="0" bIns="0" rtlCol="0" anchor="t">
            <a:normAutofit/>
          </a:bodyPr>
          <a:lstStyle/>
          <a:p>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Karl Fristonの「自由エネルギー原理」によれば、脳は常に世界の状態を</a:t>
            </a:r>
            <a:pPr algn="l" indent="0" marL="0">
              <a:lnSpc>
                <a:spcPct val="123000"/>
              </a:lnSpc>
              <a:buNone/>
            </a:pPr>
            <a:r>
              <a:rPr lang="zh-CN" altLang="en-US" sz="800" b="1" dirty="0">
                <a:solidFill>
                  <a:srgbClr val="405449"/>
                </a:solidFill>
                <a:latin typeface="Nobile" pitchFamily="34" charset="0"/>
                <a:ea typeface="Nobile" pitchFamily="34" charset="-122"/>
                <a:cs typeface="Nobile" pitchFamily="34" charset="-120"/>
              </a:rPr>
              <a:t>予測（prediction）</a:t>
            </a:r>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し、感覚入力との</a:t>
            </a:r>
            <a:pPr algn="l" indent="0" marL="0">
              <a:lnSpc>
                <a:spcPct val="123000"/>
              </a:lnSpc>
              <a:buNone/>
            </a:pPr>
            <a:r>
              <a:rPr lang="zh-CN" altLang="en-US" sz="800" b="1" dirty="0">
                <a:solidFill>
                  <a:srgbClr val="405449"/>
                </a:solidFill>
                <a:latin typeface="Nobile" pitchFamily="34" charset="0"/>
                <a:ea typeface="Nobile" pitchFamily="34" charset="-122"/>
                <a:cs typeface="Nobile" pitchFamily="34" charset="-120"/>
              </a:rPr>
              <a:t>誤差（prediction error）</a:t>
            </a:r>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を最小化しようとします。</a:t>
            </a:r>
            <a:endParaRPr lang="ja-JP" sz="800" dirty="0"/>
          </a:p>
        </p:txBody>
      </p:sp>
      <p:pic>
        <p:nvPicPr>
          <p:cNvPr id="10" name="Image 0" descr="preencoded.png">    </p:cNvPr>
          <p:cNvPicPr>
            <a:picLocks noChangeAspect="1"/>
          </p:cNvPicPr>
          <p:nvPr/>
        </p:nvPicPr>
        <p:blipFill>
          <a:blip r:embed="rId1"/>
          <a:stretch>
            <a:fillRect/>
          </a:stretch>
        </p:blipFill>
        <p:spPr>
          <a:xfrm>
            <a:off x="4704308" y="1969666"/>
            <a:ext cx="3999086" cy="1567755"/>
          </a:xfrm>
          <a:prstGeom prst="rect">
            <a:avLst/>
          </a:prstGeom>
        </p:spPr>
      </p:pic>
      <p:sp>
        <p:nvSpPr>
          <p:cNvPr id="11" name="Text 8"/>
          <p:cNvSpPr/>
          <p:nvPr/>
        </p:nvSpPr>
        <p:spPr>
          <a:xfrm>
            <a:off x="4800034" y="2046552"/>
            <a:ext cx="732073" cy="235309"/>
          </a:xfrm>
          <a:prstGeom prst="rect">
            <a:avLst/>
          </a:prstGeom>
          <a:noFill/>
          <a:ln/>
        </p:spPr>
        <p:txBody>
          <a:bodyPr wrap="square" lIns="0" tIns="0" rIns="0" bIns="0" rtlCol="0" anchor="t">
            <a:normAutofit/>
          </a:bodyPr>
          <a:lstStyle/>
          <a:p>
            <a:pPr algn="r" indent="0" marL="0">
              <a:lnSpc>
                <a:spcPct val="104000"/>
              </a:lnSpc>
              <a:buNone/>
            </a:pPr>
            <a:r>
              <a:rPr lang="ja-JP" altLang="en-US" sz="700" dirty="0">
                <a:solidFill>
                  <a:srgbClr val="3B4540"/>
                </a:solidFill>
                <a:latin typeface="Fraunces ExtraBold" pitchFamily="34" charset="0"/>
                <a:ea typeface="Fraunces ExtraBold" pitchFamily="34" charset="-122"/>
                <a:cs typeface="Fraunces ExtraBold" pitchFamily="34" charset="-120"/>
              </a:rPr>
              <a:t>予測（脳が世界を予測）</a:t>
            </a:r>
            <a:endParaRPr lang="ja-JP" sz="700" dirty="0"/>
          </a:p>
        </p:txBody>
      </p:sp>
      <p:sp>
        <p:nvSpPr>
          <p:cNvPr id="12" name="Text 9"/>
          <p:cNvSpPr/>
          <p:nvPr/>
        </p:nvSpPr>
        <p:spPr>
          <a:xfrm>
            <a:off x="7875524" y="2046552"/>
            <a:ext cx="732072" cy="235309"/>
          </a:xfrm>
          <a:prstGeom prst="rect">
            <a:avLst/>
          </a:prstGeom>
          <a:noFill/>
          <a:ln/>
        </p:spPr>
        <p:txBody>
          <a:bodyPr wrap="square" lIns="0" tIns="0" rIns="0" bIns="0" rtlCol="0" anchor="t">
            <a:normAutofit/>
          </a:bodyPr>
          <a:lstStyle/>
          <a:p>
            <a:pPr algn="l" indent="0" marL="0">
              <a:lnSpc>
                <a:spcPct val="104000"/>
              </a:lnSpc>
              <a:buNone/>
            </a:pPr>
            <a:r>
              <a:rPr lang="ja-JP" altLang="en-US" sz="700" dirty="0">
                <a:solidFill>
                  <a:srgbClr val="3B4540"/>
                </a:solidFill>
                <a:latin typeface="Fraunces ExtraBold" pitchFamily="34" charset="0"/>
                <a:ea typeface="Fraunces ExtraBold" pitchFamily="34" charset="-122"/>
                <a:cs typeface="Fraunces ExtraBold" pitchFamily="34" charset="-120"/>
              </a:rPr>
              <a:t>不一致（予測と現実のズレ）</a:t>
            </a:r>
            <a:endParaRPr lang="ja-JP" sz="700" dirty="0"/>
          </a:p>
        </p:txBody>
      </p:sp>
      <p:sp>
        <p:nvSpPr>
          <p:cNvPr id="13" name="Text 10"/>
          <p:cNvSpPr/>
          <p:nvPr/>
        </p:nvSpPr>
        <p:spPr>
          <a:xfrm>
            <a:off x="7875524" y="3342844"/>
            <a:ext cx="1189272" cy="117654"/>
          </a:xfrm>
          <a:prstGeom prst="rect">
            <a:avLst/>
          </a:prstGeom>
          <a:noFill/>
          <a:ln/>
        </p:spPr>
        <p:txBody>
          <a:bodyPr wrap="none" lIns="0" tIns="0" rIns="0" bIns="0" rtlCol="0" anchor="t"/>
          <a:lstStyle/>
          <a:p>
            <a:pPr algn="l" indent="0" marL="0">
              <a:lnSpc>
                <a:spcPct val="104000"/>
              </a:lnSpc>
              <a:buNone/>
            </a:pPr>
            <a:r>
              <a:rPr lang="ja-JP" altLang="en-US" sz="700" dirty="0">
                <a:solidFill>
                  <a:srgbClr val="3B4540"/>
                </a:solidFill>
                <a:latin typeface="Fraunces ExtraBold" pitchFamily="34" charset="0"/>
                <a:ea typeface="Fraunces ExtraBold" pitchFamily="34" charset="-122"/>
                <a:cs typeface="Fraunces ExtraBold" pitchFamily="34" charset="-120"/>
              </a:rPr>
              <a:t>感情の発生</a:t>
            </a:r>
            <a:endParaRPr lang="ja-JP" sz="700" dirty="0"/>
          </a:p>
        </p:txBody>
      </p:sp>
      <p:sp>
        <p:nvSpPr>
          <p:cNvPr id="14" name="Text 11"/>
          <p:cNvSpPr/>
          <p:nvPr/>
        </p:nvSpPr>
        <p:spPr>
          <a:xfrm>
            <a:off x="4800034" y="3225189"/>
            <a:ext cx="732073" cy="235309"/>
          </a:xfrm>
          <a:prstGeom prst="rect">
            <a:avLst/>
          </a:prstGeom>
          <a:noFill/>
          <a:ln/>
        </p:spPr>
        <p:txBody>
          <a:bodyPr wrap="square" lIns="0" tIns="0" rIns="0" bIns="0" rtlCol="0" anchor="t">
            <a:normAutofit/>
          </a:bodyPr>
          <a:lstStyle/>
          <a:p>
            <a:pPr algn="r" indent="0" marL="0">
              <a:lnSpc>
                <a:spcPct val="104000"/>
              </a:lnSpc>
              <a:buNone/>
            </a:pPr>
            <a:r>
              <a:rPr lang="zh-CN" altLang="en-US" sz="700" dirty="0">
                <a:solidFill>
                  <a:srgbClr val="3B4540"/>
                </a:solidFill>
                <a:latin typeface="Fraunces ExtraBold" pitchFamily="34" charset="0"/>
                <a:ea typeface="Fraunces ExtraBold" pitchFamily="34" charset="-122"/>
                <a:cs typeface="Fraunces ExtraBold" pitchFamily="34" charset="-120"/>
              </a:rPr>
              <a:t>行動修正・注意集中</a:t>
            </a:r>
            <a:endParaRPr lang="zh-CN" sz="700" dirty="0"/>
          </a:p>
        </p:txBody>
      </p:sp>
      <p:sp>
        <p:nvSpPr>
          <p:cNvPr id="15" name="Text 12"/>
          <p:cNvSpPr/>
          <p:nvPr/>
        </p:nvSpPr>
        <p:spPr>
          <a:xfrm>
            <a:off x="4704308" y="3636764"/>
            <a:ext cx="3999086" cy="463228"/>
          </a:xfrm>
          <a:prstGeom prst="rect">
            <a:avLst/>
          </a:prstGeom>
          <a:noFill/>
          <a:ln/>
        </p:spPr>
        <p:txBody>
          <a:bodyPr wrap="square" lIns="0" tIns="0" rIns="0" bIns="0" rtlCol="0" anchor="t">
            <a:normAutofit/>
          </a:bodyPr>
          <a:lstStyle/>
          <a:p>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一致すれば処理は無意識的に進みます。</a:t>
            </a:r>
            <a:pPr algn="l" indent="0" marL="0">
              <a:lnSpc>
                <a:spcPct val="123000"/>
              </a:lnSpc>
              <a:buNone/>
            </a:pPr>
            <a:r>
              <a:rPr lang="ja-JP" altLang="en-US" sz="800" b="1" dirty="0">
                <a:solidFill>
                  <a:srgbClr val="405449"/>
                </a:solidFill>
                <a:latin typeface="Nobile" pitchFamily="34" charset="0"/>
                <a:ea typeface="Nobile" pitchFamily="34" charset="-122"/>
                <a:cs typeface="Nobile" pitchFamily="34" charset="-120"/>
              </a:rPr>
              <a:t>不一致が生じたとき、情動系が活性化され、それが意識体験として立ち上がります。</a:t>
            </a:r>
            <a:pPr algn="l" indent="0" marL="0">
              <a:lnSpc>
                <a:spcPct val="123000"/>
              </a:lnSpc>
              <a:buNone/>
            </a:pPr>
            <a:r>
              <a:rPr lang="ja-JP" altLang="en-US" sz="800" dirty="0">
                <a:solidFill>
                  <a:srgbClr val="405449"/>
                </a:solidFill>
                <a:latin typeface="Nobile" pitchFamily="34" charset="0"/>
                <a:ea typeface="Nobile" pitchFamily="34" charset="-122"/>
                <a:cs typeface="Nobile" pitchFamily="34" charset="-120"/>
              </a:rPr>
              <a:t>感情とは予測誤差の主観的体験にほかなりません。</a:t>
            </a:r>
            <a:endParaRPr lang="ja-JP" sz="800" dirty="0"/>
          </a:p>
        </p:txBody>
      </p:sp>
      <p:sp>
        <p:nvSpPr>
          <p:cNvPr id="16" name="Shape 13"/>
          <p:cNvSpPr/>
          <p:nvPr/>
        </p:nvSpPr>
        <p:spPr>
          <a:xfrm>
            <a:off x="445219" y="4278809"/>
            <a:ext cx="8253487" cy="554980"/>
          </a:xfrm>
          <a:prstGeom prst="roundRect">
            <a:avLst>
              <a:gd name="adj" fmla="val 16973"/>
            </a:avLst>
          </a:prstGeom>
          <a:solidFill>
            <a:srgbClr val="B6FCB8"/>
          </a:solidFill>
          <a:ln/>
        </p:spPr>
      </p:sp>
      <p:pic>
        <p:nvPicPr>
          <p:cNvPr id="17" name="Image 1" descr="preencoded.png">    </p:cNvPr>
          <p:cNvPicPr>
            <a:picLocks noChangeAspect="1"/>
          </p:cNvPicPr>
          <p:nvPr/>
        </p:nvPicPr>
        <p:blipFill>
          <a:blip r:embed="rId2"/>
          <a:stretch>
            <a:fillRect/>
          </a:stretch>
        </p:blipFill>
        <p:spPr>
          <a:xfrm>
            <a:off x="549846" y="4422725"/>
            <a:ext cx="130820" cy="104626"/>
          </a:xfrm>
          <a:prstGeom prst="rect">
            <a:avLst/>
          </a:prstGeom>
        </p:spPr>
      </p:pic>
      <p:sp>
        <p:nvSpPr>
          <p:cNvPr id="18" name="Text 14"/>
          <p:cNvSpPr/>
          <p:nvPr/>
        </p:nvSpPr>
        <p:spPr>
          <a:xfrm>
            <a:off x="785292" y="4393183"/>
            <a:ext cx="7808788" cy="308818"/>
          </a:xfrm>
          <a:prstGeom prst="rect">
            <a:avLst/>
          </a:prstGeom>
          <a:noFill/>
          <a:ln/>
        </p:spPr>
        <p:txBody>
          <a:bodyPr wrap="square" lIns="0" tIns="0" rIns="0" bIns="0" rtlCol="0" anchor="t">
            <a:normAutofit/>
          </a:bodyPr>
          <a:lstStyle/>
          <a:p>
            <a:pPr algn="l" indent="0" marL="0">
              <a:lnSpc>
                <a:spcPct val="123000"/>
              </a:lnSpc>
              <a:buNone/>
            </a:pPr>
            <a:r>
              <a:rPr lang="ja-JP" altLang="en-US" sz="800" dirty="0">
                <a:solidFill>
                  <a:srgbClr val="000000"/>
                </a:solidFill>
                <a:latin typeface="Nobile" pitchFamily="34" charset="0"/>
                <a:ea typeface="Nobile" pitchFamily="34" charset="-122"/>
                <a:cs typeface="Nobile" pitchFamily="34" charset="-120"/>
              </a:rPr>
              <a:t>感情は「異常」でも「雑音」でもありません。それは脳が世界モデルを</a:t>
            </a:r>
            <a:pPr algn="l" indent="0" marL="0">
              <a:lnSpc>
                <a:spcPct val="123000"/>
              </a:lnSpc>
              <a:buNone/>
            </a:pPr>
            <a:r>
              <a:rPr lang="ja-JP" altLang="en-US" sz="800" b="1" dirty="0">
                <a:solidFill>
                  <a:srgbClr val="000000"/>
                </a:solidFill>
                <a:latin typeface="Nobile" pitchFamily="34" charset="0"/>
                <a:ea typeface="Nobile" pitchFamily="34" charset="-122"/>
                <a:cs typeface="Nobile" pitchFamily="34" charset="-120"/>
              </a:rPr>
              <a:t>更新するための要求信号</a:t>
            </a:r>
            <a:pPr algn="l" indent="0" marL="0">
              <a:lnSpc>
                <a:spcPct val="123000"/>
              </a:lnSpc>
              <a:buNone/>
            </a:pPr>
            <a:r>
              <a:rPr lang="ja-JP" altLang="en-US" sz="800" dirty="0">
                <a:solidFill>
                  <a:srgbClr val="000000"/>
                </a:solidFill>
                <a:latin typeface="Nobile" pitchFamily="34" charset="0"/>
                <a:ea typeface="Nobile" pitchFamily="34" charset="-122"/>
                <a:cs typeface="Nobile" pitchFamily="34" charset="-120"/>
              </a:rPr>
              <a:t>です。感情を抑圧することは、このシステムの更新機能を妨げることを意味します。</a:t>
            </a:r>
            <a:endParaRPr lang="ja-JP"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2026-05-21T01:31:21Z</dcterms:created>
  <dcterms:modified xsi:type="dcterms:W3CDTF">2026-05-21T01:31:21Z</dcterms:modified>
</cp:coreProperties>
</file>