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notesMasterIdLst>
    <p:notesMasterId r:id="rId1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0E17"/>
        </a:solidFill>
      </p:bgPr>
    </p:bg>
    <p:spTree>
      <p:nvGrpSpPr>
        <p:cNvPr id="1" name=""/>
        <p:cNvGrpSpPr/>
        <p:nvPr/>
      </p:nvGrpSpPr>
      <p:grpSpPr>
        <a:xfrm>
          <a:off x="0" y="0"/>
          <a:ext cx="0" cy="0"/>
          <a:chOff x="0" y="0"/>
          <a:chExt cx="0" cy="0"/>
        </a:xfrm>
      </p:grpSpPr>
      <p:sp>
        <p:nvSpPr>
          <p:cNvPr id="2" name="Shape 0"/>
          <p:cNvSpPr/>
          <p:nvPr/>
        </p:nvSpPr>
        <p:spPr>
          <a:xfrm>
            <a:off x="-914400" y="-914400"/>
            <a:ext cx="4572000" cy="4572000"/>
          </a:xfrm>
          <a:prstGeom prst="ellipse">
            <a:avLst/>
          </a:prstGeom>
          <a:solidFill>
            <a:srgbClr val="5B4FBE">
              <a:alpha val="25000"/>
            </a:srgbClr>
          </a:solidFill>
          <a:ln w="12700">
            <a:solidFill>
              <a:srgbClr val="5B4FBE">
                <a:alpha val="25000"/>
              </a:srgbClr>
            </a:solidFill>
            <a:prstDash val="solid"/>
          </a:ln>
        </p:spPr>
      </p:sp>
      <p:sp>
        <p:nvSpPr>
          <p:cNvPr id="3" name="Shape 1"/>
          <p:cNvSpPr/>
          <p:nvPr/>
        </p:nvSpPr>
        <p:spPr>
          <a:xfrm>
            <a:off x="6858000" y="2286000"/>
            <a:ext cx="3657600" cy="3657600"/>
          </a:xfrm>
          <a:prstGeom prst="ellipse">
            <a:avLst/>
          </a:prstGeom>
          <a:solidFill>
            <a:srgbClr val="FF6B6B">
              <a:alpha val="20000"/>
            </a:srgbClr>
          </a:solidFill>
          <a:ln w="12700">
            <a:solidFill>
              <a:srgbClr val="FF6B6B">
                <a:alpha val="20000"/>
              </a:srgbClr>
            </a:solidFill>
            <a:prstDash val="solid"/>
          </a:ln>
        </p:spPr>
      </p:sp>
      <p:sp>
        <p:nvSpPr>
          <p:cNvPr id="4" name="Shape 2"/>
          <p:cNvSpPr/>
          <p:nvPr/>
        </p:nvSpPr>
        <p:spPr>
          <a:xfrm>
            <a:off x="1371600" y="2286000"/>
            <a:ext cx="73152" cy="73152"/>
          </a:xfrm>
          <a:prstGeom prst="ellipse">
            <a:avLst/>
          </a:prstGeom>
          <a:solidFill>
            <a:srgbClr val="FFD93D">
              <a:alpha val="60000"/>
            </a:srgbClr>
          </a:solidFill>
          <a:ln w="12700">
            <a:solidFill>
              <a:srgbClr val="FFD93D">
                <a:alpha val="60000"/>
              </a:srgbClr>
            </a:solidFill>
            <a:prstDash val="solid"/>
          </a:ln>
        </p:spPr>
      </p:sp>
      <p:sp>
        <p:nvSpPr>
          <p:cNvPr id="5" name="Shape 3"/>
          <p:cNvSpPr/>
          <p:nvPr/>
        </p:nvSpPr>
        <p:spPr>
          <a:xfrm>
            <a:off x="3200400" y="3657600"/>
            <a:ext cx="73152" cy="73152"/>
          </a:xfrm>
          <a:prstGeom prst="ellipse">
            <a:avLst/>
          </a:prstGeom>
          <a:solidFill>
            <a:srgbClr val="FFD93D">
              <a:alpha val="60000"/>
            </a:srgbClr>
          </a:solidFill>
          <a:ln w="12700">
            <a:solidFill>
              <a:srgbClr val="FFD93D">
                <a:alpha val="60000"/>
              </a:srgbClr>
            </a:solidFill>
            <a:prstDash val="solid"/>
          </a:ln>
        </p:spPr>
      </p:sp>
      <p:sp>
        <p:nvSpPr>
          <p:cNvPr id="6" name="Shape 4"/>
          <p:cNvSpPr/>
          <p:nvPr/>
        </p:nvSpPr>
        <p:spPr>
          <a:xfrm>
            <a:off x="5486400" y="1097280"/>
            <a:ext cx="73152" cy="73152"/>
          </a:xfrm>
          <a:prstGeom prst="ellipse">
            <a:avLst/>
          </a:prstGeom>
          <a:solidFill>
            <a:srgbClr val="FFD93D">
              <a:alpha val="60000"/>
            </a:srgbClr>
          </a:solidFill>
          <a:ln w="12700">
            <a:solidFill>
              <a:srgbClr val="FFD93D">
                <a:alpha val="60000"/>
              </a:srgbClr>
            </a:solidFill>
            <a:prstDash val="solid"/>
          </a:ln>
        </p:spPr>
      </p:sp>
      <p:sp>
        <p:nvSpPr>
          <p:cNvPr id="7" name="Shape 5"/>
          <p:cNvSpPr/>
          <p:nvPr/>
        </p:nvSpPr>
        <p:spPr>
          <a:xfrm>
            <a:off x="7315200" y="3474720"/>
            <a:ext cx="73152" cy="73152"/>
          </a:xfrm>
          <a:prstGeom prst="ellipse">
            <a:avLst/>
          </a:prstGeom>
          <a:solidFill>
            <a:srgbClr val="FFD93D">
              <a:alpha val="60000"/>
            </a:srgbClr>
          </a:solidFill>
          <a:ln w="12700">
            <a:solidFill>
              <a:srgbClr val="FFD93D">
                <a:alpha val="60000"/>
              </a:srgbClr>
            </a:solidFill>
            <a:prstDash val="solid"/>
          </a:ln>
        </p:spPr>
      </p:sp>
      <p:sp>
        <p:nvSpPr>
          <p:cNvPr id="8" name="Shape 6"/>
          <p:cNvSpPr/>
          <p:nvPr/>
        </p:nvSpPr>
        <p:spPr>
          <a:xfrm>
            <a:off x="640080" y="1097280"/>
            <a:ext cx="2377440" cy="292608"/>
          </a:xfrm>
          <a:prstGeom prst="rect">
            <a:avLst/>
          </a:prstGeom>
          <a:solidFill>
            <a:srgbClr val="5B4FBE"/>
          </a:solidFill>
          <a:ln w="12700">
            <a:solidFill>
              <a:srgbClr val="5B4FBE"/>
            </a:solidFill>
            <a:prstDash val="solid"/>
          </a:ln>
        </p:spPr>
      </p:sp>
      <p:sp>
        <p:nvSpPr>
          <p:cNvPr id="9" name="Text 7"/>
          <p:cNvSpPr/>
          <p:nvPr/>
        </p:nvSpPr>
        <p:spPr>
          <a:xfrm>
            <a:off x="640080" y="1097280"/>
            <a:ext cx="2377440" cy="292608"/>
          </a:xfrm>
          <a:prstGeom prst="rect">
            <a:avLst/>
          </a:prstGeom>
          <a:noFill/>
          <a:ln/>
        </p:spPr>
        <p:txBody>
          <a:bodyPr wrap="square" lIns="0" tIns="0" rIns="0" bIns="0" rtlCol="0" anchor="ctr"/>
          <a:lstStyle/>
          <a:p>
            <a:pPr algn="ctr" indent="0" marL="0">
              <a:buNone/>
            </a:pPr>
            <a:r>
              <a:rPr lang="en-US" sz="850" dirty="0">
                <a:solidFill>
                  <a:srgbClr val="FFFFFE"/>
                </a:solidFill>
              </a:rPr>
              <a:t>神経精神分析学 / パンクセップ理論</a:t>
            </a:r>
            <a:endParaRPr lang="en-US" sz="850" dirty="0"/>
          </a:p>
        </p:txBody>
      </p:sp>
      <p:sp>
        <p:nvSpPr>
          <p:cNvPr id="10" name="Text 8"/>
          <p:cNvSpPr/>
          <p:nvPr/>
        </p:nvSpPr>
        <p:spPr>
          <a:xfrm>
            <a:off x="640080" y="1508760"/>
            <a:ext cx="6858000" cy="1828800"/>
          </a:xfrm>
          <a:prstGeom prst="rect">
            <a:avLst/>
          </a:prstGeom>
          <a:noFill/>
          <a:ln/>
        </p:spPr>
        <p:txBody>
          <a:bodyPr wrap="square" rtlCol="0" anchor="t"/>
          <a:lstStyle/>
          <a:p>
            <a:pPr algn="l" indent="0" marL="0">
              <a:buNone/>
            </a:pPr>
            <a:r>
              <a:rPr lang="en-US" sz="4400" b="1" dirty="0">
                <a:solidFill>
                  <a:srgbClr val="FFFFFE"/>
                </a:solidFill>
                <a:latin typeface="Arial Black" pitchFamily="34" charset="0"/>
                <a:ea typeface="Arial Black" pitchFamily="34" charset="-122"/>
                <a:cs typeface="Arial Black" pitchFamily="34" charset="-120"/>
              </a:rPr>
              <a:t>感情システム</a:t>
            </a:r>
            <a:endParaRPr lang="en-US" sz="4400" dirty="0"/>
          </a:p>
          <a:p>
            <a:pPr algn="l" indent="0" marL="0">
              <a:buNone/>
            </a:pPr>
            <a:r>
              <a:rPr lang="en-US" sz="4400" b="1" dirty="0">
                <a:solidFill>
                  <a:srgbClr val="FFFFFE"/>
                </a:solidFill>
                <a:latin typeface="Arial Black" pitchFamily="34" charset="0"/>
                <a:ea typeface="Arial Black" pitchFamily="34" charset="-122"/>
                <a:cs typeface="Arial Black" pitchFamily="34" charset="-120"/>
              </a:rPr>
              <a:t>構造マップ</a:t>
            </a:r>
            <a:endParaRPr lang="en-US" sz="4400" dirty="0"/>
          </a:p>
        </p:txBody>
      </p:sp>
      <p:sp>
        <p:nvSpPr>
          <p:cNvPr id="11" name="Text 9"/>
          <p:cNvSpPr/>
          <p:nvPr/>
        </p:nvSpPr>
        <p:spPr>
          <a:xfrm>
            <a:off x="640080" y="3337560"/>
            <a:ext cx="6858000" cy="502920"/>
          </a:xfrm>
          <a:prstGeom prst="rect">
            <a:avLst/>
          </a:prstGeom>
          <a:noFill/>
          <a:ln/>
        </p:spPr>
        <p:txBody>
          <a:bodyPr wrap="square" rtlCol="0" anchor="t"/>
          <a:lstStyle/>
          <a:p>
            <a:pPr algn="l" indent="0" marL="0">
              <a:buNone/>
            </a:pPr>
            <a:r>
              <a:rPr lang="en-US" sz="1700" dirty="0">
                <a:solidFill>
                  <a:srgbClr val="E8EAF6"/>
                </a:solidFill>
              </a:rPr>
              <a:t>私たちの行動を支配する「7つの原動力」</a:t>
            </a:r>
            <a:endParaRPr lang="en-US" sz="1700" dirty="0"/>
          </a:p>
        </p:txBody>
      </p:sp>
      <p:sp>
        <p:nvSpPr>
          <p:cNvPr id="12" name="Shape 10"/>
          <p:cNvSpPr/>
          <p:nvPr/>
        </p:nvSpPr>
        <p:spPr>
          <a:xfrm>
            <a:off x="640080" y="3931920"/>
            <a:ext cx="1828800" cy="45720"/>
          </a:xfrm>
          <a:prstGeom prst="rect">
            <a:avLst/>
          </a:prstGeom>
          <a:solidFill>
            <a:srgbClr val="FFD93D"/>
          </a:solidFill>
          <a:ln w="12700">
            <a:solidFill>
              <a:srgbClr val="FFD93D"/>
            </a:solidFill>
            <a:prstDash val="solid"/>
          </a:ln>
        </p:spPr>
      </p:sp>
      <p:sp>
        <p:nvSpPr>
          <p:cNvPr id="13" name="Text 11"/>
          <p:cNvSpPr/>
          <p:nvPr/>
        </p:nvSpPr>
        <p:spPr>
          <a:xfrm>
            <a:off x="640080" y="4160520"/>
            <a:ext cx="7315200" cy="365760"/>
          </a:xfrm>
          <a:prstGeom prst="rect">
            <a:avLst/>
          </a:prstGeom>
          <a:noFill/>
          <a:ln/>
        </p:spPr>
        <p:txBody>
          <a:bodyPr wrap="square" rtlCol="0" anchor="ctr"/>
          <a:lstStyle/>
          <a:p>
            <a:pPr indent="0" marL="0">
              <a:buNone/>
            </a:pPr>
            <a:r>
              <a:rPr lang="en-US" sz="1000" i="1" dirty="0">
                <a:solidFill>
                  <a:srgbClr val="AAAACC"/>
                </a:solidFill>
              </a:rPr>
              <a:t>Jaak Panksepp の同定した7つの基本感情回路</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7"/>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5B4FBE"/>
          </a:solidFill>
          <a:ln w="12700">
            <a:solidFill>
              <a:srgbClr val="5B4FBE"/>
            </a:solidFill>
            <a:prstDash val="solid"/>
          </a:ln>
        </p:spPr>
      </p:sp>
      <p:sp>
        <p:nvSpPr>
          <p:cNvPr id="3" name="Shape 1"/>
          <p:cNvSpPr/>
          <p:nvPr/>
        </p:nvSpPr>
        <p:spPr>
          <a:xfrm>
            <a:off x="347472" y="256032"/>
            <a:ext cx="1371600" cy="237744"/>
          </a:xfrm>
          <a:prstGeom prst="rect">
            <a:avLst/>
          </a:prstGeom>
          <a:solidFill>
            <a:srgbClr val="5B4FBE"/>
          </a:solidFill>
          <a:ln w="12700">
            <a:solidFill>
              <a:srgbClr val="5B4FBE"/>
            </a:solidFill>
            <a:prstDash val="solid"/>
          </a:ln>
        </p:spPr>
      </p:sp>
      <p:sp>
        <p:nvSpPr>
          <p:cNvPr id="4" name="Text 2"/>
          <p:cNvSpPr/>
          <p:nvPr/>
        </p:nvSpPr>
        <p:spPr>
          <a:xfrm>
            <a:off x="347472" y="256032"/>
            <a:ext cx="1371600" cy="237744"/>
          </a:xfrm>
          <a:prstGeom prst="rect">
            <a:avLst/>
          </a:prstGeom>
          <a:noFill/>
          <a:ln/>
        </p:spPr>
        <p:txBody>
          <a:bodyPr wrap="square" lIns="0" tIns="0" rIns="0" bIns="0" rtlCol="0" anchor="ctr"/>
          <a:lstStyle/>
          <a:p>
            <a:pPr algn="ctr" indent="0" marL="0">
              <a:buNone/>
            </a:pPr>
            <a:r>
              <a:rPr lang="en-US" sz="700" b="1" dirty="0">
                <a:solidFill>
                  <a:srgbClr val="FFFFFE"/>
                </a:solidFill>
              </a:rPr>
              <a:t>INTRODUCTION</a:t>
            </a:r>
            <a:endParaRPr lang="en-US" sz="700" dirty="0"/>
          </a:p>
        </p:txBody>
      </p:sp>
      <p:sp>
        <p:nvSpPr>
          <p:cNvPr id="5" name="Text 3"/>
          <p:cNvSpPr/>
          <p:nvPr/>
        </p:nvSpPr>
        <p:spPr>
          <a:xfrm>
            <a:off x="347472" y="594360"/>
            <a:ext cx="8503920" cy="594360"/>
          </a:xfrm>
          <a:prstGeom prst="rect">
            <a:avLst/>
          </a:prstGeom>
          <a:noFill/>
          <a:ln/>
        </p:spPr>
        <p:txBody>
          <a:bodyPr wrap="square" rtlCol="0" anchor="ctr"/>
          <a:lstStyle/>
          <a:p>
            <a:pPr indent="0" marL="0">
              <a:buNone/>
            </a:pPr>
            <a:r>
              <a:rPr lang="en-US" sz="2400" b="1" dirty="0">
                <a:solidFill>
                  <a:srgbClr val="1A1A2E"/>
                </a:solidFill>
                <a:latin typeface="Arial Black" pitchFamily="34" charset="0"/>
                <a:ea typeface="Arial Black" pitchFamily="34" charset="-122"/>
                <a:cs typeface="Arial Black" pitchFamily="34" charset="-120"/>
              </a:rPr>
              <a:t>なぜ「古い脳」があなたの心を動かすのか</a:t>
            </a:r>
            <a:endParaRPr lang="en-US" sz="2400" dirty="0"/>
          </a:p>
        </p:txBody>
      </p:sp>
      <p:sp>
        <p:nvSpPr>
          <p:cNvPr id="6" name="Shape 4"/>
          <p:cNvSpPr/>
          <p:nvPr/>
        </p:nvSpPr>
        <p:spPr>
          <a:xfrm>
            <a:off x="347472" y="1371600"/>
            <a:ext cx="2697480" cy="3383280"/>
          </a:xfrm>
          <a:prstGeom prst="rect">
            <a:avLst/>
          </a:prstGeom>
          <a:solidFill>
            <a:srgbClr val="FFFFFF"/>
          </a:solidFill>
          <a:ln w="6350">
            <a:solidFill>
              <a:srgbClr val="E0E0E0"/>
            </a:solidFill>
            <a:prstDash val="solid"/>
          </a:ln>
          <a:effectLst>
            <a:outerShdw sx="100000" sy="100000" kx="0" ky="0" algn="bl" rotWithShape="0" blurRad="101600" dist="25400" dir="8100000">
              <a:srgbClr val="000000">
                <a:alpha val="8000"/>
              </a:srgbClr>
            </a:outerShdw>
          </a:effectLst>
        </p:spPr>
      </p:sp>
      <p:sp>
        <p:nvSpPr>
          <p:cNvPr id="7" name="Shape 5"/>
          <p:cNvSpPr/>
          <p:nvPr/>
        </p:nvSpPr>
        <p:spPr>
          <a:xfrm>
            <a:off x="347472" y="1371600"/>
            <a:ext cx="2697480" cy="109728"/>
          </a:xfrm>
          <a:prstGeom prst="rect">
            <a:avLst/>
          </a:prstGeom>
          <a:solidFill>
            <a:srgbClr val="5B4FBE"/>
          </a:solidFill>
          <a:ln w="12700">
            <a:solidFill>
              <a:srgbClr val="5B4FBE"/>
            </a:solidFill>
            <a:prstDash val="solid"/>
          </a:ln>
        </p:spPr>
      </p:sp>
      <p:sp>
        <p:nvSpPr>
          <p:cNvPr id="8" name="Text 6"/>
          <p:cNvSpPr/>
          <p:nvPr/>
        </p:nvSpPr>
        <p:spPr>
          <a:xfrm>
            <a:off x="484632" y="1572768"/>
            <a:ext cx="64008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9" name="Text 7"/>
          <p:cNvSpPr/>
          <p:nvPr/>
        </p:nvSpPr>
        <p:spPr>
          <a:xfrm>
            <a:off x="484632" y="2240280"/>
            <a:ext cx="2423160" cy="640080"/>
          </a:xfrm>
          <a:prstGeom prst="rect">
            <a:avLst/>
          </a:prstGeom>
          <a:noFill/>
          <a:ln/>
        </p:spPr>
        <p:txBody>
          <a:bodyPr wrap="square" rtlCol="0" anchor="ctr"/>
          <a:lstStyle/>
          <a:p>
            <a:pPr algn="l" indent="0" marL="0">
              <a:buNone/>
            </a:pPr>
            <a:r>
              <a:rPr lang="en-US" sz="1100" b="1" dirty="0">
                <a:solidFill>
                  <a:srgbClr val="1A1A2E"/>
                </a:solidFill>
              </a:rPr>
              <a:t>意識の源泉は「脳幹」にある</a:t>
            </a:r>
            <a:endParaRPr lang="en-US" sz="1100" dirty="0"/>
          </a:p>
        </p:txBody>
      </p:sp>
      <p:sp>
        <p:nvSpPr>
          <p:cNvPr id="10" name="Text 8"/>
          <p:cNvSpPr/>
          <p:nvPr/>
        </p:nvSpPr>
        <p:spPr>
          <a:xfrm>
            <a:off x="484632" y="2880360"/>
            <a:ext cx="2423160" cy="1691640"/>
          </a:xfrm>
          <a:prstGeom prst="rect">
            <a:avLst/>
          </a:prstGeom>
          <a:noFill/>
          <a:ln/>
        </p:spPr>
        <p:txBody>
          <a:bodyPr wrap="square" rtlCol="0" anchor="t"/>
          <a:lstStyle/>
          <a:p>
            <a:pPr algn="l" indent="0" marL="0">
              <a:buNone/>
            </a:pPr>
            <a:r>
              <a:rPr lang="en-US" sz="950" dirty="0">
                <a:solidFill>
                  <a:srgbClr val="4A4A6A"/>
                </a:solidFill>
              </a:rPr>
              <a:t>最も原初的な「感じる」という意識は、高次の皮質ではなく脳幹の情動系から湧き上がっている。無脳症の子供でも快・不快を表出できる事実がその証拠。</a:t>
            </a:r>
            <a:endParaRPr lang="en-US" sz="950" dirty="0"/>
          </a:p>
        </p:txBody>
      </p:sp>
      <p:sp>
        <p:nvSpPr>
          <p:cNvPr id="11" name="Shape 9"/>
          <p:cNvSpPr/>
          <p:nvPr/>
        </p:nvSpPr>
        <p:spPr>
          <a:xfrm>
            <a:off x="3255264" y="1371600"/>
            <a:ext cx="2697480" cy="3383280"/>
          </a:xfrm>
          <a:prstGeom prst="rect">
            <a:avLst/>
          </a:prstGeom>
          <a:solidFill>
            <a:srgbClr val="FFFFFF"/>
          </a:solidFill>
          <a:ln w="6350">
            <a:solidFill>
              <a:srgbClr val="E0E0E0"/>
            </a:solidFill>
            <a:prstDash val="solid"/>
          </a:ln>
          <a:effectLst>
            <a:outerShdw sx="100000" sy="100000" kx="0" ky="0" algn="bl" rotWithShape="0" blurRad="101600" dist="25400" dir="8100000">
              <a:srgbClr val="000000">
                <a:alpha val="8000"/>
              </a:srgbClr>
            </a:outerShdw>
          </a:effectLst>
        </p:spPr>
      </p:sp>
      <p:sp>
        <p:nvSpPr>
          <p:cNvPr id="12" name="Shape 10"/>
          <p:cNvSpPr/>
          <p:nvPr/>
        </p:nvSpPr>
        <p:spPr>
          <a:xfrm>
            <a:off x="3255264" y="1371600"/>
            <a:ext cx="2697480" cy="109728"/>
          </a:xfrm>
          <a:prstGeom prst="rect">
            <a:avLst/>
          </a:prstGeom>
          <a:solidFill>
            <a:srgbClr val="FF6B6B"/>
          </a:solidFill>
          <a:ln w="12700">
            <a:solidFill>
              <a:srgbClr val="FF6B6B"/>
            </a:solidFill>
            <a:prstDash val="solid"/>
          </a:ln>
        </p:spPr>
      </p:sp>
      <p:sp>
        <p:nvSpPr>
          <p:cNvPr id="13" name="Text 11"/>
          <p:cNvSpPr/>
          <p:nvPr/>
        </p:nvSpPr>
        <p:spPr>
          <a:xfrm>
            <a:off x="3392424" y="1572768"/>
            <a:ext cx="64008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4" name="Text 12"/>
          <p:cNvSpPr/>
          <p:nvPr/>
        </p:nvSpPr>
        <p:spPr>
          <a:xfrm>
            <a:off x="3392424" y="2240280"/>
            <a:ext cx="2423160" cy="640080"/>
          </a:xfrm>
          <a:prstGeom prst="rect">
            <a:avLst/>
          </a:prstGeom>
          <a:noFill/>
          <a:ln/>
        </p:spPr>
        <p:txBody>
          <a:bodyPr wrap="square" rtlCol="0" anchor="ctr"/>
          <a:lstStyle/>
          <a:p>
            <a:pPr algn="l" indent="0" marL="0">
              <a:buNone/>
            </a:pPr>
            <a:r>
              <a:rPr lang="en-US" sz="1100" b="1" dirty="0">
                <a:solidFill>
                  <a:srgbClr val="1A1A2E"/>
                </a:solidFill>
              </a:rPr>
              <a:t>感情は知性よりも先んじる</a:t>
            </a:r>
            <a:endParaRPr lang="en-US" sz="1100" dirty="0"/>
          </a:p>
        </p:txBody>
      </p:sp>
      <p:sp>
        <p:nvSpPr>
          <p:cNvPr id="15" name="Text 13"/>
          <p:cNvSpPr/>
          <p:nvPr/>
        </p:nvSpPr>
        <p:spPr>
          <a:xfrm>
            <a:off x="3392424" y="2880360"/>
            <a:ext cx="2423160" cy="1691640"/>
          </a:xfrm>
          <a:prstGeom prst="rect">
            <a:avLst/>
          </a:prstGeom>
          <a:noFill/>
          <a:ln/>
        </p:spPr>
        <p:txBody>
          <a:bodyPr wrap="square" rtlCol="0" anchor="t"/>
          <a:lstStyle/>
          <a:p>
            <a:pPr algn="l" indent="0" marL="0">
              <a:buNone/>
            </a:pPr>
            <a:r>
              <a:rPr lang="en-US" sz="950" dirty="0">
                <a:solidFill>
                  <a:srgbClr val="4A4A6A"/>
                </a:solidFill>
              </a:rPr>
              <a:t>「感じることが先、考えることが後」。知性（大脳皮質）は、古いエンジンが発する信号を解釈・調整するための後付けの装置に過ぎない。</a:t>
            </a:r>
            <a:endParaRPr lang="en-US" sz="950" dirty="0"/>
          </a:p>
        </p:txBody>
      </p:sp>
      <p:sp>
        <p:nvSpPr>
          <p:cNvPr id="16" name="Shape 14"/>
          <p:cNvSpPr/>
          <p:nvPr/>
        </p:nvSpPr>
        <p:spPr>
          <a:xfrm>
            <a:off x="6163056" y="1371600"/>
            <a:ext cx="2697480" cy="3383280"/>
          </a:xfrm>
          <a:prstGeom prst="rect">
            <a:avLst/>
          </a:prstGeom>
          <a:solidFill>
            <a:srgbClr val="FFFFFF"/>
          </a:solidFill>
          <a:ln w="6350">
            <a:solidFill>
              <a:srgbClr val="E0E0E0"/>
            </a:solidFill>
            <a:prstDash val="solid"/>
          </a:ln>
          <a:effectLst>
            <a:outerShdw sx="100000" sy="100000" kx="0" ky="0" algn="bl" rotWithShape="0" blurRad="101600" dist="25400" dir="8100000">
              <a:srgbClr val="000000">
                <a:alpha val="8000"/>
              </a:srgbClr>
            </a:outerShdw>
          </a:effectLst>
        </p:spPr>
      </p:sp>
      <p:sp>
        <p:nvSpPr>
          <p:cNvPr id="17" name="Shape 15"/>
          <p:cNvSpPr/>
          <p:nvPr/>
        </p:nvSpPr>
        <p:spPr>
          <a:xfrm>
            <a:off x="6163056" y="1371600"/>
            <a:ext cx="2697480" cy="109728"/>
          </a:xfrm>
          <a:prstGeom prst="rect">
            <a:avLst/>
          </a:prstGeom>
          <a:solidFill>
            <a:srgbClr val="4ECDC4"/>
          </a:solidFill>
          <a:ln w="12700">
            <a:solidFill>
              <a:srgbClr val="4ECDC4"/>
            </a:solidFill>
            <a:prstDash val="solid"/>
          </a:ln>
        </p:spPr>
      </p:sp>
      <p:sp>
        <p:nvSpPr>
          <p:cNvPr id="18" name="Text 16"/>
          <p:cNvSpPr/>
          <p:nvPr/>
        </p:nvSpPr>
        <p:spPr>
          <a:xfrm>
            <a:off x="6300216" y="1572768"/>
            <a:ext cx="640080" cy="594360"/>
          </a:xfrm>
          <a:prstGeom prst="rect">
            <a:avLst/>
          </a:prstGeom>
          <a:noFill/>
          <a:ln/>
        </p:spPr>
        <p:txBody>
          <a:bodyPr wrap="square" rtlCol="0" anchor="ctr"/>
          <a:lstStyle/>
          <a:p>
            <a:pPr algn="ctr" indent="0" marL="0">
              <a:buNone/>
            </a:pPr>
            <a:r>
              <a:rPr lang="en-US" sz="2800" dirty="0">
                <a:solidFill>
                  <a:srgbClr val="000000"/>
                </a:solidFill>
              </a:rPr>
              <a:t>🔭</a:t>
            </a:r>
            <a:endParaRPr lang="en-US" sz="2800" dirty="0"/>
          </a:p>
        </p:txBody>
      </p:sp>
      <p:sp>
        <p:nvSpPr>
          <p:cNvPr id="19" name="Text 17"/>
          <p:cNvSpPr/>
          <p:nvPr/>
        </p:nvSpPr>
        <p:spPr>
          <a:xfrm>
            <a:off x="6300216" y="2240280"/>
            <a:ext cx="2423160" cy="640080"/>
          </a:xfrm>
          <a:prstGeom prst="rect">
            <a:avLst/>
          </a:prstGeom>
          <a:noFill/>
          <a:ln/>
        </p:spPr>
        <p:txBody>
          <a:bodyPr wrap="square" rtlCol="0" anchor="ctr"/>
          <a:lstStyle/>
          <a:p>
            <a:pPr algn="l" indent="0" marL="0">
              <a:buNone/>
            </a:pPr>
            <a:r>
              <a:rPr lang="en-US" sz="1100" b="1" dirty="0">
                <a:solidFill>
                  <a:srgbClr val="1A1A2E"/>
                </a:solidFill>
              </a:rPr>
              <a:t>第1人称と第3人称を統合する</a:t>
            </a:r>
            <a:endParaRPr lang="en-US" sz="1100" dirty="0"/>
          </a:p>
        </p:txBody>
      </p:sp>
      <p:sp>
        <p:nvSpPr>
          <p:cNvPr id="20" name="Text 18"/>
          <p:cNvSpPr/>
          <p:nvPr/>
        </p:nvSpPr>
        <p:spPr>
          <a:xfrm>
            <a:off x="6300216" y="2880360"/>
            <a:ext cx="2423160" cy="1691640"/>
          </a:xfrm>
          <a:prstGeom prst="rect">
            <a:avLst/>
          </a:prstGeom>
          <a:noFill/>
          <a:ln/>
        </p:spPr>
        <p:txBody>
          <a:bodyPr wrap="square" rtlCol="0" anchor="t"/>
          <a:lstStyle/>
          <a:p>
            <a:pPr algn="l" indent="0" marL="0">
              <a:buNone/>
            </a:pPr>
            <a:r>
              <a:rPr lang="en-US" sz="950" dirty="0">
                <a:solidFill>
                  <a:srgbClr val="4A4A6A"/>
                </a:solidFill>
              </a:rPr>
              <a:t>「今、私は悲しい」という主観（第1人称）と「脳内のこの回路が発火している」という客観（第3人称）のギャップを埋めることが自己理解の鍵。</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A1A2E"/>
        </a:solidFill>
      </p:bgPr>
    </p:bg>
    <p:spTree>
      <p:nvGrpSpPr>
        <p:cNvPr id="1" name=""/>
        <p:cNvGrpSpPr/>
        <p:nvPr/>
      </p:nvGrpSpPr>
      <p:grpSpPr>
        <a:xfrm>
          <a:off x="0" y="0"/>
          <a:ext cx="0" cy="0"/>
          <a:chOff x="0" y="0"/>
          <a:chExt cx="0" cy="0"/>
        </a:xfrm>
      </p:grpSpPr>
      <p:sp>
        <p:nvSpPr>
          <p:cNvPr id="2" name="Text 0"/>
          <p:cNvSpPr/>
          <p:nvPr/>
        </p:nvSpPr>
        <p:spPr>
          <a:xfrm>
            <a:off x="457200" y="228600"/>
            <a:ext cx="8229600" cy="502920"/>
          </a:xfrm>
          <a:prstGeom prst="rect">
            <a:avLst/>
          </a:prstGeom>
          <a:noFill/>
          <a:ln/>
        </p:spPr>
        <p:txBody>
          <a:bodyPr wrap="square" rtlCol="0" anchor="ctr"/>
          <a:lstStyle/>
          <a:p>
            <a:pPr indent="0" marL="0">
              <a:buNone/>
            </a:pPr>
            <a:r>
              <a:rPr lang="en-US" sz="2400" b="1" dirty="0">
                <a:solidFill>
                  <a:srgbClr val="FFFFFE"/>
                </a:solidFill>
                <a:latin typeface="Arial Black" pitchFamily="34" charset="0"/>
                <a:ea typeface="Arial Black" pitchFamily="34" charset="-122"/>
                <a:cs typeface="Arial Black" pitchFamily="34" charset="-120"/>
              </a:rPr>
              <a:t>感情システム全体俯瞰マップ</a:t>
            </a:r>
            <a:endParaRPr lang="en-US" sz="2400" dirty="0"/>
          </a:p>
        </p:txBody>
      </p:sp>
      <p:sp>
        <p:nvSpPr>
          <p:cNvPr id="3" name="Text 1"/>
          <p:cNvSpPr/>
          <p:nvPr/>
        </p:nvSpPr>
        <p:spPr>
          <a:xfrm>
            <a:off x="457200" y="749808"/>
            <a:ext cx="8229600" cy="292608"/>
          </a:xfrm>
          <a:prstGeom prst="rect">
            <a:avLst/>
          </a:prstGeom>
          <a:noFill/>
          <a:ln/>
        </p:spPr>
        <p:txBody>
          <a:bodyPr wrap="square" rtlCol="0" anchor="ctr"/>
          <a:lstStyle/>
          <a:p>
            <a:pPr indent="0" marL="0">
              <a:buNone/>
            </a:pPr>
            <a:r>
              <a:rPr lang="en-US" sz="1000" i="1" dirty="0">
                <a:solidFill>
                  <a:srgbClr val="AAAACC"/>
                </a:solidFill>
              </a:rPr>
              <a:t>Jaak Pankseppが同定した7つの回路 ─ すべての哺乳類が共有する脳内情動システム</a:t>
            </a:r>
            <a:endParaRPr lang="en-US" sz="1000" dirty="0"/>
          </a:p>
        </p:txBody>
      </p:sp>
      <p:sp>
        <p:nvSpPr>
          <p:cNvPr id="4" name="Shape 2"/>
          <p:cNvSpPr/>
          <p:nvPr/>
        </p:nvSpPr>
        <p:spPr>
          <a:xfrm>
            <a:off x="384048" y="1188720"/>
            <a:ext cx="2011680" cy="1645920"/>
          </a:xfrm>
          <a:prstGeom prst="rect">
            <a:avLst/>
          </a:prstGeom>
          <a:solidFill>
            <a:srgbClr val="F59E0B">
              <a:alpha val="80000"/>
            </a:srgbClr>
          </a:solidFill>
          <a:ln w="12700">
            <a:solidFill>
              <a:srgbClr val="F59E0B"/>
            </a:solidFill>
            <a:prstDash val="solid"/>
          </a:ln>
        </p:spPr>
      </p:sp>
      <p:sp>
        <p:nvSpPr>
          <p:cNvPr id="5" name="Shape 3"/>
          <p:cNvSpPr/>
          <p:nvPr/>
        </p:nvSpPr>
        <p:spPr>
          <a:xfrm>
            <a:off x="384048" y="1188720"/>
            <a:ext cx="2011680" cy="347472"/>
          </a:xfrm>
          <a:prstGeom prst="rect">
            <a:avLst/>
          </a:prstGeom>
          <a:solidFill>
            <a:srgbClr val="F59E0B"/>
          </a:solidFill>
          <a:ln w="12700">
            <a:solidFill>
              <a:srgbClr val="F59E0B"/>
            </a:solidFill>
            <a:prstDash val="solid"/>
          </a:ln>
        </p:spPr>
      </p:sp>
      <p:sp>
        <p:nvSpPr>
          <p:cNvPr id="6" name="Text 4"/>
          <p:cNvSpPr/>
          <p:nvPr/>
        </p:nvSpPr>
        <p:spPr>
          <a:xfrm>
            <a:off x="429768" y="1207008"/>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SEEKING  探索</a:t>
            </a:r>
            <a:endParaRPr lang="en-US" sz="1000" dirty="0"/>
          </a:p>
        </p:txBody>
      </p:sp>
      <p:sp>
        <p:nvSpPr>
          <p:cNvPr id="7" name="Text 5"/>
          <p:cNvSpPr/>
          <p:nvPr/>
        </p:nvSpPr>
        <p:spPr>
          <a:xfrm>
            <a:off x="457200" y="1600200"/>
            <a:ext cx="1865376" cy="502920"/>
          </a:xfrm>
          <a:prstGeom prst="rect">
            <a:avLst/>
          </a:prstGeom>
          <a:noFill/>
          <a:ln/>
        </p:spPr>
        <p:txBody>
          <a:bodyPr wrap="square" rtlCol="0" anchor="ctr"/>
          <a:lstStyle/>
          <a:p>
            <a:pPr algn="l" indent="0" marL="0">
              <a:buNone/>
            </a:pPr>
            <a:r>
              <a:rPr lang="en-US" sz="950" b="1" dirty="0">
                <a:solidFill>
                  <a:srgbClr val="FFFFFF"/>
                </a:solidFill>
              </a:rPr>
              <a:t>期待・欲望のエンジン</a:t>
            </a:r>
            <a:endParaRPr lang="en-US" sz="950" dirty="0"/>
          </a:p>
        </p:txBody>
      </p:sp>
      <p:sp>
        <p:nvSpPr>
          <p:cNvPr id="8" name="Text 6"/>
          <p:cNvSpPr/>
          <p:nvPr/>
        </p:nvSpPr>
        <p:spPr>
          <a:xfrm>
            <a:off x="457200" y="2148840"/>
            <a:ext cx="1865376" cy="548640"/>
          </a:xfrm>
          <a:prstGeom prst="rect">
            <a:avLst/>
          </a:prstGeom>
          <a:noFill/>
          <a:ln/>
        </p:spPr>
        <p:txBody>
          <a:bodyPr wrap="square" rtlCol="0" anchor="ctr"/>
          <a:lstStyle/>
          <a:p>
            <a:pPr algn="l" indent="0" marL="0">
              <a:buNone/>
            </a:pPr>
            <a:r>
              <a:rPr lang="en-US" sz="800" i="1" dirty="0">
                <a:solidFill>
                  <a:srgbClr val="DDDDFF"/>
                </a:solidFill>
              </a:rPr>
              <a:t>中脳ドーパミン経路</a:t>
            </a:r>
            <a:endParaRPr lang="en-US" sz="800" dirty="0"/>
          </a:p>
        </p:txBody>
      </p:sp>
      <p:sp>
        <p:nvSpPr>
          <p:cNvPr id="9" name="Shape 7"/>
          <p:cNvSpPr/>
          <p:nvPr/>
        </p:nvSpPr>
        <p:spPr>
          <a:xfrm>
            <a:off x="2487168" y="1188720"/>
            <a:ext cx="2011680" cy="1645920"/>
          </a:xfrm>
          <a:prstGeom prst="rect">
            <a:avLst/>
          </a:prstGeom>
          <a:solidFill>
            <a:srgbClr val="EF4444">
              <a:alpha val="80000"/>
            </a:srgbClr>
          </a:solidFill>
          <a:ln w="12700">
            <a:solidFill>
              <a:srgbClr val="EF4444"/>
            </a:solidFill>
            <a:prstDash val="solid"/>
          </a:ln>
        </p:spPr>
      </p:sp>
      <p:sp>
        <p:nvSpPr>
          <p:cNvPr id="10" name="Shape 8"/>
          <p:cNvSpPr/>
          <p:nvPr/>
        </p:nvSpPr>
        <p:spPr>
          <a:xfrm>
            <a:off x="2487168" y="1188720"/>
            <a:ext cx="2011680" cy="347472"/>
          </a:xfrm>
          <a:prstGeom prst="rect">
            <a:avLst/>
          </a:prstGeom>
          <a:solidFill>
            <a:srgbClr val="EF4444"/>
          </a:solidFill>
          <a:ln w="12700">
            <a:solidFill>
              <a:srgbClr val="EF4444"/>
            </a:solidFill>
            <a:prstDash val="solid"/>
          </a:ln>
        </p:spPr>
      </p:sp>
      <p:sp>
        <p:nvSpPr>
          <p:cNvPr id="11" name="Text 9"/>
          <p:cNvSpPr/>
          <p:nvPr/>
        </p:nvSpPr>
        <p:spPr>
          <a:xfrm>
            <a:off x="2532888" y="1207008"/>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RAGE  怒り</a:t>
            </a:r>
            <a:endParaRPr lang="en-US" sz="1000" dirty="0"/>
          </a:p>
        </p:txBody>
      </p:sp>
      <p:sp>
        <p:nvSpPr>
          <p:cNvPr id="12" name="Text 10"/>
          <p:cNvSpPr/>
          <p:nvPr/>
        </p:nvSpPr>
        <p:spPr>
          <a:xfrm>
            <a:off x="2560320" y="1600200"/>
            <a:ext cx="1865376" cy="502920"/>
          </a:xfrm>
          <a:prstGeom prst="rect">
            <a:avLst/>
          </a:prstGeom>
          <a:noFill/>
          <a:ln/>
        </p:spPr>
        <p:txBody>
          <a:bodyPr wrap="square" rtlCol="0" anchor="ctr"/>
          <a:lstStyle/>
          <a:p>
            <a:pPr algn="l" indent="0" marL="0">
              <a:buNone/>
            </a:pPr>
            <a:r>
              <a:rPr lang="en-US" sz="950" b="1" dirty="0">
                <a:solidFill>
                  <a:srgbClr val="FFFFFF"/>
                </a:solidFill>
              </a:rPr>
              <a:t>自由を奪われた際の抵抗</a:t>
            </a:r>
            <a:endParaRPr lang="en-US" sz="950" dirty="0"/>
          </a:p>
        </p:txBody>
      </p:sp>
      <p:sp>
        <p:nvSpPr>
          <p:cNvPr id="13" name="Text 11"/>
          <p:cNvSpPr/>
          <p:nvPr/>
        </p:nvSpPr>
        <p:spPr>
          <a:xfrm>
            <a:off x="2560320" y="2148840"/>
            <a:ext cx="1865376" cy="548640"/>
          </a:xfrm>
          <a:prstGeom prst="rect">
            <a:avLst/>
          </a:prstGeom>
          <a:noFill/>
          <a:ln/>
        </p:spPr>
        <p:txBody>
          <a:bodyPr wrap="square" rtlCol="0" anchor="ctr"/>
          <a:lstStyle/>
          <a:p>
            <a:pPr algn="l" indent="0" marL="0">
              <a:buNone/>
            </a:pPr>
            <a:r>
              <a:rPr lang="en-US" sz="800" i="1" dirty="0">
                <a:solidFill>
                  <a:srgbClr val="DDDDFF"/>
                </a:solidFill>
              </a:rPr>
              <a:t>内側視床下部、扁桃体</a:t>
            </a:r>
            <a:endParaRPr lang="en-US" sz="800" dirty="0"/>
          </a:p>
        </p:txBody>
      </p:sp>
      <p:sp>
        <p:nvSpPr>
          <p:cNvPr id="14" name="Shape 12"/>
          <p:cNvSpPr/>
          <p:nvPr/>
        </p:nvSpPr>
        <p:spPr>
          <a:xfrm>
            <a:off x="4590288" y="1188720"/>
            <a:ext cx="2011680" cy="1645920"/>
          </a:xfrm>
          <a:prstGeom prst="rect">
            <a:avLst/>
          </a:prstGeom>
          <a:solidFill>
            <a:srgbClr val="6366F1">
              <a:alpha val="80000"/>
            </a:srgbClr>
          </a:solidFill>
          <a:ln w="12700">
            <a:solidFill>
              <a:srgbClr val="6366F1"/>
            </a:solidFill>
            <a:prstDash val="solid"/>
          </a:ln>
        </p:spPr>
      </p:sp>
      <p:sp>
        <p:nvSpPr>
          <p:cNvPr id="15" name="Shape 13"/>
          <p:cNvSpPr/>
          <p:nvPr/>
        </p:nvSpPr>
        <p:spPr>
          <a:xfrm>
            <a:off x="4590288" y="1188720"/>
            <a:ext cx="2011680" cy="347472"/>
          </a:xfrm>
          <a:prstGeom prst="rect">
            <a:avLst/>
          </a:prstGeom>
          <a:solidFill>
            <a:srgbClr val="6366F1"/>
          </a:solidFill>
          <a:ln w="12700">
            <a:solidFill>
              <a:srgbClr val="6366F1"/>
            </a:solidFill>
            <a:prstDash val="solid"/>
          </a:ln>
        </p:spPr>
      </p:sp>
      <p:sp>
        <p:nvSpPr>
          <p:cNvPr id="16" name="Text 14"/>
          <p:cNvSpPr/>
          <p:nvPr/>
        </p:nvSpPr>
        <p:spPr>
          <a:xfrm>
            <a:off x="4636008" y="1207008"/>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FEAR  恐怖</a:t>
            </a:r>
            <a:endParaRPr lang="en-US" sz="1000" dirty="0"/>
          </a:p>
        </p:txBody>
      </p:sp>
      <p:sp>
        <p:nvSpPr>
          <p:cNvPr id="17" name="Text 15"/>
          <p:cNvSpPr/>
          <p:nvPr/>
        </p:nvSpPr>
        <p:spPr>
          <a:xfrm>
            <a:off x="4663440" y="1600200"/>
            <a:ext cx="1865376" cy="502920"/>
          </a:xfrm>
          <a:prstGeom prst="rect">
            <a:avLst/>
          </a:prstGeom>
          <a:noFill/>
          <a:ln/>
        </p:spPr>
        <p:txBody>
          <a:bodyPr wrap="square" rtlCol="0" anchor="ctr"/>
          <a:lstStyle/>
          <a:p>
            <a:pPr algn="l" indent="0" marL="0">
              <a:buNone/>
            </a:pPr>
            <a:r>
              <a:rPr lang="en-US" sz="950" b="1" dirty="0">
                <a:solidFill>
                  <a:srgbClr val="FFFFFF"/>
                </a:solidFill>
              </a:rPr>
              <a:t>損傷予測・回避反応</a:t>
            </a:r>
            <a:endParaRPr lang="en-US" sz="950" dirty="0"/>
          </a:p>
        </p:txBody>
      </p:sp>
      <p:sp>
        <p:nvSpPr>
          <p:cNvPr id="18" name="Text 16"/>
          <p:cNvSpPr/>
          <p:nvPr/>
        </p:nvSpPr>
        <p:spPr>
          <a:xfrm>
            <a:off x="4663440" y="2148840"/>
            <a:ext cx="1865376" cy="548640"/>
          </a:xfrm>
          <a:prstGeom prst="rect">
            <a:avLst/>
          </a:prstGeom>
          <a:noFill/>
          <a:ln/>
        </p:spPr>
        <p:txBody>
          <a:bodyPr wrap="square" rtlCol="0" anchor="ctr"/>
          <a:lstStyle/>
          <a:p>
            <a:pPr algn="l" indent="0" marL="0">
              <a:buNone/>
            </a:pPr>
            <a:r>
              <a:rPr lang="en-US" sz="800" i="1" dirty="0">
                <a:solidFill>
                  <a:srgbClr val="DDDDFF"/>
                </a:solidFill>
              </a:rPr>
              <a:t>中心灰白質（PAG）</a:t>
            </a:r>
            <a:endParaRPr lang="en-US" sz="800" dirty="0"/>
          </a:p>
        </p:txBody>
      </p:sp>
      <p:sp>
        <p:nvSpPr>
          <p:cNvPr id="19" name="Shape 17"/>
          <p:cNvSpPr/>
          <p:nvPr/>
        </p:nvSpPr>
        <p:spPr>
          <a:xfrm>
            <a:off x="6693408" y="1188720"/>
            <a:ext cx="2011680" cy="1645920"/>
          </a:xfrm>
          <a:prstGeom prst="rect">
            <a:avLst/>
          </a:prstGeom>
          <a:solidFill>
            <a:srgbClr val="EC4899">
              <a:alpha val="80000"/>
            </a:srgbClr>
          </a:solidFill>
          <a:ln w="12700">
            <a:solidFill>
              <a:srgbClr val="EC4899"/>
            </a:solidFill>
            <a:prstDash val="solid"/>
          </a:ln>
        </p:spPr>
      </p:sp>
      <p:sp>
        <p:nvSpPr>
          <p:cNvPr id="20" name="Shape 18"/>
          <p:cNvSpPr/>
          <p:nvPr/>
        </p:nvSpPr>
        <p:spPr>
          <a:xfrm>
            <a:off x="6693408" y="1188720"/>
            <a:ext cx="2011680" cy="347472"/>
          </a:xfrm>
          <a:prstGeom prst="rect">
            <a:avLst/>
          </a:prstGeom>
          <a:solidFill>
            <a:srgbClr val="EC4899"/>
          </a:solidFill>
          <a:ln w="12700">
            <a:solidFill>
              <a:srgbClr val="EC4899"/>
            </a:solidFill>
            <a:prstDash val="solid"/>
          </a:ln>
        </p:spPr>
      </p:sp>
      <p:sp>
        <p:nvSpPr>
          <p:cNvPr id="21" name="Text 19"/>
          <p:cNvSpPr/>
          <p:nvPr/>
        </p:nvSpPr>
        <p:spPr>
          <a:xfrm>
            <a:off x="6739128" y="1207008"/>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LUST  性欲</a:t>
            </a:r>
            <a:endParaRPr lang="en-US" sz="1000" dirty="0"/>
          </a:p>
        </p:txBody>
      </p:sp>
      <p:sp>
        <p:nvSpPr>
          <p:cNvPr id="22" name="Text 20"/>
          <p:cNvSpPr/>
          <p:nvPr/>
        </p:nvSpPr>
        <p:spPr>
          <a:xfrm>
            <a:off x="6766560" y="1600200"/>
            <a:ext cx="1865376" cy="502920"/>
          </a:xfrm>
          <a:prstGeom prst="rect">
            <a:avLst/>
          </a:prstGeom>
          <a:noFill/>
          <a:ln/>
        </p:spPr>
        <p:txBody>
          <a:bodyPr wrap="square" rtlCol="0" anchor="ctr"/>
          <a:lstStyle/>
          <a:p>
            <a:pPr algn="l" indent="0" marL="0">
              <a:buNone/>
            </a:pPr>
            <a:r>
              <a:rPr lang="en-US" sz="950" b="1" dirty="0">
                <a:solidFill>
                  <a:srgbClr val="FFFFFF"/>
                </a:solidFill>
              </a:rPr>
              <a:t>種の保存・生殖衝動</a:t>
            </a:r>
            <a:endParaRPr lang="en-US" sz="950" dirty="0"/>
          </a:p>
        </p:txBody>
      </p:sp>
      <p:sp>
        <p:nvSpPr>
          <p:cNvPr id="23" name="Text 21"/>
          <p:cNvSpPr/>
          <p:nvPr/>
        </p:nvSpPr>
        <p:spPr>
          <a:xfrm>
            <a:off x="6766560" y="2148840"/>
            <a:ext cx="1865376" cy="548640"/>
          </a:xfrm>
          <a:prstGeom prst="rect">
            <a:avLst/>
          </a:prstGeom>
          <a:noFill/>
          <a:ln/>
        </p:spPr>
        <p:txBody>
          <a:bodyPr wrap="square" rtlCol="0" anchor="ctr"/>
          <a:lstStyle/>
          <a:p>
            <a:pPr algn="l" indent="0" marL="0">
              <a:buNone/>
            </a:pPr>
            <a:r>
              <a:rPr lang="en-US" sz="800" i="1" dirty="0">
                <a:solidFill>
                  <a:srgbClr val="DDDDFF"/>
                </a:solidFill>
              </a:rPr>
              <a:t>視床下部、性ステロイド系</a:t>
            </a:r>
            <a:endParaRPr lang="en-US" sz="800" dirty="0"/>
          </a:p>
        </p:txBody>
      </p:sp>
      <p:sp>
        <p:nvSpPr>
          <p:cNvPr id="24" name="Shape 22"/>
          <p:cNvSpPr/>
          <p:nvPr/>
        </p:nvSpPr>
        <p:spPr>
          <a:xfrm>
            <a:off x="1463040" y="3035808"/>
            <a:ext cx="2011680" cy="1645920"/>
          </a:xfrm>
          <a:prstGeom prst="rect">
            <a:avLst/>
          </a:prstGeom>
          <a:solidFill>
            <a:srgbClr val="10B981">
              <a:alpha val="80000"/>
            </a:srgbClr>
          </a:solidFill>
          <a:ln w="12700">
            <a:solidFill>
              <a:srgbClr val="10B981"/>
            </a:solidFill>
            <a:prstDash val="solid"/>
          </a:ln>
        </p:spPr>
      </p:sp>
      <p:sp>
        <p:nvSpPr>
          <p:cNvPr id="25" name="Shape 23"/>
          <p:cNvSpPr/>
          <p:nvPr/>
        </p:nvSpPr>
        <p:spPr>
          <a:xfrm>
            <a:off x="1463040" y="3035808"/>
            <a:ext cx="2011680" cy="347472"/>
          </a:xfrm>
          <a:prstGeom prst="rect">
            <a:avLst/>
          </a:prstGeom>
          <a:solidFill>
            <a:srgbClr val="10B981"/>
          </a:solidFill>
          <a:ln w="12700">
            <a:solidFill>
              <a:srgbClr val="10B981"/>
            </a:solidFill>
            <a:prstDash val="solid"/>
          </a:ln>
        </p:spPr>
      </p:sp>
      <p:sp>
        <p:nvSpPr>
          <p:cNvPr id="26" name="Text 24"/>
          <p:cNvSpPr/>
          <p:nvPr/>
        </p:nvSpPr>
        <p:spPr>
          <a:xfrm>
            <a:off x="1508760" y="3054096"/>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CARE  養育</a:t>
            </a:r>
            <a:endParaRPr lang="en-US" sz="1000" dirty="0"/>
          </a:p>
        </p:txBody>
      </p:sp>
      <p:sp>
        <p:nvSpPr>
          <p:cNvPr id="27" name="Text 25"/>
          <p:cNvSpPr/>
          <p:nvPr/>
        </p:nvSpPr>
        <p:spPr>
          <a:xfrm>
            <a:off x="1536192" y="3447288"/>
            <a:ext cx="1865376" cy="502920"/>
          </a:xfrm>
          <a:prstGeom prst="rect">
            <a:avLst/>
          </a:prstGeom>
          <a:noFill/>
          <a:ln/>
        </p:spPr>
        <p:txBody>
          <a:bodyPr wrap="square" rtlCol="0" anchor="ctr"/>
          <a:lstStyle/>
          <a:p>
            <a:pPr algn="l" indent="0" marL="0">
              <a:buNone/>
            </a:pPr>
            <a:r>
              <a:rPr lang="en-US" sz="950" b="1" dirty="0">
                <a:solidFill>
                  <a:srgbClr val="FFFFFF"/>
                </a:solidFill>
              </a:rPr>
              <a:t>保護・慈しみの衝動</a:t>
            </a:r>
            <a:endParaRPr lang="en-US" sz="950" dirty="0"/>
          </a:p>
        </p:txBody>
      </p:sp>
      <p:sp>
        <p:nvSpPr>
          <p:cNvPr id="28" name="Text 26"/>
          <p:cNvSpPr/>
          <p:nvPr/>
        </p:nvSpPr>
        <p:spPr>
          <a:xfrm>
            <a:off x="1536192" y="3995928"/>
            <a:ext cx="1865376" cy="548640"/>
          </a:xfrm>
          <a:prstGeom prst="rect">
            <a:avLst/>
          </a:prstGeom>
          <a:noFill/>
          <a:ln/>
        </p:spPr>
        <p:txBody>
          <a:bodyPr wrap="square" rtlCol="0" anchor="ctr"/>
          <a:lstStyle/>
          <a:p>
            <a:pPr algn="l" indent="0" marL="0">
              <a:buNone/>
            </a:pPr>
            <a:r>
              <a:rPr lang="en-US" sz="800" i="1" dirty="0">
                <a:solidFill>
                  <a:srgbClr val="DDDDFF"/>
                </a:solidFill>
              </a:rPr>
              <a:t>視床下部、オキシトシン系</a:t>
            </a:r>
            <a:endParaRPr lang="en-US" sz="800" dirty="0"/>
          </a:p>
        </p:txBody>
      </p:sp>
      <p:sp>
        <p:nvSpPr>
          <p:cNvPr id="29" name="Shape 27"/>
          <p:cNvSpPr/>
          <p:nvPr/>
        </p:nvSpPr>
        <p:spPr>
          <a:xfrm>
            <a:off x="3566160" y="3035808"/>
            <a:ext cx="2011680" cy="1645920"/>
          </a:xfrm>
          <a:prstGeom prst="rect">
            <a:avLst/>
          </a:prstGeom>
          <a:solidFill>
            <a:srgbClr val="8B5CF6">
              <a:alpha val="80000"/>
            </a:srgbClr>
          </a:solidFill>
          <a:ln w="12700">
            <a:solidFill>
              <a:srgbClr val="8B5CF6"/>
            </a:solidFill>
            <a:prstDash val="solid"/>
          </a:ln>
        </p:spPr>
      </p:sp>
      <p:sp>
        <p:nvSpPr>
          <p:cNvPr id="30" name="Shape 28"/>
          <p:cNvSpPr/>
          <p:nvPr/>
        </p:nvSpPr>
        <p:spPr>
          <a:xfrm>
            <a:off x="3566160" y="3035808"/>
            <a:ext cx="2011680" cy="347472"/>
          </a:xfrm>
          <a:prstGeom prst="rect">
            <a:avLst/>
          </a:prstGeom>
          <a:solidFill>
            <a:srgbClr val="8B5CF6"/>
          </a:solidFill>
          <a:ln w="12700">
            <a:solidFill>
              <a:srgbClr val="8B5CF6"/>
            </a:solidFill>
            <a:prstDash val="solid"/>
          </a:ln>
        </p:spPr>
      </p:sp>
      <p:sp>
        <p:nvSpPr>
          <p:cNvPr id="31" name="Text 29"/>
          <p:cNvSpPr/>
          <p:nvPr/>
        </p:nvSpPr>
        <p:spPr>
          <a:xfrm>
            <a:off x="3611880" y="3054096"/>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PANIC  分離不安</a:t>
            </a:r>
            <a:endParaRPr lang="en-US" sz="1000" dirty="0"/>
          </a:p>
        </p:txBody>
      </p:sp>
      <p:sp>
        <p:nvSpPr>
          <p:cNvPr id="32" name="Text 30"/>
          <p:cNvSpPr/>
          <p:nvPr/>
        </p:nvSpPr>
        <p:spPr>
          <a:xfrm>
            <a:off x="3639312" y="3447288"/>
            <a:ext cx="1865376" cy="502920"/>
          </a:xfrm>
          <a:prstGeom prst="rect">
            <a:avLst/>
          </a:prstGeom>
          <a:noFill/>
          <a:ln/>
        </p:spPr>
        <p:txBody>
          <a:bodyPr wrap="square" rtlCol="0" anchor="ctr"/>
          <a:lstStyle/>
          <a:p>
            <a:pPr algn="l" indent="0" marL="0">
              <a:buNone/>
            </a:pPr>
            <a:r>
              <a:rPr lang="en-US" sz="950" b="1" dirty="0">
                <a:solidFill>
                  <a:srgbClr val="FFFFFF"/>
                </a:solidFill>
              </a:rPr>
              <a:t>孤独の痛み・絆の維持</a:t>
            </a:r>
            <a:endParaRPr lang="en-US" sz="950" dirty="0"/>
          </a:p>
        </p:txBody>
      </p:sp>
      <p:sp>
        <p:nvSpPr>
          <p:cNvPr id="33" name="Text 31"/>
          <p:cNvSpPr/>
          <p:nvPr/>
        </p:nvSpPr>
        <p:spPr>
          <a:xfrm>
            <a:off x="3639312" y="3995928"/>
            <a:ext cx="1865376" cy="548640"/>
          </a:xfrm>
          <a:prstGeom prst="rect">
            <a:avLst/>
          </a:prstGeom>
          <a:noFill/>
          <a:ln/>
        </p:spPr>
        <p:txBody>
          <a:bodyPr wrap="square" rtlCol="0" anchor="ctr"/>
          <a:lstStyle/>
          <a:p>
            <a:pPr algn="l" indent="0" marL="0">
              <a:buNone/>
            </a:pPr>
            <a:r>
              <a:rPr lang="en-US" sz="800" i="1" dirty="0">
                <a:solidFill>
                  <a:srgbClr val="DDDDFF"/>
                </a:solidFill>
              </a:rPr>
              <a:t>前帯状皮質、オピオイド系</a:t>
            </a:r>
            <a:endParaRPr lang="en-US" sz="800" dirty="0"/>
          </a:p>
        </p:txBody>
      </p:sp>
      <p:sp>
        <p:nvSpPr>
          <p:cNvPr id="34" name="Shape 32"/>
          <p:cNvSpPr/>
          <p:nvPr/>
        </p:nvSpPr>
        <p:spPr>
          <a:xfrm>
            <a:off x="5669280" y="3035808"/>
            <a:ext cx="2011680" cy="1645920"/>
          </a:xfrm>
          <a:prstGeom prst="rect">
            <a:avLst/>
          </a:prstGeom>
          <a:solidFill>
            <a:srgbClr val="3B82F6">
              <a:alpha val="80000"/>
            </a:srgbClr>
          </a:solidFill>
          <a:ln w="12700">
            <a:solidFill>
              <a:srgbClr val="3B82F6"/>
            </a:solidFill>
            <a:prstDash val="solid"/>
          </a:ln>
        </p:spPr>
      </p:sp>
      <p:sp>
        <p:nvSpPr>
          <p:cNvPr id="35" name="Shape 33"/>
          <p:cNvSpPr/>
          <p:nvPr/>
        </p:nvSpPr>
        <p:spPr>
          <a:xfrm>
            <a:off x="5669280" y="3035808"/>
            <a:ext cx="2011680" cy="347472"/>
          </a:xfrm>
          <a:prstGeom prst="rect">
            <a:avLst/>
          </a:prstGeom>
          <a:solidFill>
            <a:srgbClr val="3B82F6"/>
          </a:solidFill>
          <a:ln w="12700">
            <a:solidFill>
              <a:srgbClr val="3B82F6"/>
            </a:solidFill>
            <a:prstDash val="solid"/>
          </a:ln>
        </p:spPr>
      </p:sp>
      <p:sp>
        <p:nvSpPr>
          <p:cNvPr id="36" name="Text 34"/>
          <p:cNvSpPr/>
          <p:nvPr/>
        </p:nvSpPr>
        <p:spPr>
          <a:xfrm>
            <a:off x="5715000" y="3054096"/>
            <a:ext cx="1920240" cy="310896"/>
          </a:xfrm>
          <a:prstGeom prst="rect">
            <a:avLst/>
          </a:prstGeom>
          <a:noFill/>
          <a:ln/>
        </p:spPr>
        <p:txBody>
          <a:bodyPr wrap="square" lIns="0" tIns="0" rIns="0" bIns="0" rtlCol="0" anchor="ctr"/>
          <a:lstStyle/>
          <a:p>
            <a:pPr algn="ctr" indent="0" marL="0">
              <a:buNone/>
            </a:pPr>
            <a:r>
              <a:rPr lang="en-US" sz="1000" b="1" dirty="0">
                <a:solidFill>
                  <a:srgbClr val="FFFFFF"/>
                </a:solidFill>
              </a:rPr>
              <a:t>PLAY  遊戯</a:t>
            </a:r>
            <a:endParaRPr lang="en-US" sz="1000" dirty="0"/>
          </a:p>
        </p:txBody>
      </p:sp>
      <p:sp>
        <p:nvSpPr>
          <p:cNvPr id="37" name="Text 35"/>
          <p:cNvSpPr/>
          <p:nvPr/>
        </p:nvSpPr>
        <p:spPr>
          <a:xfrm>
            <a:off x="5742432" y="3447288"/>
            <a:ext cx="1865376" cy="502920"/>
          </a:xfrm>
          <a:prstGeom prst="rect">
            <a:avLst/>
          </a:prstGeom>
          <a:noFill/>
          <a:ln/>
        </p:spPr>
        <p:txBody>
          <a:bodyPr wrap="square" rtlCol="0" anchor="ctr"/>
          <a:lstStyle/>
          <a:p>
            <a:pPr algn="l" indent="0" marL="0">
              <a:buNone/>
            </a:pPr>
            <a:r>
              <a:rPr lang="en-US" sz="950" b="1" dirty="0">
                <a:solidFill>
                  <a:srgbClr val="FFFFFF"/>
                </a:solidFill>
              </a:rPr>
              <a:t>社会的スキルの習得</a:t>
            </a:r>
            <a:endParaRPr lang="en-US" sz="950" dirty="0"/>
          </a:p>
        </p:txBody>
      </p:sp>
      <p:sp>
        <p:nvSpPr>
          <p:cNvPr id="38" name="Text 36"/>
          <p:cNvSpPr/>
          <p:nvPr/>
        </p:nvSpPr>
        <p:spPr>
          <a:xfrm>
            <a:off x="5742432" y="3995928"/>
            <a:ext cx="1865376" cy="548640"/>
          </a:xfrm>
          <a:prstGeom prst="rect">
            <a:avLst/>
          </a:prstGeom>
          <a:noFill/>
          <a:ln/>
        </p:spPr>
        <p:txBody>
          <a:bodyPr wrap="square" rtlCol="0" anchor="ctr"/>
          <a:lstStyle/>
          <a:p>
            <a:pPr algn="l" indent="0" marL="0">
              <a:buNone/>
            </a:pPr>
            <a:r>
              <a:rPr lang="en-US" sz="800" i="1" dirty="0">
                <a:solidFill>
                  <a:srgbClr val="DDDDFF"/>
                </a:solidFill>
              </a:rPr>
              <a:t>上丘、皮質下経路</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7"/>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59E0B"/>
          </a:solidFill>
          <a:ln w="12700">
            <a:solidFill>
              <a:srgbClr val="F59E0B"/>
            </a:solidFill>
            <a:prstDash val="solid"/>
          </a:ln>
        </p:spPr>
      </p:sp>
      <p:sp>
        <p:nvSpPr>
          <p:cNvPr id="3" name="Shape 1"/>
          <p:cNvSpPr/>
          <p:nvPr/>
        </p:nvSpPr>
        <p:spPr>
          <a:xfrm>
            <a:off x="347472" y="256032"/>
            <a:ext cx="1920240" cy="237744"/>
          </a:xfrm>
          <a:prstGeom prst="rect">
            <a:avLst/>
          </a:prstGeom>
          <a:solidFill>
            <a:srgbClr val="F59E0B"/>
          </a:solidFill>
          <a:ln w="12700">
            <a:solidFill>
              <a:srgbClr val="F59E0B"/>
            </a:solidFill>
            <a:prstDash val="solid"/>
          </a:ln>
        </p:spPr>
      </p:sp>
      <p:sp>
        <p:nvSpPr>
          <p:cNvPr id="4" name="Text 2"/>
          <p:cNvSpPr/>
          <p:nvPr/>
        </p:nvSpPr>
        <p:spPr>
          <a:xfrm>
            <a:off x="347472" y="256032"/>
            <a:ext cx="1920240" cy="237744"/>
          </a:xfrm>
          <a:prstGeom prst="rect">
            <a:avLst/>
          </a:prstGeom>
          <a:noFill/>
          <a:ln/>
        </p:spPr>
        <p:txBody>
          <a:bodyPr wrap="square" lIns="0" tIns="0" rIns="0" bIns="0" rtlCol="0" anchor="ctr"/>
          <a:lstStyle/>
          <a:p>
            <a:pPr algn="ctr" indent="0" marL="0">
              <a:buNone/>
            </a:pPr>
            <a:r>
              <a:rPr lang="en-US" sz="750" b="1" dirty="0">
                <a:solidFill>
                  <a:srgbClr val="FFFFFE"/>
                </a:solidFill>
              </a:rPr>
              <a:t>最重要システム</a:t>
            </a:r>
            <a:endParaRPr lang="en-US" sz="750" dirty="0"/>
          </a:p>
        </p:txBody>
      </p:sp>
      <p:sp>
        <p:nvSpPr>
          <p:cNvPr id="5" name="Text 3"/>
          <p:cNvSpPr/>
          <p:nvPr/>
        </p:nvSpPr>
        <p:spPr>
          <a:xfrm>
            <a:off x="347472" y="576072"/>
            <a:ext cx="8503920" cy="594360"/>
          </a:xfrm>
          <a:prstGeom prst="rect">
            <a:avLst/>
          </a:prstGeom>
          <a:noFill/>
          <a:ln/>
        </p:spPr>
        <p:txBody>
          <a:bodyPr wrap="square" rtlCol="0" anchor="ctr"/>
          <a:lstStyle/>
          <a:p>
            <a:pPr indent="0" marL="0">
              <a:buNone/>
            </a:pPr>
            <a:r>
              <a:rPr lang="en-US" sz="2800" b="1" dirty="0">
                <a:solidFill>
                  <a:srgbClr val="1A1A2E"/>
                </a:solidFill>
                <a:latin typeface="Arial Black" pitchFamily="34" charset="0"/>
                <a:ea typeface="Arial Black" pitchFamily="34" charset="-122"/>
                <a:cs typeface="Arial Black" pitchFamily="34" charset="-120"/>
              </a:rPr>
              <a:t>SEEKING（探索）</a:t>
            </a:r>
            <a:endParaRPr lang="en-US" sz="2800" dirty="0"/>
          </a:p>
        </p:txBody>
      </p:sp>
      <p:sp>
        <p:nvSpPr>
          <p:cNvPr id="6" name="Text 4"/>
          <p:cNvSpPr/>
          <p:nvPr/>
        </p:nvSpPr>
        <p:spPr>
          <a:xfrm>
            <a:off x="347472" y="1188720"/>
            <a:ext cx="8503920" cy="320040"/>
          </a:xfrm>
          <a:prstGeom prst="rect">
            <a:avLst/>
          </a:prstGeom>
          <a:noFill/>
          <a:ln/>
        </p:spPr>
        <p:txBody>
          <a:bodyPr wrap="square" rtlCol="0" anchor="ctr"/>
          <a:lstStyle/>
          <a:p>
            <a:pPr indent="0" marL="0">
              <a:buNone/>
            </a:pPr>
            <a:r>
              <a:rPr lang="en-US" sz="1100" i="1" dirty="0">
                <a:solidFill>
                  <a:srgbClr val="4A4A6A"/>
                </a:solidFill>
              </a:rPr>
              <a:t>期待と欲望のエンジン ─ ドーパミン系が駆動する「生きる力の源泉」</a:t>
            </a:r>
            <a:endParaRPr lang="en-US" sz="1100" dirty="0"/>
          </a:p>
        </p:txBody>
      </p:sp>
      <p:sp>
        <p:nvSpPr>
          <p:cNvPr id="7" name="Shape 5"/>
          <p:cNvSpPr/>
          <p:nvPr/>
        </p:nvSpPr>
        <p:spPr>
          <a:xfrm>
            <a:off x="347472" y="1627632"/>
            <a:ext cx="4114800" cy="3154680"/>
          </a:xfrm>
          <a:prstGeom prst="rect">
            <a:avLst/>
          </a:prstGeom>
          <a:solidFill>
            <a:srgbClr val="FFF8E1"/>
          </a:solidFill>
          <a:ln w="12700">
            <a:solidFill>
              <a:srgbClr val="F59E0B"/>
            </a:solidFill>
            <a:prstDash val="solid"/>
          </a:ln>
        </p:spPr>
      </p:sp>
      <p:sp>
        <p:nvSpPr>
          <p:cNvPr id="8" name="Shape 6"/>
          <p:cNvSpPr/>
          <p:nvPr/>
        </p:nvSpPr>
        <p:spPr>
          <a:xfrm>
            <a:off x="347472" y="1627632"/>
            <a:ext cx="4114800" cy="73152"/>
          </a:xfrm>
          <a:prstGeom prst="rect">
            <a:avLst/>
          </a:prstGeom>
          <a:solidFill>
            <a:srgbClr val="F59E0B"/>
          </a:solidFill>
          <a:ln w="12700">
            <a:solidFill>
              <a:srgbClr val="F59E0B"/>
            </a:solidFill>
            <a:prstDash val="solid"/>
          </a:ln>
        </p:spPr>
      </p:sp>
      <p:sp>
        <p:nvSpPr>
          <p:cNvPr id="9" name="Text 7"/>
          <p:cNvSpPr/>
          <p:nvPr/>
        </p:nvSpPr>
        <p:spPr>
          <a:xfrm>
            <a:off x="502920" y="1792224"/>
            <a:ext cx="3840480" cy="320040"/>
          </a:xfrm>
          <a:prstGeom prst="rect">
            <a:avLst/>
          </a:prstGeom>
          <a:noFill/>
          <a:ln/>
        </p:spPr>
        <p:txBody>
          <a:bodyPr wrap="square" rtlCol="0" anchor="ctr"/>
          <a:lstStyle/>
          <a:p>
            <a:pPr indent="0" marL="0">
              <a:buNone/>
            </a:pPr>
            <a:r>
              <a:rPr lang="en-US" sz="1300" b="1" dirty="0">
                <a:solidFill>
                  <a:srgbClr val="B45309"/>
                </a:solidFill>
              </a:rPr>
              <a:t>脳科学の核心</a:t>
            </a:r>
            <a:endParaRPr lang="en-US" sz="1300" dirty="0"/>
          </a:p>
        </p:txBody>
      </p:sp>
      <p:sp>
        <p:nvSpPr>
          <p:cNvPr id="10" name="Text 8"/>
          <p:cNvSpPr/>
          <p:nvPr/>
        </p:nvSpPr>
        <p:spPr>
          <a:xfrm>
            <a:off x="502920" y="2194560"/>
            <a:ext cx="3840480" cy="2286000"/>
          </a:xfrm>
          <a:prstGeom prst="rect">
            <a:avLst/>
          </a:prstGeom>
          <a:noFill/>
          <a:ln/>
        </p:spPr>
        <p:txBody>
          <a:bodyPr wrap="square" rtlCol="0" anchor="t"/>
          <a:lstStyle/>
          <a:p>
            <a:pPr indent="0" marL="0">
              <a:buNone/>
            </a:pPr>
            <a:r>
              <a:rPr lang="en-US" sz="1300" dirty="0">
                <a:solidFill>
                  <a:srgbClr val="1A1A2E"/>
                </a:solidFill>
              </a:rPr>
              <a:t>ドーパミンは「報酬を</a:t>
            </a:r>
            <a:endParaRPr lang="en-US" sz="1300" dirty="0"/>
          </a:p>
          <a:p>
            <a:pPr indent="0" marL="0">
              <a:buNone/>
            </a:pPr>
            <a:r>
              <a:rPr lang="en-US" sz="1300" dirty="0">
                <a:solidFill>
                  <a:srgbClr val="1A1A2E"/>
                </a:solidFill>
              </a:rPr>
              <a:t>得た瞬間」ではなく</a:t>
            </a:r>
            <a:endParaRPr lang="en-US" sz="1300" dirty="0"/>
          </a:p>
          <a:p>
            <a:pPr indent="0" marL="0">
              <a:buNone/>
            </a:pPr>
            <a:r>
              <a:rPr lang="en-US" sz="1600" b="1" dirty="0">
                <a:solidFill>
                  <a:srgbClr val="1A1A2E"/>
                </a:solidFill>
              </a:rPr>
              <a:t>「報酬を期待して</a:t>
            </a:r>
            <a:endParaRPr lang="en-US" sz="1300" dirty="0"/>
          </a:p>
          <a:p>
            <a:pPr indent="0" marL="0">
              <a:buNone/>
            </a:pPr>
            <a:r>
              <a:rPr lang="en-US" sz="1600" b="1" dirty="0">
                <a:solidFill>
                  <a:srgbClr val="1A1A2E"/>
                </a:solidFill>
              </a:rPr>
              <a:t>探している最中」</a:t>
            </a:r>
            <a:endParaRPr lang="en-US" sz="1300" dirty="0"/>
          </a:p>
          <a:p>
            <a:pPr indent="0" marL="0">
              <a:buNone/>
            </a:pPr>
            <a:endParaRPr lang="en-US" sz="1300" dirty="0"/>
          </a:p>
          <a:p>
            <a:pPr indent="0" marL="0">
              <a:buNone/>
            </a:pPr>
            <a:r>
              <a:rPr lang="en-US" sz="1300" dirty="0">
                <a:solidFill>
                  <a:srgbClr val="1A1A2E"/>
                </a:solidFill>
              </a:rPr>
              <a:t>に最も活性化する</a:t>
            </a:r>
            <a:endParaRPr lang="en-US" sz="1300" dirty="0"/>
          </a:p>
        </p:txBody>
      </p:sp>
      <p:sp>
        <p:nvSpPr>
          <p:cNvPr id="11" name="Shape 9"/>
          <p:cNvSpPr/>
          <p:nvPr/>
        </p:nvSpPr>
        <p:spPr>
          <a:xfrm>
            <a:off x="4663440" y="1627632"/>
            <a:ext cx="4206240" cy="960120"/>
          </a:xfrm>
          <a:prstGeom prst="rect">
            <a:avLst/>
          </a:prstGeom>
          <a:solidFill>
            <a:srgbClr val="FFFFFF"/>
          </a:solidFill>
          <a:ln w="6350">
            <a:solidFill>
              <a:srgbClr val="E5E7EB"/>
            </a:solidFill>
            <a:prstDash val="solid"/>
          </a:ln>
          <a:effectLst>
            <a:outerShdw sx="100000" sy="100000" kx="0" ky="0" algn="bl" rotWithShape="0" blurRad="63500" dist="12700" dir="8100000">
              <a:srgbClr val="000000">
                <a:alpha val="6000"/>
              </a:srgbClr>
            </a:outerShdw>
          </a:effectLst>
        </p:spPr>
      </p:sp>
      <p:sp>
        <p:nvSpPr>
          <p:cNvPr id="12" name="Shape 10"/>
          <p:cNvSpPr/>
          <p:nvPr/>
        </p:nvSpPr>
        <p:spPr>
          <a:xfrm>
            <a:off x="4663440" y="1627632"/>
            <a:ext cx="73152" cy="960120"/>
          </a:xfrm>
          <a:prstGeom prst="rect">
            <a:avLst/>
          </a:prstGeom>
          <a:solidFill>
            <a:srgbClr val="F59E0B"/>
          </a:solidFill>
          <a:ln w="12700">
            <a:solidFill>
              <a:srgbClr val="F59E0B"/>
            </a:solidFill>
            <a:prstDash val="solid"/>
          </a:ln>
        </p:spPr>
      </p:sp>
      <p:sp>
        <p:nvSpPr>
          <p:cNvPr id="13" name="Text 11"/>
          <p:cNvSpPr/>
          <p:nvPr/>
        </p:nvSpPr>
        <p:spPr>
          <a:xfrm>
            <a:off x="4800600" y="1700784"/>
            <a:ext cx="3931920" cy="256032"/>
          </a:xfrm>
          <a:prstGeom prst="rect">
            <a:avLst/>
          </a:prstGeom>
          <a:noFill/>
          <a:ln/>
        </p:spPr>
        <p:txBody>
          <a:bodyPr wrap="square" rtlCol="0" anchor="ctr"/>
          <a:lstStyle/>
          <a:p>
            <a:pPr indent="0" marL="0">
              <a:buNone/>
            </a:pPr>
            <a:r>
              <a:rPr lang="en-US" sz="1050" b="1" dirty="0">
                <a:solidFill>
                  <a:srgbClr val="1A1A2E"/>
                </a:solidFill>
              </a:rPr>
              <a:t>🌙 夢のエンジン</a:t>
            </a:r>
            <a:endParaRPr lang="en-US" sz="1050" dirty="0"/>
          </a:p>
        </p:txBody>
      </p:sp>
      <p:sp>
        <p:nvSpPr>
          <p:cNvPr id="14" name="Text 12"/>
          <p:cNvSpPr/>
          <p:nvPr/>
        </p:nvSpPr>
        <p:spPr>
          <a:xfrm>
            <a:off x="4800600" y="1975104"/>
            <a:ext cx="3931920" cy="548640"/>
          </a:xfrm>
          <a:prstGeom prst="rect">
            <a:avLst/>
          </a:prstGeom>
          <a:noFill/>
          <a:ln/>
        </p:spPr>
        <p:txBody>
          <a:bodyPr wrap="square" rtlCol="0" anchor="ctr"/>
          <a:lstStyle/>
          <a:p>
            <a:pPr indent="0" marL="0">
              <a:buNone/>
            </a:pPr>
            <a:r>
              <a:rPr lang="en-US" sz="850" dirty="0">
                <a:solidFill>
                  <a:srgbClr val="4A4A6A"/>
                </a:solidFill>
              </a:rPr>
              <a:t>ソームズの研究により、夢はREM睡眠ではなくSEEKINGシステム（前脳ドーパミン回路）によって駆動される。夢は未解決の欲求をシミュレーションする「精神的エネルギー」の現れ。</a:t>
            </a:r>
            <a:endParaRPr lang="en-US" sz="850" dirty="0"/>
          </a:p>
        </p:txBody>
      </p:sp>
      <p:sp>
        <p:nvSpPr>
          <p:cNvPr id="15" name="Shape 13"/>
          <p:cNvSpPr/>
          <p:nvPr/>
        </p:nvSpPr>
        <p:spPr>
          <a:xfrm>
            <a:off x="4663440" y="2679192"/>
            <a:ext cx="4206240" cy="960120"/>
          </a:xfrm>
          <a:prstGeom prst="rect">
            <a:avLst/>
          </a:prstGeom>
          <a:solidFill>
            <a:srgbClr val="FFFFFF"/>
          </a:solidFill>
          <a:ln w="6350">
            <a:solidFill>
              <a:srgbClr val="E5E7EB"/>
            </a:solidFill>
            <a:prstDash val="solid"/>
          </a:ln>
          <a:effectLst>
            <a:outerShdw sx="100000" sy="100000" kx="0" ky="0" algn="bl" rotWithShape="0" blurRad="63500" dist="12700" dir="8100000">
              <a:srgbClr val="000000">
                <a:alpha val="6000"/>
              </a:srgbClr>
            </a:outerShdw>
          </a:effectLst>
        </p:spPr>
      </p:sp>
      <p:sp>
        <p:nvSpPr>
          <p:cNvPr id="16" name="Shape 14"/>
          <p:cNvSpPr/>
          <p:nvPr/>
        </p:nvSpPr>
        <p:spPr>
          <a:xfrm>
            <a:off x="4663440" y="2679192"/>
            <a:ext cx="73152" cy="960120"/>
          </a:xfrm>
          <a:prstGeom prst="rect">
            <a:avLst/>
          </a:prstGeom>
          <a:solidFill>
            <a:srgbClr val="F59E0B"/>
          </a:solidFill>
          <a:ln w="12700">
            <a:solidFill>
              <a:srgbClr val="F59E0B"/>
            </a:solidFill>
            <a:prstDash val="solid"/>
          </a:ln>
        </p:spPr>
      </p:sp>
      <p:sp>
        <p:nvSpPr>
          <p:cNvPr id="17" name="Text 15"/>
          <p:cNvSpPr/>
          <p:nvPr/>
        </p:nvSpPr>
        <p:spPr>
          <a:xfrm>
            <a:off x="4800600" y="2752344"/>
            <a:ext cx="3931920" cy="256032"/>
          </a:xfrm>
          <a:prstGeom prst="rect">
            <a:avLst/>
          </a:prstGeom>
          <a:noFill/>
          <a:ln/>
        </p:spPr>
        <p:txBody>
          <a:bodyPr wrap="square" rtlCol="0" anchor="ctr"/>
          <a:lstStyle/>
          <a:p>
            <a:pPr indent="0" marL="0">
              <a:buNone/>
            </a:pPr>
            <a:r>
              <a:rPr lang="en-US" sz="1050" b="1" dirty="0">
                <a:solidFill>
                  <a:srgbClr val="1A1A2E"/>
                </a:solidFill>
              </a:rPr>
              <a:t>🔄 適応の原動力</a:t>
            </a:r>
            <a:endParaRPr lang="en-US" sz="1050" dirty="0"/>
          </a:p>
        </p:txBody>
      </p:sp>
      <p:sp>
        <p:nvSpPr>
          <p:cNvPr id="18" name="Text 16"/>
          <p:cNvSpPr/>
          <p:nvPr/>
        </p:nvSpPr>
        <p:spPr>
          <a:xfrm>
            <a:off x="4800600" y="3026664"/>
            <a:ext cx="3931920" cy="548640"/>
          </a:xfrm>
          <a:prstGeom prst="rect">
            <a:avLst/>
          </a:prstGeom>
          <a:noFill/>
          <a:ln/>
        </p:spPr>
        <p:txBody>
          <a:bodyPr wrap="square" rtlCol="0" anchor="ctr"/>
          <a:lstStyle/>
          <a:p>
            <a:pPr indent="0" marL="0">
              <a:buNone/>
            </a:pPr>
            <a:r>
              <a:rPr lang="en-US" sz="850" dirty="0">
                <a:solidFill>
                  <a:srgbClr val="4A4A6A"/>
                </a:solidFill>
              </a:rPr>
              <a:t>「何かがあるぞ、進め」という活力を生み出し、環境に適応するための学習を促進する。探索を止めることは生きる力を失うことを意味する。</a:t>
            </a:r>
            <a:endParaRPr lang="en-US" sz="850" dirty="0"/>
          </a:p>
        </p:txBody>
      </p:sp>
      <p:sp>
        <p:nvSpPr>
          <p:cNvPr id="19" name="Shape 17"/>
          <p:cNvSpPr/>
          <p:nvPr/>
        </p:nvSpPr>
        <p:spPr>
          <a:xfrm>
            <a:off x="4663440" y="3730752"/>
            <a:ext cx="4206240" cy="960120"/>
          </a:xfrm>
          <a:prstGeom prst="rect">
            <a:avLst/>
          </a:prstGeom>
          <a:solidFill>
            <a:srgbClr val="FFFFFF"/>
          </a:solidFill>
          <a:ln w="6350">
            <a:solidFill>
              <a:srgbClr val="E5E7EB"/>
            </a:solidFill>
            <a:prstDash val="solid"/>
          </a:ln>
          <a:effectLst>
            <a:outerShdw sx="100000" sy="100000" kx="0" ky="0" algn="bl" rotWithShape="0" blurRad="63500" dist="12700" dir="8100000">
              <a:srgbClr val="000000">
                <a:alpha val="6000"/>
              </a:srgbClr>
            </a:outerShdw>
          </a:effectLst>
        </p:spPr>
      </p:sp>
      <p:sp>
        <p:nvSpPr>
          <p:cNvPr id="20" name="Shape 18"/>
          <p:cNvSpPr/>
          <p:nvPr/>
        </p:nvSpPr>
        <p:spPr>
          <a:xfrm>
            <a:off x="4663440" y="3730752"/>
            <a:ext cx="73152" cy="960120"/>
          </a:xfrm>
          <a:prstGeom prst="rect">
            <a:avLst/>
          </a:prstGeom>
          <a:solidFill>
            <a:srgbClr val="F59E0B"/>
          </a:solidFill>
          <a:ln w="12700">
            <a:solidFill>
              <a:srgbClr val="F59E0B"/>
            </a:solidFill>
            <a:prstDash val="solid"/>
          </a:ln>
        </p:spPr>
      </p:sp>
      <p:sp>
        <p:nvSpPr>
          <p:cNvPr id="21" name="Text 19"/>
          <p:cNvSpPr/>
          <p:nvPr/>
        </p:nvSpPr>
        <p:spPr>
          <a:xfrm>
            <a:off x="4800600" y="3803904"/>
            <a:ext cx="3931920" cy="256032"/>
          </a:xfrm>
          <a:prstGeom prst="rect">
            <a:avLst/>
          </a:prstGeom>
          <a:noFill/>
          <a:ln/>
        </p:spPr>
        <p:txBody>
          <a:bodyPr wrap="square" rtlCol="0" anchor="ctr"/>
          <a:lstStyle/>
          <a:p>
            <a:pPr indent="0" marL="0">
              <a:buNone/>
            </a:pPr>
            <a:r>
              <a:rPr lang="en-US" sz="1050" b="1" dirty="0">
                <a:solidFill>
                  <a:srgbClr val="1A1A2E"/>
                </a:solidFill>
              </a:rPr>
              <a:t>🔗 フロイトとの接続</a:t>
            </a:r>
            <a:endParaRPr lang="en-US" sz="1050" dirty="0"/>
          </a:p>
        </p:txBody>
      </p:sp>
      <p:sp>
        <p:nvSpPr>
          <p:cNvPr id="22" name="Text 20"/>
          <p:cNvSpPr/>
          <p:nvPr/>
        </p:nvSpPr>
        <p:spPr>
          <a:xfrm>
            <a:off x="4800600" y="4078224"/>
            <a:ext cx="3931920" cy="548640"/>
          </a:xfrm>
          <a:prstGeom prst="rect">
            <a:avLst/>
          </a:prstGeom>
          <a:noFill/>
          <a:ln/>
        </p:spPr>
        <p:txBody>
          <a:bodyPr wrap="square" rtlCol="0" anchor="ctr"/>
          <a:lstStyle/>
          <a:p>
            <a:pPr indent="0" marL="0">
              <a:buNone/>
            </a:pPr>
            <a:r>
              <a:rPr lang="en-US" sz="850" dirty="0">
                <a:solidFill>
                  <a:srgbClr val="4A4A6A"/>
                </a:solidFill>
              </a:rPr>
              <a:t>SEEKINGシステムこそが、フロイトが提唱した「欲動（リビドー）」の神経科学的実体。精神分析と脳科学を繋ぐ橋梁。</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F0E17"/>
        </a:solidFill>
      </p:bgPr>
    </p:bg>
    <p:spTree>
      <p:nvGrpSpPr>
        <p:cNvPr id="1" name=""/>
        <p:cNvGrpSpPr/>
        <p:nvPr/>
      </p:nvGrpSpPr>
      <p:grpSpPr>
        <a:xfrm>
          <a:off x="0" y="0"/>
          <a:ext cx="0" cy="0"/>
          <a:chOff x="0" y="0"/>
          <a:chExt cx="0" cy="0"/>
        </a:xfrm>
      </p:grpSpPr>
      <p:sp>
        <p:nvSpPr>
          <p:cNvPr id="2" name="Shape 0"/>
          <p:cNvSpPr/>
          <p:nvPr/>
        </p:nvSpPr>
        <p:spPr>
          <a:xfrm>
            <a:off x="-457200" y="-457200"/>
            <a:ext cx="2743200" cy="2743200"/>
          </a:xfrm>
          <a:prstGeom prst="ellipse">
            <a:avLst/>
          </a:prstGeom>
          <a:solidFill>
            <a:srgbClr val="EF4444">
              <a:alpha val="12000"/>
            </a:srgbClr>
          </a:solidFill>
          <a:ln w="12700">
            <a:solidFill>
              <a:srgbClr val="EF4444">
                <a:alpha val="12000"/>
              </a:srgbClr>
            </a:solidFill>
            <a:prstDash val="solid"/>
          </a:ln>
        </p:spPr>
      </p:sp>
      <p:sp>
        <p:nvSpPr>
          <p:cNvPr id="3" name="Shape 1"/>
          <p:cNvSpPr/>
          <p:nvPr/>
        </p:nvSpPr>
        <p:spPr>
          <a:xfrm>
            <a:off x="7315200" y="3200400"/>
            <a:ext cx="2743200" cy="2743200"/>
          </a:xfrm>
          <a:prstGeom prst="ellipse">
            <a:avLst/>
          </a:prstGeom>
          <a:solidFill>
            <a:srgbClr val="6366F1">
              <a:alpha val="12000"/>
            </a:srgbClr>
          </a:solidFill>
          <a:ln w="12700">
            <a:solidFill>
              <a:srgbClr val="6366F1">
                <a:alpha val="12000"/>
              </a:srgbClr>
            </a:solidFill>
            <a:prstDash val="solid"/>
          </a:ln>
        </p:spPr>
      </p:sp>
      <p:sp>
        <p:nvSpPr>
          <p:cNvPr id="4" name="Text 2"/>
          <p:cNvSpPr/>
          <p:nvPr/>
        </p:nvSpPr>
        <p:spPr>
          <a:xfrm>
            <a:off x="457200" y="201168"/>
            <a:ext cx="8229600" cy="320040"/>
          </a:xfrm>
          <a:prstGeom prst="rect">
            <a:avLst/>
          </a:prstGeom>
          <a:noFill/>
          <a:ln/>
        </p:spPr>
        <p:txBody>
          <a:bodyPr wrap="square" rtlCol="0" anchor="ctr"/>
          <a:lstStyle/>
          <a:p>
            <a:pPr indent="0" marL="0">
              <a:buNone/>
            </a:pPr>
            <a:r>
              <a:rPr lang="en-US" sz="1000" i="1" spc="300" kern="0" dirty="0">
                <a:solidFill>
                  <a:srgbClr val="AAAACC"/>
                </a:solidFill>
              </a:rPr>
              <a:t>生存のための防衛系</a:t>
            </a:r>
            <a:endParaRPr lang="en-US" sz="1000" dirty="0"/>
          </a:p>
        </p:txBody>
      </p:sp>
      <p:sp>
        <p:nvSpPr>
          <p:cNvPr id="5" name="Text 3"/>
          <p:cNvSpPr/>
          <p:nvPr/>
        </p:nvSpPr>
        <p:spPr>
          <a:xfrm>
            <a:off x="457200" y="530352"/>
            <a:ext cx="8229600" cy="640080"/>
          </a:xfrm>
          <a:prstGeom prst="rect">
            <a:avLst/>
          </a:prstGeom>
          <a:noFill/>
          <a:ln/>
        </p:spPr>
        <p:txBody>
          <a:bodyPr wrap="square" rtlCol="0" anchor="ctr"/>
          <a:lstStyle/>
          <a:p>
            <a:pPr indent="0" marL="0">
              <a:buNone/>
            </a:pPr>
            <a:r>
              <a:rPr lang="en-US" sz="2800" b="1" dirty="0">
                <a:solidFill>
                  <a:srgbClr val="FFFFFE"/>
                </a:solidFill>
                <a:latin typeface="Arial Black" pitchFamily="34" charset="0"/>
                <a:ea typeface="Arial Black" pitchFamily="34" charset="-122"/>
                <a:cs typeface="Arial Black" pitchFamily="34" charset="-120"/>
              </a:rPr>
              <a:t>RAGE（怒り）&amp; FEAR（恐怖）</a:t>
            </a:r>
            <a:endParaRPr lang="en-US" sz="2800" dirty="0"/>
          </a:p>
        </p:txBody>
      </p:sp>
      <p:sp>
        <p:nvSpPr>
          <p:cNvPr id="6" name="Shape 4"/>
          <p:cNvSpPr/>
          <p:nvPr/>
        </p:nvSpPr>
        <p:spPr>
          <a:xfrm>
            <a:off x="4617720" y="1325880"/>
            <a:ext cx="0" cy="3566160"/>
          </a:xfrm>
          <a:prstGeom prst="line">
            <a:avLst/>
          </a:prstGeom>
          <a:noFill/>
          <a:ln w="6350">
            <a:solidFill>
              <a:srgbClr val="FFFFFF">
                <a:alpha val="30000"/>
              </a:srgbClr>
            </a:solidFill>
            <a:prstDash val="solid"/>
          </a:ln>
        </p:spPr>
      </p:sp>
      <p:sp>
        <p:nvSpPr>
          <p:cNvPr id="7" name="Shape 5"/>
          <p:cNvSpPr/>
          <p:nvPr/>
        </p:nvSpPr>
        <p:spPr>
          <a:xfrm>
            <a:off x="365760" y="1325880"/>
            <a:ext cx="4114800" cy="3566160"/>
          </a:xfrm>
          <a:prstGeom prst="rect">
            <a:avLst/>
          </a:prstGeom>
          <a:solidFill>
            <a:srgbClr val="EF4444">
              <a:alpha val="15000"/>
            </a:srgbClr>
          </a:solidFill>
          <a:ln w="12700">
            <a:solidFill>
              <a:srgbClr val="EF4444"/>
            </a:solidFill>
            <a:prstDash val="solid"/>
          </a:ln>
        </p:spPr>
      </p:sp>
      <p:sp>
        <p:nvSpPr>
          <p:cNvPr id="8" name="Text 6"/>
          <p:cNvSpPr/>
          <p:nvPr/>
        </p:nvSpPr>
        <p:spPr>
          <a:xfrm>
            <a:off x="502920" y="1463040"/>
            <a:ext cx="3749040" cy="457200"/>
          </a:xfrm>
          <a:prstGeom prst="rect">
            <a:avLst/>
          </a:prstGeom>
          <a:noFill/>
          <a:ln/>
        </p:spPr>
        <p:txBody>
          <a:bodyPr wrap="square" rtlCol="0" anchor="ctr"/>
          <a:lstStyle/>
          <a:p>
            <a:pPr indent="0" marL="0">
              <a:buNone/>
            </a:pPr>
            <a:r>
              <a:rPr lang="en-US" sz="2000" b="1" dirty="0">
                <a:solidFill>
                  <a:srgbClr val="EF4444"/>
                </a:solidFill>
                <a:latin typeface="Arial Black" pitchFamily="34" charset="0"/>
                <a:ea typeface="Arial Black" pitchFamily="34" charset="-122"/>
                <a:cs typeface="Arial Black" pitchFamily="34" charset="-120"/>
              </a:rPr>
              <a:t>⚡ RAGE</a:t>
            </a:r>
            <a:endParaRPr lang="en-US" sz="2000" dirty="0"/>
          </a:p>
        </p:txBody>
      </p:sp>
      <p:sp>
        <p:nvSpPr>
          <p:cNvPr id="9" name="Text 7"/>
          <p:cNvSpPr/>
          <p:nvPr/>
        </p:nvSpPr>
        <p:spPr>
          <a:xfrm>
            <a:off x="502920" y="1920240"/>
            <a:ext cx="3749040" cy="274320"/>
          </a:xfrm>
          <a:prstGeom prst="rect">
            <a:avLst/>
          </a:prstGeom>
          <a:noFill/>
          <a:ln/>
        </p:spPr>
        <p:txBody>
          <a:bodyPr wrap="square" rtlCol="0" anchor="ctr"/>
          <a:lstStyle/>
          <a:p>
            <a:pPr indent="0" marL="0">
              <a:buNone/>
            </a:pPr>
            <a:r>
              <a:rPr lang="en-US" sz="950" i="1" dirty="0">
                <a:solidFill>
                  <a:srgbClr val="FCA5A5"/>
                </a:solidFill>
              </a:rPr>
              <a:t>怒り / 内側視床下部を基盤</a:t>
            </a:r>
            <a:endParaRPr lang="en-US" sz="950" dirty="0"/>
          </a:p>
        </p:txBody>
      </p:sp>
      <p:sp>
        <p:nvSpPr>
          <p:cNvPr id="10" name="Text 8"/>
          <p:cNvSpPr/>
          <p:nvPr/>
        </p:nvSpPr>
        <p:spPr>
          <a:xfrm>
            <a:off x="502920" y="2286000"/>
            <a:ext cx="914400" cy="274320"/>
          </a:xfrm>
          <a:prstGeom prst="rect">
            <a:avLst/>
          </a:prstGeom>
          <a:noFill/>
          <a:ln/>
        </p:spPr>
        <p:txBody>
          <a:bodyPr wrap="square" rtlCol="0" anchor="ctr"/>
          <a:lstStyle/>
          <a:p>
            <a:pPr indent="0" marL="0">
              <a:buNone/>
            </a:pPr>
            <a:r>
              <a:rPr lang="en-US" sz="850" b="1" dirty="0">
                <a:solidFill>
                  <a:srgbClr val="FCA5A5"/>
                </a:solidFill>
              </a:rPr>
              <a:t>本質</a:t>
            </a:r>
            <a:endParaRPr lang="en-US" sz="850" dirty="0"/>
          </a:p>
        </p:txBody>
      </p:sp>
      <p:sp>
        <p:nvSpPr>
          <p:cNvPr id="11" name="Text 9"/>
          <p:cNvSpPr/>
          <p:nvPr/>
        </p:nvSpPr>
        <p:spPr>
          <a:xfrm>
            <a:off x="502920" y="2560320"/>
            <a:ext cx="3749040" cy="411480"/>
          </a:xfrm>
          <a:prstGeom prst="rect">
            <a:avLst/>
          </a:prstGeom>
          <a:noFill/>
          <a:ln/>
        </p:spPr>
        <p:txBody>
          <a:bodyPr wrap="square" rtlCol="0" anchor="ctr"/>
          <a:lstStyle/>
          <a:p>
            <a:pPr indent="0" marL="0">
              <a:buNone/>
            </a:pPr>
            <a:r>
              <a:rPr lang="en-US" sz="900" dirty="0">
                <a:solidFill>
                  <a:srgbClr val="FFFFFE"/>
                </a:solidFill>
              </a:rPr>
              <a:t>行動の自由を奪われたり、SEEKINGが妨害されたりした際の抵抗反応</a:t>
            </a:r>
            <a:endParaRPr lang="en-US" sz="900" dirty="0"/>
          </a:p>
        </p:txBody>
      </p:sp>
      <p:sp>
        <p:nvSpPr>
          <p:cNvPr id="12" name="Text 10"/>
          <p:cNvSpPr/>
          <p:nvPr/>
        </p:nvSpPr>
        <p:spPr>
          <a:xfrm>
            <a:off x="502920" y="3063240"/>
            <a:ext cx="914400" cy="274320"/>
          </a:xfrm>
          <a:prstGeom prst="rect">
            <a:avLst/>
          </a:prstGeom>
          <a:noFill/>
          <a:ln/>
        </p:spPr>
        <p:txBody>
          <a:bodyPr wrap="square" rtlCol="0" anchor="ctr"/>
          <a:lstStyle/>
          <a:p>
            <a:pPr indent="0" marL="0">
              <a:buNone/>
            </a:pPr>
            <a:r>
              <a:rPr lang="en-US" sz="850" b="1" dirty="0">
                <a:solidFill>
                  <a:srgbClr val="FCA5A5"/>
                </a:solidFill>
              </a:rPr>
              <a:t>現代の例</a:t>
            </a:r>
            <a:endParaRPr lang="en-US" sz="850" dirty="0"/>
          </a:p>
        </p:txBody>
      </p:sp>
      <p:sp>
        <p:nvSpPr>
          <p:cNvPr id="13" name="Text 11"/>
          <p:cNvSpPr/>
          <p:nvPr/>
        </p:nvSpPr>
        <p:spPr>
          <a:xfrm>
            <a:off x="502920" y="3337560"/>
            <a:ext cx="3749040" cy="411480"/>
          </a:xfrm>
          <a:prstGeom prst="rect">
            <a:avLst/>
          </a:prstGeom>
          <a:noFill/>
          <a:ln/>
        </p:spPr>
        <p:txBody>
          <a:bodyPr wrap="square" rtlCol="0" anchor="ctr"/>
          <a:lstStyle/>
          <a:p>
            <a:pPr indent="0" marL="0">
              <a:buNone/>
            </a:pPr>
            <a:r>
              <a:rPr lang="en-US" sz="900" dirty="0">
                <a:solidFill>
                  <a:srgbClr val="FFFFFE"/>
                </a:solidFill>
              </a:rPr>
              <a:t>渋滞のイライラ、理不尽なルールへの不満、思い通りにならない怒り</a:t>
            </a:r>
            <a:endParaRPr lang="en-US" sz="900" dirty="0"/>
          </a:p>
        </p:txBody>
      </p:sp>
      <p:sp>
        <p:nvSpPr>
          <p:cNvPr id="14" name="Text 12"/>
          <p:cNvSpPr/>
          <p:nvPr/>
        </p:nvSpPr>
        <p:spPr>
          <a:xfrm>
            <a:off x="502920" y="3840480"/>
            <a:ext cx="914400" cy="274320"/>
          </a:xfrm>
          <a:prstGeom prst="rect">
            <a:avLst/>
          </a:prstGeom>
          <a:noFill/>
          <a:ln/>
        </p:spPr>
        <p:txBody>
          <a:bodyPr wrap="square" rtlCol="0" anchor="ctr"/>
          <a:lstStyle/>
          <a:p>
            <a:pPr indent="0" marL="0">
              <a:buNone/>
            </a:pPr>
            <a:r>
              <a:rPr lang="en-US" sz="850" b="1" dirty="0">
                <a:solidFill>
                  <a:srgbClr val="FCA5A5"/>
                </a:solidFill>
              </a:rPr>
              <a:t>注意点</a:t>
            </a:r>
            <a:endParaRPr lang="en-US" sz="850" dirty="0"/>
          </a:p>
        </p:txBody>
      </p:sp>
      <p:sp>
        <p:nvSpPr>
          <p:cNvPr id="15" name="Text 13"/>
          <p:cNvSpPr/>
          <p:nvPr/>
        </p:nvSpPr>
        <p:spPr>
          <a:xfrm>
            <a:off x="502920" y="4114800"/>
            <a:ext cx="3749040" cy="411480"/>
          </a:xfrm>
          <a:prstGeom prst="rect">
            <a:avLst/>
          </a:prstGeom>
          <a:noFill/>
          <a:ln/>
        </p:spPr>
        <p:txBody>
          <a:bodyPr wrap="square" rtlCol="0" anchor="ctr"/>
          <a:lstStyle/>
          <a:p>
            <a:pPr indent="0" marL="0">
              <a:buNone/>
            </a:pPr>
            <a:r>
              <a:rPr lang="en-US" sz="900" dirty="0">
                <a:solidFill>
                  <a:srgbClr val="FFFFFE"/>
                </a:solidFill>
              </a:rPr>
              <a:t>現代の複雑な人間関係の中では過剰反応して疲弊する原因になる</a:t>
            </a:r>
            <a:endParaRPr lang="en-US" sz="900" dirty="0"/>
          </a:p>
        </p:txBody>
      </p:sp>
      <p:sp>
        <p:nvSpPr>
          <p:cNvPr id="16" name="Shape 14"/>
          <p:cNvSpPr/>
          <p:nvPr/>
        </p:nvSpPr>
        <p:spPr>
          <a:xfrm>
            <a:off x="4754880" y="1325880"/>
            <a:ext cx="4114800" cy="3566160"/>
          </a:xfrm>
          <a:prstGeom prst="rect">
            <a:avLst/>
          </a:prstGeom>
          <a:solidFill>
            <a:srgbClr val="6366F1">
              <a:alpha val="15000"/>
            </a:srgbClr>
          </a:solidFill>
          <a:ln w="12700">
            <a:solidFill>
              <a:srgbClr val="6366F1"/>
            </a:solidFill>
            <a:prstDash val="solid"/>
          </a:ln>
        </p:spPr>
      </p:sp>
      <p:sp>
        <p:nvSpPr>
          <p:cNvPr id="17" name="Text 15"/>
          <p:cNvSpPr/>
          <p:nvPr/>
        </p:nvSpPr>
        <p:spPr>
          <a:xfrm>
            <a:off x="4892040" y="1463040"/>
            <a:ext cx="3749040" cy="457200"/>
          </a:xfrm>
          <a:prstGeom prst="rect">
            <a:avLst/>
          </a:prstGeom>
          <a:noFill/>
          <a:ln/>
        </p:spPr>
        <p:txBody>
          <a:bodyPr wrap="square" rtlCol="0" anchor="ctr"/>
          <a:lstStyle/>
          <a:p>
            <a:pPr indent="0" marL="0">
              <a:buNone/>
            </a:pPr>
            <a:r>
              <a:rPr lang="en-US" sz="2000" b="1" dirty="0">
                <a:solidFill>
                  <a:srgbClr val="A5B4FC"/>
                </a:solidFill>
                <a:latin typeface="Arial Black" pitchFamily="34" charset="0"/>
                <a:ea typeface="Arial Black" pitchFamily="34" charset="-122"/>
                <a:cs typeface="Arial Black" pitchFamily="34" charset="-120"/>
              </a:rPr>
              <a:t>❄️ FEAR</a:t>
            </a:r>
            <a:endParaRPr lang="en-US" sz="2000" dirty="0"/>
          </a:p>
        </p:txBody>
      </p:sp>
      <p:sp>
        <p:nvSpPr>
          <p:cNvPr id="18" name="Text 16"/>
          <p:cNvSpPr/>
          <p:nvPr/>
        </p:nvSpPr>
        <p:spPr>
          <a:xfrm>
            <a:off x="4892040" y="1920240"/>
            <a:ext cx="3749040" cy="274320"/>
          </a:xfrm>
          <a:prstGeom prst="rect">
            <a:avLst/>
          </a:prstGeom>
          <a:noFill/>
          <a:ln/>
        </p:spPr>
        <p:txBody>
          <a:bodyPr wrap="square" rtlCol="0" anchor="ctr"/>
          <a:lstStyle/>
          <a:p>
            <a:pPr indent="0" marL="0">
              <a:buNone/>
            </a:pPr>
            <a:r>
              <a:rPr lang="en-US" sz="950" i="1" dirty="0">
                <a:solidFill>
                  <a:srgbClr val="C7D2FE"/>
                </a:solidFill>
              </a:rPr>
              <a:t>恐怖 / 扁桃体基底外側核・PAGを基盤</a:t>
            </a:r>
            <a:endParaRPr lang="en-US" sz="950" dirty="0"/>
          </a:p>
        </p:txBody>
      </p:sp>
      <p:sp>
        <p:nvSpPr>
          <p:cNvPr id="19" name="Text 17"/>
          <p:cNvSpPr/>
          <p:nvPr/>
        </p:nvSpPr>
        <p:spPr>
          <a:xfrm>
            <a:off x="4892040" y="2286000"/>
            <a:ext cx="914400" cy="274320"/>
          </a:xfrm>
          <a:prstGeom prst="rect">
            <a:avLst/>
          </a:prstGeom>
          <a:noFill/>
          <a:ln/>
        </p:spPr>
        <p:txBody>
          <a:bodyPr wrap="square" rtlCol="0" anchor="ctr"/>
          <a:lstStyle/>
          <a:p>
            <a:pPr indent="0" marL="0">
              <a:buNone/>
            </a:pPr>
            <a:r>
              <a:rPr lang="en-US" sz="850" b="1" dirty="0">
                <a:solidFill>
                  <a:srgbClr val="C7D2FE"/>
                </a:solidFill>
              </a:rPr>
              <a:t>本質</a:t>
            </a:r>
            <a:endParaRPr lang="en-US" sz="850" dirty="0"/>
          </a:p>
        </p:txBody>
      </p:sp>
      <p:sp>
        <p:nvSpPr>
          <p:cNvPr id="20" name="Text 18"/>
          <p:cNvSpPr/>
          <p:nvPr/>
        </p:nvSpPr>
        <p:spPr>
          <a:xfrm>
            <a:off x="4892040" y="2560320"/>
            <a:ext cx="3749040" cy="411480"/>
          </a:xfrm>
          <a:prstGeom prst="rect">
            <a:avLst/>
          </a:prstGeom>
          <a:noFill/>
          <a:ln/>
        </p:spPr>
        <p:txBody>
          <a:bodyPr wrap="square" rtlCol="0" anchor="ctr"/>
          <a:lstStyle/>
          <a:p>
            <a:pPr indent="0" marL="0">
              <a:buNone/>
            </a:pPr>
            <a:r>
              <a:rPr lang="en-US" sz="900" dirty="0">
                <a:solidFill>
                  <a:srgbClr val="FFFFFE"/>
                </a:solidFill>
              </a:rPr>
              <a:t>身体的な損傷を予測し、それを回避しようとする反応。生命維持に不可欠。</a:t>
            </a:r>
            <a:endParaRPr lang="en-US" sz="900" dirty="0"/>
          </a:p>
        </p:txBody>
      </p:sp>
      <p:sp>
        <p:nvSpPr>
          <p:cNvPr id="21" name="Text 19"/>
          <p:cNvSpPr/>
          <p:nvPr/>
        </p:nvSpPr>
        <p:spPr>
          <a:xfrm>
            <a:off x="4892040" y="3063240"/>
            <a:ext cx="914400" cy="274320"/>
          </a:xfrm>
          <a:prstGeom prst="rect">
            <a:avLst/>
          </a:prstGeom>
          <a:noFill/>
          <a:ln/>
        </p:spPr>
        <p:txBody>
          <a:bodyPr wrap="square" rtlCol="0" anchor="ctr"/>
          <a:lstStyle/>
          <a:p>
            <a:pPr indent="0" marL="0">
              <a:buNone/>
            </a:pPr>
            <a:r>
              <a:rPr lang="en-US" sz="850" b="1" dirty="0">
                <a:solidFill>
                  <a:srgbClr val="C7D2FE"/>
                </a:solidFill>
              </a:rPr>
              <a:t>現代の例</a:t>
            </a:r>
            <a:endParaRPr lang="en-US" sz="850" dirty="0"/>
          </a:p>
        </p:txBody>
      </p:sp>
      <p:sp>
        <p:nvSpPr>
          <p:cNvPr id="22" name="Text 20"/>
          <p:cNvSpPr/>
          <p:nvPr/>
        </p:nvSpPr>
        <p:spPr>
          <a:xfrm>
            <a:off x="4892040" y="3337560"/>
            <a:ext cx="3749040" cy="411480"/>
          </a:xfrm>
          <a:prstGeom prst="rect">
            <a:avLst/>
          </a:prstGeom>
          <a:noFill/>
          <a:ln/>
        </p:spPr>
        <p:txBody>
          <a:bodyPr wrap="square" rtlCol="0" anchor="ctr"/>
          <a:lstStyle/>
          <a:p>
            <a:pPr indent="0" marL="0">
              <a:buNone/>
            </a:pPr>
            <a:r>
              <a:rPr lang="en-US" sz="900" dirty="0">
                <a:solidFill>
                  <a:srgbClr val="FFFFFE"/>
                </a:solidFill>
              </a:rPr>
              <a:t>未知の業務への不安、プレゼン失敗への恐れで動けなくなる「凍りつき」</a:t>
            </a:r>
            <a:endParaRPr lang="en-US" sz="900" dirty="0"/>
          </a:p>
        </p:txBody>
      </p:sp>
      <p:sp>
        <p:nvSpPr>
          <p:cNvPr id="23" name="Text 21"/>
          <p:cNvSpPr/>
          <p:nvPr/>
        </p:nvSpPr>
        <p:spPr>
          <a:xfrm>
            <a:off x="4892040" y="3840480"/>
            <a:ext cx="914400" cy="274320"/>
          </a:xfrm>
          <a:prstGeom prst="rect">
            <a:avLst/>
          </a:prstGeom>
          <a:noFill/>
          <a:ln/>
        </p:spPr>
        <p:txBody>
          <a:bodyPr wrap="square" rtlCol="0" anchor="ctr"/>
          <a:lstStyle/>
          <a:p>
            <a:pPr indent="0" marL="0">
              <a:buNone/>
            </a:pPr>
            <a:r>
              <a:rPr lang="en-US" sz="850" b="1" dirty="0">
                <a:solidFill>
                  <a:srgbClr val="C7D2FE"/>
                </a:solidFill>
              </a:rPr>
              <a:t>注意点</a:t>
            </a:r>
            <a:endParaRPr lang="en-US" sz="850" dirty="0"/>
          </a:p>
        </p:txBody>
      </p:sp>
      <p:sp>
        <p:nvSpPr>
          <p:cNvPr id="24" name="Text 22"/>
          <p:cNvSpPr/>
          <p:nvPr/>
        </p:nvSpPr>
        <p:spPr>
          <a:xfrm>
            <a:off x="4892040" y="4114800"/>
            <a:ext cx="3749040" cy="411480"/>
          </a:xfrm>
          <a:prstGeom prst="rect">
            <a:avLst/>
          </a:prstGeom>
          <a:noFill/>
          <a:ln/>
        </p:spPr>
        <p:txBody>
          <a:bodyPr wrap="square" rtlCol="0" anchor="ctr"/>
          <a:lstStyle/>
          <a:p>
            <a:pPr indent="0" marL="0">
              <a:buNone/>
            </a:pPr>
            <a:r>
              <a:rPr lang="en-US" sz="900" dirty="0">
                <a:solidFill>
                  <a:srgbClr val="FFFFFE"/>
                </a:solidFill>
              </a:rPr>
              <a:t>過去のトラウマが慢性的なFEARを引き起こし、日常生活を圧迫する</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7"/>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10B981"/>
          </a:solidFill>
          <a:ln w="12700">
            <a:solidFill>
              <a:srgbClr val="10B981"/>
            </a:solidFill>
            <a:prstDash val="solid"/>
          </a:ln>
        </p:spPr>
      </p:sp>
      <p:sp>
        <p:nvSpPr>
          <p:cNvPr id="3" name="Shape 1"/>
          <p:cNvSpPr/>
          <p:nvPr/>
        </p:nvSpPr>
        <p:spPr>
          <a:xfrm>
            <a:off x="347472" y="256032"/>
            <a:ext cx="2011680" cy="237744"/>
          </a:xfrm>
          <a:prstGeom prst="rect">
            <a:avLst/>
          </a:prstGeom>
          <a:solidFill>
            <a:srgbClr val="10B981"/>
          </a:solidFill>
          <a:ln w="12700">
            <a:solidFill>
              <a:srgbClr val="10B981"/>
            </a:solidFill>
            <a:prstDash val="solid"/>
          </a:ln>
        </p:spPr>
      </p:sp>
      <p:sp>
        <p:nvSpPr>
          <p:cNvPr id="4" name="Text 2"/>
          <p:cNvSpPr/>
          <p:nvPr/>
        </p:nvSpPr>
        <p:spPr>
          <a:xfrm>
            <a:off x="347472" y="256032"/>
            <a:ext cx="2011680" cy="237744"/>
          </a:xfrm>
          <a:prstGeom prst="rect">
            <a:avLst/>
          </a:prstGeom>
          <a:noFill/>
          <a:ln/>
        </p:spPr>
        <p:txBody>
          <a:bodyPr wrap="square" lIns="0" tIns="0" rIns="0" bIns="0" rtlCol="0" anchor="ctr"/>
          <a:lstStyle/>
          <a:p>
            <a:pPr algn="ctr" indent="0" marL="0">
              <a:buNone/>
            </a:pPr>
            <a:r>
              <a:rPr lang="en-US" sz="700" b="1" dirty="0">
                <a:solidFill>
                  <a:srgbClr val="FFFFFE"/>
                </a:solidFill>
              </a:rPr>
              <a:t>SOCIAL SYSTEMS</a:t>
            </a:r>
            <a:endParaRPr lang="en-US" sz="700" dirty="0"/>
          </a:p>
        </p:txBody>
      </p:sp>
      <p:sp>
        <p:nvSpPr>
          <p:cNvPr id="5" name="Text 3"/>
          <p:cNvSpPr/>
          <p:nvPr/>
        </p:nvSpPr>
        <p:spPr>
          <a:xfrm>
            <a:off x="347472" y="576072"/>
            <a:ext cx="8503920" cy="594360"/>
          </a:xfrm>
          <a:prstGeom prst="rect">
            <a:avLst/>
          </a:prstGeom>
          <a:noFill/>
          <a:ln/>
        </p:spPr>
        <p:txBody>
          <a:bodyPr wrap="square" rtlCol="0" anchor="ctr"/>
          <a:lstStyle/>
          <a:p>
            <a:pPr indent="0" marL="0">
              <a:buNone/>
            </a:pPr>
            <a:r>
              <a:rPr lang="en-US" sz="2600" b="1" dirty="0">
                <a:solidFill>
                  <a:srgbClr val="1A1A2E"/>
                </a:solidFill>
                <a:latin typeface="Arial Black" pitchFamily="34" charset="0"/>
                <a:ea typeface="Arial Black" pitchFamily="34" charset="-122"/>
                <a:cs typeface="Arial Black" pitchFamily="34" charset="-120"/>
              </a:rPr>
              <a:t>社会性を支える絆の系譜</a:t>
            </a:r>
            <a:endParaRPr lang="en-US" sz="2600" dirty="0"/>
          </a:p>
        </p:txBody>
      </p:sp>
      <p:sp>
        <p:nvSpPr>
          <p:cNvPr id="6" name="Text 4"/>
          <p:cNvSpPr/>
          <p:nvPr/>
        </p:nvSpPr>
        <p:spPr>
          <a:xfrm>
            <a:off x="347472" y="1170432"/>
            <a:ext cx="8503920" cy="320040"/>
          </a:xfrm>
          <a:prstGeom prst="rect">
            <a:avLst/>
          </a:prstGeom>
          <a:noFill/>
          <a:ln/>
        </p:spPr>
        <p:txBody>
          <a:bodyPr wrap="square" rtlCol="0" anchor="ctr"/>
          <a:lstStyle/>
          <a:p>
            <a:pPr indent="0" marL="0">
              <a:buNone/>
            </a:pPr>
            <a:r>
              <a:rPr lang="en-US" sz="1000" i="1" dirty="0">
                <a:solidFill>
                  <a:srgbClr val="4A4A6A"/>
                </a:solidFill>
              </a:rPr>
              <a:t>LUST・CARE・PANIC/GRIEF・PLAY ─ 人間の社会的一体性を生み出す4つの回路</a:t>
            </a:r>
            <a:endParaRPr lang="en-US" sz="1000" dirty="0"/>
          </a:p>
        </p:txBody>
      </p:sp>
      <p:sp>
        <p:nvSpPr>
          <p:cNvPr id="7" name="Shape 5"/>
          <p:cNvSpPr/>
          <p:nvPr/>
        </p:nvSpPr>
        <p:spPr>
          <a:xfrm>
            <a:off x="347472" y="1627632"/>
            <a:ext cx="4023360" cy="1508760"/>
          </a:xfrm>
          <a:prstGeom prst="rect">
            <a:avLst/>
          </a:prstGeom>
          <a:solidFill>
            <a:srgbClr val="FFFFFF"/>
          </a:solidFill>
          <a:ln w="12700">
            <a:solidFill>
              <a:srgbClr val="EC4899"/>
            </a:solidFill>
            <a:prstDash val="solid"/>
          </a:ln>
          <a:effectLst>
            <a:outerShdw sx="100000" sy="100000" kx="0" ky="0" algn="bl" rotWithShape="0" blurRad="76200" dist="12700" dir="8100000">
              <a:srgbClr val="000000">
                <a:alpha val="7000"/>
              </a:srgbClr>
            </a:outerShdw>
          </a:effectLst>
        </p:spPr>
      </p:sp>
      <p:sp>
        <p:nvSpPr>
          <p:cNvPr id="8" name="Shape 6"/>
          <p:cNvSpPr/>
          <p:nvPr/>
        </p:nvSpPr>
        <p:spPr>
          <a:xfrm>
            <a:off x="347472" y="1627632"/>
            <a:ext cx="4023360" cy="73152"/>
          </a:xfrm>
          <a:prstGeom prst="rect">
            <a:avLst/>
          </a:prstGeom>
          <a:solidFill>
            <a:srgbClr val="EC4899"/>
          </a:solidFill>
          <a:ln w="12700">
            <a:solidFill>
              <a:srgbClr val="EC4899"/>
            </a:solidFill>
            <a:prstDash val="solid"/>
          </a:ln>
        </p:spPr>
      </p:sp>
      <p:sp>
        <p:nvSpPr>
          <p:cNvPr id="9" name="Text 7"/>
          <p:cNvSpPr/>
          <p:nvPr/>
        </p:nvSpPr>
        <p:spPr>
          <a:xfrm>
            <a:off x="438912" y="1792224"/>
            <a:ext cx="457200" cy="411480"/>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10" name="Text 8"/>
          <p:cNvSpPr/>
          <p:nvPr/>
        </p:nvSpPr>
        <p:spPr>
          <a:xfrm>
            <a:off x="914400" y="1764792"/>
            <a:ext cx="3337560" cy="320040"/>
          </a:xfrm>
          <a:prstGeom prst="rect">
            <a:avLst/>
          </a:prstGeom>
          <a:noFill/>
          <a:ln/>
        </p:spPr>
        <p:txBody>
          <a:bodyPr wrap="square" rtlCol="0" anchor="ctr"/>
          <a:lstStyle/>
          <a:p>
            <a:pPr indent="0" marL="0">
              <a:buNone/>
            </a:pPr>
            <a:r>
              <a:rPr lang="en-US" sz="1100" b="1" dirty="0">
                <a:solidFill>
                  <a:srgbClr val="1A1A2E"/>
                </a:solidFill>
              </a:rPr>
              <a:t>LUST（性欲）</a:t>
            </a:r>
            <a:endParaRPr lang="en-US" sz="1100" dirty="0"/>
          </a:p>
        </p:txBody>
      </p:sp>
      <p:sp>
        <p:nvSpPr>
          <p:cNvPr id="11" name="Text 9"/>
          <p:cNvSpPr/>
          <p:nvPr/>
        </p:nvSpPr>
        <p:spPr>
          <a:xfrm>
            <a:off x="914400" y="2066544"/>
            <a:ext cx="3337560" cy="228600"/>
          </a:xfrm>
          <a:prstGeom prst="rect">
            <a:avLst/>
          </a:prstGeom>
          <a:noFill/>
          <a:ln/>
        </p:spPr>
        <p:txBody>
          <a:bodyPr wrap="square" rtlCol="0" anchor="ctr"/>
          <a:lstStyle/>
          <a:p>
            <a:pPr indent="0" marL="0">
              <a:buNone/>
            </a:pPr>
            <a:r>
              <a:rPr lang="en-US" sz="800" i="1" dirty="0">
                <a:solidFill>
                  <a:srgbClr val="EC4899"/>
                </a:solidFill>
              </a:rPr>
              <a:t>視床下部・性ステロイド系</a:t>
            </a:r>
            <a:endParaRPr lang="en-US" sz="800" dirty="0"/>
          </a:p>
        </p:txBody>
      </p:sp>
      <p:sp>
        <p:nvSpPr>
          <p:cNvPr id="12" name="Text 10"/>
          <p:cNvSpPr/>
          <p:nvPr/>
        </p:nvSpPr>
        <p:spPr>
          <a:xfrm>
            <a:off x="438912" y="2377440"/>
            <a:ext cx="3840480" cy="685800"/>
          </a:xfrm>
          <a:prstGeom prst="rect">
            <a:avLst/>
          </a:prstGeom>
          <a:noFill/>
          <a:ln/>
        </p:spPr>
        <p:txBody>
          <a:bodyPr wrap="square" rtlCol="0" anchor="ctr"/>
          <a:lstStyle/>
          <a:p>
            <a:pPr indent="0" marL="0">
              <a:buNone/>
            </a:pPr>
            <a:r>
              <a:rPr lang="en-US" sz="850" dirty="0">
                <a:solidFill>
                  <a:srgbClr val="4A4A6A"/>
                </a:solidFill>
              </a:rPr>
              <a:t>生殖と種の保存を司る。次世代へ生命を繋ぐための強烈な動機。単純な性的欲求を超え、愛着形成の基盤にもなる。</a:t>
            </a:r>
            <a:endParaRPr lang="en-US" sz="850" dirty="0"/>
          </a:p>
        </p:txBody>
      </p:sp>
      <p:sp>
        <p:nvSpPr>
          <p:cNvPr id="13" name="Shape 11"/>
          <p:cNvSpPr/>
          <p:nvPr/>
        </p:nvSpPr>
        <p:spPr>
          <a:xfrm>
            <a:off x="4645152" y="1627632"/>
            <a:ext cx="4023360" cy="1508760"/>
          </a:xfrm>
          <a:prstGeom prst="rect">
            <a:avLst/>
          </a:prstGeom>
          <a:solidFill>
            <a:srgbClr val="FFFFFF"/>
          </a:solidFill>
          <a:ln w="12700">
            <a:solidFill>
              <a:srgbClr val="10B981"/>
            </a:solidFill>
            <a:prstDash val="solid"/>
          </a:ln>
          <a:effectLst>
            <a:outerShdw sx="100000" sy="100000" kx="0" ky="0" algn="bl" rotWithShape="0" blurRad="76200" dist="12700" dir="8100000">
              <a:srgbClr val="000000">
                <a:alpha val="7000"/>
              </a:srgbClr>
            </a:outerShdw>
          </a:effectLst>
        </p:spPr>
      </p:sp>
      <p:sp>
        <p:nvSpPr>
          <p:cNvPr id="14" name="Shape 12"/>
          <p:cNvSpPr/>
          <p:nvPr/>
        </p:nvSpPr>
        <p:spPr>
          <a:xfrm>
            <a:off x="4645152" y="1627632"/>
            <a:ext cx="4023360" cy="73152"/>
          </a:xfrm>
          <a:prstGeom prst="rect">
            <a:avLst/>
          </a:prstGeom>
          <a:solidFill>
            <a:srgbClr val="10B981"/>
          </a:solidFill>
          <a:ln w="12700">
            <a:solidFill>
              <a:srgbClr val="10B981"/>
            </a:solidFill>
            <a:prstDash val="solid"/>
          </a:ln>
        </p:spPr>
      </p:sp>
      <p:sp>
        <p:nvSpPr>
          <p:cNvPr id="15" name="Text 13"/>
          <p:cNvSpPr/>
          <p:nvPr/>
        </p:nvSpPr>
        <p:spPr>
          <a:xfrm>
            <a:off x="4736592" y="1792224"/>
            <a:ext cx="457200" cy="411480"/>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16" name="Text 14"/>
          <p:cNvSpPr/>
          <p:nvPr/>
        </p:nvSpPr>
        <p:spPr>
          <a:xfrm>
            <a:off x="5212080" y="1764792"/>
            <a:ext cx="3337560" cy="320040"/>
          </a:xfrm>
          <a:prstGeom prst="rect">
            <a:avLst/>
          </a:prstGeom>
          <a:noFill/>
          <a:ln/>
        </p:spPr>
        <p:txBody>
          <a:bodyPr wrap="square" rtlCol="0" anchor="ctr"/>
          <a:lstStyle/>
          <a:p>
            <a:pPr indent="0" marL="0">
              <a:buNone/>
            </a:pPr>
            <a:r>
              <a:rPr lang="en-US" sz="1100" b="1" dirty="0">
                <a:solidFill>
                  <a:srgbClr val="1A1A2E"/>
                </a:solidFill>
              </a:rPr>
              <a:t>CARE（養育）</a:t>
            </a:r>
            <a:endParaRPr lang="en-US" sz="1100" dirty="0"/>
          </a:p>
        </p:txBody>
      </p:sp>
      <p:sp>
        <p:nvSpPr>
          <p:cNvPr id="17" name="Text 15"/>
          <p:cNvSpPr/>
          <p:nvPr/>
        </p:nvSpPr>
        <p:spPr>
          <a:xfrm>
            <a:off x="5212080" y="2066544"/>
            <a:ext cx="3337560" cy="228600"/>
          </a:xfrm>
          <a:prstGeom prst="rect">
            <a:avLst/>
          </a:prstGeom>
          <a:noFill/>
          <a:ln/>
        </p:spPr>
        <p:txBody>
          <a:bodyPr wrap="square" rtlCol="0" anchor="ctr"/>
          <a:lstStyle/>
          <a:p>
            <a:pPr indent="0" marL="0">
              <a:buNone/>
            </a:pPr>
            <a:r>
              <a:rPr lang="en-US" sz="800" i="1" dirty="0">
                <a:solidFill>
                  <a:srgbClr val="10B981"/>
                </a:solidFill>
              </a:rPr>
              <a:t>視床下部・オキシトシン系</a:t>
            </a:r>
            <a:endParaRPr lang="en-US" sz="800" dirty="0"/>
          </a:p>
        </p:txBody>
      </p:sp>
      <p:sp>
        <p:nvSpPr>
          <p:cNvPr id="18" name="Text 16"/>
          <p:cNvSpPr/>
          <p:nvPr/>
        </p:nvSpPr>
        <p:spPr>
          <a:xfrm>
            <a:off x="4736592" y="2377440"/>
            <a:ext cx="3840480" cy="685800"/>
          </a:xfrm>
          <a:prstGeom prst="rect">
            <a:avLst/>
          </a:prstGeom>
          <a:noFill/>
          <a:ln/>
        </p:spPr>
        <p:txBody>
          <a:bodyPr wrap="square" rtlCol="0" anchor="ctr"/>
          <a:lstStyle/>
          <a:p>
            <a:pPr indent="0" marL="0">
              <a:buNone/>
            </a:pPr>
            <a:r>
              <a:rPr lang="en-US" sz="850" dirty="0">
                <a:solidFill>
                  <a:srgbClr val="4A4A6A"/>
                </a:solidFill>
              </a:rPr>
              <a:t>オキシトシンに支えられた保護衝動。脆弱な他者を慈しみ、無償の献身を注ぐことができる。「愛」の神経科学的実体。</a:t>
            </a:r>
            <a:endParaRPr lang="en-US" sz="850" dirty="0"/>
          </a:p>
        </p:txBody>
      </p:sp>
      <p:sp>
        <p:nvSpPr>
          <p:cNvPr id="19" name="Shape 17"/>
          <p:cNvSpPr/>
          <p:nvPr/>
        </p:nvSpPr>
        <p:spPr>
          <a:xfrm>
            <a:off x="347472" y="3273552"/>
            <a:ext cx="4023360" cy="1508760"/>
          </a:xfrm>
          <a:prstGeom prst="rect">
            <a:avLst/>
          </a:prstGeom>
          <a:solidFill>
            <a:srgbClr val="FFFFFF"/>
          </a:solidFill>
          <a:ln w="12700">
            <a:solidFill>
              <a:srgbClr val="8B5CF6"/>
            </a:solidFill>
            <a:prstDash val="solid"/>
          </a:ln>
          <a:effectLst>
            <a:outerShdw sx="100000" sy="100000" kx="0" ky="0" algn="bl" rotWithShape="0" blurRad="76200" dist="12700" dir="8100000">
              <a:srgbClr val="000000">
                <a:alpha val="7000"/>
              </a:srgbClr>
            </a:outerShdw>
          </a:effectLst>
        </p:spPr>
      </p:sp>
      <p:sp>
        <p:nvSpPr>
          <p:cNvPr id="20" name="Shape 18"/>
          <p:cNvSpPr/>
          <p:nvPr/>
        </p:nvSpPr>
        <p:spPr>
          <a:xfrm>
            <a:off x="347472" y="3273552"/>
            <a:ext cx="4023360" cy="73152"/>
          </a:xfrm>
          <a:prstGeom prst="rect">
            <a:avLst/>
          </a:prstGeom>
          <a:solidFill>
            <a:srgbClr val="8B5CF6"/>
          </a:solidFill>
          <a:ln w="12700">
            <a:solidFill>
              <a:srgbClr val="8B5CF6"/>
            </a:solidFill>
            <a:prstDash val="solid"/>
          </a:ln>
        </p:spPr>
      </p:sp>
      <p:sp>
        <p:nvSpPr>
          <p:cNvPr id="21" name="Text 19"/>
          <p:cNvSpPr/>
          <p:nvPr/>
        </p:nvSpPr>
        <p:spPr>
          <a:xfrm>
            <a:off x="438912" y="3438144"/>
            <a:ext cx="457200" cy="411480"/>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22" name="Text 20"/>
          <p:cNvSpPr/>
          <p:nvPr/>
        </p:nvSpPr>
        <p:spPr>
          <a:xfrm>
            <a:off x="914400" y="3410712"/>
            <a:ext cx="3337560" cy="320040"/>
          </a:xfrm>
          <a:prstGeom prst="rect">
            <a:avLst/>
          </a:prstGeom>
          <a:noFill/>
          <a:ln/>
        </p:spPr>
        <p:txBody>
          <a:bodyPr wrap="square" rtlCol="0" anchor="ctr"/>
          <a:lstStyle/>
          <a:p>
            <a:pPr indent="0" marL="0">
              <a:buNone/>
            </a:pPr>
            <a:r>
              <a:rPr lang="en-US" sz="1100" b="1" dirty="0">
                <a:solidFill>
                  <a:srgbClr val="1A1A2E"/>
                </a:solidFill>
              </a:rPr>
              <a:t>PANIC/GRIEF（分離不安）</a:t>
            </a:r>
            <a:endParaRPr lang="en-US" sz="1100" dirty="0"/>
          </a:p>
        </p:txBody>
      </p:sp>
      <p:sp>
        <p:nvSpPr>
          <p:cNvPr id="23" name="Text 21"/>
          <p:cNvSpPr/>
          <p:nvPr/>
        </p:nvSpPr>
        <p:spPr>
          <a:xfrm>
            <a:off x="914400" y="3712464"/>
            <a:ext cx="3337560" cy="228600"/>
          </a:xfrm>
          <a:prstGeom prst="rect">
            <a:avLst/>
          </a:prstGeom>
          <a:noFill/>
          <a:ln/>
        </p:spPr>
        <p:txBody>
          <a:bodyPr wrap="square" rtlCol="0" anchor="ctr"/>
          <a:lstStyle/>
          <a:p>
            <a:pPr indent="0" marL="0">
              <a:buNone/>
            </a:pPr>
            <a:r>
              <a:rPr lang="en-US" sz="800" i="1" dirty="0">
                <a:solidFill>
                  <a:srgbClr val="8B5CF6"/>
                </a:solidFill>
              </a:rPr>
              <a:t>前帯状皮質・オピオイド系</a:t>
            </a:r>
            <a:endParaRPr lang="en-US" sz="800" dirty="0"/>
          </a:p>
        </p:txBody>
      </p:sp>
      <p:sp>
        <p:nvSpPr>
          <p:cNvPr id="24" name="Text 22"/>
          <p:cNvSpPr/>
          <p:nvPr/>
        </p:nvSpPr>
        <p:spPr>
          <a:xfrm>
            <a:off x="438912" y="4023360"/>
            <a:ext cx="3840480" cy="685800"/>
          </a:xfrm>
          <a:prstGeom prst="rect">
            <a:avLst/>
          </a:prstGeom>
          <a:noFill/>
          <a:ln/>
        </p:spPr>
        <p:txBody>
          <a:bodyPr wrap="square" rtlCol="0" anchor="ctr"/>
          <a:lstStyle/>
          <a:p>
            <a:pPr indent="0" marL="0">
              <a:buNone/>
            </a:pPr>
            <a:r>
              <a:rPr lang="en-US" sz="850" dirty="0">
                <a:solidFill>
                  <a:srgbClr val="4A4A6A"/>
                </a:solidFill>
              </a:rPr>
              <a:t>物理的な「痛み」と同じオピオイド系を利用。孤独の痛みは身体的負傷に匹敵。社会的絆を維持するための根本的な動機。</a:t>
            </a:r>
            <a:endParaRPr lang="en-US" sz="850" dirty="0"/>
          </a:p>
        </p:txBody>
      </p:sp>
      <p:sp>
        <p:nvSpPr>
          <p:cNvPr id="25" name="Shape 23"/>
          <p:cNvSpPr/>
          <p:nvPr/>
        </p:nvSpPr>
        <p:spPr>
          <a:xfrm>
            <a:off x="4645152" y="3273552"/>
            <a:ext cx="4023360" cy="1508760"/>
          </a:xfrm>
          <a:prstGeom prst="rect">
            <a:avLst/>
          </a:prstGeom>
          <a:solidFill>
            <a:srgbClr val="FFFFFF"/>
          </a:solidFill>
          <a:ln w="12700">
            <a:solidFill>
              <a:srgbClr val="3B82F6"/>
            </a:solidFill>
            <a:prstDash val="solid"/>
          </a:ln>
          <a:effectLst>
            <a:outerShdw sx="100000" sy="100000" kx="0" ky="0" algn="bl" rotWithShape="0" blurRad="76200" dist="12700" dir="8100000">
              <a:srgbClr val="000000">
                <a:alpha val="7000"/>
              </a:srgbClr>
            </a:outerShdw>
          </a:effectLst>
        </p:spPr>
      </p:sp>
      <p:sp>
        <p:nvSpPr>
          <p:cNvPr id="26" name="Shape 24"/>
          <p:cNvSpPr/>
          <p:nvPr/>
        </p:nvSpPr>
        <p:spPr>
          <a:xfrm>
            <a:off x="4645152" y="3273552"/>
            <a:ext cx="4023360" cy="73152"/>
          </a:xfrm>
          <a:prstGeom prst="rect">
            <a:avLst/>
          </a:prstGeom>
          <a:solidFill>
            <a:srgbClr val="3B82F6"/>
          </a:solidFill>
          <a:ln w="12700">
            <a:solidFill>
              <a:srgbClr val="3B82F6"/>
            </a:solidFill>
            <a:prstDash val="solid"/>
          </a:ln>
        </p:spPr>
      </p:sp>
      <p:sp>
        <p:nvSpPr>
          <p:cNvPr id="27" name="Text 25"/>
          <p:cNvSpPr/>
          <p:nvPr/>
        </p:nvSpPr>
        <p:spPr>
          <a:xfrm>
            <a:off x="4736592" y="3438144"/>
            <a:ext cx="457200" cy="411480"/>
          </a:xfrm>
          <a:prstGeom prst="rect">
            <a:avLst/>
          </a:prstGeom>
          <a:noFill/>
          <a:ln/>
        </p:spPr>
        <p:txBody>
          <a:bodyPr wrap="square" rtlCol="0" anchor="ctr"/>
          <a:lstStyle/>
          <a:p>
            <a:pPr algn="ctr" indent="0" marL="0">
              <a:buNone/>
            </a:pPr>
            <a:r>
              <a:rPr lang="en-US" sz="2000" dirty="0">
                <a:solidFill>
                  <a:srgbClr val="000000"/>
                </a:solidFill>
              </a:rPr>
              <a:t>✨</a:t>
            </a:r>
            <a:endParaRPr lang="en-US" sz="2000" dirty="0"/>
          </a:p>
        </p:txBody>
      </p:sp>
      <p:sp>
        <p:nvSpPr>
          <p:cNvPr id="28" name="Text 26"/>
          <p:cNvSpPr/>
          <p:nvPr/>
        </p:nvSpPr>
        <p:spPr>
          <a:xfrm>
            <a:off x="5212080" y="3410712"/>
            <a:ext cx="3337560" cy="320040"/>
          </a:xfrm>
          <a:prstGeom prst="rect">
            <a:avLst/>
          </a:prstGeom>
          <a:noFill/>
          <a:ln/>
        </p:spPr>
        <p:txBody>
          <a:bodyPr wrap="square" rtlCol="0" anchor="ctr"/>
          <a:lstStyle/>
          <a:p>
            <a:pPr indent="0" marL="0">
              <a:buNone/>
            </a:pPr>
            <a:r>
              <a:rPr lang="en-US" sz="1100" b="1" dirty="0">
                <a:solidFill>
                  <a:srgbClr val="1A1A2E"/>
                </a:solidFill>
              </a:rPr>
              <a:t>PLAY（遊戯）</a:t>
            </a:r>
            <a:endParaRPr lang="en-US" sz="1100" dirty="0"/>
          </a:p>
        </p:txBody>
      </p:sp>
      <p:sp>
        <p:nvSpPr>
          <p:cNvPr id="29" name="Text 27"/>
          <p:cNvSpPr/>
          <p:nvPr/>
        </p:nvSpPr>
        <p:spPr>
          <a:xfrm>
            <a:off x="5212080" y="3712464"/>
            <a:ext cx="3337560" cy="228600"/>
          </a:xfrm>
          <a:prstGeom prst="rect">
            <a:avLst/>
          </a:prstGeom>
          <a:noFill/>
          <a:ln/>
        </p:spPr>
        <p:txBody>
          <a:bodyPr wrap="square" rtlCol="0" anchor="ctr"/>
          <a:lstStyle/>
          <a:p>
            <a:pPr indent="0" marL="0">
              <a:buNone/>
            </a:pPr>
            <a:r>
              <a:rPr lang="en-US" sz="800" i="1" dirty="0">
                <a:solidFill>
                  <a:srgbClr val="3B82F6"/>
                </a:solidFill>
              </a:rPr>
              <a:t>上丘・皮質下経路</a:t>
            </a:r>
            <a:endParaRPr lang="en-US" sz="800" dirty="0"/>
          </a:p>
        </p:txBody>
      </p:sp>
      <p:sp>
        <p:nvSpPr>
          <p:cNvPr id="30" name="Text 28"/>
          <p:cNvSpPr/>
          <p:nvPr/>
        </p:nvSpPr>
        <p:spPr>
          <a:xfrm>
            <a:off x="4736592" y="4023360"/>
            <a:ext cx="3840480" cy="685800"/>
          </a:xfrm>
          <a:prstGeom prst="rect">
            <a:avLst/>
          </a:prstGeom>
          <a:noFill/>
          <a:ln/>
        </p:spPr>
        <p:txBody>
          <a:bodyPr wrap="square" rtlCol="0" anchor="ctr"/>
          <a:lstStyle/>
          <a:p>
            <a:pPr indent="0" marL="0">
              <a:buNone/>
            </a:pPr>
            <a:r>
              <a:rPr lang="en-US" sz="850" dirty="0">
                <a:solidFill>
                  <a:srgbClr val="4A4A6A"/>
                </a:solidFill>
              </a:rPr>
              <a:t>楽しさの中で社会的序列・ルールを学ぶ衝動。安全な遊びを通じて複雑な社会を生き抜くための協力関係と調整能力を磨く。</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1A2E"/>
        </a:solidFill>
      </p:bgPr>
    </p:bg>
    <p:spTree>
      <p:nvGrpSpPr>
        <p:cNvPr id="1" name=""/>
        <p:cNvGrpSpPr/>
        <p:nvPr/>
      </p:nvGrpSpPr>
      <p:grpSpPr>
        <a:xfrm>
          <a:off x="0" y="0"/>
          <a:ext cx="0" cy="0"/>
          <a:chOff x="0" y="0"/>
          <a:chExt cx="0" cy="0"/>
        </a:xfrm>
      </p:grpSpPr>
      <p:sp>
        <p:nvSpPr>
          <p:cNvPr id="2" name="Shape 0"/>
          <p:cNvSpPr/>
          <p:nvPr/>
        </p:nvSpPr>
        <p:spPr>
          <a:xfrm>
            <a:off x="5943600" y="457200"/>
            <a:ext cx="3657600" cy="3657600"/>
          </a:xfrm>
          <a:prstGeom prst="ellipse">
            <a:avLst/>
          </a:prstGeom>
          <a:solidFill>
            <a:srgbClr val="5B4FBE">
              <a:alpha val="18000"/>
            </a:srgbClr>
          </a:solidFill>
          <a:ln w="12700">
            <a:solidFill>
              <a:srgbClr val="5B4FBE">
                <a:alpha val="18000"/>
              </a:srgbClr>
            </a:solidFill>
            <a:prstDash val="solid"/>
          </a:ln>
        </p:spPr>
      </p:sp>
      <p:sp>
        <p:nvSpPr>
          <p:cNvPr id="3" name="Text 1"/>
          <p:cNvSpPr/>
          <p:nvPr/>
        </p:nvSpPr>
        <p:spPr>
          <a:xfrm>
            <a:off x="457200" y="228600"/>
            <a:ext cx="3657600" cy="274320"/>
          </a:xfrm>
          <a:prstGeom prst="rect">
            <a:avLst/>
          </a:prstGeom>
          <a:noFill/>
          <a:ln/>
        </p:spPr>
        <p:txBody>
          <a:bodyPr wrap="square" rtlCol="0" anchor="ctr"/>
          <a:lstStyle/>
          <a:p>
            <a:pPr indent="0" marL="0">
              <a:buNone/>
            </a:pPr>
            <a:r>
              <a:rPr lang="en-US" sz="800" i="1" spc="400" kern="0" dirty="0">
                <a:solidFill>
                  <a:srgbClr val="AAAACC"/>
                </a:solidFill>
              </a:rPr>
              <a:t>PARADIGM SHIFT</a:t>
            </a:r>
            <a:endParaRPr lang="en-US" sz="800" dirty="0"/>
          </a:p>
        </p:txBody>
      </p:sp>
      <p:sp>
        <p:nvSpPr>
          <p:cNvPr id="4" name="Text 2"/>
          <p:cNvSpPr/>
          <p:nvPr/>
        </p:nvSpPr>
        <p:spPr>
          <a:xfrm>
            <a:off x="457200" y="502920"/>
            <a:ext cx="6858000" cy="1280160"/>
          </a:xfrm>
          <a:prstGeom prst="rect">
            <a:avLst/>
          </a:prstGeom>
          <a:noFill/>
          <a:ln/>
        </p:spPr>
        <p:txBody>
          <a:bodyPr wrap="square" rtlCol="0" anchor="ctr"/>
          <a:lstStyle/>
          <a:p>
            <a:pPr indent="0" marL="0">
              <a:buNone/>
            </a:pPr>
            <a:r>
              <a:rPr lang="en-US" sz="2400" b="1" dirty="0">
                <a:solidFill>
                  <a:srgbClr val="FFFFFE"/>
                </a:solidFill>
                <a:latin typeface="Arial Black" pitchFamily="34" charset="0"/>
                <a:ea typeface="Arial Black" pitchFamily="34" charset="-122"/>
                <a:cs typeface="Arial Black" pitchFamily="34" charset="-120"/>
              </a:rPr>
              <a:t>「意識するイド」</a:t>
            </a:r>
            <a:endParaRPr lang="en-US" sz="2400" dirty="0"/>
          </a:p>
          <a:p>
            <a:pPr indent="0" marL="0">
              <a:buNone/>
            </a:pPr>
            <a:r>
              <a:rPr lang="en-US" sz="2400" b="1" dirty="0">
                <a:solidFill>
                  <a:srgbClr val="FFFFFE"/>
                </a:solidFill>
                <a:latin typeface="Arial Black" pitchFamily="34" charset="0"/>
                <a:ea typeface="Arial Black" pitchFamily="34" charset="-122"/>
                <a:cs typeface="Arial Black" pitchFamily="34" charset="-120"/>
              </a:rPr>
              <a:t>感情が「気持ち」に変わる場所</a:t>
            </a:r>
            <a:endParaRPr lang="en-US" sz="2400" dirty="0"/>
          </a:p>
        </p:txBody>
      </p:sp>
      <p:sp>
        <p:nvSpPr>
          <p:cNvPr id="5" name="Shape 3"/>
          <p:cNvSpPr/>
          <p:nvPr/>
        </p:nvSpPr>
        <p:spPr>
          <a:xfrm>
            <a:off x="457200" y="1920240"/>
            <a:ext cx="8229600" cy="914400"/>
          </a:xfrm>
          <a:prstGeom prst="rect">
            <a:avLst/>
          </a:prstGeom>
          <a:solidFill>
            <a:srgbClr val="FFFFFF">
              <a:alpha val="8000"/>
            </a:srgbClr>
          </a:solidFill>
          <a:ln w="10160">
            <a:solidFill>
              <a:srgbClr val="5B4FBE"/>
            </a:solidFill>
            <a:prstDash val="solid"/>
          </a:ln>
        </p:spPr>
      </p:sp>
      <p:sp>
        <p:nvSpPr>
          <p:cNvPr id="6" name="Shape 4"/>
          <p:cNvSpPr/>
          <p:nvPr/>
        </p:nvSpPr>
        <p:spPr>
          <a:xfrm>
            <a:off x="457200" y="1920240"/>
            <a:ext cx="594360" cy="914400"/>
          </a:xfrm>
          <a:prstGeom prst="rect">
            <a:avLst/>
          </a:prstGeom>
          <a:solidFill>
            <a:srgbClr val="5B4FBE">
              <a:alpha val="85000"/>
            </a:srgbClr>
          </a:solidFill>
          <a:ln w="12700">
            <a:solidFill>
              <a:srgbClr val="5B4FBE"/>
            </a:solidFill>
            <a:prstDash val="solid"/>
          </a:ln>
        </p:spPr>
      </p:sp>
      <p:sp>
        <p:nvSpPr>
          <p:cNvPr id="7" name="Text 5"/>
          <p:cNvSpPr/>
          <p:nvPr/>
        </p:nvSpPr>
        <p:spPr>
          <a:xfrm>
            <a:off x="457200" y="1920240"/>
            <a:ext cx="594360" cy="914400"/>
          </a:xfrm>
          <a:prstGeom prst="rect">
            <a:avLst/>
          </a:prstGeom>
          <a:noFill/>
          <a:ln/>
        </p:spPr>
        <p:txBody>
          <a:bodyPr wrap="square" lIns="0" tIns="0" rIns="0" bIns="0" rtlCol="0" anchor="ctr"/>
          <a:lstStyle/>
          <a:p>
            <a:pPr algn="ctr" indent="0" marL="0">
              <a:buNone/>
            </a:pPr>
            <a:r>
              <a:rPr lang="en-US" sz="1800" b="1" dirty="0">
                <a:solidFill>
                  <a:srgbClr val="5B4FBE"/>
                </a:solidFill>
              </a:rPr>
              <a:t>01</a:t>
            </a:r>
            <a:endParaRPr lang="en-US" sz="1800" dirty="0"/>
          </a:p>
        </p:txBody>
      </p:sp>
      <p:sp>
        <p:nvSpPr>
          <p:cNvPr id="8" name="Text 6"/>
          <p:cNvSpPr/>
          <p:nvPr/>
        </p:nvSpPr>
        <p:spPr>
          <a:xfrm>
            <a:off x="1170432" y="1984248"/>
            <a:ext cx="6492240" cy="320040"/>
          </a:xfrm>
          <a:prstGeom prst="rect">
            <a:avLst/>
          </a:prstGeom>
          <a:noFill/>
          <a:ln/>
        </p:spPr>
        <p:txBody>
          <a:bodyPr wrap="square" rtlCol="0" anchor="ctr"/>
          <a:lstStyle/>
          <a:p>
            <a:pPr indent="0" marL="0">
              <a:buNone/>
            </a:pPr>
            <a:r>
              <a:rPr lang="en-US" sz="1150" b="1" dirty="0">
                <a:solidFill>
                  <a:srgbClr val="FFFFFE"/>
                </a:solidFill>
              </a:rPr>
              <a:t>皮質は本来「無意識」である</a:t>
            </a:r>
            <a:endParaRPr lang="en-US" sz="1150" dirty="0"/>
          </a:p>
        </p:txBody>
      </p:sp>
      <p:sp>
        <p:nvSpPr>
          <p:cNvPr id="9" name="Text 7"/>
          <p:cNvSpPr/>
          <p:nvPr/>
        </p:nvSpPr>
        <p:spPr>
          <a:xfrm>
            <a:off x="1170432" y="2322576"/>
            <a:ext cx="6492240" cy="457200"/>
          </a:xfrm>
          <a:prstGeom prst="rect">
            <a:avLst/>
          </a:prstGeom>
          <a:noFill/>
          <a:ln/>
        </p:spPr>
        <p:txBody>
          <a:bodyPr wrap="square" rtlCol="0" anchor="ctr"/>
          <a:lstStyle/>
          <a:p>
            <a:pPr indent="0" marL="0">
              <a:buNone/>
            </a:pPr>
            <a:r>
              <a:rPr lang="en-US" sz="850" dirty="0">
                <a:solidFill>
                  <a:srgbClr val="AAAACC"/>
                </a:solidFill>
              </a:rPr>
              <a:t>20世紀神経科学の誤り：「皮質が意識の源」という常識をソームズが覆した。大脳皮質は予測可能な出来事を自動化することを得意とし、意識を必要としない。</a:t>
            </a:r>
            <a:endParaRPr lang="en-US" sz="850" dirty="0"/>
          </a:p>
        </p:txBody>
      </p:sp>
      <p:sp>
        <p:nvSpPr>
          <p:cNvPr id="10" name="Shape 8"/>
          <p:cNvSpPr/>
          <p:nvPr/>
        </p:nvSpPr>
        <p:spPr>
          <a:xfrm>
            <a:off x="457200" y="2926080"/>
            <a:ext cx="8229600" cy="914400"/>
          </a:xfrm>
          <a:prstGeom prst="rect">
            <a:avLst/>
          </a:prstGeom>
          <a:solidFill>
            <a:srgbClr val="FFFFFF">
              <a:alpha val="8000"/>
            </a:srgbClr>
          </a:solidFill>
          <a:ln w="10160">
            <a:solidFill>
              <a:srgbClr val="FF6B6B"/>
            </a:solidFill>
            <a:prstDash val="solid"/>
          </a:ln>
        </p:spPr>
      </p:sp>
      <p:sp>
        <p:nvSpPr>
          <p:cNvPr id="11" name="Shape 9"/>
          <p:cNvSpPr/>
          <p:nvPr/>
        </p:nvSpPr>
        <p:spPr>
          <a:xfrm>
            <a:off x="457200" y="2926080"/>
            <a:ext cx="594360" cy="914400"/>
          </a:xfrm>
          <a:prstGeom prst="rect">
            <a:avLst/>
          </a:prstGeom>
          <a:solidFill>
            <a:srgbClr val="FF6B6B">
              <a:alpha val="85000"/>
            </a:srgbClr>
          </a:solidFill>
          <a:ln w="12700">
            <a:solidFill>
              <a:srgbClr val="FF6B6B"/>
            </a:solidFill>
            <a:prstDash val="solid"/>
          </a:ln>
        </p:spPr>
      </p:sp>
      <p:sp>
        <p:nvSpPr>
          <p:cNvPr id="12" name="Text 10"/>
          <p:cNvSpPr/>
          <p:nvPr/>
        </p:nvSpPr>
        <p:spPr>
          <a:xfrm>
            <a:off x="457200" y="2926080"/>
            <a:ext cx="594360" cy="914400"/>
          </a:xfrm>
          <a:prstGeom prst="rect">
            <a:avLst/>
          </a:prstGeom>
          <a:noFill/>
          <a:ln/>
        </p:spPr>
        <p:txBody>
          <a:bodyPr wrap="square" lIns="0" tIns="0" rIns="0" bIns="0" rtlCol="0" anchor="ctr"/>
          <a:lstStyle/>
          <a:p>
            <a:pPr algn="ctr" indent="0" marL="0">
              <a:buNone/>
            </a:pPr>
            <a:r>
              <a:rPr lang="en-US" sz="1800" b="1" dirty="0">
                <a:solidFill>
                  <a:srgbClr val="FF6B6B"/>
                </a:solidFill>
              </a:rPr>
              <a:t>02</a:t>
            </a:r>
            <a:endParaRPr lang="en-US" sz="1800" dirty="0"/>
          </a:p>
        </p:txBody>
      </p:sp>
      <p:sp>
        <p:nvSpPr>
          <p:cNvPr id="13" name="Text 11"/>
          <p:cNvSpPr/>
          <p:nvPr/>
        </p:nvSpPr>
        <p:spPr>
          <a:xfrm>
            <a:off x="1170432" y="2990088"/>
            <a:ext cx="6492240" cy="320040"/>
          </a:xfrm>
          <a:prstGeom prst="rect">
            <a:avLst/>
          </a:prstGeom>
          <a:noFill/>
          <a:ln/>
        </p:spPr>
        <p:txBody>
          <a:bodyPr wrap="square" rtlCol="0" anchor="ctr"/>
          <a:lstStyle/>
          <a:p>
            <a:pPr indent="0" marL="0">
              <a:buNone/>
            </a:pPr>
            <a:r>
              <a:rPr lang="en-US" sz="1150" b="1" dirty="0">
                <a:solidFill>
                  <a:srgbClr val="FFFFFE"/>
                </a:solidFill>
              </a:rPr>
              <a:t>意識は「予測誤差」から生まれる</a:t>
            </a:r>
            <a:endParaRPr lang="en-US" sz="1150" dirty="0"/>
          </a:p>
        </p:txBody>
      </p:sp>
      <p:sp>
        <p:nvSpPr>
          <p:cNvPr id="14" name="Text 12"/>
          <p:cNvSpPr/>
          <p:nvPr/>
        </p:nvSpPr>
        <p:spPr>
          <a:xfrm>
            <a:off x="1170432" y="3328416"/>
            <a:ext cx="6492240" cy="457200"/>
          </a:xfrm>
          <a:prstGeom prst="rect">
            <a:avLst/>
          </a:prstGeom>
          <a:noFill/>
          <a:ln/>
        </p:spPr>
        <p:txBody>
          <a:bodyPr wrap="square" rtlCol="0" anchor="ctr"/>
          <a:lstStyle/>
          <a:p>
            <a:pPr indent="0" marL="0">
              <a:buNone/>
            </a:pPr>
            <a:r>
              <a:rPr lang="en-US" sz="850" dirty="0">
                <a:solidFill>
                  <a:srgbClr val="AAAACC"/>
                </a:solidFill>
              </a:rPr>
              <a:t>フリストンの自由エネルギー原理との接続。感情とは、脳の予測（モデル）と現実のズレ＝「予測誤差」を主観的に体験したもの。感情こそが意識の正体。</a:t>
            </a:r>
            <a:endParaRPr lang="en-US" sz="850" dirty="0"/>
          </a:p>
        </p:txBody>
      </p:sp>
      <p:sp>
        <p:nvSpPr>
          <p:cNvPr id="15" name="Shape 13"/>
          <p:cNvSpPr/>
          <p:nvPr/>
        </p:nvSpPr>
        <p:spPr>
          <a:xfrm>
            <a:off x="457200" y="3931920"/>
            <a:ext cx="8229600" cy="914400"/>
          </a:xfrm>
          <a:prstGeom prst="rect">
            <a:avLst/>
          </a:prstGeom>
          <a:solidFill>
            <a:srgbClr val="FFFFFF">
              <a:alpha val="8000"/>
            </a:srgbClr>
          </a:solidFill>
          <a:ln w="10160">
            <a:solidFill>
              <a:srgbClr val="FFD93D"/>
            </a:solidFill>
            <a:prstDash val="solid"/>
          </a:ln>
        </p:spPr>
      </p:sp>
      <p:sp>
        <p:nvSpPr>
          <p:cNvPr id="16" name="Shape 14"/>
          <p:cNvSpPr/>
          <p:nvPr/>
        </p:nvSpPr>
        <p:spPr>
          <a:xfrm>
            <a:off x="457200" y="3931920"/>
            <a:ext cx="594360" cy="914400"/>
          </a:xfrm>
          <a:prstGeom prst="rect">
            <a:avLst/>
          </a:prstGeom>
          <a:solidFill>
            <a:srgbClr val="FFD93D">
              <a:alpha val="85000"/>
            </a:srgbClr>
          </a:solidFill>
          <a:ln w="12700">
            <a:solidFill>
              <a:srgbClr val="FFD93D"/>
            </a:solidFill>
            <a:prstDash val="solid"/>
          </a:ln>
        </p:spPr>
      </p:sp>
      <p:sp>
        <p:nvSpPr>
          <p:cNvPr id="17" name="Text 15"/>
          <p:cNvSpPr/>
          <p:nvPr/>
        </p:nvSpPr>
        <p:spPr>
          <a:xfrm>
            <a:off x="457200" y="3931920"/>
            <a:ext cx="594360" cy="914400"/>
          </a:xfrm>
          <a:prstGeom prst="rect">
            <a:avLst/>
          </a:prstGeom>
          <a:noFill/>
          <a:ln/>
        </p:spPr>
        <p:txBody>
          <a:bodyPr wrap="square" lIns="0" tIns="0" rIns="0" bIns="0" rtlCol="0" anchor="ctr"/>
          <a:lstStyle/>
          <a:p>
            <a:pPr algn="ctr" indent="0" marL="0">
              <a:buNone/>
            </a:pPr>
            <a:r>
              <a:rPr lang="en-US" sz="1800" b="1" dirty="0">
                <a:solidFill>
                  <a:srgbClr val="FFD93D"/>
                </a:solidFill>
              </a:rPr>
              <a:t>03</a:t>
            </a:r>
            <a:endParaRPr lang="en-US" sz="1800" dirty="0"/>
          </a:p>
        </p:txBody>
      </p:sp>
      <p:sp>
        <p:nvSpPr>
          <p:cNvPr id="18" name="Text 16"/>
          <p:cNvSpPr/>
          <p:nvPr/>
        </p:nvSpPr>
        <p:spPr>
          <a:xfrm>
            <a:off x="1170432" y="3995928"/>
            <a:ext cx="6492240" cy="320040"/>
          </a:xfrm>
          <a:prstGeom prst="rect">
            <a:avLst/>
          </a:prstGeom>
          <a:noFill/>
          <a:ln/>
        </p:spPr>
        <p:txBody>
          <a:bodyPr wrap="square" rtlCol="0" anchor="ctr"/>
          <a:lstStyle/>
          <a:p>
            <a:pPr indent="0" marL="0">
              <a:buNone/>
            </a:pPr>
            <a:r>
              <a:rPr lang="en-US" sz="1150" b="1" dirty="0">
                <a:solidFill>
                  <a:srgbClr val="FFFFFE"/>
                </a:solidFill>
              </a:rPr>
              <a:t>イドが「意識の光」を灯す</a:t>
            </a:r>
            <a:endParaRPr lang="en-US" sz="1150" dirty="0"/>
          </a:p>
        </p:txBody>
      </p:sp>
      <p:sp>
        <p:nvSpPr>
          <p:cNvPr id="19" name="Text 17"/>
          <p:cNvSpPr/>
          <p:nvPr/>
        </p:nvSpPr>
        <p:spPr>
          <a:xfrm>
            <a:off x="1170432" y="4334256"/>
            <a:ext cx="6492240" cy="457200"/>
          </a:xfrm>
          <a:prstGeom prst="rect">
            <a:avLst/>
          </a:prstGeom>
          <a:noFill/>
          <a:ln/>
        </p:spPr>
        <p:txBody>
          <a:bodyPr wrap="square" rtlCol="0" anchor="ctr"/>
          <a:lstStyle/>
          <a:p>
            <a:pPr indent="0" marL="0">
              <a:buNone/>
            </a:pPr>
            <a:r>
              <a:rPr lang="en-US" sz="850" dirty="0">
                <a:solidFill>
                  <a:srgbClr val="AAAACC"/>
                </a:solidFill>
              </a:rPr>
              <a:t>脳のモデルが完璧なとき、私たちは無意識に振る舞う。しかし予測が失敗し生存への脅威が生じたとき、脳幹の情動系（イド）が皮質に修正を迫る。</a:t>
            </a:r>
            <a:endParaRPr lang="en-US" sz="850" dirty="0"/>
          </a:p>
        </p:txBody>
      </p:sp>
      <p:sp>
        <p:nvSpPr>
          <p:cNvPr id="20" name="Shape 18"/>
          <p:cNvSpPr/>
          <p:nvPr/>
        </p:nvSpPr>
        <p:spPr>
          <a:xfrm>
            <a:off x="457200" y="4709160"/>
            <a:ext cx="8229600" cy="256032"/>
          </a:xfrm>
          <a:prstGeom prst="rect">
            <a:avLst/>
          </a:prstGeom>
          <a:solidFill>
            <a:srgbClr val="FFFFFF">
              <a:alpha val="8000"/>
            </a:srgbClr>
          </a:solidFill>
          <a:ln w="12700">
            <a:solidFill>
              <a:srgbClr val="FFFFFF">
                <a:alpha val="8000"/>
              </a:srgbClr>
            </a:solidFill>
            <a:prstDash val="solid"/>
          </a:ln>
        </p:spPr>
      </p:sp>
      <p:sp>
        <p:nvSpPr>
          <p:cNvPr id="21" name="Text 19"/>
          <p:cNvSpPr/>
          <p:nvPr/>
        </p:nvSpPr>
        <p:spPr>
          <a:xfrm>
            <a:off x="457200" y="4709160"/>
            <a:ext cx="8229600" cy="256032"/>
          </a:xfrm>
          <a:prstGeom prst="rect">
            <a:avLst/>
          </a:prstGeom>
          <a:noFill/>
          <a:ln/>
        </p:spPr>
        <p:txBody>
          <a:bodyPr wrap="square" rtlCol="0" anchor="ctr"/>
          <a:lstStyle/>
          <a:p>
            <a:pPr algn="ctr" indent="0" marL="0">
              <a:buNone/>
            </a:pPr>
            <a:r>
              <a:rPr lang="en-US" sz="800" i="1" dirty="0">
                <a:solidFill>
                  <a:srgbClr val="AAAACC"/>
                </a:solidFill>
              </a:rPr>
              <a:t>意識とは、知性による高次処理の結果ではなく、脳幹から湧き上がる「生きていることの切実な実感」─ Mark Solms</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7"/>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4ECDC4"/>
          </a:solidFill>
          <a:ln w="12700">
            <a:solidFill>
              <a:srgbClr val="4ECDC4"/>
            </a:solidFill>
            <a:prstDash val="solid"/>
          </a:ln>
        </p:spPr>
      </p:sp>
      <p:sp>
        <p:nvSpPr>
          <p:cNvPr id="3" name="Shape 1"/>
          <p:cNvSpPr/>
          <p:nvPr/>
        </p:nvSpPr>
        <p:spPr>
          <a:xfrm>
            <a:off x="347472" y="256032"/>
            <a:ext cx="1645920" cy="237744"/>
          </a:xfrm>
          <a:prstGeom prst="rect">
            <a:avLst/>
          </a:prstGeom>
          <a:solidFill>
            <a:srgbClr val="4ECDC4"/>
          </a:solidFill>
          <a:ln w="12700">
            <a:solidFill>
              <a:srgbClr val="4ECDC4"/>
            </a:solidFill>
            <a:prstDash val="solid"/>
          </a:ln>
        </p:spPr>
      </p:sp>
      <p:sp>
        <p:nvSpPr>
          <p:cNvPr id="4" name="Text 2"/>
          <p:cNvSpPr/>
          <p:nvPr/>
        </p:nvSpPr>
        <p:spPr>
          <a:xfrm>
            <a:off x="347472" y="256032"/>
            <a:ext cx="1645920" cy="237744"/>
          </a:xfrm>
          <a:prstGeom prst="rect">
            <a:avLst/>
          </a:prstGeom>
          <a:noFill/>
          <a:ln/>
        </p:spPr>
        <p:txBody>
          <a:bodyPr wrap="square" lIns="0" tIns="0" rIns="0" bIns="0" rtlCol="0" anchor="ctr"/>
          <a:lstStyle/>
          <a:p>
            <a:pPr algn="ctr" indent="0" marL="0">
              <a:buNone/>
            </a:pPr>
            <a:r>
              <a:rPr lang="en-US" sz="700" b="1" dirty="0">
                <a:solidFill>
                  <a:srgbClr val="FFFFFE"/>
                </a:solidFill>
              </a:rPr>
              <a:t>BRAIN HIERARCHY</a:t>
            </a:r>
            <a:endParaRPr lang="en-US" sz="700" dirty="0"/>
          </a:p>
        </p:txBody>
      </p:sp>
      <p:sp>
        <p:nvSpPr>
          <p:cNvPr id="5" name="Text 3"/>
          <p:cNvSpPr/>
          <p:nvPr/>
        </p:nvSpPr>
        <p:spPr>
          <a:xfrm>
            <a:off x="347472" y="576072"/>
            <a:ext cx="8503920" cy="594360"/>
          </a:xfrm>
          <a:prstGeom prst="rect">
            <a:avLst/>
          </a:prstGeom>
          <a:noFill/>
          <a:ln/>
        </p:spPr>
        <p:txBody>
          <a:bodyPr wrap="square" rtlCol="0" anchor="ctr"/>
          <a:lstStyle/>
          <a:p>
            <a:pPr indent="0" marL="0">
              <a:buNone/>
            </a:pPr>
            <a:r>
              <a:rPr lang="en-US" sz="2600" b="1" dirty="0">
                <a:solidFill>
                  <a:srgbClr val="1A1A2E"/>
                </a:solidFill>
                <a:latin typeface="Arial Black" pitchFamily="34" charset="0"/>
                <a:ea typeface="Arial Black" pitchFamily="34" charset="-122"/>
                <a:cs typeface="Arial Black" pitchFamily="34" charset="-120"/>
              </a:rPr>
              <a:t>脳の階層構造と感情の流れ</a:t>
            </a:r>
            <a:endParaRPr lang="en-US" sz="2600" dirty="0"/>
          </a:p>
        </p:txBody>
      </p:sp>
      <p:sp>
        <p:nvSpPr>
          <p:cNvPr id="6" name="Shape 4"/>
          <p:cNvSpPr/>
          <p:nvPr/>
        </p:nvSpPr>
        <p:spPr>
          <a:xfrm>
            <a:off x="347472" y="1298448"/>
            <a:ext cx="3840480" cy="749808"/>
          </a:xfrm>
          <a:prstGeom prst="rect">
            <a:avLst/>
          </a:prstGeom>
          <a:solidFill>
            <a:srgbClr val="6366F1"/>
          </a:solidFill>
          <a:ln w="12700">
            <a:solidFill>
              <a:srgbClr val="6366F1"/>
            </a:solidFill>
            <a:prstDash val="solid"/>
          </a:ln>
        </p:spPr>
      </p:sp>
      <p:sp>
        <p:nvSpPr>
          <p:cNvPr id="7" name="Text 5"/>
          <p:cNvSpPr/>
          <p:nvPr/>
        </p:nvSpPr>
        <p:spPr>
          <a:xfrm>
            <a:off x="438912" y="1353312"/>
            <a:ext cx="3657600" cy="301752"/>
          </a:xfrm>
          <a:prstGeom prst="rect">
            <a:avLst/>
          </a:prstGeom>
          <a:noFill/>
          <a:ln/>
        </p:spPr>
        <p:txBody>
          <a:bodyPr wrap="square" lIns="0" tIns="0" rIns="0" bIns="0" rtlCol="0" anchor="ctr"/>
          <a:lstStyle/>
          <a:p>
            <a:pPr algn="ctr" indent="0" marL="0">
              <a:buNone/>
            </a:pPr>
            <a:r>
              <a:rPr lang="en-US" sz="1100" b="1" dirty="0">
                <a:solidFill>
                  <a:srgbClr val="FFFFFF"/>
                </a:solidFill>
              </a:rPr>
              <a:t>大脳皮質</a:t>
            </a:r>
            <a:endParaRPr lang="en-US" sz="1100" dirty="0"/>
          </a:p>
        </p:txBody>
      </p:sp>
      <p:sp>
        <p:nvSpPr>
          <p:cNvPr id="8" name="Text 6"/>
          <p:cNvSpPr/>
          <p:nvPr/>
        </p:nvSpPr>
        <p:spPr>
          <a:xfrm>
            <a:off x="438912" y="1682496"/>
            <a:ext cx="3657600" cy="292608"/>
          </a:xfrm>
          <a:prstGeom prst="rect">
            <a:avLst/>
          </a:prstGeom>
          <a:noFill/>
          <a:ln/>
        </p:spPr>
        <p:txBody>
          <a:bodyPr wrap="square" rtlCol="0" anchor="ctr"/>
          <a:lstStyle/>
          <a:p>
            <a:pPr algn="ctr" indent="0" marL="0">
              <a:buNone/>
            </a:pPr>
            <a:r>
              <a:rPr lang="en-US" sz="800" dirty="0">
                <a:solidFill>
                  <a:srgbClr val="EDE9FE"/>
                </a:solidFill>
              </a:rPr>
              <a:t>自動化・知的処理・意識化</a:t>
            </a:r>
            <a:endParaRPr lang="en-US" sz="800" dirty="0"/>
          </a:p>
        </p:txBody>
      </p:sp>
      <p:sp>
        <p:nvSpPr>
          <p:cNvPr id="9" name="Shape 7"/>
          <p:cNvSpPr/>
          <p:nvPr/>
        </p:nvSpPr>
        <p:spPr>
          <a:xfrm>
            <a:off x="621792" y="2212848"/>
            <a:ext cx="3291840" cy="749808"/>
          </a:xfrm>
          <a:prstGeom prst="rect">
            <a:avLst/>
          </a:prstGeom>
          <a:solidFill>
            <a:srgbClr val="8B5CF6"/>
          </a:solidFill>
          <a:ln w="12700">
            <a:solidFill>
              <a:srgbClr val="8B5CF6"/>
            </a:solidFill>
            <a:prstDash val="solid"/>
          </a:ln>
        </p:spPr>
      </p:sp>
      <p:sp>
        <p:nvSpPr>
          <p:cNvPr id="10" name="Text 8"/>
          <p:cNvSpPr/>
          <p:nvPr/>
        </p:nvSpPr>
        <p:spPr>
          <a:xfrm>
            <a:off x="713232" y="2267712"/>
            <a:ext cx="3108960" cy="301752"/>
          </a:xfrm>
          <a:prstGeom prst="rect">
            <a:avLst/>
          </a:prstGeom>
          <a:noFill/>
          <a:ln/>
        </p:spPr>
        <p:txBody>
          <a:bodyPr wrap="square" lIns="0" tIns="0" rIns="0" bIns="0" rtlCol="0" anchor="ctr"/>
          <a:lstStyle/>
          <a:p>
            <a:pPr algn="ctr" indent="0" marL="0">
              <a:buNone/>
            </a:pPr>
            <a:r>
              <a:rPr lang="en-US" sz="1100" b="1" dirty="0">
                <a:solidFill>
                  <a:srgbClr val="FFFFFF"/>
                </a:solidFill>
              </a:rPr>
              <a:t>大脳辺縁系</a:t>
            </a:r>
            <a:endParaRPr lang="en-US" sz="1100" dirty="0"/>
          </a:p>
        </p:txBody>
      </p:sp>
      <p:sp>
        <p:nvSpPr>
          <p:cNvPr id="11" name="Text 9"/>
          <p:cNvSpPr/>
          <p:nvPr/>
        </p:nvSpPr>
        <p:spPr>
          <a:xfrm>
            <a:off x="713232" y="2596896"/>
            <a:ext cx="3108960" cy="292608"/>
          </a:xfrm>
          <a:prstGeom prst="rect">
            <a:avLst/>
          </a:prstGeom>
          <a:noFill/>
          <a:ln/>
        </p:spPr>
        <p:txBody>
          <a:bodyPr wrap="square" rtlCol="0" anchor="ctr"/>
          <a:lstStyle/>
          <a:p>
            <a:pPr algn="ctr" indent="0" marL="0">
              <a:buNone/>
            </a:pPr>
            <a:r>
              <a:rPr lang="en-US" sz="800" dirty="0">
                <a:solidFill>
                  <a:srgbClr val="EDE9FE"/>
                </a:solidFill>
              </a:rPr>
              <a:t>情動記憶・動機付け</a:t>
            </a:r>
            <a:endParaRPr lang="en-US" sz="800" dirty="0"/>
          </a:p>
        </p:txBody>
      </p:sp>
      <p:sp>
        <p:nvSpPr>
          <p:cNvPr id="12" name="Shape 10"/>
          <p:cNvSpPr/>
          <p:nvPr/>
        </p:nvSpPr>
        <p:spPr>
          <a:xfrm>
            <a:off x="896112" y="3127248"/>
            <a:ext cx="2743200" cy="749808"/>
          </a:xfrm>
          <a:prstGeom prst="rect">
            <a:avLst/>
          </a:prstGeom>
          <a:solidFill>
            <a:srgbClr val="A78BFA"/>
          </a:solidFill>
          <a:ln w="12700">
            <a:solidFill>
              <a:srgbClr val="A78BFA"/>
            </a:solidFill>
            <a:prstDash val="solid"/>
          </a:ln>
        </p:spPr>
      </p:sp>
      <p:sp>
        <p:nvSpPr>
          <p:cNvPr id="13" name="Text 11"/>
          <p:cNvSpPr/>
          <p:nvPr/>
        </p:nvSpPr>
        <p:spPr>
          <a:xfrm>
            <a:off x="987552" y="3182112"/>
            <a:ext cx="2560320" cy="301752"/>
          </a:xfrm>
          <a:prstGeom prst="rect">
            <a:avLst/>
          </a:prstGeom>
          <a:noFill/>
          <a:ln/>
        </p:spPr>
        <p:txBody>
          <a:bodyPr wrap="square" lIns="0" tIns="0" rIns="0" bIns="0" rtlCol="0" anchor="ctr"/>
          <a:lstStyle/>
          <a:p>
            <a:pPr algn="ctr" indent="0" marL="0">
              <a:buNone/>
            </a:pPr>
            <a:r>
              <a:rPr lang="en-US" sz="1100" b="1" dirty="0">
                <a:solidFill>
                  <a:srgbClr val="FFFFFF"/>
                </a:solidFill>
              </a:rPr>
              <a:t>視床下部・扁桃体</a:t>
            </a:r>
            <a:endParaRPr lang="en-US" sz="1100" dirty="0"/>
          </a:p>
        </p:txBody>
      </p:sp>
      <p:sp>
        <p:nvSpPr>
          <p:cNvPr id="14" name="Text 12"/>
          <p:cNvSpPr/>
          <p:nvPr/>
        </p:nvSpPr>
        <p:spPr>
          <a:xfrm>
            <a:off x="987552" y="3511296"/>
            <a:ext cx="2560320" cy="292608"/>
          </a:xfrm>
          <a:prstGeom prst="rect">
            <a:avLst/>
          </a:prstGeom>
          <a:noFill/>
          <a:ln/>
        </p:spPr>
        <p:txBody>
          <a:bodyPr wrap="square" rtlCol="0" anchor="ctr"/>
          <a:lstStyle/>
          <a:p>
            <a:pPr algn="ctr" indent="0" marL="0">
              <a:buNone/>
            </a:pPr>
            <a:r>
              <a:rPr lang="en-US" sz="800" dirty="0">
                <a:solidFill>
                  <a:srgbClr val="EDE9FE"/>
                </a:solidFill>
              </a:rPr>
              <a:t>ホルモン制御・情動評価</a:t>
            </a:r>
            <a:endParaRPr lang="en-US" sz="800" dirty="0"/>
          </a:p>
        </p:txBody>
      </p:sp>
      <p:sp>
        <p:nvSpPr>
          <p:cNvPr id="15" name="Shape 13"/>
          <p:cNvSpPr/>
          <p:nvPr/>
        </p:nvSpPr>
        <p:spPr>
          <a:xfrm>
            <a:off x="1170432" y="4041648"/>
            <a:ext cx="2194560" cy="749808"/>
          </a:xfrm>
          <a:prstGeom prst="rect">
            <a:avLst/>
          </a:prstGeom>
          <a:solidFill>
            <a:srgbClr val="C4B5FD"/>
          </a:solidFill>
          <a:ln w="12700">
            <a:solidFill>
              <a:srgbClr val="C4B5FD"/>
            </a:solidFill>
            <a:prstDash val="solid"/>
          </a:ln>
        </p:spPr>
      </p:sp>
      <p:sp>
        <p:nvSpPr>
          <p:cNvPr id="16" name="Text 14"/>
          <p:cNvSpPr/>
          <p:nvPr/>
        </p:nvSpPr>
        <p:spPr>
          <a:xfrm>
            <a:off x="1261872" y="4096512"/>
            <a:ext cx="2011680" cy="301752"/>
          </a:xfrm>
          <a:prstGeom prst="rect">
            <a:avLst/>
          </a:prstGeom>
          <a:noFill/>
          <a:ln/>
        </p:spPr>
        <p:txBody>
          <a:bodyPr wrap="square" lIns="0" tIns="0" rIns="0" bIns="0" rtlCol="0" anchor="ctr"/>
          <a:lstStyle/>
          <a:p>
            <a:pPr algn="ctr" indent="0" marL="0">
              <a:buNone/>
            </a:pPr>
            <a:r>
              <a:rPr lang="en-US" sz="1100" b="1" dirty="0">
                <a:solidFill>
                  <a:srgbClr val="FFFFFF"/>
                </a:solidFill>
              </a:rPr>
              <a:t>脳幹（PAG）</a:t>
            </a:r>
            <a:endParaRPr lang="en-US" sz="1100" dirty="0"/>
          </a:p>
        </p:txBody>
      </p:sp>
      <p:sp>
        <p:nvSpPr>
          <p:cNvPr id="17" name="Text 15"/>
          <p:cNvSpPr/>
          <p:nvPr/>
        </p:nvSpPr>
        <p:spPr>
          <a:xfrm>
            <a:off x="1261872" y="4425696"/>
            <a:ext cx="2011680" cy="292608"/>
          </a:xfrm>
          <a:prstGeom prst="rect">
            <a:avLst/>
          </a:prstGeom>
          <a:noFill/>
          <a:ln/>
        </p:spPr>
        <p:txBody>
          <a:bodyPr wrap="square" rtlCol="0" anchor="ctr"/>
          <a:lstStyle/>
          <a:p>
            <a:pPr algn="ctr" indent="0" marL="0">
              <a:buNone/>
            </a:pPr>
            <a:r>
              <a:rPr lang="en-US" sz="800" dirty="0">
                <a:solidFill>
                  <a:srgbClr val="EDE9FE"/>
                </a:solidFill>
              </a:rPr>
              <a:t>基本情動・意識の源泉</a:t>
            </a:r>
            <a:endParaRPr lang="en-US" sz="800" dirty="0"/>
          </a:p>
        </p:txBody>
      </p:sp>
      <p:sp>
        <p:nvSpPr>
          <p:cNvPr id="18" name="Shape 16"/>
          <p:cNvSpPr/>
          <p:nvPr/>
        </p:nvSpPr>
        <p:spPr>
          <a:xfrm>
            <a:off x="1993392" y="2048256"/>
            <a:ext cx="0" cy="164592"/>
          </a:xfrm>
          <a:prstGeom prst="line">
            <a:avLst/>
          </a:prstGeom>
          <a:noFill/>
          <a:ln w="19050">
            <a:solidFill>
              <a:srgbClr val="9CA3AF"/>
            </a:solidFill>
            <a:prstDash val="solid"/>
          </a:ln>
        </p:spPr>
      </p:sp>
      <p:sp>
        <p:nvSpPr>
          <p:cNvPr id="19" name="Shape 17"/>
          <p:cNvSpPr/>
          <p:nvPr/>
        </p:nvSpPr>
        <p:spPr>
          <a:xfrm>
            <a:off x="1993392" y="2962656"/>
            <a:ext cx="0" cy="164592"/>
          </a:xfrm>
          <a:prstGeom prst="line">
            <a:avLst/>
          </a:prstGeom>
          <a:noFill/>
          <a:ln w="19050">
            <a:solidFill>
              <a:srgbClr val="9CA3AF"/>
            </a:solidFill>
            <a:prstDash val="solid"/>
          </a:ln>
        </p:spPr>
      </p:sp>
      <p:sp>
        <p:nvSpPr>
          <p:cNvPr id="20" name="Shape 18"/>
          <p:cNvSpPr/>
          <p:nvPr/>
        </p:nvSpPr>
        <p:spPr>
          <a:xfrm>
            <a:off x="1993392" y="3877056"/>
            <a:ext cx="0" cy="164592"/>
          </a:xfrm>
          <a:prstGeom prst="line">
            <a:avLst/>
          </a:prstGeom>
          <a:noFill/>
          <a:ln w="19050">
            <a:solidFill>
              <a:srgbClr val="9CA3AF"/>
            </a:solidFill>
            <a:prstDash val="solid"/>
          </a:ln>
        </p:spPr>
      </p:sp>
      <p:sp>
        <p:nvSpPr>
          <p:cNvPr id="21" name="Shape 19"/>
          <p:cNvSpPr/>
          <p:nvPr/>
        </p:nvSpPr>
        <p:spPr>
          <a:xfrm>
            <a:off x="4572000" y="1298448"/>
            <a:ext cx="4297680" cy="1115568"/>
          </a:xfrm>
          <a:prstGeom prst="rect">
            <a:avLst/>
          </a:prstGeom>
          <a:solidFill>
            <a:srgbClr val="FFFFFF"/>
          </a:solidFill>
          <a:ln w="6350">
            <a:solidFill>
              <a:srgbClr val="E5E7EB"/>
            </a:solidFill>
            <a:prstDash val="solid"/>
          </a:ln>
          <a:effectLst>
            <a:outerShdw sx="100000" sy="100000" kx="0" ky="0" algn="bl" rotWithShape="0" blurRad="76200" dist="12700" dir="8100000">
              <a:srgbClr val="000000">
                <a:alpha val="7000"/>
              </a:srgbClr>
            </a:outerShdw>
          </a:effectLst>
        </p:spPr>
      </p:sp>
      <p:sp>
        <p:nvSpPr>
          <p:cNvPr id="22" name="Shape 20"/>
          <p:cNvSpPr/>
          <p:nvPr/>
        </p:nvSpPr>
        <p:spPr>
          <a:xfrm>
            <a:off x="4572000" y="1298448"/>
            <a:ext cx="73152" cy="1115568"/>
          </a:xfrm>
          <a:prstGeom prst="rect">
            <a:avLst/>
          </a:prstGeom>
          <a:solidFill>
            <a:srgbClr val="4ECDC4"/>
          </a:solidFill>
          <a:ln w="12700">
            <a:solidFill>
              <a:srgbClr val="4ECDC4"/>
            </a:solidFill>
            <a:prstDash val="solid"/>
          </a:ln>
        </p:spPr>
      </p:sp>
      <p:sp>
        <p:nvSpPr>
          <p:cNvPr id="23" name="Text 21"/>
          <p:cNvSpPr/>
          <p:nvPr/>
        </p:nvSpPr>
        <p:spPr>
          <a:xfrm>
            <a:off x="4736592" y="1389888"/>
            <a:ext cx="4023360" cy="320040"/>
          </a:xfrm>
          <a:prstGeom prst="rect">
            <a:avLst/>
          </a:prstGeom>
          <a:noFill/>
          <a:ln/>
        </p:spPr>
        <p:txBody>
          <a:bodyPr wrap="square" rtlCol="0" anchor="ctr"/>
          <a:lstStyle/>
          <a:p>
            <a:pPr indent="0" marL="0">
              <a:buNone/>
            </a:pPr>
            <a:r>
              <a:rPr lang="en-US" sz="1100" b="1" dirty="0">
                <a:solidFill>
                  <a:srgbClr val="1A1A2E"/>
                </a:solidFill>
              </a:rPr>
              <a:t>感情は「下から上へ」流れる</a:t>
            </a:r>
            <a:endParaRPr lang="en-US" sz="1100" dirty="0"/>
          </a:p>
        </p:txBody>
      </p:sp>
      <p:sp>
        <p:nvSpPr>
          <p:cNvPr id="24" name="Text 22"/>
          <p:cNvSpPr/>
          <p:nvPr/>
        </p:nvSpPr>
        <p:spPr>
          <a:xfrm>
            <a:off x="4736592" y="1755648"/>
            <a:ext cx="4023360" cy="566928"/>
          </a:xfrm>
          <a:prstGeom prst="rect">
            <a:avLst/>
          </a:prstGeom>
          <a:noFill/>
          <a:ln/>
        </p:spPr>
        <p:txBody>
          <a:bodyPr wrap="square" rtlCol="0" anchor="ctr"/>
          <a:lstStyle/>
          <a:p>
            <a:pPr indent="0" marL="0">
              <a:buNone/>
            </a:pPr>
            <a:r>
              <a:rPr lang="en-US" sz="900" dirty="0">
                <a:solidFill>
                  <a:srgbClr val="4A4A6A"/>
                </a:solidFill>
              </a:rPr>
              <a:t>脳幹の情動系が発した信号が大脳辺縁系で文脈化され、皮質で言語化・概念化される。逆ではない。</a:t>
            </a:r>
            <a:endParaRPr lang="en-US" sz="900" dirty="0"/>
          </a:p>
        </p:txBody>
      </p:sp>
      <p:sp>
        <p:nvSpPr>
          <p:cNvPr id="25" name="Shape 23"/>
          <p:cNvSpPr/>
          <p:nvPr/>
        </p:nvSpPr>
        <p:spPr>
          <a:xfrm>
            <a:off x="4572000" y="2551176"/>
            <a:ext cx="4297680" cy="1115568"/>
          </a:xfrm>
          <a:prstGeom prst="rect">
            <a:avLst/>
          </a:prstGeom>
          <a:solidFill>
            <a:srgbClr val="FFFFFF"/>
          </a:solidFill>
          <a:ln w="6350">
            <a:solidFill>
              <a:srgbClr val="E5E7EB"/>
            </a:solidFill>
            <a:prstDash val="solid"/>
          </a:ln>
          <a:effectLst>
            <a:outerShdw sx="100000" sy="100000" kx="0" ky="0" algn="bl" rotWithShape="0" blurRad="76200" dist="12700" dir="8100000">
              <a:srgbClr val="000000">
                <a:alpha val="7000"/>
              </a:srgbClr>
            </a:outerShdw>
          </a:effectLst>
        </p:spPr>
      </p:sp>
      <p:sp>
        <p:nvSpPr>
          <p:cNvPr id="26" name="Shape 24"/>
          <p:cNvSpPr/>
          <p:nvPr/>
        </p:nvSpPr>
        <p:spPr>
          <a:xfrm>
            <a:off x="4572000" y="2551176"/>
            <a:ext cx="73152" cy="1115568"/>
          </a:xfrm>
          <a:prstGeom prst="rect">
            <a:avLst/>
          </a:prstGeom>
          <a:solidFill>
            <a:srgbClr val="4ECDC4"/>
          </a:solidFill>
          <a:ln w="12700">
            <a:solidFill>
              <a:srgbClr val="4ECDC4"/>
            </a:solidFill>
            <a:prstDash val="solid"/>
          </a:ln>
        </p:spPr>
      </p:sp>
      <p:sp>
        <p:nvSpPr>
          <p:cNvPr id="27" name="Text 25"/>
          <p:cNvSpPr/>
          <p:nvPr/>
        </p:nvSpPr>
        <p:spPr>
          <a:xfrm>
            <a:off x="4736592" y="2642616"/>
            <a:ext cx="4023360" cy="320040"/>
          </a:xfrm>
          <a:prstGeom prst="rect">
            <a:avLst/>
          </a:prstGeom>
          <a:noFill/>
          <a:ln/>
        </p:spPr>
        <p:txBody>
          <a:bodyPr wrap="square" rtlCol="0" anchor="ctr"/>
          <a:lstStyle/>
          <a:p>
            <a:pPr indent="0" marL="0">
              <a:buNone/>
            </a:pPr>
            <a:r>
              <a:rPr lang="en-US" sz="1100" b="1" dirty="0">
                <a:solidFill>
                  <a:srgbClr val="1A1A2E"/>
                </a:solidFill>
              </a:rPr>
              <a:t>皮質の役割は「調整」であり「抑圧」ではない</a:t>
            </a:r>
            <a:endParaRPr lang="en-US" sz="1100" dirty="0"/>
          </a:p>
        </p:txBody>
      </p:sp>
      <p:sp>
        <p:nvSpPr>
          <p:cNvPr id="28" name="Text 26"/>
          <p:cNvSpPr/>
          <p:nvPr/>
        </p:nvSpPr>
        <p:spPr>
          <a:xfrm>
            <a:off x="4736592" y="3008376"/>
            <a:ext cx="4023360" cy="566928"/>
          </a:xfrm>
          <a:prstGeom prst="rect">
            <a:avLst/>
          </a:prstGeom>
          <a:noFill/>
          <a:ln/>
        </p:spPr>
        <p:txBody>
          <a:bodyPr wrap="square" rtlCol="0" anchor="ctr"/>
          <a:lstStyle/>
          <a:p>
            <a:pPr indent="0" marL="0">
              <a:buNone/>
            </a:pPr>
            <a:r>
              <a:rPr lang="en-US" sz="900" dirty="0">
                <a:solidFill>
                  <a:srgbClr val="4A4A6A"/>
                </a:solidFill>
              </a:rPr>
              <a:t>皮質は情動を無理やり止める装置ではなく、情動エネルギーをより適応的な行動へと導くナビゲーター。</a:t>
            </a:r>
            <a:endParaRPr lang="en-US" sz="900" dirty="0"/>
          </a:p>
        </p:txBody>
      </p:sp>
      <p:sp>
        <p:nvSpPr>
          <p:cNvPr id="29" name="Shape 27"/>
          <p:cNvSpPr/>
          <p:nvPr/>
        </p:nvSpPr>
        <p:spPr>
          <a:xfrm>
            <a:off x="4572000" y="3803904"/>
            <a:ext cx="4297680" cy="1115568"/>
          </a:xfrm>
          <a:prstGeom prst="rect">
            <a:avLst/>
          </a:prstGeom>
          <a:solidFill>
            <a:srgbClr val="FFFFFF"/>
          </a:solidFill>
          <a:ln w="6350">
            <a:solidFill>
              <a:srgbClr val="E5E7EB"/>
            </a:solidFill>
            <a:prstDash val="solid"/>
          </a:ln>
          <a:effectLst>
            <a:outerShdw sx="100000" sy="100000" kx="0" ky="0" algn="bl" rotWithShape="0" blurRad="76200" dist="12700" dir="8100000">
              <a:srgbClr val="000000">
                <a:alpha val="7000"/>
              </a:srgbClr>
            </a:outerShdw>
          </a:effectLst>
        </p:spPr>
      </p:sp>
      <p:sp>
        <p:nvSpPr>
          <p:cNvPr id="30" name="Shape 28"/>
          <p:cNvSpPr/>
          <p:nvPr/>
        </p:nvSpPr>
        <p:spPr>
          <a:xfrm>
            <a:off x="4572000" y="3803904"/>
            <a:ext cx="73152" cy="1115568"/>
          </a:xfrm>
          <a:prstGeom prst="rect">
            <a:avLst/>
          </a:prstGeom>
          <a:solidFill>
            <a:srgbClr val="4ECDC4"/>
          </a:solidFill>
          <a:ln w="12700">
            <a:solidFill>
              <a:srgbClr val="4ECDC4"/>
            </a:solidFill>
            <a:prstDash val="solid"/>
          </a:ln>
        </p:spPr>
      </p:sp>
      <p:sp>
        <p:nvSpPr>
          <p:cNvPr id="31" name="Text 29"/>
          <p:cNvSpPr/>
          <p:nvPr/>
        </p:nvSpPr>
        <p:spPr>
          <a:xfrm>
            <a:off x="4736592" y="3895344"/>
            <a:ext cx="4023360" cy="320040"/>
          </a:xfrm>
          <a:prstGeom prst="rect">
            <a:avLst/>
          </a:prstGeom>
          <a:noFill/>
          <a:ln/>
        </p:spPr>
        <p:txBody>
          <a:bodyPr wrap="square" rtlCol="0" anchor="ctr"/>
          <a:lstStyle/>
          <a:p>
            <a:pPr indent="0" marL="0">
              <a:buNone/>
            </a:pPr>
            <a:r>
              <a:rPr lang="en-US" sz="1100" b="1" dirty="0">
                <a:solidFill>
                  <a:srgbClr val="1A1A2E"/>
                </a:solidFill>
              </a:rPr>
              <a:t>意識は「予測誤差」が登ってくる場所</a:t>
            </a:r>
            <a:endParaRPr lang="en-US" sz="1100" dirty="0"/>
          </a:p>
        </p:txBody>
      </p:sp>
      <p:sp>
        <p:nvSpPr>
          <p:cNvPr id="32" name="Text 30"/>
          <p:cNvSpPr/>
          <p:nvPr/>
        </p:nvSpPr>
        <p:spPr>
          <a:xfrm>
            <a:off x="4736592" y="4261104"/>
            <a:ext cx="4023360" cy="566928"/>
          </a:xfrm>
          <a:prstGeom prst="rect">
            <a:avLst/>
          </a:prstGeom>
          <a:noFill/>
          <a:ln/>
        </p:spPr>
        <p:txBody>
          <a:bodyPr wrap="square" rtlCol="0" anchor="ctr"/>
          <a:lstStyle/>
          <a:p>
            <a:pPr indent="0" marL="0">
              <a:buNone/>
            </a:pPr>
            <a:r>
              <a:rPr lang="en-US" sz="900" dirty="0">
                <a:solidFill>
                  <a:srgbClr val="4A4A6A"/>
                </a:solidFill>
              </a:rPr>
              <a:t>下位システムで処理できない予測誤差が階層を上がるほど「強い感情」「強い意識」として体験される。</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0E17"/>
        </a:solidFill>
      </p:bgPr>
    </p:bg>
    <p:spTree>
      <p:nvGrpSpPr>
        <p:cNvPr id="1" name=""/>
        <p:cNvGrpSpPr/>
        <p:nvPr/>
      </p:nvGrpSpPr>
      <p:grpSpPr>
        <a:xfrm>
          <a:off x="0" y="0"/>
          <a:ext cx="0" cy="0"/>
          <a:chOff x="0" y="0"/>
          <a:chExt cx="0" cy="0"/>
        </a:xfrm>
      </p:grpSpPr>
      <p:sp>
        <p:nvSpPr>
          <p:cNvPr id="2" name="Shape 0"/>
          <p:cNvSpPr/>
          <p:nvPr/>
        </p:nvSpPr>
        <p:spPr>
          <a:xfrm>
            <a:off x="6858000" y="-457200"/>
            <a:ext cx="3657600" cy="3657600"/>
          </a:xfrm>
          <a:prstGeom prst="ellipse">
            <a:avLst/>
          </a:prstGeom>
          <a:solidFill>
            <a:srgbClr val="FFD93D">
              <a:alpha val="12000"/>
            </a:srgbClr>
          </a:solidFill>
          <a:ln w="12700">
            <a:solidFill>
              <a:srgbClr val="FFD93D">
                <a:alpha val="12000"/>
              </a:srgbClr>
            </a:solidFill>
            <a:prstDash val="solid"/>
          </a:ln>
        </p:spPr>
      </p:sp>
      <p:sp>
        <p:nvSpPr>
          <p:cNvPr id="3" name="Shape 1"/>
          <p:cNvSpPr/>
          <p:nvPr/>
        </p:nvSpPr>
        <p:spPr>
          <a:xfrm>
            <a:off x="-457200" y="2743200"/>
            <a:ext cx="3200400" cy="3200400"/>
          </a:xfrm>
          <a:prstGeom prst="ellipse">
            <a:avLst/>
          </a:prstGeom>
          <a:solidFill>
            <a:srgbClr val="5B4FBE">
              <a:alpha val="15000"/>
            </a:srgbClr>
          </a:solidFill>
          <a:ln w="12700">
            <a:solidFill>
              <a:srgbClr val="5B4FBE">
                <a:alpha val="15000"/>
              </a:srgbClr>
            </a:solidFill>
            <a:prstDash val="solid"/>
          </a:ln>
        </p:spPr>
      </p:sp>
      <p:sp>
        <p:nvSpPr>
          <p:cNvPr id="4" name="Text 2"/>
          <p:cNvSpPr/>
          <p:nvPr/>
        </p:nvSpPr>
        <p:spPr>
          <a:xfrm>
            <a:off x="457200" y="228600"/>
            <a:ext cx="4572000" cy="274320"/>
          </a:xfrm>
          <a:prstGeom prst="rect">
            <a:avLst/>
          </a:prstGeom>
          <a:noFill/>
          <a:ln/>
        </p:spPr>
        <p:txBody>
          <a:bodyPr wrap="square" rtlCol="0" anchor="ctr"/>
          <a:lstStyle/>
          <a:p>
            <a:pPr indent="0" marL="0">
              <a:buNone/>
            </a:pPr>
            <a:r>
              <a:rPr lang="en-US" sz="800" i="1" spc="400" kern="0" dirty="0">
                <a:solidFill>
                  <a:srgbClr val="AAAACC"/>
                </a:solidFill>
              </a:rPr>
              <a:t>SUMMARY</a:t>
            </a:r>
            <a:endParaRPr lang="en-US" sz="800" dirty="0"/>
          </a:p>
        </p:txBody>
      </p:sp>
      <p:sp>
        <p:nvSpPr>
          <p:cNvPr id="5" name="Text 3"/>
          <p:cNvSpPr/>
          <p:nvPr/>
        </p:nvSpPr>
        <p:spPr>
          <a:xfrm>
            <a:off x="457200" y="502920"/>
            <a:ext cx="7772400" cy="594360"/>
          </a:xfrm>
          <a:prstGeom prst="rect">
            <a:avLst/>
          </a:prstGeom>
          <a:noFill/>
          <a:ln/>
        </p:spPr>
        <p:txBody>
          <a:bodyPr wrap="square" rtlCol="0" anchor="ctr"/>
          <a:lstStyle/>
          <a:p>
            <a:pPr indent="0" marL="0">
              <a:buNone/>
            </a:pPr>
            <a:r>
              <a:rPr lang="en-US" sz="2400" b="1" dirty="0">
                <a:solidFill>
                  <a:srgbClr val="FFFFFE"/>
                </a:solidFill>
                <a:latin typeface="Arial Black" pitchFamily="34" charset="0"/>
                <a:ea typeface="Arial Black" pitchFamily="34" charset="-122"/>
                <a:cs typeface="Arial Black" pitchFamily="34" charset="-120"/>
              </a:rPr>
              <a:t>自分の「回路」を乗りこなすために</a:t>
            </a:r>
            <a:endParaRPr lang="en-US" sz="2400" dirty="0"/>
          </a:p>
        </p:txBody>
      </p:sp>
      <p:sp>
        <p:nvSpPr>
          <p:cNvPr id="6" name="Shape 4"/>
          <p:cNvSpPr/>
          <p:nvPr/>
        </p:nvSpPr>
        <p:spPr>
          <a:xfrm>
            <a:off x="457200" y="1261872"/>
            <a:ext cx="8321040" cy="1051560"/>
          </a:xfrm>
          <a:prstGeom prst="rect">
            <a:avLst/>
          </a:prstGeom>
          <a:solidFill>
            <a:srgbClr val="FFFFFF">
              <a:alpha val="7000"/>
            </a:srgbClr>
          </a:solidFill>
          <a:ln w="10160">
            <a:solidFill>
              <a:srgbClr val="FFD93D"/>
            </a:solidFill>
            <a:prstDash val="solid"/>
          </a:ln>
        </p:spPr>
      </p:sp>
      <p:sp>
        <p:nvSpPr>
          <p:cNvPr id="7" name="Shape 5"/>
          <p:cNvSpPr/>
          <p:nvPr/>
        </p:nvSpPr>
        <p:spPr>
          <a:xfrm>
            <a:off x="475488" y="1444752"/>
            <a:ext cx="566928" cy="566928"/>
          </a:xfrm>
          <a:prstGeom prst="ellipse">
            <a:avLst/>
          </a:prstGeom>
          <a:solidFill>
            <a:srgbClr val="FFD93D"/>
          </a:solidFill>
          <a:ln w="12700">
            <a:solidFill>
              <a:srgbClr val="FFD93D"/>
            </a:solidFill>
            <a:prstDash val="solid"/>
          </a:ln>
        </p:spPr>
      </p:sp>
      <p:sp>
        <p:nvSpPr>
          <p:cNvPr id="8" name="Text 6"/>
          <p:cNvSpPr/>
          <p:nvPr/>
        </p:nvSpPr>
        <p:spPr>
          <a:xfrm>
            <a:off x="475488" y="1444752"/>
            <a:ext cx="566928" cy="566928"/>
          </a:xfrm>
          <a:prstGeom prst="rect">
            <a:avLst/>
          </a:prstGeom>
          <a:noFill/>
          <a:ln/>
        </p:spPr>
        <p:txBody>
          <a:bodyPr wrap="square" lIns="0" tIns="0" rIns="0" bIns="0" rtlCol="0" anchor="ctr"/>
          <a:lstStyle/>
          <a:p>
            <a:pPr algn="ctr" indent="0" marL="0">
              <a:buNone/>
            </a:pPr>
            <a:r>
              <a:rPr lang="en-US" sz="1600" b="1" dirty="0">
                <a:solidFill>
                  <a:srgbClr val="0F0E17"/>
                </a:solidFill>
              </a:rPr>
              <a:t>1</a:t>
            </a:r>
            <a:endParaRPr lang="en-US" sz="1600" dirty="0"/>
          </a:p>
        </p:txBody>
      </p:sp>
      <p:sp>
        <p:nvSpPr>
          <p:cNvPr id="9" name="Text 7"/>
          <p:cNvSpPr/>
          <p:nvPr/>
        </p:nvSpPr>
        <p:spPr>
          <a:xfrm>
            <a:off x="1170432" y="1335024"/>
            <a:ext cx="7406640" cy="320040"/>
          </a:xfrm>
          <a:prstGeom prst="rect">
            <a:avLst/>
          </a:prstGeom>
          <a:noFill/>
          <a:ln/>
        </p:spPr>
        <p:txBody>
          <a:bodyPr wrap="square" rtlCol="0" anchor="ctr"/>
          <a:lstStyle/>
          <a:p>
            <a:pPr indent="0" marL="0">
              <a:buNone/>
            </a:pPr>
            <a:r>
              <a:rPr lang="en-US" sz="1200" b="1" dirty="0">
                <a:solidFill>
                  <a:srgbClr val="FFFFFE"/>
                </a:solidFill>
              </a:rPr>
              <a:t>回路のラベリング</a:t>
            </a:r>
            <a:endParaRPr lang="en-US" sz="1200" dirty="0"/>
          </a:p>
        </p:txBody>
      </p:sp>
      <p:sp>
        <p:nvSpPr>
          <p:cNvPr id="10" name="Text 8"/>
          <p:cNvSpPr/>
          <p:nvPr/>
        </p:nvSpPr>
        <p:spPr>
          <a:xfrm>
            <a:off x="1170432" y="1700784"/>
            <a:ext cx="7406640" cy="530352"/>
          </a:xfrm>
          <a:prstGeom prst="rect">
            <a:avLst/>
          </a:prstGeom>
          <a:noFill/>
          <a:ln/>
        </p:spPr>
        <p:txBody>
          <a:bodyPr wrap="square" rtlCol="0" anchor="ctr"/>
          <a:lstStyle/>
          <a:p>
            <a:pPr indent="0" marL="0">
              <a:buNone/>
            </a:pPr>
            <a:r>
              <a:rPr lang="en-US" sz="850" dirty="0">
                <a:solidFill>
                  <a:srgbClr val="AAAACC"/>
                </a:solidFill>
              </a:rPr>
              <a:t>自分の衝動がどの「回路」から来ているかを客観的に認識する。「今、CAREが満たされずPANIC回路が孤独を訴えている」と理解するだけで、皮質によるガイドが可能になる。</a:t>
            </a:r>
            <a:endParaRPr lang="en-US" sz="850" dirty="0"/>
          </a:p>
        </p:txBody>
      </p:sp>
      <p:sp>
        <p:nvSpPr>
          <p:cNvPr id="11" name="Shape 9"/>
          <p:cNvSpPr/>
          <p:nvPr/>
        </p:nvSpPr>
        <p:spPr>
          <a:xfrm>
            <a:off x="457200" y="2450592"/>
            <a:ext cx="8321040" cy="1051560"/>
          </a:xfrm>
          <a:prstGeom prst="rect">
            <a:avLst/>
          </a:prstGeom>
          <a:solidFill>
            <a:srgbClr val="FFFFFF">
              <a:alpha val="7000"/>
            </a:srgbClr>
          </a:solidFill>
          <a:ln w="10160">
            <a:solidFill>
              <a:srgbClr val="FF6B6B"/>
            </a:solidFill>
            <a:prstDash val="solid"/>
          </a:ln>
        </p:spPr>
      </p:sp>
      <p:sp>
        <p:nvSpPr>
          <p:cNvPr id="12" name="Shape 10"/>
          <p:cNvSpPr/>
          <p:nvPr/>
        </p:nvSpPr>
        <p:spPr>
          <a:xfrm>
            <a:off x="475488" y="2633472"/>
            <a:ext cx="566928" cy="566928"/>
          </a:xfrm>
          <a:prstGeom prst="ellipse">
            <a:avLst/>
          </a:prstGeom>
          <a:solidFill>
            <a:srgbClr val="FF6B6B"/>
          </a:solidFill>
          <a:ln w="12700">
            <a:solidFill>
              <a:srgbClr val="FF6B6B"/>
            </a:solidFill>
            <a:prstDash val="solid"/>
          </a:ln>
        </p:spPr>
      </p:sp>
      <p:sp>
        <p:nvSpPr>
          <p:cNvPr id="13" name="Text 11"/>
          <p:cNvSpPr/>
          <p:nvPr/>
        </p:nvSpPr>
        <p:spPr>
          <a:xfrm>
            <a:off x="475488" y="2633472"/>
            <a:ext cx="566928" cy="566928"/>
          </a:xfrm>
          <a:prstGeom prst="rect">
            <a:avLst/>
          </a:prstGeom>
          <a:noFill/>
          <a:ln/>
        </p:spPr>
        <p:txBody>
          <a:bodyPr wrap="square" lIns="0" tIns="0" rIns="0" bIns="0" rtlCol="0" anchor="ctr"/>
          <a:lstStyle/>
          <a:p>
            <a:pPr algn="ctr" indent="0" marL="0">
              <a:buNone/>
            </a:pPr>
            <a:r>
              <a:rPr lang="en-US" sz="1600" b="1" dirty="0">
                <a:solidFill>
                  <a:srgbClr val="0F0E17"/>
                </a:solidFill>
              </a:rPr>
              <a:t>2</a:t>
            </a:r>
            <a:endParaRPr lang="en-US" sz="1600" dirty="0"/>
          </a:p>
        </p:txBody>
      </p:sp>
      <p:sp>
        <p:nvSpPr>
          <p:cNvPr id="14" name="Text 12"/>
          <p:cNvSpPr/>
          <p:nvPr/>
        </p:nvSpPr>
        <p:spPr>
          <a:xfrm>
            <a:off x="1170432" y="2523744"/>
            <a:ext cx="7406640" cy="320040"/>
          </a:xfrm>
          <a:prstGeom prst="rect">
            <a:avLst/>
          </a:prstGeom>
          <a:noFill/>
          <a:ln/>
        </p:spPr>
        <p:txBody>
          <a:bodyPr wrap="square" rtlCol="0" anchor="ctr"/>
          <a:lstStyle/>
          <a:p>
            <a:pPr indent="0" marL="0">
              <a:buNone/>
            </a:pPr>
            <a:r>
              <a:rPr lang="en-US" sz="1200" b="1" dirty="0">
                <a:solidFill>
                  <a:srgbClr val="FFFFFE"/>
                </a:solidFill>
              </a:rPr>
              <a:t>感情は「更新」の合図</a:t>
            </a:r>
            <a:endParaRPr lang="en-US" sz="1200" dirty="0"/>
          </a:p>
        </p:txBody>
      </p:sp>
      <p:sp>
        <p:nvSpPr>
          <p:cNvPr id="15" name="Text 13"/>
          <p:cNvSpPr/>
          <p:nvPr/>
        </p:nvSpPr>
        <p:spPr>
          <a:xfrm>
            <a:off x="1170432" y="2889504"/>
            <a:ext cx="7406640" cy="530352"/>
          </a:xfrm>
          <a:prstGeom prst="rect">
            <a:avLst/>
          </a:prstGeom>
          <a:noFill/>
          <a:ln/>
        </p:spPr>
        <p:txBody>
          <a:bodyPr wrap="square" rtlCol="0" anchor="ctr"/>
          <a:lstStyle/>
          <a:p>
            <a:pPr indent="0" marL="0">
              <a:buNone/>
            </a:pPr>
            <a:r>
              <a:rPr lang="en-US" sz="850" dirty="0">
                <a:solidFill>
                  <a:srgbClr val="AAAACC"/>
                </a:solidFill>
              </a:rPr>
              <a:t>強い感情（不快）は脳の予測モデルが現実とズレていることを示す「予測誤差」の信号。感情を否定せず、今の自分のモデルに必要な修正を知るための材料として捉える。</a:t>
            </a:r>
            <a:endParaRPr lang="en-US" sz="850" dirty="0"/>
          </a:p>
        </p:txBody>
      </p:sp>
      <p:sp>
        <p:nvSpPr>
          <p:cNvPr id="16" name="Shape 14"/>
          <p:cNvSpPr/>
          <p:nvPr/>
        </p:nvSpPr>
        <p:spPr>
          <a:xfrm>
            <a:off x="457200" y="3639312"/>
            <a:ext cx="8321040" cy="1051560"/>
          </a:xfrm>
          <a:prstGeom prst="rect">
            <a:avLst/>
          </a:prstGeom>
          <a:solidFill>
            <a:srgbClr val="FFFFFF">
              <a:alpha val="7000"/>
            </a:srgbClr>
          </a:solidFill>
          <a:ln w="10160">
            <a:solidFill>
              <a:srgbClr val="4ECDC4"/>
            </a:solidFill>
            <a:prstDash val="solid"/>
          </a:ln>
        </p:spPr>
      </p:sp>
      <p:sp>
        <p:nvSpPr>
          <p:cNvPr id="17" name="Shape 15"/>
          <p:cNvSpPr/>
          <p:nvPr/>
        </p:nvSpPr>
        <p:spPr>
          <a:xfrm>
            <a:off x="475488" y="3822192"/>
            <a:ext cx="566928" cy="566928"/>
          </a:xfrm>
          <a:prstGeom prst="ellipse">
            <a:avLst/>
          </a:prstGeom>
          <a:solidFill>
            <a:srgbClr val="4ECDC4"/>
          </a:solidFill>
          <a:ln w="12700">
            <a:solidFill>
              <a:srgbClr val="4ECDC4"/>
            </a:solidFill>
            <a:prstDash val="solid"/>
          </a:ln>
        </p:spPr>
      </p:sp>
      <p:sp>
        <p:nvSpPr>
          <p:cNvPr id="18" name="Text 16"/>
          <p:cNvSpPr/>
          <p:nvPr/>
        </p:nvSpPr>
        <p:spPr>
          <a:xfrm>
            <a:off x="475488" y="3822192"/>
            <a:ext cx="566928" cy="566928"/>
          </a:xfrm>
          <a:prstGeom prst="rect">
            <a:avLst/>
          </a:prstGeom>
          <a:noFill/>
          <a:ln/>
        </p:spPr>
        <p:txBody>
          <a:bodyPr wrap="square" lIns="0" tIns="0" rIns="0" bIns="0" rtlCol="0" anchor="ctr"/>
          <a:lstStyle/>
          <a:p>
            <a:pPr algn="ctr" indent="0" marL="0">
              <a:buNone/>
            </a:pPr>
            <a:r>
              <a:rPr lang="en-US" sz="1600" b="1" dirty="0">
                <a:solidFill>
                  <a:srgbClr val="0F0E17"/>
                </a:solidFill>
              </a:rPr>
              <a:t>3</a:t>
            </a:r>
            <a:endParaRPr lang="en-US" sz="1600" dirty="0"/>
          </a:p>
        </p:txBody>
      </p:sp>
      <p:sp>
        <p:nvSpPr>
          <p:cNvPr id="19" name="Text 17"/>
          <p:cNvSpPr/>
          <p:nvPr/>
        </p:nvSpPr>
        <p:spPr>
          <a:xfrm>
            <a:off x="1170432" y="3712464"/>
            <a:ext cx="7406640" cy="320040"/>
          </a:xfrm>
          <a:prstGeom prst="rect">
            <a:avLst/>
          </a:prstGeom>
          <a:noFill/>
          <a:ln/>
        </p:spPr>
        <p:txBody>
          <a:bodyPr wrap="square" rtlCol="0" anchor="ctr"/>
          <a:lstStyle/>
          <a:p>
            <a:pPr indent="0" marL="0">
              <a:buNone/>
            </a:pPr>
            <a:r>
              <a:rPr lang="en-US" sz="1200" b="1" dirty="0">
                <a:solidFill>
                  <a:srgbClr val="FFFFFE"/>
                </a:solidFill>
              </a:rPr>
              <a:t>古い脳を否定しない</a:t>
            </a:r>
            <a:endParaRPr lang="en-US" sz="1200" dirty="0"/>
          </a:p>
        </p:txBody>
      </p:sp>
      <p:sp>
        <p:nvSpPr>
          <p:cNvPr id="20" name="Text 18"/>
          <p:cNvSpPr/>
          <p:nvPr/>
        </p:nvSpPr>
        <p:spPr>
          <a:xfrm>
            <a:off x="1170432" y="4078224"/>
            <a:ext cx="7406640" cy="530352"/>
          </a:xfrm>
          <a:prstGeom prst="rect">
            <a:avLst/>
          </a:prstGeom>
          <a:noFill/>
          <a:ln/>
        </p:spPr>
        <p:txBody>
          <a:bodyPr wrap="square" rtlCol="0" anchor="ctr"/>
          <a:lstStyle/>
          <a:p>
            <a:pPr indent="0" marL="0">
              <a:buNone/>
            </a:pPr>
            <a:r>
              <a:rPr lang="en-US" sz="850" dirty="0">
                <a:solidFill>
                  <a:srgbClr val="AAAACC"/>
                </a:solidFill>
              </a:rPr>
              <a:t>脳幹から湧く情動は生存のための正当な要求。知性で無理やり抑圧するのではなく、高次の知性を用いて情動のエネルギーをより適応的な行動へと導くことが「自分を乗りこなす」こと。</a:t>
            </a:r>
            <a:endParaRPr lang="en-US" sz="850" dirty="0"/>
          </a:p>
        </p:txBody>
      </p:sp>
      <p:sp>
        <p:nvSpPr>
          <p:cNvPr id="21" name="Shape 19"/>
          <p:cNvSpPr/>
          <p:nvPr/>
        </p:nvSpPr>
        <p:spPr>
          <a:xfrm>
            <a:off x="457200" y="4681728"/>
            <a:ext cx="8321040" cy="274320"/>
          </a:xfrm>
          <a:prstGeom prst="rect">
            <a:avLst/>
          </a:prstGeom>
          <a:solidFill>
            <a:srgbClr val="5B4FBE">
              <a:alpha val="40000"/>
            </a:srgbClr>
          </a:solidFill>
          <a:ln w="12700">
            <a:solidFill>
              <a:srgbClr val="5B4FBE">
                <a:alpha val="40000"/>
              </a:srgbClr>
            </a:solidFill>
            <a:prstDash val="solid"/>
          </a:ln>
        </p:spPr>
      </p:sp>
      <p:sp>
        <p:nvSpPr>
          <p:cNvPr id="22" name="Text 20"/>
          <p:cNvSpPr/>
          <p:nvPr/>
        </p:nvSpPr>
        <p:spPr>
          <a:xfrm>
            <a:off x="457200" y="4681728"/>
            <a:ext cx="8321040" cy="274320"/>
          </a:xfrm>
          <a:prstGeom prst="rect">
            <a:avLst/>
          </a:prstGeom>
          <a:noFill/>
          <a:ln/>
        </p:spPr>
        <p:txBody>
          <a:bodyPr wrap="square" rtlCol="0" anchor="ctr"/>
          <a:lstStyle/>
          <a:p>
            <a:pPr algn="ctr" indent="0" marL="0">
              <a:buNone/>
            </a:pPr>
            <a:r>
              <a:rPr lang="en-US" sz="750" dirty="0">
                <a:solidFill>
                  <a:srgbClr val="FFFFFE"/>
                </a:solidFill>
              </a:rPr>
              <a:t>🔍 ワーク：今、あなたの心の中で最も強く波立っているシステムはどれですか？その感情はどんなモデル更新を求めていますか？</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感情システム構造マップ：7つの原動力</dc:title>
  <dc:subject>PptxGenJS Presentation</dc:subject>
  <dc:creator>PptxGenJS</dc:creator>
  <cp:lastModifiedBy>PptxGenJS</cp:lastModifiedBy>
  <cp:revision>1</cp:revision>
  <dcterms:created xsi:type="dcterms:W3CDTF">2026-05-21T01:07:35Z</dcterms:created>
  <dcterms:modified xsi:type="dcterms:W3CDTF">2026-05-21T01:07:35Z</dcterms:modified>
</cp:coreProperties>
</file>