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docProps/app.xml" ContentType="application/vnd.openxmlformats-officedocument.extended-properties+xml"/>
  <Override PartName="/docProps/core.xml" ContentType="application/vnd.openxmlformats-package.core-propertie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Default Extension="jpg" ContentType="image/jp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Default Extension="png" ContentType="image/png"/>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x="6858000" cy="9906000"/>
  <p:notesSz cx="6858000" cy="9906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viewProps" Target="viewProps.xml"/><Relationship Id="rId4" Type="http://schemas.openxmlformats.org/officeDocument/2006/relationships/presProps" Target="presProps.xml"/><Relationship Id="rId5" Type="http://schemas.openxmlformats.org/officeDocument/2006/relationships/tableStyles" Target="tableStyles.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07868"/>
            <a:ext cx="5829300" cy="2037587"/>
          </a:xfrm>
          <a:prstGeom prst="rect">
            <a:avLst/>
          </a:prstGeom>
        </p:spPr>
        <p:txBody>
          <a:bodyPr wrap="square" lIns="0" tIns="0" rIns="0" bIns="0">
            <a:spAutoFit/>
          </a:bodyPr>
          <a:lstStyle>
            <a:lvl1pPr>
              <a:defRPr sz="2900" b="1" i="0">
                <a:solidFill>
                  <a:srgbClr val="D50092"/>
                </a:solidFill>
                <a:latin typeface="メイリオ"/>
                <a:cs typeface="メイリオ"/>
              </a:defRPr>
            </a:lvl1pPr>
          </a:lstStyle>
          <a:p/>
        </p:txBody>
      </p:sp>
      <p:sp>
        <p:nvSpPr>
          <p:cNvPr id="3" name="Holder 3"/>
          <p:cNvSpPr>
            <a:spLocks noGrp="1"/>
          </p:cNvSpPr>
          <p:nvPr>
            <p:ph type="subTitle" idx="4"/>
          </p:nvPr>
        </p:nvSpPr>
        <p:spPr>
          <a:xfrm>
            <a:off x="1028700" y="5433568"/>
            <a:ext cx="4800600" cy="2425700"/>
          </a:xfrm>
          <a:prstGeom prst="rect">
            <a:avLst/>
          </a:prstGeom>
        </p:spPr>
        <p:txBody>
          <a:bodyPr wrap="square" lIns="0" tIns="0" rIns="0" bIns="0">
            <a:spAutoFit/>
          </a:bodyPr>
          <a:lstStyle>
            <a:lvl1pPr>
              <a:defRPr sz="900" b="0" i="0">
                <a:solidFill>
                  <a:schemeClr val="tx1"/>
                </a:solidFill>
                <a:latin typeface="メイリオ"/>
                <a:cs typeface="メイリオ"/>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1050" b="0" i="0">
                <a:solidFill>
                  <a:srgbClr val="888888"/>
                </a:solidFill>
                <a:latin typeface="ＭＳ ゴシック"/>
                <a:cs typeface="ＭＳ ゴシック"/>
              </a:defRPr>
            </a:lvl1pPr>
          </a:lstStyle>
          <a:p>
            <a:pPr marL="37465">
              <a:lnSpc>
                <a:spcPct val="100000"/>
              </a:lnSpc>
              <a:spcBef>
                <a:spcPts val="50"/>
              </a:spcBef>
            </a:pPr>
            <a:fld id="{81D60167-4931-47E6-BA6A-407CBD079E47}" type="slidenum">
              <a:rPr dirty="0" spc="-25"/>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858" y="1115949"/>
            <a:ext cx="6851650" cy="19050"/>
          </a:xfrm>
          <a:custGeom>
            <a:avLst/>
            <a:gdLst/>
            <a:ahLst/>
            <a:cxnLst/>
            <a:rect l="l" t="t" r="r" b="b"/>
            <a:pathLst>
              <a:path w="6851650" h="19050">
                <a:moveTo>
                  <a:pt x="0" y="19050"/>
                </a:moveTo>
                <a:lnTo>
                  <a:pt x="6851650" y="19050"/>
                </a:lnTo>
                <a:lnTo>
                  <a:pt x="6851650" y="0"/>
                </a:lnTo>
                <a:lnTo>
                  <a:pt x="0" y="0"/>
                </a:lnTo>
                <a:lnTo>
                  <a:pt x="0" y="19050"/>
                </a:lnTo>
                <a:close/>
              </a:path>
            </a:pathLst>
          </a:custGeom>
          <a:solidFill>
            <a:srgbClr val="F1F1F1"/>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2900" b="1" i="0">
                <a:solidFill>
                  <a:srgbClr val="D50092"/>
                </a:solidFill>
                <a:latin typeface="メイリオ"/>
                <a:cs typeface="メイリオ"/>
              </a:defRPr>
            </a:lvl1pPr>
          </a:lstStyle>
          <a:p/>
        </p:txBody>
      </p:sp>
      <p:sp>
        <p:nvSpPr>
          <p:cNvPr id="3" name="Holder 3"/>
          <p:cNvSpPr>
            <a:spLocks noGrp="1"/>
          </p:cNvSpPr>
          <p:nvPr>
            <p:ph type="body" idx="1"/>
          </p:nvPr>
        </p:nvSpPr>
        <p:spPr/>
        <p:txBody>
          <a:bodyPr lIns="0" tIns="0" rIns="0" bIns="0"/>
          <a:lstStyle>
            <a:lvl1pPr>
              <a:defRPr sz="900" b="0" i="0">
                <a:solidFill>
                  <a:schemeClr val="tx1"/>
                </a:solidFill>
                <a:latin typeface="メイリオ"/>
                <a:cs typeface="メイリオ"/>
              </a:defRPr>
            </a:lvl1pPr>
          </a:lstStyle>
          <a:p/>
        </p:txBody>
      </p:sp>
      <p:sp>
        <p:nvSpPr>
          <p:cNvPr id="4" name="Holder 4"/>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p:txBody>
          <a:bodyPr lIns="0" tIns="0" rIns="0" bIns="0"/>
          <a:lstStyle>
            <a:lvl1pPr>
              <a:defRPr sz="1050" b="0" i="0">
                <a:solidFill>
                  <a:srgbClr val="888888"/>
                </a:solidFill>
                <a:latin typeface="ＭＳ ゴシック"/>
                <a:cs typeface="ＭＳ ゴシック"/>
              </a:defRPr>
            </a:lvl1pPr>
          </a:lstStyle>
          <a:p>
            <a:pPr marL="37465">
              <a:lnSpc>
                <a:spcPct val="100000"/>
              </a:lnSpc>
              <a:spcBef>
                <a:spcPts val="50"/>
              </a:spcBef>
            </a:pPr>
            <a:fld id="{81D60167-4931-47E6-BA6A-407CBD079E47}" type="slidenum">
              <a:rPr dirty="0" spc="-25"/>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showMasterSp="0">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AEEAFF"/>
          </a:solidFill>
        </p:spPr>
        <p:txBody>
          <a:bodyPr wrap="square" lIns="0" tIns="0" rIns="0" bIns="0" rtlCol="0"/>
          <a:lstStyle/>
          <a:p/>
        </p:txBody>
      </p:sp>
      <p:sp>
        <p:nvSpPr>
          <p:cNvPr id="2" name="Holder 2"/>
          <p:cNvSpPr>
            <a:spLocks noGrp="1"/>
          </p:cNvSpPr>
          <p:nvPr>
            <p:ph type="title"/>
          </p:nvPr>
        </p:nvSpPr>
        <p:spPr/>
        <p:txBody>
          <a:bodyPr lIns="0" tIns="0" rIns="0" bIns="0"/>
          <a:lstStyle>
            <a:lvl1pPr>
              <a:defRPr sz="2900" b="1" i="0">
                <a:solidFill>
                  <a:srgbClr val="D50092"/>
                </a:solidFill>
                <a:latin typeface="メイリオ"/>
                <a:cs typeface="メイリオ"/>
              </a:defRPr>
            </a:lvl1pPr>
          </a:lstStyle>
          <a:p/>
        </p:txBody>
      </p:sp>
      <p:sp>
        <p:nvSpPr>
          <p:cNvPr id="3" name="Holder 3"/>
          <p:cNvSpPr>
            <a:spLocks noGrp="1"/>
          </p:cNvSpPr>
          <p:nvPr>
            <p:ph idx="2" sz="half"/>
          </p:nvPr>
        </p:nvSpPr>
        <p:spPr>
          <a:xfrm>
            <a:off x="342900" y="2231644"/>
            <a:ext cx="2983230" cy="6403848"/>
          </a:xfrm>
          <a:prstGeom prst="rect">
            <a:avLst/>
          </a:prstGeom>
        </p:spPr>
        <p:txBody>
          <a:bodyPr wrap="square" lIns="0" tIns="0" rIns="0" bIns="0">
            <a:spAutoFit/>
          </a:bodyPr>
          <a:lstStyle>
            <a:lvl1pPr>
              <a:defRPr/>
            </a:lvl1pPr>
          </a:lstStyle>
          <a:p/>
        </p:txBody>
      </p:sp>
      <p:sp>
        <p:nvSpPr>
          <p:cNvPr id="4" name="Holder 4"/>
          <p:cNvSpPr>
            <a:spLocks noGrp="1"/>
          </p:cNvSpPr>
          <p:nvPr>
            <p:ph idx="3" sz="half"/>
          </p:nvPr>
        </p:nvSpPr>
        <p:spPr>
          <a:xfrm>
            <a:off x="3531870" y="2231644"/>
            <a:ext cx="2983230" cy="6403848"/>
          </a:xfrm>
          <a:prstGeom prst="rect">
            <a:avLst/>
          </a:prstGeom>
        </p:spPr>
        <p:txBody>
          <a:bodyPr wrap="square" lIns="0" tIns="0" rIns="0" bIns="0">
            <a:spAutoFit/>
          </a:bodyPr>
          <a:lstStyle>
            <a:lvl1pPr>
              <a:defRPr/>
            </a:lvl1pPr>
          </a:lstStyle>
          <a:p/>
        </p:txBody>
      </p:sp>
      <p:sp>
        <p:nvSpPr>
          <p:cNvPr id="5" name="Holder 5"/>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7" name="Holder 7"/>
          <p:cNvSpPr>
            <a:spLocks noGrp="1"/>
          </p:cNvSpPr>
          <p:nvPr>
            <p:ph type="sldNum" idx="7" sz="quarter"/>
          </p:nvPr>
        </p:nvSpPr>
        <p:spPr/>
        <p:txBody>
          <a:bodyPr lIns="0" tIns="0" rIns="0" bIns="0"/>
          <a:lstStyle>
            <a:lvl1pPr>
              <a:defRPr sz="1050" b="0" i="0">
                <a:solidFill>
                  <a:srgbClr val="888888"/>
                </a:solidFill>
                <a:latin typeface="ＭＳ ゴシック"/>
                <a:cs typeface="ＭＳ ゴシック"/>
              </a:defRPr>
            </a:lvl1pPr>
          </a:lstStyle>
          <a:p>
            <a:pPr marL="37465">
              <a:lnSpc>
                <a:spcPct val="100000"/>
              </a:lnSpc>
              <a:spcBef>
                <a:spcPts val="50"/>
              </a:spcBef>
            </a:pPr>
            <a:fld id="{81D60167-4931-47E6-BA6A-407CBD079E47}" type="slidenum">
              <a:rPr dirty="0" spc="-25"/>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rgbClr val="D50092"/>
                </a:solidFill>
                <a:latin typeface="メイリオ"/>
                <a:cs typeface="メイリオ"/>
              </a:defRPr>
            </a:lvl1pPr>
          </a:lstStyle>
          <a:p/>
        </p:txBody>
      </p:sp>
      <p:sp>
        <p:nvSpPr>
          <p:cNvPr id="3" name="Holder 3"/>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5" name="Holder 5"/>
          <p:cNvSpPr>
            <a:spLocks noGrp="1"/>
          </p:cNvSpPr>
          <p:nvPr>
            <p:ph type="sldNum" idx="7" sz="quarter"/>
          </p:nvPr>
        </p:nvSpPr>
        <p:spPr/>
        <p:txBody>
          <a:bodyPr lIns="0" tIns="0" rIns="0" bIns="0"/>
          <a:lstStyle>
            <a:lvl1pPr>
              <a:defRPr sz="1050" b="0" i="0">
                <a:solidFill>
                  <a:srgbClr val="888888"/>
                </a:solidFill>
                <a:latin typeface="ＭＳ ゴシック"/>
                <a:cs typeface="ＭＳ ゴシック"/>
              </a:defRPr>
            </a:lvl1pPr>
          </a:lstStyle>
          <a:p>
            <a:pPr marL="37465">
              <a:lnSpc>
                <a:spcPct val="100000"/>
              </a:lnSpc>
              <a:spcBef>
                <a:spcPts val="50"/>
              </a:spcBef>
            </a:pPr>
            <a:fld id="{81D60167-4931-47E6-BA6A-407CBD079E47}" type="slidenum">
              <a:rPr dirty="0" spc="-25"/>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obj"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79654" y="9460230"/>
            <a:ext cx="6299835" cy="0"/>
          </a:xfrm>
          <a:custGeom>
            <a:avLst/>
            <a:gdLst/>
            <a:ahLst/>
            <a:cxnLst/>
            <a:rect l="l" t="t" r="r" b="b"/>
            <a:pathLst>
              <a:path w="6299834" h="0">
                <a:moveTo>
                  <a:pt x="0" y="0"/>
                </a:moveTo>
                <a:lnTo>
                  <a:pt x="6299835" y="0"/>
                </a:lnTo>
              </a:path>
            </a:pathLst>
          </a:custGeom>
          <a:ln w="7200">
            <a:solidFill>
              <a:srgbClr val="211F1F"/>
            </a:solidFill>
          </a:ln>
        </p:spPr>
        <p:txBody>
          <a:bodyPr wrap="square" lIns="0" tIns="0" rIns="0" bIns="0" rtlCol="0"/>
          <a:lstStyle/>
          <a:p/>
        </p:txBody>
      </p:sp>
      <p:sp>
        <p:nvSpPr>
          <p:cNvPr id="2" name="Holder 2"/>
          <p:cNvSpPr>
            <a:spLocks noGrp="1"/>
          </p:cNvSpPr>
          <p:nvPr>
            <p:ph type="ftr" idx="5" sz="quarter"/>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idx="6" sz="half"/>
          </p:nvPr>
        </p:nvSpPr>
        <p:spPr/>
        <p:txBody>
          <a:bodyPr lIns="0" tIns="0" rIns="0" bIns="0"/>
          <a:lstStyle>
            <a:lvl1pPr algn="l">
              <a:defRPr>
                <a:solidFill>
                  <a:schemeClr val="tx1">
                    <a:tint val="75000"/>
                  </a:schemeClr>
                </a:solidFill>
              </a:defRPr>
            </a:lvl1pPr>
          </a:lstStyle>
          <a:p>
            <a:fld id="{1D8BD707-D9CF-40AE-B4C6-C98DA3205C09}" type="datetimeFigureOut">
              <a:rPr lang="en-US"/>
            </a:fld>
          </a:p>
        </p:txBody>
      </p:sp>
      <p:sp>
        <p:nvSpPr>
          <p:cNvPr id="4" name="Holder 4"/>
          <p:cNvSpPr>
            <a:spLocks noGrp="1"/>
          </p:cNvSpPr>
          <p:nvPr>
            <p:ph type="sldNum" idx="7" sz="quarter"/>
          </p:nvPr>
        </p:nvSpPr>
        <p:spPr/>
        <p:txBody>
          <a:bodyPr lIns="0" tIns="0" rIns="0" bIns="0"/>
          <a:lstStyle>
            <a:lvl1pPr>
              <a:defRPr sz="1050" b="0" i="0">
                <a:solidFill>
                  <a:srgbClr val="888888"/>
                </a:solidFill>
                <a:latin typeface="ＭＳ ゴシック"/>
                <a:cs typeface="ＭＳ ゴシック"/>
              </a:defRPr>
            </a:lvl1pPr>
          </a:lstStyle>
          <a:p>
            <a:pPr marL="37465">
              <a:lnSpc>
                <a:spcPct val="100000"/>
              </a:lnSpc>
              <a:spcBef>
                <a:spcPts val="50"/>
              </a:spcBef>
            </a:pPr>
            <a:fld id="{81D60167-4931-47E6-BA6A-407CBD079E47}" type="slidenum">
              <a:rPr dirty="0" spc="-25"/>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47367" y="586232"/>
            <a:ext cx="3763264" cy="510920"/>
          </a:xfrm>
          <a:prstGeom prst="rect">
            <a:avLst/>
          </a:prstGeom>
        </p:spPr>
        <p:txBody>
          <a:bodyPr wrap="square" lIns="0" tIns="0" rIns="0" bIns="0">
            <a:spAutoFit/>
          </a:bodyPr>
          <a:lstStyle>
            <a:lvl1pPr>
              <a:defRPr sz="2900" b="1" i="0">
                <a:solidFill>
                  <a:srgbClr val="D50092"/>
                </a:solidFill>
                <a:latin typeface="メイリオ"/>
                <a:cs typeface="メイリオ"/>
              </a:defRPr>
            </a:lvl1pPr>
          </a:lstStyle>
          <a:p/>
        </p:txBody>
      </p:sp>
      <p:sp>
        <p:nvSpPr>
          <p:cNvPr id="3" name="Holder 3"/>
          <p:cNvSpPr>
            <a:spLocks noGrp="1"/>
          </p:cNvSpPr>
          <p:nvPr>
            <p:ph type="body" idx="1"/>
          </p:nvPr>
        </p:nvSpPr>
        <p:spPr>
          <a:xfrm>
            <a:off x="241096" y="2959988"/>
            <a:ext cx="3155315" cy="2874645"/>
          </a:xfrm>
          <a:prstGeom prst="rect">
            <a:avLst/>
          </a:prstGeom>
        </p:spPr>
        <p:txBody>
          <a:bodyPr wrap="square" lIns="0" tIns="0" rIns="0" bIns="0">
            <a:spAutoFit/>
          </a:bodyPr>
          <a:lstStyle>
            <a:lvl1pPr>
              <a:defRPr sz="900" b="0" i="0">
                <a:solidFill>
                  <a:schemeClr val="tx1"/>
                </a:solidFill>
                <a:latin typeface="メイリオ"/>
                <a:cs typeface="メイリオ"/>
              </a:defRPr>
            </a:lvl1pPr>
          </a:lstStyle>
          <a:p/>
        </p:txBody>
      </p:sp>
      <p:sp>
        <p:nvSpPr>
          <p:cNvPr id="4" name="Holder 4"/>
          <p:cNvSpPr>
            <a:spLocks noGrp="1"/>
          </p:cNvSpPr>
          <p:nvPr>
            <p:ph type="ftr" idx="5" sz="quarter"/>
          </p:nvPr>
        </p:nvSpPr>
        <p:spPr>
          <a:xfrm>
            <a:off x="2331720" y="9023604"/>
            <a:ext cx="2194560" cy="48514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idx="6" sz="half"/>
          </p:nvPr>
        </p:nvSpPr>
        <p:spPr>
          <a:xfrm>
            <a:off x="342900" y="9023604"/>
            <a:ext cx="1577340" cy="48514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p>
        </p:txBody>
      </p:sp>
      <p:sp>
        <p:nvSpPr>
          <p:cNvPr id="6" name="Holder 6"/>
          <p:cNvSpPr>
            <a:spLocks noGrp="1"/>
          </p:cNvSpPr>
          <p:nvPr>
            <p:ph type="sldNum" idx="7" sz="quarter"/>
          </p:nvPr>
        </p:nvSpPr>
        <p:spPr>
          <a:xfrm>
            <a:off x="3325114" y="9605226"/>
            <a:ext cx="223520" cy="167004"/>
          </a:xfrm>
          <a:prstGeom prst="rect">
            <a:avLst/>
          </a:prstGeom>
        </p:spPr>
        <p:txBody>
          <a:bodyPr wrap="square" lIns="0" tIns="0" rIns="0" bIns="0">
            <a:spAutoFit/>
          </a:bodyPr>
          <a:lstStyle>
            <a:lvl1pPr>
              <a:defRPr sz="1050" b="0" i="0">
                <a:solidFill>
                  <a:srgbClr val="888888"/>
                </a:solidFill>
                <a:latin typeface="ＭＳ ゴシック"/>
                <a:cs typeface="ＭＳ ゴシック"/>
              </a:defRPr>
            </a:lvl1pPr>
          </a:lstStyle>
          <a:p>
            <a:pPr marL="37465">
              <a:lnSpc>
                <a:spcPct val="100000"/>
              </a:lnSpc>
              <a:spcBef>
                <a:spcPts val="50"/>
              </a:spcBef>
            </a:pPr>
            <a:fld id="{81D60167-4931-47E6-BA6A-407CBD079E47}" type="slidenum">
              <a:rPr dirty="0" spc="-25"/>
              <a:t>#</a:t>
            </a:fld>
          </a:p>
        </p:txBody>
      </p:sp>
    </p:spTree>
  </p:cSld>
  <p:clrMap folHlink="folHlink" hlink="hlink" accent1="accent1" accent2="accent2" accent3="accent3" accent4="accent4" accent5="accent5" accent6="accent6" tx2="dk2" bg2="lt2" tx1="dk1" bg1="lt1"/>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hlw.go.jp/stf/seisakunitsuite/bunya/kenkou_iryou/kenkou/eiyou/r1-houkoku_00002.html" TargetMode="External"/><Relationship Id="rId3" Type="http://schemas.openxmlformats.org/officeDocument/2006/relationships/hyperlink" Target="https://www.mhlw.go.jp/bunya/kenkou/eiyou/h27-houkoku.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hlw.go.jp/stf/seisakunitsuite/bunya/kenkou_iryou/kenkou/eiyou/r1-houkoku_00002.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hlw.go.jp/content/10900000/000687163.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ext.go.jp/component/a_menu/science/detai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hlw.go.jp/stf/seisakunitsuite/bunya/kenkou_iryou/kenkou/kenkounippon21.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hlw.go.jp/content/10904750/000586568.pdf" TargetMode="External"/><Relationship Id="rId3" Type="http://schemas.openxmlformats.org/officeDocument/2006/relationships/hyperlink" Target="https://www.mhlw.go.jp/bunya/kodomo/pdf/sids_guideline.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sleepeducation.org/get-involved/campaign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e-healthnet.mhlw.go.jp/" TargetMode="External"/><Relationship Id="rId3" Type="http://schemas.openxmlformats.org/officeDocument/2006/relationships/hyperlink" Target="https://e-kennet.mhlw.go.jp/"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mhlw.go.jp/stf/seisakunitsuite/bunya/kenkou_iryou/kenkou/kenkounippon21_00006.html" TargetMode="Externa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47794" y="2350003"/>
            <a:ext cx="4161790" cy="890269"/>
          </a:xfrm>
          <a:prstGeom prst="rect">
            <a:avLst/>
          </a:prstGeom>
        </p:spPr>
        <p:txBody>
          <a:bodyPr wrap="square" lIns="0" tIns="182880" rIns="0" bIns="0" rtlCol="0" vert="horz">
            <a:spAutoFit/>
          </a:bodyPr>
          <a:lstStyle/>
          <a:p>
            <a:pPr algn="ctr">
              <a:lnSpc>
                <a:spcPct val="100000"/>
              </a:lnSpc>
              <a:spcBef>
                <a:spcPts val="1440"/>
              </a:spcBef>
            </a:pPr>
            <a:r>
              <a:rPr dirty="0" sz="2000" spc="-70" b="1">
                <a:latin typeface="ＭＳ ゴシック"/>
                <a:cs typeface="ＭＳ ゴシック"/>
              </a:rPr>
              <a:t>健康づくりのための睡眠ガイド </a:t>
            </a:r>
            <a:r>
              <a:rPr dirty="0" sz="2000" spc="-20" b="1">
                <a:latin typeface="ＭＳ ゴシック"/>
                <a:cs typeface="ＭＳ ゴシック"/>
              </a:rPr>
              <a:t>2023</a:t>
            </a:r>
            <a:endParaRPr sz="2000">
              <a:latin typeface="ＭＳ ゴシック"/>
              <a:cs typeface="ＭＳ ゴシック"/>
            </a:endParaRPr>
          </a:p>
          <a:p>
            <a:pPr algn="ctr" marL="1905">
              <a:lnSpc>
                <a:spcPct val="100000"/>
              </a:lnSpc>
              <a:spcBef>
                <a:spcPts val="1140"/>
              </a:spcBef>
            </a:pPr>
            <a:r>
              <a:rPr dirty="0" sz="1600" b="1">
                <a:latin typeface="ＭＳ ゴシック"/>
                <a:cs typeface="ＭＳ ゴシック"/>
              </a:rPr>
              <a:t>（案</a:t>
            </a:r>
            <a:r>
              <a:rPr dirty="0" sz="1600" spc="-50" b="1">
                <a:latin typeface="ＭＳ ゴシック"/>
                <a:cs typeface="ＭＳ ゴシック"/>
              </a:rPr>
              <a:t>）</a:t>
            </a:r>
            <a:endParaRPr sz="1600">
              <a:latin typeface="ＭＳ ゴシック"/>
              <a:cs typeface="ＭＳ ゴシック"/>
            </a:endParaRPr>
          </a:p>
        </p:txBody>
      </p:sp>
      <p:sp>
        <p:nvSpPr>
          <p:cNvPr id="3" name="object 3"/>
          <p:cNvSpPr txBox="1"/>
          <p:nvPr/>
        </p:nvSpPr>
        <p:spPr>
          <a:xfrm>
            <a:off x="1942219" y="6814794"/>
            <a:ext cx="2973705" cy="918210"/>
          </a:xfrm>
          <a:prstGeom prst="rect">
            <a:avLst/>
          </a:prstGeom>
        </p:spPr>
        <p:txBody>
          <a:bodyPr wrap="square" lIns="0" tIns="118110" rIns="0" bIns="0" rtlCol="0" vert="horz">
            <a:spAutoFit/>
          </a:bodyPr>
          <a:lstStyle/>
          <a:p>
            <a:pPr algn="ctr">
              <a:lnSpc>
                <a:spcPct val="100000"/>
              </a:lnSpc>
              <a:spcBef>
                <a:spcPts val="930"/>
              </a:spcBef>
            </a:pPr>
            <a:r>
              <a:rPr dirty="0" sz="1450" spc="-25">
                <a:latin typeface="ＭＳ ゴシック"/>
                <a:cs typeface="ＭＳ ゴシック"/>
              </a:rPr>
              <a:t>令和○年○月</a:t>
            </a:r>
            <a:endParaRPr sz="1450">
              <a:latin typeface="ＭＳ ゴシック"/>
              <a:cs typeface="ＭＳ ゴシック"/>
            </a:endParaRPr>
          </a:p>
          <a:p>
            <a:pPr algn="ctr" marL="12065" marR="5080">
              <a:lnSpc>
                <a:spcPct val="108200"/>
              </a:lnSpc>
              <a:spcBef>
                <a:spcPts val="690"/>
              </a:spcBef>
            </a:pPr>
            <a:r>
              <a:rPr dirty="0" sz="1450" spc="-25">
                <a:latin typeface="ＭＳ ゴシック"/>
                <a:cs typeface="ＭＳ ゴシック"/>
              </a:rPr>
              <a:t>健康づくりのための睡眠指針の改訂に関する検討会</a:t>
            </a:r>
            <a:endParaRPr sz="1450">
              <a:latin typeface="ＭＳ ゴシック"/>
              <a:cs typeface="ＭＳ ゴシック"/>
            </a:endParaRPr>
          </a:p>
        </p:txBody>
      </p:sp>
      <p:sp>
        <p:nvSpPr>
          <p:cNvPr id="5" name="object 5"/>
          <p:cNvSpPr txBox="1"/>
          <p:nvPr/>
        </p:nvSpPr>
        <p:spPr>
          <a:xfrm>
            <a:off x="3374195" y="9057623"/>
            <a:ext cx="140335" cy="160020"/>
          </a:xfrm>
          <a:prstGeom prst="rect">
            <a:avLst/>
          </a:prstGeom>
        </p:spPr>
        <p:txBody>
          <a:bodyPr wrap="square" lIns="0" tIns="0" rIns="0" bIns="0" rtlCol="0" vert="horz">
            <a:spAutoFit/>
          </a:bodyPr>
          <a:lstStyle/>
          <a:p>
            <a:pPr marL="19685">
              <a:lnSpc>
                <a:spcPts val="1135"/>
              </a:lnSpc>
            </a:pPr>
            <a:fld id="{81D60167-4931-47E6-BA6A-407CBD079E47}" type="slidenum">
              <a:rPr dirty="0" sz="950" spc="-25">
                <a:latin typeface="游明朝"/>
                <a:cs typeface="游明朝"/>
              </a:rPr>
              <a:t>ii</a:t>
            </a:fld>
            <a:endParaRPr sz="950">
              <a:latin typeface="游明朝"/>
              <a:cs typeface="游明朝"/>
            </a:endParaRPr>
          </a:p>
        </p:txBody>
      </p:sp>
      <p:graphicFrame>
        <p:nvGraphicFramePr>
          <p:cNvPr id="4" name="object 4"/>
          <p:cNvGraphicFramePr>
            <a:graphicFrameLocks noGrp="1"/>
          </p:cNvGraphicFramePr>
          <p:nvPr/>
        </p:nvGraphicFramePr>
        <p:xfrm>
          <a:off x="3543853" y="743721"/>
          <a:ext cx="2768600" cy="592455"/>
        </p:xfrm>
        <a:graphic>
          <a:graphicData uri="http://schemas.openxmlformats.org/drawingml/2006/table">
            <a:tbl>
              <a:tblPr firstRow="1" bandRow="1">
                <a:tableStyleId>{2D5ABB26-0587-4C30-8999-92F81FD0307C}</a:tableStyleId>
              </a:tblPr>
              <a:tblGrid>
                <a:gridCol w="2234565"/>
                <a:gridCol w="447039"/>
              </a:tblGrid>
              <a:tr h="229235">
                <a:tc>
                  <a:txBody>
                    <a:bodyPr/>
                    <a:lstStyle/>
                    <a:p>
                      <a:pPr marL="650875">
                        <a:lnSpc>
                          <a:spcPct val="100000"/>
                        </a:lnSpc>
                        <a:spcBef>
                          <a:spcPts val="385"/>
                        </a:spcBef>
                      </a:pPr>
                      <a:r>
                        <a:rPr dirty="0" sz="800" spc="-35">
                          <a:latin typeface="ＭＳ ゴシック"/>
                          <a:cs typeface="ＭＳ ゴシック"/>
                        </a:rPr>
                        <a:t>令和５年 </a:t>
                      </a:r>
                      <a:r>
                        <a:rPr dirty="0" sz="800">
                          <a:latin typeface="ＭＳ ゴシック"/>
                          <a:cs typeface="ＭＳ ゴシック"/>
                        </a:rPr>
                        <a:t>12</a:t>
                      </a:r>
                      <a:r>
                        <a:rPr dirty="0" sz="800" spc="-120">
                          <a:latin typeface="ＭＳ ゴシック"/>
                          <a:cs typeface="ＭＳ ゴシック"/>
                        </a:rPr>
                        <a:t> 月 </a:t>
                      </a:r>
                      <a:r>
                        <a:rPr dirty="0" sz="800">
                          <a:latin typeface="ＭＳ ゴシック"/>
                          <a:cs typeface="ＭＳ ゴシック"/>
                        </a:rPr>
                        <a:t>21</a:t>
                      </a:r>
                      <a:r>
                        <a:rPr dirty="0" sz="800" spc="-105">
                          <a:latin typeface="ＭＳ ゴシック"/>
                          <a:cs typeface="ＭＳ ゴシック"/>
                        </a:rPr>
                        <a:t> 日</a:t>
                      </a:r>
                      <a:endParaRPr sz="800">
                        <a:latin typeface="ＭＳ ゴシック"/>
                        <a:cs typeface="ＭＳ ゴシック"/>
                      </a:endParaRPr>
                    </a:p>
                  </a:txBody>
                  <a:tcPr marL="0" marR="0" marB="0" marT="4889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a:txBody>
                    <a:bodyPr/>
                    <a:lstStyle/>
                    <a:p>
                      <a:pPr>
                        <a:lnSpc>
                          <a:spcPct val="100000"/>
                        </a:lnSpc>
                        <a:spcBef>
                          <a:spcPts val="905"/>
                        </a:spcBef>
                      </a:pPr>
                      <a:endParaRPr sz="800">
                        <a:latin typeface="Times New Roman"/>
                        <a:cs typeface="Times New Roman"/>
                      </a:endParaRPr>
                    </a:p>
                    <a:p>
                      <a:pPr marL="68580">
                        <a:lnSpc>
                          <a:spcPct val="100000"/>
                        </a:lnSpc>
                      </a:pPr>
                      <a:r>
                        <a:rPr dirty="0" sz="800" spc="-20">
                          <a:latin typeface="ＭＳ ゴシック"/>
                          <a:cs typeface="ＭＳ ゴシック"/>
                        </a:rPr>
                        <a:t>資料１</a:t>
                      </a:r>
                      <a:endParaRPr sz="800">
                        <a:latin typeface="ＭＳ ゴシック"/>
                        <a:cs typeface="ＭＳ ゴシック"/>
                      </a:endParaRPr>
                    </a:p>
                  </a:txBody>
                  <a:tcPr marL="0" marR="0" marB="0" marT="11493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63220">
                <a:tc>
                  <a:txBody>
                    <a:bodyPr/>
                    <a:lstStyle/>
                    <a:p>
                      <a:pPr marL="754380" marR="71120" indent="-673735">
                        <a:lnSpc>
                          <a:spcPct val="110000"/>
                        </a:lnSpc>
                        <a:spcBef>
                          <a:spcPts val="290"/>
                        </a:spcBef>
                      </a:pPr>
                      <a:r>
                        <a:rPr dirty="0" sz="800" spc="-5">
                          <a:latin typeface="ＭＳ ゴシック"/>
                          <a:cs typeface="ＭＳ ゴシック"/>
                        </a:rPr>
                        <a:t>第３回 健康づくりのための睡眠指針の改訂</a:t>
                      </a:r>
                      <a:r>
                        <a:rPr dirty="0" sz="800" spc="-10">
                          <a:latin typeface="ＭＳ ゴシック"/>
                          <a:cs typeface="ＭＳ ゴシック"/>
                        </a:rPr>
                        <a:t>に関する検討会</a:t>
                      </a:r>
                      <a:endParaRPr sz="800">
                        <a:latin typeface="ＭＳ ゴシック"/>
                        <a:cs typeface="ＭＳ ゴシック"/>
                      </a:endParaRPr>
                    </a:p>
                  </a:txBody>
                  <a:tcPr marL="0" marR="0" marB="0" marT="3683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pPr/>
                    </a:p>
                  </a:txBody>
                  <a:tcPr marL="0" marR="0" marB="0" marT="114935">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2000" y="-37718"/>
            <a:ext cx="379412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メイリオ"/>
                <a:cs typeface="メイリオ"/>
              </a:rPr>
              <a:t>2023</a:t>
            </a:r>
            <a:endParaRPr sz="1800">
              <a:latin typeface="メイリオ"/>
              <a:cs typeface="メイリオ"/>
            </a:endParaRPr>
          </a:p>
        </p:txBody>
      </p:sp>
      <p:sp>
        <p:nvSpPr>
          <p:cNvPr id="3" name="object 3" descr="$PPTXTitle"/>
          <p:cNvSpPr txBox="1">
            <a:spLocks noGrp="1"/>
          </p:cNvSpPr>
          <p:nvPr>
            <p:ph type="title"/>
          </p:nvPr>
        </p:nvSpPr>
        <p:spPr>
          <a:prstGeom prst="rect"/>
        </p:spPr>
        <p:txBody>
          <a:bodyPr wrap="square" lIns="0" tIns="176910" rIns="0" bIns="0" rtlCol="0" vert="horz">
            <a:spAutoFit/>
          </a:bodyPr>
          <a:lstStyle/>
          <a:p>
            <a:pPr marL="25400">
              <a:lnSpc>
                <a:spcPct val="100000"/>
              </a:lnSpc>
              <a:spcBef>
                <a:spcPts val="135"/>
              </a:spcBef>
            </a:pPr>
            <a:r>
              <a:rPr dirty="0" sz="2100" spc="140">
                <a:solidFill>
                  <a:srgbClr val="00AFEF"/>
                </a:solidFill>
              </a:rPr>
              <a:t>睡眠に関する基本事項（案</a:t>
            </a:r>
            <a:r>
              <a:rPr dirty="0" sz="2100" spc="90">
                <a:solidFill>
                  <a:srgbClr val="00AFEF"/>
                </a:solidFill>
              </a:rPr>
              <a:t>）</a:t>
            </a:r>
            <a:endParaRPr sz="2100"/>
          </a:p>
        </p:txBody>
      </p:sp>
      <p:sp>
        <p:nvSpPr>
          <p:cNvPr id="4" name="object 4"/>
          <p:cNvSpPr/>
          <p:nvPr/>
        </p:nvSpPr>
        <p:spPr>
          <a:xfrm>
            <a:off x="278891" y="1324355"/>
            <a:ext cx="251460" cy="253365"/>
          </a:xfrm>
          <a:custGeom>
            <a:avLst/>
            <a:gdLst/>
            <a:ahLst/>
            <a:cxnLst/>
            <a:rect l="l" t="t" r="r" b="b"/>
            <a:pathLst>
              <a:path w="251459" h="253365">
                <a:moveTo>
                  <a:pt x="251460" y="0"/>
                </a:moveTo>
                <a:lnTo>
                  <a:pt x="0" y="0"/>
                </a:lnTo>
                <a:lnTo>
                  <a:pt x="0" y="252983"/>
                </a:lnTo>
                <a:lnTo>
                  <a:pt x="251460" y="252983"/>
                </a:lnTo>
                <a:lnTo>
                  <a:pt x="251460" y="0"/>
                </a:lnTo>
                <a:close/>
              </a:path>
            </a:pathLst>
          </a:custGeom>
          <a:solidFill>
            <a:srgbClr val="00AFEF"/>
          </a:solidFill>
        </p:spPr>
        <p:txBody>
          <a:bodyPr wrap="square" lIns="0" tIns="0" rIns="0" bIns="0" rtlCol="0"/>
          <a:lstStyle/>
          <a:p/>
        </p:txBody>
      </p:sp>
      <p:sp>
        <p:nvSpPr>
          <p:cNvPr id="5" name="object 5"/>
          <p:cNvSpPr txBox="1"/>
          <p:nvPr/>
        </p:nvSpPr>
        <p:spPr>
          <a:xfrm>
            <a:off x="315264" y="1338198"/>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6" name="object 6"/>
          <p:cNvSpPr txBox="1"/>
          <p:nvPr/>
        </p:nvSpPr>
        <p:spPr>
          <a:xfrm>
            <a:off x="638555" y="1324355"/>
            <a:ext cx="5939155" cy="253365"/>
          </a:xfrm>
          <a:prstGeom prst="rect">
            <a:avLst/>
          </a:prstGeom>
          <a:solidFill>
            <a:srgbClr val="00AFEF"/>
          </a:solidFill>
        </p:spPr>
        <p:txBody>
          <a:bodyPr wrap="square" lIns="0" tIns="26034" rIns="0" bIns="0" rtlCol="0" vert="horz">
            <a:spAutoFit/>
          </a:bodyPr>
          <a:lstStyle/>
          <a:p>
            <a:pPr marL="90805">
              <a:lnSpc>
                <a:spcPct val="100000"/>
              </a:lnSpc>
              <a:spcBef>
                <a:spcPts val="204"/>
              </a:spcBef>
            </a:pPr>
            <a:r>
              <a:rPr dirty="0" sz="1200" spc="-5" b="1">
                <a:solidFill>
                  <a:srgbClr val="FFFFFF"/>
                </a:solidFill>
                <a:latin typeface="メイリオ"/>
                <a:cs typeface="メイリオ"/>
              </a:rPr>
              <a:t>睡眠の機能と健康との関係</a:t>
            </a:r>
            <a:endParaRPr sz="1200">
              <a:latin typeface="メイリオ"/>
              <a:cs typeface="メイリオ"/>
            </a:endParaRPr>
          </a:p>
        </p:txBody>
      </p:sp>
      <p:sp>
        <p:nvSpPr>
          <p:cNvPr id="7" name="object 7"/>
          <p:cNvSpPr/>
          <p:nvPr/>
        </p:nvSpPr>
        <p:spPr>
          <a:xfrm>
            <a:off x="240791" y="4062984"/>
            <a:ext cx="253365" cy="251460"/>
          </a:xfrm>
          <a:custGeom>
            <a:avLst/>
            <a:gdLst/>
            <a:ahLst/>
            <a:cxnLst/>
            <a:rect l="l" t="t" r="r" b="b"/>
            <a:pathLst>
              <a:path w="253365" h="251460">
                <a:moveTo>
                  <a:pt x="252984" y="0"/>
                </a:moveTo>
                <a:lnTo>
                  <a:pt x="0" y="0"/>
                </a:lnTo>
                <a:lnTo>
                  <a:pt x="0" y="251460"/>
                </a:lnTo>
                <a:lnTo>
                  <a:pt x="252984" y="251460"/>
                </a:lnTo>
                <a:lnTo>
                  <a:pt x="252984" y="0"/>
                </a:lnTo>
                <a:close/>
              </a:path>
            </a:pathLst>
          </a:custGeom>
          <a:solidFill>
            <a:srgbClr val="00AFEF"/>
          </a:solidFill>
        </p:spPr>
        <p:txBody>
          <a:bodyPr wrap="square" lIns="0" tIns="0" rIns="0" bIns="0" rtlCol="0"/>
          <a:lstStyle/>
          <a:p/>
        </p:txBody>
      </p:sp>
      <p:sp>
        <p:nvSpPr>
          <p:cNvPr id="8" name="object 8"/>
          <p:cNvSpPr txBox="1"/>
          <p:nvPr/>
        </p:nvSpPr>
        <p:spPr>
          <a:xfrm>
            <a:off x="278384" y="4076191"/>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9" name="object 9"/>
          <p:cNvSpPr txBox="1"/>
          <p:nvPr/>
        </p:nvSpPr>
        <p:spPr>
          <a:xfrm>
            <a:off x="600455" y="4062984"/>
            <a:ext cx="5941060" cy="251460"/>
          </a:xfrm>
          <a:prstGeom prst="rect">
            <a:avLst/>
          </a:prstGeom>
          <a:solidFill>
            <a:srgbClr val="00AFEF"/>
          </a:solidFill>
        </p:spPr>
        <p:txBody>
          <a:bodyPr wrap="square" lIns="0" tIns="25400" rIns="0" bIns="0" rtlCol="0" vert="horz">
            <a:spAutoFit/>
          </a:bodyPr>
          <a:lstStyle/>
          <a:p>
            <a:pPr marL="92075">
              <a:lnSpc>
                <a:spcPct val="100000"/>
              </a:lnSpc>
              <a:spcBef>
                <a:spcPts val="200"/>
              </a:spcBef>
            </a:pPr>
            <a:r>
              <a:rPr dirty="0" sz="1200" spc="-10" b="1">
                <a:solidFill>
                  <a:srgbClr val="FFFFFF"/>
                </a:solidFill>
                <a:latin typeface="メイリオ"/>
                <a:cs typeface="メイリオ"/>
              </a:rPr>
              <a:t>睡眠の基本的な特徴</a:t>
            </a:r>
            <a:endParaRPr sz="1200">
              <a:latin typeface="メイリオ"/>
              <a:cs typeface="メイリオ"/>
            </a:endParaRPr>
          </a:p>
        </p:txBody>
      </p:sp>
      <p:sp>
        <p:nvSpPr>
          <p:cNvPr id="10" name="object 10"/>
          <p:cNvSpPr txBox="1"/>
          <p:nvPr/>
        </p:nvSpPr>
        <p:spPr>
          <a:xfrm>
            <a:off x="240182" y="1771268"/>
            <a:ext cx="3154045" cy="2000885"/>
          </a:xfrm>
          <a:prstGeom prst="rect">
            <a:avLst/>
          </a:prstGeom>
        </p:spPr>
        <p:txBody>
          <a:bodyPr wrap="square" lIns="0" tIns="12700" rIns="0" bIns="0" rtlCol="0" vert="horz">
            <a:spAutoFit/>
          </a:bodyPr>
          <a:lstStyle/>
          <a:p>
            <a:pPr algn="just" marL="182245" marR="30480" indent="-144780">
              <a:lnSpc>
                <a:spcPct val="120000"/>
              </a:lnSpc>
              <a:spcBef>
                <a:spcPts val="100"/>
              </a:spcBef>
            </a:pPr>
            <a:r>
              <a:rPr dirty="0" sz="900">
                <a:solidFill>
                  <a:srgbClr val="00AFEF"/>
                </a:solidFill>
                <a:latin typeface="Wingdings"/>
                <a:cs typeface="Wingdings"/>
              </a:rPr>
              <a:t></a:t>
            </a:r>
            <a:r>
              <a:rPr dirty="0" sz="900">
                <a:solidFill>
                  <a:srgbClr val="00AFEF"/>
                </a:solidFill>
                <a:latin typeface="Times New Roman"/>
                <a:cs typeface="Times New Roman"/>
              </a:rPr>
              <a:t> </a:t>
            </a:r>
            <a:r>
              <a:rPr dirty="0" sz="900" spc="-5">
                <a:latin typeface="メイリオ"/>
                <a:cs typeface="メイリオ"/>
              </a:rPr>
              <a:t>睡眠は、こども、成人、高齢者の健康増進・維持に不可欠な休養活動です。良い睡眠は、脳・心血管、代謝、内分泌、免疫、認知機能、精神的な増進・維持に重要であり</a:t>
            </a:r>
            <a:r>
              <a:rPr dirty="0" baseline="27777" sz="900">
                <a:latin typeface="メイリオ"/>
                <a:cs typeface="メイリオ"/>
              </a:rPr>
              <a:t>１）</a:t>
            </a:r>
            <a:r>
              <a:rPr dirty="0" sz="900" spc="-5">
                <a:latin typeface="メイリオ"/>
                <a:cs typeface="メイリオ"/>
              </a:rPr>
              <a:t>、睡眠が悪化することで、これに関連したさまざまな疾患の発症リスクが増加し、寿命短縮リスクが高まるこ</a:t>
            </a:r>
            <a:r>
              <a:rPr dirty="0" sz="900">
                <a:latin typeface="メイリオ"/>
                <a:cs typeface="メイリオ"/>
              </a:rPr>
              <a:t>とが報告されています</a:t>
            </a:r>
            <a:r>
              <a:rPr dirty="0" baseline="27777" sz="900">
                <a:latin typeface="メイリオ"/>
                <a:cs typeface="メイリオ"/>
              </a:rPr>
              <a:t>２-６）</a:t>
            </a:r>
            <a:r>
              <a:rPr dirty="0" sz="900" spc="-5">
                <a:latin typeface="メイリオ"/>
                <a:cs typeface="メイリオ"/>
              </a:rPr>
              <a:t>。また、良い睡眠は、労働災害や自動車事故など眠気や疲労が原因の事故や怪我のリスク低減にも役立ちます</a:t>
            </a:r>
            <a:r>
              <a:rPr dirty="0" baseline="27777" sz="900">
                <a:latin typeface="メイリオ"/>
                <a:cs typeface="メイリオ"/>
              </a:rPr>
              <a:t>７）</a:t>
            </a:r>
            <a:r>
              <a:rPr dirty="0" sz="900" spc="-5">
                <a:latin typeface="メイリオ"/>
                <a:cs typeface="メイリオ"/>
              </a:rPr>
              <a:t>。さらに、睡眠は日中の活動で生じた心身の疲労を回復する機能とともに、成長や記</a:t>
            </a:r>
            <a:r>
              <a:rPr dirty="0" sz="900">
                <a:latin typeface="メイリオ"/>
                <a:cs typeface="メイリオ"/>
              </a:rPr>
              <a:t>憶（学習）</a:t>
            </a:r>
            <a:r>
              <a:rPr dirty="0" sz="900" spc="-5">
                <a:latin typeface="メイリオ"/>
                <a:cs typeface="メイリオ"/>
              </a:rPr>
              <a:t>の定着・強化など環境への適応能力を向上さ</a:t>
            </a:r>
            <a:r>
              <a:rPr dirty="0" sz="900">
                <a:latin typeface="メイリオ"/>
                <a:cs typeface="メイリオ"/>
              </a:rPr>
              <a:t>せる機能を備えているため</a:t>
            </a:r>
            <a:r>
              <a:rPr dirty="0" baseline="27777" sz="900">
                <a:latin typeface="メイリオ"/>
                <a:cs typeface="メイリオ"/>
              </a:rPr>
              <a:t>８）</a:t>
            </a:r>
            <a:r>
              <a:rPr dirty="0" sz="900" spc="-5">
                <a:latin typeface="メイリオ"/>
                <a:cs typeface="メイリオ"/>
              </a:rPr>
              <a:t>、睡眠の悪化は成長や適応</a:t>
            </a:r>
            <a:r>
              <a:rPr dirty="0" sz="900">
                <a:latin typeface="メイリオ"/>
                <a:cs typeface="メイリオ"/>
              </a:rPr>
              <a:t>能力の向上をも損なうことにつながります</a:t>
            </a:r>
            <a:r>
              <a:rPr dirty="0" baseline="27777" sz="900">
                <a:latin typeface="メイリオ"/>
                <a:cs typeface="メイリオ"/>
              </a:rPr>
              <a:t>９）</a:t>
            </a:r>
            <a:r>
              <a:rPr dirty="0" sz="900" spc="-50">
                <a:latin typeface="メイリオ"/>
                <a:cs typeface="メイリオ"/>
              </a:rPr>
              <a:t>。</a:t>
            </a:r>
            <a:endParaRPr sz="900">
              <a:latin typeface="メイリオ"/>
              <a:cs typeface="メイリオ"/>
            </a:endParaRPr>
          </a:p>
        </p:txBody>
      </p:sp>
      <p:sp>
        <p:nvSpPr>
          <p:cNvPr id="11" name="object 11"/>
          <p:cNvSpPr txBox="1"/>
          <p:nvPr/>
        </p:nvSpPr>
        <p:spPr>
          <a:xfrm>
            <a:off x="3462528" y="1771268"/>
            <a:ext cx="3154045" cy="1013460"/>
          </a:xfrm>
          <a:prstGeom prst="rect">
            <a:avLst/>
          </a:prstGeom>
        </p:spPr>
        <p:txBody>
          <a:bodyPr wrap="square" lIns="0" tIns="12700" rIns="0" bIns="0" rtlCol="0" vert="horz">
            <a:spAutoFit/>
          </a:bodyPr>
          <a:lstStyle/>
          <a:p>
            <a:pPr algn="just" marL="182880" marR="30480" indent="-145415">
              <a:lnSpc>
                <a:spcPct val="120000"/>
              </a:lnSpc>
              <a:spcBef>
                <a:spcPts val="100"/>
              </a:spcBef>
            </a:pPr>
            <a:r>
              <a:rPr dirty="0" sz="900">
                <a:solidFill>
                  <a:srgbClr val="00AFEF"/>
                </a:solidFill>
                <a:latin typeface="Wingdings"/>
                <a:cs typeface="Wingdings"/>
              </a:rPr>
              <a:t></a:t>
            </a:r>
            <a:r>
              <a:rPr dirty="0" sz="900">
                <a:solidFill>
                  <a:srgbClr val="00AFEF"/>
                </a:solidFill>
                <a:latin typeface="Times New Roman"/>
                <a:cs typeface="Times New Roman"/>
              </a:rPr>
              <a:t> </a:t>
            </a:r>
            <a:r>
              <a:rPr dirty="0" sz="900" spc="-5">
                <a:latin typeface="メイリオ"/>
                <a:cs typeface="メイリオ"/>
              </a:rPr>
              <a:t>睡眠時間が睡眠の量を反映する指標であるとすれば、睡眠休養感は睡眠の質を反映する指標といえます。良い睡眠</a:t>
            </a:r>
            <a:r>
              <a:rPr dirty="0" sz="900">
                <a:latin typeface="メイリオ"/>
                <a:cs typeface="メイリオ"/>
              </a:rPr>
              <a:t>は、睡眠の量（睡眠時間）と質（睡眠休養感）</a:t>
            </a:r>
            <a:r>
              <a:rPr dirty="0" sz="900" spc="-15">
                <a:latin typeface="メイリオ"/>
                <a:cs typeface="メイリオ"/>
              </a:rPr>
              <a:t>が十分に</a:t>
            </a:r>
            <a:r>
              <a:rPr dirty="0" sz="900" spc="-5">
                <a:latin typeface="メイリオ"/>
                <a:cs typeface="メイリオ"/>
              </a:rPr>
              <a:t>確保されていることで担保され、不適切な睡眠環境、生活習慣、嗜好品のとり方及び睡眠障害の発症によりこれ</a:t>
            </a:r>
            <a:r>
              <a:rPr dirty="0" sz="900">
                <a:latin typeface="メイリオ"/>
                <a:cs typeface="メイリオ"/>
              </a:rPr>
              <a:t>が損なわれます</a:t>
            </a:r>
            <a:r>
              <a:rPr dirty="0" baseline="27777" sz="900" spc="-15">
                <a:latin typeface="メイリオ"/>
                <a:cs typeface="メイリオ"/>
              </a:rPr>
              <a:t>10）</a:t>
            </a:r>
            <a:r>
              <a:rPr dirty="0" sz="900" spc="-50">
                <a:latin typeface="メイリオ"/>
                <a:cs typeface="メイリオ"/>
              </a:rPr>
              <a:t>。</a:t>
            </a:r>
            <a:endParaRPr sz="900">
              <a:latin typeface="メイリオ"/>
              <a:cs typeface="メイリオ"/>
            </a:endParaRPr>
          </a:p>
        </p:txBody>
      </p:sp>
      <p:sp>
        <p:nvSpPr>
          <p:cNvPr id="12" name="object 12"/>
          <p:cNvSpPr txBox="1"/>
          <p:nvPr/>
        </p:nvSpPr>
        <p:spPr>
          <a:xfrm>
            <a:off x="277368" y="4449841"/>
            <a:ext cx="3117215" cy="1635125"/>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眠ることができる時間には限りがある</a:t>
            </a:r>
            <a:endParaRPr sz="1000">
              <a:latin typeface="メイリオ"/>
              <a:cs typeface="メイリオ"/>
            </a:endParaRPr>
          </a:p>
          <a:p>
            <a:pPr algn="just" marL="182880" marR="30480" indent="-144780">
              <a:lnSpc>
                <a:spcPct val="120000"/>
              </a:lnSpc>
              <a:spcBef>
                <a:spcPts val="409"/>
              </a:spcBef>
            </a:pPr>
            <a:r>
              <a:rPr dirty="0" sz="900" spc="-10">
                <a:solidFill>
                  <a:srgbClr val="00AFEF"/>
                </a:solidFill>
                <a:latin typeface="Wingdings"/>
                <a:cs typeface="Wingdings"/>
              </a:rPr>
              <a:t></a:t>
            </a:r>
            <a:r>
              <a:rPr dirty="0" sz="900" spc="240">
                <a:solidFill>
                  <a:srgbClr val="00AFEF"/>
                </a:solidFill>
                <a:latin typeface="Times New Roman"/>
                <a:cs typeface="Times New Roman"/>
              </a:rPr>
              <a:t> </a:t>
            </a:r>
            <a:r>
              <a:rPr dirty="0" sz="900" spc="5">
                <a:latin typeface="メイリオ"/>
                <a:cs typeface="メイリオ"/>
              </a:rPr>
              <a:t>一晩に眠ることができる時間には限りがあります。翌日に大事なイベントがあるからといって、長く眠ろうとしてもなかなか眠れないという経験は多くの人がされてい</a:t>
            </a:r>
            <a:r>
              <a:rPr dirty="0" sz="900">
                <a:latin typeface="メイリオ"/>
                <a:cs typeface="メイリオ"/>
              </a:rPr>
              <a:t>るでしょう。身体が必要とする睡眠時間以上に眠りをと</a:t>
            </a:r>
            <a:r>
              <a:rPr dirty="0" sz="900" spc="5">
                <a:latin typeface="メイリオ"/>
                <a:cs typeface="メイリオ"/>
              </a:rPr>
              <a:t>ろうと床の上で長く過ごすと、「寝つくまでに長く時間</a:t>
            </a:r>
            <a:r>
              <a:rPr dirty="0" sz="900" spc="45">
                <a:latin typeface="メイリオ"/>
                <a:cs typeface="メイリオ"/>
              </a:rPr>
              <a:t>がかかる」、「途中で目が覚める時間（</a:t>
            </a:r>
            <a:r>
              <a:rPr dirty="0" sz="900" spc="55">
                <a:latin typeface="メイリオ"/>
                <a:cs typeface="メイリオ"/>
              </a:rPr>
              <a:t>回数</a:t>
            </a:r>
            <a:r>
              <a:rPr dirty="0" sz="900" spc="45">
                <a:latin typeface="メイリオ"/>
                <a:cs typeface="メイリオ"/>
              </a:rPr>
              <a:t>）が増え</a:t>
            </a:r>
            <a:r>
              <a:rPr dirty="0" sz="900" spc="5">
                <a:latin typeface="メイリオ"/>
                <a:cs typeface="メイリオ"/>
              </a:rPr>
              <a:t>る」、「熟眠感が減る」など、眠りの質が低下すること</a:t>
            </a:r>
            <a:r>
              <a:rPr dirty="0" sz="900">
                <a:latin typeface="メイリオ"/>
                <a:cs typeface="メイリオ"/>
              </a:rPr>
              <a:t>がわかっています</a:t>
            </a:r>
            <a:r>
              <a:rPr dirty="0" baseline="27777" sz="900" spc="-15">
                <a:latin typeface="メイリオ"/>
                <a:cs typeface="メイリオ"/>
              </a:rPr>
              <a:t>11）</a:t>
            </a:r>
            <a:r>
              <a:rPr dirty="0" sz="900">
                <a:latin typeface="メイリオ"/>
                <a:cs typeface="メイリオ"/>
              </a:rPr>
              <a:t>。</a:t>
            </a:r>
            <a:endParaRPr sz="900">
              <a:latin typeface="メイリオ"/>
              <a:cs typeface="メイリオ"/>
            </a:endParaRPr>
          </a:p>
        </p:txBody>
      </p:sp>
      <p:sp>
        <p:nvSpPr>
          <p:cNvPr id="13" name="object 13"/>
          <p:cNvSpPr txBox="1"/>
          <p:nvPr/>
        </p:nvSpPr>
        <p:spPr>
          <a:xfrm>
            <a:off x="3350386" y="6921874"/>
            <a:ext cx="114300" cy="148590"/>
          </a:xfrm>
          <a:prstGeom prst="rect">
            <a:avLst/>
          </a:prstGeom>
        </p:spPr>
        <p:txBody>
          <a:bodyPr wrap="square" lIns="0" tIns="6985" rIns="0" bIns="0" rtlCol="0" vert="horz">
            <a:spAutoFit/>
          </a:bodyPr>
          <a:lstStyle/>
          <a:p>
            <a:pPr>
              <a:lnSpc>
                <a:spcPct val="100000"/>
              </a:lnSpc>
              <a:spcBef>
                <a:spcPts val="55"/>
              </a:spcBef>
            </a:pPr>
            <a:r>
              <a:rPr dirty="0" sz="900" spc="-50">
                <a:latin typeface="メイリオ"/>
                <a:cs typeface="メイリオ"/>
              </a:rPr>
              <a:t>、</a:t>
            </a:r>
            <a:endParaRPr sz="900">
              <a:latin typeface="メイリオ"/>
              <a:cs typeface="メイリオ"/>
            </a:endParaRPr>
          </a:p>
        </p:txBody>
      </p:sp>
      <p:sp>
        <p:nvSpPr>
          <p:cNvPr id="14" name="object 14"/>
          <p:cNvSpPr txBox="1"/>
          <p:nvPr/>
        </p:nvSpPr>
        <p:spPr>
          <a:xfrm>
            <a:off x="277368" y="6266831"/>
            <a:ext cx="3116580" cy="1306195"/>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必要な睡眠時間は年齢によっても変化する</a:t>
            </a:r>
            <a:endParaRPr sz="1000">
              <a:latin typeface="メイリオ"/>
              <a:cs typeface="メイリオ"/>
            </a:endParaRPr>
          </a:p>
          <a:p>
            <a:pPr algn="just" marL="182880" marR="30480" indent="-144780">
              <a:lnSpc>
                <a:spcPct val="120000"/>
              </a:lnSpc>
              <a:spcBef>
                <a:spcPts val="409"/>
              </a:spcBef>
            </a:pPr>
            <a:r>
              <a:rPr dirty="0" sz="900" spc="-10">
                <a:solidFill>
                  <a:srgbClr val="00AFEF"/>
                </a:solidFill>
                <a:latin typeface="Wingdings"/>
                <a:cs typeface="Wingdings"/>
              </a:rPr>
              <a:t></a:t>
            </a:r>
            <a:r>
              <a:rPr dirty="0" sz="900" spc="240">
                <a:solidFill>
                  <a:srgbClr val="00AFEF"/>
                </a:solidFill>
                <a:latin typeface="Times New Roman"/>
                <a:cs typeface="Times New Roman"/>
              </a:rPr>
              <a:t> </a:t>
            </a:r>
            <a:r>
              <a:rPr dirty="0" sz="900" spc="5">
                <a:latin typeface="メイリオ"/>
                <a:cs typeface="メイリオ"/>
              </a:rPr>
              <a:t>夜間に実際に眠ることのできる時間は、加齢により徐々</a:t>
            </a:r>
            <a:r>
              <a:rPr dirty="0" sz="900">
                <a:latin typeface="メイリオ"/>
                <a:cs typeface="メイリオ"/>
              </a:rPr>
              <a:t>に短くなることが、脳波を用いて厳密に夜間の睡眠時間を調べた研究で示されています。</a:t>
            </a:r>
            <a:r>
              <a:rPr dirty="0" sz="900" spc="-5">
                <a:latin typeface="メイリオ"/>
                <a:cs typeface="メイリオ"/>
              </a:rPr>
              <a:t>15</a:t>
            </a:r>
            <a:r>
              <a:rPr dirty="0" sz="900">
                <a:latin typeface="メイリオ"/>
                <a:cs typeface="メイリオ"/>
              </a:rPr>
              <a:t>歳前後では約８時間 </a:t>
            </a:r>
            <a:r>
              <a:rPr dirty="0" sz="900" spc="15">
                <a:latin typeface="メイリオ"/>
                <a:cs typeface="メイリオ"/>
              </a:rPr>
              <a:t>25</a:t>
            </a:r>
            <a:r>
              <a:rPr dirty="0" sz="900" spc="35">
                <a:latin typeface="メイリオ"/>
                <a:cs typeface="メイリオ"/>
              </a:rPr>
              <a:t>歳で約７時間、</a:t>
            </a:r>
            <a:r>
              <a:rPr dirty="0" sz="900" spc="15">
                <a:latin typeface="メイリオ"/>
                <a:cs typeface="メイリオ"/>
              </a:rPr>
              <a:t>45</a:t>
            </a:r>
            <a:r>
              <a:rPr dirty="0" sz="900" spc="35">
                <a:latin typeface="メイリオ"/>
                <a:cs typeface="メイリオ"/>
              </a:rPr>
              <a:t>歳では約</a:t>
            </a:r>
            <a:r>
              <a:rPr dirty="0" sz="900" spc="5">
                <a:latin typeface="メイリオ"/>
                <a:cs typeface="メイリオ"/>
              </a:rPr>
              <a:t>6.5</a:t>
            </a:r>
            <a:r>
              <a:rPr dirty="0" sz="900" spc="35">
                <a:latin typeface="メイリオ"/>
                <a:cs typeface="メイリオ"/>
              </a:rPr>
              <a:t>時間、</a:t>
            </a:r>
            <a:r>
              <a:rPr dirty="0" sz="900" spc="15">
                <a:latin typeface="メイリオ"/>
                <a:cs typeface="メイリオ"/>
              </a:rPr>
              <a:t>65</a:t>
            </a:r>
            <a:r>
              <a:rPr dirty="0" sz="900" spc="25">
                <a:latin typeface="メイリオ"/>
                <a:cs typeface="メイリオ"/>
              </a:rPr>
              <a:t>歳では約６</a:t>
            </a:r>
            <a:r>
              <a:rPr dirty="0" sz="900" spc="20">
                <a:latin typeface="メイリオ"/>
                <a:cs typeface="メイリオ"/>
              </a:rPr>
              <a:t>時間というように、成人後は</a:t>
            </a:r>
            <a:r>
              <a:rPr dirty="0" sz="900" spc="15">
                <a:latin typeface="メイリオ"/>
                <a:cs typeface="メイリオ"/>
              </a:rPr>
              <a:t>20</a:t>
            </a:r>
            <a:r>
              <a:rPr dirty="0" sz="900" spc="25">
                <a:latin typeface="メイリオ"/>
                <a:cs typeface="メイリオ"/>
              </a:rPr>
              <a:t>年ごとに</a:t>
            </a:r>
            <a:r>
              <a:rPr dirty="0" sz="900" spc="5">
                <a:latin typeface="メイリオ"/>
                <a:cs typeface="メイリオ"/>
              </a:rPr>
              <a:t>30</a:t>
            </a:r>
            <a:r>
              <a:rPr dirty="0" sz="900" spc="20">
                <a:latin typeface="メイリオ"/>
                <a:cs typeface="メイリオ"/>
              </a:rPr>
              <a:t>分程度の割</a:t>
            </a:r>
            <a:r>
              <a:rPr dirty="0" sz="900" spc="-5">
                <a:latin typeface="メイリオ"/>
                <a:cs typeface="メイリオ"/>
              </a:rPr>
              <a:t>合で夜間の睡眠時間が減少します</a:t>
            </a:r>
            <a:r>
              <a:rPr dirty="0" baseline="27777" sz="900" spc="-15">
                <a:latin typeface="メイリオ"/>
                <a:cs typeface="メイリオ"/>
              </a:rPr>
              <a:t>12）</a:t>
            </a:r>
            <a:r>
              <a:rPr dirty="0" sz="900">
                <a:latin typeface="メイリオ"/>
                <a:cs typeface="メイリオ"/>
              </a:rPr>
              <a:t>。</a:t>
            </a:r>
            <a:endParaRPr sz="900">
              <a:latin typeface="メイリオ"/>
              <a:cs typeface="メイリオ"/>
            </a:endParaRPr>
          </a:p>
        </p:txBody>
      </p:sp>
      <p:sp>
        <p:nvSpPr>
          <p:cNvPr id="15" name="object 15"/>
          <p:cNvSpPr txBox="1"/>
          <p:nvPr/>
        </p:nvSpPr>
        <p:spPr>
          <a:xfrm>
            <a:off x="3463163" y="4509261"/>
            <a:ext cx="3117215" cy="1886585"/>
          </a:xfrm>
          <a:prstGeom prst="rect">
            <a:avLst/>
          </a:prstGeom>
        </p:spPr>
        <p:txBody>
          <a:bodyPr wrap="square" lIns="0" tIns="12700" rIns="0" bIns="0" rtlCol="0" vert="horz">
            <a:spAutoFit/>
          </a:bodyPr>
          <a:lstStyle/>
          <a:p>
            <a:pPr algn="just" marL="182245" marR="30480" indent="-144780">
              <a:lnSpc>
                <a:spcPct val="120000"/>
              </a:lnSpc>
              <a:spcBef>
                <a:spcPts val="100"/>
              </a:spcBef>
            </a:pPr>
            <a:r>
              <a:rPr dirty="0" sz="900">
                <a:solidFill>
                  <a:srgbClr val="00AFEF"/>
                </a:solidFill>
                <a:latin typeface="Wingdings"/>
                <a:cs typeface="Wingdings"/>
              </a:rPr>
              <a:t></a:t>
            </a:r>
            <a:r>
              <a:rPr dirty="0" sz="900" spc="500">
                <a:solidFill>
                  <a:srgbClr val="00AFEF"/>
                </a:solidFill>
                <a:latin typeface="Times New Roman"/>
                <a:cs typeface="Times New Roman"/>
              </a:rPr>
              <a:t> </a:t>
            </a:r>
            <a:r>
              <a:rPr dirty="0" sz="900">
                <a:latin typeface="メイリオ"/>
                <a:cs typeface="メイリオ"/>
              </a:rPr>
              <a:t>これと相反して、夜間に床の上で過ごす時間（</a:t>
            </a:r>
            <a:r>
              <a:rPr dirty="0" sz="900" spc="-20">
                <a:latin typeface="メイリオ"/>
                <a:cs typeface="メイリオ"/>
              </a:rPr>
              <a:t>床上時</a:t>
            </a:r>
            <a:r>
              <a:rPr dirty="0" sz="900">
                <a:latin typeface="メイリオ"/>
                <a:cs typeface="メイリオ"/>
              </a:rPr>
              <a:t>間）は、</a:t>
            </a:r>
            <a:r>
              <a:rPr dirty="0" sz="900" spc="-10">
                <a:latin typeface="メイリオ"/>
                <a:cs typeface="メイリオ"/>
              </a:rPr>
              <a:t>20</a:t>
            </a:r>
            <a:r>
              <a:rPr dirty="0" sz="900">
                <a:latin typeface="メイリオ"/>
                <a:cs typeface="メイリオ"/>
              </a:rPr>
              <a:t>〜30歳代では７時間程度ですが、45</a:t>
            </a:r>
            <a:r>
              <a:rPr dirty="0" sz="900" spc="-20">
                <a:latin typeface="メイリオ"/>
                <a:cs typeface="メイリオ"/>
              </a:rPr>
              <a:t>歳以上</a:t>
            </a:r>
            <a:r>
              <a:rPr dirty="0" sz="900">
                <a:latin typeface="メイリオ"/>
                <a:cs typeface="メイリオ"/>
              </a:rPr>
              <a:t>では徐々に増加し、75歳では7.5</a:t>
            </a:r>
            <a:r>
              <a:rPr dirty="0" sz="900" spc="-5">
                <a:latin typeface="メイリオ"/>
                <a:cs typeface="メイリオ"/>
              </a:rPr>
              <a:t>時間を超える傾向があ</a:t>
            </a:r>
            <a:r>
              <a:rPr dirty="0" sz="900">
                <a:latin typeface="メイリオ"/>
                <a:cs typeface="メイリオ"/>
              </a:rPr>
              <a:t>ります</a:t>
            </a:r>
            <a:r>
              <a:rPr dirty="0" baseline="27777" sz="900">
                <a:latin typeface="メイリオ"/>
                <a:cs typeface="メイリオ"/>
              </a:rPr>
              <a:t>12）</a:t>
            </a:r>
            <a:r>
              <a:rPr dirty="0" sz="900" spc="-5">
                <a:latin typeface="メイリオ"/>
                <a:cs typeface="メイリオ"/>
              </a:rPr>
              <a:t>。これらの調査結果から、若い世代は床上時</a:t>
            </a:r>
            <a:r>
              <a:rPr dirty="0" sz="900" spc="-10">
                <a:latin typeface="メイリオ"/>
                <a:cs typeface="メイリオ"/>
              </a:rPr>
              <a:t>間の不足に伴い睡眠不足になりやすく、高齢世代では逆</a:t>
            </a:r>
            <a:r>
              <a:rPr dirty="0" sz="900" spc="-5">
                <a:latin typeface="メイリオ"/>
                <a:cs typeface="メイリオ"/>
              </a:rPr>
              <a:t>に必要な睡眠時間に比べ床上時間が過剰になりやすいと</a:t>
            </a:r>
            <a:r>
              <a:rPr dirty="0" sz="900" spc="-10">
                <a:latin typeface="メイリオ"/>
                <a:cs typeface="メイリオ"/>
              </a:rPr>
              <a:t>いえます。</a:t>
            </a:r>
            <a:endParaRPr sz="900">
              <a:latin typeface="メイリオ"/>
              <a:cs typeface="メイリオ"/>
            </a:endParaRPr>
          </a:p>
          <a:p>
            <a:pPr algn="just" marL="182245" marR="31750" indent="-144780">
              <a:lnSpc>
                <a:spcPct val="120000"/>
              </a:lnSpc>
              <a:spcBef>
                <a:spcPts val="395"/>
              </a:spcBef>
            </a:pPr>
            <a:r>
              <a:rPr dirty="0" sz="900">
                <a:solidFill>
                  <a:srgbClr val="00AFEF"/>
                </a:solidFill>
                <a:latin typeface="Wingdings"/>
                <a:cs typeface="Wingdings"/>
              </a:rPr>
              <a:t></a:t>
            </a:r>
            <a:r>
              <a:rPr dirty="0" sz="900">
                <a:solidFill>
                  <a:srgbClr val="00AFEF"/>
                </a:solidFill>
                <a:latin typeface="Times New Roman"/>
                <a:cs typeface="Times New Roman"/>
              </a:rPr>
              <a:t> </a:t>
            </a:r>
            <a:r>
              <a:rPr dirty="0" sz="900" spc="-5">
                <a:latin typeface="メイリオ"/>
                <a:cs typeface="メイリオ"/>
              </a:rPr>
              <a:t>さらに、加齢が進むと徐々に早寝早起きの傾向が強まり</a:t>
            </a:r>
            <a:r>
              <a:rPr dirty="0" sz="900">
                <a:latin typeface="メイリオ"/>
                <a:cs typeface="メイリオ"/>
              </a:rPr>
              <a:t>朝型化することがわかっています</a:t>
            </a:r>
            <a:r>
              <a:rPr dirty="0" baseline="27777" sz="900">
                <a:latin typeface="メイリオ"/>
                <a:cs typeface="メイリオ"/>
              </a:rPr>
              <a:t>13,14）</a:t>
            </a:r>
            <a:r>
              <a:rPr dirty="0" sz="900" spc="-10">
                <a:latin typeface="メイリオ"/>
                <a:cs typeface="メイリオ"/>
              </a:rPr>
              <a:t>。この傾向は特</a:t>
            </a:r>
            <a:r>
              <a:rPr dirty="0" sz="900" spc="-5">
                <a:latin typeface="メイリオ"/>
                <a:cs typeface="メイリオ"/>
              </a:rPr>
              <a:t>に男性で強く、適切な睡眠習慣を考えるうえで年代別・性別の配慮が必要となります。</a:t>
            </a:r>
            <a:endParaRPr sz="900">
              <a:latin typeface="メイリオ"/>
              <a:cs typeface="メイリオ"/>
            </a:endParaRPr>
          </a:p>
        </p:txBody>
      </p:sp>
      <p:pic>
        <p:nvPicPr>
          <p:cNvPr id="16" name="object 16"/>
          <p:cNvPicPr/>
          <p:nvPr/>
        </p:nvPicPr>
        <p:blipFill>
          <a:blip r:embed="rId2" cstate="print"/>
          <a:stretch>
            <a:fillRect/>
          </a:stretch>
        </p:blipFill>
        <p:spPr>
          <a:xfrm>
            <a:off x="3416808" y="6580631"/>
            <a:ext cx="3326891" cy="2919983"/>
          </a:xfrm>
          <a:prstGeom prst="rect">
            <a:avLst/>
          </a:prstGeom>
        </p:spPr>
      </p:pic>
      <p:sp>
        <p:nvSpPr>
          <p:cNvPr id="17" name="object 17"/>
          <p:cNvSpPr txBox="1"/>
          <p:nvPr/>
        </p:nvSpPr>
        <p:spPr>
          <a:xfrm>
            <a:off x="3383026" y="9645459"/>
            <a:ext cx="92710" cy="160020"/>
          </a:xfrm>
          <a:prstGeom prst="rect">
            <a:avLst/>
          </a:prstGeom>
        </p:spPr>
        <p:txBody>
          <a:bodyPr wrap="square" lIns="0" tIns="0" rIns="0" bIns="0" rtlCol="0" vert="horz">
            <a:spAutoFit/>
          </a:bodyPr>
          <a:lstStyle/>
          <a:p>
            <a:pPr marL="12700">
              <a:lnSpc>
                <a:spcPts val="1220"/>
              </a:lnSpc>
            </a:pPr>
            <a:r>
              <a:rPr dirty="0" sz="1050" spc="-50">
                <a:solidFill>
                  <a:srgbClr val="888888"/>
                </a:solidFill>
                <a:latin typeface="ＭＳ ゴシック"/>
                <a:cs typeface="ＭＳ ゴシック"/>
              </a:rPr>
              <a:t>8</a:t>
            </a:r>
            <a:endParaRPr sz="1050">
              <a:latin typeface="ＭＳ ゴシック"/>
              <a:cs typeface="ＭＳ ゴシック"/>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4094" y="81534"/>
            <a:ext cx="1275080" cy="147955"/>
          </a:xfrm>
          <a:prstGeom prst="rect">
            <a:avLst/>
          </a:prstGeom>
        </p:spPr>
        <p:txBody>
          <a:bodyPr wrap="square" lIns="0" tIns="12700" rIns="0" bIns="0" rtlCol="0" vert="horz">
            <a:spAutoFit/>
          </a:bodyPr>
          <a:lstStyle/>
          <a:p>
            <a:pPr marL="12700">
              <a:lnSpc>
                <a:spcPct val="100000"/>
              </a:lnSpc>
              <a:spcBef>
                <a:spcPts val="100"/>
              </a:spcBef>
            </a:pPr>
            <a:r>
              <a:rPr dirty="0" sz="800" spc="-60" b="1">
                <a:solidFill>
                  <a:srgbClr val="00AFEF"/>
                </a:solidFill>
                <a:latin typeface="メイリオ"/>
                <a:cs typeface="メイリオ"/>
              </a:rPr>
              <a:t>睡眠に関する基本事項</a:t>
            </a:r>
            <a:r>
              <a:rPr dirty="0" sz="800" spc="-65" b="1">
                <a:solidFill>
                  <a:srgbClr val="00AFEF"/>
                </a:solidFill>
                <a:latin typeface="メイリオ"/>
                <a:cs typeface="メイリオ"/>
              </a:rPr>
              <a:t>（</a:t>
            </a:r>
            <a:r>
              <a:rPr dirty="0" sz="800" spc="-50" b="1">
                <a:solidFill>
                  <a:srgbClr val="00AFEF"/>
                </a:solidFill>
                <a:latin typeface="メイリオ"/>
                <a:cs typeface="メイリオ"/>
              </a:rPr>
              <a:t>案）</a:t>
            </a:r>
            <a:endParaRPr sz="800">
              <a:latin typeface="メイリオ"/>
              <a:cs typeface="メイリオ"/>
            </a:endParaRPr>
          </a:p>
        </p:txBody>
      </p:sp>
      <p:sp>
        <p:nvSpPr>
          <p:cNvPr id="3" name="object 3"/>
          <p:cNvSpPr/>
          <p:nvPr/>
        </p:nvSpPr>
        <p:spPr>
          <a:xfrm>
            <a:off x="236220" y="4101084"/>
            <a:ext cx="251460" cy="251460"/>
          </a:xfrm>
          <a:custGeom>
            <a:avLst/>
            <a:gdLst/>
            <a:ahLst/>
            <a:cxnLst/>
            <a:rect l="l" t="t" r="r" b="b"/>
            <a:pathLst>
              <a:path w="251459" h="251460">
                <a:moveTo>
                  <a:pt x="251460" y="0"/>
                </a:moveTo>
                <a:lnTo>
                  <a:pt x="0" y="0"/>
                </a:lnTo>
                <a:lnTo>
                  <a:pt x="0" y="251460"/>
                </a:lnTo>
                <a:lnTo>
                  <a:pt x="251460" y="251460"/>
                </a:lnTo>
                <a:lnTo>
                  <a:pt x="251460" y="0"/>
                </a:lnTo>
                <a:close/>
              </a:path>
            </a:pathLst>
          </a:custGeom>
          <a:solidFill>
            <a:srgbClr val="00AFEF"/>
          </a:solidFill>
        </p:spPr>
        <p:txBody>
          <a:bodyPr wrap="square" lIns="0" tIns="0" rIns="0" bIns="0" rtlCol="0"/>
          <a:lstStyle/>
          <a:p/>
        </p:txBody>
      </p:sp>
      <p:sp>
        <p:nvSpPr>
          <p:cNvPr id="4" name="object 4"/>
          <p:cNvSpPr txBox="1"/>
          <p:nvPr/>
        </p:nvSpPr>
        <p:spPr>
          <a:xfrm>
            <a:off x="272897" y="4114927"/>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5" name="object 5"/>
          <p:cNvSpPr txBox="1"/>
          <p:nvPr/>
        </p:nvSpPr>
        <p:spPr>
          <a:xfrm>
            <a:off x="595883" y="4101084"/>
            <a:ext cx="5941060" cy="251460"/>
          </a:xfrm>
          <a:prstGeom prst="rect">
            <a:avLst/>
          </a:prstGeom>
          <a:solidFill>
            <a:srgbClr val="00AFEF"/>
          </a:solidFill>
        </p:spPr>
        <p:txBody>
          <a:bodyPr wrap="square" lIns="0" tIns="26669" rIns="0" bIns="0" rtlCol="0" vert="horz">
            <a:spAutoFit/>
          </a:bodyPr>
          <a:lstStyle/>
          <a:p>
            <a:pPr marL="90805">
              <a:lnSpc>
                <a:spcPct val="100000"/>
              </a:lnSpc>
              <a:spcBef>
                <a:spcPts val="209"/>
              </a:spcBef>
            </a:pPr>
            <a:r>
              <a:rPr dirty="0" sz="1200" spc="-5" b="1">
                <a:solidFill>
                  <a:srgbClr val="FFFFFF"/>
                </a:solidFill>
                <a:latin typeface="メイリオ"/>
                <a:cs typeface="メイリオ"/>
              </a:rPr>
              <a:t>病気の影響による睡眠休養感の低下の可能性</a:t>
            </a:r>
            <a:endParaRPr sz="1200">
              <a:latin typeface="メイリオ"/>
              <a:cs typeface="メイリオ"/>
            </a:endParaRPr>
          </a:p>
        </p:txBody>
      </p:sp>
      <p:sp>
        <p:nvSpPr>
          <p:cNvPr id="6" name="object 6"/>
          <p:cNvSpPr txBox="1"/>
          <p:nvPr/>
        </p:nvSpPr>
        <p:spPr>
          <a:xfrm>
            <a:off x="232257" y="4481004"/>
            <a:ext cx="3498850" cy="1837055"/>
          </a:xfrm>
          <a:prstGeom prst="rect">
            <a:avLst/>
          </a:prstGeom>
        </p:spPr>
        <p:txBody>
          <a:bodyPr wrap="square" lIns="0" tIns="13335" rIns="0" bIns="0" rtlCol="0" vert="horz">
            <a:spAutoFit/>
          </a:bodyPr>
          <a:lstStyle/>
          <a:p>
            <a:pPr marL="182880" marR="30480" indent="-144780">
              <a:lnSpc>
                <a:spcPct val="120000"/>
              </a:lnSpc>
              <a:spcBef>
                <a:spcPts val="105"/>
              </a:spcBef>
            </a:pPr>
            <a:r>
              <a:rPr dirty="0" sz="900">
                <a:solidFill>
                  <a:srgbClr val="00AFEF"/>
                </a:solidFill>
                <a:latin typeface="Wingdings"/>
                <a:cs typeface="Wingdings"/>
              </a:rPr>
              <a:t></a:t>
            </a:r>
            <a:r>
              <a:rPr dirty="0" sz="900" spc="250">
                <a:solidFill>
                  <a:srgbClr val="00AFEF"/>
                </a:solidFill>
                <a:latin typeface="Times New Roman"/>
                <a:cs typeface="Times New Roman"/>
              </a:rPr>
              <a:t>  </a:t>
            </a:r>
            <a:r>
              <a:rPr dirty="0" sz="900" spc="-5">
                <a:solidFill>
                  <a:srgbClr val="201F1F"/>
                </a:solidFill>
                <a:latin typeface="メイリオ"/>
                <a:cs typeface="メイリオ"/>
              </a:rPr>
              <a:t>閉塞性睡眠時無呼吸のような睡眠障害が潜んでいると、睡眠</a:t>
            </a:r>
            <a:r>
              <a:rPr dirty="0" sz="900" spc="500">
                <a:solidFill>
                  <a:srgbClr val="201F1F"/>
                </a:solidFill>
                <a:latin typeface="メイリオ"/>
                <a:cs typeface="メイリオ"/>
              </a:rPr>
              <a:t> </a:t>
            </a:r>
            <a:r>
              <a:rPr dirty="0" sz="900" spc="-5">
                <a:solidFill>
                  <a:srgbClr val="201F1F"/>
                </a:solidFill>
                <a:latin typeface="メイリオ"/>
                <a:cs typeface="メイリオ"/>
              </a:rPr>
              <a:t>環境、生活習慣、嗜好品のとり方などを改善しても睡眠休養</a:t>
            </a:r>
            <a:r>
              <a:rPr dirty="0" sz="900" spc="500">
                <a:solidFill>
                  <a:srgbClr val="201F1F"/>
                </a:solidFill>
                <a:latin typeface="メイリオ"/>
                <a:cs typeface="メイリオ"/>
              </a:rPr>
              <a:t> </a:t>
            </a:r>
            <a:r>
              <a:rPr dirty="0" sz="900">
                <a:solidFill>
                  <a:srgbClr val="201F1F"/>
                </a:solidFill>
                <a:latin typeface="メイリオ"/>
                <a:cs typeface="メイリオ"/>
              </a:rPr>
              <a:t>感が十分に得られないかもしれません</a:t>
            </a:r>
            <a:r>
              <a:rPr dirty="0" baseline="27777" sz="900">
                <a:solidFill>
                  <a:srgbClr val="201F1F"/>
                </a:solidFill>
                <a:latin typeface="メイリオ"/>
                <a:cs typeface="メイリオ"/>
              </a:rPr>
              <a:t>21）</a:t>
            </a:r>
            <a:r>
              <a:rPr dirty="0" sz="900" spc="-10">
                <a:solidFill>
                  <a:srgbClr val="201F1F"/>
                </a:solidFill>
                <a:latin typeface="メイリオ"/>
                <a:cs typeface="メイリオ"/>
              </a:rPr>
              <a:t>。うつ病などの精神</a:t>
            </a:r>
            <a:r>
              <a:rPr dirty="0" sz="900">
                <a:solidFill>
                  <a:srgbClr val="201F1F"/>
                </a:solidFill>
                <a:latin typeface="メイリオ"/>
                <a:cs typeface="メイリオ"/>
              </a:rPr>
              <a:t> </a:t>
            </a:r>
            <a:r>
              <a:rPr dirty="0" sz="900" spc="-5">
                <a:solidFill>
                  <a:srgbClr val="201F1F"/>
                </a:solidFill>
                <a:latin typeface="メイリオ"/>
                <a:cs typeface="メイリオ"/>
              </a:rPr>
              <a:t>疾患では、高い確率で併存する不眠症状や過眠症状のために</a:t>
            </a:r>
            <a:r>
              <a:rPr dirty="0" sz="900" spc="500">
                <a:solidFill>
                  <a:srgbClr val="201F1F"/>
                </a:solidFill>
                <a:latin typeface="メイリオ"/>
                <a:cs typeface="メイリオ"/>
              </a:rPr>
              <a:t> </a:t>
            </a:r>
            <a:r>
              <a:rPr dirty="0" sz="900" spc="-5">
                <a:solidFill>
                  <a:srgbClr val="201F1F"/>
                </a:solidFill>
                <a:latin typeface="メイリオ"/>
                <a:cs typeface="メイリオ"/>
              </a:rPr>
              <a:t>睡眠が短くなったり長くなったりし、睡眠休養感が慢性的に</a:t>
            </a:r>
            <a:r>
              <a:rPr dirty="0" sz="900" spc="500">
                <a:solidFill>
                  <a:srgbClr val="201F1F"/>
                </a:solidFill>
                <a:latin typeface="メイリオ"/>
                <a:cs typeface="メイリオ"/>
              </a:rPr>
              <a:t> </a:t>
            </a:r>
            <a:r>
              <a:rPr dirty="0" sz="900">
                <a:solidFill>
                  <a:srgbClr val="201F1F"/>
                </a:solidFill>
                <a:latin typeface="メイリオ"/>
                <a:cs typeface="メイリオ"/>
              </a:rPr>
              <a:t>得られにくいこともあります</a:t>
            </a:r>
            <a:r>
              <a:rPr dirty="0" baseline="27777" sz="900">
                <a:solidFill>
                  <a:srgbClr val="201F1F"/>
                </a:solidFill>
                <a:latin typeface="メイリオ"/>
                <a:cs typeface="メイリオ"/>
              </a:rPr>
              <a:t>22）</a:t>
            </a:r>
            <a:r>
              <a:rPr dirty="0" sz="900" spc="-5">
                <a:solidFill>
                  <a:srgbClr val="201F1F"/>
                </a:solidFill>
                <a:latin typeface="メイリオ"/>
                <a:cs typeface="メイリオ"/>
              </a:rPr>
              <a:t>。慢性的な消耗性の病気を患</a:t>
            </a:r>
            <a:r>
              <a:rPr dirty="0" sz="900">
                <a:solidFill>
                  <a:srgbClr val="201F1F"/>
                </a:solidFill>
                <a:latin typeface="メイリオ"/>
                <a:cs typeface="メイリオ"/>
              </a:rPr>
              <a:t> </a:t>
            </a:r>
            <a:r>
              <a:rPr dirty="0" sz="900" spc="-5">
                <a:solidFill>
                  <a:srgbClr val="201F1F"/>
                </a:solidFill>
                <a:latin typeface="メイリオ"/>
                <a:cs typeface="メイリオ"/>
              </a:rPr>
              <a:t>うと、睡眠休養感がないのは睡眠に問題があるせいないのか、あるいは病気の状態が悪いせいなのか区別が難しいこともあ</a:t>
            </a:r>
            <a:r>
              <a:rPr dirty="0" sz="900" spc="500">
                <a:solidFill>
                  <a:srgbClr val="201F1F"/>
                </a:solidFill>
                <a:latin typeface="メイリオ"/>
                <a:cs typeface="メイリオ"/>
              </a:rPr>
              <a:t> </a:t>
            </a:r>
            <a:r>
              <a:rPr dirty="0" sz="900" spc="-5">
                <a:solidFill>
                  <a:srgbClr val="201F1F"/>
                </a:solidFill>
                <a:latin typeface="メイリオ"/>
                <a:cs typeface="メイリオ"/>
              </a:rPr>
              <a:t>ります。そのため、本ガイドで推奨されている事柄を活用し</a:t>
            </a:r>
            <a:r>
              <a:rPr dirty="0" sz="900" spc="500">
                <a:solidFill>
                  <a:srgbClr val="201F1F"/>
                </a:solidFill>
                <a:latin typeface="メイリオ"/>
                <a:cs typeface="メイリオ"/>
              </a:rPr>
              <a:t> </a:t>
            </a:r>
            <a:r>
              <a:rPr dirty="0" sz="900" spc="-5">
                <a:solidFill>
                  <a:srgbClr val="201F1F"/>
                </a:solidFill>
                <a:latin typeface="メイリオ"/>
                <a:cs typeface="メイリオ"/>
              </a:rPr>
              <a:t>ても睡眠状態の改善が十分に得られない場合は、医師に相談</a:t>
            </a:r>
            <a:r>
              <a:rPr dirty="0" sz="900" spc="500">
                <a:solidFill>
                  <a:srgbClr val="201F1F"/>
                </a:solidFill>
                <a:latin typeface="メイリオ"/>
                <a:cs typeface="メイリオ"/>
              </a:rPr>
              <a:t> </a:t>
            </a:r>
            <a:r>
              <a:rPr dirty="0" sz="900">
                <a:solidFill>
                  <a:srgbClr val="201F1F"/>
                </a:solidFill>
                <a:latin typeface="メイリオ"/>
                <a:cs typeface="メイリオ"/>
              </a:rPr>
              <a:t>することをお勧めします（⇒睡眠障害について参照）</a:t>
            </a:r>
            <a:r>
              <a:rPr dirty="0" sz="900" spc="-50">
                <a:solidFill>
                  <a:srgbClr val="201F1F"/>
                </a:solidFill>
                <a:latin typeface="メイリオ"/>
                <a:cs typeface="メイリオ"/>
              </a:rPr>
              <a:t>。</a:t>
            </a:r>
            <a:endParaRPr sz="900">
              <a:latin typeface="メイリオ"/>
              <a:cs typeface="メイリオ"/>
            </a:endParaRPr>
          </a:p>
        </p:txBody>
      </p:sp>
      <p:sp>
        <p:nvSpPr>
          <p:cNvPr id="7" name="object 7"/>
          <p:cNvSpPr txBox="1"/>
          <p:nvPr/>
        </p:nvSpPr>
        <p:spPr>
          <a:xfrm>
            <a:off x="241096" y="210454"/>
            <a:ext cx="3154045" cy="1635125"/>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必要な睡眠時間は季節によっても変化する</a:t>
            </a:r>
            <a:endParaRPr sz="1000">
              <a:latin typeface="メイリオ"/>
              <a:cs typeface="メイリオ"/>
            </a:endParaRPr>
          </a:p>
          <a:p>
            <a:pPr algn="just" marL="182245" marR="30480" indent="-144780">
              <a:lnSpc>
                <a:spcPct val="120000"/>
              </a:lnSpc>
              <a:spcBef>
                <a:spcPts val="409"/>
              </a:spcBef>
            </a:pPr>
            <a:r>
              <a:rPr dirty="0" sz="900">
                <a:solidFill>
                  <a:srgbClr val="00AFEF"/>
                </a:solidFill>
                <a:latin typeface="Wingdings"/>
                <a:cs typeface="Wingdings"/>
              </a:rPr>
              <a:t></a:t>
            </a:r>
            <a:r>
              <a:rPr dirty="0" sz="900" spc="240">
                <a:solidFill>
                  <a:srgbClr val="00AFEF"/>
                </a:solidFill>
                <a:latin typeface="Times New Roman"/>
                <a:cs typeface="Times New Roman"/>
              </a:rPr>
              <a:t>  </a:t>
            </a:r>
            <a:r>
              <a:rPr dirty="0" sz="900" spc="-5">
                <a:latin typeface="メイリオ"/>
                <a:cs typeface="メイリオ"/>
              </a:rPr>
              <a:t>睡眠時間は季節によっても変動し、夏季に比べて冬季に</a:t>
            </a:r>
            <a:r>
              <a:rPr dirty="0" sz="900" spc="-50">
                <a:latin typeface="メイリオ"/>
                <a:cs typeface="メイリオ"/>
              </a:rPr>
              <a:t> </a:t>
            </a:r>
            <a:r>
              <a:rPr dirty="0" sz="900" spc="-10">
                <a:latin typeface="メイリオ"/>
                <a:cs typeface="メイリオ"/>
              </a:rPr>
              <a:t>10</a:t>
            </a:r>
            <a:r>
              <a:rPr dirty="0" sz="900">
                <a:latin typeface="メイリオ"/>
                <a:cs typeface="メイリオ"/>
              </a:rPr>
              <a:t>〜</a:t>
            </a:r>
            <a:r>
              <a:rPr dirty="0" sz="900" spc="-10">
                <a:latin typeface="メイリオ"/>
                <a:cs typeface="メイリオ"/>
              </a:rPr>
              <a:t>40分程度、睡眠時間が長くなることが示されていま</a:t>
            </a:r>
            <a:r>
              <a:rPr dirty="0" sz="900">
                <a:latin typeface="メイリオ"/>
                <a:cs typeface="メイリオ"/>
              </a:rPr>
              <a:t>す</a:t>
            </a:r>
            <a:r>
              <a:rPr dirty="0" baseline="27777" sz="900">
                <a:latin typeface="メイリオ"/>
                <a:cs typeface="メイリオ"/>
              </a:rPr>
              <a:t>18，19）</a:t>
            </a:r>
            <a:r>
              <a:rPr dirty="0" sz="900">
                <a:latin typeface="メイリオ"/>
                <a:cs typeface="メイリオ"/>
              </a:rPr>
              <a:t>。この主な原因として、日長時間（</a:t>
            </a:r>
            <a:r>
              <a:rPr dirty="0" sz="900" spc="-10">
                <a:latin typeface="メイリオ"/>
                <a:cs typeface="メイリオ"/>
              </a:rPr>
              <a:t>日の出から</a:t>
            </a:r>
            <a:r>
              <a:rPr dirty="0" sz="900">
                <a:latin typeface="メイリオ"/>
                <a:cs typeface="メイリオ"/>
              </a:rPr>
              <a:t>日の入りまでの時間）</a:t>
            </a:r>
            <a:r>
              <a:rPr dirty="0" sz="900" spc="-5">
                <a:latin typeface="メイリオ"/>
                <a:cs typeface="メイリオ"/>
              </a:rPr>
              <a:t>の短縮が考えられています。逆に夏季には、睡眠時間は他の季節に比べて短く、寝つきや眠りの持続が他の季節よりも難しくなることが示されており、日長時間の延長に加え、高温・多湿な寝室環境も</a:t>
            </a:r>
            <a:r>
              <a:rPr dirty="0" sz="900">
                <a:latin typeface="メイリオ"/>
                <a:cs typeface="メイリオ"/>
              </a:rPr>
              <a:t>一因と考えられています</a:t>
            </a:r>
            <a:r>
              <a:rPr dirty="0" baseline="27777" sz="900" spc="-15">
                <a:latin typeface="メイリオ"/>
                <a:cs typeface="メイリオ"/>
              </a:rPr>
              <a:t>19）</a:t>
            </a:r>
            <a:r>
              <a:rPr dirty="0" sz="900" spc="-50">
                <a:latin typeface="メイリオ"/>
                <a:cs typeface="メイリオ"/>
              </a:rPr>
              <a:t>。</a:t>
            </a:r>
            <a:endParaRPr sz="900">
              <a:latin typeface="メイリオ"/>
              <a:cs typeface="メイリオ"/>
            </a:endParaRPr>
          </a:p>
        </p:txBody>
      </p:sp>
      <p:pic>
        <p:nvPicPr>
          <p:cNvPr id="8" name="object 8"/>
          <p:cNvPicPr/>
          <p:nvPr/>
        </p:nvPicPr>
        <p:blipFill>
          <a:blip r:embed="rId2" cstate="print"/>
          <a:stretch>
            <a:fillRect/>
          </a:stretch>
        </p:blipFill>
        <p:spPr>
          <a:xfrm>
            <a:off x="326767" y="2118453"/>
            <a:ext cx="3102232" cy="1487330"/>
          </a:xfrm>
          <a:prstGeom prst="rect">
            <a:avLst/>
          </a:prstGeom>
        </p:spPr>
      </p:pic>
      <p:sp>
        <p:nvSpPr>
          <p:cNvPr id="9" name="object 9"/>
          <p:cNvSpPr txBox="1"/>
          <p:nvPr/>
        </p:nvSpPr>
        <p:spPr>
          <a:xfrm>
            <a:off x="3435096" y="210074"/>
            <a:ext cx="3155950" cy="1470660"/>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睡眠には個人差がある</a:t>
            </a:r>
            <a:endParaRPr sz="1000">
              <a:latin typeface="メイリオ"/>
              <a:cs typeface="メイリオ"/>
            </a:endParaRPr>
          </a:p>
          <a:p>
            <a:pPr algn="just" marL="182245" marR="30480" indent="-144780">
              <a:lnSpc>
                <a:spcPct val="120000"/>
              </a:lnSpc>
              <a:spcBef>
                <a:spcPts val="409"/>
              </a:spcBef>
            </a:pPr>
            <a:r>
              <a:rPr dirty="0" sz="900">
                <a:solidFill>
                  <a:srgbClr val="00AFEF"/>
                </a:solidFill>
                <a:latin typeface="Wingdings"/>
                <a:cs typeface="Wingdings"/>
              </a:rPr>
              <a:t></a:t>
            </a:r>
            <a:r>
              <a:rPr dirty="0" sz="900" spc="500">
                <a:solidFill>
                  <a:srgbClr val="00AFEF"/>
                </a:solidFill>
                <a:latin typeface="Times New Roman"/>
                <a:cs typeface="Times New Roman"/>
              </a:rPr>
              <a:t> </a:t>
            </a:r>
            <a:r>
              <a:rPr dirty="0" sz="900" spc="-5">
                <a:latin typeface="メイリオ"/>
                <a:cs typeface="メイリオ"/>
              </a:rPr>
              <a:t>睡眠には少なからず個人差があり、持病等によっても睡眠の状態が変化する可能性があるため、本ガイドに書かれている事柄が、全ての人に常に当てはまるとは限りま</a:t>
            </a:r>
            <a:r>
              <a:rPr dirty="0" sz="900">
                <a:latin typeface="メイリオ"/>
                <a:cs typeface="メイリオ"/>
              </a:rPr>
              <a:t>せん。たとえば、一定数存在する10</a:t>
            </a:r>
            <a:r>
              <a:rPr dirty="0" sz="900" spc="-10">
                <a:latin typeface="メイリオ"/>
                <a:cs typeface="メイリオ"/>
              </a:rPr>
              <a:t>時間を超える長い睡</a:t>
            </a:r>
            <a:r>
              <a:rPr dirty="0" sz="900">
                <a:latin typeface="メイリオ"/>
                <a:cs typeface="メイリオ"/>
              </a:rPr>
              <a:t>眠を必要とする人（ロングスリーパー）</a:t>
            </a:r>
            <a:r>
              <a:rPr dirty="0" baseline="27777" sz="900">
                <a:latin typeface="メイリオ"/>
                <a:cs typeface="メイリオ"/>
              </a:rPr>
              <a:t>20）</a:t>
            </a:r>
            <a:r>
              <a:rPr dirty="0" sz="900" spc="-10">
                <a:latin typeface="メイリオ"/>
                <a:cs typeface="メイリオ"/>
              </a:rPr>
              <a:t>の場合、ガイ</a:t>
            </a:r>
            <a:r>
              <a:rPr dirty="0" sz="900" spc="-5">
                <a:latin typeface="メイリオ"/>
                <a:cs typeface="メイリオ"/>
              </a:rPr>
              <a:t>ドに沿って睡眠時間を８時間に短くすることはかえって睡眠不足を招く可能性があります。</a:t>
            </a:r>
            <a:endParaRPr sz="900">
              <a:latin typeface="メイリオ"/>
              <a:cs typeface="メイリオ"/>
            </a:endParaRPr>
          </a:p>
        </p:txBody>
      </p:sp>
      <p:grpSp>
        <p:nvGrpSpPr>
          <p:cNvPr id="10" name="object 10"/>
          <p:cNvGrpSpPr/>
          <p:nvPr/>
        </p:nvGrpSpPr>
        <p:grpSpPr>
          <a:xfrm>
            <a:off x="272541" y="6584950"/>
            <a:ext cx="6476365" cy="2684780"/>
            <a:chOff x="272541" y="6584950"/>
            <a:chExt cx="6476365" cy="2684780"/>
          </a:xfrm>
        </p:grpSpPr>
        <p:sp>
          <p:nvSpPr>
            <p:cNvPr id="11" name="object 11"/>
            <p:cNvSpPr/>
            <p:nvPr/>
          </p:nvSpPr>
          <p:spPr>
            <a:xfrm>
              <a:off x="278891" y="6591300"/>
              <a:ext cx="6463665" cy="2672080"/>
            </a:xfrm>
            <a:custGeom>
              <a:avLst/>
              <a:gdLst/>
              <a:ahLst/>
              <a:cxnLst/>
              <a:rect l="l" t="t" r="r" b="b"/>
              <a:pathLst>
                <a:path w="6463665" h="2672079">
                  <a:moveTo>
                    <a:pt x="6463284" y="0"/>
                  </a:moveTo>
                  <a:lnTo>
                    <a:pt x="0" y="0"/>
                  </a:lnTo>
                  <a:lnTo>
                    <a:pt x="0" y="2671572"/>
                  </a:lnTo>
                  <a:lnTo>
                    <a:pt x="6463284" y="2671572"/>
                  </a:lnTo>
                  <a:lnTo>
                    <a:pt x="6463284" y="0"/>
                  </a:lnTo>
                  <a:close/>
                </a:path>
              </a:pathLst>
            </a:custGeom>
            <a:solidFill>
              <a:srgbClr val="CCFFFF"/>
            </a:solidFill>
          </p:spPr>
          <p:txBody>
            <a:bodyPr wrap="square" lIns="0" tIns="0" rIns="0" bIns="0" rtlCol="0"/>
            <a:lstStyle/>
            <a:p/>
          </p:txBody>
        </p:sp>
        <p:sp>
          <p:nvSpPr>
            <p:cNvPr id="12" name="object 12"/>
            <p:cNvSpPr/>
            <p:nvPr/>
          </p:nvSpPr>
          <p:spPr>
            <a:xfrm>
              <a:off x="278891" y="6591300"/>
              <a:ext cx="6463665" cy="2672080"/>
            </a:xfrm>
            <a:custGeom>
              <a:avLst/>
              <a:gdLst/>
              <a:ahLst/>
              <a:cxnLst/>
              <a:rect l="l" t="t" r="r" b="b"/>
              <a:pathLst>
                <a:path w="6463665" h="2672079">
                  <a:moveTo>
                    <a:pt x="0" y="2671572"/>
                  </a:moveTo>
                  <a:lnTo>
                    <a:pt x="6463284" y="2671572"/>
                  </a:lnTo>
                  <a:lnTo>
                    <a:pt x="6463284" y="0"/>
                  </a:lnTo>
                  <a:lnTo>
                    <a:pt x="0" y="0"/>
                  </a:lnTo>
                  <a:lnTo>
                    <a:pt x="0" y="2671572"/>
                  </a:lnTo>
                  <a:close/>
                </a:path>
              </a:pathLst>
            </a:custGeom>
            <a:ln w="12700">
              <a:solidFill>
                <a:srgbClr val="CCFFFF"/>
              </a:solidFill>
            </a:ln>
          </p:spPr>
          <p:txBody>
            <a:bodyPr wrap="square" lIns="0" tIns="0" rIns="0" bIns="0" rtlCol="0"/>
            <a:lstStyle/>
            <a:p/>
          </p:txBody>
        </p:sp>
      </p:grpSp>
      <p:sp>
        <p:nvSpPr>
          <p:cNvPr id="13" name="object 13"/>
          <p:cNvSpPr txBox="1"/>
          <p:nvPr/>
        </p:nvSpPr>
        <p:spPr>
          <a:xfrm>
            <a:off x="467677" y="6760273"/>
            <a:ext cx="1071880" cy="163830"/>
          </a:xfrm>
          <a:prstGeom prst="rect">
            <a:avLst/>
          </a:prstGeom>
          <a:solidFill>
            <a:srgbClr val="00CCFF"/>
          </a:solidFill>
          <a:ln w="3175">
            <a:solidFill>
              <a:srgbClr val="00CCFF"/>
            </a:solidFill>
          </a:ln>
        </p:spPr>
        <p:txBody>
          <a:bodyPr wrap="square" lIns="0" tIns="0" rIns="0" bIns="0" rtlCol="0" vert="horz">
            <a:spAutoFit/>
          </a:bodyPr>
          <a:lstStyle/>
          <a:p>
            <a:pPr marL="104139">
              <a:lnSpc>
                <a:spcPts val="1095"/>
              </a:lnSpc>
            </a:pPr>
            <a:r>
              <a:rPr dirty="0" sz="1000" spc="-40" b="1">
                <a:solidFill>
                  <a:srgbClr val="FFFFFF"/>
                </a:solidFill>
                <a:latin typeface="メイリオ"/>
                <a:cs typeface="メイリオ"/>
              </a:rPr>
              <a:t>ショートコラム</a:t>
            </a:r>
            <a:endParaRPr sz="1000">
              <a:latin typeface="メイリオ"/>
              <a:cs typeface="メイリオ"/>
            </a:endParaRPr>
          </a:p>
        </p:txBody>
      </p:sp>
      <p:sp>
        <p:nvSpPr>
          <p:cNvPr id="17" name="object 17"/>
          <p:cNvSpPr txBox="1"/>
          <p:nvPr/>
        </p:nvSpPr>
        <p:spPr>
          <a:xfrm>
            <a:off x="3547109" y="9658260"/>
            <a:ext cx="92710" cy="160020"/>
          </a:xfrm>
          <a:prstGeom prst="rect">
            <a:avLst/>
          </a:prstGeom>
        </p:spPr>
        <p:txBody>
          <a:bodyPr wrap="square" lIns="0" tIns="0" rIns="0" bIns="0" rtlCol="0" vert="horz">
            <a:spAutoFit/>
          </a:bodyPr>
          <a:lstStyle/>
          <a:p>
            <a:pPr marL="12700">
              <a:lnSpc>
                <a:spcPts val="1215"/>
              </a:lnSpc>
            </a:pPr>
            <a:r>
              <a:rPr dirty="0" sz="1050" spc="-50">
                <a:solidFill>
                  <a:srgbClr val="888888"/>
                </a:solidFill>
                <a:latin typeface="ＭＳ ゴシック"/>
                <a:cs typeface="ＭＳ ゴシック"/>
              </a:rPr>
              <a:t>9</a:t>
            </a:r>
            <a:endParaRPr sz="1050">
              <a:latin typeface="ＭＳ ゴシック"/>
              <a:cs typeface="ＭＳ ゴシック"/>
            </a:endParaRPr>
          </a:p>
        </p:txBody>
      </p:sp>
      <p:sp>
        <p:nvSpPr>
          <p:cNvPr id="14" name="object 14"/>
          <p:cNvSpPr txBox="1"/>
          <p:nvPr/>
        </p:nvSpPr>
        <p:spPr>
          <a:xfrm>
            <a:off x="1717039" y="6748018"/>
            <a:ext cx="2177415" cy="177800"/>
          </a:xfrm>
          <a:prstGeom prst="rect">
            <a:avLst/>
          </a:prstGeom>
        </p:spPr>
        <p:txBody>
          <a:bodyPr wrap="square" lIns="0" tIns="12065" rIns="0" bIns="0" rtlCol="0" vert="horz">
            <a:spAutoFit/>
          </a:bodyPr>
          <a:lstStyle/>
          <a:p>
            <a:pPr marL="12700">
              <a:lnSpc>
                <a:spcPct val="100000"/>
              </a:lnSpc>
              <a:spcBef>
                <a:spcPts val="95"/>
              </a:spcBef>
            </a:pPr>
            <a:r>
              <a:rPr dirty="0" sz="1000" spc="-15" b="1">
                <a:solidFill>
                  <a:srgbClr val="00CCFF"/>
                </a:solidFill>
                <a:latin typeface="メイリオ"/>
                <a:cs typeface="メイリオ"/>
              </a:rPr>
              <a:t>睡眠時間の主観的評価の限界について</a:t>
            </a:r>
            <a:endParaRPr sz="1000">
              <a:latin typeface="メイリオ"/>
              <a:cs typeface="メイリオ"/>
            </a:endParaRPr>
          </a:p>
        </p:txBody>
      </p:sp>
      <p:sp>
        <p:nvSpPr>
          <p:cNvPr id="15" name="object 15"/>
          <p:cNvSpPr txBox="1"/>
          <p:nvPr/>
        </p:nvSpPr>
        <p:spPr>
          <a:xfrm>
            <a:off x="377647" y="7089775"/>
            <a:ext cx="3158490" cy="1947545"/>
          </a:xfrm>
          <a:prstGeom prst="rect">
            <a:avLst/>
          </a:prstGeom>
        </p:spPr>
        <p:txBody>
          <a:bodyPr wrap="square" lIns="0" tIns="12065" rIns="0" bIns="0" rtlCol="0" vert="horz">
            <a:spAutoFit/>
          </a:bodyPr>
          <a:lstStyle/>
          <a:p>
            <a:pPr marL="38100" marR="30480" indent="101600">
              <a:lnSpc>
                <a:spcPct val="100400"/>
              </a:lnSpc>
              <a:spcBef>
                <a:spcPts val="95"/>
              </a:spcBef>
            </a:pPr>
            <a:r>
              <a:rPr dirty="0" sz="900">
                <a:latin typeface="メイリオ"/>
                <a:cs typeface="メイリオ"/>
              </a:rPr>
              <a:t>睡眠時間に関する研究の多くは、自己申告に基づき、主観的な睡眠時間と健康状態の関連を調べたものです。これによると、睡眠時間が短すぎるだけでなく、長すぎる場合も不良な健康状態と関連します</a:t>
            </a:r>
            <a:r>
              <a:rPr dirty="0" baseline="27777" sz="900" spc="-7">
                <a:latin typeface="Calibri"/>
                <a:cs typeface="Calibri"/>
              </a:rPr>
              <a:t>23,24</a:t>
            </a:r>
            <a:r>
              <a:rPr dirty="0" baseline="27777" sz="900" spc="-7">
                <a:latin typeface="メイリオ"/>
                <a:cs typeface="メイリオ"/>
              </a:rPr>
              <a:t>）</a:t>
            </a:r>
            <a:r>
              <a:rPr dirty="0" sz="900">
                <a:latin typeface="メイリオ"/>
                <a:cs typeface="メイリオ"/>
              </a:rPr>
              <a:t>。</a:t>
            </a:r>
            <a:endParaRPr sz="900">
              <a:latin typeface="メイリオ"/>
              <a:cs typeface="メイリオ"/>
            </a:endParaRPr>
          </a:p>
          <a:p>
            <a:pPr marL="38100" indent="114300">
              <a:lnSpc>
                <a:spcPts val="1070"/>
              </a:lnSpc>
            </a:pPr>
            <a:r>
              <a:rPr dirty="0" sz="900" spc="-5">
                <a:latin typeface="メイリオ"/>
                <a:cs typeface="メイリオ"/>
              </a:rPr>
              <a:t>一方で、脳波や活動量計を用い、客観的な睡眠時間を調</a:t>
            </a:r>
            <a:endParaRPr sz="900">
              <a:latin typeface="メイリオ"/>
              <a:cs typeface="メイリオ"/>
            </a:endParaRPr>
          </a:p>
          <a:p>
            <a:pPr marL="38100" marR="140335">
              <a:lnSpc>
                <a:spcPct val="100000"/>
              </a:lnSpc>
            </a:pPr>
            <a:r>
              <a:rPr dirty="0" sz="900" spc="-5">
                <a:latin typeface="メイリオ"/>
                <a:cs typeface="メイリオ"/>
              </a:rPr>
              <a:t>査した場合、短時間睡眠が不良な健康状態と関連するのは同様ですが、長時間睡眠と健康状態との関連はほぼみられ</a:t>
            </a:r>
            <a:endParaRPr sz="900">
              <a:latin typeface="メイリオ"/>
              <a:cs typeface="メイリオ"/>
            </a:endParaRPr>
          </a:p>
          <a:p>
            <a:pPr marL="38100">
              <a:lnSpc>
                <a:spcPts val="1075"/>
              </a:lnSpc>
              <a:spcBef>
                <a:spcPts val="15"/>
              </a:spcBef>
            </a:pPr>
            <a:r>
              <a:rPr dirty="0" sz="900">
                <a:latin typeface="メイリオ"/>
                <a:cs typeface="メイリオ"/>
              </a:rPr>
              <a:t>なくなります</a:t>
            </a:r>
            <a:r>
              <a:rPr dirty="0" baseline="27777" sz="900" spc="-15">
                <a:latin typeface="Calibri"/>
                <a:cs typeface="Calibri"/>
              </a:rPr>
              <a:t>25,26</a:t>
            </a:r>
            <a:r>
              <a:rPr dirty="0" baseline="27777" sz="900" spc="-15">
                <a:latin typeface="メイリオ"/>
                <a:cs typeface="メイリオ"/>
              </a:rPr>
              <a:t>）</a:t>
            </a:r>
            <a:r>
              <a:rPr dirty="0" sz="900" spc="-50">
                <a:latin typeface="メイリオ"/>
                <a:cs typeface="メイリオ"/>
              </a:rPr>
              <a:t>。</a:t>
            </a:r>
            <a:endParaRPr sz="900">
              <a:latin typeface="メイリオ"/>
              <a:cs typeface="メイリオ"/>
            </a:endParaRPr>
          </a:p>
          <a:p>
            <a:pPr marL="152400">
              <a:lnSpc>
                <a:spcPts val="1075"/>
              </a:lnSpc>
            </a:pPr>
            <a:r>
              <a:rPr dirty="0" sz="900" spc="-5">
                <a:latin typeface="メイリオ"/>
                <a:cs typeface="メイリオ"/>
              </a:rPr>
              <a:t>ただし、客観的な睡眠時間ではなく、客観的な床上時間</a:t>
            </a:r>
            <a:endParaRPr sz="900">
              <a:latin typeface="メイリオ"/>
              <a:cs typeface="メイリオ"/>
            </a:endParaRPr>
          </a:p>
          <a:p>
            <a:pPr marL="38100" marR="101600">
              <a:lnSpc>
                <a:spcPct val="100000"/>
              </a:lnSpc>
            </a:pPr>
            <a:r>
              <a:rPr dirty="0" sz="900">
                <a:latin typeface="メイリオ"/>
                <a:cs typeface="メイリオ"/>
              </a:rPr>
              <a:t>（床の上で過ごす時間）</a:t>
            </a:r>
            <a:r>
              <a:rPr dirty="0" sz="900" spc="-5">
                <a:latin typeface="メイリオ"/>
                <a:cs typeface="メイリオ"/>
              </a:rPr>
              <a:t>が長いことと、不良な健康状態に</a:t>
            </a:r>
            <a:r>
              <a:rPr dirty="0" sz="900">
                <a:latin typeface="メイリオ"/>
                <a:cs typeface="メイリオ"/>
              </a:rPr>
              <a:t>は関連があるようです</a:t>
            </a:r>
            <a:r>
              <a:rPr dirty="0" baseline="27777" sz="900" spc="-15">
                <a:latin typeface="Calibri"/>
                <a:cs typeface="Calibri"/>
              </a:rPr>
              <a:t>25</a:t>
            </a:r>
            <a:r>
              <a:rPr dirty="0" baseline="27777" sz="900" spc="-15">
                <a:latin typeface="メイリオ"/>
                <a:cs typeface="メイリオ"/>
              </a:rPr>
              <a:t>）</a:t>
            </a:r>
            <a:r>
              <a:rPr dirty="0" sz="900" spc="-5">
                <a:latin typeface="メイリオ"/>
                <a:cs typeface="メイリオ"/>
              </a:rPr>
              <a:t>。さらに、高齢世代においては、こうした主観的な睡眠時間と客観的な睡眠時間のずれ自体が、不良な健康状態を予測する目安となる可能性も示され</a:t>
            </a:r>
            <a:endParaRPr sz="900">
              <a:latin typeface="メイリオ"/>
              <a:cs typeface="メイリオ"/>
            </a:endParaRPr>
          </a:p>
          <a:p>
            <a:pPr marL="38100">
              <a:lnSpc>
                <a:spcPct val="100000"/>
              </a:lnSpc>
              <a:spcBef>
                <a:spcPts val="10"/>
              </a:spcBef>
            </a:pPr>
            <a:r>
              <a:rPr dirty="0" sz="900">
                <a:latin typeface="メイリオ"/>
                <a:cs typeface="メイリオ"/>
              </a:rPr>
              <a:t>ています</a:t>
            </a:r>
            <a:r>
              <a:rPr dirty="0" baseline="27777" sz="900" spc="-15">
                <a:latin typeface="Calibri"/>
                <a:cs typeface="Calibri"/>
              </a:rPr>
              <a:t>27</a:t>
            </a:r>
            <a:r>
              <a:rPr dirty="0" baseline="27777" sz="900" spc="-15">
                <a:latin typeface="メイリオ"/>
                <a:cs typeface="メイリオ"/>
              </a:rPr>
              <a:t>）</a:t>
            </a:r>
            <a:r>
              <a:rPr dirty="0" sz="900" spc="-50">
                <a:latin typeface="メイリオ"/>
                <a:cs typeface="メイリオ"/>
              </a:rPr>
              <a:t>。</a:t>
            </a:r>
            <a:endParaRPr sz="900">
              <a:latin typeface="メイリオ"/>
              <a:cs typeface="メイリオ"/>
            </a:endParaRPr>
          </a:p>
        </p:txBody>
      </p:sp>
      <p:sp>
        <p:nvSpPr>
          <p:cNvPr id="16" name="object 16"/>
          <p:cNvSpPr txBox="1"/>
          <p:nvPr/>
        </p:nvSpPr>
        <p:spPr>
          <a:xfrm>
            <a:off x="3600322" y="7082154"/>
            <a:ext cx="3054985" cy="1671955"/>
          </a:xfrm>
          <a:prstGeom prst="rect">
            <a:avLst/>
          </a:prstGeom>
        </p:spPr>
        <p:txBody>
          <a:bodyPr wrap="square" lIns="0" tIns="12700" rIns="0" bIns="0" rtlCol="0" vert="horz">
            <a:spAutoFit/>
          </a:bodyPr>
          <a:lstStyle/>
          <a:p>
            <a:pPr algn="just" marL="38100" marR="30480" indent="114300">
              <a:lnSpc>
                <a:spcPct val="120000"/>
              </a:lnSpc>
              <a:spcBef>
                <a:spcPts val="100"/>
              </a:spcBef>
            </a:pPr>
            <a:r>
              <a:rPr dirty="0" sz="900">
                <a:latin typeface="メイリオ"/>
                <a:cs typeface="メイリオ"/>
              </a:rPr>
              <a:t>自覚する睡眠時間は床の上で過ごす時間（床上時間）</a:t>
            </a:r>
            <a:r>
              <a:rPr dirty="0" sz="900" spc="-50">
                <a:latin typeface="メイリオ"/>
                <a:cs typeface="メイリオ"/>
              </a:rPr>
              <a:t>を</a:t>
            </a:r>
            <a:r>
              <a:rPr dirty="0" sz="900" spc="-5">
                <a:latin typeface="メイリオ"/>
                <a:cs typeface="メイリオ"/>
              </a:rPr>
              <a:t>反映しやすく、やや不正確である可能性があることを知っ</a:t>
            </a:r>
            <a:r>
              <a:rPr dirty="0" sz="900">
                <a:latin typeface="メイリオ"/>
                <a:cs typeface="メイリオ"/>
              </a:rPr>
              <a:t>ておく必要があります</a:t>
            </a:r>
            <a:r>
              <a:rPr dirty="0" baseline="27777" sz="900">
                <a:latin typeface="メイリオ"/>
                <a:cs typeface="メイリオ"/>
              </a:rPr>
              <a:t>28）</a:t>
            </a:r>
            <a:r>
              <a:rPr dirty="0" sz="900" spc="-5">
                <a:latin typeface="メイリオ"/>
                <a:cs typeface="メイリオ"/>
              </a:rPr>
              <a:t>。睡眠時間を十分確保している</a:t>
            </a:r>
            <a:r>
              <a:rPr dirty="0" sz="900" spc="-15">
                <a:latin typeface="メイリオ"/>
                <a:cs typeface="メイリオ"/>
              </a:rPr>
              <a:t>にもかかわらず睡眠休養感が低下した場合、医療機関など</a:t>
            </a:r>
            <a:r>
              <a:rPr dirty="0" sz="900" spc="-5">
                <a:latin typeface="メイリオ"/>
                <a:cs typeface="メイリオ"/>
              </a:rPr>
              <a:t>で原因を詳しく調べてもらう必要があります。近年、自宅で簡便に睡眠時間を計測する簡易機器の開発が活発に進め</a:t>
            </a:r>
            <a:r>
              <a:rPr dirty="0" sz="900">
                <a:latin typeface="メイリオ"/>
                <a:cs typeface="メイリオ"/>
              </a:rPr>
              <a:t>られています</a:t>
            </a:r>
            <a:r>
              <a:rPr dirty="0" baseline="27777" sz="900">
                <a:latin typeface="メイリオ"/>
                <a:cs typeface="メイリオ"/>
              </a:rPr>
              <a:t>29）</a:t>
            </a:r>
            <a:r>
              <a:rPr dirty="0" sz="900" spc="-5">
                <a:latin typeface="メイリオ"/>
                <a:cs typeface="メイリオ"/>
              </a:rPr>
              <a:t>。現時点では、安価で購入可能な機器においては、計測精度の高さは十分とは言い難いかもしれませんが、こうした簡易機器を用いて自分自身で睡眠を管理することができる時代が近づいていると思われます。</a:t>
            </a:r>
            <a:endParaRPr sz="900">
              <a:latin typeface="メイリオ"/>
              <a:cs typeface="メイリオ"/>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0351" y="473963"/>
            <a:ext cx="1062355" cy="154305"/>
          </a:xfrm>
          <a:prstGeom prst="rect">
            <a:avLst/>
          </a:prstGeom>
          <a:solidFill>
            <a:srgbClr val="00CCFF"/>
          </a:solidFill>
          <a:ln w="9525">
            <a:solidFill>
              <a:srgbClr val="00CCFF"/>
            </a:solidFill>
          </a:ln>
        </p:spPr>
        <p:txBody>
          <a:bodyPr wrap="square" lIns="0" tIns="0" rIns="0" bIns="0" rtlCol="0" vert="horz">
            <a:spAutoFit/>
          </a:bodyPr>
          <a:lstStyle/>
          <a:p>
            <a:pPr marL="99695">
              <a:lnSpc>
                <a:spcPts val="1050"/>
              </a:lnSpc>
            </a:pPr>
            <a:r>
              <a:rPr dirty="0" sz="1000" spc="-40" b="1">
                <a:solidFill>
                  <a:srgbClr val="FFFFFF"/>
                </a:solidFill>
                <a:latin typeface="メイリオ"/>
                <a:cs typeface="メイリオ"/>
              </a:rPr>
              <a:t>ショートコラム</a:t>
            </a:r>
            <a:endParaRPr sz="1000">
              <a:latin typeface="メイリオ"/>
              <a:cs typeface="メイリオ"/>
            </a:endParaRPr>
          </a:p>
        </p:txBody>
      </p:sp>
      <p:sp>
        <p:nvSpPr>
          <p:cNvPr id="3" name="object 3"/>
          <p:cNvSpPr txBox="1"/>
          <p:nvPr/>
        </p:nvSpPr>
        <p:spPr>
          <a:xfrm>
            <a:off x="234695" y="399288"/>
            <a:ext cx="6362700" cy="1999614"/>
          </a:xfrm>
          <a:prstGeom prst="rect">
            <a:avLst/>
          </a:prstGeom>
          <a:solidFill>
            <a:srgbClr val="CCFFFF"/>
          </a:solidFill>
          <a:ln w="12700">
            <a:solidFill>
              <a:srgbClr val="CCFFFF"/>
            </a:solidFill>
          </a:ln>
        </p:spPr>
        <p:txBody>
          <a:bodyPr wrap="square" lIns="0" tIns="74930" rIns="0" bIns="0" rtlCol="0" vert="horz">
            <a:spAutoFit/>
          </a:bodyPr>
          <a:lstStyle/>
          <a:p>
            <a:pPr marL="1498600">
              <a:lnSpc>
                <a:spcPct val="100000"/>
              </a:lnSpc>
              <a:spcBef>
                <a:spcPts val="590"/>
              </a:spcBef>
            </a:pPr>
            <a:r>
              <a:rPr dirty="0" sz="1000" spc="-15" b="1">
                <a:solidFill>
                  <a:srgbClr val="00CCFF"/>
                </a:solidFill>
                <a:latin typeface="メイリオ"/>
                <a:cs typeface="メイリオ"/>
              </a:rPr>
              <a:t>睡眠障害の一次予防について</a:t>
            </a:r>
            <a:endParaRPr sz="1000">
              <a:latin typeface="メイリオ"/>
              <a:cs typeface="メイリオ"/>
            </a:endParaRPr>
          </a:p>
          <a:p>
            <a:pPr algn="just" marL="44450" marR="104775" indent="118745">
              <a:lnSpc>
                <a:spcPct val="120000"/>
              </a:lnSpc>
              <a:spcBef>
                <a:spcPts val="675"/>
              </a:spcBef>
            </a:pPr>
            <a:r>
              <a:rPr dirty="0" sz="900" spc="-5">
                <a:latin typeface="メイリオ"/>
                <a:cs typeface="メイリオ"/>
              </a:rPr>
              <a:t>感染症などの炎症性疾患、高血圧、肥満などの早期発    睡眠についても、国民の良質な睡眠の確保を促進するた見・早期治療のためには、自宅で手軽にからだの状態を評  めに、体温計、血圧計、体重計等に相当する、自宅で睡眠</a:t>
            </a:r>
            <a:r>
              <a:rPr dirty="0" sz="900">
                <a:latin typeface="メイリオ"/>
                <a:cs typeface="メイリオ"/>
              </a:rPr>
              <a:t>価可能な体温計、血圧計、体重計などの簡易計測機器は大   状態を簡便に計測できる簡易計測機器</a:t>
            </a:r>
            <a:r>
              <a:rPr dirty="0" baseline="27777" sz="900">
                <a:latin typeface="メイリオ"/>
                <a:cs typeface="メイリオ"/>
              </a:rPr>
              <a:t>30）</a:t>
            </a:r>
            <a:r>
              <a:rPr dirty="0" sz="900" spc="-10">
                <a:latin typeface="メイリオ"/>
                <a:cs typeface="メイリオ"/>
              </a:rPr>
              <a:t>の保健・医療相</a:t>
            </a:r>
            <a:r>
              <a:rPr dirty="0" sz="900" spc="-5">
                <a:latin typeface="メイリオ"/>
                <a:cs typeface="メイリオ"/>
              </a:rPr>
              <a:t>変役に立ちます。これらを使用することにより、健康に不   談などへの活用が期待されます。</a:t>
            </a:r>
            <a:endParaRPr sz="900">
              <a:latin typeface="メイリオ"/>
              <a:cs typeface="メイリオ"/>
            </a:endParaRPr>
          </a:p>
          <a:p>
            <a:pPr marL="44450">
              <a:lnSpc>
                <a:spcPct val="100000"/>
              </a:lnSpc>
              <a:spcBef>
                <a:spcPts val="215"/>
              </a:spcBef>
            </a:pPr>
            <a:r>
              <a:rPr dirty="0" sz="900" spc="-15">
                <a:latin typeface="メイリオ"/>
                <a:cs typeface="メイリオ"/>
              </a:rPr>
              <a:t>安を抱いた際に、保健師等のアドバイスを受けながら、国</a:t>
            </a:r>
            <a:endParaRPr sz="900">
              <a:latin typeface="メイリオ"/>
              <a:cs typeface="メイリオ"/>
            </a:endParaRPr>
          </a:p>
          <a:p>
            <a:pPr marL="44450">
              <a:lnSpc>
                <a:spcPct val="100000"/>
              </a:lnSpc>
              <a:spcBef>
                <a:spcPts val="220"/>
              </a:spcBef>
            </a:pPr>
            <a:r>
              <a:rPr dirty="0" sz="900" spc="-5">
                <a:latin typeface="メイリオ"/>
                <a:cs typeface="メイリオ"/>
              </a:rPr>
              <a:t>民自らが予防・早期改善対策を図ることが可能になります</a:t>
            </a:r>
            <a:endParaRPr sz="900">
              <a:latin typeface="メイリオ"/>
              <a:cs typeface="メイリオ"/>
            </a:endParaRPr>
          </a:p>
          <a:p>
            <a:pPr algn="just" marL="44450" marR="3333750">
              <a:lnSpc>
                <a:spcPct val="120000"/>
              </a:lnSpc>
            </a:pPr>
            <a:r>
              <a:rPr dirty="0" sz="900">
                <a:latin typeface="メイリオ"/>
                <a:cs typeface="メイリオ"/>
              </a:rPr>
              <a:t>（一次予防）</a:t>
            </a:r>
            <a:r>
              <a:rPr dirty="0" sz="900" spc="-5">
                <a:latin typeface="メイリオ"/>
                <a:cs typeface="メイリオ"/>
              </a:rPr>
              <a:t>。医療を受ける際にも、からだの状態を適切に医師に伝えることができるとともに、医師の治療効果を自宅でモニタリングすることも可能となります。</a:t>
            </a:r>
            <a:endParaRPr sz="900">
              <a:latin typeface="メイリオ"/>
              <a:cs typeface="メイリオ"/>
            </a:endParaRPr>
          </a:p>
        </p:txBody>
      </p:sp>
      <p:sp>
        <p:nvSpPr>
          <p:cNvPr id="4" name="object 4"/>
          <p:cNvSpPr/>
          <p:nvPr/>
        </p:nvSpPr>
        <p:spPr>
          <a:xfrm>
            <a:off x="235458" y="2564129"/>
            <a:ext cx="6299835" cy="0"/>
          </a:xfrm>
          <a:custGeom>
            <a:avLst/>
            <a:gdLst/>
            <a:ahLst/>
            <a:cxnLst/>
            <a:rect l="l" t="t" r="r" b="b"/>
            <a:pathLst>
              <a:path w="6299834" h="0">
                <a:moveTo>
                  <a:pt x="0" y="0"/>
                </a:moveTo>
                <a:lnTo>
                  <a:pt x="6299835" y="0"/>
                </a:lnTo>
              </a:path>
            </a:pathLst>
          </a:custGeom>
          <a:ln w="7200">
            <a:solidFill>
              <a:srgbClr val="00AFEF"/>
            </a:solidFill>
          </a:ln>
        </p:spPr>
        <p:txBody>
          <a:bodyPr wrap="square" lIns="0" tIns="0" rIns="0" bIns="0" rtlCol="0"/>
          <a:lstStyle/>
          <a:p/>
        </p:txBody>
      </p:sp>
      <p:sp>
        <p:nvSpPr>
          <p:cNvPr id="5" name="object 5"/>
          <p:cNvSpPr txBox="1"/>
          <p:nvPr/>
        </p:nvSpPr>
        <p:spPr>
          <a:xfrm>
            <a:off x="222910" y="2584450"/>
            <a:ext cx="3155315" cy="5705475"/>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algn="just" marL="267970" marR="20955" indent="-144780">
              <a:lnSpc>
                <a:spcPct val="100000"/>
              </a:lnSpc>
              <a:spcBef>
                <a:spcPts val="560"/>
              </a:spcBef>
            </a:pPr>
            <a:r>
              <a:rPr dirty="0" sz="600">
                <a:latin typeface="メイリオ"/>
                <a:cs typeface="メイリオ"/>
              </a:rPr>
              <a:t>1.</a:t>
            </a:r>
            <a:r>
              <a:rPr dirty="0" sz="600" spc="395">
                <a:latin typeface="メイリオ"/>
                <a:cs typeface="メイリオ"/>
              </a:rPr>
              <a:t> </a:t>
            </a:r>
            <a:r>
              <a:rPr dirty="0" sz="600">
                <a:latin typeface="メイリオ"/>
                <a:cs typeface="メイリオ"/>
              </a:rPr>
              <a:t>Buysse</a:t>
            </a:r>
            <a:r>
              <a:rPr dirty="0" sz="600" spc="20">
                <a:latin typeface="メイリオ"/>
                <a:cs typeface="メイリオ"/>
              </a:rPr>
              <a:t> </a:t>
            </a:r>
            <a:r>
              <a:rPr dirty="0" sz="600">
                <a:latin typeface="メイリオ"/>
                <a:cs typeface="メイリオ"/>
              </a:rPr>
              <a:t>DJ.</a:t>
            </a:r>
            <a:r>
              <a:rPr dirty="0" sz="600" spc="15">
                <a:latin typeface="メイリオ"/>
                <a:cs typeface="メイリオ"/>
              </a:rPr>
              <a:t> </a:t>
            </a:r>
            <a:r>
              <a:rPr dirty="0" sz="600">
                <a:latin typeface="メイリオ"/>
                <a:cs typeface="メイリオ"/>
              </a:rPr>
              <a:t>Sleep</a:t>
            </a:r>
            <a:r>
              <a:rPr dirty="0" sz="600" spc="10">
                <a:latin typeface="メイリオ"/>
                <a:cs typeface="メイリオ"/>
              </a:rPr>
              <a:t> </a:t>
            </a:r>
            <a:r>
              <a:rPr dirty="0" sz="600">
                <a:latin typeface="メイリオ"/>
                <a:cs typeface="メイリオ"/>
              </a:rPr>
              <a:t>health:</a:t>
            </a:r>
            <a:r>
              <a:rPr dirty="0" sz="600" spc="15">
                <a:latin typeface="メイリオ"/>
                <a:cs typeface="メイリオ"/>
              </a:rPr>
              <a:t> </a:t>
            </a:r>
            <a:r>
              <a:rPr dirty="0" sz="600">
                <a:latin typeface="メイリオ"/>
                <a:cs typeface="メイリオ"/>
              </a:rPr>
              <a:t>can</a:t>
            </a:r>
            <a:r>
              <a:rPr dirty="0" sz="600" spc="15">
                <a:latin typeface="メイリオ"/>
                <a:cs typeface="メイリオ"/>
              </a:rPr>
              <a:t> </a:t>
            </a:r>
            <a:r>
              <a:rPr dirty="0" sz="600">
                <a:latin typeface="メイリオ"/>
                <a:cs typeface="メイリオ"/>
              </a:rPr>
              <a:t>we</a:t>
            </a:r>
            <a:r>
              <a:rPr dirty="0" sz="600" spc="20">
                <a:latin typeface="メイリオ"/>
                <a:cs typeface="メイリオ"/>
              </a:rPr>
              <a:t> </a:t>
            </a:r>
            <a:r>
              <a:rPr dirty="0" sz="600">
                <a:latin typeface="メイリオ"/>
                <a:cs typeface="メイリオ"/>
              </a:rPr>
              <a:t>define</a:t>
            </a:r>
            <a:r>
              <a:rPr dirty="0" sz="600" spc="25">
                <a:latin typeface="メイリオ"/>
                <a:cs typeface="メイリオ"/>
              </a:rPr>
              <a:t> </a:t>
            </a:r>
            <a:r>
              <a:rPr dirty="0" sz="600">
                <a:latin typeface="メイリオ"/>
                <a:cs typeface="メイリオ"/>
              </a:rPr>
              <a:t>it?</a:t>
            </a:r>
            <a:r>
              <a:rPr dirty="0" sz="600" spc="25">
                <a:latin typeface="メイリオ"/>
                <a:cs typeface="メイリオ"/>
              </a:rPr>
              <a:t> </a:t>
            </a:r>
            <a:r>
              <a:rPr dirty="0" sz="600">
                <a:latin typeface="メイリオ"/>
                <a:cs typeface="メイリオ"/>
              </a:rPr>
              <a:t>Does</a:t>
            </a:r>
            <a:r>
              <a:rPr dirty="0" sz="600" spc="25">
                <a:latin typeface="メイリオ"/>
                <a:cs typeface="メイリオ"/>
              </a:rPr>
              <a:t> </a:t>
            </a:r>
            <a:r>
              <a:rPr dirty="0" sz="600">
                <a:latin typeface="メイリオ"/>
                <a:cs typeface="メイリオ"/>
              </a:rPr>
              <a:t>it</a:t>
            </a:r>
            <a:r>
              <a:rPr dirty="0" sz="600" spc="15">
                <a:latin typeface="メイリオ"/>
                <a:cs typeface="メイリオ"/>
              </a:rPr>
              <a:t> </a:t>
            </a:r>
            <a:r>
              <a:rPr dirty="0" sz="600">
                <a:latin typeface="メイリオ"/>
                <a:cs typeface="メイリオ"/>
              </a:rPr>
              <a:t>matter?</a:t>
            </a:r>
            <a:r>
              <a:rPr dirty="0" sz="600" spc="10">
                <a:latin typeface="メイリオ"/>
                <a:cs typeface="メイリオ"/>
              </a:rPr>
              <a:t> </a:t>
            </a:r>
            <a:r>
              <a:rPr dirty="0" sz="600">
                <a:latin typeface="メイリオ"/>
                <a:cs typeface="メイリオ"/>
              </a:rPr>
              <a:t>Sleep</a:t>
            </a:r>
            <a:r>
              <a:rPr dirty="0" sz="600" spc="15">
                <a:latin typeface="メイリオ"/>
                <a:cs typeface="メイリオ"/>
              </a:rPr>
              <a:t> </a:t>
            </a:r>
            <a:r>
              <a:rPr dirty="0" sz="600">
                <a:latin typeface="メイリオ"/>
                <a:cs typeface="メイリオ"/>
              </a:rPr>
              <a:t>37:</a:t>
            </a:r>
            <a:r>
              <a:rPr dirty="0" sz="600" spc="15">
                <a:latin typeface="メイリオ"/>
                <a:cs typeface="メイリオ"/>
              </a:rPr>
              <a:t> </a:t>
            </a:r>
            <a:r>
              <a:rPr dirty="0" sz="600" spc="-10">
                <a:latin typeface="メイリオ"/>
                <a:cs typeface="メイリオ"/>
              </a:rPr>
              <a:t>9-</a:t>
            </a:r>
            <a:r>
              <a:rPr dirty="0" sz="600" spc="-25">
                <a:latin typeface="メイリオ"/>
                <a:cs typeface="メイリオ"/>
              </a:rPr>
              <a:t>17,</a:t>
            </a:r>
            <a:r>
              <a:rPr dirty="0" sz="600" spc="500">
                <a:latin typeface="メイリオ"/>
                <a:cs typeface="メイリオ"/>
              </a:rPr>
              <a:t> </a:t>
            </a:r>
            <a:r>
              <a:rPr dirty="0" sz="600" spc="-10">
                <a:latin typeface="メイリオ"/>
                <a:cs typeface="メイリオ"/>
              </a:rPr>
              <a:t>2014.</a:t>
            </a:r>
            <a:endParaRPr sz="600">
              <a:latin typeface="メイリオ"/>
              <a:cs typeface="メイリオ"/>
            </a:endParaRPr>
          </a:p>
          <a:p>
            <a:pPr algn="just" marL="280035" marR="17780" indent="-157480">
              <a:lnSpc>
                <a:spcPct val="100000"/>
              </a:lnSpc>
              <a:spcBef>
                <a:spcPts val="405"/>
              </a:spcBef>
            </a:pPr>
            <a:r>
              <a:rPr dirty="0" sz="600">
                <a:latin typeface="メイリオ"/>
                <a:cs typeface="メイリオ"/>
              </a:rPr>
              <a:t>2.</a:t>
            </a:r>
            <a:r>
              <a:rPr dirty="0" sz="600" spc="315">
                <a:latin typeface="メイリオ"/>
                <a:cs typeface="メイリオ"/>
              </a:rPr>
              <a:t> </a:t>
            </a:r>
            <a:r>
              <a:rPr dirty="0" sz="600">
                <a:latin typeface="メイリオ"/>
                <a:cs typeface="メイリオ"/>
              </a:rPr>
              <a:t>Cappuccio</a:t>
            </a:r>
            <a:r>
              <a:rPr dirty="0" sz="600" spc="125">
                <a:latin typeface="メイリオ"/>
                <a:cs typeface="メイリオ"/>
              </a:rPr>
              <a:t> </a:t>
            </a:r>
            <a:r>
              <a:rPr dirty="0" sz="600">
                <a:latin typeface="メイリオ"/>
                <a:cs typeface="メイリオ"/>
              </a:rPr>
              <a:t>FP,</a:t>
            </a:r>
            <a:r>
              <a:rPr dirty="0" sz="600" spc="105">
                <a:latin typeface="メイリオ"/>
                <a:cs typeface="メイリオ"/>
              </a:rPr>
              <a:t> </a:t>
            </a:r>
            <a:r>
              <a:rPr dirty="0" sz="600">
                <a:latin typeface="メイリオ"/>
                <a:cs typeface="メイリオ"/>
              </a:rPr>
              <a:t>Cooper</a:t>
            </a:r>
            <a:r>
              <a:rPr dirty="0" sz="600" spc="130">
                <a:latin typeface="メイリオ"/>
                <a:cs typeface="メイリオ"/>
              </a:rPr>
              <a:t> </a:t>
            </a:r>
            <a:r>
              <a:rPr dirty="0" sz="600">
                <a:latin typeface="メイリオ"/>
                <a:cs typeface="メイリオ"/>
              </a:rPr>
              <a:t>D,</a:t>
            </a:r>
            <a:r>
              <a:rPr dirty="0" sz="600" spc="114">
                <a:latin typeface="メイリオ"/>
                <a:cs typeface="メイリオ"/>
              </a:rPr>
              <a:t> </a:t>
            </a:r>
            <a:r>
              <a:rPr dirty="0" sz="600">
                <a:latin typeface="メイリオ"/>
                <a:cs typeface="メイリオ"/>
              </a:rPr>
              <a:t>Delia</a:t>
            </a:r>
            <a:r>
              <a:rPr dirty="0" sz="600" spc="125">
                <a:latin typeface="メイリオ"/>
                <a:cs typeface="メイリオ"/>
              </a:rPr>
              <a:t> </a:t>
            </a:r>
            <a:r>
              <a:rPr dirty="0" sz="600">
                <a:latin typeface="メイリオ"/>
                <a:cs typeface="メイリオ"/>
              </a:rPr>
              <a:t>L,</a:t>
            </a:r>
            <a:r>
              <a:rPr dirty="0" sz="600" spc="114">
                <a:latin typeface="メイリオ"/>
                <a:cs typeface="メイリオ"/>
              </a:rPr>
              <a:t> </a:t>
            </a:r>
            <a:r>
              <a:rPr dirty="0" sz="600">
                <a:latin typeface="メイリオ"/>
                <a:cs typeface="メイリオ"/>
              </a:rPr>
              <a:t>Strazzullo</a:t>
            </a:r>
            <a:r>
              <a:rPr dirty="0" sz="600" spc="130">
                <a:latin typeface="メイリオ"/>
                <a:cs typeface="メイリオ"/>
              </a:rPr>
              <a:t> </a:t>
            </a:r>
            <a:r>
              <a:rPr dirty="0" sz="600">
                <a:latin typeface="メイリオ"/>
                <a:cs typeface="メイリオ"/>
              </a:rPr>
              <a:t>P,</a:t>
            </a:r>
            <a:r>
              <a:rPr dirty="0" sz="600" spc="120">
                <a:latin typeface="メイリオ"/>
                <a:cs typeface="メイリオ"/>
              </a:rPr>
              <a:t> </a:t>
            </a:r>
            <a:r>
              <a:rPr dirty="0" sz="600">
                <a:latin typeface="メイリオ"/>
                <a:cs typeface="メイリオ"/>
              </a:rPr>
              <a:t>Miller</a:t>
            </a:r>
            <a:r>
              <a:rPr dirty="0" sz="600" spc="114">
                <a:latin typeface="メイリオ"/>
                <a:cs typeface="メイリオ"/>
              </a:rPr>
              <a:t> </a:t>
            </a:r>
            <a:r>
              <a:rPr dirty="0" sz="600">
                <a:latin typeface="メイリオ"/>
                <a:cs typeface="メイリオ"/>
              </a:rPr>
              <a:t>MA.</a:t>
            </a:r>
            <a:r>
              <a:rPr dirty="0" sz="600" spc="114">
                <a:latin typeface="メイリオ"/>
                <a:cs typeface="メイリオ"/>
              </a:rPr>
              <a:t> </a:t>
            </a:r>
            <a:r>
              <a:rPr dirty="0" sz="600">
                <a:latin typeface="メイリオ"/>
                <a:cs typeface="メイリオ"/>
              </a:rPr>
              <a:t>Sleep</a:t>
            </a:r>
            <a:r>
              <a:rPr dirty="0" sz="600" spc="114">
                <a:latin typeface="メイリオ"/>
                <a:cs typeface="メイリオ"/>
              </a:rPr>
              <a:t> </a:t>
            </a:r>
            <a:r>
              <a:rPr dirty="0" sz="600" spc="-10">
                <a:latin typeface="メイリオ"/>
                <a:cs typeface="メイリオ"/>
              </a:rPr>
              <a:t>duration</a:t>
            </a:r>
            <a:r>
              <a:rPr dirty="0" sz="600" spc="500">
                <a:latin typeface="メイリオ"/>
                <a:cs typeface="メイリオ"/>
              </a:rPr>
              <a:t> </a:t>
            </a:r>
            <a:r>
              <a:rPr dirty="0" sz="600">
                <a:latin typeface="メイリオ"/>
                <a:cs typeface="メイリオ"/>
              </a:rPr>
              <a:t>predicts</a:t>
            </a:r>
            <a:r>
              <a:rPr dirty="0" sz="600" spc="-15">
                <a:latin typeface="メイリオ"/>
                <a:cs typeface="メイリオ"/>
              </a:rPr>
              <a:t> </a:t>
            </a:r>
            <a:r>
              <a:rPr dirty="0" sz="600">
                <a:latin typeface="メイリオ"/>
                <a:cs typeface="メイリオ"/>
              </a:rPr>
              <a:t>cardiovascular</a:t>
            </a:r>
            <a:r>
              <a:rPr dirty="0" sz="600" spc="-5">
                <a:latin typeface="メイリオ"/>
                <a:cs typeface="メイリオ"/>
              </a:rPr>
              <a:t> </a:t>
            </a:r>
            <a:r>
              <a:rPr dirty="0" sz="600" spc="-10">
                <a:latin typeface="メイリオ"/>
                <a:cs typeface="メイリオ"/>
              </a:rPr>
              <a:t>outcomes:</a:t>
            </a:r>
            <a:r>
              <a:rPr dirty="0" sz="600" spc="-20">
                <a:latin typeface="メイリオ"/>
                <a:cs typeface="メイリオ"/>
              </a:rPr>
              <a:t> </a:t>
            </a:r>
            <a:r>
              <a:rPr dirty="0" sz="600">
                <a:latin typeface="メイリオ"/>
                <a:cs typeface="メイリオ"/>
              </a:rPr>
              <a:t>A systematic</a:t>
            </a:r>
            <a:r>
              <a:rPr dirty="0" sz="600" spc="-10">
                <a:latin typeface="メイリオ"/>
                <a:cs typeface="メイリオ"/>
              </a:rPr>
              <a:t> </a:t>
            </a:r>
            <a:r>
              <a:rPr dirty="0" sz="600">
                <a:latin typeface="メイリオ"/>
                <a:cs typeface="メイリオ"/>
              </a:rPr>
              <a:t>review</a:t>
            </a:r>
            <a:r>
              <a:rPr dirty="0" sz="600" spc="-5">
                <a:latin typeface="メイリオ"/>
                <a:cs typeface="メイリオ"/>
              </a:rPr>
              <a:t> </a:t>
            </a:r>
            <a:r>
              <a:rPr dirty="0" sz="600">
                <a:latin typeface="メイリオ"/>
                <a:cs typeface="メイリオ"/>
              </a:rPr>
              <a:t>and</a:t>
            </a:r>
            <a:r>
              <a:rPr dirty="0" sz="600" spc="-1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10">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prospective</a:t>
            </a:r>
            <a:r>
              <a:rPr dirty="0" sz="600" spc="-25">
                <a:latin typeface="メイリオ"/>
                <a:cs typeface="メイリオ"/>
              </a:rPr>
              <a:t> </a:t>
            </a:r>
            <a:r>
              <a:rPr dirty="0" sz="600">
                <a:latin typeface="メイリオ"/>
                <a:cs typeface="メイリオ"/>
              </a:rPr>
              <a:t>studies.</a:t>
            </a:r>
            <a:r>
              <a:rPr dirty="0" sz="600" spc="-30">
                <a:latin typeface="メイリオ"/>
                <a:cs typeface="メイリオ"/>
              </a:rPr>
              <a:t> </a:t>
            </a:r>
            <a:r>
              <a:rPr dirty="0" sz="600">
                <a:latin typeface="メイリオ"/>
                <a:cs typeface="メイリオ"/>
              </a:rPr>
              <a:t>Eur</a:t>
            </a:r>
            <a:r>
              <a:rPr dirty="0" sz="600" spc="-20">
                <a:latin typeface="メイリオ"/>
                <a:cs typeface="メイリオ"/>
              </a:rPr>
              <a:t> </a:t>
            </a:r>
            <a:r>
              <a:rPr dirty="0" sz="600">
                <a:latin typeface="メイリオ"/>
                <a:cs typeface="メイリオ"/>
              </a:rPr>
              <a:t>Heart</a:t>
            </a:r>
            <a:r>
              <a:rPr dirty="0" sz="600" spc="-25">
                <a:latin typeface="メイリオ"/>
                <a:cs typeface="メイリオ"/>
              </a:rPr>
              <a:t> </a:t>
            </a:r>
            <a:r>
              <a:rPr dirty="0" sz="600">
                <a:latin typeface="メイリオ"/>
                <a:cs typeface="メイリオ"/>
              </a:rPr>
              <a:t>J</a:t>
            </a:r>
            <a:r>
              <a:rPr dirty="0" sz="600" spc="-25">
                <a:latin typeface="メイリオ"/>
                <a:cs typeface="メイリオ"/>
              </a:rPr>
              <a:t> </a:t>
            </a:r>
            <a:r>
              <a:rPr dirty="0" sz="600">
                <a:latin typeface="メイリオ"/>
                <a:cs typeface="メイリオ"/>
              </a:rPr>
              <a:t>32:</a:t>
            </a:r>
            <a:r>
              <a:rPr dirty="0" sz="600" spc="-20">
                <a:latin typeface="メイリオ"/>
                <a:cs typeface="メイリオ"/>
              </a:rPr>
              <a:t> </a:t>
            </a:r>
            <a:r>
              <a:rPr dirty="0" sz="600" spc="-10">
                <a:latin typeface="メイリオ"/>
                <a:cs typeface="メイリオ"/>
              </a:rPr>
              <a:t>1484-</a:t>
            </a:r>
            <a:r>
              <a:rPr dirty="0" sz="600">
                <a:latin typeface="メイリオ"/>
                <a:cs typeface="メイリオ"/>
              </a:rPr>
              <a:t>1492,</a:t>
            </a:r>
            <a:r>
              <a:rPr dirty="0" sz="600" spc="-5">
                <a:latin typeface="メイリオ"/>
                <a:cs typeface="メイリオ"/>
              </a:rPr>
              <a:t> </a:t>
            </a:r>
            <a:r>
              <a:rPr dirty="0" sz="600" spc="-10">
                <a:latin typeface="メイリオ"/>
                <a:cs typeface="メイリオ"/>
              </a:rPr>
              <a:t>2011.</a:t>
            </a:r>
            <a:endParaRPr sz="600">
              <a:latin typeface="メイリオ"/>
              <a:cs typeface="メイリオ"/>
            </a:endParaRPr>
          </a:p>
          <a:p>
            <a:pPr algn="just" marL="267970" marR="17145" indent="-144780">
              <a:lnSpc>
                <a:spcPct val="100000"/>
              </a:lnSpc>
              <a:spcBef>
                <a:spcPts val="400"/>
              </a:spcBef>
            </a:pPr>
            <a:r>
              <a:rPr dirty="0" sz="600">
                <a:latin typeface="メイリオ"/>
                <a:cs typeface="メイリオ"/>
              </a:rPr>
              <a:t>3.</a:t>
            </a:r>
            <a:r>
              <a:rPr dirty="0" sz="600" spc="315">
                <a:latin typeface="メイリオ"/>
                <a:cs typeface="メイリオ"/>
              </a:rPr>
              <a:t> </a:t>
            </a:r>
            <a:r>
              <a:rPr dirty="0" sz="600">
                <a:latin typeface="メイリオ"/>
                <a:cs typeface="メイリオ"/>
              </a:rPr>
              <a:t>Sabia</a:t>
            </a:r>
            <a:r>
              <a:rPr dirty="0" sz="600" spc="80">
                <a:latin typeface="メイリオ"/>
                <a:cs typeface="メイリオ"/>
              </a:rPr>
              <a:t> </a:t>
            </a:r>
            <a:r>
              <a:rPr dirty="0" sz="600">
                <a:latin typeface="メイリオ"/>
                <a:cs typeface="メイリオ"/>
              </a:rPr>
              <a:t>S,</a:t>
            </a:r>
            <a:r>
              <a:rPr dirty="0" sz="600" spc="75">
                <a:latin typeface="メイリオ"/>
                <a:cs typeface="メイリオ"/>
              </a:rPr>
              <a:t> </a:t>
            </a:r>
            <a:r>
              <a:rPr dirty="0" sz="600">
                <a:latin typeface="メイリオ"/>
                <a:cs typeface="メイリオ"/>
              </a:rPr>
              <a:t>Fayosse</a:t>
            </a:r>
            <a:r>
              <a:rPr dirty="0" sz="600" spc="90">
                <a:latin typeface="メイリオ"/>
                <a:cs typeface="メイリオ"/>
              </a:rPr>
              <a:t> </a:t>
            </a:r>
            <a:r>
              <a:rPr dirty="0" sz="600">
                <a:latin typeface="メイリオ"/>
                <a:cs typeface="メイリオ"/>
              </a:rPr>
              <a:t>A,</a:t>
            </a:r>
            <a:r>
              <a:rPr dirty="0" sz="600" spc="80">
                <a:latin typeface="メイリオ"/>
                <a:cs typeface="メイリオ"/>
              </a:rPr>
              <a:t> </a:t>
            </a:r>
            <a:r>
              <a:rPr dirty="0" sz="600">
                <a:latin typeface="メイリオ"/>
                <a:cs typeface="メイリオ"/>
              </a:rPr>
              <a:t>Dumurgier</a:t>
            </a:r>
            <a:r>
              <a:rPr dirty="0" sz="600" spc="95">
                <a:latin typeface="メイリオ"/>
                <a:cs typeface="メイリオ"/>
              </a:rPr>
              <a:t> </a:t>
            </a:r>
            <a:r>
              <a:rPr dirty="0" sz="600">
                <a:latin typeface="メイリオ"/>
                <a:cs typeface="メイリオ"/>
              </a:rPr>
              <a:t>J,</a:t>
            </a:r>
            <a:r>
              <a:rPr dirty="0" sz="600" spc="80">
                <a:latin typeface="メイリオ"/>
                <a:cs typeface="メイリオ"/>
              </a:rPr>
              <a:t> </a:t>
            </a:r>
            <a:r>
              <a:rPr dirty="0" sz="600">
                <a:latin typeface="メイリオ"/>
                <a:cs typeface="メイリオ"/>
              </a:rPr>
              <a:t>van</a:t>
            </a:r>
            <a:r>
              <a:rPr dirty="0" sz="600" spc="70">
                <a:latin typeface="メイリオ"/>
                <a:cs typeface="メイリオ"/>
              </a:rPr>
              <a:t> </a:t>
            </a:r>
            <a:r>
              <a:rPr dirty="0" sz="600">
                <a:latin typeface="メイリオ"/>
                <a:cs typeface="メイリオ"/>
              </a:rPr>
              <a:t>Hees</a:t>
            </a:r>
            <a:r>
              <a:rPr dirty="0" sz="600" spc="90">
                <a:latin typeface="メイリオ"/>
                <a:cs typeface="メイリオ"/>
              </a:rPr>
              <a:t> </a:t>
            </a:r>
            <a:r>
              <a:rPr dirty="0" sz="600">
                <a:latin typeface="メイリオ"/>
                <a:cs typeface="メイリオ"/>
              </a:rPr>
              <a:t>VT,</a:t>
            </a:r>
            <a:r>
              <a:rPr dirty="0" sz="600" spc="85">
                <a:latin typeface="メイリオ"/>
                <a:cs typeface="メイリオ"/>
              </a:rPr>
              <a:t> </a:t>
            </a:r>
            <a:r>
              <a:rPr dirty="0" sz="600">
                <a:latin typeface="メイリオ"/>
                <a:cs typeface="メイリオ"/>
              </a:rPr>
              <a:t>Paquet</a:t>
            </a:r>
            <a:r>
              <a:rPr dirty="0" sz="600" spc="90">
                <a:latin typeface="メイリオ"/>
                <a:cs typeface="メイリオ"/>
              </a:rPr>
              <a:t> </a:t>
            </a:r>
            <a:r>
              <a:rPr dirty="0" sz="600">
                <a:latin typeface="メイリオ"/>
                <a:cs typeface="メイリオ"/>
              </a:rPr>
              <a:t>C,</a:t>
            </a:r>
            <a:r>
              <a:rPr dirty="0" sz="600" spc="70">
                <a:latin typeface="メイリオ"/>
                <a:cs typeface="メイリオ"/>
              </a:rPr>
              <a:t> </a:t>
            </a:r>
            <a:r>
              <a:rPr dirty="0" sz="600">
                <a:latin typeface="メイリオ"/>
                <a:cs typeface="メイリオ"/>
              </a:rPr>
              <a:t>Sommerlad</a:t>
            </a:r>
            <a:r>
              <a:rPr dirty="0" sz="600" spc="75">
                <a:latin typeface="メイリオ"/>
                <a:cs typeface="メイリオ"/>
              </a:rPr>
              <a:t> </a:t>
            </a:r>
            <a:r>
              <a:rPr dirty="0" sz="600" spc="-25">
                <a:latin typeface="メイリオ"/>
                <a:cs typeface="メイリオ"/>
              </a:rPr>
              <a:t>A,</a:t>
            </a:r>
            <a:r>
              <a:rPr dirty="0" sz="600" spc="500">
                <a:latin typeface="メイリオ"/>
                <a:cs typeface="メイリオ"/>
              </a:rPr>
              <a:t> </a:t>
            </a:r>
            <a:r>
              <a:rPr dirty="0" sz="600">
                <a:latin typeface="メイリオ"/>
                <a:cs typeface="メイリオ"/>
              </a:rPr>
              <a:t>Kivimäki</a:t>
            </a:r>
            <a:r>
              <a:rPr dirty="0" sz="600" spc="65">
                <a:latin typeface="メイリオ"/>
                <a:cs typeface="メイリオ"/>
              </a:rPr>
              <a:t> </a:t>
            </a:r>
            <a:r>
              <a:rPr dirty="0" sz="600">
                <a:latin typeface="メイリオ"/>
                <a:cs typeface="メイリオ"/>
              </a:rPr>
              <a:t>M,</a:t>
            </a:r>
            <a:r>
              <a:rPr dirty="0" sz="600" spc="60">
                <a:latin typeface="メイリオ"/>
                <a:cs typeface="メイリオ"/>
              </a:rPr>
              <a:t> </a:t>
            </a:r>
            <a:r>
              <a:rPr dirty="0" sz="600">
                <a:latin typeface="メイリオ"/>
                <a:cs typeface="メイリオ"/>
              </a:rPr>
              <a:t>Dugravot</a:t>
            </a:r>
            <a:r>
              <a:rPr dirty="0" sz="600" spc="55">
                <a:latin typeface="メイリオ"/>
                <a:cs typeface="メイリオ"/>
              </a:rPr>
              <a:t> </a:t>
            </a:r>
            <a:r>
              <a:rPr dirty="0" sz="600">
                <a:latin typeface="メイリオ"/>
                <a:cs typeface="メイリオ"/>
              </a:rPr>
              <a:t>A,</a:t>
            </a:r>
            <a:r>
              <a:rPr dirty="0" sz="600" spc="60">
                <a:latin typeface="メイリオ"/>
                <a:cs typeface="メイリオ"/>
              </a:rPr>
              <a:t> </a:t>
            </a:r>
            <a:r>
              <a:rPr dirty="0" sz="600" spc="-10">
                <a:latin typeface="メイリオ"/>
                <a:cs typeface="メイリオ"/>
              </a:rPr>
              <a:t>Singh-</a:t>
            </a:r>
            <a:r>
              <a:rPr dirty="0" sz="600">
                <a:latin typeface="メイリオ"/>
                <a:cs typeface="メイリオ"/>
              </a:rPr>
              <a:t>Manoux</a:t>
            </a:r>
            <a:r>
              <a:rPr dirty="0" sz="600" spc="85">
                <a:latin typeface="メイリオ"/>
                <a:cs typeface="メイリオ"/>
              </a:rPr>
              <a:t> </a:t>
            </a:r>
            <a:r>
              <a:rPr dirty="0" sz="600">
                <a:latin typeface="メイリオ"/>
                <a:cs typeface="メイリオ"/>
              </a:rPr>
              <a:t>A.</a:t>
            </a:r>
            <a:r>
              <a:rPr dirty="0" sz="600" spc="60">
                <a:latin typeface="メイリオ"/>
                <a:cs typeface="メイリオ"/>
              </a:rPr>
              <a:t> </a:t>
            </a:r>
            <a:r>
              <a:rPr dirty="0" sz="600">
                <a:latin typeface="メイリオ"/>
                <a:cs typeface="メイリオ"/>
              </a:rPr>
              <a:t>Association</a:t>
            </a:r>
            <a:r>
              <a:rPr dirty="0" sz="600" spc="75">
                <a:latin typeface="メイリオ"/>
                <a:cs typeface="メイリオ"/>
              </a:rPr>
              <a:t> </a:t>
            </a:r>
            <a:r>
              <a:rPr dirty="0" sz="600">
                <a:latin typeface="メイリオ"/>
                <a:cs typeface="メイリオ"/>
              </a:rPr>
              <a:t>of</a:t>
            </a:r>
            <a:r>
              <a:rPr dirty="0" sz="600" spc="70">
                <a:latin typeface="メイリオ"/>
                <a:cs typeface="メイリオ"/>
              </a:rPr>
              <a:t> </a:t>
            </a:r>
            <a:r>
              <a:rPr dirty="0" sz="600">
                <a:latin typeface="メイリオ"/>
                <a:cs typeface="メイリオ"/>
              </a:rPr>
              <a:t>sleep</a:t>
            </a:r>
            <a:r>
              <a:rPr dirty="0" sz="600" spc="60">
                <a:latin typeface="メイリオ"/>
                <a:cs typeface="メイリオ"/>
              </a:rPr>
              <a:t> </a:t>
            </a:r>
            <a:r>
              <a:rPr dirty="0" sz="600">
                <a:latin typeface="メイリオ"/>
                <a:cs typeface="メイリオ"/>
              </a:rPr>
              <a:t>duration</a:t>
            </a:r>
            <a:r>
              <a:rPr dirty="0" sz="600" spc="70">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middle</a:t>
            </a:r>
            <a:r>
              <a:rPr dirty="0" sz="600" spc="105">
                <a:latin typeface="メイリオ"/>
                <a:cs typeface="メイリオ"/>
              </a:rPr>
              <a:t> </a:t>
            </a:r>
            <a:r>
              <a:rPr dirty="0" sz="600">
                <a:latin typeface="メイリオ"/>
                <a:cs typeface="メイリオ"/>
              </a:rPr>
              <a:t>and</a:t>
            </a:r>
            <a:r>
              <a:rPr dirty="0" sz="600" spc="95">
                <a:latin typeface="メイリオ"/>
                <a:cs typeface="メイリオ"/>
              </a:rPr>
              <a:t> </a:t>
            </a:r>
            <a:r>
              <a:rPr dirty="0" sz="600">
                <a:latin typeface="メイリオ"/>
                <a:cs typeface="メイリオ"/>
              </a:rPr>
              <a:t>old</a:t>
            </a:r>
            <a:r>
              <a:rPr dirty="0" sz="600" spc="100">
                <a:latin typeface="メイリオ"/>
                <a:cs typeface="メイリオ"/>
              </a:rPr>
              <a:t> </a:t>
            </a:r>
            <a:r>
              <a:rPr dirty="0" sz="600">
                <a:latin typeface="メイリオ"/>
                <a:cs typeface="メイリオ"/>
              </a:rPr>
              <a:t>age</a:t>
            </a:r>
            <a:r>
              <a:rPr dirty="0" sz="600" spc="100">
                <a:latin typeface="メイリオ"/>
                <a:cs typeface="メイリオ"/>
              </a:rPr>
              <a:t> </a:t>
            </a:r>
            <a:r>
              <a:rPr dirty="0" sz="600">
                <a:latin typeface="メイリオ"/>
                <a:cs typeface="メイリオ"/>
              </a:rPr>
              <a:t>with</a:t>
            </a:r>
            <a:r>
              <a:rPr dirty="0" sz="600" spc="105">
                <a:latin typeface="メイリオ"/>
                <a:cs typeface="メイリオ"/>
              </a:rPr>
              <a:t> </a:t>
            </a:r>
            <a:r>
              <a:rPr dirty="0" sz="600">
                <a:latin typeface="メイリオ"/>
                <a:cs typeface="メイリオ"/>
              </a:rPr>
              <a:t>incidence</a:t>
            </a:r>
            <a:r>
              <a:rPr dirty="0" sz="600" spc="105">
                <a:latin typeface="メイリオ"/>
                <a:cs typeface="メイリオ"/>
              </a:rPr>
              <a:t> </a:t>
            </a:r>
            <a:r>
              <a:rPr dirty="0" sz="600">
                <a:latin typeface="メイリオ"/>
                <a:cs typeface="メイリオ"/>
              </a:rPr>
              <a:t>of</a:t>
            </a:r>
            <a:r>
              <a:rPr dirty="0" sz="600" spc="110">
                <a:latin typeface="メイリオ"/>
                <a:cs typeface="メイリオ"/>
              </a:rPr>
              <a:t> </a:t>
            </a:r>
            <a:r>
              <a:rPr dirty="0" sz="600">
                <a:latin typeface="メイリオ"/>
                <a:cs typeface="メイリオ"/>
              </a:rPr>
              <a:t>dementia.</a:t>
            </a:r>
            <a:r>
              <a:rPr dirty="0" sz="600" spc="95">
                <a:latin typeface="メイリオ"/>
                <a:cs typeface="メイリオ"/>
              </a:rPr>
              <a:t> </a:t>
            </a:r>
            <a:r>
              <a:rPr dirty="0" sz="600">
                <a:latin typeface="メイリオ"/>
                <a:cs typeface="メイリオ"/>
              </a:rPr>
              <a:t>Nat</a:t>
            </a:r>
            <a:r>
              <a:rPr dirty="0" sz="600" spc="100">
                <a:latin typeface="メイリオ"/>
                <a:cs typeface="メイリオ"/>
              </a:rPr>
              <a:t> </a:t>
            </a:r>
            <a:r>
              <a:rPr dirty="0" sz="600">
                <a:latin typeface="メイリオ"/>
                <a:cs typeface="メイリオ"/>
              </a:rPr>
              <a:t>Commun</a:t>
            </a:r>
            <a:r>
              <a:rPr dirty="0" sz="600" spc="110">
                <a:latin typeface="メイリオ"/>
                <a:cs typeface="メイリオ"/>
              </a:rPr>
              <a:t> </a:t>
            </a:r>
            <a:r>
              <a:rPr dirty="0" sz="600">
                <a:latin typeface="メイリオ"/>
                <a:cs typeface="メイリオ"/>
              </a:rPr>
              <a:t>12:</a:t>
            </a:r>
            <a:r>
              <a:rPr dirty="0" sz="600" spc="95">
                <a:latin typeface="メイリオ"/>
                <a:cs typeface="メイリオ"/>
              </a:rPr>
              <a:t> </a:t>
            </a:r>
            <a:r>
              <a:rPr dirty="0" sz="600" spc="-20">
                <a:latin typeface="メイリオ"/>
                <a:cs typeface="メイリオ"/>
              </a:rPr>
              <a:t>2289,</a:t>
            </a:r>
            <a:r>
              <a:rPr dirty="0" sz="600" spc="500">
                <a:latin typeface="メイリオ"/>
                <a:cs typeface="メイリオ"/>
              </a:rPr>
              <a:t> </a:t>
            </a:r>
            <a:r>
              <a:rPr dirty="0" sz="600" spc="-10">
                <a:latin typeface="メイリオ"/>
                <a:cs typeface="メイリオ"/>
              </a:rPr>
              <a:t>2021.</a:t>
            </a:r>
            <a:endParaRPr sz="600">
              <a:latin typeface="メイリオ"/>
              <a:cs typeface="メイリオ"/>
            </a:endParaRPr>
          </a:p>
          <a:p>
            <a:pPr algn="just" marL="267970" marR="18415" indent="-144780">
              <a:lnSpc>
                <a:spcPct val="100000"/>
              </a:lnSpc>
              <a:spcBef>
                <a:spcPts val="395"/>
              </a:spcBef>
            </a:pPr>
            <a:r>
              <a:rPr dirty="0" sz="600">
                <a:latin typeface="メイリオ"/>
                <a:cs typeface="メイリオ"/>
              </a:rPr>
              <a:t>4.</a:t>
            </a:r>
            <a:r>
              <a:rPr dirty="0" sz="600" spc="310">
                <a:latin typeface="メイリオ"/>
                <a:cs typeface="メイリオ"/>
              </a:rPr>
              <a:t> </a:t>
            </a:r>
            <a:r>
              <a:rPr dirty="0" sz="600">
                <a:latin typeface="メイリオ"/>
                <a:cs typeface="メイリオ"/>
              </a:rPr>
              <a:t>Irwin</a:t>
            </a:r>
            <a:r>
              <a:rPr dirty="0" sz="600" spc="40">
                <a:latin typeface="メイリオ"/>
                <a:cs typeface="メイリオ"/>
              </a:rPr>
              <a:t> </a:t>
            </a:r>
            <a:r>
              <a:rPr dirty="0" sz="600">
                <a:latin typeface="メイリオ"/>
                <a:cs typeface="メイリオ"/>
              </a:rPr>
              <a:t>MR,</a:t>
            </a:r>
            <a:r>
              <a:rPr dirty="0" sz="600" spc="50">
                <a:latin typeface="メイリオ"/>
                <a:cs typeface="メイリオ"/>
              </a:rPr>
              <a:t> </a:t>
            </a:r>
            <a:r>
              <a:rPr dirty="0" sz="600">
                <a:latin typeface="メイリオ"/>
                <a:cs typeface="メイリオ"/>
              </a:rPr>
              <a:t>Opp</a:t>
            </a:r>
            <a:r>
              <a:rPr dirty="0" sz="600" spc="45">
                <a:latin typeface="メイリオ"/>
                <a:cs typeface="メイリオ"/>
              </a:rPr>
              <a:t> </a:t>
            </a:r>
            <a:r>
              <a:rPr dirty="0" sz="600">
                <a:latin typeface="メイリオ"/>
                <a:cs typeface="メイリオ"/>
              </a:rPr>
              <a:t>MR.</a:t>
            </a:r>
            <a:r>
              <a:rPr dirty="0" sz="600" spc="45">
                <a:latin typeface="メイリオ"/>
                <a:cs typeface="メイリオ"/>
              </a:rPr>
              <a:t> </a:t>
            </a:r>
            <a:r>
              <a:rPr dirty="0" sz="600">
                <a:latin typeface="メイリオ"/>
                <a:cs typeface="メイリオ"/>
              </a:rPr>
              <a:t>Sleep</a:t>
            </a:r>
            <a:r>
              <a:rPr dirty="0" sz="600" spc="50">
                <a:latin typeface="メイリオ"/>
                <a:cs typeface="メイリオ"/>
              </a:rPr>
              <a:t> </a:t>
            </a:r>
            <a:r>
              <a:rPr dirty="0" sz="600">
                <a:latin typeface="メイリオ"/>
                <a:cs typeface="メイリオ"/>
              </a:rPr>
              <a:t>health:</a:t>
            </a:r>
            <a:r>
              <a:rPr dirty="0" sz="600" spc="50">
                <a:latin typeface="メイリオ"/>
                <a:cs typeface="メイリオ"/>
              </a:rPr>
              <a:t> </a:t>
            </a:r>
            <a:r>
              <a:rPr dirty="0" sz="600">
                <a:latin typeface="メイリオ"/>
                <a:cs typeface="メイリオ"/>
              </a:rPr>
              <a:t>Reciprocal</a:t>
            </a:r>
            <a:r>
              <a:rPr dirty="0" sz="600" spc="55">
                <a:latin typeface="メイリオ"/>
                <a:cs typeface="メイリオ"/>
              </a:rPr>
              <a:t> </a:t>
            </a:r>
            <a:r>
              <a:rPr dirty="0" sz="600">
                <a:latin typeface="メイリオ"/>
                <a:cs typeface="メイリオ"/>
              </a:rPr>
              <a:t>regulation</a:t>
            </a:r>
            <a:r>
              <a:rPr dirty="0" sz="600" spc="50">
                <a:latin typeface="メイリオ"/>
                <a:cs typeface="メイリオ"/>
              </a:rPr>
              <a:t> </a:t>
            </a:r>
            <a:r>
              <a:rPr dirty="0" sz="600">
                <a:latin typeface="メイリオ"/>
                <a:cs typeface="メイリオ"/>
              </a:rPr>
              <a:t>of</a:t>
            </a:r>
            <a:r>
              <a:rPr dirty="0" sz="600" spc="40">
                <a:latin typeface="メイリオ"/>
                <a:cs typeface="メイリオ"/>
              </a:rPr>
              <a:t> </a:t>
            </a:r>
            <a:r>
              <a:rPr dirty="0" sz="600">
                <a:latin typeface="メイリオ"/>
                <a:cs typeface="メイリオ"/>
              </a:rPr>
              <a:t>sleep</a:t>
            </a:r>
            <a:r>
              <a:rPr dirty="0" sz="600" spc="50">
                <a:latin typeface="メイリオ"/>
                <a:cs typeface="メイリオ"/>
              </a:rPr>
              <a:t> </a:t>
            </a:r>
            <a:r>
              <a:rPr dirty="0" sz="600">
                <a:latin typeface="メイリオ"/>
                <a:cs typeface="メイリオ"/>
              </a:rPr>
              <a:t>and</a:t>
            </a:r>
            <a:r>
              <a:rPr dirty="0" sz="600" spc="40">
                <a:latin typeface="メイリオ"/>
                <a:cs typeface="メイリオ"/>
              </a:rPr>
              <a:t> </a:t>
            </a:r>
            <a:r>
              <a:rPr dirty="0" sz="600" spc="-10">
                <a:latin typeface="メイリオ"/>
                <a:cs typeface="メイリオ"/>
              </a:rPr>
              <a:t>innate</a:t>
            </a:r>
            <a:r>
              <a:rPr dirty="0" sz="600" spc="500">
                <a:latin typeface="メイリオ"/>
                <a:cs typeface="メイリオ"/>
              </a:rPr>
              <a:t> </a:t>
            </a:r>
            <a:r>
              <a:rPr dirty="0" sz="600">
                <a:latin typeface="メイリオ"/>
                <a:cs typeface="メイリオ"/>
              </a:rPr>
              <a:t>immunity. </a:t>
            </a:r>
            <a:r>
              <a:rPr dirty="0" sz="600" spc="-10">
                <a:latin typeface="メイリオ"/>
                <a:cs typeface="メイリオ"/>
              </a:rPr>
              <a:t>Neuropsychopharmacol</a:t>
            </a:r>
            <a:r>
              <a:rPr dirty="0" sz="600" spc="5">
                <a:latin typeface="メイリオ"/>
                <a:cs typeface="メイリオ"/>
              </a:rPr>
              <a:t> </a:t>
            </a:r>
            <a:r>
              <a:rPr dirty="0" sz="600">
                <a:latin typeface="メイリオ"/>
                <a:cs typeface="メイリオ"/>
              </a:rPr>
              <a:t>42:</a:t>
            </a:r>
            <a:r>
              <a:rPr dirty="0" sz="600" spc="15">
                <a:latin typeface="メイリオ"/>
                <a:cs typeface="メイリオ"/>
              </a:rPr>
              <a:t> </a:t>
            </a:r>
            <a:r>
              <a:rPr dirty="0" sz="600" spc="-10">
                <a:latin typeface="メイリオ"/>
                <a:cs typeface="メイリオ"/>
              </a:rPr>
              <a:t>129-</a:t>
            </a:r>
            <a:r>
              <a:rPr dirty="0" sz="600">
                <a:latin typeface="メイリオ"/>
                <a:cs typeface="メイリオ"/>
              </a:rPr>
              <a:t>155,</a:t>
            </a:r>
            <a:r>
              <a:rPr dirty="0" sz="600" spc="30">
                <a:latin typeface="メイリオ"/>
                <a:cs typeface="メイリオ"/>
              </a:rPr>
              <a:t> </a:t>
            </a:r>
            <a:r>
              <a:rPr dirty="0" sz="600" spc="-10">
                <a:latin typeface="メイリオ"/>
                <a:cs typeface="メイリオ"/>
              </a:rPr>
              <a:t>2017.</a:t>
            </a:r>
            <a:endParaRPr sz="600">
              <a:latin typeface="メイリオ"/>
              <a:cs typeface="メイリオ"/>
            </a:endParaRPr>
          </a:p>
          <a:p>
            <a:pPr algn="just" marL="280035" marR="18415" indent="-157480">
              <a:lnSpc>
                <a:spcPct val="100000"/>
              </a:lnSpc>
              <a:spcBef>
                <a:spcPts val="405"/>
              </a:spcBef>
            </a:pPr>
            <a:r>
              <a:rPr dirty="0" sz="600">
                <a:latin typeface="メイリオ"/>
                <a:cs typeface="メイリオ"/>
              </a:rPr>
              <a:t>5.</a:t>
            </a:r>
            <a:r>
              <a:rPr dirty="0" sz="600" spc="305">
                <a:latin typeface="メイリオ"/>
                <a:cs typeface="メイリオ"/>
              </a:rPr>
              <a:t> </a:t>
            </a:r>
            <a:r>
              <a:rPr dirty="0" sz="600">
                <a:latin typeface="メイリオ"/>
                <a:cs typeface="メイリオ"/>
              </a:rPr>
              <a:t>Shen</a:t>
            </a:r>
            <a:r>
              <a:rPr dirty="0" sz="600" spc="55">
                <a:latin typeface="メイリオ"/>
                <a:cs typeface="メイリオ"/>
              </a:rPr>
              <a:t> </a:t>
            </a:r>
            <a:r>
              <a:rPr dirty="0" sz="600">
                <a:latin typeface="メイリオ"/>
                <a:cs typeface="メイリオ"/>
              </a:rPr>
              <a:t>X,</a:t>
            </a:r>
            <a:r>
              <a:rPr dirty="0" sz="600" spc="45">
                <a:latin typeface="メイリオ"/>
                <a:cs typeface="メイリオ"/>
              </a:rPr>
              <a:t> </a:t>
            </a:r>
            <a:r>
              <a:rPr dirty="0" sz="600">
                <a:latin typeface="メイリオ"/>
                <a:cs typeface="メイリオ"/>
              </a:rPr>
              <a:t>Wu</a:t>
            </a:r>
            <a:r>
              <a:rPr dirty="0" sz="600" spc="60">
                <a:latin typeface="メイリオ"/>
                <a:cs typeface="メイリオ"/>
              </a:rPr>
              <a:t> </a:t>
            </a:r>
            <a:r>
              <a:rPr dirty="0" sz="600">
                <a:latin typeface="メイリオ"/>
                <a:cs typeface="メイリオ"/>
              </a:rPr>
              <a:t>Y,</a:t>
            </a:r>
            <a:r>
              <a:rPr dirty="0" sz="600" spc="45">
                <a:latin typeface="メイリオ"/>
                <a:cs typeface="メイリオ"/>
              </a:rPr>
              <a:t> </a:t>
            </a:r>
            <a:r>
              <a:rPr dirty="0" sz="600">
                <a:latin typeface="メイリオ"/>
                <a:cs typeface="メイリオ"/>
              </a:rPr>
              <a:t>Zhang</a:t>
            </a:r>
            <a:r>
              <a:rPr dirty="0" sz="600" spc="50">
                <a:latin typeface="メイリオ"/>
                <a:cs typeface="メイリオ"/>
              </a:rPr>
              <a:t> </a:t>
            </a:r>
            <a:r>
              <a:rPr dirty="0" sz="600">
                <a:latin typeface="メイリオ"/>
                <a:cs typeface="メイリオ"/>
              </a:rPr>
              <a:t>D.</a:t>
            </a:r>
            <a:r>
              <a:rPr dirty="0" sz="600" spc="45">
                <a:latin typeface="メイリオ"/>
                <a:cs typeface="メイリオ"/>
              </a:rPr>
              <a:t> </a:t>
            </a:r>
            <a:r>
              <a:rPr dirty="0" sz="600">
                <a:latin typeface="メイリオ"/>
                <a:cs typeface="メイリオ"/>
              </a:rPr>
              <a:t>Nighttime</a:t>
            </a:r>
            <a:r>
              <a:rPr dirty="0" sz="600" spc="60">
                <a:latin typeface="メイリオ"/>
                <a:cs typeface="メイリオ"/>
              </a:rPr>
              <a:t> </a:t>
            </a:r>
            <a:r>
              <a:rPr dirty="0" sz="600">
                <a:latin typeface="メイリオ"/>
                <a:cs typeface="メイリオ"/>
              </a:rPr>
              <a:t>sleep</a:t>
            </a:r>
            <a:r>
              <a:rPr dirty="0" sz="600" spc="45">
                <a:latin typeface="メイリオ"/>
                <a:cs typeface="メイリオ"/>
              </a:rPr>
              <a:t> </a:t>
            </a:r>
            <a:r>
              <a:rPr dirty="0" sz="600">
                <a:latin typeface="メイリオ"/>
                <a:cs typeface="メイリオ"/>
              </a:rPr>
              <a:t>duration,</a:t>
            </a:r>
            <a:r>
              <a:rPr dirty="0" sz="600" spc="55">
                <a:latin typeface="メイリオ"/>
                <a:cs typeface="メイリオ"/>
              </a:rPr>
              <a:t> </a:t>
            </a:r>
            <a:r>
              <a:rPr dirty="0" sz="600" spc="-10">
                <a:latin typeface="メイリオ"/>
                <a:cs typeface="メイリオ"/>
              </a:rPr>
              <a:t>24-</a:t>
            </a:r>
            <a:r>
              <a:rPr dirty="0" sz="600">
                <a:latin typeface="メイリオ"/>
                <a:cs typeface="メイリオ"/>
              </a:rPr>
              <a:t>hour</a:t>
            </a:r>
            <a:r>
              <a:rPr dirty="0" sz="600" spc="55">
                <a:latin typeface="メイリオ"/>
                <a:cs typeface="メイリオ"/>
              </a:rPr>
              <a:t> </a:t>
            </a:r>
            <a:r>
              <a:rPr dirty="0" sz="600">
                <a:latin typeface="メイリオ"/>
                <a:cs typeface="メイリオ"/>
              </a:rPr>
              <a:t>sleep</a:t>
            </a:r>
            <a:r>
              <a:rPr dirty="0" sz="600" spc="50">
                <a:latin typeface="メイリオ"/>
                <a:cs typeface="メイリオ"/>
              </a:rPr>
              <a:t> </a:t>
            </a:r>
            <a:r>
              <a:rPr dirty="0" sz="600" spc="-10">
                <a:latin typeface="メイリオ"/>
                <a:cs typeface="メイリオ"/>
              </a:rPr>
              <a:t>duration</a:t>
            </a:r>
            <a:r>
              <a:rPr dirty="0" sz="600" spc="500">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risk</a:t>
            </a:r>
            <a:r>
              <a:rPr dirty="0" sz="600" spc="5">
                <a:latin typeface="メイリオ"/>
                <a:cs typeface="メイリオ"/>
              </a:rPr>
              <a:t> </a:t>
            </a:r>
            <a:r>
              <a:rPr dirty="0" sz="600">
                <a:latin typeface="メイリオ"/>
                <a:cs typeface="メイリオ"/>
              </a:rPr>
              <a:t>of</a:t>
            </a:r>
            <a:r>
              <a:rPr dirty="0" sz="600" spc="-10">
                <a:latin typeface="メイリオ"/>
                <a:cs typeface="メイリオ"/>
              </a:rPr>
              <a:t> all-</a:t>
            </a:r>
            <a:r>
              <a:rPr dirty="0" sz="600">
                <a:latin typeface="メイリオ"/>
                <a:cs typeface="メイリオ"/>
              </a:rPr>
              <a:t>cause mortality</a:t>
            </a:r>
            <a:r>
              <a:rPr dirty="0" sz="600" spc="-15">
                <a:latin typeface="メイリオ"/>
                <a:cs typeface="メイリオ"/>
              </a:rPr>
              <a:t> </a:t>
            </a:r>
            <a:r>
              <a:rPr dirty="0" sz="600">
                <a:latin typeface="メイリオ"/>
                <a:cs typeface="メイリオ"/>
              </a:rPr>
              <a:t>among</a:t>
            </a:r>
            <a:r>
              <a:rPr dirty="0" sz="600" spc="-5">
                <a:latin typeface="メイリオ"/>
                <a:cs typeface="メイリオ"/>
              </a:rPr>
              <a:t> </a:t>
            </a:r>
            <a:r>
              <a:rPr dirty="0" sz="600">
                <a:latin typeface="メイリオ"/>
                <a:cs typeface="メイリオ"/>
              </a:rPr>
              <a:t>adults:</a:t>
            </a:r>
            <a:r>
              <a:rPr dirty="0" sz="600" spc="-5">
                <a:latin typeface="メイリオ"/>
                <a:cs typeface="メイリオ"/>
              </a:rPr>
              <a:t> </a:t>
            </a:r>
            <a:r>
              <a:rPr dirty="0" sz="600">
                <a:latin typeface="メイリオ"/>
                <a:cs typeface="メイリオ"/>
              </a:rPr>
              <a:t>A</a:t>
            </a:r>
            <a:r>
              <a:rPr dirty="0" sz="600" spc="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10">
                <a:latin typeface="メイリオ"/>
                <a:cs typeface="メイリオ"/>
              </a:rPr>
              <a:t> </a:t>
            </a:r>
            <a:r>
              <a:rPr dirty="0" sz="600">
                <a:latin typeface="メイリオ"/>
                <a:cs typeface="メイリオ"/>
              </a:rPr>
              <a:t>of</a:t>
            </a:r>
            <a:r>
              <a:rPr dirty="0" sz="600" spc="10">
                <a:latin typeface="メイリオ"/>
                <a:cs typeface="メイリオ"/>
              </a:rPr>
              <a:t> </a:t>
            </a:r>
            <a:r>
              <a:rPr dirty="0" sz="600" spc="-10">
                <a:latin typeface="メイリオ"/>
                <a:cs typeface="メイリオ"/>
              </a:rPr>
              <a:t>prospective</a:t>
            </a:r>
            <a:r>
              <a:rPr dirty="0" sz="600" spc="500">
                <a:latin typeface="メイリオ"/>
                <a:cs typeface="メイリオ"/>
              </a:rPr>
              <a:t> </a:t>
            </a:r>
            <a:r>
              <a:rPr dirty="0" sz="600">
                <a:latin typeface="メイリオ"/>
                <a:cs typeface="メイリオ"/>
              </a:rPr>
              <a:t>cohort</a:t>
            </a:r>
            <a:r>
              <a:rPr dirty="0" sz="600" spc="-25">
                <a:latin typeface="メイリオ"/>
                <a:cs typeface="メイリオ"/>
              </a:rPr>
              <a:t> </a:t>
            </a:r>
            <a:r>
              <a:rPr dirty="0" sz="600">
                <a:latin typeface="メイリオ"/>
                <a:cs typeface="メイリオ"/>
              </a:rPr>
              <a:t>studies.</a:t>
            </a:r>
            <a:r>
              <a:rPr dirty="0" sz="600" spc="-30">
                <a:latin typeface="メイリオ"/>
                <a:cs typeface="メイリオ"/>
              </a:rPr>
              <a:t> </a:t>
            </a:r>
            <a:r>
              <a:rPr dirty="0" sz="600">
                <a:latin typeface="メイリオ"/>
                <a:cs typeface="メイリオ"/>
              </a:rPr>
              <a:t>Sci</a:t>
            </a:r>
            <a:r>
              <a:rPr dirty="0" sz="600" spc="-30">
                <a:latin typeface="メイリオ"/>
                <a:cs typeface="メイリオ"/>
              </a:rPr>
              <a:t> </a:t>
            </a:r>
            <a:r>
              <a:rPr dirty="0" sz="600">
                <a:latin typeface="メイリオ"/>
                <a:cs typeface="メイリオ"/>
              </a:rPr>
              <a:t>Rep</a:t>
            </a:r>
            <a:r>
              <a:rPr dirty="0" sz="600" spc="-25">
                <a:latin typeface="メイリオ"/>
                <a:cs typeface="メイリオ"/>
              </a:rPr>
              <a:t> </a:t>
            </a:r>
            <a:r>
              <a:rPr dirty="0" sz="600">
                <a:latin typeface="メイリオ"/>
                <a:cs typeface="メイリオ"/>
              </a:rPr>
              <a:t>6:</a:t>
            </a:r>
            <a:r>
              <a:rPr dirty="0" sz="600" spc="-15">
                <a:latin typeface="メイリオ"/>
                <a:cs typeface="メイリオ"/>
              </a:rPr>
              <a:t> </a:t>
            </a:r>
            <a:r>
              <a:rPr dirty="0" sz="600">
                <a:latin typeface="メイリオ"/>
                <a:cs typeface="メイリオ"/>
              </a:rPr>
              <a:t>21480,</a:t>
            </a:r>
            <a:r>
              <a:rPr dirty="0" sz="600" spc="-20">
                <a:latin typeface="メイリオ"/>
                <a:cs typeface="メイリオ"/>
              </a:rPr>
              <a:t> 2016.</a:t>
            </a:r>
            <a:endParaRPr sz="600">
              <a:latin typeface="メイリオ"/>
              <a:cs typeface="メイリオ"/>
            </a:endParaRPr>
          </a:p>
          <a:p>
            <a:pPr algn="just" marL="267970" marR="17780" indent="-144780">
              <a:lnSpc>
                <a:spcPct val="100000"/>
              </a:lnSpc>
              <a:spcBef>
                <a:spcPts val="400"/>
              </a:spcBef>
            </a:pPr>
            <a:r>
              <a:rPr dirty="0" sz="600">
                <a:latin typeface="メイリオ"/>
                <a:cs typeface="メイリオ"/>
              </a:rPr>
              <a:t>6.</a:t>
            </a:r>
            <a:r>
              <a:rPr dirty="0" sz="600" spc="305">
                <a:latin typeface="メイリオ"/>
                <a:cs typeface="メイリオ"/>
              </a:rPr>
              <a:t> </a:t>
            </a:r>
            <a:r>
              <a:rPr dirty="0" sz="600">
                <a:latin typeface="メイリオ"/>
                <a:cs typeface="メイリオ"/>
              </a:rPr>
              <a:t>Hirshkowitz</a:t>
            </a:r>
            <a:r>
              <a:rPr dirty="0" sz="600" spc="25">
                <a:latin typeface="メイリオ"/>
                <a:cs typeface="メイリオ"/>
              </a:rPr>
              <a:t> </a:t>
            </a:r>
            <a:r>
              <a:rPr dirty="0" sz="600">
                <a:latin typeface="メイリオ"/>
                <a:cs typeface="メイリオ"/>
              </a:rPr>
              <a:t>M,</a:t>
            </a:r>
            <a:r>
              <a:rPr dirty="0" sz="600" spc="25">
                <a:latin typeface="メイリオ"/>
                <a:cs typeface="メイリオ"/>
              </a:rPr>
              <a:t> </a:t>
            </a:r>
            <a:r>
              <a:rPr dirty="0" sz="600">
                <a:latin typeface="メイリオ"/>
                <a:cs typeface="メイリオ"/>
              </a:rPr>
              <a:t>Whiton</a:t>
            </a:r>
            <a:r>
              <a:rPr dirty="0" sz="600" spc="30">
                <a:latin typeface="メイリオ"/>
                <a:cs typeface="メイリオ"/>
              </a:rPr>
              <a:t> </a:t>
            </a:r>
            <a:r>
              <a:rPr dirty="0" sz="600">
                <a:latin typeface="メイリオ"/>
                <a:cs typeface="メイリオ"/>
              </a:rPr>
              <a:t>K,</a:t>
            </a:r>
            <a:r>
              <a:rPr dirty="0" sz="600" spc="20">
                <a:latin typeface="メイリオ"/>
                <a:cs typeface="メイリオ"/>
              </a:rPr>
              <a:t> </a:t>
            </a:r>
            <a:r>
              <a:rPr dirty="0" sz="600">
                <a:latin typeface="メイリオ"/>
                <a:cs typeface="メイリオ"/>
              </a:rPr>
              <a:t>Albert</a:t>
            </a:r>
            <a:r>
              <a:rPr dirty="0" sz="600" spc="35">
                <a:latin typeface="メイリオ"/>
                <a:cs typeface="メイリオ"/>
              </a:rPr>
              <a:t> </a:t>
            </a:r>
            <a:r>
              <a:rPr dirty="0" sz="600">
                <a:latin typeface="メイリオ"/>
                <a:cs typeface="メイリオ"/>
              </a:rPr>
              <a:t>SM,</a:t>
            </a:r>
            <a:r>
              <a:rPr dirty="0" sz="600" spc="20">
                <a:latin typeface="メイリオ"/>
                <a:cs typeface="メイリオ"/>
              </a:rPr>
              <a:t> </a:t>
            </a:r>
            <a:r>
              <a:rPr dirty="0" sz="600">
                <a:latin typeface="メイリオ"/>
                <a:cs typeface="メイリオ"/>
              </a:rPr>
              <a:t>Alessi</a:t>
            </a:r>
            <a:r>
              <a:rPr dirty="0" sz="600" spc="35">
                <a:latin typeface="メイリオ"/>
                <a:cs typeface="メイリオ"/>
              </a:rPr>
              <a:t> </a:t>
            </a:r>
            <a:r>
              <a:rPr dirty="0" sz="600">
                <a:latin typeface="メイリオ"/>
                <a:cs typeface="メイリオ"/>
              </a:rPr>
              <a:t>C,</a:t>
            </a:r>
            <a:r>
              <a:rPr dirty="0" sz="600" spc="30">
                <a:latin typeface="メイリオ"/>
                <a:cs typeface="メイリオ"/>
              </a:rPr>
              <a:t> </a:t>
            </a:r>
            <a:r>
              <a:rPr dirty="0" sz="600">
                <a:latin typeface="メイリオ"/>
                <a:cs typeface="メイリオ"/>
              </a:rPr>
              <a:t>Bruni</a:t>
            </a:r>
            <a:r>
              <a:rPr dirty="0" sz="600" spc="30">
                <a:latin typeface="メイリオ"/>
                <a:cs typeface="メイリオ"/>
              </a:rPr>
              <a:t> </a:t>
            </a:r>
            <a:r>
              <a:rPr dirty="0" sz="600">
                <a:latin typeface="メイリオ"/>
                <a:cs typeface="メイリオ"/>
              </a:rPr>
              <a:t>O,</a:t>
            </a:r>
            <a:r>
              <a:rPr dirty="0" sz="600" spc="25">
                <a:latin typeface="メイリオ"/>
                <a:cs typeface="メイリオ"/>
              </a:rPr>
              <a:t> </a:t>
            </a:r>
            <a:r>
              <a:rPr dirty="0" sz="600">
                <a:latin typeface="メイリオ"/>
                <a:cs typeface="メイリオ"/>
              </a:rPr>
              <a:t>DonCarlos</a:t>
            </a:r>
            <a:r>
              <a:rPr dirty="0" sz="600" spc="30">
                <a:latin typeface="メイリオ"/>
                <a:cs typeface="メイリオ"/>
              </a:rPr>
              <a:t> </a:t>
            </a:r>
            <a:r>
              <a:rPr dirty="0" sz="600">
                <a:latin typeface="メイリオ"/>
                <a:cs typeface="メイリオ"/>
              </a:rPr>
              <a:t>L,</a:t>
            </a:r>
            <a:r>
              <a:rPr dirty="0" sz="600" spc="35">
                <a:latin typeface="メイリオ"/>
                <a:cs typeface="メイリオ"/>
              </a:rPr>
              <a:t> </a:t>
            </a:r>
            <a:r>
              <a:rPr dirty="0" sz="600" spc="-20">
                <a:latin typeface="メイリオ"/>
                <a:cs typeface="メイリオ"/>
              </a:rPr>
              <a:t>Hazen</a:t>
            </a:r>
            <a:r>
              <a:rPr dirty="0" sz="600" spc="500">
                <a:latin typeface="メイリオ"/>
                <a:cs typeface="メイリオ"/>
              </a:rPr>
              <a:t> </a:t>
            </a:r>
            <a:r>
              <a:rPr dirty="0" sz="600">
                <a:latin typeface="メイリオ"/>
                <a:cs typeface="メイリオ"/>
              </a:rPr>
              <a:t>N,</a:t>
            </a:r>
            <a:r>
              <a:rPr dirty="0" sz="600" spc="35">
                <a:latin typeface="メイリオ"/>
                <a:cs typeface="メイリオ"/>
              </a:rPr>
              <a:t> </a:t>
            </a:r>
            <a:r>
              <a:rPr dirty="0" sz="600">
                <a:latin typeface="メイリオ"/>
                <a:cs typeface="メイリオ"/>
              </a:rPr>
              <a:t>Herman</a:t>
            </a:r>
            <a:r>
              <a:rPr dirty="0" sz="600" spc="45">
                <a:latin typeface="メイリオ"/>
                <a:cs typeface="メイリオ"/>
              </a:rPr>
              <a:t> </a:t>
            </a:r>
            <a:r>
              <a:rPr dirty="0" sz="600">
                <a:latin typeface="メイリオ"/>
                <a:cs typeface="メイリオ"/>
              </a:rPr>
              <a:t>J,</a:t>
            </a:r>
            <a:r>
              <a:rPr dirty="0" sz="600" spc="40">
                <a:latin typeface="メイリオ"/>
                <a:cs typeface="メイリオ"/>
              </a:rPr>
              <a:t> </a:t>
            </a:r>
            <a:r>
              <a:rPr dirty="0" sz="600">
                <a:latin typeface="メイリオ"/>
                <a:cs typeface="メイリオ"/>
              </a:rPr>
              <a:t>Adams</a:t>
            </a:r>
            <a:r>
              <a:rPr dirty="0" sz="600" spc="45">
                <a:latin typeface="メイリオ"/>
                <a:cs typeface="メイリオ"/>
              </a:rPr>
              <a:t> </a:t>
            </a:r>
            <a:r>
              <a:rPr dirty="0" sz="600">
                <a:latin typeface="メイリオ"/>
                <a:cs typeface="メイリオ"/>
              </a:rPr>
              <a:t>Hillard</a:t>
            </a:r>
            <a:r>
              <a:rPr dirty="0" sz="600" spc="40">
                <a:latin typeface="メイリオ"/>
                <a:cs typeface="メイリオ"/>
              </a:rPr>
              <a:t> </a:t>
            </a:r>
            <a:r>
              <a:rPr dirty="0" sz="600">
                <a:latin typeface="メイリオ"/>
                <a:cs typeface="メイリオ"/>
              </a:rPr>
              <a:t>PJ,</a:t>
            </a:r>
            <a:r>
              <a:rPr dirty="0" sz="600" spc="35">
                <a:latin typeface="メイリオ"/>
                <a:cs typeface="メイリオ"/>
              </a:rPr>
              <a:t> </a:t>
            </a:r>
            <a:r>
              <a:rPr dirty="0" sz="600">
                <a:latin typeface="メイリオ"/>
                <a:cs typeface="メイリオ"/>
              </a:rPr>
              <a:t>Katz</a:t>
            </a:r>
            <a:r>
              <a:rPr dirty="0" sz="600" spc="35">
                <a:latin typeface="メイリオ"/>
                <a:cs typeface="メイリオ"/>
              </a:rPr>
              <a:t> </a:t>
            </a:r>
            <a:r>
              <a:rPr dirty="0" sz="600">
                <a:latin typeface="メイリオ"/>
                <a:cs typeface="メイリオ"/>
              </a:rPr>
              <a:t>ES,</a:t>
            </a:r>
            <a:r>
              <a:rPr dirty="0" sz="600" spc="40">
                <a:latin typeface="メイリオ"/>
                <a:cs typeface="メイリオ"/>
              </a:rPr>
              <a:t> </a:t>
            </a:r>
            <a:r>
              <a:rPr dirty="0" sz="600">
                <a:latin typeface="メイリオ"/>
                <a:cs typeface="メイリオ"/>
              </a:rPr>
              <a:t>et</a:t>
            </a:r>
            <a:r>
              <a:rPr dirty="0" sz="600" spc="40">
                <a:latin typeface="メイリオ"/>
                <a:cs typeface="メイリオ"/>
              </a:rPr>
              <a:t> </a:t>
            </a:r>
            <a:r>
              <a:rPr dirty="0" sz="600">
                <a:latin typeface="メイリオ"/>
                <a:cs typeface="メイリオ"/>
              </a:rPr>
              <a:t>al.</a:t>
            </a:r>
            <a:r>
              <a:rPr dirty="0" sz="600" spc="35">
                <a:latin typeface="メイリオ"/>
                <a:cs typeface="メイリオ"/>
              </a:rPr>
              <a:t> </a:t>
            </a:r>
            <a:r>
              <a:rPr dirty="0" sz="600">
                <a:latin typeface="メイリオ"/>
                <a:cs typeface="メイリオ"/>
              </a:rPr>
              <a:t>National</a:t>
            </a:r>
            <a:r>
              <a:rPr dirty="0" sz="600" spc="30">
                <a:latin typeface="メイリオ"/>
                <a:cs typeface="メイリオ"/>
              </a:rPr>
              <a:t> </a:t>
            </a:r>
            <a:r>
              <a:rPr dirty="0" sz="600">
                <a:latin typeface="メイリオ"/>
                <a:cs typeface="メイリオ"/>
              </a:rPr>
              <a:t>Sleep</a:t>
            </a:r>
            <a:r>
              <a:rPr dirty="0" sz="600" spc="25">
                <a:latin typeface="メイリオ"/>
                <a:cs typeface="メイリオ"/>
              </a:rPr>
              <a:t> </a:t>
            </a:r>
            <a:r>
              <a:rPr dirty="0" sz="600" spc="-10">
                <a:latin typeface="メイリオ"/>
                <a:cs typeface="メイリオ"/>
              </a:rPr>
              <a:t>Foundation’s</a:t>
            </a:r>
            <a:r>
              <a:rPr dirty="0" sz="600" spc="500">
                <a:latin typeface="メイリオ"/>
                <a:cs typeface="メイリオ"/>
              </a:rPr>
              <a:t> </a:t>
            </a:r>
            <a:r>
              <a:rPr dirty="0" sz="600">
                <a:latin typeface="メイリオ"/>
                <a:cs typeface="メイリオ"/>
              </a:rPr>
              <a:t>updated</a:t>
            </a:r>
            <a:r>
              <a:rPr dirty="0" sz="600" spc="150">
                <a:latin typeface="メイリオ"/>
                <a:cs typeface="メイリオ"/>
              </a:rPr>
              <a:t> </a:t>
            </a:r>
            <a:r>
              <a:rPr dirty="0" sz="600">
                <a:latin typeface="メイリオ"/>
                <a:cs typeface="メイリオ"/>
              </a:rPr>
              <a:t>sleep</a:t>
            </a:r>
            <a:r>
              <a:rPr dirty="0" sz="600" spc="155">
                <a:latin typeface="メイリオ"/>
                <a:cs typeface="メイリオ"/>
              </a:rPr>
              <a:t> </a:t>
            </a:r>
            <a:r>
              <a:rPr dirty="0" sz="600">
                <a:latin typeface="メイリオ"/>
                <a:cs typeface="メイリオ"/>
              </a:rPr>
              <a:t>duration</a:t>
            </a:r>
            <a:r>
              <a:rPr dirty="0" sz="600" spc="160">
                <a:latin typeface="メイリオ"/>
                <a:cs typeface="メイリオ"/>
              </a:rPr>
              <a:t> </a:t>
            </a:r>
            <a:r>
              <a:rPr dirty="0" sz="600">
                <a:latin typeface="メイリオ"/>
                <a:cs typeface="メイリオ"/>
              </a:rPr>
              <a:t>recommendations:</a:t>
            </a:r>
            <a:r>
              <a:rPr dirty="0" sz="600" spc="150">
                <a:latin typeface="メイリオ"/>
                <a:cs typeface="メイリオ"/>
              </a:rPr>
              <a:t> </a:t>
            </a:r>
            <a:r>
              <a:rPr dirty="0" sz="600">
                <a:latin typeface="メイリオ"/>
                <a:cs typeface="メイリオ"/>
              </a:rPr>
              <a:t>Final</a:t>
            </a:r>
            <a:r>
              <a:rPr dirty="0" sz="600" spc="160">
                <a:latin typeface="メイリオ"/>
                <a:cs typeface="メイリオ"/>
              </a:rPr>
              <a:t> </a:t>
            </a:r>
            <a:r>
              <a:rPr dirty="0" sz="600">
                <a:latin typeface="メイリオ"/>
                <a:cs typeface="メイリオ"/>
              </a:rPr>
              <a:t>report.</a:t>
            </a:r>
            <a:r>
              <a:rPr dirty="0" sz="600" spc="155">
                <a:latin typeface="メイリオ"/>
                <a:cs typeface="メイリオ"/>
              </a:rPr>
              <a:t> </a:t>
            </a:r>
            <a:r>
              <a:rPr dirty="0" sz="600">
                <a:latin typeface="メイリオ"/>
                <a:cs typeface="メイリオ"/>
              </a:rPr>
              <a:t>Sleep</a:t>
            </a:r>
            <a:r>
              <a:rPr dirty="0" sz="600" spc="150">
                <a:latin typeface="メイリオ"/>
                <a:cs typeface="メイリオ"/>
              </a:rPr>
              <a:t> </a:t>
            </a:r>
            <a:r>
              <a:rPr dirty="0" sz="600">
                <a:latin typeface="メイリオ"/>
                <a:cs typeface="メイリオ"/>
              </a:rPr>
              <a:t>Health</a:t>
            </a:r>
            <a:r>
              <a:rPr dirty="0" sz="600" spc="160">
                <a:latin typeface="メイリオ"/>
                <a:cs typeface="メイリオ"/>
              </a:rPr>
              <a:t> </a:t>
            </a:r>
            <a:r>
              <a:rPr dirty="0" sz="600" spc="-25">
                <a:latin typeface="メイリオ"/>
                <a:cs typeface="メイリオ"/>
              </a:rPr>
              <a:t>1:</a:t>
            </a:r>
            <a:r>
              <a:rPr dirty="0" sz="600" spc="500">
                <a:latin typeface="メイリオ"/>
                <a:cs typeface="メイリオ"/>
              </a:rPr>
              <a:t> </a:t>
            </a:r>
            <a:r>
              <a:rPr dirty="0" sz="600">
                <a:latin typeface="メイリオ"/>
                <a:cs typeface="メイリオ"/>
              </a:rPr>
              <a:t>233-</a:t>
            </a:r>
            <a:r>
              <a:rPr dirty="0" sz="600" spc="-30">
                <a:latin typeface="メイリオ"/>
                <a:cs typeface="メイリオ"/>
              </a:rPr>
              <a:t> </a:t>
            </a:r>
            <a:r>
              <a:rPr dirty="0" sz="600">
                <a:latin typeface="メイリオ"/>
                <a:cs typeface="メイリオ"/>
              </a:rPr>
              <a:t>243,</a:t>
            </a:r>
            <a:r>
              <a:rPr dirty="0" sz="600" spc="-25">
                <a:latin typeface="メイリオ"/>
                <a:cs typeface="メイリオ"/>
              </a:rPr>
              <a:t> </a:t>
            </a:r>
            <a:r>
              <a:rPr dirty="0" sz="600" spc="-10">
                <a:latin typeface="メイリオ"/>
                <a:cs typeface="メイリオ"/>
              </a:rPr>
              <a:t>2015.</a:t>
            </a:r>
            <a:endParaRPr sz="600">
              <a:latin typeface="メイリオ"/>
              <a:cs typeface="メイリオ"/>
            </a:endParaRPr>
          </a:p>
          <a:p>
            <a:pPr algn="just" marL="267970" marR="17780" indent="-144780">
              <a:lnSpc>
                <a:spcPct val="100000"/>
              </a:lnSpc>
              <a:spcBef>
                <a:spcPts val="395"/>
              </a:spcBef>
            </a:pPr>
            <a:r>
              <a:rPr dirty="0" sz="600">
                <a:latin typeface="メイリオ"/>
                <a:cs typeface="メイリオ"/>
              </a:rPr>
              <a:t>7.</a:t>
            </a:r>
            <a:r>
              <a:rPr dirty="0" sz="600" spc="295">
                <a:latin typeface="メイリオ"/>
                <a:cs typeface="メイリオ"/>
              </a:rPr>
              <a:t> </a:t>
            </a:r>
            <a:r>
              <a:rPr dirty="0" sz="600">
                <a:latin typeface="メイリオ"/>
                <a:cs typeface="メイリオ"/>
              </a:rPr>
              <a:t>Van</a:t>
            </a:r>
            <a:r>
              <a:rPr dirty="0" sz="600" spc="15">
                <a:latin typeface="メイリオ"/>
                <a:cs typeface="メイリオ"/>
              </a:rPr>
              <a:t> </a:t>
            </a:r>
            <a:r>
              <a:rPr dirty="0" sz="600">
                <a:latin typeface="メイリオ"/>
                <a:cs typeface="メイリオ"/>
              </a:rPr>
              <a:t>Dongen</a:t>
            </a:r>
            <a:r>
              <a:rPr dirty="0" sz="600" spc="20">
                <a:latin typeface="メイリオ"/>
                <a:cs typeface="メイリオ"/>
              </a:rPr>
              <a:t> </a:t>
            </a:r>
            <a:r>
              <a:rPr dirty="0" sz="600">
                <a:latin typeface="メイリオ"/>
                <a:cs typeface="メイリオ"/>
              </a:rPr>
              <a:t>HPA,</a:t>
            </a:r>
            <a:r>
              <a:rPr dirty="0" sz="600" spc="10">
                <a:latin typeface="メイリオ"/>
                <a:cs typeface="メイリオ"/>
              </a:rPr>
              <a:t> </a:t>
            </a:r>
            <a:r>
              <a:rPr dirty="0" sz="600">
                <a:latin typeface="メイリオ"/>
                <a:cs typeface="メイリオ"/>
              </a:rPr>
              <a:t>Maislin</a:t>
            </a:r>
            <a:r>
              <a:rPr dirty="0" sz="600" spc="15">
                <a:latin typeface="メイリオ"/>
                <a:cs typeface="メイリオ"/>
              </a:rPr>
              <a:t> </a:t>
            </a:r>
            <a:r>
              <a:rPr dirty="0" sz="600">
                <a:latin typeface="メイリオ"/>
                <a:cs typeface="メイリオ"/>
              </a:rPr>
              <a:t>G,</a:t>
            </a:r>
            <a:r>
              <a:rPr dirty="0" sz="600" spc="10">
                <a:latin typeface="メイリオ"/>
                <a:cs typeface="メイリオ"/>
              </a:rPr>
              <a:t> </a:t>
            </a:r>
            <a:r>
              <a:rPr dirty="0" sz="600">
                <a:latin typeface="メイリオ"/>
                <a:cs typeface="メイリオ"/>
              </a:rPr>
              <a:t>Mullington</a:t>
            </a:r>
            <a:r>
              <a:rPr dirty="0" sz="600" spc="15">
                <a:latin typeface="メイリオ"/>
                <a:cs typeface="メイリオ"/>
              </a:rPr>
              <a:t> </a:t>
            </a:r>
            <a:r>
              <a:rPr dirty="0" sz="600">
                <a:latin typeface="メイリオ"/>
                <a:cs typeface="メイリオ"/>
              </a:rPr>
              <a:t>JM,</a:t>
            </a:r>
            <a:r>
              <a:rPr dirty="0" sz="600" spc="10">
                <a:latin typeface="メイリオ"/>
                <a:cs typeface="メイリオ"/>
              </a:rPr>
              <a:t> </a:t>
            </a:r>
            <a:r>
              <a:rPr dirty="0" sz="600">
                <a:latin typeface="メイリオ"/>
                <a:cs typeface="メイリオ"/>
              </a:rPr>
              <a:t>Dinges</a:t>
            </a:r>
            <a:r>
              <a:rPr dirty="0" sz="600" spc="10">
                <a:latin typeface="メイリオ"/>
                <a:cs typeface="メイリオ"/>
              </a:rPr>
              <a:t> </a:t>
            </a:r>
            <a:r>
              <a:rPr dirty="0" sz="600">
                <a:latin typeface="メイリオ"/>
                <a:cs typeface="メイリオ"/>
              </a:rPr>
              <a:t>DF.</a:t>
            </a:r>
            <a:r>
              <a:rPr dirty="0" sz="600" spc="10">
                <a:latin typeface="メイリオ"/>
                <a:cs typeface="メイリオ"/>
              </a:rPr>
              <a:t> </a:t>
            </a:r>
            <a:r>
              <a:rPr dirty="0" sz="600">
                <a:latin typeface="メイリオ"/>
                <a:cs typeface="メイリオ"/>
              </a:rPr>
              <a:t>The</a:t>
            </a:r>
            <a:r>
              <a:rPr dirty="0" sz="600" spc="15">
                <a:latin typeface="メイリオ"/>
                <a:cs typeface="メイリオ"/>
              </a:rPr>
              <a:t> </a:t>
            </a:r>
            <a:r>
              <a:rPr dirty="0" sz="600">
                <a:latin typeface="メイリオ"/>
                <a:cs typeface="メイリオ"/>
              </a:rPr>
              <a:t>cumulative</a:t>
            </a:r>
            <a:r>
              <a:rPr dirty="0" sz="600" spc="15">
                <a:latin typeface="メイリオ"/>
                <a:cs typeface="メイリオ"/>
              </a:rPr>
              <a:t> </a:t>
            </a:r>
            <a:r>
              <a:rPr dirty="0" sz="600" spc="-20">
                <a:latin typeface="メイリオ"/>
                <a:cs typeface="メイリオ"/>
              </a:rPr>
              <a:t>cost</a:t>
            </a:r>
            <a:r>
              <a:rPr dirty="0" sz="600" spc="500">
                <a:latin typeface="メイリオ"/>
                <a:cs typeface="メイリオ"/>
              </a:rPr>
              <a:t> </a:t>
            </a:r>
            <a:r>
              <a:rPr dirty="0" sz="600">
                <a:latin typeface="メイリオ"/>
                <a:cs typeface="メイリオ"/>
              </a:rPr>
              <a:t>of</a:t>
            </a:r>
            <a:r>
              <a:rPr dirty="0" sz="600" spc="350">
                <a:latin typeface="メイリオ"/>
                <a:cs typeface="メイリオ"/>
              </a:rPr>
              <a:t> </a:t>
            </a:r>
            <a:r>
              <a:rPr dirty="0" sz="600">
                <a:latin typeface="メイリオ"/>
                <a:cs typeface="メイリオ"/>
              </a:rPr>
              <a:t>additional</a:t>
            </a:r>
            <a:r>
              <a:rPr dirty="0" sz="600" spc="350">
                <a:latin typeface="メイリオ"/>
                <a:cs typeface="メイリオ"/>
              </a:rPr>
              <a:t> </a:t>
            </a:r>
            <a:r>
              <a:rPr dirty="0" sz="600">
                <a:latin typeface="メイリオ"/>
                <a:cs typeface="メイリオ"/>
              </a:rPr>
              <a:t>wakefulness:</a:t>
            </a:r>
            <a:r>
              <a:rPr dirty="0" sz="600" spc="345">
                <a:latin typeface="メイリオ"/>
                <a:cs typeface="メイリオ"/>
              </a:rPr>
              <a:t> </a:t>
            </a:r>
            <a:r>
              <a:rPr dirty="0" sz="600" spc="-10">
                <a:latin typeface="メイリオ"/>
                <a:cs typeface="メイリオ"/>
              </a:rPr>
              <a:t>Dose-</a:t>
            </a:r>
            <a:r>
              <a:rPr dirty="0" sz="600">
                <a:latin typeface="メイリオ"/>
                <a:cs typeface="メイリオ"/>
              </a:rPr>
              <a:t>response</a:t>
            </a:r>
            <a:r>
              <a:rPr dirty="0" sz="600" spc="360">
                <a:latin typeface="メイリオ"/>
                <a:cs typeface="メイリオ"/>
              </a:rPr>
              <a:t> </a:t>
            </a:r>
            <a:r>
              <a:rPr dirty="0" sz="600">
                <a:latin typeface="メイリオ"/>
                <a:cs typeface="メイリオ"/>
              </a:rPr>
              <a:t>effects</a:t>
            </a:r>
            <a:r>
              <a:rPr dirty="0" sz="600" spc="355">
                <a:latin typeface="メイリオ"/>
                <a:cs typeface="メイリオ"/>
              </a:rPr>
              <a:t> </a:t>
            </a:r>
            <a:r>
              <a:rPr dirty="0" sz="600">
                <a:latin typeface="メイリオ"/>
                <a:cs typeface="メイリオ"/>
              </a:rPr>
              <a:t>on</a:t>
            </a:r>
            <a:r>
              <a:rPr dirty="0" sz="600" spc="350">
                <a:latin typeface="メイリオ"/>
                <a:cs typeface="メイリオ"/>
              </a:rPr>
              <a:t> </a:t>
            </a:r>
            <a:r>
              <a:rPr dirty="0" sz="600" spc="-10">
                <a:latin typeface="メイリオ"/>
                <a:cs typeface="メイリオ"/>
              </a:rPr>
              <a:t>neurobehavioral</a:t>
            </a:r>
            <a:r>
              <a:rPr dirty="0" sz="600" spc="500">
                <a:latin typeface="メイリオ"/>
                <a:cs typeface="メイリオ"/>
              </a:rPr>
              <a:t> </a:t>
            </a:r>
            <a:r>
              <a:rPr dirty="0" sz="600">
                <a:latin typeface="メイリオ"/>
                <a:cs typeface="メイリオ"/>
              </a:rPr>
              <a:t>functions and sleep physiology from</a:t>
            </a:r>
            <a:r>
              <a:rPr dirty="0" sz="600" spc="5">
                <a:latin typeface="メイリオ"/>
                <a:cs typeface="メイリオ"/>
              </a:rPr>
              <a:t> </a:t>
            </a:r>
            <a:r>
              <a:rPr dirty="0" sz="600">
                <a:latin typeface="メイリオ"/>
                <a:cs typeface="メイリオ"/>
              </a:rPr>
              <a:t>chronic sleep</a:t>
            </a:r>
            <a:r>
              <a:rPr dirty="0" sz="600" spc="-5">
                <a:latin typeface="メイリオ"/>
                <a:cs typeface="メイリオ"/>
              </a:rPr>
              <a:t> </a:t>
            </a:r>
            <a:r>
              <a:rPr dirty="0" sz="600">
                <a:latin typeface="メイリオ"/>
                <a:cs typeface="メイリオ"/>
              </a:rPr>
              <a:t>restriction</a:t>
            </a:r>
            <a:r>
              <a:rPr dirty="0" sz="600" spc="5">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total</a:t>
            </a:r>
            <a:r>
              <a:rPr dirty="0" sz="600" spc="5">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spc="-10">
                <a:latin typeface="メイリオ"/>
                <a:cs typeface="メイリオ"/>
              </a:rPr>
              <a:t>deprivation.</a:t>
            </a:r>
            <a:r>
              <a:rPr dirty="0" sz="600" spc="-5">
                <a:latin typeface="メイリオ"/>
                <a:cs typeface="メイリオ"/>
              </a:rPr>
              <a:t> </a:t>
            </a:r>
            <a:r>
              <a:rPr dirty="0" sz="600">
                <a:latin typeface="メイリオ"/>
                <a:cs typeface="メイリオ"/>
              </a:rPr>
              <a:t>Sleep</a:t>
            </a:r>
            <a:r>
              <a:rPr dirty="0" sz="600" spc="-15">
                <a:latin typeface="メイリオ"/>
                <a:cs typeface="メイリオ"/>
              </a:rPr>
              <a:t> </a:t>
            </a:r>
            <a:r>
              <a:rPr dirty="0" sz="600">
                <a:latin typeface="メイリオ"/>
                <a:cs typeface="メイリオ"/>
              </a:rPr>
              <a:t>26:</a:t>
            </a:r>
            <a:r>
              <a:rPr dirty="0" sz="600" spc="10">
                <a:latin typeface="メイリオ"/>
                <a:cs typeface="メイリオ"/>
              </a:rPr>
              <a:t> </a:t>
            </a:r>
            <a:r>
              <a:rPr dirty="0" sz="600" spc="-10">
                <a:latin typeface="メイリオ"/>
                <a:cs typeface="メイリオ"/>
              </a:rPr>
              <a:t>117-</a:t>
            </a:r>
            <a:r>
              <a:rPr dirty="0" sz="600">
                <a:latin typeface="メイリオ"/>
                <a:cs typeface="メイリオ"/>
              </a:rPr>
              <a:t>126,</a:t>
            </a:r>
            <a:r>
              <a:rPr dirty="0" sz="600" spc="20">
                <a:latin typeface="メイリオ"/>
                <a:cs typeface="メイリオ"/>
              </a:rPr>
              <a:t> </a:t>
            </a:r>
            <a:r>
              <a:rPr dirty="0" sz="600" spc="-10">
                <a:latin typeface="メイリオ"/>
                <a:cs typeface="メイリオ"/>
              </a:rPr>
              <a:t>2003.</a:t>
            </a:r>
            <a:endParaRPr sz="600">
              <a:latin typeface="メイリオ"/>
              <a:cs typeface="メイリオ"/>
            </a:endParaRPr>
          </a:p>
          <a:p>
            <a:pPr algn="just" marL="280035" marR="17780" indent="-157480">
              <a:lnSpc>
                <a:spcPct val="100000"/>
              </a:lnSpc>
              <a:spcBef>
                <a:spcPts val="409"/>
              </a:spcBef>
            </a:pPr>
            <a:r>
              <a:rPr dirty="0" sz="600">
                <a:latin typeface="メイリオ"/>
                <a:cs typeface="メイリオ"/>
              </a:rPr>
              <a:t>8.</a:t>
            </a:r>
            <a:r>
              <a:rPr dirty="0" sz="600" spc="300">
                <a:latin typeface="メイリオ"/>
                <a:cs typeface="メイリオ"/>
              </a:rPr>
              <a:t> </a:t>
            </a:r>
            <a:r>
              <a:rPr dirty="0" sz="600">
                <a:latin typeface="メイリオ"/>
                <a:cs typeface="メイリオ"/>
              </a:rPr>
              <a:t>Kuriyama</a:t>
            </a:r>
            <a:r>
              <a:rPr dirty="0" sz="600" spc="5">
                <a:latin typeface="メイリオ"/>
                <a:cs typeface="メイリオ"/>
              </a:rPr>
              <a:t> </a:t>
            </a:r>
            <a:r>
              <a:rPr dirty="0" sz="600">
                <a:latin typeface="メイリオ"/>
                <a:cs typeface="メイリオ"/>
              </a:rPr>
              <a:t>K,</a:t>
            </a:r>
            <a:r>
              <a:rPr dirty="0" sz="600" spc="5">
                <a:latin typeface="メイリオ"/>
                <a:cs typeface="メイリオ"/>
              </a:rPr>
              <a:t> </a:t>
            </a:r>
            <a:r>
              <a:rPr dirty="0" sz="600">
                <a:latin typeface="メイリオ"/>
                <a:cs typeface="メイリオ"/>
              </a:rPr>
              <a:t>Mishima</a:t>
            </a:r>
            <a:r>
              <a:rPr dirty="0" sz="600" spc="5">
                <a:latin typeface="メイリオ"/>
                <a:cs typeface="メイリオ"/>
              </a:rPr>
              <a:t> </a:t>
            </a:r>
            <a:r>
              <a:rPr dirty="0" sz="600">
                <a:latin typeface="メイリオ"/>
                <a:cs typeface="メイリオ"/>
              </a:rPr>
              <a:t>K, Suzuki</a:t>
            </a:r>
            <a:r>
              <a:rPr dirty="0" sz="600" spc="-5">
                <a:latin typeface="メイリオ"/>
                <a:cs typeface="メイリオ"/>
              </a:rPr>
              <a:t> </a:t>
            </a:r>
            <a:r>
              <a:rPr dirty="0" sz="600">
                <a:latin typeface="メイリオ"/>
                <a:cs typeface="メイリオ"/>
              </a:rPr>
              <a:t>H, Aritake</a:t>
            </a:r>
            <a:r>
              <a:rPr dirty="0" sz="600" spc="5">
                <a:latin typeface="メイリオ"/>
                <a:cs typeface="メイリオ"/>
              </a:rPr>
              <a:t> </a:t>
            </a:r>
            <a:r>
              <a:rPr dirty="0" sz="600">
                <a:latin typeface="メイリオ"/>
                <a:cs typeface="メイリオ"/>
              </a:rPr>
              <a:t>S, Uchiyama</a:t>
            </a:r>
            <a:r>
              <a:rPr dirty="0" sz="600" spc="-5">
                <a:latin typeface="メイリオ"/>
                <a:cs typeface="メイリオ"/>
              </a:rPr>
              <a:t> </a:t>
            </a:r>
            <a:r>
              <a:rPr dirty="0" sz="600">
                <a:latin typeface="メイリオ"/>
                <a:cs typeface="メイリオ"/>
              </a:rPr>
              <a:t>M.</a:t>
            </a:r>
            <a:r>
              <a:rPr dirty="0" sz="600" spc="-10">
                <a:latin typeface="メイリオ"/>
                <a:cs typeface="メイリオ"/>
              </a:rPr>
              <a:t> </a:t>
            </a:r>
            <a:r>
              <a:rPr dirty="0" sz="600">
                <a:latin typeface="メイリオ"/>
                <a:cs typeface="メイリオ"/>
              </a:rPr>
              <a:t>Sleep </a:t>
            </a:r>
            <a:r>
              <a:rPr dirty="0" sz="600" spc="-10">
                <a:latin typeface="メイリオ"/>
                <a:cs typeface="メイリオ"/>
              </a:rPr>
              <a:t>accelerates</a:t>
            </a:r>
            <a:r>
              <a:rPr dirty="0" sz="600" spc="500">
                <a:latin typeface="メイリオ"/>
                <a:cs typeface="メイリオ"/>
              </a:rPr>
              <a:t> </a:t>
            </a:r>
            <a:r>
              <a:rPr dirty="0" sz="600">
                <a:latin typeface="メイリオ"/>
                <a:cs typeface="メイリオ"/>
              </a:rPr>
              <a:t>the improvement in working memory performance. J Neurosci 28: </a:t>
            </a:r>
            <a:r>
              <a:rPr dirty="0" sz="600" spc="-10">
                <a:latin typeface="メイリオ"/>
                <a:cs typeface="メイリオ"/>
              </a:rPr>
              <a:t>10145-</a:t>
            </a:r>
            <a:r>
              <a:rPr dirty="0" sz="600">
                <a:latin typeface="メイリオ"/>
                <a:cs typeface="メイリオ"/>
              </a:rPr>
              <a:t>10150,</a:t>
            </a:r>
            <a:r>
              <a:rPr dirty="0" sz="600" spc="-35">
                <a:latin typeface="メイリオ"/>
                <a:cs typeface="メイリオ"/>
              </a:rPr>
              <a:t> </a:t>
            </a:r>
            <a:r>
              <a:rPr dirty="0" sz="600" spc="-10">
                <a:latin typeface="メイリオ"/>
                <a:cs typeface="メイリオ"/>
              </a:rPr>
              <a:t>2008.</a:t>
            </a:r>
            <a:endParaRPr sz="600">
              <a:latin typeface="メイリオ"/>
              <a:cs typeface="メイリオ"/>
            </a:endParaRPr>
          </a:p>
          <a:p>
            <a:pPr algn="just" marL="267970" marR="17145" indent="-144780">
              <a:lnSpc>
                <a:spcPct val="100000"/>
              </a:lnSpc>
              <a:spcBef>
                <a:spcPts val="395"/>
              </a:spcBef>
            </a:pPr>
            <a:r>
              <a:rPr dirty="0" sz="600">
                <a:latin typeface="メイリオ"/>
                <a:cs typeface="メイリオ"/>
              </a:rPr>
              <a:t>9.</a:t>
            </a:r>
            <a:r>
              <a:rPr dirty="0" sz="600" spc="320">
                <a:latin typeface="メイリオ"/>
                <a:cs typeface="メイリオ"/>
              </a:rPr>
              <a:t> </a:t>
            </a:r>
            <a:r>
              <a:rPr dirty="0" sz="600">
                <a:latin typeface="メイリオ"/>
                <a:cs typeface="メイリオ"/>
              </a:rPr>
              <a:t>Krause</a:t>
            </a:r>
            <a:r>
              <a:rPr dirty="0" sz="600" spc="25">
                <a:latin typeface="メイリオ"/>
                <a:cs typeface="メイリオ"/>
              </a:rPr>
              <a:t> </a:t>
            </a:r>
            <a:r>
              <a:rPr dirty="0" sz="600">
                <a:latin typeface="メイリオ"/>
                <a:cs typeface="メイリオ"/>
              </a:rPr>
              <a:t>AJ,</a:t>
            </a:r>
            <a:r>
              <a:rPr dirty="0" sz="600" spc="15">
                <a:latin typeface="メイリオ"/>
                <a:cs typeface="メイリオ"/>
              </a:rPr>
              <a:t> </a:t>
            </a:r>
            <a:r>
              <a:rPr dirty="0" sz="600">
                <a:latin typeface="メイリオ"/>
                <a:cs typeface="メイリオ"/>
              </a:rPr>
              <a:t>Simon</a:t>
            </a:r>
            <a:r>
              <a:rPr dirty="0" sz="600" spc="20">
                <a:latin typeface="メイリオ"/>
                <a:cs typeface="メイリオ"/>
              </a:rPr>
              <a:t> </a:t>
            </a:r>
            <a:r>
              <a:rPr dirty="0" sz="600">
                <a:latin typeface="メイリオ"/>
                <a:cs typeface="メイリオ"/>
              </a:rPr>
              <a:t>EB,</a:t>
            </a:r>
            <a:r>
              <a:rPr dirty="0" sz="600" spc="20">
                <a:latin typeface="メイリオ"/>
                <a:cs typeface="メイリオ"/>
              </a:rPr>
              <a:t> </a:t>
            </a:r>
            <a:r>
              <a:rPr dirty="0" sz="600">
                <a:latin typeface="メイリオ"/>
                <a:cs typeface="メイリオ"/>
              </a:rPr>
              <a:t>Mander</a:t>
            </a:r>
            <a:r>
              <a:rPr dirty="0" sz="600" spc="30">
                <a:latin typeface="メイリオ"/>
                <a:cs typeface="メイリオ"/>
              </a:rPr>
              <a:t> </a:t>
            </a:r>
            <a:r>
              <a:rPr dirty="0" sz="600">
                <a:latin typeface="メイリオ"/>
                <a:cs typeface="メイリオ"/>
              </a:rPr>
              <a:t>BA,</a:t>
            </a:r>
            <a:r>
              <a:rPr dirty="0" sz="600" spc="20">
                <a:latin typeface="メイリオ"/>
                <a:cs typeface="メイリオ"/>
              </a:rPr>
              <a:t> </a:t>
            </a:r>
            <a:r>
              <a:rPr dirty="0" sz="600">
                <a:latin typeface="メイリオ"/>
                <a:cs typeface="メイリオ"/>
              </a:rPr>
              <a:t>Greer</a:t>
            </a:r>
            <a:r>
              <a:rPr dirty="0" sz="600" spc="30">
                <a:latin typeface="メイリオ"/>
                <a:cs typeface="メイリオ"/>
              </a:rPr>
              <a:t> </a:t>
            </a:r>
            <a:r>
              <a:rPr dirty="0" sz="600">
                <a:latin typeface="メイリオ"/>
                <a:cs typeface="メイリオ"/>
              </a:rPr>
              <a:t>SM,</a:t>
            </a:r>
            <a:r>
              <a:rPr dirty="0" sz="600" spc="20">
                <a:latin typeface="メイリオ"/>
                <a:cs typeface="メイリオ"/>
              </a:rPr>
              <a:t> </a:t>
            </a:r>
            <a:r>
              <a:rPr dirty="0" sz="600">
                <a:latin typeface="メイリオ"/>
                <a:cs typeface="メイリオ"/>
              </a:rPr>
              <a:t>Saletin</a:t>
            </a:r>
            <a:r>
              <a:rPr dirty="0" sz="600" spc="10">
                <a:latin typeface="メイリオ"/>
                <a:cs typeface="メイリオ"/>
              </a:rPr>
              <a:t> </a:t>
            </a:r>
            <a:r>
              <a:rPr dirty="0" sz="600">
                <a:latin typeface="メイリオ"/>
                <a:cs typeface="メイリオ"/>
              </a:rPr>
              <a:t>JM,</a:t>
            </a:r>
            <a:r>
              <a:rPr dirty="0" sz="600" spc="20">
                <a:latin typeface="メイリオ"/>
                <a:cs typeface="メイリオ"/>
              </a:rPr>
              <a:t> </a:t>
            </a:r>
            <a:r>
              <a:rPr dirty="0" sz="600" spc="-10">
                <a:latin typeface="メイリオ"/>
                <a:cs typeface="メイリオ"/>
              </a:rPr>
              <a:t>Goldstein-Piekarski</a:t>
            </a:r>
            <a:r>
              <a:rPr dirty="0" sz="600" spc="500">
                <a:latin typeface="メイリオ"/>
                <a:cs typeface="メイリオ"/>
              </a:rPr>
              <a:t> </a:t>
            </a:r>
            <a:r>
              <a:rPr dirty="0" sz="600">
                <a:latin typeface="メイリオ"/>
                <a:cs typeface="メイリオ"/>
              </a:rPr>
              <a:t>AN,</a:t>
            </a:r>
            <a:r>
              <a:rPr dirty="0" sz="600" spc="120">
                <a:latin typeface="メイリオ"/>
                <a:cs typeface="メイリオ"/>
              </a:rPr>
              <a:t> </a:t>
            </a:r>
            <a:r>
              <a:rPr dirty="0" sz="600">
                <a:latin typeface="メイリオ"/>
                <a:cs typeface="メイリオ"/>
              </a:rPr>
              <a:t>Walker</a:t>
            </a:r>
            <a:r>
              <a:rPr dirty="0" sz="600" spc="114">
                <a:latin typeface="メイリオ"/>
                <a:cs typeface="メイリオ"/>
              </a:rPr>
              <a:t> </a:t>
            </a:r>
            <a:r>
              <a:rPr dirty="0" sz="600">
                <a:latin typeface="メイリオ"/>
                <a:cs typeface="メイリオ"/>
              </a:rPr>
              <a:t>MP.</a:t>
            </a:r>
            <a:r>
              <a:rPr dirty="0" sz="600" spc="125">
                <a:latin typeface="メイリオ"/>
                <a:cs typeface="メイリオ"/>
              </a:rPr>
              <a:t> </a:t>
            </a:r>
            <a:r>
              <a:rPr dirty="0" sz="600">
                <a:latin typeface="メイリオ"/>
                <a:cs typeface="メイリオ"/>
              </a:rPr>
              <a:t>The</a:t>
            </a:r>
            <a:r>
              <a:rPr dirty="0" sz="600" spc="135">
                <a:latin typeface="メイリオ"/>
                <a:cs typeface="メイリオ"/>
              </a:rPr>
              <a:t> </a:t>
            </a:r>
            <a:r>
              <a:rPr dirty="0" sz="600" spc="-10">
                <a:latin typeface="メイリオ"/>
                <a:cs typeface="メイリオ"/>
              </a:rPr>
              <a:t>sleep-</a:t>
            </a:r>
            <a:r>
              <a:rPr dirty="0" sz="600">
                <a:latin typeface="メイリオ"/>
                <a:cs typeface="メイリオ"/>
              </a:rPr>
              <a:t>deprived</a:t>
            </a:r>
            <a:r>
              <a:rPr dirty="0" sz="600" spc="130">
                <a:latin typeface="メイリオ"/>
                <a:cs typeface="メイリオ"/>
              </a:rPr>
              <a:t> </a:t>
            </a:r>
            <a:r>
              <a:rPr dirty="0" sz="600">
                <a:latin typeface="メイリオ"/>
                <a:cs typeface="メイリオ"/>
              </a:rPr>
              <a:t>human</a:t>
            </a:r>
            <a:r>
              <a:rPr dirty="0" sz="600" spc="135">
                <a:latin typeface="メイリオ"/>
                <a:cs typeface="メイリオ"/>
              </a:rPr>
              <a:t> </a:t>
            </a:r>
            <a:r>
              <a:rPr dirty="0" sz="600">
                <a:latin typeface="メイリオ"/>
                <a:cs typeface="メイリオ"/>
              </a:rPr>
              <a:t>brain.</a:t>
            </a:r>
            <a:r>
              <a:rPr dirty="0" sz="600" spc="120">
                <a:latin typeface="メイリオ"/>
                <a:cs typeface="メイリオ"/>
              </a:rPr>
              <a:t> </a:t>
            </a:r>
            <a:r>
              <a:rPr dirty="0" sz="600">
                <a:latin typeface="メイリオ"/>
                <a:cs typeface="メイリオ"/>
              </a:rPr>
              <a:t>Nat</a:t>
            </a:r>
            <a:r>
              <a:rPr dirty="0" sz="600" spc="130">
                <a:latin typeface="メイリオ"/>
                <a:cs typeface="メイリオ"/>
              </a:rPr>
              <a:t> </a:t>
            </a:r>
            <a:r>
              <a:rPr dirty="0" sz="600">
                <a:latin typeface="メイリオ"/>
                <a:cs typeface="メイリオ"/>
              </a:rPr>
              <a:t>Rev</a:t>
            </a:r>
            <a:r>
              <a:rPr dirty="0" sz="600" spc="130">
                <a:latin typeface="メイリオ"/>
                <a:cs typeface="メイリオ"/>
              </a:rPr>
              <a:t> </a:t>
            </a:r>
            <a:r>
              <a:rPr dirty="0" sz="600">
                <a:latin typeface="メイリオ"/>
                <a:cs typeface="メイリオ"/>
              </a:rPr>
              <a:t>Neurosci</a:t>
            </a:r>
            <a:r>
              <a:rPr dirty="0" sz="600" spc="135">
                <a:latin typeface="メイリオ"/>
                <a:cs typeface="メイリオ"/>
              </a:rPr>
              <a:t> </a:t>
            </a:r>
            <a:r>
              <a:rPr dirty="0" sz="600" spc="-25">
                <a:latin typeface="メイリオ"/>
                <a:cs typeface="メイリオ"/>
              </a:rPr>
              <a:t>18:</a:t>
            </a:r>
            <a:r>
              <a:rPr dirty="0" sz="600" spc="500">
                <a:latin typeface="メイリオ"/>
                <a:cs typeface="メイリオ"/>
              </a:rPr>
              <a:t> </a:t>
            </a:r>
            <a:r>
              <a:rPr dirty="0" sz="600">
                <a:latin typeface="メイリオ"/>
                <a:cs typeface="メイリオ"/>
              </a:rPr>
              <a:t>404-</a:t>
            </a:r>
            <a:r>
              <a:rPr dirty="0" sz="600" spc="-30">
                <a:latin typeface="メイリオ"/>
                <a:cs typeface="メイリオ"/>
              </a:rPr>
              <a:t> </a:t>
            </a:r>
            <a:r>
              <a:rPr dirty="0" sz="600">
                <a:latin typeface="メイリオ"/>
                <a:cs typeface="メイリオ"/>
              </a:rPr>
              <a:t>418,</a:t>
            </a:r>
            <a:r>
              <a:rPr dirty="0" sz="600" spc="-25">
                <a:latin typeface="メイリオ"/>
                <a:cs typeface="メイリオ"/>
              </a:rPr>
              <a:t> </a:t>
            </a:r>
            <a:r>
              <a:rPr dirty="0" sz="600" spc="-10">
                <a:latin typeface="メイリオ"/>
                <a:cs typeface="メイリオ"/>
              </a:rPr>
              <a:t>2017.</a:t>
            </a:r>
            <a:endParaRPr sz="600">
              <a:latin typeface="メイリオ"/>
              <a:cs typeface="メイリオ"/>
            </a:endParaRPr>
          </a:p>
          <a:p>
            <a:pPr algn="just" marL="267970" marR="17780" indent="-144780">
              <a:lnSpc>
                <a:spcPct val="100000"/>
              </a:lnSpc>
              <a:spcBef>
                <a:spcPts val="395"/>
              </a:spcBef>
            </a:pPr>
            <a:r>
              <a:rPr dirty="0" sz="600">
                <a:latin typeface="メイリオ"/>
                <a:cs typeface="メイリオ"/>
              </a:rPr>
              <a:t>10.</a:t>
            </a:r>
            <a:r>
              <a:rPr dirty="0" sz="600" spc="-30">
                <a:latin typeface="メイリオ"/>
                <a:cs typeface="メイリオ"/>
              </a:rPr>
              <a:t> </a:t>
            </a:r>
            <a:r>
              <a:rPr dirty="0" sz="600">
                <a:latin typeface="メイリオ"/>
                <a:cs typeface="メイリオ"/>
              </a:rPr>
              <a:t>Vgontzas</a:t>
            </a:r>
            <a:r>
              <a:rPr dirty="0" sz="600" spc="210">
                <a:latin typeface="メイリオ"/>
                <a:cs typeface="メイリオ"/>
              </a:rPr>
              <a:t> </a:t>
            </a:r>
            <a:r>
              <a:rPr dirty="0" sz="600">
                <a:latin typeface="メイリオ"/>
                <a:cs typeface="メイリオ"/>
              </a:rPr>
              <a:t>AN,</a:t>
            </a:r>
            <a:r>
              <a:rPr dirty="0" sz="600" spc="204">
                <a:latin typeface="メイリオ"/>
                <a:cs typeface="メイリオ"/>
              </a:rPr>
              <a:t> </a:t>
            </a:r>
            <a:r>
              <a:rPr dirty="0" sz="600" spc="-10">
                <a:latin typeface="メイリオ"/>
                <a:cs typeface="メイリオ"/>
              </a:rPr>
              <a:t>Fernandez-</a:t>
            </a:r>
            <a:r>
              <a:rPr dirty="0" sz="600">
                <a:latin typeface="メイリオ"/>
                <a:cs typeface="メイリオ"/>
              </a:rPr>
              <a:t>Mendoza</a:t>
            </a:r>
            <a:r>
              <a:rPr dirty="0" sz="600" spc="210">
                <a:latin typeface="メイリオ"/>
                <a:cs typeface="メイリオ"/>
              </a:rPr>
              <a:t> </a:t>
            </a:r>
            <a:r>
              <a:rPr dirty="0" sz="600">
                <a:latin typeface="メイリオ"/>
                <a:cs typeface="メイリオ"/>
              </a:rPr>
              <a:t>J,</a:t>
            </a:r>
            <a:r>
              <a:rPr dirty="0" sz="600" spc="200">
                <a:latin typeface="メイリオ"/>
                <a:cs typeface="メイリオ"/>
              </a:rPr>
              <a:t> </a:t>
            </a:r>
            <a:r>
              <a:rPr dirty="0" sz="600">
                <a:latin typeface="メイリオ"/>
                <a:cs typeface="メイリオ"/>
              </a:rPr>
              <a:t>Liao</a:t>
            </a:r>
            <a:r>
              <a:rPr dirty="0" sz="600" spc="210">
                <a:latin typeface="メイリオ"/>
                <a:cs typeface="メイリオ"/>
              </a:rPr>
              <a:t> </a:t>
            </a:r>
            <a:r>
              <a:rPr dirty="0" sz="600">
                <a:latin typeface="メイリオ"/>
                <a:cs typeface="メイリオ"/>
              </a:rPr>
              <a:t>D,</a:t>
            </a:r>
            <a:r>
              <a:rPr dirty="0" sz="600" spc="200">
                <a:latin typeface="メイリオ"/>
                <a:cs typeface="メイリオ"/>
              </a:rPr>
              <a:t> </a:t>
            </a:r>
            <a:r>
              <a:rPr dirty="0" sz="600">
                <a:latin typeface="メイリオ"/>
                <a:cs typeface="メイリオ"/>
              </a:rPr>
              <a:t>Bixler</a:t>
            </a:r>
            <a:r>
              <a:rPr dirty="0" sz="600" spc="204">
                <a:latin typeface="メイリオ"/>
                <a:cs typeface="メイリオ"/>
              </a:rPr>
              <a:t> </a:t>
            </a:r>
            <a:r>
              <a:rPr dirty="0" sz="600">
                <a:latin typeface="メイリオ"/>
                <a:cs typeface="メイリオ"/>
              </a:rPr>
              <a:t>EO.</a:t>
            </a:r>
            <a:r>
              <a:rPr dirty="0" sz="600" spc="200">
                <a:latin typeface="メイリオ"/>
                <a:cs typeface="メイリオ"/>
              </a:rPr>
              <a:t> </a:t>
            </a:r>
            <a:r>
              <a:rPr dirty="0" sz="600">
                <a:latin typeface="メイリオ"/>
                <a:cs typeface="メイリオ"/>
              </a:rPr>
              <a:t>Insomnia</a:t>
            </a:r>
            <a:r>
              <a:rPr dirty="0" sz="600" spc="204">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a:latin typeface="メイリオ"/>
                <a:cs typeface="メイリオ"/>
              </a:rPr>
              <a:t>objective</a:t>
            </a:r>
            <a:r>
              <a:rPr dirty="0" sz="600" spc="65">
                <a:latin typeface="メイリオ"/>
                <a:cs typeface="メイリオ"/>
              </a:rPr>
              <a:t> </a:t>
            </a:r>
            <a:r>
              <a:rPr dirty="0" sz="600">
                <a:latin typeface="メイリオ"/>
                <a:cs typeface="メイリオ"/>
              </a:rPr>
              <a:t>short</a:t>
            </a:r>
            <a:r>
              <a:rPr dirty="0" sz="600" spc="70">
                <a:latin typeface="メイリオ"/>
                <a:cs typeface="メイリオ"/>
              </a:rPr>
              <a:t> </a:t>
            </a:r>
            <a:r>
              <a:rPr dirty="0" sz="600">
                <a:latin typeface="メイリオ"/>
                <a:cs typeface="メイリオ"/>
              </a:rPr>
              <a:t>sleep</a:t>
            </a:r>
            <a:r>
              <a:rPr dirty="0" sz="600" spc="65">
                <a:latin typeface="メイリオ"/>
                <a:cs typeface="メイリオ"/>
              </a:rPr>
              <a:t> </a:t>
            </a:r>
            <a:r>
              <a:rPr dirty="0" sz="600">
                <a:latin typeface="メイリオ"/>
                <a:cs typeface="メイリオ"/>
              </a:rPr>
              <a:t>duration:</a:t>
            </a:r>
            <a:r>
              <a:rPr dirty="0" sz="600" spc="65">
                <a:latin typeface="メイリオ"/>
                <a:cs typeface="メイリオ"/>
              </a:rPr>
              <a:t> </a:t>
            </a:r>
            <a:r>
              <a:rPr dirty="0" sz="600">
                <a:latin typeface="メイリオ"/>
                <a:cs typeface="メイリオ"/>
              </a:rPr>
              <a:t>The</a:t>
            </a:r>
            <a:r>
              <a:rPr dirty="0" sz="600" spc="65">
                <a:latin typeface="メイリオ"/>
                <a:cs typeface="メイリオ"/>
              </a:rPr>
              <a:t> </a:t>
            </a:r>
            <a:r>
              <a:rPr dirty="0" sz="600">
                <a:latin typeface="メイリオ"/>
                <a:cs typeface="メイリオ"/>
              </a:rPr>
              <a:t>most</a:t>
            </a:r>
            <a:r>
              <a:rPr dirty="0" sz="600" spc="70">
                <a:latin typeface="メイリオ"/>
                <a:cs typeface="メイリオ"/>
              </a:rPr>
              <a:t> </a:t>
            </a:r>
            <a:r>
              <a:rPr dirty="0" sz="600">
                <a:latin typeface="メイリオ"/>
                <a:cs typeface="メイリオ"/>
              </a:rPr>
              <a:t>biologically</a:t>
            </a:r>
            <a:r>
              <a:rPr dirty="0" sz="600" spc="65">
                <a:latin typeface="メイリオ"/>
                <a:cs typeface="メイリオ"/>
              </a:rPr>
              <a:t> </a:t>
            </a:r>
            <a:r>
              <a:rPr dirty="0" sz="600">
                <a:latin typeface="メイリオ"/>
                <a:cs typeface="メイリオ"/>
              </a:rPr>
              <a:t>severe</a:t>
            </a:r>
            <a:r>
              <a:rPr dirty="0" sz="600" spc="65">
                <a:latin typeface="メイリオ"/>
                <a:cs typeface="メイリオ"/>
              </a:rPr>
              <a:t> </a:t>
            </a:r>
            <a:r>
              <a:rPr dirty="0" sz="600">
                <a:latin typeface="メイリオ"/>
                <a:cs typeface="メイリオ"/>
              </a:rPr>
              <a:t>phenotype</a:t>
            </a:r>
            <a:r>
              <a:rPr dirty="0" sz="600" spc="70">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the</a:t>
            </a:r>
            <a:r>
              <a:rPr dirty="0" sz="600" spc="270">
                <a:latin typeface="メイリオ"/>
                <a:cs typeface="メイリオ"/>
              </a:rPr>
              <a:t>   </a:t>
            </a:r>
            <a:r>
              <a:rPr dirty="0" sz="600">
                <a:latin typeface="メイリオ"/>
                <a:cs typeface="メイリオ"/>
              </a:rPr>
              <a:t>disorder.</a:t>
            </a:r>
            <a:r>
              <a:rPr dirty="0" sz="600" spc="-15">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Med</a:t>
            </a:r>
            <a:r>
              <a:rPr dirty="0" sz="600" spc="-15">
                <a:latin typeface="メイリオ"/>
                <a:cs typeface="メイリオ"/>
              </a:rPr>
              <a:t> </a:t>
            </a:r>
            <a:r>
              <a:rPr dirty="0" sz="600">
                <a:latin typeface="メイリオ"/>
                <a:cs typeface="メイリオ"/>
              </a:rPr>
              <a:t>Rev</a:t>
            </a:r>
            <a:r>
              <a:rPr dirty="0" sz="600" spc="-15">
                <a:latin typeface="メイリオ"/>
                <a:cs typeface="メイリオ"/>
              </a:rPr>
              <a:t> </a:t>
            </a:r>
            <a:r>
              <a:rPr dirty="0" sz="600">
                <a:latin typeface="メイリオ"/>
                <a:cs typeface="メイリオ"/>
              </a:rPr>
              <a:t>17: </a:t>
            </a:r>
            <a:r>
              <a:rPr dirty="0" sz="600" spc="-10">
                <a:latin typeface="メイリオ"/>
                <a:cs typeface="メイリオ"/>
              </a:rPr>
              <a:t>241-</a:t>
            </a:r>
            <a:r>
              <a:rPr dirty="0" sz="600">
                <a:latin typeface="メイリオ"/>
                <a:cs typeface="メイリオ"/>
              </a:rPr>
              <a:t>254,</a:t>
            </a:r>
            <a:r>
              <a:rPr dirty="0" sz="600" spc="5">
                <a:latin typeface="メイリオ"/>
                <a:cs typeface="メイリオ"/>
              </a:rPr>
              <a:t> </a:t>
            </a:r>
            <a:r>
              <a:rPr dirty="0" sz="600" spc="-10">
                <a:latin typeface="メイリオ"/>
                <a:cs typeface="メイリオ"/>
              </a:rPr>
              <a:t>2013.</a:t>
            </a:r>
            <a:endParaRPr sz="600">
              <a:latin typeface="メイリオ"/>
              <a:cs typeface="メイリオ"/>
            </a:endParaRPr>
          </a:p>
          <a:p>
            <a:pPr algn="just" marL="267970" marR="17780" indent="-144780">
              <a:lnSpc>
                <a:spcPct val="100000"/>
              </a:lnSpc>
              <a:spcBef>
                <a:spcPts val="409"/>
              </a:spcBef>
            </a:pPr>
            <a:r>
              <a:rPr dirty="0" sz="600">
                <a:latin typeface="メイリオ"/>
                <a:cs typeface="メイリオ"/>
              </a:rPr>
              <a:t>11.</a:t>
            </a:r>
            <a:r>
              <a:rPr dirty="0" sz="600" spc="-40">
                <a:latin typeface="メイリオ"/>
                <a:cs typeface="メイリオ"/>
              </a:rPr>
              <a:t> </a:t>
            </a:r>
            <a:r>
              <a:rPr dirty="0" sz="600">
                <a:latin typeface="メイリオ"/>
                <a:cs typeface="メイリオ"/>
              </a:rPr>
              <a:t>Robbins</a:t>
            </a:r>
            <a:r>
              <a:rPr dirty="0" sz="600" spc="15">
                <a:latin typeface="メイリオ"/>
                <a:cs typeface="メイリオ"/>
              </a:rPr>
              <a:t> </a:t>
            </a:r>
            <a:r>
              <a:rPr dirty="0" sz="600">
                <a:latin typeface="メイリオ"/>
                <a:cs typeface="メイリオ"/>
              </a:rPr>
              <a:t>R,</a:t>
            </a:r>
            <a:r>
              <a:rPr dirty="0" sz="600" spc="5">
                <a:latin typeface="メイリオ"/>
                <a:cs typeface="メイリオ"/>
              </a:rPr>
              <a:t> </a:t>
            </a:r>
            <a:r>
              <a:rPr dirty="0" sz="600">
                <a:latin typeface="メイリオ"/>
                <a:cs typeface="メイリオ"/>
              </a:rPr>
              <a:t>Grandner</a:t>
            </a:r>
            <a:r>
              <a:rPr dirty="0" sz="600" spc="10">
                <a:latin typeface="メイリオ"/>
                <a:cs typeface="メイリオ"/>
              </a:rPr>
              <a:t> </a:t>
            </a:r>
            <a:r>
              <a:rPr dirty="0" sz="600">
                <a:latin typeface="メイリオ"/>
                <a:cs typeface="メイリオ"/>
              </a:rPr>
              <a:t>MA,</a:t>
            </a:r>
            <a:r>
              <a:rPr dirty="0" sz="600" spc="5">
                <a:latin typeface="メイリオ"/>
                <a:cs typeface="メイリオ"/>
              </a:rPr>
              <a:t> </a:t>
            </a:r>
            <a:r>
              <a:rPr dirty="0" sz="600">
                <a:latin typeface="メイリオ"/>
                <a:cs typeface="メイリオ"/>
              </a:rPr>
              <a:t>Buxton</a:t>
            </a:r>
            <a:r>
              <a:rPr dirty="0" sz="600" spc="15">
                <a:latin typeface="メイリオ"/>
                <a:cs typeface="メイリオ"/>
              </a:rPr>
              <a:t> </a:t>
            </a:r>
            <a:r>
              <a:rPr dirty="0" sz="600">
                <a:latin typeface="メイリオ"/>
                <a:cs typeface="メイリオ"/>
              </a:rPr>
              <a:t>OM,</a:t>
            </a:r>
            <a:r>
              <a:rPr dirty="0" sz="600" spc="5">
                <a:latin typeface="メイリオ"/>
                <a:cs typeface="メイリオ"/>
              </a:rPr>
              <a:t> </a:t>
            </a:r>
            <a:r>
              <a:rPr dirty="0" sz="600">
                <a:latin typeface="メイリオ"/>
                <a:cs typeface="メイリオ"/>
              </a:rPr>
              <a:t>Hale</a:t>
            </a:r>
            <a:r>
              <a:rPr dirty="0" sz="600" spc="15">
                <a:latin typeface="メイリオ"/>
                <a:cs typeface="メイリオ"/>
              </a:rPr>
              <a:t> </a:t>
            </a:r>
            <a:r>
              <a:rPr dirty="0" sz="600">
                <a:latin typeface="メイリオ"/>
                <a:cs typeface="メイリオ"/>
              </a:rPr>
              <a:t>L,</a:t>
            </a:r>
            <a:r>
              <a:rPr dirty="0" sz="600" spc="5">
                <a:latin typeface="メイリオ"/>
                <a:cs typeface="メイリオ"/>
              </a:rPr>
              <a:t> </a:t>
            </a:r>
            <a:r>
              <a:rPr dirty="0" sz="600">
                <a:latin typeface="メイリオ"/>
                <a:cs typeface="メイリオ"/>
              </a:rPr>
              <a:t>Buysse</a:t>
            </a:r>
            <a:r>
              <a:rPr dirty="0" sz="600" spc="15">
                <a:latin typeface="メイリオ"/>
                <a:cs typeface="メイリオ"/>
              </a:rPr>
              <a:t> </a:t>
            </a:r>
            <a:r>
              <a:rPr dirty="0" sz="600">
                <a:latin typeface="メイリオ"/>
                <a:cs typeface="メイリオ"/>
              </a:rPr>
              <a:t>DJ,</a:t>
            </a:r>
            <a:r>
              <a:rPr dirty="0" sz="600" spc="5">
                <a:latin typeface="メイリオ"/>
                <a:cs typeface="メイリオ"/>
              </a:rPr>
              <a:t> </a:t>
            </a:r>
            <a:r>
              <a:rPr dirty="0" sz="600">
                <a:latin typeface="メイリオ"/>
                <a:cs typeface="メイリオ"/>
              </a:rPr>
              <a:t>Knutson</a:t>
            </a:r>
            <a:r>
              <a:rPr dirty="0" sz="600" spc="15">
                <a:latin typeface="メイリオ"/>
                <a:cs typeface="メイリオ"/>
              </a:rPr>
              <a:t> </a:t>
            </a:r>
            <a:r>
              <a:rPr dirty="0" sz="600">
                <a:latin typeface="メイリオ"/>
                <a:cs typeface="メイリオ"/>
              </a:rPr>
              <a:t>KL,</a:t>
            </a:r>
            <a:r>
              <a:rPr dirty="0" sz="600" spc="5">
                <a:latin typeface="メイリオ"/>
                <a:cs typeface="メイリオ"/>
              </a:rPr>
              <a:t> </a:t>
            </a:r>
            <a:r>
              <a:rPr dirty="0" sz="600" spc="-20">
                <a:latin typeface="メイリオ"/>
                <a:cs typeface="メイリオ"/>
              </a:rPr>
              <a:t>Patel</a:t>
            </a:r>
            <a:r>
              <a:rPr dirty="0" sz="600" spc="500">
                <a:latin typeface="メイリオ"/>
                <a:cs typeface="メイリオ"/>
              </a:rPr>
              <a:t> </a:t>
            </a:r>
            <a:r>
              <a:rPr dirty="0" sz="600">
                <a:latin typeface="メイリオ"/>
                <a:cs typeface="メイリオ"/>
              </a:rPr>
              <a:t>SR, Troxel WM, Youngstedt SD, Czeisler CA, et al. Sleep myths: An </a:t>
            </a:r>
            <a:r>
              <a:rPr dirty="0" sz="600" spc="-10">
                <a:latin typeface="メイリオ"/>
                <a:cs typeface="メイリオ"/>
              </a:rPr>
              <a:t>expert-</a:t>
            </a:r>
            <a:r>
              <a:rPr dirty="0" sz="600">
                <a:latin typeface="メイリオ"/>
                <a:cs typeface="メイリオ"/>
              </a:rPr>
              <a:t>led</a:t>
            </a:r>
            <a:r>
              <a:rPr dirty="0" sz="600" spc="35">
                <a:latin typeface="メイリオ"/>
                <a:cs typeface="メイリオ"/>
              </a:rPr>
              <a:t> </a:t>
            </a:r>
            <a:r>
              <a:rPr dirty="0" sz="600">
                <a:latin typeface="メイリオ"/>
                <a:cs typeface="メイリオ"/>
              </a:rPr>
              <a:t>study</a:t>
            </a:r>
            <a:r>
              <a:rPr dirty="0" sz="600" spc="35">
                <a:latin typeface="メイリオ"/>
                <a:cs typeface="メイリオ"/>
              </a:rPr>
              <a:t> </a:t>
            </a:r>
            <a:r>
              <a:rPr dirty="0" sz="600">
                <a:latin typeface="メイリオ"/>
                <a:cs typeface="メイリオ"/>
              </a:rPr>
              <a:t>to</a:t>
            </a:r>
            <a:r>
              <a:rPr dirty="0" sz="600" spc="45">
                <a:latin typeface="メイリオ"/>
                <a:cs typeface="メイリオ"/>
              </a:rPr>
              <a:t> </a:t>
            </a:r>
            <a:r>
              <a:rPr dirty="0" sz="600">
                <a:latin typeface="メイリオ"/>
                <a:cs typeface="メイリオ"/>
              </a:rPr>
              <a:t>identify</a:t>
            </a:r>
            <a:r>
              <a:rPr dirty="0" sz="600" spc="35">
                <a:latin typeface="メイリオ"/>
                <a:cs typeface="メイリオ"/>
              </a:rPr>
              <a:t> </a:t>
            </a:r>
            <a:r>
              <a:rPr dirty="0" sz="600">
                <a:latin typeface="メイリオ"/>
                <a:cs typeface="メイリオ"/>
              </a:rPr>
              <a:t>false</a:t>
            </a:r>
            <a:r>
              <a:rPr dirty="0" sz="600" spc="35">
                <a:latin typeface="メイリオ"/>
                <a:cs typeface="メイリオ"/>
              </a:rPr>
              <a:t> </a:t>
            </a:r>
            <a:r>
              <a:rPr dirty="0" sz="600">
                <a:latin typeface="メイリオ"/>
                <a:cs typeface="メイリオ"/>
              </a:rPr>
              <a:t>beliefs</a:t>
            </a:r>
            <a:r>
              <a:rPr dirty="0" sz="600" spc="30">
                <a:latin typeface="メイリオ"/>
                <a:cs typeface="メイリオ"/>
              </a:rPr>
              <a:t> </a:t>
            </a:r>
            <a:r>
              <a:rPr dirty="0" sz="600">
                <a:latin typeface="メイリオ"/>
                <a:cs typeface="メイリオ"/>
              </a:rPr>
              <a:t>about</a:t>
            </a:r>
            <a:r>
              <a:rPr dirty="0" sz="600" spc="4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that</a:t>
            </a:r>
            <a:r>
              <a:rPr dirty="0" sz="600" spc="40">
                <a:latin typeface="メイリオ"/>
                <a:cs typeface="メイリオ"/>
              </a:rPr>
              <a:t> </a:t>
            </a:r>
            <a:r>
              <a:rPr dirty="0" sz="600">
                <a:latin typeface="メイリオ"/>
                <a:cs typeface="メイリオ"/>
              </a:rPr>
              <a:t>impinge</a:t>
            </a:r>
            <a:r>
              <a:rPr dirty="0" sz="600" spc="40">
                <a:latin typeface="メイリオ"/>
                <a:cs typeface="メイリオ"/>
              </a:rPr>
              <a:t> </a:t>
            </a:r>
            <a:r>
              <a:rPr dirty="0" sz="600">
                <a:latin typeface="メイリオ"/>
                <a:cs typeface="メイリオ"/>
              </a:rPr>
              <a:t>upon</a:t>
            </a:r>
            <a:r>
              <a:rPr dirty="0" sz="600" spc="45">
                <a:latin typeface="メイリオ"/>
                <a:cs typeface="メイリオ"/>
              </a:rPr>
              <a:t> </a:t>
            </a:r>
            <a:r>
              <a:rPr dirty="0" sz="600" spc="-10">
                <a:latin typeface="メイリオ"/>
                <a:cs typeface="メイリオ"/>
              </a:rPr>
              <a:t>population</a:t>
            </a:r>
            <a:r>
              <a:rPr dirty="0" sz="600" spc="500">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health</a:t>
            </a:r>
            <a:r>
              <a:rPr dirty="0" sz="600" spc="-30">
                <a:latin typeface="メイリオ"/>
                <a:cs typeface="メイリオ"/>
              </a:rPr>
              <a:t> </a:t>
            </a:r>
            <a:r>
              <a:rPr dirty="0" sz="600">
                <a:latin typeface="メイリオ"/>
                <a:cs typeface="メイリオ"/>
              </a:rPr>
              <a:t>practices.</a:t>
            </a:r>
            <a:r>
              <a:rPr dirty="0" sz="600" spc="-25">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Health</a:t>
            </a:r>
            <a:r>
              <a:rPr dirty="0" sz="600" spc="-20">
                <a:latin typeface="メイリオ"/>
                <a:cs typeface="メイリオ"/>
              </a:rPr>
              <a:t> </a:t>
            </a:r>
            <a:r>
              <a:rPr dirty="0" sz="600">
                <a:latin typeface="メイリオ"/>
                <a:cs typeface="メイリオ"/>
              </a:rPr>
              <a:t>5:</a:t>
            </a:r>
            <a:r>
              <a:rPr dirty="0" sz="600" spc="-20">
                <a:latin typeface="メイリオ"/>
                <a:cs typeface="メイリオ"/>
              </a:rPr>
              <a:t> </a:t>
            </a:r>
            <a:r>
              <a:rPr dirty="0" sz="600" spc="-10">
                <a:latin typeface="メイリオ"/>
                <a:cs typeface="メイリオ"/>
              </a:rPr>
              <a:t>409-</a:t>
            </a:r>
            <a:r>
              <a:rPr dirty="0" sz="600">
                <a:latin typeface="メイリオ"/>
                <a:cs typeface="メイリオ"/>
              </a:rPr>
              <a:t>417,</a:t>
            </a:r>
            <a:r>
              <a:rPr dirty="0" sz="600" spc="-5">
                <a:latin typeface="メイリオ"/>
                <a:cs typeface="メイリオ"/>
              </a:rPr>
              <a:t> </a:t>
            </a:r>
            <a:r>
              <a:rPr dirty="0" sz="600" spc="-10">
                <a:latin typeface="メイリオ"/>
                <a:cs typeface="メイリオ"/>
              </a:rPr>
              <a:t>2019.</a:t>
            </a:r>
            <a:endParaRPr sz="600">
              <a:latin typeface="メイリオ"/>
              <a:cs typeface="メイリオ"/>
            </a:endParaRPr>
          </a:p>
          <a:p>
            <a:pPr algn="just" marL="280035" marR="17145" indent="-157480">
              <a:lnSpc>
                <a:spcPct val="100000"/>
              </a:lnSpc>
              <a:spcBef>
                <a:spcPts val="395"/>
              </a:spcBef>
            </a:pPr>
            <a:r>
              <a:rPr dirty="0" sz="600">
                <a:latin typeface="メイリオ"/>
                <a:cs typeface="メイリオ"/>
              </a:rPr>
              <a:t>12.</a:t>
            </a:r>
            <a:r>
              <a:rPr dirty="0" sz="600" spc="-30">
                <a:latin typeface="メイリオ"/>
                <a:cs typeface="メイリオ"/>
              </a:rPr>
              <a:t> </a:t>
            </a:r>
            <a:r>
              <a:rPr dirty="0" sz="600">
                <a:latin typeface="メイリオ"/>
                <a:cs typeface="メイリオ"/>
              </a:rPr>
              <a:t>Ohayon</a:t>
            </a:r>
            <a:r>
              <a:rPr dirty="0" sz="600" spc="150">
                <a:latin typeface="メイリオ"/>
                <a:cs typeface="メイリオ"/>
              </a:rPr>
              <a:t> </a:t>
            </a:r>
            <a:r>
              <a:rPr dirty="0" sz="600">
                <a:latin typeface="メイリオ"/>
                <a:cs typeface="メイリオ"/>
              </a:rPr>
              <a:t>MM,</a:t>
            </a:r>
            <a:r>
              <a:rPr dirty="0" sz="600" spc="150">
                <a:latin typeface="メイリオ"/>
                <a:cs typeface="メイリオ"/>
              </a:rPr>
              <a:t> </a:t>
            </a:r>
            <a:r>
              <a:rPr dirty="0" sz="600">
                <a:latin typeface="メイリオ"/>
                <a:cs typeface="メイリオ"/>
              </a:rPr>
              <a:t>Carskadon</a:t>
            </a:r>
            <a:r>
              <a:rPr dirty="0" sz="600" spc="155">
                <a:latin typeface="メイリオ"/>
                <a:cs typeface="メイリオ"/>
              </a:rPr>
              <a:t> </a:t>
            </a:r>
            <a:r>
              <a:rPr dirty="0" sz="600">
                <a:latin typeface="メイリオ"/>
                <a:cs typeface="メイリオ"/>
              </a:rPr>
              <a:t>MA,</a:t>
            </a:r>
            <a:r>
              <a:rPr dirty="0" sz="600" spc="145">
                <a:latin typeface="メイリオ"/>
                <a:cs typeface="メイリオ"/>
              </a:rPr>
              <a:t> </a:t>
            </a:r>
            <a:r>
              <a:rPr dirty="0" sz="600">
                <a:latin typeface="メイリオ"/>
                <a:cs typeface="メイリオ"/>
              </a:rPr>
              <a:t>Guilleminault</a:t>
            </a:r>
            <a:r>
              <a:rPr dirty="0" sz="600" spc="155">
                <a:latin typeface="メイリオ"/>
                <a:cs typeface="メイリオ"/>
              </a:rPr>
              <a:t> </a:t>
            </a:r>
            <a:r>
              <a:rPr dirty="0" sz="600">
                <a:latin typeface="メイリオ"/>
                <a:cs typeface="メイリオ"/>
              </a:rPr>
              <a:t>C,</a:t>
            </a:r>
            <a:r>
              <a:rPr dirty="0" sz="600" spc="145">
                <a:latin typeface="メイリオ"/>
                <a:cs typeface="メイリオ"/>
              </a:rPr>
              <a:t> </a:t>
            </a:r>
            <a:r>
              <a:rPr dirty="0" sz="600">
                <a:latin typeface="メイリオ"/>
                <a:cs typeface="メイリオ"/>
              </a:rPr>
              <a:t>Vitiello</a:t>
            </a:r>
            <a:r>
              <a:rPr dirty="0" sz="600" spc="150">
                <a:latin typeface="メイリオ"/>
                <a:cs typeface="メイリオ"/>
              </a:rPr>
              <a:t> </a:t>
            </a:r>
            <a:r>
              <a:rPr dirty="0" sz="600">
                <a:latin typeface="メイリオ"/>
                <a:cs typeface="メイリオ"/>
              </a:rPr>
              <a:t>M</a:t>
            </a:r>
            <a:r>
              <a:rPr dirty="0" sz="600" spc="155">
                <a:latin typeface="メイリオ"/>
                <a:cs typeface="メイリオ"/>
              </a:rPr>
              <a:t> </a:t>
            </a:r>
            <a:r>
              <a:rPr dirty="0" sz="600">
                <a:latin typeface="メイリオ"/>
                <a:cs typeface="メイリオ"/>
              </a:rPr>
              <a:t>V.</a:t>
            </a:r>
            <a:r>
              <a:rPr dirty="0" sz="600" spc="145">
                <a:latin typeface="メイリオ"/>
                <a:cs typeface="メイリオ"/>
              </a:rPr>
              <a:t> </a:t>
            </a:r>
            <a:r>
              <a:rPr dirty="0" sz="600" spc="-10">
                <a:latin typeface="メイリオ"/>
                <a:cs typeface="メイリオ"/>
              </a:rPr>
              <a:t>Meta-analysis</a:t>
            </a:r>
            <a:r>
              <a:rPr dirty="0" sz="600" spc="500">
                <a:latin typeface="メイリオ"/>
                <a:cs typeface="メイリオ"/>
              </a:rPr>
              <a:t> </a:t>
            </a:r>
            <a:r>
              <a:rPr dirty="0" sz="600">
                <a:latin typeface="メイリオ"/>
                <a:cs typeface="メイリオ"/>
              </a:rPr>
              <a:t>of</a:t>
            </a:r>
            <a:r>
              <a:rPr dirty="0" sz="600" spc="190">
                <a:latin typeface="メイリオ"/>
                <a:cs typeface="メイリオ"/>
              </a:rPr>
              <a:t> </a:t>
            </a:r>
            <a:r>
              <a:rPr dirty="0" sz="600">
                <a:latin typeface="メイリオ"/>
                <a:cs typeface="メイリオ"/>
              </a:rPr>
              <a:t>quantitative</a:t>
            </a:r>
            <a:r>
              <a:rPr dirty="0" sz="600" spc="195">
                <a:latin typeface="メイリオ"/>
                <a:cs typeface="メイリオ"/>
              </a:rPr>
              <a:t> </a:t>
            </a:r>
            <a:r>
              <a:rPr dirty="0" sz="600">
                <a:latin typeface="メイリオ"/>
                <a:cs typeface="メイリオ"/>
              </a:rPr>
              <a:t>sleep</a:t>
            </a:r>
            <a:r>
              <a:rPr dirty="0" sz="600" spc="170">
                <a:latin typeface="メイリオ"/>
                <a:cs typeface="メイリオ"/>
              </a:rPr>
              <a:t> </a:t>
            </a:r>
            <a:r>
              <a:rPr dirty="0" sz="600">
                <a:latin typeface="メイリオ"/>
                <a:cs typeface="メイリオ"/>
              </a:rPr>
              <a:t>parameters</a:t>
            </a:r>
            <a:r>
              <a:rPr dirty="0" sz="600" spc="195">
                <a:latin typeface="メイリオ"/>
                <a:cs typeface="メイリオ"/>
              </a:rPr>
              <a:t> </a:t>
            </a:r>
            <a:r>
              <a:rPr dirty="0" sz="600">
                <a:latin typeface="メイリオ"/>
                <a:cs typeface="メイリオ"/>
              </a:rPr>
              <a:t>from</a:t>
            </a:r>
            <a:r>
              <a:rPr dirty="0" sz="600" spc="175">
                <a:latin typeface="メイリオ"/>
                <a:cs typeface="メイリオ"/>
              </a:rPr>
              <a:t> </a:t>
            </a:r>
            <a:r>
              <a:rPr dirty="0" sz="600">
                <a:latin typeface="メイリオ"/>
                <a:cs typeface="メイリオ"/>
              </a:rPr>
              <a:t>childhood</a:t>
            </a:r>
            <a:r>
              <a:rPr dirty="0" sz="600" spc="190">
                <a:latin typeface="メイリオ"/>
                <a:cs typeface="メイリオ"/>
              </a:rPr>
              <a:t> </a:t>
            </a:r>
            <a:r>
              <a:rPr dirty="0" sz="600">
                <a:latin typeface="メイリオ"/>
                <a:cs typeface="メイリオ"/>
              </a:rPr>
              <a:t>to</a:t>
            </a:r>
            <a:r>
              <a:rPr dirty="0" sz="600" spc="180">
                <a:latin typeface="メイリオ"/>
                <a:cs typeface="メイリオ"/>
              </a:rPr>
              <a:t> </a:t>
            </a:r>
            <a:r>
              <a:rPr dirty="0" sz="600">
                <a:latin typeface="メイリオ"/>
                <a:cs typeface="メイリオ"/>
              </a:rPr>
              <a:t>old</a:t>
            </a:r>
            <a:r>
              <a:rPr dirty="0" sz="600" spc="170">
                <a:latin typeface="メイリオ"/>
                <a:cs typeface="メイリオ"/>
              </a:rPr>
              <a:t> </a:t>
            </a:r>
            <a:r>
              <a:rPr dirty="0" sz="600">
                <a:latin typeface="メイリオ"/>
                <a:cs typeface="メイリオ"/>
              </a:rPr>
              <a:t>age</a:t>
            </a:r>
            <a:r>
              <a:rPr dirty="0" sz="600" spc="190">
                <a:latin typeface="メイリオ"/>
                <a:cs typeface="メイリオ"/>
              </a:rPr>
              <a:t> </a:t>
            </a:r>
            <a:r>
              <a:rPr dirty="0" sz="600">
                <a:latin typeface="メイリオ"/>
                <a:cs typeface="メイリオ"/>
              </a:rPr>
              <a:t>in</a:t>
            </a:r>
            <a:r>
              <a:rPr dirty="0" sz="600" spc="180">
                <a:latin typeface="メイリオ"/>
                <a:cs typeface="メイリオ"/>
              </a:rPr>
              <a:t> </a:t>
            </a:r>
            <a:r>
              <a:rPr dirty="0" sz="600" spc="-10">
                <a:latin typeface="メイリオ"/>
                <a:cs typeface="メイリオ"/>
              </a:rPr>
              <a:t>healthy</a:t>
            </a:r>
            <a:r>
              <a:rPr dirty="0" sz="600" spc="500">
                <a:latin typeface="メイリオ"/>
                <a:cs typeface="メイリオ"/>
              </a:rPr>
              <a:t> </a:t>
            </a:r>
            <a:r>
              <a:rPr dirty="0" sz="600">
                <a:latin typeface="メイリオ"/>
                <a:cs typeface="メイリオ"/>
              </a:rPr>
              <a:t>individuals:</a:t>
            </a:r>
            <a:r>
              <a:rPr dirty="0" sz="600" spc="35">
                <a:latin typeface="メイリオ"/>
                <a:cs typeface="メイリオ"/>
              </a:rPr>
              <a:t> </a:t>
            </a:r>
            <a:r>
              <a:rPr dirty="0" sz="600">
                <a:latin typeface="メイリオ"/>
                <a:cs typeface="メイリオ"/>
              </a:rPr>
              <a:t>Developing</a:t>
            </a:r>
            <a:r>
              <a:rPr dirty="0" sz="600" spc="25">
                <a:latin typeface="メイリオ"/>
                <a:cs typeface="メイリオ"/>
              </a:rPr>
              <a:t> </a:t>
            </a:r>
            <a:r>
              <a:rPr dirty="0" sz="600">
                <a:latin typeface="メイリオ"/>
                <a:cs typeface="メイリオ"/>
              </a:rPr>
              <a:t>normative</a:t>
            </a:r>
            <a:r>
              <a:rPr dirty="0" sz="600" spc="45">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values</a:t>
            </a:r>
            <a:r>
              <a:rPr dirty="0" sz="600" spc="45">
                <a:latin typeface="メイリオ"/>
                <a:cs typeface="メイリオ"/>
              </a:rPr>
              <a:t> </a:t>
            </a:r>
            <a:r>
              <a:rPr dirty="0" sz="600">
                <a:latin typeface="メイリオ"/>
                <a:cs typeface="メイリオ"/>
              </a:rPr>
              <a:t>across</a:t>
            </a:r>
            <a:r>
              <a:rPr dirty="0" sz="600" spc="45">
                <a:latin typeface="メイリオ"/>
                <a:cs typeface="メイリオ"/>
              </a:rPr>
              <a:t> </a:t>
            </a:r>
            <a:r>
              <a:rPr dirty="0" sz="600">
                <a:latin typeface="メイリオ"/>
                <a:cs typeface="メイリオ"/>
              </a:rPr>
              <a:t>the</a:t>
            </a:r>
            <a:r>
              <a:rPr dirty="0" sz="600" spc="40">
                <a:latin typeface="メイリオ"/>
                <a:cs typeface="メイリオ"/>
              </a:rPr>
              <a:t> </a:t>
            </a:r>
            <a:r>
              <a:rPr dirty="0" sz="600">
                <a:latin typeface="メイリオ"/>
                <a:cs typeface="メイリオ"/>
              </a:rPr>
              <a:t>human</a:t>
            </a:r>
            <a:r>
              <a:rPr dirty="0" sz="600" spc="45">
                <a:latin typeface="メイリオ"/>
                <a:cs typeface="メイリオ"/>
              </a:rPr>
              <a:t> </a:t>
            </a:r>
            <a:r>
              <a:rPr dirty="0" sz="600" spc="-10">
                <a:latin typeface="メイリオ"/>
                <a:cs typeface="メイリオ"/>
              </a:rPr>
              <a:t>lifespan.</a:t>
            </a:r>
            <a:r>
              <a:rPr dirty="0" sz="600" spc="500">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27:</a:t>
            </a:r>
            <a:r>
              <a:rPr dirty="0" sz="600" spc="-15">
                <a:latin typeface="メイリオ"/>
                <a:cs typeface="メイリオ"/>
              </a:rPr>
              <a:t> </a:t>
            </a:r>
            <a:r>
              <a:rPr dirty="0" sz="600" spc="-10">
                <a:latin typeface="メイリオ"/>
                <a:cs typeface="メイリオ"/>
              </a:rPr>
              <a:t>1255-</a:t>
            </a:r>
            <a:r>
              <a:rPr dirty="0" sz="600">
                <a:latin typeface="メイリオ"/>
                <a:cs typeface="メイリオ"/>
              </a:rPr>
              <a:t>1273,</a:t>
            </a:r>
            <a:r>
              <a:rPr dirty="0" sz="600" spc="-5">
                <a:latin typeface="メイリオ"/>
                <a:cs typeface="メイリオ"/>
              </a:rPr>
              <a:t> </a:t>
            </a:r>
            <a:r>
              <a:rPr dirty="0" sz="600" spc="-10">
                <a:latin typeface="メイリオ"/>
                <a:cs typeface="メイリオ"/>
              </a:rPr>
              <a:t>2004.</a:t>
            </a:r>
            <a:endParaRPr sz="600">
              <a:latin typeface="メイリオ"/>
              <a:cs typeface="メイリオ"/>
            </a:endParaRPr>
          </a:p>
          <a:p>
            <a:pPr algn="just" marL="267970" marR="18415" indent="-144780">
              <a:lnSpc>
                <a:spcPct val="100000"/>
              </a:lnSpc>
              <a:spcBef>
                <a:spcPts val="395"/>
              </a:spcBef>
            </a:pPr>
            <a:r>
              <a:rPr dirty="0" sz="600">
                <a:latin typeface="メイリオ"/>
                <a:cs typeface="メイリオ"/>
              </a:rPr>
              <a:t>13.</a:t>
            </a:r>
            <a:r>
              <a:rPr dirty="0" sz="600" spc="-40">
                <a:latin typeface="メイリオ"/>
                <a:cs typeface="メイリオ"/>
              </a:rPr>
              <a:t> </a:t>
            </a:r>
            <a:r>
              <a:rPr dirty="0" sz="600">
                <a:latin typeface="メイリオ"/>
                <a:cs typeface="メイリオ"/>
              </a:rPr>
              <a:t>Czeisler</a:t>
            </a:r>
            <a:r>
              <a:rPr dirty="0" sz="600" spc="45">
                <a:latin typeface="メイリオ"/>
                <a:cs typeface="メイリオ"/>
              </a:rPr>
              <a:t> </a:t>
            </a:r>
            <a:r>
              <a:rPr dirty="0" sz="600">
                <a:latin typeface="メイリオ"/>
                <a:cs typeface="メイリオ"/>
              </a:rPr>
              <a:t>CA,</a:t>
            </a:r>
            <a:r>
              <a:rPr dirty="0" sz="600" spc="30">
                <a:latin typeface="メイリオ"/>
                <a:cs typeface="メイリオ"/>
              </a:rPr>
              <a:t> </a:t>
            </a:r>
            <a:r>
              <a:rPr dirty="0" sz="600">
                <a:latin typeface="メイリオ"/>
                <a:cs typeface="メイリオ"/>
              </a:rPr>
              <a:t>Dumont</a:t>
            </a:r>
            <a:r>
              <a:rPr dirty="0" sz="600" spc="35">
                <a:latin typeface="メイリオ"/>
                <a:cs typeface="メイリオ"/>
              </a:rPr>
              <a:t> </a:t>
            </a:r>
            <a:r>
              <a:rPr dirty="0" sz="600">
                <a:latin typeface="メイリオ"/>
                <a:cs typeface="メイリオ"/>
              </a:rPr>
              <a:t>M,</a:t>
            </a:r>
            <a:r>
              <a:rPr dirty="0" sz="600" spc="35">
                <a:latin typeface="メイリオ"/>
                <a:cs typeface="メイリオ"/>
              </a:rPr>
              <a:t> </a:t>
            </a:r>
            <a:r>
              <a:rPr dirty="0" sz="600">
                <a:latin typeface="メイリオ"/>
                <a:cs typeface="メイリオ"/>
              </a:rPr>
              <a:t>Duffy</a:t>
            </a:r>
            <a:r>
              <a:rPr dirty="0" sz="600" spc="30">
                <a:latin typeface="メイリオ"/>
                <a:cs typeface="メイリオ"/>
              </a:rPr>
              <a:t> </a:t>
            </a:r>
            <a:r>
              <a:rPr dirty="0" sz="600">
                <a:latin typeface="メイリオ"/>
                <a:cs typeface="メイリオ"/>
              </a:rPr>
              <a:t>JF,</a:t>
            </a:r>
            <a:r>
              <a:rPr dirty="0" sz="600" spc="35">
                <a:latin typeface="メイリオ"/>
                <a:cs typeface="メイリオ"/>
              </a:rPr>
              <a:t> </a:t>
            </a:r>
            <a:r>
              <a:rPr dirty="0" sz="600">
                <a:latin typeface="メイリオ"/>
                <a:cs typeface="メイリオ"/>
              </a:rPr>
              <a:t>Steinberg</a:t>
            </a:r>
            <a:r>
              <a:rPr dirty="0" sz="600" spc="30">
                <a:latin typeface="メイリオ"/>
                <a:cs typeface="メイリオ"/>
              </a:rPr>
              <a:t> </a:t>
            </a:r>
            <a:r>
              <a:rPr dirty="0" sz="600">
                <a:latin typeface="メイリオ"/>
                <a:cs typeface="メイリオ"/>
              </a:rPr>
              <a:t>JD,</a:t>
            </a:r>
            <a:r>
              <a:rPr dirty="0" sz="600" spc="30">
                <a:latin typeface="メイリオ"/>
                <a:cs typeface="メイリオ"/>
              </a:rPr>
              <a:t> </a:t>
            </a:r>
            <a:r>
              <a:rPr dirty="0" sz="600">
                <a:latin typeface="メイリオ"/>
                <a:cs typeface="メイリオ"/>
              </a:rPr>
              <a:t>Richardson</a:t>
            </a:r>
            <a:r>
              <a:rPr dirty="0" sz="600" spc="35">
                <a:latin typeface="メイリオ"/>
                <a:cs typeface="メイリオ"/>
              </a:rPr>
              <a:t> </a:t>
            </a:r>
            <a:r>
              <a:rPr dirty="0" sz="600">
                <a:latin typeface="メイリオ"/>
                <a:cs typeface="メイリオ"/>
              </a:rPr>
              <a:t>GS,</a:t>
            </a:r>
            <a:r>
              <a:rPr dirty="0" sz="600" spc="35">
                <a:latin typeface="メイリオ"/>
                <a:cs typeface="メイリオ"/>
              </a:rPr>
              <a:t> </a:t>
            </a:r>
            <a:r>
              <a:rPr dirty="0" sz="600">
                <a:latin typeface="メイリオ"/>
                <a:cs typeface="メイリオ"/>
              </a:rPr>
              <a:t>Brown</a:t>
            </a:r>
            <a:r>
              <a:rPr dirty="0" sz="600" spc="35">
                <a:latin typeface="メイリオ"/>
                <a:cs typeface="メイリオ"/>
              </a:rPr>
              <a:t> </a:t>
            </a:r>
            <a:r>
              <a:rPr dirty="0" sz="600" spc="-25">
                <a:latin typeface="メイリオ"/>
                <a:cs typeface="メイリオ"/>
              </a:rPr>
              <a:t>EN,</a:t>
            </a:r>
            <a:r>
              <a:rPr dirty="0" sz="600" spc="500">
                <a:latin typeface="メイリオ"/>
                <a:cs typeface="メイリオ"/>
              </a:rPr>
              <a:t> </a:t>
            </a:r>
            <a:r>
              <a:rPr dirty="0" sz="600">
                <a:latin typeface="メイリオ"/>
                <a:cs typeface="メイリオ"/>
              </a:rPr>
              <a:t>Sánchez</a:t>
            </a:r>
            <a:r>
              <a:rPr dirty="0" sz="600" spc="80">
                <a:latin typeface="メイリオ"/>
                <a:cs typeface="メイリオ"/>
              </a:rPr>
              <a:t> </a:t>
            </a:r>
            <a:r>
              <a:rPr dirty="0" sz="600">
                <a:latin typeface="メイリオ"/>
                <a:cs typeface="メイリオ"/>
              </a:rPr>
              <a:t>R,</a:t>
            </a:r>
            <a:r>
              <a:rPr dirty="0" sz="600" spc="85">
                <a:latin typeface="メイリオ"/>
                <a:cs typeface="メイリオ"/>
              </a:rPr>
              <a:t> </a:t>
            </a:r>
            <a:r>
              <a:rPr dirty="0" sz="600">
                <a:latin typeface="メイリオ"/>
                <a:cs typeface="メイリオ"/>
              </a:rPr>
              <a:t>Ríos</a:t>
            </a:r>
            <a:r>
              <a:rPr dirty="0" sz="600" spc="80">
                <a:latin typeface="メイリオ"/>
                <a:cs typeface="メイリオ"/>
              </a:rPr>
              <a:t> </a:t>
            </a:r>
            <a:r>
              <a:rPr dirty="0" sz="600">
                <a:latin typeface="メイリオ"/>
                <a:cs typeface="メイリオ"/>
              </a:rPr>
              <a:t>CD,</a:t>
            </a:r>
            <a:r>
              <a:rPr dirty="0" sz="600" spc="80">
                <a:latin typeface="メイリオ"/>
                <a:cs typeface="メイリオ"/>
              </a:rPr>
              <a:t> </a:t>
            </a:r>
            <a:r>
              <a:rPr dirty="0" sz="600">
                <a:latin typeface="メイリオ"/>
                <a:cs typeface="メイリオ"/>
              </a:rPr>
              <a:t>Ronda</a:t>
            </a:r>
            <a:r>
              <a:rPr dirty="0" sz="600" spc="85">
                <a:latin typeface="メイリオ"/>
                <a:cs typeface="メイリオ"/>
              </a:rPr>
              <a:t> </a:t>
            </a:r>
            <a:r>
              <a:rPr dirty="0" sz="600">
                <a:latin typeface="メイリオ"/>
                <a:cs typeface="メイリオ"/>
              </a:rPr>
              <a:t>JM.</a:t>
            </a:r>
            <a:r>
              <a:rPr dirty="0" sz="600" spc="80">
                <a:latin typeface="メイリオ"/>
                <a:cs typeface="メイリオ"/>
              </a:rPr>
              <a:t> </a:t>
            </a:r>
            <a:r>
              <a:rPr dirty="0" sz="600">
                <a:latin typeface="メイリオ"/>
                <a:cs typeface="メイリオ"/>
              </a:rPr>
              <a:t>Association</a:t>
            </a:r>
            <a:r>
              <a:rPr dirty="0" sz="600" spc="85">
                <a:latin typeface="メイリオ"/>
                <a:cs typeface="メイリオ"/>
              </a:rPr>
              <a:t> </a:t>
            </a:r>
            <a:r>
              <a:rPr dirty="0" sz="600">
                <a:latin typeface="メイリオ"/>
                <a:cs typeface="メイリオ"/>
              </a:rPr>
              <a:t>of</a:t>
            </a:r>
            <a:r>
              <a:rPr dirty="0" sz="600" spc="80">
                <a:latin typeface="メイリオ"/>
                <a:cs typeface="メイリオ"/>
              </a:rPr>
              <a:t> </a:t>
            </a:r>
            <a:r>
              <a:rPr dirty="0" sz="600" spc="-10">
                <a:latin typeface="メイリオ"/>
                <a:cs typeface="メイリオ"/>
              </a:rPr>
              <a:t>sleep-</a:t>
            </a:r>
            <a:r>
              <a:rPr dirty="0" sz="600">
                <a:latin typeface="メイリオ"/>
                <a:cs typeface="メイリオ"/>
              </a:rPr>
              <a:t>wake</a:t>
            </a:r>
            <a:r>
              <a:rPr dirty="0" sz="600" spc="80">
                <a:latin typeface="メイリオ"/>
                <a:cs typeface="メイリオ"/>
              </a:rPr>
              <a:t> </a:t>
            </a:r>
            <a:r>
              <a:rPr dirty="0" sz="600">
                <a:latin typeface="メイリオ"/>
                <a:cs typeface="メイリオ"/>
              </a:rPr>
              <a:t>habits</a:t>
            </a:r>
            <a:r>
              <a:rPr dirty="0" sz="600" spc="80">
                <a:latin typeface="メイリオ"/>
                <a:cs typeface="メイリオ"/>
              </a:rPr>
              <a:t> </a:t>
            </a:r>
            <a:r>
              <a:rPr dirty="0" sz="600">
                <a:latin typeface="メイリオ"/>
                <a:cs typeface="メイリオ"/>
              </a:rPr>
              <a:t>in</a:t>
            </a:r>
            <a:r>
              <a:rPr dirty="0" sz="600" spc="90">
                <a:latin typeface="メイリオ"/>
                <a:cs typeface="メイリオ"/>
              </a:rPr>
              <a:t> </a:t>
            </a:r>
            <a:r>
              <a:rPr dirty="0" sz="600" spc="-20">
                <a:latin typeface="メイリオ"/>
                <a:cs typeface="メイリオ"/>
              </a:rPr>
              <a:t>older</a:t>
            </a:r>
            <a:r>
              <a:rPr dirty="0" sz="600" spc="500">
                <a:latin typeface="メイリオ"/>
                <a:cs typeface="メイリオ"/>
              </a:rPr>
              <a:t> </a:t>
            </a:r>
            <a:r>
              <a:rPr dirty="0" sz="600">
                <a:latin typeface="メイリオ"/>
                <a:cs typeface="メイリオ"/>
              </a:rPr>
              <a:t>people</a:t>
            </a:r>
            <a:r>
              <a:rPr dirty="0" sz="600" spc="80">
                <a:latin typeface="メイリオ"/>
                <a:cs typeface="メイリオ"/>
              </a:rPr>
              <a:t> </a:t>
            </a:r>
            <a:r>
              <a:rPr dirty="0" sz="600">
                <a:latin typeface="メイリオ"/>
                <a:cs typeface="メイリオ"/>
              </a:rPr>
              <a:t>with</a:t>
            </a:r>
            <a:r>
              <a:rPr dirty="0" sz="600" spc="80">
                <a:latin typeface="メイリオ"/>
                <a:cs typeface="メイリオ"/>
              </a:rPr>
              <a:t> </a:t>
            </a:r>
            <a:r>
              <a:rPr dirty="0" sz="600">
                <a:latin typeface="メイリオ"/>
                <a:cs typeface="メイリオ"/>
              </a:rPr>
              <a:t>changes</a:t>
            </a:r>
            <a:r>
              <a:rPr dirty="0" sz="600" spc="80">
                <a:latin typeface="メイリオ"/>
                <a:cs typeface="メイリオ"/>
              </a:rPr>
              <a:t> </a:t>
            </a:r>
            <a:r>
              <a:rPr dirty="0" sz="600">
                <a:latin typeface="メイリオ"/>
                <a:cs typeface="メイリオ"/>
              </a:rPr>
              <a:t>in</a:t>
            </a:r>
            <a:r>
              <a:rPr dirty="0" sz="600" spc="80">
                <a:latin typeface="メイリオ"/>
                <a:cs typeface="メイリオ"/>
              </a:rPr>
              <a:t> </a:t>
            </a:r>
            <a:r>
              <a:rPr dirty="0" sz="600">
                <a:latin typeface="メイリオ"/>
                <a:cs typeface="メイリオ"/>
              </a:rPr>
              <a:t>output</a:t>
            </a:r>
            <a:r>
              <a:rPr dirty="0" sz="600" spc="80">
                <a:latin typeface="メイリオ"/>
                <a:cs typeface="メイリオ"/>
              </a:rPr>
              <a:t> </a:t>
            </a:r>
            <a:r>
              <a:rPr dirty="0" sz="600">
                <a:latin typeface="メイリオ"/>
                <a:cs typeface="メイリオ"/>
              </a:rPr>
              <a:t>of</a:t>
            </a:r>
            <a:r>
              <a:rPr dirty="0" sz="600" spc="80">
                <a:latin typeface="メイリオ"/>
                <a:cs typeface="メイリオ"/>
              </a:rPr>
              <a:t> </a:t>
            </a:r>
            <a:r>
              <a:rPr dirty="0" sz="600">
                <a:latin typeface="メイリオ"/>
                <a:cs typeface="メイリオ"/>
              </a:rPr>
              <a:t>circadian</a:t>
            </a:r>
            <a:r>
              <a:rPr dirty="0" sz="600" spc="80">
                <a:latin typeface="メイリオ"/>
                <a:cs typeface="メイリオ"/>
              </a:rPr>
              <a:t> </a:t>
            </a:r>
            <a:r>
              <a:rPr dirty="0" sz="600">
                <a:latin typeface="メイリオ"/>
                <a:cs typeface="メイリオ"/>
              </a:rPr>
              <a:t>pacemaker. Lancet</a:t>
            </a:r>
            <a:r>
              <a:rPr dirty="0" sz="600" spc="80">
                <a:latin typeface="メイリオ"/>
                <a:cs typeface="メイリオ"/>
              </a:rPr>
              <a:t> </a:t>
            </a:r>
            <a:r>
              <a:rPr dirty="0" sz="600">
                <a:latin typeface="メイリオ"/>
                <a:cs typeface="メイリオ"/>
              </a:rPr>
              <a:t>340: </a:t>
            </a:r>
            <a:r>
              <a:rPr dirty="0" sz="600" spc="-20">
                <a:latin typeface="メイリオ"/>
                <a:cs typeface="メイリオ"/>
              </a:rPr>
              <a:t>933-</a:t>
            </a:r>
            <a:r>
              <a:rPr dirty="0" sz="600">
                <a:latin typeface="メイリオ"/>
                <a:cs typeface="メイリオ"/>
              </a:rPr>
              <a:t>936,</a:t>
            </a:r>
            <a:r>
              <a:rPr dirty="0" sz="600" spc="335">
                <a:latin typeface="メイリオ"/>
                <a:cs typeface="メイリオ"/>
              </a:rPr>
              <a:t>  </a:t>
            </a:r>
            <a:r>
              <a:rPr dirty="0" sz="600" spc="-10">
                <a:latin typeface="メイリオ"/>
                <a:cs typeface="メイリオ"/>
              </a:rPr>
              <a:t>1992.</a:t>
            </a:r>
            <a:endParaRPr sz="600">
              <a:latin typeface="メイリオ"/>
              <a:cs typeface="メイリオ"/>
            </a:endParaRPr>
          </a:p>
          <a:p>
            <a:pPr algn="just" marL="267970" marR="18415" indent="-144780">
              <a:lnSpc>
                <a:spcPct val="100000"/>
              </a:lnSpc>
              <a:spcBef>
                <a:spcPts val="409"/>
              </a:spcBef>
            </a:pPr>
            <a:r>
              <a:rPr dirty="0" sz="600">
                <a:latin typeface="メイリオ"/>
                <a:cs typeface="メイリオ"/>
              </a:rPr>
              <a:t>14.</a:t>
            </a:r>
            <a:r>
              <a:rPr dirty="0" sz="600" spc="-35">
                <a:latin typeface="メイリオ"/>
                <a:cs typeface="メイリオ"/>
              </a:rPr>
              <a:t> </a:t>
            </a:r>
            <a:r>
              <a:rPr dirty="0" sz="600">
                <a:latin typeface="メイリオ"/>
                <a:cs typeface="メイリオ"/>
              </a:rPr>
              <a:t>Foster</a:t>
            </a:r>
            <a:r>
              <a:rPr dirty="0" sz="600" spc="204">
                <a:latin typeface="メイリオ"/>
                <a:cs typeface="メイリオ"/>
              </a:rPr>
              <a:t> </a:t>
            </a:r>
            <a:r>
              <a:rPr dirty="0" sz="600">
                <a:latin typeface="メイリオ"/>
                <a:cs typeface="メイリオ"/>
              </a:rPr>
              <a:t>RG,</a:t>
            </a:r>
            <a:r>
              <a:rPr dirty="0" sz="600" spc="204">
                <a:latin typeface="メイリオ"/>
                <a:cs typeface="メイリオ"/>
              </a:rPr>
              <a:t> </a:t>
            </a:r>
            <a:r>
              <a:rPr dirty="0" sz="600">
                <a:latin typeface="メイリオ"/>
                <a:cs typeface="メイリオ"/>
              </a:rPr>
              <a:t>Roenneberg</a:t>
            </a:r>
            <a:r>
              <a:rPr dirty="0" sz="600" spc="204">
                <a:latin typeface="メイリオ"/>
                <a:cs typeface="メイリオ"/>
              </a:rPr>
              <a:t> </a:t>
            </a:r>
            <a:r>
              <a:rPr dirty="0" sz="600">
                <a:latin typeface="メイリオ"/>
                <a:cs typeface="メイリオ"/>
              </a:rPr>
              <a:t>T.</a:t>
            </a:r>
            <a:r>
              <a:rPr dirty="0" sz="600" spc="204">
                <a:latin typeface="メイリオ"/>
                <a:cs typeface="メイリオ"/>
              </a:rPr>
              <a:t> </a:t>
            </a:r>
            <a:r>
              <a:rPr dirty="0" sz="600">
                <a:latin typeface="メイリオ"/>
                <a:cs typeface="メイリオ"/>
              </a:rPr>
              <a:t>Human</a:t>
            </a:r>
            <a:r>
              <a:rPr dirty="0" sz="600" spc="200">
                <a:latin typeface="メイリオ"/>
                <a:cs typeface="メイリオ"/>
              </a:rPr>
              <a:t> </a:t>
            </a:r>
            <a:r>
              <a:rPr dirty="0" sz="600">
                <a:latin typeface="メイリオ"/>
                <a:cs typeface="メイリオ"/>
              </a:rPr>
              <a:t>responses</a:t>
            </a:r>
            <a:r>
              <a:rPr dirty="0" sz="600" spc="204">
                <a:latin typeface="メイリオ"/>
                <a:cs typeface="メイリオ"/>
              </a:rPr>
              <a:t> </a:t>
            </a:r>
            <a:r>
              <a:rPr dirty="0" sz="600">
                <a:latin typeface="メイリオ"/>
                <a:cs typeface="メイリオ"/>
              </a:rPr>
              <a:t>to</a:t>
            </a:r>
            <a:r>
              <a:rPr dirty="0" sz="600" spc="200">
                <a:latin typeface="メイリオ"/>
                <a:cs typeface="メイリオ"/>
              </a:rPr>
              <a:t> </a:t>
            </a:r>
            <a:r>
              <a:rPr dirty="0" sz="600">
                <a:latin typeface="メイリオ"/>
                <a:cs typeface="メイリオ"/>
              </a:rPr>
              <a:t>the</a:t>
            </a:r>
            <a:r>
              <a:rPr dirty="0" sz="600" spc="210">
                <a:latin typeface="メイリオ"/>
                <a:cs typeface="メイリオ"/>
              </a:rPr>
              <a:t> </a:t>
            </a:r>
            <a:r>
              <a:rPr dirty="0" sz="600">
                <a:latin typeface="メイリオ"/>
                <a:cs typeface="メイリオ"/>
              </a:rPr>
              <a:t>geophysical</a:t>
            </a:r>
            <a:r>
              <a:rPr dirty="0" sz="600" spc="200">
                <a:latin typeface="メイリオ"/>
                <a:cs typeface="メイリオ"/>
              </a:rPr>
              <a:t> </a:t>
            </a:r>
            <a:r>
              <a:rPr dirty="0" sz="600" spc="-10">
                <a:latin typeface="メイリオ"/>
                <a:cs typeface="メイリオ"/>
              </a:rPr>
              <a:t>daily,</a:t>
            </a:r>
            <a:r>
              <a:rPr dirty="0" sz="600" spc="500">
                <a:latin typeface="メイリオ"/>
                <a:cs typeface="メイリオ"/>
              </a:rPr>
              <a:t> </a:t>
            </a:r>
            <a:r>
              <a:rPr dirty="0" sz="600">
                <a:latin typeface="メイリオ"/>
                <a:cs typeface="メイリオ"/>
              </a:rPr>
              <a:t>annual</a:t>
            </a:r>
            <a:r>
              <a:rPr dirty="0" sz="600" spc="-15">
                <a:latin typeface="メイリオ"/>
                <a:cs typeface="メイリオ"/>
              </a:rPr>
              <a:t> </a:t>
            </a:r>
            <a:r>
              <a:rPr dirty="0" sz="600">
                <a:latin typeface="メイリオ"/>
                <a:cs typeface="メイリオ"/>
              </a:rPr>
              <a:t>and</a:t>
            </a:r>
            <a:r>
              <a:rPr dirty="0" sz="600" spc="-15">
                <a:latin typeface="メイリオ"/>
                <a:cs typeface="メイリオ"/>
              </a:rPr>
              <a:t> </a:t>
            </a:r>
            <a:r>
              <a:rPr dirty="0" sz="600">
                <a:latin typeface="メイリオ"/>
                <a:cs typeface="メイリオ"/>
              </a:rPr>
              <a:t>lunar</a:t>
            </a:r>
            <a:r>
              <a:rPr dirty="0" sz="600" spc="-30">
                <a:latin typeface="メイリオ"/>
                <a:cs typeface="メイリオ"/>
              </a:rPr>
              <a:t> </a:t>
            </a:r>
            <a:r>
              <a:rPr dirty="0" sz="600">
                <a:latin typeface="メイリオ"/>
                <a:cs typeface="メイリオ"/>
              </a:rPr>
              <a:t>cycles.</a:t>
            </a:r>
            <a:r>
              <a:rPr dirty="0" sz="600" spc="-25">
                <a:latin typeface="メイリオ"/>
                <a:cs typeface="メイリオ"/>
              </a:rPr>
              <a:t> </a:t>
            </a:r>
            <a:r>
              <a:rPr dirty="0" sz="600">
                <a:latin typeface="メイリオ"/>
                <a:cs typeface="メイリオ"/>
              </a:rPr>
              <a:t>Curr</a:t>
            </a:r>
            <a:r>
              <a:rPr dirty="0" sz="600" spc="-25">
                <a:latin typeface="メイリオ"/>
                <a:cs typeface="メイリオ"/>
              </a:rPr>
              <a:t> </a:t>
            </a:r>
            <a:r>
              <a:rPr dirty="0" sz="600">
                <a:latin typeface="メイリオ"/>
                <a:cs typeface="メイリオ"/>
              </a:rPr>
              <a:t>Biol</a:t>
            </a:r>
            <a:r>
              <a:rPr dirty="0" sz="600" spc="-45">
                <a:latin typeface="メイリオ"/>
                <a:cs typeface="メイリオ"/>
              </a:rPr>
              <a:t> </a:t>
            </a:r>
            <a:r>
              <a:rPr dirty="0" sz="600">
                <a:latin typeface="メイリオ"/>
                <a:cs typeface="メイリオ"/>
              </a:rPr>
              <a:t>18: </a:t>
            </a:r>
            <a:r>
              <a:rPr dirty="0" sz="600" spc="-10">
                <a:latin typeface="メイリオ"/>
                <a:cs typeface="メイリオ"/>
              </a:rPr>
              <a:t>784-</a:t>
            </a:r>
            <a:r>
              <a:rPr dirty="0" sz="600">
                <a:latin typeface="メイリオ"/>
                <a:cs typeface="メイリオ"/>
              </a:rPr>
              <a:t>794,</a:t>
            </a:r>
            <a:r>
              <a:rPr dirty="0" sz="600" spc="-15">
                <a:latin typeface="メイリオ"/>
                <a:cs typeface="メイリオ"/>
              </a:rPr>
              <a:t> </a:t>
            </a:r>
            <a:r>
              <a:rPr dirty="0" sz="600" spc="-10">
                <a:latin typeface="メイリオ"/>
                <a:cs typeface="メイリオ"/>
              </a:rPr>
              <a:t>2008.</a:t>
            </a:r>
            <a:endParaRPr sz="600">
              <a:latin typeface="メイリオ"/>
              <a:cs typeface="メイリオ"/>
            </a:endParaRPr>
          </a:p>
          <a:p>
            <a:pPr algn="just" marL="267970" marR="5080" indent="-144780">
              <a:lnSpc>
                <a:spcPct val="100000"/>
              </a:lnSpc>
              <a:spcBef>
                <a:spcPts val="395"/>
              </a:spcBef>
            </a:pPr>
            <a:r>
              <a:rPr dirty="0" sz="600">
                <a:latin typeface="メイリオ"/>
                <a:cs typeface="メイリオ"/>
              </a:rPr>
              <a:t>15.</a:t>
            </a:r>
            <a:r>
              <a:rPr dirty="0" sz="600" spc="-35">
                <a:latin typeface="メイリオ"/>
                <a:cs typeface="メイリオ"/>
              </a:rPr>
              <a:t> </a:t>
            </a:r>
            <a:r>
              <a:rPr dirty="0" sz="600">
                <a:latin typeface="メイリオ"/>
                <a:cs typeface="メイリオ"/>
              </a:rPr>
              <a:t>Rosen</a:t>
            </a:r>
            <a:r>
              <a:rPr dirty="0" sz="600" spc="45">
                <a:latin typeface="メイリオ"/>
                <a:cs typeface="メイリオ"/>
              </a:rPr>
              <a:t> </a:t>
            </a:r>
            <a:r>
              <a:rPr dirty="0" sz="600">
                <a:latin typeface="メイリオ"/>
                <a:cs typeface="メイリオ"/>
              </a:rPr>
              <a:t>LN,</a:t>
            </a:r>
            <a:r>
              <a:rPr dirty="0" sz="600" spc="55">
                <a:latin typeface="メイリオ"/>
                <a:cs typeface="メイリオ"/>
              </a:rPr>
              <a:t> </a:t>
            </a:r>
            <a:r>
              <a:rPr dirty="0" sz="600">
                <a:latin typeface="メイリオ"/>
                <a:cs typeface="メイリオ"/>
              </a:rPr>
              <a:t>Rosenthal</a:t>
            </a:r>
            <a:r>
              <a:rPr dirty="0" sz="600" spc="45">
                <a:latin typeface="メイリオ"/>
                <a:cs typeface="メイリオ"/>
              </a:rPr>
              <a:t> </a:t>
            </a:r>
            <a:r>
              <a:rPr dirty="0" sz="600">
                <a:latin typeface="メイリオ"/>
                <a:cs typeface="メイリオ"/>
              </a:rPr>
              <a:t>NE.</a:t>
            </a:r>
            <a:r>
              <a:rPr dirty="0" sz="600" spc="45">
                <a:latin typeface="メイリオ"/>
                <a:cs typeface="メイリオ"/>
              </a:rPr>
              <a:t> </a:t>
            </a:r>
            <a:r>
              <a:rPr dirty="0" sz="600">
                <a:latin typeface="メイリオ"/>
                <a:cs typeface="メイリオ"/>
              </a:rPr>
              <a:t>Seasonal</a:t>
            </a:r>
            <a:r>
              <a:rPr dirty="0" sz="600" spc="50">
                <a:latin typeface="メイリオ"/>
                <a:cs typeface="メイリオ"/>
              </a:rPr>
              <a:t> </a:t>
            </a:r>
            <a:r>
              <a:rPr dirty="0" sz="600">
                <a:latin typeface="メイリオ"/>
                <a:cs typeface="メイリオ"/>
              </a:rPr>
              <a:t>variations</a:t>
            </a:r>
            <a:r>
              <a:rPr dirty="0" sz="600" spc="60">
                <a:latin typeface="メイリオ"/>
                <a:cs typeface="メイリオ"/>
              </a:rPr>
              <a:t> </a:t>
            </a:r>
            <a:r>
              <a:rPr dirty="0" sz="600">
                <a:latin typeface="メイリオ"/>
                <a:cs typeface="メイリオ"/>
              </a:rPr>
              <a:t>in</a:t>
            </a:r>
            <a:r>
              <a:rPr dirty="0" sz="600" spc="50">
                <a:latin typeface="メイリオ"/>
                <a:cs typeface="メイリオ"/>
              </a:rPr>
              <a:t> </a:t>
            </a:r>
            <a:r>
              <a:rPr dirty="0" sz="600">
                <a:latin typeface="メイリオ"/>
                <a:cs typeface="メイリオ"/>
              </a:rPr>
              <a:t>mood</a:t>
            </a:r>
            <a:r>
              <a:rPr dirty="0" sz="600" spc="40">
                <a:latin typeface="メイリオ"/>
                <a:cs typeface="メイリオ"/>
              </a:rPr>
              <a:t> </a:t>
            </a:r>
            <a:r>
              <a:rPr dirty="0" sz="600">
                <a:latin typeface="メイリオ"/>
                <a:cs typeface="メイリオ"/>
              </a:rPr>
              <a:t>and</a:t>
            </a:r>
            <a:r>
              <a:rPr dirty="0" sz="600" spc="45">
                <a:latin typeface="メイリオ"/>
                <a:cs typeface="メイリオ"/>
              </a:rPr>
              <a:t> </a:t>
            </a:r>
            <a:r>
              <a:rPr dirty="0" sz="600">
                <a:latin typeface="メイリオ"/>
                <a:cs typeface="メイリオ"/>
              </a:rPr>
              <a:t>behavior</a:t>
            </a:r>
            <a:r>
              <a:rPr dirty="0" sz="600" spc="55">
                <a:latin typeface="メイリオ"/>
                <a:cs typeface="メイリオ"/>
              </a:rPr>
              <a:t> </a:t>
            </a:r>
            <a:r>
              <a:rPr dirty="0" sz="600">
                <a:latin typeface="メイリオ"/>
                <a:cs typeface="メイリオ"/>
              </a:rPr>
              <a:t>in</a:t>
            </a:r>
            <a:r>
              <a:rPr dirty="0" sz="600" spc="50">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a:latin typeface="メイリオ"/>
                <a:cs typeface="メイリオ"/>
              </a:rPr>
              <a:t>general</a:t>
            </a:r>
            <a:r>
              <a:rPr dirty="0" sz="600" spc="10">
                <a:latin typeface="メイリオ"/>
                <a:cs typeface="メイリオ"/>
              </a:rPr>
              <a:t> </a:t>
            </a:r>
            <a:r>
              <a:rPr dirty="0" sz="600">
                <a:latin typeface="メイリオ"/>
                <a:cs typeface="メイリオ"/>
              </a:rPr>
              <a:t>population:</a:t>
            </a:r>
            <a:r>
              <a:rPr dirty="0" sz="600" spc="5">
                <a:latin typeface="メイリオ"/>
                <a:cs typeface="メイリオ"/>
              </a:rPr>
              <a:t> </a:t>
            </a:r>
            <a:r>
              <a:rPr dirty="0" sz="600">
                <a:latin typeface="メイリオ"/>
                <a:cs typeface="メイリオ"/>
              </a:rPr>
              <a:t>A</a:t>
            </a:r>
            <a:r>
              <a:rPr dirty="0" sz="600" spc="10">
                <a:latin typeface="メイリオ"/>
                <a:cs typeface="メイリオ"/>
              </a:rPr>
              <a:t> </a:t>
            </a:r>
            <a:r>
              <a:rPr dirty="0" sz="600" spc="-10">
                <a:latin typeface="メイリオ"/>
                <a:cs typeface="メイリオ"/>
              </a:rPr>
              <a:t>factor-</a:t>
            </a:r>
            <a:r>
              <a:rPr dirty="0" sz="600">
                <a:latin typeface="メイリオ"/>
                <a:cs typeface="メイリオ"/>
              </a:rPr>
              <a:t>analytic</a:t>
            </a:r>
            <a:r>
              <a:rPr dirty="0" sz="600" spc="10">
                <a:latin typeface="メイリオ"/>
                <a:cs typeface="メイリオ"/>
              </a:rPr>
              <a:t> </a:t>
            </a:r>
            <a:r>
              <a:rPr dirty="0" sz="600">
                <a:latin typeface="メイリオ"/>
                <a:cs typeface="メイリオ"/>
              </a:rPr>
              <a:t>approach.</a:t>
            </a:r>
            <a:r>
              <a:rPr dirty="0" sz="600" spc="5">
                <a:latin typeface="メイリオ"/>
                <a:cs typeface="メイリオ"/>
              </a:rPr>
              <a:t> </a:t>
            </a:r>
            <a:r>
              <a:rPr dirty="0" sz="600">
                <a:latin typeface="メイリオ"/>
                <a:cs typeface="メイリオ"/>
              </a:rPr>
              <a:t>Psychiatry</a:t>
            </a:r>
            <a:r>
              <a:rPr dirty="0" sz="600" spc="5">
                <a:latin typeface="メイリオ"/>
                <a:cs typeface="メイリオ"/>
              </a:rPr>
              <a:t> </a:t>
            </a:r>
            <a:r>
              <a:rPr dirty="0" sz="600">
                <a:latin typeface="メイリオ"/>
                <a:cs typeface="メイリオ"/>
              </a:rPr>
              <a:t>Res</a:t>
            </a:r>
            <a:r>
              <a:rPr dirty="0" sz="600" spc="15">
                <a:latin typeface="メイリオ"/>
                <a:cs typeface="メイリオ"/>
              </a:rPr>
              <a:t> </a:t>
            </a:r>
            <a:r>
              <a:rPr dirty="0" sz="600">
                <a:latin typeface="メイリオ"/>
                <a:cs typeface="メイリオ"/>
              </a:rPr>
              <a:t>38:</a:t>
            </a:r>
            <a:r>
              <a:rPr dirty="0" sz="600" spc="5">
                <a:latin typeface="メイリオ"/>
                <a:cs typeface="メイリオ"/>
              </a:rPr>
              <a:t> </a:t>
            </a:r>
            <a:r>
              <a:rPr dirty="0" sz="600" spc="-10">
                <a:latin typeface="メイリオ"/>
                <a:cs typeface="メイリオ"/>
              </a:rPr>
              <a:t>271-</a:t>
            </a:r>
            <a:r>
              <a:rPr dirty="0" sz="600" spc="-20">
                <a:latin typeface="メイリオ"/>
                <a:cs typeface="メイリオ"/>
              </a:rPr>
              <a:t>283,</a:t>
            </a:r>
            <a:r>
              <a:rPr dirty="0" sz="600" spc="500">
                <a:latin typeface="メイリオ"/>
                <a:cs typeface="メイリオ"/>
              </a:rPr>
              <a:t> </a:t>
            </a:r>
            <a:r>
              <a:rPr dirty="0" sz="600" spc="-10">
                <a:latin typeface="メイリオ"/>
                <a:cs typeface="メイリオ"/>
              </a:rPr>
              <a:t>1991.</a:t>
            </a:r>
            <a:endParaRPr sz="600">
              <a:latin typeface="メイリオ"/>
              <a:cs typeface="メイリオ"/>
            </a:endParaRPr>
          </a:p>
          <a:p>
            <a:pPr algn="just" marL="267970" marR="17145" indent="-144780">
              <a:lnSpc>
                <a:spcPct val="100000"/>
              </a:lnSpc>
              <a:spcBef>
                <a:spcPts val="400"/>
              </a:spcBef>
            </a:pPr>
            <a:r>
              <a:rPr dirty="0" sz="600">
                <a:latin typeface="メイリオ"/>
                <a:cs typeface="メイリオ"/>
              </a:rPr>
              <a:t>16.</a:t>
            </a:r>
            <a:r>
              <a:rPr dirty="0" sz="600" spc="-30">
                <a:latin typeface="メイリオ"/>
                <a:cs typeface="メイリオ"/>
              </a:rPr>
              <a:t> </a:t>
            </a:r>
            <a:r>
              <a:rPr dirty="0" sz="600">
                <a:latin typeface="メイリオ"/>
                <a:cs typeface="メイリオ"/>
              </a:rPr>
              <a:t>Okawa</a:t>
            </a:r>
            <a:r>
              <a:rPr dirty="0" sz="600" spc="155">
                <a:latin typeface="メイリオ"/>
                <a:cs typeface="メイリオ"/>
              </a:rPr>
              <a:t> </a:t>
            </a:r>
            <a:r>
              <a:rPr dirty="0" sz="600">
                <a:latin typeface="メイリオ"/>
                <a:cs typeface="メイリオ"/>
              </a:rPr>
              <a:t>M,</a:t>
            </a:r>
            <a:r>
              <a:rPr dirty="0" sz="600" spc="140">
                <a:latin typeface="メイリオ"/>
                <a:cs typeface="メイリオ"/>
              </a:rPr>
              <a:t> </a:t>
            </a:r>
            <a:r>
              <a:rPr dirty="0" sz="600">
                <a:latin typeface="メイリオ"/>
                <a:cs typeface="メイリオ"/>
              </a:rPr>
              <a:t>Shirakawa</a:t>
            </a:r>
            <a:r>
              <a:rPr dirty="0" sz="600" spc="135">
                <a:latin typeface="メイリオ"/>
                <a:cs typeface="メイリオ"/>
              </a:rPr>
              <a:t> </a:t>
            </a:r>
            <a:r>
              <a:rPr dirty="0" sz="600">
                <a:latin typeface="メイリオ"/>
                <a:cs typeface="メイリオ"/>
              </a:rPr>
              <a:t>S,</a:t>
            </a:r>
            <a:r>
              <a:rPr dirty="0" sz="600" spc="155">
                <a:latin typeface="メイリオ"/>
                <a:cs typeface="メイリオ"/>
              </a:rPr>
              <a:t> </a:t>
            </a:r>
            <a:r>
              <a:rPr dirty="0" sz="600">
                <a:latin typeface="メイリオ"/>
                <a:cs typeface="メイリオ"/>
              </a:rPr>
              <a:t>Uchiyama</a:t>
            </a:r>
            <a:r>
              <a:rPr dirty="0" sz="600" spc="140">
                <a:latin typeface="メイリオ"/>
                <a:cs typeface="メイリオ"/>
              </a:rPr>
              <a:t> </a:t>
            </a:r>
            <a:r>
              <a:rPr dirty="0" sz="600">
                <a:latin typeface="メイリオ"/>
                <a:cs typeface="メイリオ"/>
              </a:rPr>
              <a:t>M,</a:t>
            </a:r>
            <a:r>
              <a:rPr dirty="0" sz="600" spc="140">
                <a:latin typeface="メイリオ"/>
                <a:cs typeface="メイリオ"/>
              </a:rPr>
              <a:t> </a:t>
            </a:r>
            <a:r>
              <a:rPr dirty="0" sz="600">
                <a:latin typeface="メイリオ"/>
                <a:cs typeface="メイリオ"/>
              </a:rPr>
              <a:t>Oguri</a:t>
            </a:r>
            <a:r>
              <a:rPr dirty="0" sz="600" spc="160">
                <a:latin typeface="メイリオ"/>
                <a:cs typeface="メイリオ"/>
              </a:rPr>
              <a:t> </a:t>
            </a:r>
            <a:r>
              <a:rPr dirty="0" sz="600">
                <a:latin typeface="メイリオ"/>
                <a:cs typeface="メイリオ"/>
              </a:rPr>
              <a:t>M,</a:t>
            </a:r>
            <a:r>
              <a:rPr dirty="0" sz="600" spc="155">
                <a:latin typeface="メイリオ"/>
                <a:cs typeface="メイリオ"/>
              </a:rPr>
              <a:t> </a:t>
            </a:r>
            <a:r>
              <a:rPr dirty="0" sz="600">
                <a:latin typeface="メイリオ"/>
                <a:cs typeface="メイリオ"/>
              </a:rPr>
              <a:t>Kohsaka</a:t>
            </a:r>
            <a:r>
              <a:rPr dirty="0" sz="600" spc="145">
                <a:latin typeface="メイリオ"/>
                <a:cs typeface="メイリオ"/>
              </a:rPr>
              <a:t> </a:t>
            </a:r>
            <a:r>
              <a:rPr dirty="0" sz="600">
                <a:latin typeface="メイリオ"/>
                <a:cs typeface="メイリオ"/>
              </a:rPr>
              <a:t>M,</a:t>
            </a:r>
            <a:r>
              <a:rPr dirty="0" sz="600" spc="150">
                <a:latin typeface="メイリオ"/>
                <a:cs typeface="メイリオ"/>
              </a:rPr>
              <a:t> </a:t>
            </a:r>
            <a:r>
              <a:rPr dirty="0" sz="600">
                <a:latin typeface="メイリオ"/>
                <a:cs typeface="メイリオ"/>
              </a:rPr>
              <a:t>Mishima</a:t>
            </a:r>
            <a:r>
              <a:rPr dirty="0" sz="600" spc="150">
                <a:latin typeface="メイリオ"/>
                <a:cs typeface="メイリオ"/>
              </a:rPr>
              <a:t> </a:t>
            </a:r>
            <a:r>
              <a:rPr dirty="0" sz="600" spc="-25">
                <a:latin typeface="メイリオ"/>
                <a:cs typeface="メイリオ"/>
              </a:rPr>
              <a:t>K,</a:t>
            </a:r>
            <a:r>
              <a:rPr dirty="0" sz="600" spc="500">
                <a:latin typeface="メイリオ"/>
                <a:cs typeface="メイリオ"/>
              </a:rPr>
              <a:t> </a:t>
            </a:r>
            <a:r>
              <a:rPr dirty="0" sz="600">
                <a:latin typeface="メイリオ"/>
                <a:cs typeface="メイリオ"/>
              </a:rPr>
              <a:t>Sakamoto</a:t>
            </a:r>
            <a:r>
              <a:rPr dirty="0" sz="600" spc="65">
                <a:latin typeface="メイリオ"/>
                <a:cs typeface="メイリオ"/>
              </a:rPr>
              <a:t> </a:t>
            </a:r>
            <a:r>
              <a:rPr dirty="0" sz="600">
                <a:latin typeface="メイリオ"/>
                <a:cs typeface="メイリオ"/>
              </a:rPr>
              <a:t>K,</a:t>
            </a:r>
            <a:r>
              <a:rPr dirty="0" sz="600" spc="55">
                <a:latin typeface="メイリオ"/>
                <a:cs typeface="メイリオ"/>
              </a:rPr>
              <a:t> </a:t>
            </a:r>
            <a:r>
              <a:rPr dirty="0" sz="600">
                <a:latin typeface="メイリオ"/>
                <a:cs typeface="メイリオ"/>
              </a:rPr>
              <a:t>Inoue</a:t>
            </a:r>
            <a:r>
              <a:rPr dirty="0" sz="600" spc="65">
                <a:latin typeface="メイリオ"/>
                <a:cs typeface="メイリオ"/>
              </a:rPr>
              <a:t> </a:t>
            </a:r>
            <a:r>
              <a:rPr dirty="0" sz="600">
                <a:latin typeface="メイリオ"/>
                <a:cs typeface="メイリオ"/>
              </a:rPr>
              <a:t>H,</a:t>
            </a:r>
            <a:r>
              <a:rPr dirty="0" sz="600" spc="55">
                <a:latin typeface="メイリオ"/>
                <a:cs typeface="メイリオ"/>
              </a:rPr>
              <a:t> </a:t>
            </a:r>
            <a:r>
              <a:rPr dirty="0" sz="600">
                <a:latin typeface="メイリオ"/>
                <a:cs typeface="メイリオ"/>
              </a:rPr>
              <a:t>Kamei</a:t>
            </a:r>
            <a:r>
              <a:rPr dirty="0" sz="600" spc="65">
                <a:latin typeface="メイリオ"/>
                <a:cs typeface="メイリオ"/>
              </a:rPr>
              <a:t> </a:t>
            </a:r>
            <a:r>
              <a:rPr dirty="0" sz="600">
                <a:latin typeface="メイリオ"/>
                <a:cs typeface="メイリオ"/>
              </a:rPr>
              <a:t>K,</a:t>
            </a:r>
            <a:r>
              <a:rPr dirty="0" sz="600" spc="60">
                <a:latin typeface="メイリオ"/>
                <a:cs typeface="メイリオ"/>
              </a:rPr>
              <a:t> </a:t>
            </a:r>
            <a:r>
              <a:rPr dirty="0" sz="600">
                <a:latin typeface="メイリオ"/>
                <a:cs typeface="メイリオ"/>
              </a:rPr>
              <a:t>Takahashi</a:t>
            </a:r>
            <a:r>
              <a:rPr dirty="0" sz="600" spc="70">
                <a:latin typeface="メイリオ"/>
                <a:cs typeface="メイリオ"/>
              </a:rPr>
              <a:t> </a:t>
            </a:r>
            <a:r>
              <a:rPr dirty="0" sz="600">
                <a:latin typeface="メイリオ"/>
                <a:cs typeface="メイリオ"/>
              </a:rPr>
              <a:t>K.</a:t>
            </a:r>
            <a:r>
              <a:rPr dirty="0" sz="600" spc="55">
                <a:latin typeface="メイリオ"/>
                <a:cs typeface="メイリオ"/>
              </a:rPr>
              <a:t> </a:t>
            </a:r>
            <a:r>
              <a:rPr dirty="0" sz="600">
                <a:latin typeface="メイリオ"/>
                <a:cs typeface="メイリオ"/>
              </a:rPr>
              <a:t>Seasonal</a:t>
            </a:r>
            <a:r>
              <a:rPr dirty="0" sz="600" spc="70">
                <a:latin typeface="メイリオ"/>
                <a:cs typeface="メイリオ"/>
              </a:rPr>
              <a:t> </a:t>
            </a:r>
            <a:r>
              <a:rPr dirty="0" sz="600">
                <a:latin typeface="メイリオ"/>
                <a:cs typeface="メイリオ"/>
              </a:rPr>
              <a:t>variation</a:t>
            </a:r>
            <a:r>
              <a:rPr dirty="0" sz="600" spc="65">
                <a:latin typeface="メイリオ"/>
                <a:cs typeface="メイリオ"/>
              </a:rPr>
              <a:t> </a:t>
            </a:r>
            <a:r>
              <a:rPr dirty="0" sz="600">
                <a:latin typeface="メイリオ"/>
                <a:cs typeface="メイリオ"/>
              </a:rPr>
              <a:t>of</a:t>
            </a:r>
            <a:r>
              <a:rPr dirty="0" sz="600" spc="55">
                <a:latin typeface="メイリオ"/>
                <a:cs typeface="メイリオ"/>
              </a:rPr>
              <a:t> </a:t>
            </a:r>
            <a:r>
              <a:rPr dirty="0" sz="600" spc="-20">
                <a:latin typeface="メイリオ"/>
                <a:cs typeface="メイリオ"/>
              </a:rPr>
              <a:t>mood</a:t>
            </a:r>
            <a:r>
              <a:rPr dirty="0" sz="600" spc="500">
                <a:latin typeface="メイリオ"/>
                <a:cs typeface="メイリオ"/>
              </a:rPr>
              <a:t> </a:t>
            </a:r>
            <a:r>
              <a:rPr dirty="0" sz="600">
                <a:latin typeface="メイリオ"/>
                <a:cs typeface="メイリオ"/>
              </a:rPr>
              <a:t>and</a:t>
            </a:r>
            <a:r>
              <a:rPr dirty="0" sz="600" spc="445">
                <a:latin typeface="メイリオ"/>
                <a:cs typeface="メイリオ"/>
              </a:rPr>
              <a:t>  </a:t>
            </a:r>
            <a:r>
              <a:rPr dirty="0" sz="600">
                <a:latin typeface="メイリオ"/>
                <a:cs typeface="メイリオ"/>
              </a:rPr>
              <a:t>behaviour</a:t>
            </a:r>
            <a:r>
              <a:rPr dirty="0" sz="600" spc="254">
                <a:latin typeface="メイリオ"/>
                <a:cs typeface="メイリオ"/>
              </a:rPr>
              <a:t> </a:t>
            </a:r>
            <a:r>
              <a:rPr dirty="0" sz="600">
                <a:latin typeface="メイリオ"/>
                <a:cs typeface="メイリオ"/>
              </a:rPr>
              <a:t>in</a:t>
            </a:r>
            <a:r>
              <a:rPr dirty="0" sz="600" spc="240">
                <a:latin typeface="メイリオ"/>
                <a:cs typeface="メイリオ"/>
              </a:rPr>
              <a:t> </a:t>
            </a:r>
            <a:r>
              <a:rPr dirty="0" sz="600">
                <a:latin typeface="メイリオ"/>
                <a:cs typeface="メイリオ"/>
              </a:rPr>
              <a:t>a</a:t>
            </a:r>
            <a:r>
              <a:rPr dirty="0" sz="600" spc="229">
                <a:latin typeface="メイリオ"/>
                <a:cs typeface="メイリオ"/>
              </a:rPr>
              <a:t> </a:t>
            </a:r>
            <a:r>
              <a:rPr dirty="0" sz="600">
                <a:latin typeface="メイリオ"/>
                <a:cs typeface="メイリオ"/>
              </a:rPr>
              <a:t>healthy</a:t>
            </a:r>
            <a:r>
              <a:rPr dirty="0" sz="600" spc="240">
                <a:latin typeface="メイリオ"/>
                <a:cs typeface="メイリオ"/>
              </a:rPr>
              <a:t> </a:t>
            </a:r>
            <a:r>
              <a:rPr dirty="0" sz="600" spc="-10">
                <a:latin typeface="メイリオ"/>
                <a:cs typeface="メイリオ"/>
              </a:rPr>
              <a:t>middle-</a:t>
            </a:r>
            <a:r>
              <a:rPr dirty="0" sz="600">
                <a:latin typeface="メイリオ"/>
                <a:cs typeface="メイリオ"/>
              </a:rPr>
              <a:t>aged</a:t>
            </a:r>
            <a:r>
              <a:rPr dirty="0" sz="600" spc="245">
                <a:latin typeface="メイリオ"/>
                <a:cs typeface="メイリオ"/>
              </a:rPr>
              <a:t> </a:t>
            </a:r>
            <a:r>
              <a:rPr dirty="0" sz="600">
                <a:latin typeface="メイリオ"/>
                <a:cs typeface="メイリオ"/>
              </a:rPr>
              <a:t>population</a:t>
            </a:r>
            <a:r>
              <a:rPr dirty="0" sz="600" spc="245">
                <a:latin typeface="メイリオ"/>
                <a:cs typeface="メイリオ"/>
              </a:rPr>
              <a:t> </a:t>
            </a:r>
            <a:r>
              <a:rPr dirty="0" sz="600">
                <a:latin typeface="メイリオ"/>
                <a:cs typeface="メイリオ"/>
              </a:rPr>
              <a:t>in</a:t>
            </a:r>
            <a:r>
              <a:rPr dirty="0" sz="600" spc="225">
                <a:latin typeface="メイリオ"/>
                <a:cs typeface="メイリオ"/>
              </a:rPr>
              <a:t> </a:t>
            </a:r>
            <a:r>
              <a:rPr dirty="0" sz="600">
                <a:latin typeface="メイリオ"/>
                <a:cs typeface="メイリオ"/>
              </a:rPr>
              <a:t>Japan.</a:t>
            </a:r>
            <a:r>
              <a:rPr dirty="0" sz="600" spc="225">
                <a:latin typeface="メイリオ"/>
                <a:cs typeface="メイリオ"/>
              </a:rPr>
              <a:t> </a:t>
            </a:r>
            <a:r>
              <a:rPr dirty="0" sz="600" spc="-20">
                <a:latin typeface="メイリオ"/>
                <a:cs typeface="メイリオ"/>
              </a:rPr>
              <a:t>Acta</a:t>
            </a:r>
            <a:r>
              <a:rPr dirty="0" sz="600" spc="500">
                <a:latin typeface="メイリオ"/>
                <a:cs typeface="メイリオ"/>
              </a:rPr>
              <a:t> </a:t>
            </a:r>
            <a:r>
              <a:rPr dirty="0" sz="600">
                <a:latin typeface="メイリオ"/>
                <a:cs typeface="メイリオ"/>
              </a:rPr>
              <a:t>Psychiatr</a:t>
            </a:r>
            <a:r>
              <a:rPr dirty="0" sz="600" spc="-20">
                <a:latin typeface="メイリオ"/>
                <a:cs typeface="メイリオ"/>
              </a:rPr>
              <a:t> </a:t>
            </a:r>
            <a:r>
              <a:rPr dirty="0" sz="600">
                <a:latin typeface="メイリオ"/>
                <a:cs typeface="メイリオ"/>
              </a:rPr>
              <a:t>Scand</a:t>
            </a:r>
            <a:r>
              <a:rPr dirty="0" sz="600" spc="475">
                <a:latin typeface="メイリオ"/>
                <a:cs typeface="メイリオ"/>
              </a:rPr>
              <a:t>  </a:t>
            </a:r>
            <a:r>
              <a:rPr dirty="0" sz="600">
                <a:latin typeface="メイリオ"/>
                <a:cs typeface="メイリオ"/>
              </a:rPr>
              <a:t>94:</a:t>
            </a:r>
            <a:r>
              <a:rPr dirty="0" sz="600" spc="-5">
                <a:latin typeface="メイリオ"/>
                <a:cs typeface="メイリオ"/>
              </a:rPr>
              <a:t> </a:t>
            </a:r>
            <a:r>
              <a:rPr dirty="0" sz="600" spc="-10">
                <a:latin typeface="メイリオ"/>
                <a:cs typeface="メイリオ"/>
              </a:rPr>
              <a:t>211-</a:t>
            </a:r>
            <a:r>
              <a:rPr dirty="0" sz="600">
                <a:latin typeface="メイリオ"/>
                <a:cs typeface="メイリオ"/>
              </a:rPr>
              <a:t>216,</a:t>
            </a:r>
            <a:r>
              <a:rPr dirty="0" sz="600" spc="5">
                <a:latin typeface="メイリオ"/>
                <a:cs typeface="メイリオ"/>
              </a:rPr>
              <a:t> </a:t>
            </a:r>
            <a:r>
              <a:rPr dirty="0" sz="600" spc="-10">
                <a:latin typeface="メイリオ"/>
                <a:cs typeface="メイリオ"/>
              </a:rPr>
              <a:t>1996.</a:t>
            </a:r>
            <a:endParaRPr sz="600">
              <a:latin typeface="メイリオ"/>
              <a:cs typeface="メイリオ"/>
            </a:endParaRPr>
          </a:p>
        </p:txBody>
      </p:sp>
      <p:sp>
        <p:nvSpPr>
          <p:cNvPr id="9" name="object 9"/>
          <p:cNvSpPr txBox="1">
            <a:spLocks noGrp="1"/>
          </p:cNvSpPr>
          <p:nvPr>
            <p:ph type="sldNum" idx="7" sz="quarter"/>
          </p:nvPr>
        </p:nvSpPr>
        <p:spPr>
          <a:prstGeom prst="rect"/>
        </p:spPr>
        <p:txBody>
          <a:bodyPr wrap="square" lIns="0" tIns="6350" rIns="0" bIns="0" rtlCol="0" vert="horz">
            <a:spAutoFit/>
          </a:bodyPr>
          <a:lstStyle/>
          <a:p>
            <a:pPr marL="37465">
              <a:lnSpc>
                <a:spcPct val="100000"/>
              </a:lnSpc>
              <a:spcBef>
                <a:spcPts val="50"/>
              </a:spcBef>
            </a:pPr>
            <a:r>
              <a:rPr dirty="0" spc="-25"/>
              <a:t>10</a:t>
            </a:r>
          </a:p>
        </p:txBody>
      </p:sp>
      <p:sp>
        <p:nvSpPr>
          <p:cNvPr id="6" name="object 6"/>
          <p:cNvSpPr txBox="1"/>
          <p:nvPr/>
        </p:nvSpPr>
        <p:spPr>
          <a:xfrm>
            <a:off x="3519932" y="2747009"/>
            <a:ext cx="3032125" cy="391160"/>
          </a:xfrm>
          <a:prstGeom prst="rect">
            <a:avLst/>
          </a:prstGeom>
        </p:spPr>
        <p:txBody>
          <a:bodyPr wrap="square" lIns="0" tIns="12700" rIns="0" bIns="0" rtlCol="0" vert="horz">
            <a:spAutoFit/>
          </a:bodyPr>
          <a:lstStyle/>
          <a:p>
            <a:pPr algn="just" marL="156845" marR="5080" indent="-144780">
              <a:lnSpc>
                <a:spcPct val="100000"/>
              </a:lnSpc>
              <a:spcBef>
                <a:spcPts val="100"/>
              </a:spcBef>
              <a:tabLst>
                <a:tab pos="926465" algn="l"/>
              </a:tabLst>
            </a:pPr>
            <a:r>
              <a:rPr dirty="0" sz="600">
                <a:latin typeface="メイリオ"/>
                <a:cs typeface="メイリオ"/>
              </a:rPr>
              <a:t>17.</a:t>
            </a:r>
            <a:r>
              <a:rPr dirty="0" sz="600" spc="-35">
                <a:latin typeface="メイリオ"/>
                <a:cs typeface="メイリオ"/>
              </a:rPr>
              <a:t> </a:t>
            </a:r>
            <a:r>
              <a:rPr dirty="0" sz="600">
                <a:latin typeface="メイリオ"/>
                <a:cs typeface="メイリオ"/>
              </a:rPr>
              <a:t>Volkov</a:t>
            </a:r>
            <a:r>
              <a:rPr dirty="0" sz="600" spc="114">
                <a:latin typeface="メイリオ"/>
                <a:cs typeface="メイリオ"/>
              </a:rPr>
              <a:t> </a:t>
            </a:r>
            <a:r>
              <a:rPr dirty="0" sz="600">
                <a:latin typeface="メイリオ"/>
                <a:cs typeface="メイリオ"/>
              </a:rPr>
              <a:t>J,</a:t>
            </a:r>
            <a:r>
              <a:rPr dirty="0" sz="600" spc="105">
                <a:latin typeface="メイリオ"/>
                <a:cs typeface="メイリオ"/>
              </a:rPr>
              <a:t> </a:t>
            </a:r>
            <a:r>
              <a:rPr dirty="0" sz="600">
                <a:latin typeface="メイリオ"/>
                <a:cs typeface="メイリオ"/>
              </a:rPr>
              <a:t>Rohan</a:t>
            </a:r>
            <a:r>
              <a:rPr dirty="0" sz="600" spc="114">
                <a:latin typeface="メイリオ"/>
                <a:cs typeface="メイリオ"/>
              </a:rPr>
              <a:t> </a:t>
            </a:r>
            <a:r>
              <a:rPr dirty="0" sz="600">
                <a:latin typeface="メイリオ"/>
                <a:cs typeface="メイリオ"/>
              </a:rPr>
              <a:t>KJ,</a:t>
            </a:r>
            <a:r>
              <a:rPr dirty="0" sz="600" spc="114">
                <a:latin typeface="メイリオ"/>
                <a:cs typeface="メイリオ"/>
              </a:rPr>
              <a:t> </a:t>
            </a:r>
            <a:r>
              <a:rPr dirty="0" sz="600">
                <a:latin typeface="メイリオ"/>
                <a:cs typeface="メイリオ"/>
              </a:rPr>
              <a:t>Yousufi</a:t>
            </a:r>
            <a:r>
              <a:rPr dirty="0" sz="600" spc="120">
                <a:latin typeface="メイリオ"/>
                <a:cs typeface="メイリオ"/>
              </a:rPr>
              <a:t> </a:t>
            </a:r>
            <a:r>
              <a:rPr dirty="0" sz="600">
                <a:latin typeface="メイリオ"/>
                <a:cs typeface="メイリオ"/>
              </a:rPr>
              <a:t>SM,</a:t>
            </a:r>
            <a:r>
              <a:rPr dirty="0" sz="600" spc="114">
                <a:latin typeface="メイリオ"/>
                <a:cs typeface="メイリオ"/>
              </a:rPr>
              <a:t> </a:t>
            </a:r>
            <a:r>
              <a:rPr dirty="0" sz="600">
                <a:latin typeface="メイリオ"/>
                <a:cs typeface="メイリオ"/>
              </a:rPr>
              <a:t>Nguyen</a:t>
            </a:r>
            <a:r>
              <a:rPr dirty="0" sz="600" spc="114">
                <a:latin typeface="メイリオ"/>
                <a:cs typeface="メイリオ"/>
              </a:rPr>
              <a:t> </a:t>
            </a:r>
            <a:r>
              <a:rPr dirty="0" sz="600">
                <a:latin typeface="メイリオ"/>
                <a:cs typeface="メイリオ"/>
              </a:rPr>
              <a:t>MC,</a:t>
            </a:r>
            <a:r>
              <a:rPr dirty="0" sz="600" spc="105">
                <a:latin typeface="メイリオ"/>
                <a:cs typeface="メイリオ"/>
              </a:rPr>
              <a:t> </a:t>
            </a:r>
            <a:r>
              <a:rPr dirty="0" sz="600">
                <a:latin typeface="メイリオ"/>
                <a:cs typeface="メイリオ"/>
              </a:rPr>
              <a:t>Jackson</a:t>
            </a:r>
            <a:r>
              <a:rPr dirty="0" sz="600" spc="120">
                <a:latin typeface="メイリオ"/>
                <a:cs typeface="メイリオ"/>
              </a:rPr>
              <a:t> </a:t>
            </a:r>
            <a:r>
              <a:rPr dirty="0" sz="600">
                <a:latin typeface="メイリオ"/>
                <a:cs typeface="メイリオ"/>
              </a:rPr>
              <a:t>MA,</a:t>
            </a:r>
            <a:r>
              <a:rPr dirty="0" sz="600" spc="110">
                <a:latin typeface="メイリオ"/>
                <a:cs typeface="メイリオ"/>
              </a:rPr>
              <a:t> </a:t>
            </a:r>
            <a:r>
              <a:rPr dirty="0" sz="600">
                <a:latin typeface="メイリオ"/>
                <a:cs typeface="メイリオ"/>
              </a:rPr>
              <a:t>Thrower</a:t>
            </a:r>
            <a:r>
              <a:rPr dirty="0" sz="600" spc="125">
                <a:latin typeface="メイリオ"/>
                <a:cs typeface="メイリオ"/>
              </a:rPr>
              <a:t> </a:t>
            </a:r>
            <a:r>
              <a:rPr dirty="0" sz="600" spc="-25">
                <a:latin typeface="メイリオ"/>
                <a:cs typeface="メイリオ"/>
              </a:rPr>
              <a:t>CM,</a:t>
            </a:r>
            <a:r>
              <a:rPr dirty="0" sz="600" spc="500">
                <a:latin typeface="メイリオ"/>
                <a:cs typeface="メイリオ"/>
              </a:rPr>
              <a:t> </a:t>
            </a:r>
            <a:r>
              <a:rPr dirty="0" sz="600">
                <a:latin typeface="メイリオ"/>
                <a:cs typeface="メイリオ"/>
              </a:rPr>
              <a:t>Stiller</a:t>
            </a:r>
            <a:r>
              <a:rPr dirty="0" sz="600" spc="160">
                <a:latin typeface="メイリオ"/>
                <a:cs typeface="メイリオ"/>
              </a:rPr>
              <a:t>  </a:t>
            </a:r>
            <a:r>
              <a:rPr dirty="0" sz="600">
                <a:latin typeface="メイリオ"/>
                <a:cs typeface="メイリオ"/>
              </a:rPr>
              <a:t>JW,</a:t>
            </a:r>
            <a:r>
              <a:rPr dirty="0" sz="600" spc="90">
                <a:latin typeface="メイリオ"/>
                <a:cs typeface="メイリオ"/>
              </a:rPr>
              <a:t> </a:t>
            </a:r>
            <a:r>
              <a:rPr dirty="0" sz="600">
                <a:latin typeface="メイリオ"/>
                <a:cs typeface="メイリオ"/>
              </a:rPr>
              <a:t>Postolache</a:t>
            </a:r>
            <a:r>
              <a:rPr dirty="0" sz="600" spc="90">
                <a:latin typeface="メイリオ"/>
                <a:cs typeface="メイリオ"/>
              </a:rPr>
              <a:t> </a:t>
            </a:r>
            <a:r>
              <a:rPr dirty="0" sz="600">
                <a:latin typeface="メイリオ"/>
                <a:cs typeface="メイリオ"/>
              </a:rPr>
              <a:t>TT.</a:t>
            </a:r>
            <a:r>
              <a:rPr dirty="0" sz="600" spc="85">
                <a:latin typeface="メイリオ"/>
                <a:cs typeface="メイリオ"/>
              </a:rPr>
              <a:t> </a:t>
            </a:r>
            <a:r>
              <a:rPr dirty="0" sz="600">
                <a:latin typeface="メイリオ"/>
                <a:cs typeface="メイリオ"/>
              </a:rPr>
              <a:t>Seasonal</a:t>
            </a:r>
            <a:r>
              <a:rPr dirty="0" sz="600" spc="90">
                <a:latin typeface="メイリオ"/>
                <a:cs typeface="メイリオ"/>
              </a:rPr>
              <a:t> </a:t>
            </a:r>
            <a:r>
              <a:rPr dirty="0" sz="600">
                <a:latin typeface="メイリオ"/>
                <a:cs typeface="メイリオ"/>
              </a:rPr>
              <a:t>changes</a:t>
            </a:r>
            <a:r>
              <a:rPr dirty="0" sz="600" spc="90">
                <a:latin typeface="メイリオ"/>
                <a:cs typeface="メイリオ"/>
              </a:rPr>
              <a:t> </a:t>
            </a:r>
            <a:r>
              <a:rPr dirty="0" sz="600">
                <a:latin typeface="メイリオ"/>
                <a:cs typeface="メイリオ"/>
              </a:rPr>
              <a:t>in</a:t>
            </a:r>
            <a:r>
              <a:rPr dirty="0" sz="600" spc="90">
                <a:latin typeface="メイリオ"/>
                <a:cs typeface="メイリオ"/>
              </a:rPr>
              <a:t> </a:t>
            </a:r>
            <a:r>
              <a:rPr dirty="0" sz="600">
                <a:latin typeface="メイリオ"/>
                <a:cs typeface="メイリオ"/>
              </a:rPr>
              <a:t>sleep</a:t>
            </a:r>
            <a:r>
              <a:rPr dirty="0" sz="600" spc="80">
                <a:latin typeface="メイリオ"/>
                <a:cs typeface="メイリオ"/>
              </a:rPr>
              <a:t> </a:t>
            </a:r>
            <a:r>
              <a:rPr dirty="0" sz="600">
                <a:latin typeface="メイリオ"/>
                <a:cs typeface="メイリオ"/>
              </a:rPr>
              <a:t>duration</a:t>
            </a:r>
            <a:r>
              <a:rPr dirty="0" sz="600" spc="90">
                <a:latin typeface="メイリオ"/>
                <a:cs typeface="メイリオ"/>
              </a:rPr>
              <a:t> </a:t>
            </a:r>
            <a:r>
              <a:rPr dirty="0" sz="600">
                <a:latin typeface="メイリオ"/>
                <a:cs typeface="メイリオ"/>
              </a:rPr>
              <a:t>in</a:t>
            </a:r>
            <a:r>
              <a:rPr dirty="0" sz="600" spc="90">
                <a:latin typeface="メイリオ"/>
                <a:cs typeface="メイリオ"/>
              </a:rPr>
              <a:t> </a:t>
            </a:r>
            <a:r>
              <a:rPr dirty="0" sz="600" spc="-10">
                <a:latin typeface="メイリオ"/>
                <a:cs typeface="メイリオ"/>
              </a:rPr>
              <a:t>African</a:t>
            </a:r>
            <a:r>
              <a:rPr dirty="0" sz="600" spc="500">
                <a:latin typeface="メイリオ"/>
                <a:cs typeface="メイリオ"/>
              </a:rPr>
              <a:t> </a:t>
            </a:r>
            <a:r>
              <a:rPr dirty="0" sz="600" spc="-10">
                <a:latin typeface="メイリオ"/>
                <a:cs typeface="メイリオ"/>
              </a:rPr>
              <a:t>American</a:t>
            </a:r>
            <a:r>
              <a:rPr dirty="0" sz="600">
                <a:latin typeface="メイリオ"/>
                <a:cs typeface="メイリオ"/>
              </a:rPr>
              <a:t>	and</a:t>
            </a:r>
            <a:r>
              <a:rPr dirty="0" sz="600" spc="5">
                <a:latin typeface="メイリオ"/>
                <a:cs typeface="メイリオ"/>
              </a:rPr>
              <a:t> </a:t>
            </a:r>
            <a:r>
              <a:rPr dirty="0" sz="600">
                <a:latin typeface="メイリオ"/>
                <a:cs typeface="メイリオ"/>
              </a:rPr>
              <a:t>African</a:t>
            </a:r>
            <a:r>
              <a:rPr dirty="0" sz="600" spc="15">
                <a:latin typeface="メイリオ"/>
                <a:cs typeface="メイリオ"/>
              </a:rPr>
              <a:t> </a:t>
            </a:r>
            <a:r>
              <a:rPr dirty="0" sz="600">
                <a:latin typeface="メイリオ"/>
                <a:cs typeface="メイリオ"/>
              </a:rPr>
              <a:t>college</a:t>
            </a:r>
            <a:r>
              <a:rPr dirty="0" sz="600" spc="10">
                <a:latin typeface="メイリオ"/>
                <a:cs typeface="メイリオ"/>
              </a:rPr>
              <a:t> </a:t>
            </a:r>
            <a:r>
              <a:rPr dirty="0" sz="600">
                <a:latin typeface="メイリオ"/>
                <a:cs typeface="メイリオ"/>
              </a:rPr>
              <a:t>students</a:t>
            </a:r>
            <a:r>
              <a:rPr dirty="0" sz="600" spc="10">
                <a:latin typeface="メイリオ"/>
                <a:cs typeface="メイリオ"/>
              </a:rPr>
              <a:t> </a:t>
            </a:r>
            <a:r>
              <a:rPr dirty="0" sz="600">
                <a:latin typeface="メイリオ"/>
                <a:cs typeface="メイリオ"/>
              </a:rPr>
              <a:t>living</a:t>
            </a:r>
            <a:r>
              <a:rPr dirty="0" sz="600" spc="10">
                <a:latin typeface="メイリオ"/>
                <a:cs typeface="メイリオ"/>
              </a:rPr>
              <a:t> </a:t>
            </a:r>
            <a:r>
              <a:rPr dirty="0" sz="600">
                <a:latin typeface="メイリオ"/>
                <a:cs typeface="メイリオ"/>
              </a:rPr>
              <a:t>In</a:t>
            </a:r>
            <a:r>
              <a:rPr dirty="0" sz="600" spc="10">
                <a:latin typeface="メイリオ"/>
                <a:cs typeface="メイリオ"/>
              </a:rPr>
              <a:t> </a:t>
            </a:r>
            <a:r>
              <a:rPr dirty="0" sz="600">
                <a:latin typeface="メイリオ"/>
                <a:cs typeface="メイリオ"/>
              </a:rPr>
              <a:t>Washington,</a:t>
            </a:r>
            <a:r>
              <a:rPr dirty="0" sz="600" spc="20">
                <a:latin typeface="メイリオ"/>
                <a:cs typeface="メイリオ"/>
              </a:rPr>
              <a:t> </a:t>
            </a:r>
            <a:r>
              <a:rPr dirty="0" sz="600" spc="-20">
                <a:latin typeface="メイリオ"/>
                <a:cs typeface="メイリオ"/>
              </a:rPr>
              <a:t>D.C.</a:t>
            </a:r>
            <a:r>
              <a:rPr dirty="0" sz="600" spc="500">
                <a:latin typeface="メイリオ"/>
                <a:cs typeface="メイリオ"/>
              </a:rPr>
              <a:t> </a:t>
            </a:r>
            <a:r>
              <a:rPr dirty="0" sz="600">
                <a:latin typeface="メイリオ"/>
                <a:cs typeface="メイリオ"/>
              </a:rPr>
              <a:t>Sci</a:t>
            </a:r>
            <a:r>
              <a:rPr dirty="0" sz="600" spc="-30">
                <a:latin typeface="メイリオ"/>
                <a:cs typeface="メイリオ"/>
              </a:rPr>
              <a:t> </a:t>
            </a:r>
            <a:r>
              <a:rPr dirty="0" sz="600">
                <a:latin typeface="メイリオ"/>
                <a:cs typeface="メイリオ"/>
              </a:rPr>
              <a:t>World</a:t>
            </a:r>
            <a:r>
              <a:rPr dirty="0" sz="600" spc="-20">
                <a:latin typeface="メイリオ"/>
                <a:cs typeface="メイリオ"/>
              </a:rPr>
              <a:t> </a:t>
            </a:r>
            <a:r>
              <a:rPr dirty="0" sz="600">
                <a:latin typeface="メイリオ"/>
                <a:cs typeface="メイリオ"/>
              </a:rPr>
              <a:t>J</a:t>
            </a:r>
            <a:r>
              <a:rPr dirty="0" sz="600" spc="-25">
                <a:latin typeface="メイリオ"/>
                <a:cs typeface="メイリオ"/>
              </a:rPr>
              <a:t> </a:t>
            </a:r>
            <a:r>
              <a:rPr dirty="0" sz="600">
                <a:latin typeface="メイリオ"/>
                <a:cs typeface="メイリオ"/>
              </a:rPr>
              <a:t>7:</a:t>
            </a:r>
            <a:r>
              <a:rPr dirty="0" sz="600" spc="-5">
                <a:latin typeface="メイリオ"/>
                <a:cs typeface="メイリオ"/>
              </a:rPr>
              <a:t> </a:t>
            </a:r>
            <a:r>
              <a:rPr dirty="0" sz="600">
                <a:latin typeface="メイリオ"/>
                <a:cs typeface="メイリオ"/>
              </a:rPr>
              <a:t>880-</a:t>
            </a:r>
            <a:r>
              <a:rPr dirty="0" sz="600" spc="200">
                <a:latin typeface="メイリオ"/>
                <a:cs typeface="メイリオ"/>
              </a:rPr>
              <a:t> </a:t>
            </a:r>
            <a:r>
              <a:rPr dirty="0" sz="600">
                <a:latin typeface="メイリオ"/>
                <a:cs typeface="メイリオ"/>
              </a:rPr>
              <a:t>887,</a:t>
            </a:r>
            <a:r>
              <a:rPr dirty="0" sz="600" spc="-10">
                <a:latin typeface="メイリオ"/>
                <a:cs typeface="メイリオ"/>
              </a:rPr>
              <a:t> </a:t>
            </a:r>
            <a:r>
              <a:rPr dirty="0" sz="600" spc="-20">
                <a:latin typeface="メイリオ"/>
                <a:cs typeface="メイリオ"/>
              </a:rPr>
              <a:t>2007.</a:t>
            </a:r>
            <a:endParaRPr sz="600">
              <a:latin typeface="メイリオ"/>
              <a:cs typeface="メイリオ"/>
            </a:endParaRPr>
          </a:p>
        </p:txBody>
      </p:sp>
      <p:sp>
        <p:nvSpPr>
          <p:cNvPr id="7" name="object 7"/>
          <p:cNvSpPr txBox="1"/>
          <p:nvPr/>
        </p:nvSpPr>
        <p:spPr>
          <a:xfrm>
            <a:off x="3519932" y="3164585"/>
            <a:ext cx="3033395" cy="4567555"/>
          </a:xfrm>
          <a:prstGeom prst="rect">
            <a:avLst/>
          </a:prstGeom>
        </p:spPr>
        <p:txBody>
          <a:bodyPr wrap="square" lIns="0" tIns="12700" rIns="0" bIns="0" rtlCol="0" vert="horz">
            <a:spAutoFit/>
          </a:bodyPr>
          <a:lstStyle/>
          <a:p>
            <a:pPr algn="just" marL="12700">
              <a:lnSpc>
                <a:spcPct val="100000"/>
              </a:lnSpc>
              <a:spcBef>
                <a:spcPts val="100"/>
              </a:spcBef>
            </a:pPr>
            <a:r>
              <a:rPr dirty="0" sz="600">
                <a:latin typeface="メイリオ"/>
                <a:cs typeface="メイリオ"/>
              </a:rPr>
              <a:t>18.</a:t>
            </a:r>
            <a:r>
              <a:rPr dirty="0" sz="600" spc="-35">
                <a:latin typeface="メイリオ"/>
                <a:cs typeface="メイリオ"/>
              </a:rPr>
              <a:t> </a:t>
            </a:r>
            <a:r>
              <a:rPr dirty="0" sz="600">
                <a:latin typeface="メイリオ"/>
                <a:cs typeface="メイリオ"/>
              </a:rPr>
              <a:t>Suzuki</a:t>
            </a:r>
            <a:r>
              <a:rPr dirty="0" sz="600" spc="35">
                <a:latin typeface="メイリオ"/>
                <a:cs typeface="メイリオ"/>
              </a:rPr>
              <a:t> </a:t>
            </a:r>
            <a:r>
              <a:rPr dirty="0" sz="600">
                <a:latin typeface="メイリオ"/>
                <a:cs typeface="メイリオ"/>
              </a:rPr>
              <a:t>M,</a:t>
            </a:r>
            <a:r>
              <a:rPr dirty="0" sz="600" spc="20">
                <a:latin typeface="メイリオ"/>
                <a:cs typeface="メイリオ"/>
              </a:rPr>
              <a:t> </a:t>
            </a:r>
            <a:r>
              <a:rPr dirty="0" sz="600">
                <a:latin typeface="メイリオ"/>
                <a:cs typeface="メイリオ"/>
              </a:rPr>
              <a:t>Taniguchi</a:t>
            </a:r>
            <a:r>
              <a:rPr dirty="0" sz="600" spc="35">
                <a:latin typeface="メイリオ"/>
                <a:cs typeface="メイリオ"/>
              </a:rPr>
              <a:t> </a:t>
            </a:r>
            <a:r>
              <a:rPr dirty="0" sz="600">
                <a:latin typeface="メイリオ"/>
                <a:cs typeface="メイリオ"/>
              </a:rPr>
              <a:t>T,</a:t>
            </a:r>
            <a:r>
              <a:rPr dirty="0" sz="600" spc="25">
                <a:latin typeface="メイリオ"/>
                <a:cs typeface="メイリオ"/>
              </a:rPr>
              <a:t> </a:t>
            </a:r>
            <a:r>
              <a:rPr dirty="0" sz="600">
                <a:latin typeface="メイリオ"/>
                <a:cs typeface="メイリオ"/>
              </a:rPr>
              <a:t>Furihata</a:t>
            </a:r>
            <a:r>
              <a:rPr dirty="0" sz="600" spc="30">
                <a:latin typeface="メイリオ"/>
                <a:cs typeface="メイリオ"/>
              </a:rPr>
              <a:t> </a:t>
            </a:r>
            <a:r>
              <a:rPr dirty="0" sz="600">
                <a:latin typeface="メイリオ"/>
                <a:cs typeface="メイリオ"/>
              </a:rPr>
              <a:t>R,</a:t>
            </a:r>
            <a:r>
              <a:rPr dirty="0" sz="600" spc="25">
                <a:latin typeface="メイリオ"/>
                <a:cs typeface="メイリオ"/>
              </a:rPr>
              <a:t> </a:t>
            </a:r>
            <a:r>
              <a:rPr dirty="0" sz="600">
                <a:latin typeface="メイリオ"/>
                <a:cs typeface="メイリオ"/>
              </a:rPr>
              <a:t>Yoshita</a:t>
            </a:r>
            <a:r>
              <a:rPr dirty="0" sz="600" spc="35">
                <a:latin typeface="メイリオ"/>
                <a:cs typeface="メイリオ"/>
              </a:rPr>
              <a:t> </a:t>
            </a:r>
            <a:r>
              <a:rPr dirty="0" sz="600">
                <a:latin typeface="メイリオ"/>
                <a:cs typeface="メイリオ"/>
              </a:rPr>
              <a:t>K,</a:t>
            </a:r>
            <a:r>
              <a:rPr dirty="0" sz="600" spc="20">
                <a:latin typeface="メイリオ"/>
                <a:cs typeface="メイリオ"/>
              </a:rPr>
              <a:t> </a:t>
            </a:r>
            <a:r>
              <a:rPr dirty="0" sz="600">
                <a:latin typeface="メイリオ"/>
                <a:cs typeface="メイリオ"/>
              </a:rPr>
              <a:t>Arai</a:t>
            </a:r>
            <a:r>
              <a:rPr dirty="0" sz="600" spc="35">
                <a:latin typeface="メイリオ"/>
                <a:cs typeface="メイリオ"/>
              </a:rPr>
              <a:t> </a:t>
            </a:r>
            <a:r>
              <a:rPr dirty="0" sz="600">
                <a:latin typeface="メイリオ"/>
                <a:cs typeface="メイリオ"/>
              </a:rPr>
              <a:t>Y,</a:t>
            </a:r>
            <a:r>
              <a:rPr dirty="0" sz="600" spc="25">
                <a:latin typeface="メイリオ"/>
                <a:cs typeface="メイリオ"/>
              </a:rPr>
              <a:t> </a:t>
            </a:r>
            <a:r>
              <a:rPr dirty="0" sz="600">
                <a:latin typeface="メイリオ"/>
                <a:cs typeface="メイリオ"/>
              </a:rPr>
              <a:t>Yoshiike</a:t>
            </a:r>
            <a:r>
              <a:rPr dirty="0" sz="600" spc="35">
                <a:latin typeface="メイリオ"/>
                <a:cs typeface="メイリオ"/>
              </a:rPr>
              <a:t> </a:t>
            </a:r>
            <a:r>
              <a:rPr dirty="0" sz="600">
                <a:latin typeface="メイリオ"/>
                <a:cs typeface="メイリオ"/>
              </a:rPr>
              <a:t>N,</a:t>
            </a:r>
            <a:r>
              <a:rPr dirty="0" sz="600" spc="25">
                <a:latin typeface="メイリオ"/>
                <a:cs typeface="メイリオ"/>
              </a:rPr>
              <a:t> </a:t>
            </a:r>
            <a:r>
              <a:rPr dirty="0" sz="600" spc="-10">
                <a:latin typeface="メイリオ"/>
                <a:cs typeface="メイリオ"/>
              </a:rPr>
              <a:t>Uchiyama</a:t>
            </a:r>
            <a:endParaRPr sz="600">
              <a:latin typeface="メイリオ"/>
              <a:cs typeface="メイリオ"/>
            </a:endParaRPr>
          </a:p>
          <a:p>
            <a:pPr algn="just" marL="156845" marR="6350">
              <a:lnSpc>
                <a:spcPct val="100000"/>
              </a:lnSpc>
            </a:pPr>
            <a:r>
              <a:rPr dirty="0" sz="600">
                <a:latin typeface="メイリオ"/>
                <a:cs typeface="メイリオ"/>
              </a:rPr>
              <a:t>M.</a:t>
            </a:r>
            <a:r>
              <a:rPr dirty="0" sz="600" spc="350">
                <a:latin typeface="メイリオ"/>
                <a:cs typeface="メイリオ"/>
              </a:rPr>
              <a:t>   </a:t>
            </a:r>
            <a:r>
              <a:rPr dirty="0" sz="600">
                <a:latin typeface="メイリオ"/>
                <a:cs typeface="メイリオ"/>
              </a:rPr>
              <a:t>Seasonal</a:t>
            </a:r>
            <a:r>
              <a:rPr dirty="0" sz="600" spc="350">
                <a:latin typeface="メイリオ"/>
                <a:cs typeface="メイリオ"/>
              </a:rPr>
              <a:t> </a:t>
            </a:r>
            <a:r>
              <a:rPr dirty="0" sz="600">
                <a:latin typeface="メイリオ"/>
                <a:cs typeface="メイリオ"/>
              </a:rPr>
              <a:t>changes</a:t>
            </a:r>
            <a:r>
              <a:rPr dirty="0" sz="600" spc="345">
                <a:latin typeface="メイリオ"/>
                <a:cs typeface="メイリオ"/>
              </a:rPr>
              <a:t> </a:t>
            </a:r>
            <a:r>
              <a:rPr dirty="0" sz="600">
                <a:latin typeface="メイリオ"/>
                <a:cs typeface="メイリオ"/>
              </a:rPr>
              <a:t>in</a:t>
            </a:r>
            <a:r>
              <a:rPr dirty="0" sz="600" spc="345">
                <a:latin typeface="メイリオ"/>
                <a:cs typeface="メイリオ"/>
              </a:rPr>
              <a:t> </a:t>
            </a:r>
            <a:r>
              <a:rPr dirty="0" sz="600">
                <a:latin typeface="メイリオ"/>
                <a:cs typeface="メイリオ"/>
              </a:rPr>
              <a:t>sleep</a:t>
            </a:r>
            <a:r>
              <a:rPr dirty="0" sz="600" spc="340">
                <a:latin typeface="メイリオ"/>
                <a:cs typeface="メイリオ"/>
              </a:rPr>
              <a:t> </a:t>
            </a:r>
            <a:r>
              <a:rPr dirty="0" sz="600">
                <a:latin typeface="メイリオ"/>
                <a:cs typeface="メイリオ"/>
              </a:rPr>
              <a:t>duration</a:t>
            </a:r>
            <a:r>
              <a:rPr dirty="0" sz="600" spc="345">
                <a:latin typeface="メイリオ"/>
                <a:cs typeface="メイリオ"/>
              </a:rPr>
              <a:t> </a:t>
            </a:r>
            <a:r>
              <a:rPr dirty="0" sz="600">
                <a:latin typeface="メイリオ"/>
                <a:cs typeface="メイリオ"/>
              </a:rPr>
              <a:t>and</a:t>
            </a:r>
            <a:r>
              <a:rPr dirty="0" sz="600" spc="340">
                <a:latin typeface="メイリオ"/>
                <a:cs typeface="メイリオ"/>
              </a:rPr>
              <a:t> </a:t>
            </a:r>
            <a:r>
              <a:rPr dirty="0" sz="600">
                <a:latin typeface="メイリオ"/>
                <a:cs typeface="メイリオ"/>
              </a:rPr>
              <a:t>sleep</a:t>
            </a:r>
            <a:r>
              <a:rPr dirty="0" sz="600" spc="345">
                <a:latin typeface="メイリオ"/>
                <a:cs typeface="メイリオ"/>
              </a:rPr>
              <a:t> </a:t>
            </a:r>
            <a:r>
              <a:rPr dirty="0" sz="600">
                <a:latin typeface="メイリオ"/>
                <a:cs typeface="メイリオ"/>
              </a:rPr>
              <a:t>problems:</a:t>
            </a:r>
            <a:r>
              <a:rPr dirty="0" sz="600" spc="335">
                <a:latin typeface="メイリオ"/>
                <a:cs typeface="メイリオ"/>
              </a:rPr>
              <a:t> </a:t>
            </a:r>
            <a:r>
              <a:rPr dirty="0" sz="600" spc="-50">
                <a:latin typeface="メイリオ"/>
                <a:cs typeface="メイリオ"/>
              </a:rPr>
              <a:t>A</a:t>
            </a:r>
            <a:r>
              <a:rPr dirty="0" sz="600" spc="500">
                <a:latin typeface="メイリオ"/>
                <a:cs typeface="メイリオ"/>
              </a:rPr>
              <a:t> </a:t>
            </a:r>
            <a:r>
              <a:rPr dirty="0" sz="600">
                <a:latin typeface="メイリオ"/>
                <a:cs typeface="メイリオ"/>
              </a:rPr>
              <a:t>prospective</a:t>
            </a:r>
            <a:r>
              <a:rPr dirty="0" sz="600" spc="-10">
                <a:latin typeface="メイリオ"/>
                <a:cs typeface="メイリオ"/>
              </a:rPr>
              <a:t> </a:t>
            </a:r>
            <a:r>
              <a:rPr dirty="0" sz="600">
                <a:latin typeface="メイリオ"/>
                <a:cs typeface="メイリオ"/>
              </a:rPr>
              <a:t>study</a:t>
            </a:r>
            <a:r>
              <a:rPr dirty="0" sz="600" spc="220">
                <a:latin typeface="メイリオ"/>
                <a:cs typeface="メイリオ"/>
              </a:rPr>
              <a:t>  </a:t>
            </a:r>
            <a:r>
              <a:rPr dirty="0" sz="600">
                <a:latin typeface="メイリオ"/>
                <a:cs typeface="メイリオ"/>
              </a:rPr>
              <a:t>in</a:t>
            </a:r>
            <a:r>
              <a:rPr dirty="0" sz="600" spc="340">
                <a:latin typeface="メイリオ"/>
                <a:cs typeface="メイリオ"/>
              </a:rPr>
              <a:t> </a:t>
            </a:r>
            <a:r>
              <a:rPr dirty="0" sz="600">
                <a:latin typeface="メイリオ"/>
                <a:cs typeface="メイリオ"/>
              </a:rPr>
              <a:t>Japanese</a:t>
            </a:r>
            <a:r>
              <a:rPr dirty="0" sz="600" spc="340">
                <a:latin typeface="メイリオ"/>
                <a:cs typeface="メイリオ"/>
              </a:rPr>
              <a:t> </a:t>
            </a:r>
            <a:r>
              <a:rPr dirty="0" sz="600">
                <a:latin typeface="メイリオ"/>
                <a:cs typeface="メイリオ"/>
              </a:rPr>
              <a:t>community</a:t>
            </a:r>
            <a:r>
              <a:rPr dirty="0" sz="600" spc="335">
                <a:latin typeface="メイリオ"/>
                <a:cs typeface="メイリオ"/>
              </a:rPr>
              <a:t> </a:t>
            </a:r>
            <a:r>
              <a:rPr dirty="0" sz="600">
                <a:latin typeface="メイリオ"/>
                <a:cs typeface="メイリオ"/>
              </a:rPr>
              <a:t>residents.</a:t>
            </a:r>
            <a:r>
              <a:rPr dirty="0" sz="600" spc="325">
                <a:latin typeface="メイリオ"/>
                <a:cs typeface="メイリオ"/>
              </a:rPr>
              <a:t> </a:t>
            </a:r>
            <a:r>
              <a:rPr dirty="0" sz="600">
                <a:latin typeface="メイリオ"/>
                <a:cs typeface="メイリオ"/>
              </a:rPr>
              <a:t>PLoS</a:t>
            </a:r>
            <a:r>
              <a:rPr dirty="0" sz="600" spc="345">
                <a:latin typeface="メイリオ"/>
                <a:cs typeface="メイリオ"/>
              </a:rPr>
              <a:t> </a:t>
            </a:r>
            <a:r>
              <a:rPr dirty="0" sz="600">
                <a:latin typeface="メイリオ"/>
                <a:cs typeface="メイリオ"/>
              </a:rPr>
              <a:t>One</a:t>
            </a:r>
            <a:r>
              <a:rPr dirty="0" sz="600" spc="335">
                <a:latin typeface="メイリオ"/>
                <a:cs typeface="メイリオ"/>
              </a:rPr>
              <a:t> </a:t>
            </a:r>
            <a:r>
              <a:rPr dirty="0" sz="600" spc="-25">
                <a:latin typeface="メイリオ"/>
                <a:cs typeface="メイリオ"/>
              </a:rPr>
              <a:t>14:</a:t>
            </a:r>
            <a:r>
              <a:rPr dirty="0" sz="600" spc="500">
                <a:latin typeface="メイリオ"/>
                <a:cs typeface="メイリオ"/>
              </a:rPr>
              <a:t> </a:t>
            </a:r>
            <a:r>
              <a:rPr dirty="0" sz="600" spc="-10">
                <a:latin typeface="メイリオ"/>
                <a:cs typeface="メイリオ"/>
              </a:rPr>
              <a:t>e0215345,</a:t>
            </a:r>
            <a:r>
              <a:rPr dirty="0" sz="600" spc="30">
                <a:latin typeface="メイリオ"/>
                <a:cs typeface="メイリオ"/>
              </a:rPr>
              <a:t> </a:t>
            </a:r>
            <a:r>
              <a:rPr dirty="0" sz="600" spc="-10">
                <a:latin typeface="メイリオ"/>
                <a:cs typeface="メイリオ"/>
              </a:rPr>
              <a:t>2019.</a:t>
            </a:r>
            <a:endParaRPr sz="600">
              <a:latin typeface="メイリオ"/>
              <a:cs typeface="メイリオ"/>
            </a:endParaRPr>
          </a:p>
          <a:p>
            <a:pPr algn="just" marL="156845" marR="5715" indent="-144780">
              <a:lnSpc>
                <a:spcPct val="100000"/>
              </a:lnSpc>
              <a:spcBef>
                <a:spcPts val="395"/>
              </a:spcBef>
              <a:tabLst>
                <a:tab pos="926465" algn="l"/>
              </a:tabLst>
            </a:pPr>
            <a:r>
              <a:rPr dirty="0" sz="600">
                <a:latin typeface="メイリオ"/>
                <a:cs typeface="メイリオ"/>
              </a:rPr>
              <a:t>19.</a:t>
            </a:r>
            <a:r>
              <a:rPr dirty="0" sz="600" spc="-35">
                <a:latin typeface="メイリオ"/>
                <a:cs typeface="メイリオ"/>
              </a:rPr>
              <a:t> </a:t>
            </a:r>
            <a:r>
              <a:rPr dirty="0" sz="600">
                <a:latin typeface="メイリオ"/>
                <a:cs typeface="メイリオ"/>
              </a:rPr>
              <a:t>Li</a:t>
            </a:r>
            <a:r>
              <a:rPr dirty="0" sz="600" spc="80">
                <a:latin typeface="メイリオ"/>
                <a:cs typeface="メイリオ"/>
              </a:rPr>
              <a:t> </a:t>
            </a:r>
            <a:r>
              <a:rPr dirty="0" sz="600">
                <a:latin typeface="メイリオ"/>
                <a:cs typeface="メイリオ"/>
              </a:rPr>
              <a:t>L,</a:t>
            </a:r>
            <a:r>
              <a:rPr dirty="0" sz="600" spc="70">
                <a:latin typeface="メイリオ"/>
                <a:cs typeface="メイリオ"/>
              </a:rPr>
              <a:t> </a:t>
            </a:r>
            <a:r>
              <a:rPr dirty="0" sz="600">
                <a:latin typeface="メイリオ"/>
                <a:cs typeface="メイリオ"/>
              </a:rPr>
              <a:t>Nakamura</a:t>
            </a:r>
            <a:r>
              <a:rPr dirty="0" sz="600" spc="70">
                <a:latin typeface="メイリオ"/>
                <a:cs typeface="メイリオ"/>
              </a:rPr>
              <a:t> </a:t>
            </a:r>
            <a:r>
              <a:rPr dirty="0" sz="600">
                <a:latin typeface="メイリオ"/>
                <a:cs typeface="メイリオ"/>
              </a:rPr>
              <a:t>T,</a:t>
            </a:r>
            <a:r>
              <a:rPr dirty="0" sz="600" spc="70">
                <a:latin typeface="メイリオ"/>
                <a:cs typeface="メイリオ"/>
              </a:rPr>
              <a:t> </a:t>
            </a:r>
            <a:r>
              <a:rPr dirty="0" sz="600">
                <a:latin typeface="メイリオ"/>
                <a:cs typeface="メイリオ"/>
              </a:rPr>
              <a:t>Hayano</a:t>
            </a:r>
            <a:r>
              <a:rPr dirty="0" sz="600" spc="80">
                <a:latin typeface="メイリオ"/>
                <a:cs typeface="メイリオ"/>
              </a:rPr>
              <a:t> </a:t>
            </a:r>
            <a:r>
              <a:rPr dirty="0" sz="600">
                <a:latin typeface="メイリオ"/>
                <a:cs typeface="メイリオ"/>
              </a:rPr>
              <a:t>J,</a:t>
            </a:r>
            <a:r>
              <a:rPr dirty="0" sz="600" spc="75">
                <a:latin typeface="メイリオ"/>
                <a:cs typeface="メイリオ"/>
              </a:rPr>
              <a:t> </a:t>
            </a:r>
            <a:r>
              <a:rPr dirty="0" sz="600">
                <a:latin typeface="メイリオ"/>
                <a:cs typeface="メイリオ"/>
              </a:rPr>
              <a:t>Yamamoto</a:t>
            </a:r>
            <a:r>
              <a:rPr dirty="0" sz="600" spc="85">
                <a:latin typeface="メイリオ"/>
                <a:cs typeface="メイリオ"/>
              </a:rPr>
              <a:t> </a:t>
            </a:r>
            <a:r>
              <a:rPr dirty="0" sz="600">
                <a:latin typeface="メイリオ"/>
                <a:cs typeface="メイリオ"/>
              </a:rPr>
              <a:t>Y.</a:t>
            </a:r>
            <a:r>
              <a:rPr dirty="0" sz="600" spc="65">
                <a:latin typeface="メイリオ"/>
                <a:cs typeface="メイリオ"/>
              </a:rPr>
              <a:t> </a:t>
            </a:r>
            <a:r>
              <a:rPr dirty="0" sz="600">
                <a:latin typeface="メイリオ"/>
                <a:cs typeface="メイリオ"/>
              </a:rPr>
              <a:t>Seasonal</a:t>
            </a:r>
            <a:r>
              <a:rPr dirty="0" sz="600" spc="85">
                <a:latin typeface="メイリオ"/>
                <a:cs typeface="メイリオ"/>
              </a:rPr>
              <a:t> </a:t>
            </a:r>
            <a:r>
              <a:rPr dirty="0" sz="600">
                <a:latin typeface="メイリオ"/>
                <a:cs typeface="メイリオ"/>
              </a:rPr>
              <a:t>sleep</a:t>
            </a:r>
            <a:r>
              <a:rPr dirty="0" sz="600" spc="75">
                <a:latin typeface="メイリオ"/>
                <a:cs typeface="メイリオ"/>
              </a:rPr>
              <a:t> </a:t>
            </a:r>
            <a:r>
              <a:rPr dirty="0" sz="600">
                <a:latin typeface="メイリオ"/>
                <a:cs typeface="メイリオ"/>
              </a:rPr>
              <a:t>variations</a:t>
            </a:r>
            <a:r>
              <a:rPr dirty="0" sz="600" spc="70">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their</a:t>
            </a:r>
            <a:r>
              <a:rPr dirty="0" sz="600" spc="310">
                <a:latin typeface="メイリオ"/>
                <a:cs typeface="メイリオ"/>
              </a:rPr>
              <a:t>  </a:t>
            </a:r>
            <a:r>
              <a:rPr dirty="0" sz="600">
                <a:latin typeface="メイリオ"/>
                <a:cs typeface="メイリオ"/>
              </a:rPr>
              <a:t>association</a:t>
            </a:r>
            <a:r>
              <a:rPr dirty="0" sz="600" spc="245">
                <a:latin typeface="メイリオ"/>
                <a:cs typeface="メイリオ"/>
              </a:rPr>
              <a:t> </a:t>
            </a:r>
            <a:r>
              <a:rPr dirty="0" sz="600">
                <a:latin typeface="メイリオ"/>
                <a:cs typeface="メイリオ"/>
              </a:rPr>
              <a:t>with</a:t>
            </a:r>
            <a:r>
              <a:rPr dirty="0" sz="600" spc="245">
                <a:latin typeface="メイリオ"/>
                <a:cs typeface="メイリオ"/>
              </a:rPr>
              <a:t> </a:t>
            </a:r>
            <a:r>
              <a:rPr dirty="0" sz="600">
                <a:latin typeface="メイリオ"/>
                <a:cs typeface="メイリオ"/>
              </a:rPr>
              <a:t>meteorological</a:t>
            </a:r>
            <a:r>
              <a:rPr dirty="0" sz="600" spc="240">
                <a:latin typeface="メイリオ"/>
                <a:cs typeface="メイリオ"/>
              </a:rPr>
              <a:t> </a:t>
            </a:r>
            <a:r>
              <a:rPr dirty="0" sz="600">
                <a:latin typeface="メイリオ"/>
                <a:cs typeface="メイリオ"/>
              </a:rPr>
              <a:t>factors:</a:t>
            </a:r>
            <a:r>
              <a:rPr dirty="0" sz="600" spc="240">
                <a:latin typeface="メイリオ"/>
                <a:cs typeface="メイリオ"/>
              </a:rPr>
              <a:t> </a:t>
            </a:r>
            <a:r>
              <a:rPr dirty="0" sz="600">
                <a:latin typeface="メイリオ"/>
                <a:cs typeface="メイリオ"/>
              </a:rPr>
              <a:t>A</a:t>
            </a:r>
            <a:r>
              <a:rPr dirty="0" sz="600" spc="240">
                <a:latin typeface="メイリオ"/>
                <a:cs typeface="メイリオ"/>
              </a:rPr>
              <a:t> </a:t>
            </a:r>
            <a:r>
              <a:rPr dirty="0" sz="600">
                <a:latin typeface="メイリオ"/>
                <a:cs typeface="メイリオ"/>
              </a:rPr>
              <a:t>Japanese</a:t>
            </a:r>
            <a:r>
              <a:rPr dirty="0" sz="600" spc="250">
                <a:latin typeface="メイリオ"/>
                <a:cs typeface="メイリオ"/>
              </a:rPr>
              <a:t> </a:t>
            </a:r>
            <a:r>
              <a:rPr dirty="0" sz="600" spc="-10">
                <a:latin typeface="メイリオ"/>
                <a:cs typeface="メイリオ"/>
              </a:rPr>
              <a:t>population</a:t>
            </a:r>
            <a:r>
              <a:rPr dirty="0" sz="600" spc="500">
                <a:latin typeface="メイリオ"/>
                <a:cs typeface="メイリオ"/>
              </a:rPr>
              <a:t> </a:t>
            </a:r>
            <a:r>
              <a:rPr dirty="0" sz="600">
                <a:latin typeface="メイリオ"/>
                <a:cs typeface="メイリオ"/>
              </a:rPr>
              <a:t>study</a:t>
            </a:r>
            <a:r>
              <a:rPr dirty="0" sz="600" spc="-25">
                <a:latin typeface="メイリオ"/>
                <a:cs typeface="メイリオ"/>
              </a:rPr>
              <a:t> </a:t>
            </a:r>
            <a:r>
              <a:rPr dirty="0" sz="600" spc="-10">
                <a:latin typeface="メイリオ"/>
                <a:cs typeface="メイリオ"/>
              </a:rPr>
              <a:t>using</a:t>
            </a:r>
            <a:r>
              <a:rPr dirty="0" sz="600">
                <a:latin typeface="メイリオ"/>
                <a:cs typeface="メイリオ"/>
              </a:rPr>
              <a:t>	</a:t>
            </a:r>
            <a:r>
              <a:rPr dirty="0" sz="600" spc="-10">
                <a:latin typeface="メイリオ"/>
                <a:cs typeface="メイリオ"/>
              </a:rPr>
              <a:t>large-</a:t>
            </a:r>
            <a:r>
              <a:rPr dirty="0" sz="600">
                <a:latin typeface="メイリオ"/>
                <a:cs typeface="メイリオ"/>
              </a:rPr>
              <a:t>scale</a:t>
            </a:r>
            <a:r>
              <a:rPr dirty="0" sz="600" spc="70">
                <a:latin typeface="メイリオ"/>
                <a:cs typeface="メイリオ"/>
              </a:rPr>
              <a:t> </a:t>
            </a:r>
            <a:r>
              <a:rPr dirty="0" sz="600">
                <a:latin typeface="メイリオ"/>
                <a:cs typeface="メイリオ"/>
              </a:rPr>
              <a:t>body</a:t>
            </a:r>
            <a:r>
              <a:rPr dirty="0" sz="600" spc="70">
                <a:latin typeface="メイリオ"/>
                <a:cs typeface="メイリオ"/>
              </a:rPr>
              <a:t> </a:t>
            </a:r>
            <a:r>
              <a:rPr dirty="0" sz="600">
                <a:latin typeface="メイリオ"/>
                <a:cs typeface="メイリオ"/>
              </a:rPr>
              <a:t>acceleration</a:t>
            </a:r>
            <a:r>
              <a:rPr dirty="0" sz="600" spc="75">
                <a:latin typeface="メイリオ"/>
                <a:cs typeface="メイリオ"/>
              </a:rPr>
              <a:t> </a:t>
            </a:r>
            <a:r>
              <a:rPr dirty="0" sz="600">
                <a:latin typeface="メイリオ"/>
                <a:cs typeface="メイリオ"/>
              </a:rPr>
              <a:t>data.</a:t>
            </a:r>
            <a:r>
              <a:rPr dirty="0" sz="600" spc="60">
                <a:latin typeface="メイリオ"/>
                <a:cs typeface="メイリオ"/>
              </a:rPr>
              <a:t> </a:t>
            </a:r>
            <a:r>
              <a:rPr dirty="0" sz="600">
                <a:latin typeface="メイリオ"/>
                <a:cs typeface="メイリオ"/>
              </a:rPr>
              <a:t>Front</a:t>
            </a:r>
            <a:r>
              <a:rPr dirty="0" sz="600" spc="80">
                <a:latin typeface="メイリオ"/>
                <a:cs typeface="メイリオ"/>
              </a:rPr>
              <a:t> </a:t>
            </a:r>
            <a:r>
              <a:rPr dirty="0" sz="600">
                <a:latin typeface="メイリオ"/>
                <a:cs typeface="メイリオ"/>
              </a:rPr>
              <a:t>Digit</a:t>
            </a:r>
            <a:r>
              <a:rPr dirty="0" sz="600" spc="75">
                <a:latin typeface="メイリオ"/>
                <a:cs typeface="メイリオ"/>
              </a:rPr>
              <a:t> </a:t>
            </a:r>
            <a:r>
              <a:rPr dirty="0" sz="600">
                <a:latin typeface="メイリオ"/>
                <a:cs typeface="メイリオ"/>
              </a:rPr>
              <a:t>Heal</a:t>
            </a:r>
            <a:r>
              <a:rPr dirty="0" sz="600" spc="70">
                <a:latin typeface="メイリオ"/>
                <a:cs typeface="メイリオ"/>
              </a:rPr>
              <a:t> </a:t>
            </a:r>
            <a:r>
              <a:rPr dirty="0" sz="600" spc="-25">
                <a:latin typeface="メイリオ"/>
                <a:cs typeface="メイリオ"/>
              </a:rPr>
              <a:t>3:</a:t>
            </a:r>
            <a:r>
              <a:rPr dirty="0" sz="600" spc="500">
                <a:latin typeface="メイリオ"/>
                <a:cs typeface="メイリオ"/>
              </a:rPr>
              <a:t> </a:t>
            </a:r>
            <a:r>
              <a:rPr dirty="0" sz="600" spc="-10">
                <a:latin typeface="メイリオ"/>
                <a:cs typeface="メイリオ"/>
              </a:rPr>
              <a:t>1-</a:t>
            </a:r>
            <a:r>
              <a:rPr dirty="0" sz="600">
                <a:latin typeface="メイリオ"/>
                <a:cs typeface="メイリオ"/>
              </a:rPr>
              <a:t>11,</a:t>
            </a:r>
            <a:r>
              <a:rPr dirty="0" sz="600" spc="-10">
                <a:latin typeface="メイリオ"/>
                <a:cs typeface="メイリオ"/>
              </a:rPr>
              <a:t> 2021.</a:t>
            </a:r>
            <a:endParaRPr sz="600">
              <a:latin typeface="メイリオ"/>
              <a:cs typeface="メイリオ"/>
            </a:endParaRPr>
          </a:p>
          <a:p>
            <a:pPr algn="just" marL="169545" marR="6350" indent="-157480">
              <a:lnSpc>
                <a:spcPct val="100000"/>
              </a:lnSpc>
              <a:spcBef>
                <a:spcPts val="395"/>
              </a:spcBef>
            </a:pPr>
            <a:r>
              <a:rPr dirty="0" sz="600">
                <a:latin typeface="メイリオ"/>
                <a:cs typeface="メイリオ"/>
              </a:rPr>
              <a:t>20.</a:t>
            </a:r>
            <a:r>
              <a:rPr dirty="0" sz="600" spc="-40">
                <a:latin typeface="メイリオ"/>
                <a:cs typeface="メイリオ"/>
              </a:rPr>
              <a:t> </a:t>
            </a:r>
            <a:r>
              <a:rPr dirty="0" sz="600">
                <a:latin typeface="メイリオ"/>
                <a:cs typeface="メイリオ"/>
              </a:rPr>
              <a:t>Aeschbach</a:t>
            </a:r>
            <a:r>
              <a:rPr dirty="0" sz="600" spc="60">
                <a:latin typeface="メイリオ"/>
                <a:cs typeface="メイリオ"/>
              </a:rPr>
              <a:t> </a:t>
            </a:r>
            <a:r>
              <a:rPr dirty="0" sz="600">
                <a:latin typeface="メイリオ"/>
                <a:cs typeface="メイリオ"/>
              </a:rPr>
              <a:t>D,</a:t>
            </a:r>
            <a:r>
              <a:rPr dirty="0" sz="600" spc="40">
                <a:latin typeface="メイリオ"/>
                <a:cs typeface="メイリオ"/>
              </a:rPr>
              <a:t> </a:t>
            </a:r>
            <a:r>
              <a:rPr dirty="0" sz="600">
                <a:latin typeface="メイリオ"/>
                <a:cs typeface="メイリオ"/>
              </a:rPr>
              <a:t>Sher</a:t>
            </a:r>
            <a:r>
              <a:rPr dirty="0" sz="600" spc="50">
                <a:latin typeface="メイリオ"/>
                <a:cs typeface="メイリオ"/>
              </a:rPr>
              <a:t> </a:t>
            </a:r>
            <a:r>
              <a:rPr dirty="0" sz="600">
                <a:latin typeface="メイリオ"/>
                <a:cs typeface="メイリオ"/>
              </a:rPr>
              <a:t>L,</a:t>
            </a:r>
            <a:r>
              <a:rPr dirty="0" sz="600" spc="40">
                <a:latin typeface="メイリオ"/>
                <a:cs typeface="メイリオ"/>
              </a:rPr>
              <a:t> </a:t>
            </a:r>
            <a:r>
              <a:rPr dirty="0" sz="600">
                <a:latin typeface="メイリオ"/>
                <a:cs typeface="メイリオ"/>
              </a:rPr>
              <a:t>Postolache</a:t>
            </a:r>
            <a:r>
              <a:rPr dirty="0" sz="600" spc="65">
                <a:latin typeface="メイリオ"/>
                <a:cs typeface="メイリオ"/>
              </a:rPr>
              <a:t> </a:t>
            </a:r>
            <a:r>
              <a:rPr dirty="0" sz="600">
                <a:latin typeface="メイリオ"/>
                <a:cs typeface="メイリオ"/>
              </a:rPr>
              <a:t>TT,</a:t>
            </a:r>
            <a:r>
              <a:rPr dirty="0" sz="600" spc="40">
                <a:latin typeface="メイリオ"/>
                <a:cs typeface="メイリオ"/>
              </a:rPr>
              <a:t> </a:t>
            </a:r>
            <a:r>
              <a:rPr dirty="0" sz="600">
                <a:latin typeface="メイリオ"/>
                <a:cs typeface="メイリオ"/>
              </a:rPr>
              <a:t>Matthews</a:t>
            </a:r>
            <a:r>
              <a:rPr dirty="0" sz="600" spc="50">
                <a:latin typeface="メイリオ"/>
                <a:cs typeface="メイリオ"/>
              </a:rPr>
              <a:t> </a:t>
            </a:r>
            <a:r>
              <a:rPr dirty="0" sz="600">
                <a:latin typeface="メイリオ"/>
                <a:cs typeface="メイリオ"/>
              </a:rPr>
              <a:t>JR,</a:t>
            </a:r>
            <a:r>
              <a:rPr dirty="0" sz="600" spc="40">
                <a:latin typeface="メイリオ"/>
                <a:cs typeface="メイリオ"/>
              </a:rPr>
              <a:t> </a:t>
            </a:r>
            <a:r>
              <a:rPr dirty="0" sz="600">
                <a:latin typeface="メイリオ"/>
                <a:cs typeface="メイリオ"/>
              </a:rPr>
              <a:t>Jackson</a:t>
            </a:r>
            <a:r>
              <a:rPr dirty="0" sz="600" spc="45">
                <a:latin typeface="メイリオ"/>
                <a:cs typeface="メイリオ"/>
              </a:rPr>
              <a:t> </a:t>
            </a:r>
            <a:r>
              <a:rPr dirty="0" sz="600">
                <a:latin typeface="メイリオ"/>
                <a:cs typeface="メイリオ"/>
              </a:rPr>
              <a:t>MA,</a:t>
            </a:r>
            <a:r>
              <a:rPr dirty="0" sz="600" spc="40">
                <a:latin typeface="メイリオ"/>
                <a:cs typeface="メイリオ"/>
              </a:rPr>
              <a:t> </a:t>
            </a:r>
            <a:r>
              <a:rPr dirty="0" sz="600">
                <a:latin typeface="メイリオ"/>
                <a:cs typeface="メイリオ"/>
              </a:rPr>
              <a:t>Wehr</a:t>
            </a:r>
            <a:r>
              <a:rPr dirty="0" sz="600" spc="50">
                <a:latin typeface="メイリオ"/>
                <a:cs typeface="メイリオ"/>
              </a:rPr>
              <a:t> </a:t>
            </a:r>
            <a:r>
              <a:rPr dirty="0" sz="600" spc="-25">
                <a:latin typeface="メイリオ"/>
                <a:cs typeface="メイリオ"/>
              </a:rPr>
              <a:t>TA.</a:t>
            </a:r>
            <a:r>
              <a:rPr dirty="0" sz="600" spc="500">
                <a:latin typeface="メイリオ"/>
                <a:cs typeface="メイリオ"/>
              </a:rPr>
              <a:t> </a:t>
            </a:r>
            <a:r>
              <a:rPr dirty="0" sz="600">
                <a:latin typeface="メイリオ"/>
                <a:cs typeface="メイリオ"/>
              </a:rPr>
              <a:t>A</a:t>
            </a:r>
            <a:r>
              <a:rPr dirty="0" sz="600" spc="145">
                <a:latin typeface="メイリオ"/>
                <a:cs typeface="メイリオ"/>
              </a:rPr>
              <a:t> </a:t>
            </a:r>
            <a:r>
              <a:rPr dirty="0" sz="600">
                <a:latin typeface="メイリオ"/>
                <a:cs typeface="メイリオ"/>
              </a:rPr>
              <a:t>longer</a:t>
            </a:r>
            <a:r>
              <a:rPr dirty="0" sz="600" spc="150">
                <a:latin typeface="メイリオ"/>
                <a:cs typeface="メイリオ"/>
              </a:rPr>
              <a:t> </a:t>
            </a:r>
            <a:r>
              <a:rPr dirty="0" sz="600">
                <a:latin typeface="メイリオ"/>
                <a:cs typeface="メイリオ"/>
              </a:rPr>
              <a:t>biological</a:t>
            </a:r>
            <a:r>
              <a:rPr dirty="0" sz="600" spc="155">
                <a:latin typeface="メイリオ"/>
                <a:cs typeface="メイリオ"/>
              </a:rPr>
              <a:t> </a:t>
            </a:r>
            <a:r>
              <a:rPr dirty="0" sz="600">
                <a:latin typeface="メイリオ"/>
                <a:cs typeface="メイリオ"/>
              </a:rPr>
              <a:t>night</a:t>
            </a:r>
            <a:r>
              <a:rPr dirty="0" sz="600" spc="145">
                <a:latin typeface="メイリオ"/>
                <a:cs typeface="メイリオ"/>
              </a:rPr>
              <a:t> </a:t>
            </a:r>
            <a:r>
              <a:rPr dirty="0" sz="600">
                <a:latin typeface="メイリオ"/>
                <a:cs typeface="メイリオ"/>
              </a:rPr>
              <a:t>in</a:t>
            </a:r>
            <a:r>
              <a:rPr dirty="0" sz="600" spc="150">
                <a:latin typeface="メイリオ"/>
                <a:cs typeface="メイリオ"/>
              </a:rPr>
              <a:t> </a:t>
            </a:r>
            <a:r>
              <a:rPr dirty="0" sz="600">
                <a:latin typeface="メイリオ"/>
                <a:cs typeface="メイリオ"/>
              </a:rPr>
              <a:t>long</a:t>
            </a:r>
            <a:r>
              <a:rPr dirty="0" sz="600" spc="140">
                <a:latin typeface="メイリオ"/>
                <a:cs typeface="メイリオ"/>
              </a:rPr>
              <a:t> </a:t>
            </a:r>
            <a:r>
              <a:rPr dirty="0" sz="600">
                <a:latin typeface="メイリオ"/>
                <a:cs typeface="メイリオ"/>
              </a:rPr>
              <a:t>sleepers</a:t>
            </a:r>
            <a:r>
              <a:rPr dirty="0" sz="600" spc="150">
                <a:latin typeface="メイリオ"/>
                <a:cs typeface="メイリオ"/>
              </a:rPr>
              <a:t> </a:t>
            </a:r>
            <a:r>
              <a:rPr dirty="0" sz="600">
                <a:latin typeface="メイリオ"/>
                <a:cs typeface="メイリオ"/>
              </a:rPr>
              <a:t>than</a:t>
            </a:r>
            <a:r>
              <a:rPr dirty="0" sz="600" spc="145">
                <a:latin typeface="メイリオ"/>
                <a:cs typeface="メイリオ"/>
              </a:rPr>
              <a:t> </a:t>
            </a:r>
            <a:r>
              <a:rPr dirty="0" sz="600">
                <a:latin typeface="メイリオ"/>
                <a:cs typeface="メイリオ"/>
              </a:rPr>
              <a:t>in</a:t>
            </a:r>
            <a:r>
              <a:rPr dirty="0" sz="600" spc="150">
                <a:latin typeface="メイリオ"/>
                <a:cs typeface="メイリオ"/>
              </a:rPr>
              <a:t> </a:t>
            </a:r>
            <a:r>
              <a:rPr dirty="0" sz="600">
                <a:latin typeface="メイリオ"/>
                <a:cs typeface="メイリオ"/>
              </a:rPr>
              <a:t>short</a:t>
            </a:r>
            <a:r>
              <a:rPr dirty="0" sz="600" spc="145">
                <a:latin typeface="メイリオ"/>
                <a:cs typeface="メイリオ"/>
              </a:rPr>
              <a:t> </a:t>
            </a:r>
            <a:r>
              <a:rPr dirty="0" sz="600">
                <a:latin typeface="メイリオ"/>
                <a:cs typeface="メイリオ"/>
              </a:rPr>
              <a:t>sleepers.</a:t>
            </a:r>
            <a:r>
              <a:rPr dirty="0" sz="600" spc="140">
                <a:latin typeface="メイリオ"/>
                <a:cs typeface="メイリオ"/>
              </a:rPr>
              <a:t> </a:t>
            </a:r>
            <a:r>
              <a:rPr dirty="0" sz="600">
                <a:latin typeface="メイリオ"/>
                <a:cs typeface="メイリオ"/>
              </a:rPr>
              <a:t>J</a:t>
            </a:r>
            <a:r>
              <a:rPr dirty="0" sz="600" spc="145">
                <a:latin typeface="メイリオ"/>
                <a:cs typeface="メイリオ"/>
              </a:rPr>
              <a:t> </a:t>
            </a:r>
            <a:r>
              <a:rPr dirty="0" sz="600" spc="-20">
                <a:latin typeface="メイリオ"/>
                <a:cs typeface="メイリオ"/>
              </a:rPr>
              <a:t>Clin</a:t>
            </a:r>
            <a:r>
              <a:rPr dirty="0" sz="600" spc="500">
                <a:latin typeface="メイリオ"/>
                <a:cs typeface="メイリオ"/>
              </a:rPr>
              <a:t> </a:t>
            </a:r>
            <a:r>
              <a:rPr dirty="0" sz="600">
                <a:latin typeface="メイリオ"/>
                <a:cs typeface="メイリオ"/>
              </a:rPr>
              <a:t>Endocrinol</a:t>
            </a:r>
            <a:r>
              <a:rPr dirty="0" sz="600" spc="-20">
                <a:latin typeface="メイリオ"/>
                <a:cs typeface="メイリオ"/>
              </a:rPr>
              <a:t> </a:t>
            </a:r>
            <a:r>
              <a:rPr dirty="0" sz="600">
                <a:latin typeface="メイリオ"/>
                <a:cs typeface="メイリオ"/>
              </a:rPr>
              <a:t>Metab</a:t>
            </a:r>
            <a:r>
              <a:rPr dirty="0" sz="600" spc="-40">
                <a:latin typeface="メイリオ"/>
                <a:cs typeface="メイリオ"/>
              </a:rPr>
              <a:t> </a:t>
            </a:r>
            <a:r>
              <a:rPr dirty="0" sz="600">
                <a:latin typeface="メイリオ"/>
                <a:cs typeface="メイリオ"/>
              </a:rPr>
              <a:t>88:</a:t>
            </a:r>
            <a:r>
              <a:rPr dirty="0" sz="600" spc="-10">
                <a:latin typeface="メイリオ"/>
                <a:cs typeface="メイリオ"/>
              </a:rPr>
              <a:t> 26-</a:t>
            </a:r>
            <a:r>
              <a:rPr dirty="0" sz="600">
                <a:latin typeface="メイリオ"/>
                <a:cs typeface="メイリオ"/>
              </a:rPr>
              <a:t>30,</a:t>
            </a:r>
            <a:r>
              <a:rPr dirty="0" sz="600" spc="-20">
                <a:latin typeface="メイリオ"/>
                <a:cs typeface="メイリオ"/>
              </a:rPr>
              <a:t> </a:t>
            </a:r>
            <a:r>
              <a:rPr dirty="0" sz="600" spc="-10">
                <a:latin typeface="メイリオ"/>
                <a:cs typeface="メイリオ"/>
              </a:rPr>
              <a:t>2003.</a:t>
            </a:r>
            <a:endParaRPr sz="600">
              <a:latin typeface="メイリオ"/>
              <a:cs typeface="メイリオ"/>
            </a:endParaRPr>
          </a:p>
          <a:p>
            <a:pPr algn="just" marL="169545" marR="5080" indent="-157480">
              <a:lnSpc>
                <a:spcPct val="100000"/>
              </a:lnSpc>
              <a:spcBef>
                <a:spcPts val="409"/>
              </a:spcBef>
            </a:pPr>
            <a:r>
              <a:rPr dirty="0" sz="600">
                <a:latin typeface="メイリオ"/>
                <a:cs typeface="メイリオ"/>
              </a:rPr>
              <a:t>21.</a:t>
            </a:r>
            <a:r>
              <a:rPr dirty="0" sz="600" spc="-35">
                <a:latin typeface="メイリオ"/>
                <a:cs typeface="メイリオ"/>
              </a:rPr>
              <a:t> </a:t>
            </a:r>
            <a:r>
              <a:rPr dirty="0" sz="600">
                <a:latin typeface="メイリオ"/>
                <a:cs typeface="メイリオ"/>
              </a:rPr>
              <a:t>Zhang</a:t>
            </a:r>
            <a:r>
              <a:rPr dirty="0" sz="600" spc="25">
                <a:latin typeface="メイリオ"/>
                <a:cs typeface="メイリオ"/>
              </a:rPr>
              <a:t> </a:t>
            </a:r>
            <a:r>
              <a:rPr dirty="0" sz="600">
                <a:latin typeface="メイリオ"/>
                <a:cs typeface="メイリオ"/>
              </a:rPr>
              <a:t>J,</a:t>
            </a:r>
            <a:r>
              <a:rPr dirty="0" sz="600" spc="20">
                <a:latin typeface="メイリオ"/>
                <a:cs typeface="メイリオ"/>
              </a:rPr>
              <a:t> </a:t>
            </a:r>
            <a:r>
              <a:rPr dirty="0" sz="600">
                <a:latin typeface="メイリオ"/>
                <a:cs typeface="メイリオ"/>
              </a:rPr>
              <a:t>Lamers</a:t>
            </a:r>
            <a:r>
              <a:rPr dirty="0" sz="600" spc="30">
                <a:latin typeface="メイリオ"/>
                <a:cs typeface="メイリオ"/>
              </a:rPr>
              <a:t> </a:t>
            </a:r>
            <a:r>
              <a:rPr dirty="0" sz="600">
                <a:latin typeface="メイリオ"/>
                <a:cs typeface="メイリオ"/>
              </a:rPr>
              <a:t>F,</a:t>
            </a:r>
            <a:r>
              <a:rPr dirty="0" sz="600" spc="25">
                <a:latin typeface="メイリオ"/>
                <a:cs typeface="メイリオ"/>
              </a:rPr>
              <a:t> </a:t>
            </a:r>
            <a:r>
              <a:rPr dirty="0" sz="600">
                <a:latin typeface="メイリオ"/>
                <a:cs typeface="メイリオ"/>
              </a:rPr>
              <a:t>Hickie</a:t>
            </a:r>
            <a:r>
              <a:rPr dirty="0" sz="600" spc="25">
                <a:latin typeface="メイリオ"/>
                <a:cs typeface="メイリオ"/>
              </a:rPr>
              <a:t> </a:t>
            </a:r>
            <a:r>
              <a:rPr dirty="0" sz="600">
                <a:latin typeface="メイリオ"/>
                <a:cs typeface="メイリオ"/>
              </a:rPr>
              <a:t>IB,</a:t>
            </a:r>
            <a:r>
              <a:rPr dirty="0" sz="600" spc="25">
                <a:latin typeface="メイリオ"/>
                <a:cs typeface="メイリオ"/>
              </a:rPr>
              <a:t> </a:t>
            </a:r>
            <a:r>
              <a:rPr dirty="0" sz="600">
                <a:latin typeface="メイリオ"/>
                <a:cs typeface="メイリオ"/>
              </a:rPr>
              <a:t>He</a:t>
            </a:r>
            <a:r>
              <a:rPr dirty="0" sz="600" spc="30">
                <a:latin typeface="メイリオ"/>
                <a:cs typeface="メイリオ"/>
              </a:rPr>
              <a:t> </a:t>
            </a:r>
            <a:r>
              <a:rPr dirty="0" sz="600">
                <a:latin typeface="メイリオ"/>
                <a:cs typeface="メイリオ"/>
              </a:rPr>
              <a:t>JP,</a:t>
            </a:r>
            <a:r>
              <a:rPr dirty="0" sz="600" spc="25">
                <a:latin typeface="メイリオ"/>
                <a:cs typeface="メイリオ"/>
              </a:rPr>
              <a:t> </a:t>
            </a:r>
            <a:r>
              <a:rPr dirty="0" sz="600">
                <a:latin typeface="メイリオ"/>
                <a:cs typeface="メイリオ"/>
              </a:rPr>
              <a:t>Feig</a:t>
            </a:r>
            <a:r>
              <a:rPr dirty="0" sz="600" spc="20">
                <a:latin typeface="メイリオ"/>
                <a:cs typeface="メイリオ"/>
              </a:rPr>
              <a:t> </a:t>
            </a:r>
            <a:r>
              <a:rPr dirty="0" sz="600">
                <a:latin typeface="メイリオ"/>
                <a:cs typeface="メイリオ"/>
              </a:rPr>
              <a:t>E,</a:t>
            </a:r>
            <a:r>
              <a:rPr dirty="0" sz="600" spc="25">
                <a:latin typeface="メイリオ"/>
                <a:cs typeface="メイリオ"/>
              </a:rPr>
              <a:t> </a:t>
            </a:r>
            <a:r>
              <a:rPr dirty="0" sz="600">
                <a:latin typeface="メイリオ"/>
                <a:cs typeface="メイリオ"/>
              </a:rPr>
              <a:t>Merikangas</a:t>
            </a:r>
            <a:r>
              <a:rPr dirty="0" sz="600" spc="30">
                <a:latin typeface="メイリオ"/>
                <a:cs typeface="メイリオ"/>
              </a:rPr>
              <a:t> </a:t>
            </a:r>
            <a:r>
              <a:rPr dirty="0" sz="600">
                <a:latin typeface="メイリオ"/>
                <a:cs typeface="メイリオ"/>
              </a:rPr>
              <a:t>KR.</a:t>
            </a:r>
            <a:r>
              <a:rPr dirty="0" sz="600" spc="20">
                <a:latin typeface="メイリオ"/>
                <a:cs typeface="メイリオ"/>
              </a:rPr>
              <a:t> </a:t>
            </a:r>
            <a:r>
              <a:rPr dirty="0" sz="600" spc="-10">
                <a:latin typeface="メイリオ"/>
                <a:cs typeface="メイリオ"/>
              </a:rPr>
              <a:t>Differentiating</a:t>
            </a:r>
            <a:r>
              <a:rPr dirty="0" sz="600" spc="500">
                <a:latin typeface="メイリオ"/>
                <a:cs typeface="メイリオ"/>
              </a:rPr>
              <a:t> </a:t>
            </a:r>
            <a:r>
              <a:rPr dirty="0" sz="600">
                <a:latin typeface="メイリオ"/>
                <a:cs typeface="メイリオ"/>
              </a:rPr>
              <a:t>nonrestorative</a:t>
            </a:r>
            <a:r>
              <a:rPr dirty="0" sz="600" spc="180">
                <a:latin typeface="メイリオ"/>
                <a:cs typeface="メイリオ"/>
              </a:rPr>
              <a:t> </a:t>
            </a:r>
            <a:r>
              <a:rPr dirty="0" sz="600">
                <a:latin typeface="メイリオ"/>
                <a:cs typeface="メイリオ"/>
              </a:rPr>
              <a:t>sleep</a:t>
            </a:r>
            <a:r>
              <a:rPr dirty="0" sz="600" spc="165">
                <a:latin typeface="メイリオ"/>
                <a:cs typeface="メイリオ"/>
              </a:rPr>
              <a:t> </a:t>
            </a:r>
            <a:r>
              <a:rPr dirty="0" sz="600">
                <a:latin typeface="メイリオ"/>
                <a:cs typeface="メイリオ"/>
              </a:rPr>
              <a:t>from</a:t>
            </a:r>
            <a:r>
              <a:rPr dirty="0" sz="600" spc="165">
                <a:latin typeface="メイリオ"/>
                <a:cs typeface="メイリオ"/>
              </a:rPr>
              <a:t> </a:t>
            </a:r>
            <a:r>
              <a:rPr dirty="0" sz="600">
                <a:latin typeface="メイリオ"/>
                <a:cs typeface="メイリオ"/>
              </a:rPr>
              <a:t>nocturnal</a:t>
            </a:r>
            <a:r>
              <a:rPr dirty="0" sz="600" spc="165">
                <a:latin typeface="メイリオ"/>
                <a:cs typeface="メイリオ"/>
              </a:rPr>
              <a:t> </a:t>
            </a:r>
            <a:r>
              <a:rPr dirty="0" sz="600">
                <a:latin typeface="メイリオ"/>
                <a:cs typeface="メイリオ"/>
              </a:rPr>
              <a:t>insomnia</a:t>
            </a:r>
            <a:r>
              <a:rPr dirty="0" sz="600" spc="180">
                <a:latin typeface="メイリオ"/>
                <a:cs typeface="メイリオ"/>
              </a:rPr>
              <a:t> </a:t>
            </a:r>
            <a:r>
              <a:rPr dirty="0" sz="600">
                <a:latin typeface="メイリオ"/>
                <a:cs typeface="メイリオ"/>
              </a:rPr>
              <a:t>symptoms:</a:t>
            </a:r>
            <a:r>
              <a:rPr dirty="0" sz="600" spc="165">
                <a:latin typeface="メイリオ"/>
                <a:cs typeface="メイリオ"/>
              </a:rPr>
              <a:t> </a:t>
            </a:r>
            <a:r>
              <a:rPr dirty="0" sz="600" spc="-10">
                <a:latin typeface="メイリオ"/>
                <a:cs typeface="メイリオ"/>
              </a:rPr>
              <a:t>Demographic,</a:t>
            </a:r>
            <a:r>
              <a:rPr dirty="0" sz="600" spc="500">
                <a:latin typeface="メイリオ"/>
                <a:cs typeface="メイリオ"/>
              </a:rPr>
              <a:t> </a:t>
            </a:r>
            <a:r>
              <a:rPr dirty="0" sz="600">
                <a:latin typeface="メイリオ"/>
                <a:cs typeface="メイリオ"/>
              </a:rPr>
              <a:t>clinical,</a:t>
            </a:r>
            <a:r>
              <a:rPr dirty="0" sz="600" spc="-20">
                <a:latin typeface="メイリオ"/>
                <a:cs typeface="メイリオ"/>
              </a:rPr>
              <a:t> </a:t>
            </a:r>
            <a:r>
              <a:rPr dirty="0" sz="600" spc="-10">
                <a:latin typeface="メイリオ"/>
                <a:cs typeface="メイリオ"/>
              </a:rPr>
              <a:t>inflammatory,</a:t>
            </a:r>
            <a:r>
              <a:rPr dirty="0" sz="600" spc="-5">
                <a:latin typeface="メイリオ"/>
                <a:cs typeface="メイリオ"/>
              </a:rPr>
              <a:t> </a:t>
            </a:r>
            <a:r>
              <a:rPr dirty="0" sz="600">
                <a:latin typeface="メイリオ"/>
                <a:cs typeface="メイリオ"/>
              </a:rPr>
              <a:t>and functional </a:t>
            </a:r>
            <a:r>
              <a:rPr dirty="0" sz="600" spc="-10">
                <a:latin typeface="メイリオ"/>
                <a:cs typeface="メイリオ"/>
              </a:rPr>
              <a:t>correlates.</a:t>
            </a:r>
            <a:r>
              <a:rPr dirty="0" sz="600" spc="-5">
                <a:latin typeface="メイリオ"/>
                <a:cs typeface="メイリオ"/>
              </a:rPr>
              <a:t> </a:t>
            </a:r>
            <a:r>
              <a:rPr dirty="0" sz="600">
                <a:latin typeface="メイリオ"/>
                <a:cs typeface="メイリオ"/>
              </a:rPr>
              <a:t>Sleep</a:t>
            </a:r>
            <a:r>
              <a:rPr dirty="0" sz="600" spc="-15">
                <a:latin typeface="メイリオ"/>
                <a:cs typeface="メイリオ"/>
              </a:rPr>
              <a:t> </a:t>
            </a:r>
            <a:r>
              <a:rPr dirty="0" sz="600">
                <a:latin typeface="メイリオ"/>
                <a:cs typeface="メイリオ"/>
              </a:rPr>
              <a:t>36:</a:t>
            </a:r>
            <a:r>
              <a:rPr dirty="0" sz="600" spc="10">
                <a:latin typeface="メイリオ"/>
                <a:cs typeface="メイリオ"/>
              </a:rPr>
              <a:t> </a:t>
            </a:r>
            <a:r>
              <a:rPr dirty="0" sz="600" spc="-10">
                <a:latin typeface="メイリオ"/>
                <a:cs typeface="メイリオ"/>
              </a:rPr>
              <a:t>671-</a:t>
            </a:r>
            <a:r>
              <a:rPr dirty="0" sz="600">
                <a:latin typeface="メイリオ"/>
                <a:cs typeface="メイリオ"/>
              </a:rPr>
              <a:t>679,</a:t>
            </a:r>
            <a:r>
              <a:rPr dirty="0" sz="600" spc="10">
                <a:latin typeface="メイリオ"/>
                <a:cs typeface="メイリオ"/>
              </a:rPr>
              <a:t> </a:t>
            </a:r>
            <a:r>
              <a:rPr dirty="0" sz="600" spc="-10">
                <a:latin typeface="メイリオ"/>
                <a:cs typeface="メイリオ"/>
              </a:rPr>
              <a:t>2013.</a:t>
            </a:r>
            <a:endParaRPr sz="600">
              <a:latin typeface="メイリオ"/>
              <a:cs typeface="メイリオ"/>
            </a:endParaRPr>
          </a:p>
          <a:p>
            <a:pPr algn="just" marL="169545" marR="6350" indent="-157480">
              <a:lnSpc>
                <a:spcPct val="100000"/>
              </a:lnSpc>
              <a:spcBef>
                <a:spcPts val="395"/>
              </a:spcBef>
            </a:pPr>
            <a:r>
              <a:rPr dirty="0" sz="600">
                <a:latin typeface="メイリオ"/>
                <a:cs typeface="メイリオ"/>
              </a:rPr>
              <a:t>22.</a:t>
            </a:r>
            <a:r>
              <a:rPr dirty="0" sz="600" spc="-35">
                <a:latin typeface="メイリオ"/>
                <a:cs typeface="メイリオ"/>
              </a:rPr>
              <a:t> </a:t>
            </a:r>
            <a:r>
              <a:rPr dirty="0" sz="600">
                <a:latin typeface="メイリオ"/>
                <a:cs typeface="メイリオ"/>
              </a:rPr>
              <a:t>Roth</a:t>
            </a:r>
            <a:r>
              <a:rPr dirty="0" sz="600" spc="35">
                <a:latin typeface="メイリオ"/>
                <a:cs typeface="メイリオ"/>
              </a:rPr>
              <a:t> </a:t>
            </a:r>
            <a:r>
              <a:rPr dirty="0" sz="600">
                <a:latin typeface="メイリオ"/>
                <a:cs typeface="メイリオ"/>
              </a:rPr>
              <a:t>T,</a:t>
            </a:r>
            <a:r>
              <a:rPr dirty="0" sz="600" spc="25">
                <a:latin typeface="メイリオ"/>
                <a:cs typeface="メイリオ"/>
              </a:rPr>
              <a:t> </a:t>
            </a:r>
            <a:r>
              <a:rPr dirty="0" sz="600">
                <a:latin typeface="メイリオ"/>
                <a:cs typeface="メイリオ"/>
              </a:rPr>
              <a:t>Jaeger</a:t>
            </a:r>
            <a:r>
              <a:rPr dirty="0" sz="600" spc="30">
                <a:latin typeface="メイリオ"/>
                <a:cs typeface="メイリオ"/>
              </a:rPr>
              <a:t> </a:t>
            </a:r>
            <a:r>
              <a:rPr dirty="0" sz="600">
                <a:latin typeface="メイリオ"/>
                <a:cs typeface="メイリオ"/>
              </a:rPr>
              <a:t>S,</a:t>
            </a:r>
            <a:r>
              <a:rPr dirty="0" sz="600" spc="25">
                <a:latin typeface="メイリオ"/>
                <a:cs typeface="メイリオ"/>
              </a:rPr>
              <a:t> </a:t>
            </a:r>
            <a:r>
              <a:rPr dirty="0" sz="600">
                <a:latin typeface="メイリオ"/>
                <a:cs typeface="メイリオ"/>
              </a:rPr>
              <a:t>Jin</a:t>
            </a:r>
            <a:r>
              <a:rPr dirty="0" sz="600" spc="30">
                <a:latin typeface="メイリオ"/>
                <a:cs typeface="メイリオ"/>
              </a:rPr>
              <a:t> </a:t>
            </a:r>
            <a:r>
              <a:rPr dirty="0" sz="600">
                <a:latin typeface="メイリオ"/>
                <a:cs typeface="メイリオ"/>
              </a:rPr>
              <a:t>R,</a:t>
            </a:r>
            <a:r>
              <a:rPr dirty="0" sz="600" spc="25">
                <a:latin typeface="メイリオ"/>
                <a:cs typeface="メイリオ"/>
              </a:rPr>
              <a:t> </a:t>
            </a:r>
            <a:r>
              <a:rPr dirty="0" sz="600">
                <a:latin typeface="メイリオ"/>
                <a:cs typeface="メイリオ"/>
              </a:rPr>
              <a:t>Kalsekar</a:t>
            </a:r>
            <a:r>
              <a:rPr dirty="0" sz="600" spc="40">
                <a:latin typeface="メイリオ"/>
                <a:cs typeface="メイリオ"/>
              </a:rPr>
              <a:t> </a:t>
            </a:r>
            <a:r>
              <a:rPr dirty="0" sz="600">
                <a:latin typeface="メイリオ"/>
                <a:cs typeface="メイリオ"/>
              </a:rPr>
              <a:t>A,</a:t>
            </a:r>
            <a:r>
              <a:rPr dirty="0" sz="600" spc="20">
                <a:latin typeface="メイリオ"/>
                <a:cs typeface="メイリオ"/>
              </a:rPr>
              <a:t> </a:t>
            </a:r>
            <a:r>
              <a:rPr dirty="0" sz="600">
                <a:latin typeface="メイリオ"/>
                <a:cs typeface="メイリオ"/>
              </a:rPr>
              <a:t>Stang</a:t>
            </a:r>
            <a:r>
              <a:rPr dirty="0" sz="600" spc="30">
                <a:latin typeface="メイリオ"/>
                <a:cs typeface="メイリオ"/>
              </a:rPr>
              <a:t> </a:t>
            </a:r>
            <a:r>
              <a:rPr dirty="0" sz="600">
                <a:latin typeface="メイリオ"/>
                <a:cs typeface="メイリオ"/>
              </a:rPr>
              <a:t>PE,</a:t>
            </a:r>
            <a:r>
              <a:rPr dirty="0" sz="600" spc="40">
                <a:latin typeface="メイリオ"/>
                <a:cs typeface="メイリオ"/>
              </a:rPr>
              <a:t> </a:t>
            </a:r>
            <a:r>
              <a:rPr dirty="0" sz="600">
                <a:latin typeface="メイリオ"/>
                <a:cs typeface="メイリオ"/>
              </a:rPr>
              <a:t>Kessler</a:t>
            </a:r>
            <a:r>
              <a:rPr dirty="0" sz="600" spc="40">
                <a:latin typeface="メイリオ"/>
                <a:cs typeface="メイリオ"/>
              </a:rPr>
              <a:t> </a:t>
            </a:r>
            <a:r>
              <a:rPr dirty="0" sz="600">
                <a:latin typeface="メイリオ"/>
                <a:cs typeface="メイリオ"/>
              </a:rPr>
              <a:t>RC.</a:t>
            </a:r>
            <a:r>
              <a:rPr dirty="0" sz="600" spc="20">
                <a:latin typeface="メイリオ"/>
                <a:cs typeface="メイリオ"/>
              </a:rPr>
              <a:t> </a:t>
            </a:r>
            <a:r>
              <a:rPr dirty="0" sz="600">
                <a:latin typeface="メイリオ"/>
                <a:cs typeface="メイリオ"/>
              </a:rPr>
              <a:t>Sleep</a:t>
            </a:r>
            <a:r>
              <a:rPr dirty="0" sz="600" spc="30">
                <a:latin typeface="メイリオ"/>
                <a:cs typeface="メイリオ"/>
              </a:rPr>
              <a:t> </a:t>
            </a:r>
            <a:r>
              <a:rPr dirty="0" sz="600" spc="-10">
                <a:latin typeface="メイリオ"/>
                <a:cs typeface="メイリオ"/>
              </a:rPr>
              <a:t>problems,</a:t>
            </a:r>
            <a:r>
              <a:rPr dirty="0" sz="600" spc="500">
                <a:latin typeface="メイリオ"/>
                <a:cs typeface="メイリオ"/>
              </a:rPr>
              <a:t> </a:t>
            </a:r>
            <a:r>
              <a:rPr dirty="0" sz="600">
                <a:latin typeface="メイリオ"/>
                <a:cs typeface="メイリオ"/>
              </a:rPr>
              <a:t>comorbid</a:t>
            </a:r>
            <a:r>
              <a:rPr dirty="0" sz="600" spc="5">
                <a:latin typeface="メイリオ"/>
                <a:cs typeface="メイリオ"/>
              </a:rPr>
              <a:t> </a:t>
            </a:r>
            <a:r>
              <a:rPr dirty="0" sz="600">
                <a:latin typeface="メイリオ"/>
                <a:cs typeface="メイリオ"/>
              </a:rPr>
              <a:t>mental disorders,</a:t>
            </a:r>
            <a:r>
              <a:rPr dirty="0" sz="600" spc="5">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role</a:t>
            </a:r>
            <a:r>
              <a:rPr dirty="0" sz="600" spc="10">
                <a:latin typeface="メイリオ"/>
                <a:cs typeface="メイリオ"/>
              </a:rPr>
              <a:t> </a:t>
            </a:r>
            <a:r>
              <a:rPr dirty="0" sz="600">
                <a:latin typeface="メイリオ"/>
                <a:cs typeface="メイリオ"/>
              </a:rPr>
              <a:t>functioning</a:t>
            </a:r>
            <a:r>
              <a:rPr dirty="0" sz="600" spc="-5">
                <a:latin typeface="メイリオ"/>
                <a:cs typeface="メイリオ"/>
              </a:rPr>
              <a:t> </a:t>
            </a:r>
            <a:r>
              <a:rPr dirty="0" sz="600">
                <a:latin typeface="メイリオ"/>
                <a:cs typeface="メイリオ"/>
              </a:rPr>
              <a:t>in</a:t>
            </a:r>
            <a:r>
              <a:rPr dirty="0" sz="600" spc="10">
                <a:latin typeface="メイリオ"/>
                <a:cs typeface="メイリオ"/>
              </a:rPr>
              <a:t> </a:t>
            </a:r>
            <a:r>
              <a:rPr dirty="0" sz="600">
                <a:latin typeface="メイリオ"/>
                <a:cs typeface="メイリオ"/>
              </a:rPr>
              <a:t>the</a:t>
            </a:r>
            <a:r>
              <a:rPr dirty="0" sz="600" spc="5">
                <a:latin typeface="メイリオ"/>
                <a:cs typeface="メイリオ"/>
              </a:rPr>
              <a:t> </a:t>
            </a:r>
            <a:r>
              <a:rPr dirty="0" sz="600">
                <a:latin typeface="メイリオ"/>
                <a:cs typeface="メイリオ"/>
              </a:rPr>
              <a:t>national</a:t>
            </a:r>
            <a:r>
              <a:rPr dirty="0" sz="600" spc="5">
                <a:latin typeface="メイリオ"/>
                <a:cs typeface="メイリオ"/>
              </a:rPr>
              <a:t> </a:t>
            </a:r>
            <a:r>
              <a:rPr dirty="0" sz="600" spc="-10">
                <a:latin typeface="メイリオ"/>
                <a:cs typeface="メイリオ"/>
              </a:rPr>
              <a:t>comorbidity</a:t>
            </a:r>
            <a:r>
              <a:rPr dirty="0" sz="600" spc="500">
                <a:latin typeface="メイリオ"/>
                <a:cs typeface="メイリオ"/>
              </a:rPr>
              <a:t> </a:t>
            </a:r>
            <a:r>
              <a:rPr dirty="0" sz="600">
                <a:latin typeface="メイリオ"/>
                <a:cs typeface="メイリオ"/>
              </a:rPr>
              <a:t>survey</a:t>
            </a:r>
            <a:r>
              <a:rPr dirty="0" sz="600" spc="-15">
                <a:latin typeface="メイリオ"/>
                <a:cs typeface="メイリオ"/>
              </a:rPr>
              <a:t> </a:t>
            </a:r>
            <a:r>
              <a:rPr dirty="0" sz="600">
                <a:latin typeface="メイリオ"/>
                <a:cs typeface="メイリオ"/>
              </a:rPr>
              <a:t>replication.</a:t>
            </a:r>
            <a:r>
              <a:rPr dirty="0" sz="600" spc="-20">
                <a:latin typeface="メイリオ"/>
                <a:cs typeface="メイリオ"/>
              </a:rPr>
              <a:t> </a:t>
            </a:r>
            <a:r>
              <a:rPr dirty="0" sz="600">
                <a:latin typeface="メイリオ"/>
                <a:cs typeface="メイリオ"/>
              </a:rPr>
              <a:t>Biol</a:t>
            </a:r>
            <a:r>
              <a:rPr dirty="0" sz="600" spc="-30">
                <a:latin typeface="メイリオ"/>
                <a:cs typeface="メイリオ"/>
              </a:rPr>
              <a:t> </a:t>
            </a:r>
            <a:r>
              <a:rPr dirty="0" sz="600" spc="-10">
                <a:latin typeface="メイリオ"/>
                <a:cs typeface="メイリオ"/>
              </a:rPr>
              <a:t>Psychiatry</a:t>
            </a:r>
            <a:r>
              <a:rPr dirty="0" sz="600" spc="-25">
                <a:latin typeface="メイリオ"/>
                <a:cs typeface="メイリオ"/>
              </a:rPr>
              <a:t> </a:t>
            </a:r>
            <a:r>
              <a:rPr dirty="0" sz="600">
                <a:latin typeface="メイリオ"/>
                <a:cs typeface="メイリオ"/>
              </a:rPr>
              <a:t>60: </a:t>
            </a:r>
            <a:r>
              <a:rPr dirty="0" sz="600" spc="-10">
                <a:latin typeface="メイリオ"/>
                <a:cs typeface="メイリオ"/>
              </a:rPr>
              <a:t>1364-</a:t>
            </a:r>
            <a:r>
              <a:rPr dirty="0" sz="600">
                <a:latin typeface="メイリオ"/>
                <a:cs typeface="メイリオ"/>
              </a:rPr>
              <a:t>1371,</a:t>
            </a:r>
            <a:r>
              <a:rPr dirty="0" sz="600" spc="20">
                <a:latin typeface="メイリオ"/>
                <a:cs typeface="メイリオ"/>
              </a:rPr>
              <a:t> </a:t>
            </a:r>
            <a:r>
              <a:rPr dirty="0" sz="600" spc="-10">
                <a:latin typeface="メイリオ"/>
                <a:cs typeface="メイリオ"/>
              </a:rPr>
              <a:t>2006.</a:t>
            </a:r>
            <a:endParaRPr sz="600">
              <a:latin typeface="メイリオ"/>
              <a:cs typeface="メイリオ"/>
            </a:endParaRPr>
          </a:p>
          <a:p>
            <a:pPr algn="just" marL="156845" marR="5715" indent="-144780">
              <a:lnSpc>
                <a:spcPct val="100000"/>
              </a:lnSpc>
              <a:spcBef>
                <a:spcPts val="395"/>
              </a:spcBef>
            </a:pPr>
            <a:r>
              <a:rPr dirty="0" sz="600">
                <a:latin typeface="メイリオ"/>
                <a:cs typeface="メイリオ"/>
              </a:rPr>
              <a:t>23.</a:t>
            </a:r>
            <a:r>
              <a:rPr dirty="0" sz="600" spc="-35">
                <a:latin typeface="メイリオ"/>
                <a:cs typeface="メイリオ"/>
              </a:rPr>
              <a:t> </a:t>
            </a:r>
            <a:r>
              <a:rPr dirty="0" sz="600">
                <a:latin typeface="メイリオ"/>
                <a:cs typeface="メイリオ"/>
              </a:rPr>
              <a:t>Jike</a:t>
            </a:r>
            <a:r>
              <a:rPr dirty="0" sz="600" spc="-10">
                <a:latin typeface="メイリオ"/>
                <a:cs typeface="メイリオ"/>
              </a:rPr>
              <a:t> </a:t>
            </a:r>
            <a:r>
              <a:rPr dirty="0" sz="600">
                <a:latin typeface="メイリオ"/>
                <a:cs typeface="メイリオ"/>
              </a:rPr>
              <a:t>M,</a:t>
            </a:r>
            <a:r>
              <a:rPr dirty="0" sz="600" spc="-10">
                <a:latin typeface="メイリオ"/>
                <a:cs typeface="メイリオ"/>
              </a:rPr>
              <a:t> </a:t>
            </a:r>
            <a:r>
              <a:rPr dirty="0" sz="600">
                <a:latin typeface="メイリオ"/>
                <a:cs typeface="メイリオ"/>
              </a:rPr>
              <a:t>Itani O,</a:t>
            </a:r>
            <a:r>
              <a:rPr dirty="0" sz="600" spc="-10">
                <a:latin typeface="メイリオ"/>
                <a:cs typeface="メイリオ"/>
              </a:rPr>
              <a:t> </a:t>
            </a:r>
            <a:r>
              <a:rPr dirty="0" sz="600">
                <a:latin typeface="メイリオ"/>
                <a:cs typeface="メイリオ"/>
              </a:rPr>
              <a:t>Watanabe</a:t>
            </a:r>
            <a:r>
              <a:rPr dirty="0" sz="600" spc="-10">
                <a:latin typeface="メイリオ"/>
                <a:cs typeface="メイリオ"/>
              </a:rPr>
              <a:t> </a:t>
            </a:r>
            <a:r>
              <a:rPr dirty="0" sz="600">
                <a:latin typeface="メイリオ"/>
                <a:cs typeface="メイリオ"/>
              </a:rPr>
              <a:t>N,</a:t>
            </a:r>
            <a:r>
              <a:rPr dirty="0" sz="600" spc="-10">
                <a:latin typeface="メイリオ"/>
                <a:cs typeface="メイリオ"/>
              </a:rPr>
              <a:t> </a:t>
            </a:r>
            <a:r>
              <a:rPr dirty="0" sz="600">
                <a:latin typeface="メイリオ"/>
                <a:cs typeface="メイリオ"/>
              </a:rPr>
              <a:t>Buysse</a:t>
            </a:r>
            <a:r>
              <a:rPr dirty="0" sz="600" spc="10">
                <a:latin typeface="メイリオ"/>
                <a:cs typeface="メイリオ"/>
              </a:rPr>
              <a:t> </a:t>
            </a:r>
            <a:r>
              <a:rPr dirty="0" sz="600">
                <a:latin typeface="メイリオ"/>
                <a:cs typeface="メイリオ"/>
              </a:rPr>
              <a:t>DJ,</a:t>
            </a:r>
            <a:r>
              <a:rPr dirty="0" sz="600" spc="-5">
                <a:latin typeface="メイリオ"/>
                <a:cs typeface="メイリオ"/>
              </a:rPr>
              <a:t> </a:t>
            </a:r>
            <a:r>
              <a:rPr dirty="0" sz="600">
                <a:latin typeface="メイリオ"/>
                <a:cs typeface="メイリオ"/>
              </a:rPr>
              <a:t>Kaneita</a:t>
            </a:r>
            <a:r>
              <a:rPr dirty="0" sz="600" spc="-5">
                <a:latin typeface="メイリオ"/>
                <a:cs typeface="メイリオ"/>
              </a:rPr>
              <a:t> </a:t>
            </a:r>
            <a:r>
              <a:rPr dirty="0" sz="600">
                <a:latin typeface="メイリオ"/>
                <a:cs typeface="メイリオ"/>
              </a:rPr>
              <a:t>Y.</a:t>
            </a:r>
            <a:r>
              <a:rPr dirty="0" sz="600" spc="-10">
                <a:latin typeface="メイリオ"/>
                <a:cs typeface="メイリオ"/>
              </a:rPr>
              <a:t> </a:t>
            </a:r>
            <a:r>
              <a:rPr dirty="0" sz="600">
                <a:latin typeface="メイリオ"/>
                <a:cs typeface="メイリオ"/>
              </a:rPr>
              <a:t>Long</a:t>
            </a:r>
            <a:r>
              <a:rPr dirty="0" sz="600" spc="-5">
                <a:latin typeface="メイリオ"/>
                <a:cs typeface="メイリオ"/>
              </a:rPr>
              <a:t> </a:t>
            </a:r>
            <a:r>
              <a:rPr dirty="0" sz="600">
                <a:latin typeface="メイリオ"/>
                <a:cs typeface="メイリオ"/>
              </a:rPr>
              <a:t>sleep duration</a:t>
            </a:r>
            <a:r>
              <a:rPr dirty="0" sz="600" spc="-5">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health</a:t>
            </a:r>
            <a:r>
              <a:rPr dirty="0" sz="600" spc="30">
                <a:latin typeface="メイリオ"/>
                <a:cs typeface="メイリオ"/>
              </a:rPr>
              <a:t> </a:t>
            </a:r>
            <a:r>
              <a:rPr dirty="0" sz="600">
                <a:latin typeface="メイリオ"/>
                <a:cs typeface="メイリオ"/>
              </a:rPr>
              <a:t>outcomes:</a:t>
            </a:r>
            <a:r>
              <a:rPr dirty="0" sz="600" spc="25">
                <a:latin typeface="メイリオ"/>
                <a:cs typeface="メイリオ"/>
              </a:rPr>
              <a:t> </a:t>
            </a:r>
            <a:r>
              <a:rPr dirty="0" sz="600">
                <a:latin typeface="メイリオ"/>
                <a:cs typeface="メイリオ"/>
              </a:rPr>
              <a:t>A</a:t>
            </a:r>
            <a:r>
              <a:rPr dirty="0" sz="600" spc="30">
                <a:latin typeface="メイリオ"/>
                <a:cs typeface="メイリオ"/>
              </a:rPr>
              <a:t> </a:t>
            </a:r>
            <a:r>
              <a:rPr dirty="0" sz="600">
                <a:latin typeface="メイリオ"/>
                <a:cs typeface="メイリオ"/>
              </a:rPr>
              <a:t>systematic</a:t>
            </a:r>
            <a:r>
              <a:rPr dirty="0" sz="600" spc="25">
                <a:latin typeface="メイリオ"/>
                <a:cs typeface="メイリオ"/>
              </a:rPr>
              <a:t> </a:t>
            </a:r>
            <a:r>
              <a:rPr dirty="0" sz="600">
                <a:latin typeface="メイリオ"/>
                <a:cs typeface="メイリオ"/>
              </a:rPr>
              <a:t>review,</a:t>
            </a:r>
            <a:r>
              <a:rPr dirty="0" sz="600" spc="2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35">
                <a:latin typeface="メイリオ"/>
                <a:cs typeface="メイリオ"/>
              </a:rPr>
              <a:t> </a:t>
            </a:r>
            <a:r>
              <a:rPr dirty="0" sz="600">
                <a:latin typeface="メイリオ"/>
                <a:cs typeface="メイリオ"/>
              </a:rPr>
              <a:t>and</a:t>
            </a:r>
            <a:r>
              <a:rPr dirty="0" sz="600" spc="25">
                <a:latin typeface="メイリオ"/>
                <a:cs typeface="メイリオ"/>
              </a:rPr>
              <a:t> </a:t>
            </a:r>
            <a:r>
              <a:rPr dirty="0" sz="600" spc="-10">
                <a:latin typeface="メイリオ"/>
                <a:cs typeface="メイリオ"/>
              </a:rPr>
              <a:t>meta-regression.</a:t>
            </a:r>
            <a:r>
              <a:rPr dirty="0" sz="600" spc="50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Rev</a:t>
            </a:r>
            <a:r>
              <a:rPr dirty="0" sz="600" spc="-20">
                <a:latin typeface="メイリオ"/>
                <a:cs typeface="メイリオ"/>
              </a:rPr>
              <a:t> </a:t>
            </a:r>
            <a:r>
              <a:rPr dirty="0" sz="600">
                <a:latin typeface="メイリオ"/>
                <a:cs typeface="メイリオ"/>
              </a:rPr>
              <a:t>39:</a:t>
            </a:r>
            <a:r>
              <a:rPr dirty="0" sz="600" spc="-10">
                <a:latin typeface="メイリオ"/>
                <a:cs typeface="メイリオ"/>
              </a:rPr>
              <a:t> 25-</a:t>
            </a:r>
            <a:r>
              <a:rPr dirty="0" sz="600">
                <a:latin typeface="メイリオ"/>
                <a:cs typeface="メイリオ"/>
              </a:rPr>
              <a:t>36,</a:t>
            </a:r>
            <a:r>
              <a:rPr dirty="0" sz="600" spc="-10">
                <a:latin typeface="メイリオ"/>
                <a:cs typeface="メイリオ"/>
              </a:rPr>
              <a:t> </a:t>
            </a:r>
            <a:r>
              <a:rPr dirty="0" sz="600" spc="-20">
                <a:latin typeface="メイリオ"/>
                <a:cs typeface="メイリオ"/>
              </a:rPr>
              <a:t>2018.</a:t>
            </a:r>
            <a:endParaRPr sz="600">
              <a:latin typeface="メイリオ"/>
              <a:cs typeface="メイリオ"/>
            </a:endParaRPr>
          </a:p>
          <a:p>
            <a:pPr algn="just" marL="156845" marR="5715" indent="-144780">
              <a:lnSpc>
                <a:spcPct val="100000"/>
              </a:lnSpc>
              <a:spcBef>
                <a:spcPts val="409"/>
              </a:spcBef>
            </a:pPr>
            <a:r>
              <a:rPr dirty="0" sz="600">
                <a:latin typeface="メイリオ"/>
                <a:cs typeface="メイリオ"/>
              </a:rPr>
              <a:t>24.</a:t>
            </a:r>
            <a:r>
              <a:rPr dirty="0" sz="600" spc="-35">
                <a:latin typeface="メイリオ"/>
                <a:cs typeface="メイリオ"/>
              </a:rPr>
              <a:t> </a:t>
            </a:r>
            <a:r>
              <a:rPr dirty="0" sz="600">
                <a:latin typeface="メイリオ"/>
                <a:cs typeface="メイリオ"/>
              </a:rPr>
              <a:t>Itani</a:t>
            </a:r>
            <a:r>
              <a:rPr dirty="0" sz="600" spc="95">
                <a:latin typeface="メイリオ"/>
                <a:cs typeface="メイリオ"/>
              </a:rPr>
              <a:t> </a:t>
            </a:r>
            <a:r>
              <a:rPr dirty="0" sz="600">
                <a:latin typeface="メイリオ"/>
                <a:cs typeface="メイリオ"/>
              </a:rPr>
              <a:t>O,</a:t>
            </a:r>
            <a:r>
              <a:rPr dirty="0" sz="600" spc="90">
                <a:latin typeface="メイリオ"/>
                <a:cs typeface="メイリオ"/>
              </a:rPr>
              <a:t> </a:t>
            </a:r>
            <a:r>
              <a:rPr dirty="0" sz="600">
                <a:latin typeface="メイリオ"/>
                <a:cs typeface="メイリオ"/>
              </a:rPr>
              <a:t>Jike</a:t>
            </a:r>
            <a:r>
              <a:rPr dirty="0" sz="600" spc="100">
                <a:latin typeface="メイリオ"/>
                <a:cs typeface="メイリオ"/>
              </a:rPr>
              <a:t> </a:t>
            </a:r>
            <a:r>
              <a:rPr dirty="0" sz="600">
                <a:latin typeface="メイリオ"/>
                <a:cs typeface="メイリオ"/>
              </a:rPr>
              <a:t>M,</a:t>
            </a:r>
            <a:r>
              <a:rPr dirty="0" sz="600" spc="90">
                <a:latin typeface="メイリオ"/>
                <a:cs typeface="メイリオ"/>
              </a:rPr>
              <a:t> </a:t>
            </a:r>
            <a:r>
              <a:rPr dirty="0" sz="600">
                <a:latin typeface="メイリオ"/>
                <a:cs typeface="メイリオ"/>
              </a:rPr>
              <a:t>Watanabe</a:t>
            </a:r>
            <a:r>
              <a:rPr dirty="0" sz="600" spc="95">
                <a:latin typeface="メイリオ"/>
                <a:cs typeface="メイリオ"/>
              </a:rPr>
              <a:t> </a:t>
            </a:r>
            <a:r>
              <a:rPr dirty="0" sz="600">
                <a:latin typeface="メイリオ"/>
                <a:cs typeface="メイリオ"/>
              </a:rPr>
              <a:t>N,</a:t>
            </a:r>
            <a:r>
              <a:rPr dirty="0" sz="600" spc="90">
                <a:latin typeface="メイリオ"/>
                <a:cs typeface="メイリオ"/>
              </a:rPr>
              <a:t> </a:t>
            </a:r>
            <a:r>
              <a:rPr dirty="0" sz="600">
                <a:latin typeface="メイリオ"/>
                <a:cs typeface="メイリオ"/>
              </a:rPr>
              <a:t>Kaneita</a:t>
            </a:r>
            <a:r>
              <a:rPr dirty="0" sz="600" spc="95">
                <a:latin typeface="メイリオ"/>
                <a:cs typeface="メイリオ"/>
              </a:rPr>
              <a:t> </a:t>
            </a:r>
            <a:r>
              <a:rPr dirty="0" sz="600">
                <a:latin typeface="メイリオ"/>
                <a:cs typeface="メイリオ"/>
              </a:rPr>
              <a:t>Y.</a:t>
            </a:r>
            <a:r>
              <a:rPr dirty="0" sz="600" spc="90">
                <a:latin typeface="メイリオ"/>
                <a:cs typeface="メイリオ"/>
              </a:rPr>
              <a:t> </a:t>
            </a:r>
            <a:r>
              <a:rPr dirty="0" sz="600">
                <a:latin typeface="メイリオ"/>
                <a:cs typeface="メイリオ"/>
              </a:rPr>
              <a:t>Short</a:t>
            </a:r>
            <a:r>
              <a:rPr dirty="0" sz="600" spc="95">
                <a:latin typeface="メイリオ"/>
                <a:cs typeface="メイリオ"/>
              </a:rPr>
              <a:t> </a:t>
            </a:r>
            <a:r>
              <a:rPr dirty="0" sz="600">
                <a:latin typeface="メイリオ"/>
                <a:cs typeface="メイリオ"/>
              </a:rPr>
              <a:t>sleep</a:t>
            </a:r>
            <a:r>
              <a:rPr dirty="0" sz="600" spc="90">
                <a:latin typeface="メイリオ"/>
                <a:cs typeface="メイリオ"/>
              </a:rPr>
              <a:t> </a:t>
            </a:r>
            <a:r>
              <a:rPr dirty="0" sz="600">
                <a:latin typeface="メイリオ"/>
                <a:cs typeface="メイリオ"/>
              </a:rPr>
              <a:t>duration</a:t>
            </a:r>
            <a:r>
              <a:rPr dirty="0" sz="600" spc="100">
                <a:latin typeface="メイリオ"/>
                <a:cs typeface="メイリオ"/>
              </a:rPr>
              <a:t> </a:t>
            </a:r>
            <a:r>
              <a:rPr dirty="0" sz="600">
                <a:latin typeface="メイリオ"/>
                <a:cs typeface="メイリオ"/>
              </a:rPr>
              <a:t>and</a:t>
            </a:r>
            <a:r>
              <a:rPr dirty="0" sz="600" spc="90">
                <a:latin typeface="メイリオ"/>
                <a:cs typeface="メイリオ"/>
              </a:rPr>
              <a:t> </a:t>
            </a:r>
            <a:r>
              <a:rPr dirty="0" sz="600" spc="-10">
                <a:latin typeface="メイリオ"/>
                <a:cs typeface="メイリオ"/>
              </a:rPr>
              <a:t>health</a:t>
            </a:r>
            <a:r>
              <a:rPr dirty="0" sz="600" spc="500">
                <a:latin typeface="メイリオ"/>
                <a:cs typeface="メイリオ"/>
              </a:rPr>
              <a:t> </a:t>
            </a:r>
            <a:r>
              <a:rPr dirty="0" sz="600">
                <a:latin typeface="メイリオ"/>
                <a:cs typeface="メイリオ"/>
              </a:rPr>
              <a:t>outcomes:</a:t>
            </a:r>
            <a:r>
              <a:rPr dirty="0" sz="600" spc="25">
                <a:latin typeface="メイリオ"/>
                <a:cs typeface="メイリオ"/>
              </a:rPr>
              <a:t> </a:t>
            </a:r>
            <a:r>
              <a:rPr dirty="0" sz="600">
                <a:latin typeface="メイリオ"/>
                <a:cs typeface="メイリオ"/>
              </a:rPr>
              <a:t>A</a:t>
            </a:r>
            <a:r>
              <a:rPr dirty="0" sz="600" spc="30">
                <a:latin typeface="メイリオ"/>
                <a:cs typeface="メイリオ"/>
              </a:rPr>
              <a:t> </a:t>
            </a:r>
            <a:r>
              <a:rPr dirty="0" sz="600">
                <a:latin typeface="メイリオ"/>
                <a:cs typeface="メイリオ"/>
              </a:rPr>
              <a:t>systematic</a:t>
            </a:r>
            <a:r>
              <a:rPr dirty="0" sz="600" spc="30">
                <a:latin typeface="メイリオ"/>
                <a:cs typeface="メイリオ"/>
              </a:rPr>
              <a:t> </a:t>
            </a:r>
            <a:r>
              <a:rPr dirty="0" sz="600">
                <a:latin typeface="メイリオ"/>
                <a:cs typeface="メイリオ"/>
              </a:rPr>
              <a:t>review,</a:t>
            </a:r>
            <a:r>
              <a:rPr dirty="0" sz="600" spc="3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30">
                <a:latin typeface="メイリオ"/>
                <a:cs typeface="メイリオ"/>
              </a:rPr>
              <a:t> </a:t>
            </a:r>
            <a:r>
              <a:rPr dirty="0" sz="600">
                <a:latin typeface="メイリオ"/>
                <a:cs typeface="メイリオ"/>
              </a:rPr>
              <a:t>and</a:t>
            </a:r>
            <a:r>
              <a:rPr dirty="0" sz="600" spc="25">
                <a:latin typeface="メイリオ"/>
                <a:cs typeface="メイリオ"/>
              </a:rPr>
              <a:t> </a:t>
            </a:r>
            <a:r>
              <a:rPr dirty="0" sz="600" spc="-10">
                <a:latin typeface="メイリオ"/>
                <a:cs typeface="メイリオ"/>
              </a:rPr>
              <a:t>meta-</a:t>
            </a:r>
            <a:r>
              <a:rPr dirty="0" sz="600">
                <a:latin typeface="メイリオ"/>
                <a:cs typeface="メイリオ"/>
              </a:rPr>
              <a:t>regression.</a:t>
            </a:r>
            <a:r>
              <a:rPr dirty="0" sz="600" spc="30">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a:latin typeface="メイリオ"/>
                <a:cs typeface="メイリオ"/>
              </a:rPr>
              <a:t>Med</a:t>
            </a:r>
            <a:r>
              <a:rPr dirty="0" sz="600" spc="-25">
                <a:latin typeface="メイリオ"/>
                <a:cs typeface="メイリオ"/>
              </a:rPr>
              <a:t> </a:t>
            </a:r>
            <a:r>
              <a:rPr dirty="0" sz="600">
                <a:latin typeface="メイリオ"/>
                <a:cs typeface="メイリオ"/>
              </a:rPr>
              <a:t>32:</a:t>
            </a:r>
            <a:r>
              <a:rPr dirty="0" sz="600" spc="-10">
                <a:latin typeface="メイリオ"/>
                <a:cs typeface="メイリオ"/>
              </a:rPr>
              <a:t> 246-</a:t>
            </a:r>
            <a:r>
              <a:rPr dirty="0" sz="600">
                <a:latin typeface="メイリオ"/>
                <a:cs typeface="メイリオ"/>
              </a:rPr>
              <a:t>256,</a:t>
            </a:r>
            <a:r>
              <a:rPr dirty="0" sz="600" spc="-15">
                <a:latin typeface="メイリオ"/>
                <a:cs typeface="メイリオ"/>
              </a:rPr>
              <a:t> </a:t>
            </a:r>
            <a:r>
              <a:rPr dirty="0" sz="600" spc="-10">
                <a:latin typeface="メイリオ"/>
                <a:cs typeface="メイリオ"/>
              </a:rPr>
              <a:t>2017.</a:t>
            </a:r>
            <a:endParaRPr sz="600">
              <a:latin typeface="メイリオ"/>
              <a:cs typeface="メイリオ"/>
            </a:endParaRPr>
          </a:p>
          <a:p>
            <a:pPr algn="just" marL="156845" marR="5715" indent="-144780">
              <a:lnSpc>
                <a:spcPct val="100000"/>
              </a:lnSpc>
              <a:spcBef>
                <a:spcPts val="395"/>
              </a:spcBef>
            </a:pPr>
            <a:r>
              <a:rPr dirty="0" sz="600">
                <a:latin typeface="メイリオ"/>
                <a:cs typeface="メイリオ"/>
              </a:rPr>
              <a:t>25.</a:t>
            </a:r>
            <a:r>
              <a:rPr dirty="0" sz="600" spc="-35">
                <a:latin typeface="メイリオ"/>
                <a:cs typeface="メイリオ"/>
              </a:rPr>
              <a:t> </a:t>
            </a:r>
            <a:r>
              <a:rPr dirty="0" sz="600">
                <a:latin typeface="メイリオ"/>
                <a:cs typeface="メイリオ"/>
              </a:rPr>
              <a:t>Yoshiike</a:t>
            </a:r>
            <a:r>
              <a:rPr dirty="0" sz="600" spc="5">
                <a:latin typeface="メイリオ"/>
                <a:cs typeface="メイリオ"/>
              </a:rPr>
              <a:t> </a:t>
            </a:r>
            <a:r>
              <a:rPr dirty="0" sz="600">
                <a:latin typeface="メイリオ"/>
                <a:cs typeface="メイリオ"/>
              </a:rPr>
              <a:t>T,</a:t>
            </a:r>
            <a:r>
              <a:rPr dirty="0" sz="600" spc="15">
                <a:latin typeface="メイリオ"/>
                <a:cs typeface="メイリオ"/>
              </a:rPr>
              <a:t> </a:t>
            </a:r>
            <a:r>
              <a:rPr dirty="0" sz="600">
                <a:latin typeface="メイリオ"/>
                <a:cs typeface="メイリオ"/>
              </a:rPr>
              <a:t>Utsumi</a:t>
            </a:r>
            <a:r>
              <a:rPr dirty="0" sz="600" spc="20">
                <a:latin typeface="メイリオ"/>
                <a:cs typeface="メイリオ"/>
              </a:rPr>
              <a:t> </a:t>
            </a:r>
            <a:r>
              <a:rPr dirty="0" sz="600">
                <a:latin typeface="メイリオ"/>
                <a:cs typeface="メイリオ"/>
              </a:rPr>
              <a:t>T,</a:t>
            </a:r>
            <a:r>
              <a:rPr dirty="0" sz="600" spc="15">
                <a:latin typeface="メイリオ"/>
                <a:cs typeface="メイリオ"/>
              </a:rPr>
              <a:t> </a:t>
            </a:r>
            <a:r>
              <a:rPr dirty="0" sz="600">
                <a:latin typeface="メイリオ"/>
                <a:cs typeface="メイリオ"/>
              </a:rPr>
              <a:t>Matsui</a:t>
            </a:r>
            <a:r>
              <a:rPr dirty="0" sz="600" spc="20">
                <a:latin typeface="メイリオ"/>
                <a:cs typeface="メイリオ"/>
              </a:rPr>
              <a:t> </a:t>
            </a:r>
            <a:r>
              <a:rPr dirty="0" sz="600">
                <a:latin typeface="メイリオ"/>
                <a:cs typeface="メイリオ"/>
              </a:rPr>
              <a:t>K,</a:t>
            </a:r>
            <a:r>
              <a:rPr dirty="0" sz="600" spc="15">
                <a:latin typeface="メイリオ"/>
                <a:cs typeface="メイリオ"/>
              </a:rPr>
              <a:t> </a:t>
            </a:r>
            <a:r>
              <a:rPr dirty="0" sz="600">
                <a:latin typeface="メイリオ"/>
                <a:cs typeface="メイリオ"/>
              </a:rPr>
              <a:t>Nagao</a:t>
            </a:r>
            <a:r>
              <a:rPr dirty="0" sz="600" spc="15">
                <a:latin typeface="メイリオ"/>
                <a:cs typeface="メイリオ"/>
              </a:rPr>
              <a:t> </a:t>
            </a:r>
            <a:r>
              <a:rPr dirty="0" sz="600">
                <a:latin typeface="メイリオ"/>
                <a:cs typeface="メイリオ"/>
              </a:rPr>
              <a:t>K,</a:t>
            </a:r>
            <a:r>
              <a:rPr dirty="0" sz="600" spc="25">
                <a:latin typeface="メイリオ"/>
                <a:cs typeface="メイリオ"/>
              </a:rPr>
              <a:t> </a:t>
            </a:r>
            <a:r>
              <a:rPr dirty="0" sz="600">
                <a:latin typeface="メイリオ"/>
                <a:cs typeface="メイリオ"/>
              </a:rPr>
              <a:t>Saitoh</a:t>
            </a:r>
            <a:r>
              <a:rPr dirty="0" sz="600" spc="15">
                <a:latin typeface="メイリオ"/>
                <a:cs typeface="メイリオ"/>
              </a:rPr>
              <a:t> </a:t>
            </a:r>
            <a:r>
              <a:rPr dirty="0" sz="600">
                <a:latin typeface="メイリオ"/>
                <a:cs typeface="メイリオ"/>
              </a:rPr>
              <a:t>K,</a:t>
            </a:r>
            <a:r>
              <a:rPr dirty="0" sz="600" spc="15">
                <a:latin typeface="メイリオ"/>
                <a:cs typeface="メイリオ"/>
              </a:rPr>
              <a:t> </a:t>
            </a:r>
            <a:r>
              <a:rPr dirty="0" sz="600">
                <a:latin typeface="メイリオ"/>
                <a:cs typeface="メイリオ"/>
              </a:rPr>
              <a:t>Otsuki</a:t>
            </a:r>
            <a:r>
              <a:rPr dirty="0" sz="600" spc="20">
                <a:latin typeface="メイリオ"/>
                <a:cs typeface="メイリオ"/>
              </a:rPr>
              <a:t> </a:t>
            </a:r>
            <a:r>
              <a:rPr dirty="0" sz="600">
                <a:latin typeface="メイリオ"/>
                <a:cs typeface="メイリオ"/>
              </a:rPr>
              <a:t>R,</a:t>
            </a:r>
            <a:r>
              <a:rPr dirty="0" sz="600" spc="15">
                <a:latin typeface="メイリオ"/>
                <a:cs typeface="メイリオ"/>
              </a:rPr>
              <a:t> </a:t>
            </a:r>
            <a:r>
              <a:rPr dirty="0" sz="600" spc="-10">
                <a:latin typeface="メイリオ"/>
                <a:cs typeface="メイリオ"/>
              </a:rPr>
              <a:t>Aritake-</a:t>
            </a:r>
            <a:r>
              <a:rPr dirty="0" sz="600" spc="-20">
                <a:latin typeface="メイリオ"/>
                <a:cs typeface="メイリオ"/>
              </a:rPr>
              <a:t>Okada</a:t>
            </a:r>
            <a:r>
              <a:rPr dirty="0" sz="600" spc="500">
                <a:latin typeface="メイリオ"/>
                <a:cs typeface="メイリオ"/>
              </a:rPr>
              <a:t> </a:t>
            </a:r>
            <a:r>
              <a:rPr dirty="0" sz="600">
                <a:latin typeface="メイリオ"/>
                <a:cs typeface="メイリオ"/>
              </a:rPr>
              <a:t>S,</a:t>
            </a:r>
            <a:r>
              <a:rPr dirty="0" sz="600" spc="130">
                <a:latin typeface="メイリオ"/>
                <a:cs typeface="メイリオ"/>
              </a:rPr>
              <a:t> </a:t>
            </a:r>
            <a:r>
              <a:rPr dirty="0" sz="600">
                <a:latin typeface="メイリオ"/>
                <a:cs typeface="メイリオ"/>
              </a:rPr>
              <a:t>Suzuki</a:t>
            </a:r>
            <a:r>
              <a:rPr dirty="0" sz="600" spc="130">
                <a:latin typeface="メイリオ"/>
                <a:cs typeface="メイリオ"/>
              </a:rPr>
              <a:t> </a:t>
            </a:r>
            <a:r>
              <a:rPr dirty="0" sz="600">
                <a:latin typeface="メイリオ"/>
                <a:cs typeface="メイリオ"/>
              </a:rPr>
              <a:t>M,</a:t>
            </a:r>
            <a:r>
              <a:rPr dirty="0" sz="600" spc="130">
                <a:latin typeface="メイリオ"/>
                <a:cs typeface="メイリオ"/>
              </a:rPr>
              <a:t> </a:t>
            </a:r>
            <a:r>
              <a:rPr dirty="0" sz="600">
                <a:latin typeface="メイリオ"/>
                <a:cs typeface="メイリオ"/>
              </a:rPr>
              <a:t>Kuriyama</a:t>
            </a:r>
            <a:r>
              <a:rPr dirty="0" sz="600" spc="140">
                <a:latin typeface="メイリオ"/>
                <a:cs typeface="メイリオ"/>
              </a:rPr>
              <a:t> </a:t>
            </a:r>
            <a:r>
              <a:rPr dirty="0" sz="600">
                <a:latin typeface="メイリオ"/>
                <a:cs typeface="メイリオ"/>
              </a:rPr>
              <a:t>K.</a:t>
            </a:r>
            <a:r>
              <a:rPr dirty="0" sz="600" spc="130">
                <a:latin typeface="メイリオ"/>
                <a:cs typeface="メイリオ"/>
              </a:rPr>
              <a:t> </a:t>
            </a:r>
            <a:r>
              <a:rPr dirty="0" sz="600">
                <a:latin typeface="メイリオ"/>
                <a:cs typeface="メイリオ"/>
              </a:rPr>
              <a:t>Mortality</a:t>
            </a:r>
            <a:r>
              <a:rPr dirty="0" sz="600" spc="130">
                <a:latin typeface="メイリオ"/>
                <a:cs typeface="メイリオ"/>
              </a:rPr>
              <a:t> </a:t>
            </a:r>
            <a:r>
              <a:rPr dirty="0" sz="600">
                <a:latin typeface="メイリオ"/>
                <a:cs typeface="メイリオ"/>
              </a:rPr>
              <a:t>associated</a:t>
            </a:r>
            <a:r>
              <a:rPr dirty="0" sz="600" spc="135">
                <a:latin typeface="メイリオ"/>
                <a:cs typeface="メイリオ"/>
              </a:rPr>
              <a:t> </a:t>
            </a:r>
            <a:r>
              <a:rPr dirty="0" sz="600">
                <a:latin typeface="メイリオ"/>
                <a:cs typeface="メイリオ"/>
              </a:rPr>
              <a:t>with</a:t>
            </a:r>
            <a:r>
              <a:rPr dirty="0" sz="600" spc="140">
                <a:latin typeface="メイリオ"/>
                <a:cs typeface="メイリオ"/>
              </a:rPr>
              <a:t> </a:t>
            </a:r>
            <a:r>
              <a:rPr dirty="0" sz="600">
                <a:latin typeface="メイリオ"/>
                <a:cs typeface="メイリオ"/>
              </a:rPr>
              <a:t>nonrestorative</a:t>
            </a:r>
            <a:r>
              <a:rPr dirty="0" sz="600" spc="145">
                <a:latin typeface="メイリオ"/>
                <a:cs typeface="メイリオ"/>
              </a:rPr>
              <a:t> </a:t>
            </a:r>
            <a:r>
              <a:rPr dirty="0" sz="600" spc="-20">
                <a:latin typeface="メイリオ"/>
                <a:cs typeface="メイリオ"/>
              </a:rPr>
              <a:t>short</a:t>
            </a:r>
            <a:r>
              <a:rPr dirty="0" sz="600" spc="500">
                <a:latin typeface="メイリオ"/>
                <a:cs typeface="メイリオ"/>
              </a:rPr>
              <a:t> </a:t>
            </a:r>
            <a:r>
              <a:rPr dirty="0" sz="600">
                <a:latin typeface="メイリオ"/>
                <a:cs typeface="メイリオ"/>
              </a:rPr>
              <a:t>sleep</a:t>
            </a:r>
            <a:r>
              <a:rPr dirty="0" sz="600" spc="85">
                <a:latin typeface="メイリオ"/>
                <a:cs typeface="メイリオ"/>
              </a:rPr>
              <a:t> </a:t>
            </a:r>
            <a:r>
              <a:rPr dirty="0" sz="600">
                <a:latin typeface="メイリオ"/>
                <a:cs typeface="メイリオ"/>
              </a:rPr>
              <a:t>or</a:t>
            </a:r>
            <a:r>
              <a:rPr dirty="0" sz="600" spc="95">
                <a:latin typeface="メイリオ"/>
                <a:cs typeface="メイリオ"/>
              </a:rPr>
              <a:t> </a:t>
            </a:r>
            <a:r>
              <a:rPr dirty="0" sz="600">
                <a:latin typeface="メイリオ"/>
                <a:cs typeface="メイリオ"/>
              </a:rPr>
              <a:t>nonrestorative</a:t>
            </a:r>
            <a:r>
              <a:rPr dirty="0" sz="600" spc="90">
                <a:latin typeface="メイリオ"/>
                <a:cs typeface="メイリオ"/>
              </a:rPr>
              <a:t> </a:t>
            </a:r>
            <a:r>
              <a:rPr dirty="0" sz="600">
                <a:latin typeface="メイリオ"/>
                <a:cs typeface="メイリオ"/>
              </a:rPr>
              <a:t>long</a:t>
            </a:r>
            <a:r>
              <a:rPr dirty="0" sz="600" spc="90">
                <a:latin typeface="メイリオ"/>
                <a:cs typeface="メイリオ"/>
              </a:rPr>
              <a:t> </a:t>
            </a:r>
            <a:r>
              <a:rPr dirty="0" sz="600" spc="-10">
                <a:latin typeface="メイリオ"/>
                <a:cs typeface="メイリオ"/>
              </a:rPr>
              <a:t>time-in-</a:t>
            </a:r>
            <a:r>
              <a:rPr dirty="0" sz="600">
                <a:latin typeface="メイリオ"/>
                <a:cs typeface="メイリオ"/>
              </a:rPr>
              <a:t>bed</a:t>
            </a:r>
            <a:r>
              <a:rPr dirty="0" sz="600" spc="90">
                <a:latin typeface="メイリオ"/>
                <a:cs typeface="メイリオ"/>
              </a:rPr>
              <a:t> </a:t>
            </a:r>
            <a:r>
              <a:rPr dirty="0" sz="600">
                <a:latin typeface="メイリオ"/>
                <a:cs typeface="メイリオ"/>
              </a:rPr>
              <a:t>in</a:t>
            </a:r>
            <a:r>
              <a:rPr dirty="0" sz="600" spc="95">
                <a:latin typeface="メイリオ"/>
                <a:cs typeface="メイリオ"/>
              </a:rPr>
              <a:t> </a:t>
            </a:r>
            <a:r>
              <a:rPr dirty="0" sz="600" spc="-10">
                <a:latin typeface="メイリオ"/>
                <a:cs typeface="メイリオ"/>
              </a:rPr>
              <a:t>middle-</a:t>
            </a:r>
            <a:r>
              <a:rPr dirty="0" sz="600">
                <a:latin typeface="メイリオ"/>
                <a:cs typeface="メイリオ"/>
              </a:rPr>
              <a:t>aged</a:t>
            </a:r>
            <a:r>
              <a:rPr dirty="0" sz="600" spc="90">
                <a:latin typeface="メイリオ"/>
                <a:cs typeface="メイリオ"/>
              </a:rPr>
              <a:t> </a:t>
            </a:r>
            <a:r>
              <a:rPr dirty="0" sz="600">
                <a:latin typeface="メイリオ"/>
                <a:cs typeface="メイリオ"/>
              </a:rPr>
              <a:t>and</a:t>
            </a:r>
            <a:r>
              <a:rPr dirty="0" sz="600" spc="85">
                <a:latin typeface="メイリオ"/>
                <a:cs typeface="メイリオ"/>
              </a:rPr>
              <a:t> </a:t>
            </a:r>
            <a:r>
              <a:rPr dirty="0" sz="600">
                <a:latin typeface="メイリオ"/>
                <a:cs typeface="メイリオ"/>
              </a:rPr>
              <a:t>older</a:t>
            </a:r>
            <a:r>
              <a:rPr dirty="0" sz="600" spc="100">
                <a:latin typeface="メイリオ"/>
                <a:cs typeface="メイリオ"/>
              </a:rPr>
              <a:t> </a:t>
            </a:r>
            <a:r>
              <a:rPr dirty="0" sz="600" spc="-10">
                <a:latin typeface="メイリオ"/>
                <a:cs typeface="メイリオ"/>
              </a:rPr>
              <a:t>adults.</a:t>
            </a:r>
            <a:r>
              <a:rPr dirty="0" sz="600" spc="500">
                <a:latin typeface="メイリオ"/>
                <a:cs typeface="メイリオ"/>
              </a:rPr>
              <a:t> </a:t>
            </a:r>
            <a:r>
              <a:rPr dirty="0" sz="600">
                <a:latin typeface="メイリオ"/>
                <a:cs typeface="メイリオ"/>
              </a:rPr>
              <a:t>Sci</a:t>
            </a:r>
            <a:r>
              <a:rPr dirty="0" sz="600" spc="-40">
                <a:latin typeface="メイリオ"/>
                <a:cs typeface="メイリオ"/>
              </a:rPr>
              <a:t> </a:t>
            </a:r>
            <a:r>
              <a:rPr dirty="0" sz="600">
                <a:latin typeface="メイリオ"/>
                <a:cs typeface="メイリオ"/>
              </a:rPr>
              <a:t>Rep</a:t>
            </a:r>
            <a:r>
              <a:rPr dirty="0" sz="600" spc="-10">
                <a:latin typeface="メイリオ"/>
                <a:cs typeface="メイリオ"/>
              </a:rPr>
              <a:t> </a:t>
            </a:r>
            <a:r>
              <a:rPr dirty="0" sz="600">
                <a:latin typeface="メイリオ"/>
                <a:cs typeface="メイリオ"/>
              </a:rPr>
              <a:t>12:</a:t>
            </a:r>
            <a:r>
              <a:rPr dirty="0" sz="600" spc="-15">
                <a:latin typeface="メイリオ"/>
                <a:cs typeface="メイリオ"/>
              </a:rPr>
              <a:t> </a:t>
            </a:r>
            <a:r>
              <a:rPr dirty="0" sz="600">
                <a:latin typeface="メイリオ"/>
                <a:cs typeface="メイリオ"/>
              </a:rPr>
              <a:t>189,</a:t>
            </a:r>
            <a:r>
              <a:rPr dirty="0" sz="600" spc="-15">
                <a:latin typeface="メイリオ"/>
                <a:cs typeface="メイリオ"/>
              </a:rPr>
              <a:t> </a:t>
            </a:r>
            <a:r>
              <a:rPr dirty="0" sz="600" spc="-10">
                <a:latin typeface="メイリオ"/>
                <a:cs typeface="メイリオ"/>
              </a:rPr>
              <a:t>2022.</a:t>
            </a:r>
            <a:endParaRPr sz="600">
              <a:latin typeface="メイリオ"/>
              <a:cs typeface="メイリオ"/>
            </a:endParaRPr>
          </a:p>
          <a:p>
            <a:pPr algn="just" marL="156845" marR="5715" indent="-144780">
              <a:lnSpc>
                <a:spcPct val="100000"/>
              </a:lnSpc>
              <a:spcBef>
                <a:spcPts val="395"/>
              </a:spcBef>
            </a:pPr>
            <a:r>
              <a:rPr dirty="0" sz="600">
                <a:latin typeface="メイリオ"/>
                <a:cs typeface="メイリオ"/>
              </a:rPr>
              <a:t>26.</a:t>
            </a:r>
            <a:r>
              <a:rPr dirty="0" sz="600" spc="-30">
                <a:latin typeface="メイリオ"/>
                <a:cs typeface="メイリオ"/>
              </a:rPr>
              <a:t> </a:t>
            </a:r>
            <a:r>
              <a:rPr dirty="0" sz="600">
                <a:latin typeface="メイリオ"/>
                <a:cs typeface="メイリオ"/>
              </a:rPr>
              <a:t>Sabia</a:t>
            </a:r>
            <a:r>
              <a:rPr dirty="0" sz="600" spc="75">
                <a:latin typeface="メイリオ"/>
                <a:cs typeface="メイリオ"/>
              </a:rPr>
              <a:t> </a:t>
            </a:r>
            <a:r>
              <a:rPr dirty="0" sz="600">
                <a:latin typeface="メイリオ"/>
                <a:cs typeface="メイリオ"/>
              </a:rPr>
              <a:t>S,</a:t>
            </a:r>
            <a:r>
              <a:rPr dirty="0" sz="600" spc="75">
                <a:latin typeface="メイリオ"/>
                <a:cs typeface="メイリオ"/>
              </a:rPr>
              <a:t> </a:t>
            </a:r>
            <a:r>
              <a:rPr dirty="0" sz="600">
                <a:latin typeface="メイリオ"/>
                <a:cs typeface="メイリオ"/>
              </a:rPr>
              <a:t>Fayosse</a:t>
            </a:r>
            <a:r>
              <a:rPr dirty="0" sz="600" spc="90">
                <a:latin typeface="メイリオ"/>
                <a:cs typeface="メイリオ"/>
              </a:rPr>
              <a:t> </a:t>
            </a:r>
            <a:r>
              <a:rPr dirty="0" sz="600">
                <a:latin typeface="メイリオ"/>
                <a:cs typeface="メイリオ"/>
              </a:rPr>
              <a:t>A,</a:t>
            </a:r>
            <a:r>
              <a:rPr dirty="0" sz="600" spc="75">
                <a:latin typeface="メイリオ"/>
                <a:cs typeface="メイリオ"/>
              </a:rPr>
              <a:t> </a:t>
            </a:r>
            <a:r>
              <a:rPr dirty="0" sz="600">
                <a:latin typeface="メイリオ"/>
                <a:cs typeface="メイリオ"/>
              </a:rPr>
              <a:t>Dumurgier</a:t>
            </a:r>
            <a:r>
              <a:rPr dirty="0" sz="600" spc="95">
                <a:latin typeface="メイリオ"/>
                <a:cs typeface="メイリオ"/>
              </a:rPr>
              <a:t> </a:t>
            </a:r>
            <a:r>
              <a:rPr dirty="0" sz="600">
                <a:latin typeface="メイリオ"/>
                <a:cs typeface="メイリオ"/>
              </a:rPr>
              <a:t>J,</a:t>
            </a:r>
            <a:r>
              <a:rPr dirty="0" sz="600" spc="80">
                <a:latin typeface="メイリオ"/>
                <a:cs typeface="メイリオ"/>
              </a:rPr>
              <a:t> </a:t>
            </a:r>
            <a:r>
              <a:rPr dirty="0" sz="600">
                <a:latin typeface="メイリオ"/>
                <a:cs typeface="メイリオ"/>
              </a:rPr>
              <a:t>van</a:t>
            </a:r>
            <a:r>
              <a:rPr dirty="0" sz="600" spc="70">
                <a:latin typeface="メイリオ"/>
                <a:cs typeface="メイリオ"/>
              </a:rPr>
              <a:t> </a:t>
            </a:r>
            <a:r>
              <a:rPr dirty="0" sz="600">
                <a:latin typeface="メイリオ"/>
                <a:cs typeface="メイリオ"/>
              </a:rPr>
              <a:t>Hees</a:t>
            </a:r>
            <a:r>
              <a:rPr dirty="0" sz="600" spc="85">
                <a:latin typeface="メイリオ"/>
                <a:cs typeface="メイリオ"/>
              </a:rPr>
              <a:t> </a:t>
            </a:r>
            <a:r>
              <a:rPr dirty="0" sz="600">
                <a:latin typeface="メイリオ"/>
                <a:cs typeface="メイリオ"/>
              </a:rPr>
              <a:t>VT,</a:t>
            </a:r>
            <a:r>
              <a:rPr dirty="0" sz="600" spc="80">
                <a:latin typeface="メイリオ"/>
                <a:cs typeface="メイリオ"/>
              </a:rPr>
              <a:t> </a:t>
            </a:r>
            <a:r>
              <a:rPr dirty="0" sz="600">
                <a:latin typeface="メイリオ"/>
                <a:cs typeface="メイリオ"/>
              </a:rPr>
              <a:t>Paquet</a:t>
            </a:r>
            <a:r>
              <a:rPr dirty="0" sz="600" spc="90">
                <a:latin typeface="メイリオ"/>
                <a:cs typeface="メイリオ"/>
              </a:rPr>
              <a:t> </a:t>
            </a:r>
            <a:r>
              <a:rPr dirty="0" sz="600">
                <a:latin typeface="メイリオ"/>
                <a:cs typeface="メイリオ"/>
              </a:rPr>
              <a:t>C,</a:t>
            </a:r>
            <a:r>
              <a:rPr dirty="0" sz="600" spc="75">
                <a:latin typeface="メイリオ"/>
                <a:cs typeface="メイリオ"/>
              </a:rPr>
              <a:t> </a:t>
            </a:r>
            <a:r>
              <a:rPr dirty="0" sz="600">
                <a:latin typeface="メイリオ"/>
                <a:cs typeface="メイリオ"/>
              </a:rPr>
              <a:t>Sommerlad</a:t>
            </a:r>
            <a:r>
              <a:rPr dirty="0" sz="600" spc="60">
                <a:latin typeface="メイリオ"/>
                <a:cs typeface="メイリオ"/>
              </a:rPr>
              <a:t> </a:t>
            </a:r>
            <a:r>
              <a:rPr dirty="0" sz="600" spc="-25">
                <a:latin typeface="メイリオ"/>
                <a:cs typeface="メイリオ"/>
              </a:rPr>
              <a:t>A,</a:t>
            </a:r>
            <a:r>
              <a:rPr dirty="0" sz="600" spc="500">
                <a:latin typeface="メイリオ"/>
                <a:cs typeface="メイリオ"/>
              </a:rPr>
              <a:t> </a:t>
            </a:r>
            <a:r>
              <a:rPr dirty="0" sz="600">
                <a:latin typeface="メイリオ"/>
                <a:cs typeface="メイリオ"/>
              </a:rPr>
              <a:t>Kivimäki</a:t>
            </a:r>
            <a:r>
              <a:rPr dirty="0" sz="600" spc="65">
                <a:latin typeface="メイリオ"/>
                <a:cs typeface="メイリオ"/>
              </a:rPr>
              <a:t> </a:t>
            </a:r>
            <a:r>
              <a:rPr dirty="0" sz="600">
                <a:latin typeface="メイリオ"/>
                <a:cs typeface="メイリオ"/>
              </a:rPr>
              <a:t>M,</a:t>
            </a:r>
            <a:r>
              <a:rPr dirty="0" sz="600" spc="60">
                <a:latin typeface="メイリオ"/>
                <a:cs typeface="メイリオ"/>
              </a:rPr>
              <a:t> </a:t>
            </a:r>
            <a:r>
              <a:rPr dirty="0" sz="600">
                <a:latin typeface="メイリオ"/>
                <a:cs typeface="メイリオ"/>
              </a:rPr>
              <a:t>Dugravot</a:t>
            </a:r>
            <a:r>
              <a:rPr dirty="0" sz="600" spc="70">
                <a:latin typeface="メイリオ"/>
                <a:cs typeface="メイリオ"/>
              </a:rPr>
              <a:t> </a:t>
            </a:r>
            <a:r>
              <a:rPr dirty="0" sz="600">
                <a:latin typeface="メイリオ"/>
                <a:cs typeface="メイリオ"/>
              </a:rPr>
              <a:t>A,</a:t>
            </a:r>
            <a:r>
              <a:rPr dirty="0" sz="600" spc="60">
                <a:latin typeface="メイリオ"/>
                <a:cs typeface="メイリオ"/>
              </a:rPr>
              <a:t> </a:t>
            </a:r>
            <a:r>
              <a:rPr dirty="0" sz="600" spc="-10">
                <a:latin typeface="メイリオ"/>
                <a:cs typeface="メイリオ"/>
              </a:rPr>
              <a:t>Singh-</a:t>
            </a:r>
            <a:r>
              <a:rPr dirty="0" sz="600">
                <a:latin typeface="メイリオ"/>
                <a:cs typeface="メイリオ"/>
              </a:rPr>
              <a:t>Manoux</a:t>
            </a:r>
            <a:r>
              <a:rPr dirty="0" sz="600" spc="80">
                <a:latin typeface="メイリオ"/>
                <a:cs typeface="メイリオ"/>
              </a:rPr>
              <a:t> </a:t>
            </a:r>
            <a:r>
              <a:rPr dirty="0" sz="600">
                <a:latin typeface="メイリオ"/>
                <a:cs typeface="メイリオ"/>
              </a:rPr>
              <a:t>A.</a:t>
            </a:r>
            <a:r>
              <a:rPr dirty="0" sz="600" spc="60">
                <a:latin typeface="メイリオ"/>
                <a:cs typeface="メイリオ"/>
              </a:rPr>
              <a:t> </a:t>
            </a:r>
            <a:r>
              <a:rPr dirty="0" sz="600">
                <a:latin typeface="メイリオ"/>
                <a:cs typeface="メイリオ"/>
              </a:rPr>
              <a:t>Association</a:t>
            </a:r>
            <a:r>
              <a:rPr dirty="0" sz="600" spc="70">
                <a:latin typeface="メイリオ"/>
                <a:cs typeface="メイリオ"/>
              </a:rPr>
              <a:t> </a:t>
            </a:r>
            <a:r>
              <a:rPr dirty="0" sz="600">
                <a:latin typeface="メイリオ"/>
                <a:cs typeface="メイリオ"/>
              </a:rPr>
              <a:t>of</a:t>
            </a:r>
            <a:r>
              <a:rPr dirty="0" sz="600" spc="65">
                <a:latin typeface="メイリオ"/>
                <a:cs typeface="メイリオ"/>
              </a:rPr>
              <a:t> </a:t>
            </a:r>
            <a:r>
              <a:rPr dirty="0" sz="600">
                <a:latin typeface="メイリオ"/>
                <a:cs typeface="メイリオ"/>
              </a:rPr>
              <a:t>sleep</a:t>
            </a:r>
            <a:r>
              <a:rPr dirty="0" sz="600" spc="65">
                <a:latin typeface="メイリオ"/>
                <a:cs typeface="メイリオ"/>
              </a:rPr>
              <a:t> </a:t>
            </a:r>
            <a:r>
              <a:rPr dirty="0" sz="600">
                <a:latin typeface="メイリオ"/>
                <a:cs typeface="メイリオ"/>
              </a:rPr>
              <a:t>duration</a:t>
            </a:r>
            <a:r>
              <a:rPr dirty="0" sz="600" spc="70">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middle</a:t>
            </a:r>
            <a:r>
              <a:rPr dirty="0" sz="600" spc="105">
                <a:latin typeface="メイリオ"/>
                <a:cs typeface="メイリオ"/>
              </a:rPr>
              <a:t> </a:t>
            </a:r>
            <a:r>
              <a:rPr dirty="0" sz="600">
                <a:latin typeface="メイリオ"/>
                <a:cs typeface="メイリオ"/>
              </a:rPr>
              <a:t>and</a:t>
            </a:r>
            <a:r>
              <a:rPr dirty="0" sz="600" spc="95">
                <a:latin typeface="メイリオ"/>
                <a:cs typeface="メイリオ"/>
              </a:rPr>
              <a:t> </a:t>
            </a:r>
            <a:r>
              <a:rPr dirty="0" sz="600">
                <a:latin typeface="メイリオ"/>
                <a:cs typeface="メイリオ"/>
              </a:rPr>
              <a:t>old</a:t>
            </a:r>
            <a:r>
              <a:rPr dirty="0" sz="600" spc="95">
                <a:latin typeface="メイリオ"/>
                <a:cs typeface="メイリオ"/>
              </a:rPr>
              <a:t> </a:t>
            </a:r>
            <a:r>
              <a:rPr dirty="0" sz="600">
                <a:latin typeface="メイリオ"/>
                <a:cs typeface="メイリオ"/>
              </a:rPr>
              <a:t>age</a:t>
            </a:r>
            <a:r>
              <a:rPr dirty="0" sz="600" spc="100">
                <a:latin typeface="メイリオ"/>
                <a:cs typeface="メイリオ"/>
              </a:rPr>
              <a:t> </a:t>
            </a:r>
            <a:r>
              <a:rPr dirty="0" sz="600">
                <a:latin typeface="メイリオ"/>
                <a:cs typeface="メイリオ"/>
              </a:rPr>
              <a:t>with</a:t>
            </a:r>
            <a:r>
              <a:rPr dirty="0" sz="600" spc="105">
                <a:latin typeface="メイリオ"/>
                <a:cs typeface="メイリオ"/>
              </a:rPr>
              <a:t> </a:t>
            </a:r>
            <a:r>
              <a:rPr dirty="0" sz="600">
                <a:latin typeface="メイリオ"/>
                <a:cs typeface="メイリオ"/>
              </a:rPr>
              <a:t>incidence</a:t>
            </a:r>
            <a:r>
              <a:rPr dirty="0" sz="600" spc="105">
                <a:latin typeface="メイリオ"/>
                <a:cs typeface="メイリオ"/>
              </a:rPr>
              <a:t> </a:t>
            </a:r>
            <a:r>
              <a:rPr dirty="0" sz="600">
                <a:latin typeface="メイリオ"/>
                <a:cs typeface="メイリオ"/>
              </a:rPr>
              <a:t>of</a:t>
            </a:r>
            <a:r>
              <a:rPr dirty="0" sz="600" spc="105">
                <a:latin typeface="メイリオ"/>
                <a:cs typeface="メイリオ"/>
              </a:rPr>
              <a:t> </a:t>
            </a:r>
            <a:r>
              <a:rPr dirty="0" sz="600">
                <a:latin typeface="メイリオ"/>
                <a:cs typeface="メイリオ"/>
              </a:rPr>
              <a:t>dementia.</a:t>
            </a:r>
            <a:r>
              <a:rPr dirty="0" sz="600" spc="95">
                <a:latin typeface="メイリオ"/>
                <a:cs typeface="メイリオ"/>
              </a:rPr>
              <a:t> </a:t>
            </a:r>
            <a:r>
              <a:rPr dirty="0" sz="600">
                <a:latin typeface="メイリオ"/>
                <a:cs typeface="メイリオ"/>
              </a:rPr>
              <a:t>Nat</a:t>
            </a:r>
            <a:r>
              <a:rPr dirty="0" sz="600" spc="100">
                <a:latin typeface="メイリオ"/>
                <a:cs typeface="メイリオ"/>
              </a:rPr>
              <a:t> </a:t>
            </a:r>
            <a:r>
              <a:rPr dirty="0" sz="600">
                <a:latin typeface="メイリオ"/>
                <a:cs typeface="メイリオ"/>
              </a:rPr>
              <a:t>Commun</a:t>
            </a:r>
            <a:r>
              <a:rPr dirty="0" sz="600" spc="105">
                <a:latin typeface="メイリオ"/>
                <a:cs typeface="メイリオ"/>
              </a:rPr>
              <a:t> </a:t>
            </a:r>
            <a:r>
              <a:rPr dirty="0" sz="600">
                <a:latin typeface="メイリオ"/>
                <a:cs typeface="メイリオ"/>
              </a:rPr>
              <a:t>12:</a:t>
            </a:r>
            <a:r>
              <a:rPr dirty="0" sz="600" spc="95">
                <a:latin typeface="メイリオ"/>
                <a:cs typeface="メイリオ"/>
              </a:rPr>
              <a:t> </a:t>
            </a:r>
            <a:r>
              <a:rPr dirty="0" sz="600" spc="-20">
                <a:latin typeface="メイリオ"/>
                <a:cs typeface="メイリオ"/>
              </a:rPr>
              <a:t>2289,</a:t>
            </a:r>
            <a:r>
              <a:rPr dirty="0" sz="600" spc="500">
                <a:latin typeface="メイリオ"/>
                <a:cs typeface="メイリオ"/>
              </a:rPr>
              <a:t> </a:t>
            </a:r>
            <a:r>
              <a:rPr dirty="0" sz="600" spc="-10">
                <a:latin typeface="メイリオ"/>
                <a:cs typeface="メイリオ"/>
              </a:rPr>
              <a:t>2021.</a:t>
            </a:r>
            <a:endParaRPr sz="600">
              <a:latin typeface="メイリオ"/>
              <a:cs typeface="メイリオ"/>
            </a:endParaRPr>
          </a:p>
          <a:p>
            <a:pPr algn="just" marL="156845" marR="6350" indent="-144780">
              <a:lnSpc>
                <a:spcPct val="100000"/>
              </a:lnSpc>
              <a:spcBef>
                <a:spcPts val="409"/>
              </a:spcBef>
            </a:pPr>
            <a:r>
              <a:rPr dirty="0" sz="600">
                <a:latin typeface="メイリオ"/>
                <a:cs typeface="メイリオ"/>
              </a:rPr>
              <a:t>27.</a:t>
            </a:r>
            <a:r>
              <a:rPr dirty="0" sz="600" spc="-35">
                <a:latin typeface="メイリオ"/>
                <a:cs typeface="メイリオ"/>
              </a:rPr>
              <a:t> </a:t>
            </a:r>
            <a:r>
              <a:rPr dirty="0" sz="600">
                <a:latin typeface="メイリオ"/>
                <a:cs typeface="メイリオ"/>
              </a:rPr>
              <a:t>Utsumi</a:t>
            </a:r>
            <a:r>
              <a:rPr dirty="0" sz="600" spc="5">
                <a:latin typeface="メイリオ"/>
                <a:cs typeface="メイリオ"/>
              </a:rPr>
              <a:t> </a:t>
            </a:r>
            <a:r>
              <a:rPr dirty="0" sz="600">
                <a:latin typeface="メイリオ"/>
                <a:cs typeface="メイリオ"/>
              </a:rPr>
              <a:t>T,</a:t>
            </a:r>
            <a:r>
              <a:rPr dirty="0" sz="600" spc="-10">
                <a:latin typeface="メイリオ"/>
                <a:cs typeface="メイリオ"/>
              </a:rPr>
              <a:t> </a:t>
            </a:r>
            <a:r>
              <a:rPr dirty="0" sz="600">
                <a:latin typeface="メイリオ"/>
                <a:cs typeface="メイリオ"/>
              </a:rPr>
              <a:t>Yoshiike</a:t>
            </a:r>
            <a:r>
              <a:rPr dirty="0" sz="600" spc="-10">
                <a:latin typeface="メイリオ"/>
                <a:cs typeface="メイリオ"/>
              </a:rPr>
              <a:t> </a:t>
            </a:r>
            <a:r>
              <a:rPr dirty="0" sz="600">
                <a:latin typeface="メイリオ"/>
                <a:cs typeface="メイリオ"/>
              </a:rPr>
              <a:t>T,</a:t>
            </a:r>
            <a:r>
              <a:rPr dirty="0" sz="600" spc="-10">
                <a:latin typeface="メイリオ"/>
                <a:cs typeface="メイリオ"/>
              </a:rPr>
              <a:t> </a:t>
            </a:r>
            <a:r>
              <a:rPr dirty="0" sz="600">
                <a:latin typeface="メイリオ"/>
                <a:cs typeface="メイリオ"/>
              </a:rPr>
              <a:t>Kaneita Y,</a:t>
            </a:r>
            <a:r>
              <a:rPr dirty="0" sz="600" spc="-25">
                <a:latin typeface="メイリオ"/>
                <a:cs typeface="メイリオ"/>
              </a:rPr>
              <a:t> </a:t>
            </a:r>
            <a:r>
              <a:rPr dirty="0" sz="600" spc="-10">
                <a:latin typeface="メイリオ"/>
                <a:cs typeface="メイリオ"/>
              </a:rPr>
              <a:t>Aritake-</a:t>
            </a:r>
            <a:r>
              <a:rPr dirty="0" sz="600">
                <a:latin typeface="メイリオ"/>
                <a:cs typeface="メイリオ"/>
              </a:rPr>
              <a:t>Okada S,</a:t>
            </a:r>
            <a:r>
              <a:rPr dirty="0" sz="600" spc="-25">
                <a:latin typeface="メイリオ"/>
                <a:cs typeface="メイリオ"/>
              </a:rPr>
              <a:t> </a:t>
            </a:r>
            <a:r>
              <a:rPr dirty="0" sz="600">
                <a:latin typeface="メイリオ"/>
                <a:cs typeface="メイリオ"/>
              </a:rPr>
              <a:t>Matsui</a:t>
            </a:r>
            <a:r>
              <a:rPr dirty="0" sz="600" spc="-10">
                <a:latin typeface="メイリオ"/>
                <a:cs typeface="メイリオ"/>
              </a:rPr>
              <a:t> </a:t>
            </a:r>
            <a:r>
              <a:rPr dirty="0" sz="600">
                <a:latin typeface="メイリオ"/>
                <a:cs typeface="メイリオ"/>
              </a:rPr>
              <a:t>K,</a:t>
            </a:r>
            <a:r>
              <a:rPr dirty="0" sz="600" spc="-10">
                <a:latin typeface="メイリオ"/>
                <a:cs typeface="メイリオ"/>
              </a:rPr>
              <a:t> </a:t>
            </a:r>
            <a:r>
              <a:rPr dirty="0" sz="600">
                <a:latin typeface="メイリオ"/>
                <a:cs typeface="メイリオ"/>
              </a:rPr>
              <a:t>Nagao</a:t>
            </a:r>
            <a:r>
              <a:rPr dirty="0" sz="600" spc="5">
                <a:latin typeface="メイリオ"/>
                <a:cs typeface="メイリオ"/>
              </a:rPr>
              <a:t> </a:t>
            </a:r>
            <a:r>
              <a:rPr dirty="0" sz="600">
                <a:latin typeface="メイリオ"/>
                <a:cs typeface="メイリオ"/>
              </a:rPr>
              <a:t>K,</a:t>
            </a:r>
            <a:r>
              <a:rPr dirty="0" sz="600" spc="-10">
                <a:latin typeface="メイリオ"/>
                <a:cs typeface="メイリオ"/>
              </a:rPr>
              <a:t> Saitoh</a:t>
            </a:r>
            <a:r>
              <a:rPr dirty="0" sz="600" spc="500">
                <a:latin typeface="メイリオ"/>
                <a:cs typeface="メイリオ"/>
              </a:rPr>
              <a:t> </a:t>
            </a:r>
            <a:r>
              <a:rPr dirty="0" sz="600">
                <a:latin typeface="メイリオ"/>
                <a:cs typeface="メイリオ"/>
              </a:rPr>
              <a:t>K,</a:t>
            </a:r>
            <a:r>
              <a:rPr dirty="0" sz="600" spc="105">
                <a:latin typeface="メイリオ"/>
                <a:cs typeface="メイリオ"/>
              </a:rPr>
              <a:t> </a:t>
            </a:r>
            <a:r>
              <a:rPr dirty="0" sz="600">
                <a:latin typeface="メイリオ"/>
                <a:cs typeface="メイリオ"/>
              </a:rPr>
              <a:t>Otsuki</a:t>
            </a:r>
            <a:r>
              <a:rPr dirty="0" sz="600" spc="114">
                <a:latin typeface="メイリオ"/>
                <a:cs typeface="メイリオ"/>
              </a:rPr>
              <a:t> </a:t>
            </a:r>
            <a:r>
              <a:rPr dirty="0" sz="600">
                <a:latin typeface="メイリオ"/>
                <a:cs typeface="メイリオ"/>
              </a:rPr>
              <a:t>R,</a:t>
            </a:r>
            <a:r>
              <a:rPr dirty="0" sz="600" spc="110">
                <a:latin typeface="メイリオ"/>
                <a:cs typeface="メイリオ"/>
              </a:rPr>
              <a:t> </a:t>
            </a:r>
            <a:r>
              <a:rPr dirty="0" sz="600">
                <a:latin typeface="メイリオ"/>
                <a:cs typeface="メイリオ"/>
              </a:rPr>
              <a:t>Shigeta</a:t>
            </a:r>
            <a:r>
              <a:rPr dirty="0" sz="600" spc="110">
                <a:latin typeface="メイリオ"/>
                <a:cs typeface="メイリオ"/>
              </a:rPr>
              <a:t> </a:t>
            </a:r>
            <a:r>
              <a:rPr dirty="0" sz="600">
                <a:latin typeface="メイリオ"/>
                <a:cs typeface="メイリオ"/>
              </a:rPr>
              <a:t>M,</a:t>
            </a:r>
            <a:r>
              <a:rPr dirty="0" sz="600" spc="110">
                <a:latin typeface="メイリオ"/>
                <a:cs typeface="メイリオ"/>
              </a:rPr>
              <a:t> </a:t>
            </a:r>
            <a:r>
              <a:rPr dirty="0" sz="600">
                <a:latin typeface="メイリオ"/>
                <a:cs typeface="メイリオ"/>
              </a:rPr>
              <a:t>Suzuki</a:t>
            </a:r>
            <a:r>
              <a:rPr dirty="0" sz="600" spc="105">
                <a:latin typeface="メイリオ"/>
                <a:cs typeface="メイリオ"/>
              </a:rPr>
              <a:t> </a:t>
            </a:r>
            <a:r>
              <a:rPr dirty="0" sz="600">
                <a:latin typeface="メイリオ"/>
                <a:cs typeface="メイリオ"/>
              </a:rPr>
              <a:t>M,</a:t>
            </a:r>
            <a:r>
              <a:rPr dirty="0" sz="600" spc="105">
                <a:latin typeface="メイリオ"/>
                <a:cs typeface="メイリオ"/>
              </a:rPr>
              <a:t> </a:t>
            </a:r>
            <a:r>
              <a:rPr dirty="0" sz="600">
                <a:latin typeface="メイリオ"/>
                <a:cs typeface="メイリオ"/>
              </a:rPr>
              <a:t>Kuriyama</a:t>
            </a:r>
            <a:r>
              <a:rPr dirty="0" sz="600" spc="114">
                <a:latin typeface="メイリオ"/>
                <a:cs typeface="メイリオ"/>
              </a:rPr>
              <a:t> </a:t>
            </a:r>
            <a:r>
              <a:rPr dirty="0" sz="600">
                <a:latin typeface="メイリオ"/>
                <a:cs typeface="メイリオ"/>
              </a:rPr>
              <a:t>K.</a:t>
            </a:r>
            <a:r>
              <a:rPr dirty="0" sz="600" spc="105">
                <a:latin typeface="メイリオ"/>
                <a:cs typeface="メイリオ"/>
              </a:rPr>
              <a:t> </a:t>
            </a:r>
            <a:r>
              <a:rPr dirty="0" sz="600">
                <a:latin typeface="メイリオ"/>
                <a:cs typeface="メイリオ"/>
              </a:rPr>
              <a:t>The</a:t>
            </a:r>
            <a:r>
              <a:rPr dirty="0" sz="600" spc="114">
                <a:latin typeface="メイリオ"/>
                <a:cs typeface="メイリオ"/>
              </a:rPr>
              <a:t> </a:t>
            </a:r>
            <a:r>
              <a:rPr dirty="0" sz="600">
                <a:latin typeface="メイリオ"/>
                <a:cs typeface="メイリオ"/>
              </a:rPr>
              <a:t>association</a:t>
            </a:r>
            <a:r>
              <a:rPr dirty="0" sz="600" spc="114">
                <a:latin typeface="メイリオ"/>
                <a:cs typeface="メイリオ"/>
              </a:rPr>
              <a:t> </a:t>
            </a:r>
            <a:r>
              <a:rPr dirty="0" sz="600" spc="-10">
                <a:latin typeface="メイリオ"/>
                <a:cs typeface="メイリオ"/>
              </a:rPr>
              <a:t>between</a:t>
            </a:r>
            <a:r>
              <a:rPr dirty="0" sz="600" spc="500">
                <a:latin typeface="メイリオ"/>
                <a:cs typeface="メイリオ"/>
              </a:rPr>
              <a:t> </a:t>
            </a:r>
            <a:r>
              <a:rPr dirty="0" sz="600" spc="-10">
                <a:latin typeface="メイリオ"/>
                <a:cs typeface="メイリオ"/>
              </a:rPr>
              <a:t>subjective–</a:t>
            </a:r>
            <a:r>
              <a:rPr dirty="0" sz="600">
                <a:latin typeface="メイリオ"/>
                <a:cs typeface="メイリオ"/>
              </a:rPr>
              <a:t>objective</a:t>
            </a:r>
            <a:r>
              <a:rPr dirty="0" sz="600" spc="85">
                <a:latin typeface="メイリオ"/>
                <a:cs typeface="メイリオ"/>
              </a:rPr>
              <a:t> </a:t>
            </a:r>
            <a:r>
              <a:rPr dirty="0" sz="600">
                <a:latin typeface="メイリオ"/>
                <a:cs typeface="メイリオ"/>
              </a:rPr>
              <a:t>discrepancies</a:t>
            </a:r>
            <a:r>
              <a:rPr dirty="0" sz="600" spc="95">
                <a:latin typeface="メイリオ"/>
                <a:cs typeface="メイリオ"/>
              </a:rPr>
              <a:t> </a:t>
            </a:r>
            <a:r>
              <a:rPr dirty="0" sz="600">
                <a:latin typeface="メイリオ"/>
                <a:cs typeface="メイリオ"/>
              </a:rPr>
              <a:t>in</a:t>
            </a:r>
            <a:r>
              <a:rPr dirty="0" sz="600" spc="90">
                <a:latin typeface="メイリオ"/>
                <a:cs typeface="メイリオ"/>
              </a:rPr>
              <a:t> </a:t>
            </a:r>
            <a:r>
              <a:rPr dirty="0" sz="600">
                <a:latin typeface="メイリオ"/>
                <a:cs typeface="メイリオ"/>
              </a:rPr>
              <a:t>sleep</a:t>
            </a:r>
            <a:r>
              <a:rPr dirty="0" sz="600" spc="85">
                <a:latin typeface="メイリオ"/>
                <a:cs typeface="メイリオ"/>
              </a:rPr>
              <a:t> </a:t>
            </a:r>
            <a:r>
              <a:rPr dirty="0" sz="600">
                <a:latin typeface="メイリオ"/>
                <a:cs typeface="メイリオ"/>
              </a:rPr>
              <a:t>duration</a:t>
            </a:r>
            <a:r>
              <a:rPr dirty="0" sz="600" spc="85">
                <a:latin typeface="メイリオ"/>
                <a:cs typeface="メイリオ"/>
              </a:rPr>
              <a:t> </a:t>
            </a:r>
            <a:r>
              <a:rPr dirty="0" sz="600">
                <a:latin typeface="メイリオ"/>
                <a:cs typeface="メイリオ"/>
              </a:rPr>
              <a:t>and</a:t>
            </a:r>
            <a:r>
              <a:rPr dirty="0" sz="600" spc="85">
                <a:latin typeface="メイリオ"/>
                <a:cs typeface="メイリオ"/>
              </a:rPr>
              <a:t> </a:t>
            </a:r>
            <a:r>
              <a:rPr dirty="0" sz="600">
                <a:latin typeface="メイリオ"/>
                <a:cs typeface="メイリオ"/>
              </a:rPr>
              <a:t>mortality</a:t>
            </a:r>
            <a:r>
              <a:rPr dirty="0" sz="600" spc="80">
                <a:latin typeface="メイリオ"/>
                <a:cs typeface="メイリオ"/>
              </a:rPr>
              <a:t> </a:t>
            </a:r>
            <a:r>
              <a:rPr dirty="0" sz="600">
                <a:latin typeface="メイリオ"/>
                <a:cs typeface="メイリオ"/>
              </a:rPr>
              <a:t>in</a:t>
            </a:r>
            <a:r>
              <a:rPr dirty="0" sz="600" spc="90">
                <a:latin typeface="メイリオ"/>
                <a:cs typeface="メイリオ"/>
              </a:rPr>
              <a:t> </a:t>
            </a:r>
            <a:r>
              <a:rPr dirty="0" sz="600" spc="-20">
                <a:latin typeface="メイリオ"/>
                <a:cs typeface="メイリオ"/>
              </a:rPr>
              <a:t>older</a:t>
            </a:r>
            <a:r>
              <a:rPr dirty="0" sz="600" spc="500">
                <a:latin typeface="メイリオ"/>
                <a:cs typeface="メイリオ"/>
              </a:rPr>
              <a:t> </a:t>
            </a:r>
            <a:r>
              <a:rPr dirty="0" sz="600">
                <a:latin typeface="メイリオ"/>
                <a:cs typeface="メイリオ"/>
              </a:rPr>
              <a:t>men.</a:t>
            </a:r>
            <a:r>
              <a:rPr dirty="0" sz="600" spc="-20">
                <a:latin typeface="メイリオ"/>
                <a:cs typeface="メイリオ"/>
              </a:rPr>
              <a:t> </a:t>
            </a:r>
            <a:r>
              <a:rPr dirty="0" sz="600">
                <a:latin typeface="メイリオ"/>
                <a:cs typeface="メイリオ"/>
              </a:rPr>
              <a:t>Sci</a:t>
            </a:r>
            <a:r>
              <a:rPr dirty="0" sz="600" spc="-40">
                <a:latin typeface="メイリオ"/>
                <a:cs typeface="メイリオ"/>
              </a:rPr>
              <a:t> </a:t>
            </a:r>
            <a:r>
              <a:rPr dirty="0" sz="600">
                <a:latin typeface="メイリオ"/>
                <a:cs typeface="メイリオ"/>
              </a:rPr>
              <a:t>Rep</a:t>
            </a:r>
            <a:r>
              <a:rPr dirty="0" sz="600" spc="-20">
                <a:latin typeface="メイリオ"/>
                <a:cs typeface="メイリオ"/>
              </a:rPr>
              <a:t> </a:t>
            </a:r>
            <a:r>
              <a:rPr dirty="0" sz="600">
                <a:latin typeface="メイリオ"/>
                <a:cs typeface="メイリオ"/>
              </a:rPr>
              <a:t>12:</a:t>
            </a:r>
            <a:r>
              <a:rPr dirty="0" sz="600" spc="-20">
                <a:latin typeface="メイリオ"/>
                <a:cs typeface="メイリオ"/>
              </a:rPr>
              <a:t> </a:t>
            </a:r>
            <a:r>
              <a:rPr dirty="0" sz="600">
                <a:latin typeface="メイリオ"/>
                <a:cs typeface="メイリオ"/>
              </a:rPr>
              <a:t>18650,</a:t>
            </a:r>
            <a:r>
              <a:rPr dirty="0" sz="600" spc="-15">
                <a:latin typeface="メイリオ"/>
                <a:cs typeface="メイリオ"/>
              </a:rPr>
              <a:t> </a:t>
            </a:r>
            <a:r>
              <a:rPr dirty="0" sz="600" spc="-20">
                <a:latin typeface="メイリオ"/>
                <a:cs typeface="メイリオ"/>
              </a:rPr>
              <a:t>2022.</a:t>
            </a:r>
            <a:endParaRPr sz="600">
              <a:latin typeface="メイリオ"/>
              <a:cs typeface="メイリオ"/>
            </a:endParaRPr>
          </a:p>
          <a:p>
            <a:pPr algn="just" marL="156845" marR="5715" indent="-144780">
              <a:lnSpc>
                <a:spcPct val="100000"/>
              </a:lnSpc>
              <a:spcBef>
                <a:spcPts val="400"/>
              </a:spcBef>
            </a:pPr>
            <a:r>
              <a:rPr dirty="0" sz="600">
                <a:latin typeface="メイリオ"/>
                <a:cs typeface="メイリオ"/>
              </a:rPr>
              <a:t>28.</a:t>
            </a:r>
            <a:r>
              <a:rPr dirty="0" sz="600" spc="-35">
                <a:latin typeface="メイリオ"/>
                <a:cs typeface="メイリオ"/>
              </a:rPr>
              <a:t> </a:t>
            </a:r>
            <a:r>
              <a:rPr dirty="0" sz="600">
                <a:latin typeface="メイリオ"/>
                <a:cs typeface="メイリオ"/>
              </a:rPr>
              <a:t>Kline</a:t>
            </a:r>
            <a:r>
              <a:rPr dirty="0" sz="600" spc="105">
                <a:latin typeface="メイリオ"/>
                <a:cs typeface="メイリオ"/>
              </a:rPr>
              <a:t> </a:t>
            </a:r>
            <a:r>
              <a:rPr dirty="0" sz="600">
                <a:latin typeface="メイリオ"/>
                <a:cs typeface="メイリオ"/>
              </a:rPr>
              <a:t>CE,</a:t>
            </a:r>
            <a:r>
              <a:rPr dirty="0" sz="600" spc="95">
                <a:latin typeface="メイリオ"/>
                <a:cs typeface="メイリオ"/>
              </a:rPr>
              <a:t> </a:t>
            </a:r>
            <a:r>
              <a:rPr dirty="0" sz="600">
                <a:latin typeface="メイリオ"/>
                <a:cs typeface="メイリオ"/>
              </a:rPr>
              <a:t>Zielinski</a:t>
            </a:r>
            <a:r>
              <a:rPr dirty="0" sz="600" spc="105">
                <a:latin typeface="メイリオ"/>
                <a:cs typeface="メイリオ"/>
              </a:rPr>
              <a:t> </a:t>
            </a:r>
            <a:r>
              <a:rPr dirty="0" sz="600">
                <a:latin typeface="メイリオ"/>
                <a:cs typeface="メイリオ"/>
              </a:rPr>
              <a:t>MR,</a:t>
            </a:r>
            <a:r>
              <a:rPr dirty="0" sz="600" spc="100">
                <a:latin typeface="メイリオ"/>
                <a:cs typeface="メイリオ"/>
              </a:rPr>
              <a:t> </a:t>
            </a:r>
            <a:r>
              <a:rPr dirty="0" sz="600">
                <a:latin typeface="メイリオ"/>
                <a:cs typeface="メイリオ"/>
              </a:rPr>
              <a:t>Devlin</a:t>
            </a:r>
            <a:r>
              <a:rPr dirty="0" sz="600" spc="105">
                <a:latin typeface="メイリオ"/>
                <a:cs typeface="メイリオ"/>
              </a:rPr>
              <a:t> </a:t>
            </a:r>
            <a:r>
              <a:rPr dirty="0" sz="600">
                <a:latin typeface="メイリオ"/>
                <a:cs typeface="メイリオ"/>
              </a:rPr>
              <a:t>TM,</a:t>
            </a:r>
            <a:r>
              <a:rPr dirty="0" sz="600" spc="95">
                <a:latin typeface="メイリオ"/>
                <a:cs typeface="メイリオ"/>
              </a:rPr>
              <a:t> </a:t>
            </a:r>
            <a:r>
              <a:rPr dirty="0" sz="600">
                <a:latin typeface="メイリオ"/>
                <a:cs typeface="メイリオ"/>
              </a:rPr>
              <a:t>Kripke</a:t>
            </a:r>
            <a:r>
              <a:rPr dirty="0" sz="600" spc="105">
                <a:latin typeface="メイリオ"/>
                <a:cs typeface="メイリオ"/>
              </a:rPr>
              <a:t> </a:t>
            </a:r>
            <a:r>
              <a:rPr dirty="0" sz="600">
                <a:latin typeface="メイリオ"/>
                <a:cs typeface="メイリオ"/>
              </a:rPr>
              <a:t>DF,</a:t>
            </a:r>
            <a:r>
              <a:rPr dirty="0" sz="600" spc="100">
                <a:latin typeface="メイリオ"/>
                <a:cs typeface="メイリオ"/>
              </a:rPr>
              <a:t> </a:t>
            </a:r>
            <a:r>
              <a:rPr dirty="0" sz="600">
                <a:latin typeface="メイリオ"/>
                <a:cs typeface="メイリオ"/>
              </a:rPr>
              <a:t>Bogan</a:t>
            </a:r>
            <a:r>
              <a:rPr dirty="0" sz="600" spc="105">
                <a:latin typeface="メイリオ"/>
                <a:cs typeface="メイリオ"/>
              </a:rPr>
              <a:t> </a:t>
            </a:r>
            <a:r>
              <a:rPr dirty="0" sz="600">
                <a:latin typeface="メイリオ"/>
                <a:cs typeface="メイリオ"/>
              </a:rPr>
              <a:t>RK,</a:t>
            </a:r>
            <a:r>
              <a:rPr dirty="0" sz="600" spc="95">
                <a:latin typeface="メイリオ"/>
                <a:cs typeface="メイリオ"/>
              </a:rPr>
              <a:t> </a:t>
            </a:r>
            <a:r>
              <a:rPr dirty="0" sz="600">
                <a:latin typeface="メイリオ"/>
                <a:cs typeface="メイリオ"/>
              </a:rPr>
              <a:t>Youngstedt</a:t>
            </a:r>
            <a:r>
              <a:rPr dirty="0" sz="600" spc="105">
                <a:latin typeface="メイリオ"/>
                <a:cs typeface="メイリオ"/>
              </a:rPr>
              <a:t> </a:t>
            </a:r>
            <a:r>
              <a:rPr dirty="0" sz="600" spc="-25">
                <a:latin typeface="メイリオ"/>
                <a:cs typeface="メイリオ"/>
              </a:rPr>
              <a:t>SD.</a:t>
            </a:r>
            <a:r>
              <a:rPr dirty="0" sz="600" spc="500">
                <a:latin typeface="メイリオ"/>
                <a:cs typeface="メイリオ"/>
              </a:rPr>
              <a:t> </a:t>
            </a:r>
            <a:r>
              <a:rPr dirty="0" sz="600">
                <a:latin typeface="メイリオ"/>
                <a:cs typeface="メイリオ"/>
              </a:rPr>
              <a:t>Self-</a:t>
            </a:r>
            <a:r>
              <a:rPr dirty="0" sz="600" spc="-20">
                <a:latin typeface="メイリオ"/>
                <a:cs typeface="メイリオ"/>
              </a:rPr>
              <a:t> </a:t>
            </a:r>
            <a:r>
              <a:rPr dirty="0" sz="600">
                <a:latin typeface="メイリオ"/>
                <a:cs typeface="メイリオ"/>
              </a:rPr>
              <a:t>reported</a:t>
            </a:r>
            <a:r>
              <a:rPr dirty="0" sz="600" spc="-20">
                <a:latin typeface="メイリオ"/>
                <a:cs typeface="メイリオ"/>
              </a:rPr>
              <a:t> </a:t>
            </a:r>
            <a:r>
              <a:rPr dirty="0" sz="600">
                <a:latin typeface="メイリオ"/>
                <a:cs typeface="メイリオ"/>
              </a:rPr>
              <a:t>long</a:t>
            </a:r>
            <a:r>
              <a:rPr dirty="0" sz="600" spc="-25">
                <a:latin typeface="メイリオ"/>
                <a:cs typeface="メイリオ"/>
              </a:rPr>
              <a:t> </a:t>
            </a:r>
            <a:r>
              <a:rPr dirty="0" sz="600">
                <a:latin typeface="メイリオ"/>
                <a:cs typeface="メイリオ"/>
              </a:rPr>
              <a:t>sleep</a:t>
            </a:r>
            <a:r>
              <a:rPr dirty="0" sz="600" spc="-20">
                <a:latin typeface="メイリオ"/>
                <a:cs typeface="メイリオ"/>
              </a:rPr>
              <a:t> </a:t>
            </a:r>
            <a:r>
              <a:rPr dirty="0" sz="600">
                <a:latin typeface="メイリオ"/>
                <a:cs typeface="メイリオ"/>
              </a:rPr>
              <a:t>in</a:t>
            </a:r>
            <a:r>
              <a:rPr dirty="0" sz="600" spc="-15">
                <a:latin typeface="メイリオ"/>
                <a:cs typeface="メイリオ"/>
              </a:rPr>
              <a:t> </a:t>
            </a:r>
            <a:r>
              <a:rPr dirty="0" sz="600">
                <a:latin typeface="メイリオ"/>
                <a:cs typeface="メイリオ"/>
              </a:rPr>
              <a:t>older</a:t>
            </a:r>
            <a:r>
              <a:rPr dirty="0" sz="600" spc="-20">
                <a:latin typeface="メイリオ"/>
                <a:cs typeface="メイリオ"/>
              </a:rPr>
              <a:t> </a:t>
            </a:r>
            <a:r>
              <a:rPr dirty="0" sz="600">
                <a:latin typeface="メイリオ"/>
                <a:cs typeface="メイリオ"/>
              </a:rPr>
              <a:t>adults</a:t>
            </a:r>
            <a:r>
              <a:rPr dirty="0" sz="600" spc="-15">
                <a:latin typeface="メイリオ"/>
                <a:cs typeface="メイリオ"/>
              </a:rPr>
              <a:t> </a:t>
            </a:r>
            <a:r>
              <a:rPr dirty="0" sz="600">
                <a:latin typeface="メイリオ"/>
                <a:cs typeface="メイリオ"/>
              </a:rPr>
              <a:t>is</a:t>
            </a:r>
            <a:r>
              <a:rPr dirty="0" sz="600" spc="-30">
                <a:latin typeface="メイリオ"/>
                <a:cs typeface="メイリオ"/>
              </a:rPr>
              <a:t> </a:t>
            </a:r>
            <a:r>
              <a:rPr dirty="0" sz="600">
                <a:latin typeface="メイリオ"/>
                <a:cs typeface="メイリオ"/>
              </a:rPr>
              <a:t>closely</a:t>
            </a:r>
            <a:r>
              <a:rPr dirty="0" sz="600" spc="-25">
                <a:latin typeface="メイリオ"/>
                <a:cs typeface="メイリオ"/>
              </a:rPr>
              <a:t> </a:t>
            </a:r>
            <a:r>
              <a:rPr dirty="0" sz="600">
                <a:latin typeface="メイリオ"/>
                <a:cs typeface="メイリオ"/>
              </a:rPr>
              <a:t>related</a:t>
            </a:r>
            <a:r>
              <a:rPr dirty="0" sz="600" spc="-20">
                <a:latin typeface="メイリオ"/>
                <a:cs typeface="メイリオ"/>
              </a:rPr>
              <a:t> </a:t>
            </a:r>
            <a:r>
              <a:rPr dirty="0" sz="600">
                <a:latin typeface="メイリオ"/>
                <a:cs typeface="メイリオ"/>
              </a:rPr>
              <a:t>to</a:t>
            </a:r>
            <a:r>
              <a:rPr dirty="0" sz="600" spc="-15">
                <a:latin typeface="メイリオ"/>
                <a:cs typeface="メイリオ"/>
              </a:rPr>
              <a:t> </a:t>
            </a:r>
            <a:r>
              <a:rPr dirty="0" sz="600">
                <a:latin typeface="メイリオ"/>
                <a:cs typeface="メイリオ"/>
              </a:rPr>
              <a:t>objective</a:t>
            </a:r>
            <a:r>
              <a:rPr dirty="0" sz="600" spc="-15">
                <a:latin typeface="メイリオ"/>
                <a:cs typeface="メイリオ"/>
              </a:rPr>
              <a:t> </a:t>
            </a:r>
            <a:r>
              <a:rPr dirty="0" sz="600">
                <a:latin typeface="メイリオ"/>
                <a:cs typeface="メイリオ"/>
              </a:rPr>
              <a:t>time</a:t>
            </a:r>
            <a:r>
              <a:rPr dirty="0" sz="600" spc="-15">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bed.</a:t>
            </a:r>
            <a:r>
              <a:rPr dirty="0" sz="600" spc="-15">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Biol</a:t>
            </a:r>
            <a:r>
              <a:rPr dirty="0" sz="600" spc="-40">
                <a:latin typeface="メイリオ"/>
                <a:cs typeface="メイリオ"/>
              </a:rPr>
              <a:t> </a:t>
            </a:r>
            <a:r>
              <a:rPr dirty="0" sz="600">
                <a:latin typeface="メイリオ"/>
                <a:cs typeface="メイリオ"/>
              </a:rPr>
              <a:t>Rhythms</a:t>
            </a:r>
            <a:r>
              <a:rPr dirty="0" sz="600" spc="-15">
                <a:latin typeface="メイリオ"/>
                <a:cs typeface="メイリオ"/>
              </a:rPr>
              <a:t> </a:t>
            </a:r>
            <a:r>
              <a:rPr dirty="0" sz="600">
                <a:latin typeface="メイリオ"/>
                <a:cs typeface="メイリオ"/>
              </a:rPr>
              <a:t>8:</a:t>
            </a:r>
            <a:r>
              <a:rPr dirty="0" sz="600" spc="-15">
                <a:latin typeface="メイリオ"/>
                <a:cs typeface="メイリオ"/>
              </a:rPr>
              <a:t> </a:t>
            </a:r>
            <a:r>
              <a:rPr dirty="0" sz="600" spc="-10">
                <a:latin typeface="メイリオ"/>
                <a:cs typeface="メイリオ"/>
              </a:rPr>
              <a:t>42-</a:t>
            </a:r>
            <a:r>
              <a:rPr dirty="0" sz="600">
                <a:latin typeface="メイリオ"/>
                <a:cs typeface="メイリオ"/>
              </a:rPr>
              <a:t>51,</a:t>
            </a:r>
            <a:r>
              <a:rPr dirty="0" sz="600" spc="-10">
                <a:latin typeface="メイリオ"/>
                <a:cs typeface="メイリオ"/>
              </a:rPr>
              <a:t> 2010.</a:t>
            </a:r>
            <a:endParaRPr sz="600">
              <a:latin typeface="メイリオ"/>
              <a:cs typeface="メイリオ"/>
            </a:endParaRPr>
          </a:p>
          <a:p>
            <a:pPr algn="just" marL="156845" marR="6350" indent="-144780">
              <a:lnSpc>
                <a:spcPct val="100000"/>
              </a:lnSpc>
              <a:spcBef>
                <a:spcPts val="395"/>
              </a:spcBef>
            </a:pPr>
            <a:r>
              <a:rPr dirty="0" sz="600">
                <a:latin typeface="メイリオ"/>
                <a:cs typeface="メイリオ"/>
              </a:rPr>
              <a:t>29.</a:t>
            </a:r>
            <a:r>
              <a:rPr dirty="0" sz="600" spc="-35">
                <a:latin typeface="メイリオ"/>
                <a:cs typeface="メイリオ"/>
              </a:rPr>
              <a:t> </a:t>
            </a:r>
            <a:r>
              <a:rPr dirty="0" sz="600">
                <a:latin typeface="メイリオ"/>
                <a:cs typeface="メイリオ"/>
              </a:rPr>
              <a:t>Qin</a:t>
            </a:r>
            <a:r>
              <a:rPr dirty="0" sz="600" spc="125">
                <a:latin typeface="メイリオ"/>
                <a:cs typeface="メイリオ"/>
              </a:rPr>
              <a:t> </a:t>
            </a:r>
            <a:r>
              <a:rPr dirty="0" sz="600">
                <a:latin typeface="メイリオ"/>
                <a:cs typeface="メイリオ"/>
              </a:rPr>
              <a:t>S,</a:t>
            </a:r>
            <a:r>
              <a:rPr dirty="0" sz="600" spc="110">
                <a:latin typeface="メイリオ"/>
                <a:cs typeface="メイリオ"/>
              </a:rPr>
              <a:t> </a:t>
            </a:r>
            <a:r>
              <a:rPr dirty="0" sz="600">
                <a:latin typeface="メイリオ"/>
                <a:cs typeface="メイリオ"/>
              </a:rPr>
              <a:t>Leong</a:t>
            </a:r>
            <a:r>
              <a:rPr dirty="0" sz="600" spc="130">
                <a:latin typeface="メイリオ"/>
                <a:cs typeface="メイリオ"/>
              </a:rPr>
              <a:t> </a:t>
            </a:r>
            <a:r>
              <a:rPr dirty="0" sz="600">
                <a:latin typeface="メイリオ"/>
                <a:cs typeface="メイリオ"/>
              </a:rPr>
              <a:t>RLF,</a:t>
            </a:r>
            <a:r>
              <a:rPr dirty="0" sz="600" spc="125">
                <a:latin typeface="メイリオ"/>
                <a:cs typeface="メイリオ"/>
              </a:rPr>
              <a:t> </a:t>
            </a:r>
            <a:r>
              <a:rPr dirty="0" sz="600">
                <a:latin typeface="メイリオ"/>
                <a:cs typeface="メイリオ"/>
              </a:rPr>
              <a:t>Ong</a:t>
            </a:r>
            <a:r>
              <a:rPr dirty="0" sz="600" spc="114">
                <a:latin typeface="メイリオ"/>
                <a:cs typeface="メイリオ"/>
              </a:rPr>
              <a:t> </a:t>
            </a:r>
            <a:r>
              <a:rPr dirty="0" sz="600">
                <a:latin typeface="メイリオ"/>
                <a:cs typeface="メイリオ"/>
              </a:rPr>
              <a:t>JL,</a:t>
            </a:r>
            <a:r>
              <a:rPr dirty="0" sz="600" spc="120">
                <a:latin typeface="メイリオ"/>
                <a:cs typeface="メイリオ"/>
              </a:rPr>
              <a:t> </a:t>
            </a:r>
            <a:r>
              <a:rPr dirty="0" sz="600">
                <a:latin typeface="メイリオ"/>
                <a:cs typeface="メイリオ"/>
              </a:rPr>
              <a:t>Chee</a:t>
            </a:r>
            <a:r>
              <a:rPr dirty="0" sz="600" spc="120">
                <a:latin typeface="メイリオ"/>
                <a:cs typeface="メイリオ"/>
              </a:rPr>
              <a:t> </a:t>
            </a:r>
            <a:r>
              <a:rPr dirty="0" sz="600">
                <a:latin typeface="メイリオ"/>
                <a:cs typeface="メイリオ"/>
              </a:rPr>
              <a:t>MWL.</a:t>
            </a:r>
            <a:r>
              <a:rPr dirty="0" sz="600" spc="125">
                <a:latin typeface="メイリオ"/>
                <a:cs typeface="メイリオ"/>
              </a:rPr>
              <a:t> </a:t>
            </a:r>
            <a:r>
              <a:rPr dirty="0" sz="600">
                <a:latin typeface="メイリオ"/>
                <a:cs typeface="メイリオ"/>
              </a:rPr>
              <a:t>Associations</a:t>
            </a:r>
            <a:r>
              <a:rPr dirty="0" sz="600" spc="125">
                <a:latin typeface="メイリオ"/>
                <a:cs typeface="メイリオ"/>
              </a:rPr>
              <a:t> </a:t>
            </a:r>
            <a:r>
              <a:rPr dirty="0" sz="600">
                <a:latin typeface="メイリオ"/>
                <a:cs typeface="メイリオ"/>
              </a:rPr>
              <a:t>between</a:t>
            </a:r>
            <a:r>
              <a:rPr dirty="0" sz="600" spc="125">
                <a:latin typeface="メイリオ"/>
                <a:cs typeface="メイリオ"/>
              </a:rPr>
              <a:t> </a:t>
            </a:r>
            <a:r>
              <a:rPr dirty="0" sz="600" spc="-10">
                <a:latin typeface="メイリオ"/>
                <a:cs typeface="メイリオ"/>
              </a:rPr>
              <a:t>objectively</a:t>
            </a:r>
            <a:r>
              <a:rPr dirty="0" sz="600" spc="500">
                <a:latin typeface="メイリオ"/>
                <a:cs typeface="メイリオ"/>
              </a:rPr>
              <a:t> </a:t>
            </a:r>
            <a:r>
              <a:rPr dirty="0" sz="600">
                <a:latin typeface="メイリオ"/>
                <a:cs typeface="メイリオ"/>
              </a:rPr>
              <a:t>measured sleep parameters and cognition in healthy older adults: A </a:t>
            </a:r>
            <a:r>
              <a:rPr dirty="0" sz="600" spc="-20">
                <a:latin typeface="メイリオ"/>
                <a:cs typeface="メイリオ"/>
              </a:rPr>
              <a:t>meta-</a:t>
            </a:r>
            <a:r>
              <a:rPr dirty="0" sz="600">
                <a:latin typeface="メイリオ"/>
                <a:cs typeface="メイリオ"/>
              </a:rPr>
              <a:t>analysis.</a:t>
            </a:r>
            <a:r>
              <a:rPr dirty="0" sz="600" spc="-35">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Med</a:t>
            </a:r>
            <a:r>
              <a:rPr dirty="0" sz="600" spc="-25">
                <a:latin typeface="メイリオ"/>
                <a:cs typeface="メイリオ"/>
              </a:rPr>
              <a:t> </a:t>
            </a:r>
            <a:r>
              <a:rPr dirty="0" sz="600">
                <a:latin typeface="メイリオ"/>
                <a:cs typeface="メイリオ"/>
              </a:rPr>
              <a:t>Rev</a:t>
            </a:r>
            <a:r>
              <a:rPr dirty="0" sz="600" spc="-25">
                <a:latin typeface="メイリオ"/>
                <a:cs typeface="メイリオ"/>
              </a:rPr>
              <a:t> </a:t>
            </a:r>
            <a:r>
              <a:rPr dirty="0" sz="600">
                <a:latin typeface="メイリオ"/>
                <a:cs typeface="メイリオ"/>
              </a:rPr>
              <a:t>67:</a:t>
            </a:r>
            <a:r>
              <a:rPr dirty="0" sz="600" spc="-20">
                <a:latin typeface="メイリオ"/>
                <a:cs typeface="メイリオ"/>
              </a:rPr>
              <a:t> </a:t>
            </a:r>
            <a:r>
              <a:rPr dirty="0" sz="600">
                <a:latin typeface="メイリオ"/>
                <a:cs typeface="メイリオ"/>
              </a:rPr>
              <a:t>101734,</a:t>
            </a:r>
            <a:r>
              <a:rPr dirty="0" sz="600" spc="-10">
                <a:latin typeface="メイリオ"/>
                <a:cs typeface="メイリオ"/>
              </a:rPr>
              <a:t> 2023.</a:t>
            </a:r>
            <a:endParaRPr sz="600">
              <a:latin typeface="メイリオ"/>
              <a:cs typeface="メイリオ"/>
            </a:endParaRPr>
          </a:p>
          <a:p>
            <a:pPr algn="just" marL="156845" marR="5715" indent="-144780">
              <a:lnSpc>
                <a:spcPct val="100000"/>
              </a:lnSpc>
              <a:spcBef>
                <a:spcPts val="409"/>
              </a:spcBef>
            </a:pPr>
            <a:r>
              <a:rPr dirty="0" sz="600">
                <a:latin typeface="メイリオ"/>
                <a:cs typeface="メイリオ"/>
              </a:rPr>
              <a:t>30.</a:t>
            </a:r>
            <a:r>
              <a:rPr dirty="0" sz="600" spc="-40">
                <a:latin typeface="メイリオ"/>
                <a:cs typeface="メイリオ"/>
              </a:rPr>
              <a:t> </a:t>
            </a:r>
            <a:r>
              <a:rPr dirty="0" sz="600">
                <a:latin typeface="メイリオ"/>
                <a:cs typeface="メイリオ"/>
              </a:rPr>
              <a:t>Goldstein</a:t>
            </a:r>
            <a:r>
              <a:rPr dirty="0" sz="600" spc="70">
                <a:latin typeface="メイリオ"/>
                <a:cs typeface="メイリオ"/>
              </a:rPr>
              <a:t> </a:t>
            </a:r>
            <a:r>
              <a:rPr dirty="0" sz="600">
                <a:latin typeface="メイリオ"/>
                <a:cs typeface="メイリオ"/>
              </a:rPr>
              <a:t>C.</a:t>
            </a:r>
            <a:r>
              <a:rPr dirty="0" sz="600" spc="50">
                <a:latin typeface="メイリオ"/>
                <a:cs typeface="メイリオ"/>
              </a:rPr>
              <a:t> </a:t>
            </a:r>
            <a:r>
              <a:rPr dirty="0" sz="600">
                <a:latin typeface="メイリオ"/>
                <a:cs typeface="メイリオ"/>
              </a:rPr>
              <a:t>Current</a:t>
            </a:r>
            <a:r>
              <a:rPr dirty="0" sz="600" spc="60">
                <a:latin typeface="メイリオ"/>
                <a:cs typeface="メイリオ"/>
              </a:rPr>
              <a:t> </a:t>
            </a:r>
            <a:r>
              <a:rPr dirty="0" sz="600">
                <a:latin typeface="メイリオ"/>
                <a:cs typeface="メイリオ"/>
              </a:rPr>
              <a:t>and</a:t>
            </a:r>
            <a:r>
              <a:rPr dirty="0" sz="600" spc="55">
                <a:latin typeface="メイリオ"/>
                <a:cs typeface="メイリオ"/>
              </a:rPr>
              <a:t> </a:t>
            </a:r>
            <a:r>
              <a:rPr dirty="0" sz="600">
                <a:latin typeface="メイリオ"/>
                <a:cs typeface="メイリオ"/>
              </a:rPr>
              <a:t>Future</a:t>
            </a:r>
            <a:r>
              <a:rPr dirty="0" sz="600" spc="75">
                <a:latin typeface="メイリオ"/>
                <a:cs typeface="メイリオ"/>
              </a:rPr>
              <a:t> </a:t>
            </a:r>
            <a:r>
              <a:rPr dirty="0" sz="600">
                <a:latin typeface="メイリオ"/>
                <a:cs typeface="メイリオ"/>
              </a:rPr>
              <a:t>Roles</a:t>
            </a:r>
            <a:r>
              <a:rPr dirty="0" sz="600" spc="60">
                <a:latin typeface="メイリオ"/>
                <a:cs typeface="メイリオ"/>
              </a:rPr>
              <a:t> </a:t>
            </a:r>
            <a:r>
              <a:rPr dirty="0" sz="600">
                <a:latin typeface="メイリオ"/>
                <a:cs typeface="メイリオ"/>
              </a:rPr>
              <a:t>of</a:t>
            </a:r>
            <a:r>
              <a:rPr dirty="0" sz="600" spc="60">
                <a:latin typeface="メイリオ"/>
                <a:cs typeface="メイリオ"/>
              </a:rPr>
              <a:t> </a:t>
            </a:r>
            <a:r>
              <a:rPr dirty="0" sz="600">
                <a:latin typeface="メイリオ"/>
                <a:cs typeface="メイリオ"/>
              </a:rPr>
              <a:t>Consumer</a:t>
            </a:r>
            <a:r>
              <a:rPr dirty="0" sz="600" spc="65">
                <a:latin typeface="メイリオ"/>
                <a:cs typeface="メイリオ"/>
              </a:rPr>
              <a:t> </a:t>
            </a:r>
            <a:r>
              <a:rPr dirty="0" sz="600">
                <a:latin typeface="メイリオ"/>
                <a:cs typeface="メイリオ"/>
              </a:rPr>
              <a:t>Sleep</a:t>
            </a:r>
            <a:r>
              <a:rPr dirty="0" sz="600" spc="65">
                <a:latin typeface="メイリオ"/>
                <a:cs typeface="メイリオ"/>
              </a:rPr>
              <a:t> </a:t>
            </a:r>
            <a:r>
              <a:rPr dirty="0" sz="600">
                <a:latin typeface="メイリオ"/>
                <a:cs typeface="メイリオ"/>
              </a:rPr>
              <a:t>Technologies</a:t>
            </a:r>
            <a:r>
              <a:rPr dirty="0" sz="600" spc="45">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Medicine.</a:t>
            </a:r>
            <a:r>
              <a:rPr dirty="0" sz="600" spc="-25">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30">
                <a:latin typeface="メイリオ"/>
                <a:cs typeface="メイリオ"/>
              </a:rPr>
              <a:t> </a:t>
            </a:r>
            <a:r>
              <a:rPr dirty="0" sz="600">
                <a:latin typeface="メイリオ"/>
                <a:cs typeface="メイリオ"/>
              </a:rPr>
              <a:t>Clin</a:t>
            </a:r>
            <a:r>
              <a:rPr dirty="0" sz="600" spc="-30">
                <a:latin typeface="メイリオ"/>
                <a:cs typeface="メイリオ"/>
              </a:rPr>
              <a:t> </a:t>
            </a:r>
            <a:r>
              <a:rPr dirty="0" sz="600">
                <a:latin typeface="メイリオ"/>
                <a:cs typeface="メイリオ"/>
              </a:rPr>
              <a:t>15:</a:t>
            </a:r>
            <a:r>
              <a:rPr dirty="0" sz="600" spc="-10">
                <a:latin typeface="メイリオ"/>
                <a:cs typeface="メイリオ"/>
              </a:rPr>
              <a:t> 391-</a:t>
            </a:r>
            <a:r>
              <a:rPr dirty="0" sz="600">
                <a:latin typeface="メイリオ"/>
                <a:cs typeface="メイリオ"/>
              </a:rPr>
              <a:t>408,</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p:txBody>
      </p:sp>
      <p:sp>
        <p:nvSpPr>
          <p:cNvPr id="8" name="object 8"/>
          <p:cNvSpPr txBox="1"/>
          <p:nvPr/>
        </p:nvSpPr>
        <p:spPr>
          <a:xfrm>
            <a:off x="5324094" y="81534"/>
            <a:ext cx="1275080" cy="147955"/>
          </a:xfrm>
          <a:prstGeom prst="rect">
            <a:avLst/>
          </a:prstGeom>
        </p:spPr>
        <p:txBody>
          <a:bodyPr wrap="square" lIns="0" tIns="12700" rIns="0" bIns="0" rtlCol="0" vert="horz">
            <a:spAutoFit/>
          </a:bodyPr>
          <a:lstStyle/>
          <a:p>
            <a:pPr marL="12700">
              <a:lnSpc>
                <a:spcPct val="100000"/>
              </a:lnSpc>
              <a:spcBef>
                <a:spcPts val="100"/>
              </a:spcBef>
            </a:pPr>
            <a:r>
              <a:rPr dirty="0" sz="800" spc="-60" b="1">
                <a:solidFill>
                  <a:srgbClr val="00AFEF"/>
                </a:solidFill>
                <a:latin typeface="メイリオ"/>
                <a:cs typeface="メイリオ"/>
              </a:rPr>
              <a:t>睡眠に関する基本事項</a:t>
            </a:r>
            <a:r>
              <a:rPr dirty="0" sz="800" spc="-65" b="1">
                <a:solidFill>
                  <a:srgbClr val="00AFEF"/>
                </a:solidFill>
                <a:latin typeface="メイリオ"/>
                <a:cs typeface="メイリオ"/>
              </a:rPr>
              <a:t>（</a:t>
            </a:r>
            <a:r>
              <a:rPr dirty="0" sz="800" spc="-50" b="1">
                <a:solidFill>
                  <a:srgbClr val="00AFEF"/>
                </a:solidFill>
                <a:latin typeface="メイリオ"/>
                <a:cs typeface="メイリオ"/>
              </a:rPr>
              <a:t>案）</a:t>
            </a:r>
            <a:endParaRPr sz="800">
              <a:latin typeface="メイリオ"/>
              <a:cs typeface="メイリオ"/>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006FC0"/>
          </a:solidFill>
        </p:spPr>
        <p:txBody>
          <a:bodyPr wrap="square" lIns="0" tIns="0" rIns="0" bIns="0" rtlCol="0"/>
          <a:lstStyle/>
          <a:p/>
        </p:txBody>
      </p:sp>
      <p:sp>
        <p:nvSpPr>
          <p:cNvPr id="3" name="object 3"/>
          <p:cNvSpPr txBox="1"/>
          <p:nvPr/>
        </p:nvSpPr>
        <p:spPr>
          <a:xfrm>
            <a:off x="1583816" y="-31622"/>
            <a:ext cx="3689985"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FFFFFF"/>
                </a:solidFill>
                <a:latin typeface="メイリオ"/>
                <a:cs typeface="メイリオ"/>
              </a:rPr>
              <a:t>健康づくりのための睡眠ガイド</a:t>
            </a:r>
            <a:r>
              <a:rPr dirty="0" sz="1800" spc="-20">
                <a:solidFill>
                  <a:srgbClr val="FFFFFF"/>
                </a:solidFill>
                <a:latin typeface="Calibri"/>
                <a:cs typeface="Calibri"/>
              </a:rPr>
              <a:t>2023</a:t>
            </a:r>
            <a:endParaRPr sz="1800">
              <a:latin typeface="Calibri"/>
              <a:cs typeface="Calibri"/>
            </a:endParaRPr>
          </a:p>
        </p:txBody>
      </p:sp>
      <p:sp>
        <p:nvSpPr>
          <p:cNvPr id="4" name="object 4"/>
          <p:cNvSpPr/>
          <p:nvPr/>
        </p:nvSpPr>
        <p:spPr>
          <a:xfrm>
            <a:off x="6858" y="1125474"/>
            <a:ext cx="6851650" cy="0"/>
          </a:xfrm>
          <a:custGeom>
            <a:avLst/>
            <a:gdLst/>
            <a:ahLst/>
            <a:cxnLst/>
            <a:rect l="l" t="t" r="r" b="b"/>
            <a:pathLst>
              <a:path w="6851650" h="0">
                <a:moveTo>
                  <a:pt x="0" y="0"/>
                </a:moveTo>
                <a:lnTo>
                  <a:pt x="6851650" y="0"/>
                </a:lnTo>
              </a:path>
            </a:pathLst>
          </a:custGeom>
          <a:ln w="19050">
            <a:solidFill>
              <a:srgbClr val="006FC0"/>
            </a:solidFill>
          </a:ln>
        </p:spPr>
        <p:txBody>
          <a:bodyPr wrap="square" lIns="0" tIns="0" rIns="0" bIns="0" rtlCol="0"/>
          <a:lstStyle/>
          <a:p/>
        </p:txBody>
      </p:sp>
      <p:grpSp>
        <p:nvGrpSpPr>
          <p:cNvPr id="5" name="object 5"/>
          <p:cNvGrpSpPr/>
          <p:nvPr/>
        </p:nvGrpSpPr>
        <p:grpSpPr>
          <a:xfrm>
            <a:off x="274129" y="1226629"/>
            <a:ext cx="6309995" cy="1285240"/>
            <a:chOff x="274129" y="1226629"/>
            <a:chExt cx="6309995" cy="1285240"/>
          </a:xfrm>
        </p:grpSpPr>
        <p:sp>
          <p:nvSpPr>
            <p:cNvPr id="6" name="object 6"/>
            <p:cNvSpPr/>
            <p:nvPr/>
          </p:nvSpPr>
          <p:spPr>
            <a:xfrm>
              <a:off x="278891" y="1231391"/>
              <a:ext cx="6300470" cy="1275715"/>
            </a:xfrm>
            <a:custGeom>
              <a:avLst/>
              <a:gdLst/>
              <a:ahLst/>
              <a:cxnLst/>
              <a:rect l="l" t="t" r="r" b="b"/>
              <a:pathLst>
                <a:path w="6300470" h="1275714">
                  <a:moveTo>
                    <a:pt x="6300216" y="0"/>
                  </a:moveTo>
                  <a:lnTo>
                    <a:pt x="0" y="0"/>
                  </a:lnTo>
                  <a:lnTo>
                    <a:pt x="0" y="1275587"/>
                  </a:lnTo>
                  <a:lnTo>
                    <a:pt x="6300216" y="1275587"/>
                  </a:lnTo>
                  <a:lnTo>
                    <a:pt x="6300216" y="0"/>
                  </a:lnTo>
                  <a:close/>
                </a:path>
              </a:pathLst>
            </a:custGeom>
            <a:solidFill>
              <a:srgbClr val="E7E6E6"/>
            </a:solidFill>
          </p:spPr>
          <p:txBody>
            <a:bodyPr wrap="square" lIns="0" tIns="0" rIns="0" bIns="0" rtlCol="0"/>
            <a:lstStyle/>
            <a:p/>
          </p:txBody>
        </p:sp>
        <p:sp>
          <p:nvSpPr>
            <p:cNvPr id="7" name="object 7"/>
            <p:cNvSpPr/>
            <p:nvPr/>
          </p:nvSpPr>
          <p:spPr>
            <a:xfrm>
              <a:off x="278891" y="1231391"/>
              <a:ext cx="6300470" cy="1275715"/>
            </a:xfrm>
            <a:custGeom>
              <a:avLst/>
              <a:gdLst/>
              <a:ahLst/>
              <a:cxnLst/>
              <a:rect l="l" t="t" r="r" b="b"/>
              <a:pathLst>
                <a:path w="6300470" h="1275714">
                  <a:moveTo>
                    <a:pt x="0" y="1275587"/>
                  </a:moveTo>
                  <a:lnTo>
                    <a:pt x="6300216" y="1275587"/>
                  </a:lnTo>
                  <a:lnTo>
                    <a:pt x="6300216" y="0"/>
                  </a:lnTo>
                  <a:lnTo>
                    <a:pt x="0" y="0"/>
                  </a:lnTo>
                  <a:lnTo>
                    <a:pt x="0" y="1275587"/>
                  </a:lnTo>
                  <a:close/>
                </a:path>
              </a:pathLst>
            </a:custGeom>
            <a:ln w="9524">
              <a:solidFill>
                <a:srgbClr val="000000"/>
              </a:solidFill>
            </a:ln>
          </p:spPr>
          <p:txBody>
            <a:bodyPr wrap="square" lIns="0" tIns="0" rIns="0" bIns="0" rtlCol="0"/>
            <a:lstStyle/>
            <a:p/>
          </p:txBody>
        </p:sp>
        <p:sp>
          <p:nvSpPr>
            <p:cNvPr id="8" name="object 8"/>
            <p:cNvSpPr/>
            <p:nvPr/>
          </p:nvSpPr>
          <p:spPr>
            <a:xfrm>
              <a:off x="279653" y="1421129"/>
              <a:ext cx="6300470" cy="0"/>
            </a:xfrm>
            <a:custGeom>
              <a:avLst/>
              <a:gdLst/>
              <a:ahLst/>
              <a:cxnLst/>
              <a:rect l="l" t="t" r="r" b="b"/>
              <a:pathLst>
                <a:path w="6300470" h="0">
                  <a:moveTo>
                    <a:pt x="0" y="0"/>
                  </a:moveTo>
                  <a:lnTo>
                    <a:pt x="453390" y="0"/>
                  </a:lnTo>
                </a:path>
                <a:path w="6300470" h="0">
                  <a:moveTo>
                    <a:pt x="1796033" y="0"/>
                  </a:moveTo>
                  <a:lnTo>
                    <a:pt x="6299962" y="0"/>
                  </a:lnTo>
                </a:path>
              </a:pathLst>
            </a:custGeom>
            <a:ln w="19050">
              <a:solidFill>
                <a:srgbClr val="006FC0"/>
              </a:solidFill>
            </a:ln>
          </p:spPr>
          <p:txBody>
            <a:bodyPr wrap="square" lIns="0" tIns="0" rIns="0" bIns="0" rtlCol="0"/>
            <a:lstStyle/>
            <a:p/>
          </p:txBody>
        </p:sp>
      </p:grpSp>
      <p:sp>
        <p:nvSpPr>
          <p:cNvPr id="9" name="object 9"/>
          <p:cNvSpPr txBox="1"/>
          <p:nvPr/>
        </p:nvSpPr>
        <p:spPr>
          <a:xfrm>
            <a:off x="354888" y="1260059"/>
            <a:ext cx="6040755" cy="1130935"/>
          </a:xfrm>
          <a:prstGeom prst="rect">
            <a:avLst/>
          </a:prstGeom>
        </p:spPr>
        <p:txBody>
          <a:bodyPr wrap="square" lIns="0" tIns="81280" rIns="0" bIns="0" rtlCol="0" vert="horz">
            <a:spAutoFit/>
          </a:bodyPr>
          <a:lstStyle/>
          <a:p>
            <a:pPr marL="795655">
              <a:lnSpc>
                <a:spcPct val="100000"/>
              </a:lnSpc>
              <a:spcBef>
                <a:spcPts val="640"/>
              </a:spcBef>
            </a:pPr>
            <a:r>
              <a:rPr dirty="0" sz="1050" spc="-60" b="1">
                <a:solidFill>
                  <a:srgbClr val="006FC0"/>
                </a:solidFill>
                <a:latin typeface="メイリオ"/>
                <a:cs typeface="メイリオ"/>
              </a:rPr>
              <a:t>推奨事項</a:t>
            </a:r>
            <a:endParaRPr sz="1050">
              <a:latin typeface="メイリオ"/>
              <a:cs typeface="メイリオ"/>
            </a:endParaRPr>
          </a:p>
          <a:p>
            <a:pPr marL="12700">
              <a:lnSpc>
                <a:spcPct val="100000"/>
              </a:lnSpc>
              <a:spcBef>
                <a:spcPts val="505"/>
              </a:spcBef>
            </a:pPr>
            <a:r>
              <a:rPr dirty="0" sz="1000">
                <a:solidFill>
                  <a:srgbClr val="006FC0"/>
                </a:solidFill>
                <a:latin typeface="Wingdings"/>
                <a:cs typeface="Wingdings"/>
              </a:rPr>
              <a:t></a:t>
            </a:r>
            <a:r>
              <a:rPr dirty="0" sz="1000" spc="325">
                <a:solidFill>
                  <a:srgbClr val="006FC0"/>
                </a:solidFill>
                <a:latin typeface="Times New Roman"/>
                <a:cs typeface="Times New Roman"/>
              </a:rPr>
              <a:t>  </a:t>
            </a:r>
            <a:r>
              <a:rPr dirty="0" sz="1000" spc="-5">
                <a:solidFill>
                  <a:srgbClr val="201F1F"/>
                </a:solidFill>
                <a:latin typeface="メイリオ"/>
                <a:cs typeface="メイリオ"/>
              </a:rPr>
              <a:t>適正な睡眠時間には個人差があるが、６時間以上を目安として必要な睡眠時間を確保する。</a:t>
            </a:r>
            <a:endParaRPr sz="1000">
              <a:latin typeface="メイリオ"/>
              <a:cs typeface="メイリオ"/>
            </a:endParaRPr>
          </a:p>
          <a:p>
            <a:pPr marL="12700">
              <a:lnSpc>
                <a:spcPct val="100000"/>
              </a:lnSpc>
              <a:spcBef>
                <a:spcPts val="790"/>
              </a:spcBef>
            </a:pPr>
            <a:r>
              <a:rPr dirty="0" sz="1000">
                <a:solidFill>
                  <a:srgbClr val="006FC0"/>
                </a:solidFill>
                <a:latin typeface="Wingdings"/>
                <a:cs typeface="Wingdings"/>
              </a:rPr>
              <a:t></a:t>
            </a:r>
            <a:r>
              <a:rPr dirty="0" sz="1000" spc="290">
                <a:solidFill>
                  <a:srgbClr val="006FC0"/>
                </a:solidFill>
                <a:latin typeface="Times New Roman"/>
                <a:cs typeface="Times New Roman"/>
              </a:rPr>
              <a:t>  </a:t>
            </a:r>
            <a:r>
              <a:rPr dirty="0" sz="1000" spc="-5">
                <a:solidFill>
                  <a:srgbClr val="201F1F"/>
                </a:solidFill>
                <a:latin typeface="メイリオ"/>
                <a:cs typeface="メイリオ"/>
              </a:rPr>
              <a:t>食生活や運動等の生活習慣や寝室の睡眠環境等を見直して、睡眠休養感を高める。</a:t>
            </a:r>
            <a:endParaRPr sz="1000">
              <a:latin typeface="メイリオ"/>
              <a:cs typeface="メイリオ"/>
            </a:endParaRPr>
          </a:p>
          <a:p>
            <a:pPr marL="181610" marR="5080" indent="-169545">
              <a:lnSpc>
                <a:spcPct val="100000"/>
              </a:lnSpc>
              <a:spcBef>
                <a:spcPts val="810"/>
              </a:spcBef>
            </a:pPr>
            <a:r>
              <a:rPr dirty="0" sz="1000">
                <a:solidFill>
                  <a:srgbClr val="006FC0"/>
                </a:solidFill>
                <a:latin typeface="Wingdings"/>
                <a:cs typeface="Wingdings"/>
              </a:rPr>
              <a:t></a:t>
            </a:r>
            <a:r>
              <a:rPr dirty="0" sz="1000" spc="500">
                <a:solidFill>
                  <a:srgbClr val="006FC0"/>
                </a:solidFill>
                <a:latin typeface="Times New Roman"/>
                <a:cs typeface="Times New Roman"/>
              </a:rPr>
              <a:t> </a:t>
            </a:r>
            <a:r>
              <a:rPr dirty="0" sz="1000" spc="-5">
                <a:solidFill>
                  <a:srgbClr val="201F1F"/>
                </a:solidFill>
                <a:latin typeface="メイリオ"/>
                <a:cs typeface="メイリオ"/>
              </a:rPr>
              <a:t>睡眠の不調・睡眠休養感の低下がある場合は、生活習慣等の改善を図ることが重要であるが、病気が潜んでいる可能性にも留意する。</a:t>
            </a:r>
            <a:endParaRPr sz="1000">
              <a:latin typeface="メイリオ"/>
              <a:cs typeface="メイリオ"/>
            </a:endParaRPr>
          </a:p>
        </p:txBody>
      </p:sp>
      <p:sp>
        <p:nvSpPr>
          <p:cNvPr id="10" name="object 10"/>
          <p:cNvSpPr/>
          <p:nvPr/>
        </p:nvSpPr>
        <p:spPr>
          <a:xfrm>
            <a:off x="309372" y="2580132"/>
            <a:ext cx="251460" cy="251460"/>
          </a:xfrm>
          <a:custGeom>
            <a:avLst/>
            <a:gdLst/>
            <a:ahLst/>
            <a:cxnLst/>
            <a:rect l="l" t="t" r="r" b="b"/>
            <a:pathLst>
              <a:path w="251459" h="251460">
                <a:moveTo>
                  <a:pt x="251459" y="0"/>
                </a:moveTo>
                <a:lnTo>
                  <a:pt x="0" y="0"/>
                </a:lnTo>
                <a:lnTo>
                  <a:pt x="0" y="251459"/>
                </a:lnTo>
                <a:lnTo>
                  <a:pt x="251459" y="251459"/>
                </a:lnTo>
                <a:lnTo>
                  <a:pt x="251459" y="0"/>
                </a:lnTo>
                <a:close/>
              </a:path>
            </a:pathLst>
          </a:custGeom>
          <a:solidFill>
            <a:srgbClr val="006FC0"/>
          </a:solidFill>
        </p:spPr>
        <p:txBody>
          <a:bodyPr wrap="square" lIns="0" tIns="0" rIns="0" bIns="0" rtlCol="0"/>
          <a:lstStyle/>
          <a:p/>
        </p:txBody>
      </p:sp>
      <p:sp>
        <p:nvSpPr>
          <p:cNvPr id="11" name="object 11"/>
          <p:cNvSpPr txBox="1"/>
          <p:nvPr/>
        </p:nvSpPr>
        <p:spPr>
          <a:xfrm>
            <a:off x="346049" y="2593593"/>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2" name="object 12"/>
          <p:cNvSpPr txBox="1"/>
          <p:nvPr/>
        </p:nvSpPr>
        <p:spPr>
          <a:xfrm>
            <a:off x="669036" y="2580132"/>
            <a:ext cx="5939155" cy="251460"/>
          </a:xfrm>
          <a:prstGeom prst="rect">
            <a:avLst/>
          </a:prstGeom>
          <a:solidFill>
            <a:srgbClr val="006FC0"/>
          </a:solidFill>
        </p:spPr>
        <p:txBody>
          <a:bodyPr wrap="square" lIns="0" tIns="26034" rIns="0" bIns="0" rtlCol="0" vert="horz">
            <a:spAutoFit/>
          </a:bodyPr>
          <a:lstStyle/>
          <a:p>
            <a:pPr marL="91440">
              <a:lnSpc>
                <a:spcPct val="100000"/>
              </a:lnSpc>
              <a:spcBef>
                <a:spcPts val="204"/>
              </a:spcBef>
            </a:pPr>
            <a:r>
              <a:rPr dirty="0" sz="1200" spc="-5" b="1">
                <a:solidFill>
                  <a:srgbClr val="FFFFFF"/>
                </a:solidFill>
                <a:latin typeface="メイリオ"/>
                <a:cs typeface="メイリオ"/>
              </a:rPr>
              <a:t>睡眠時間の確保について</a:t>
            </a:r>
            <a:endParaRPr sz="1200">
              <a:latin typeface="メイリオ"/>
              <a:cs typeface="メイリオ"/>
            </a:endParaRPr>
          </a:p>
        </p:txBody>
      </p:sp>
      <p:sp>
        <p:nvSpPr>
          <p:cNvPr id="13" name="object 13"/>
          <p:cNvSpPr txBox="1"/>
          <p:nvPr/>
        </p:nvSpPr>
        <p:spPr>
          <a:xfrm>
            <a:off x="225856" y="2868929"/>
            <a:ext cx="3263900" cy="4587240"/>
          </a:xfrm>
          <a:prstGeom prst="rect">
            <a:avLst/>
          </a:prstGeom>
        </p:spPr>
        <p:txBody>
          <a:bodyPr wrap="square" lIns="0" tIns="12065" rIns="0" bIns="0" rtlCol="0" vert="horz">
            <a:spAutoFit/>
          </a:bodyPr>
          <a:lstStyle/>
          <a:p>
            <a:pPr marL="38100">
              <a:lnSpc>
                <a:spcPct val="100000"/>
              </a:lnSpc>
              <a:spcBef>
                <a:spcPts val="95"/>
              </a:spcBef>
            </a:pPr>
            <a:r>
              <a:rPr dirty="0" u="sng" sz="1000" spc="-15" b="1">
                <a:uFill>
                  <a:solidFill>
                    <a:srgbClr val="000000"/>
                  </a:solidFill>
                </a:uFill>
                <a:latin typeface="メイリオ"/>
                <a:cs typeface="メイリオ"/>
              </a:rPr>
              <a:t>睡眠時間が短いことによる健康へのリスク</a:t>
            </a:r>
            <a:endParaRPr sz="1000">
              <a:latin typeface="メイリオ"/>
              <a:cs typeface="メイリオ"/>
            </a:endParaRPr>
          </a:p>
          <a:p>
            <a:pPr algn="just" marL="210185" marR="142875" indent="-172720">
              <a:lnSpc>
                <a:spcPct val="120100"/>
              </a:lnSpc>
              <a:spcBef>
                <a:spcPts val="615"/>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睡眠時間が極端に短いと、肥満、高血圧、糖尿病、心疾患、脳血管疾患、認知症、うつ病などの発症リスクを高</a:t>
            </a:r>
            <a:r>
              <a:rPr dirty="0" sz="900">
                <a:latin typeface="メイリオ"/>
                <a:cs typeface="メイリオ"/>
              </a:rPr>
              <a:t>まることが、近年の研究で明らかになってきています</a:t>
            </a:r>
            <a:r>
              <a:rPr dirty="0" baseline="27777" sz="900" spc="-37">
                <a:latin typeface="メイリオ"/>
                <a:cs typeface="メイリオ"/>
              </a:rPr>
              <a:t>１,</a:t>
            </a:r>
            <a:endParaRPr baseline="27777" sz="900">
              <a:latin typeface="メイリオ"/>
              <a:cs typeface="メイリオ"/>
            </a:endParaRPr>
          </a:p>
          <a:p>
            <a:pPr marL="210185">
              <a:lnSpc>
                <a:spcPts val="1019"/>
              </a:lnSpc>
            </a:pPr>
            <a:r>
              <a:rPr dirty="0" sz="600">
                <a:latin typeface="メイリオ"/>
                <a:cs typeface="メイリオ"/>
              </a:rPr>
              <a:t>２）</a:t>
            </a:r>
            <a:r>
              <a:rPr dirty="0" baseline="-18518" sz="1350" spc="-75">
                <a:latin typeface="メイリオ"/>
                <a:cs typeface="メイリオ"/>
              </a:rPr>
              <a:t>。</a:t>
            </a:r>
            <a:endParaRPr baseline="-18518" sz="1350">
              <a:latin typeface="メイリオ"/>
              <a:cs typeface="メイリオ"/>
            </a:endParaRPr>
          </a:p>
          <a:p>
            <a:pPr algn="r" marR="148590">
              <a:lnSpc>
                <a:spcPct val="100000"/>
              </a:lnSpc>
              <a:spcBef>
                <a:spcPts val="1090"/>
              </a:spcBef>
            </a:pPr>
            <a:r>
              <a:rPr dirty="0" sz="900">
                <a:solidFill>
                  <a:srgbClr val="006FC0"/>
                </a:solidFill>
                <a:latin typeface="Wingdings"/>
                <a:cs typeface="Wingdings"/>
              </a:rPr>
              <a:t></a:t>
            </a:r>
            <a:r>
              <a:rPr dirty="0" sz="900" spc="250">
                <a:solidFill>
                  <a:srgbClr val="006FC0"/>
                </a:solidFill>
                <a:latin typeface="Times New Roman"/>
                <a:cs typeface="Times New Roman"/>
              </a:rPr>
              <a:t>  </a:t>
            </a:r>
            <a:r>
              <a:rPr dirty="0" sz="900" spc="-5">
                <a:latin typeface="メイリオ"/>
                <a:cs typeface="メイリオ"/>
              </a:rPr>
              <a:t>日本人の男性労働者約４万人を７年間追跡した調査研究</a:t>
            </a:r>
            <a:endParaRPr sz="900">
              <a:latin typeface="メイリオ"/>
              <a:cs typeface="メイリオ"/>
            </a:endParaRPr>
          </a:p>
          <a:p>
            <a:pPr algn="r" marR="146050">
              <a:lnSpc>
                <a:spcPct val="100000"/>
              </a:lnSpc>
              <a:spcBef>
                <a:spcPts val="215"/>
              </a:spcBef>
            </a:pPr>
            <a:r>
              <a:rPr dirty="0" baseline="27777" sz="900">
                <a:latin typeface="メイリオ"/>
                <a:cs typeface="メイリオ"/>
              </a:rPr>
              <a:t>１）</a:t>
            </a:r>
            <a:r>
              <a:rPr dirty="0" sz="900" spc="-5">
                <a:latin typeface="メイリオ"/>
                <a:cs typeface="メイリオ"/>
              </a:rPr>
              <a:t>では、睡眠時間が１日当たり５時間未満の人は、５時</a:t>
            </a:r>
            <a:endParaRPr sz="900">
              <a:latin typeface="メイリオ"/>
              <a:cs typeface="メイリオ"/>
            </a:endParaRPr>
          </a:p>
          <a:p>
            <a:pPr algn="just" marL="210185" marR="141605">
              <a:lnSpc>
                <a:spcPct val="120000"/>
              </a:lnSpc>
            </a:pPr>
            <a:r>
              <a:rPr dirty="0" sz="900" spc="-5">
                <a:latin typeface="メイリオ"/>
                <a:cs typeface="メイリオ"/>
              </a:rPr>
              <a:t>間以上の人と比べて、７年間の追跡期間中に肥満になる</a:t>
            </a:r>
            <a:r>
              <a:rPr dirty="0" sz="900">
                <a:latin typeface="メイリオ"/>
                <a:cs typeface="メイリオ"/>
              </a:rPr>
              <a:t>リスクが</a:t>
            </a:r>
            <a:r>
              <a:rPr dirty="0" sz="900" spc="-10">
                <a:latin typeface="メイリオ"/>
                <a:cs typeface="メイリオ"/>
              </a:rPr>
              <a:t>1.13</a:t>
            </a:r>
            <a:r>
              <a:rPr dirty="0" sz="900" spc="-5">
                <a:latin typeface="メイリオ"/>
                <a:cs typeface="メイリオ"/>
              </a:rPr>
              <a:t>倍、メタボリックシンドロームの発症リス</a:t>
            </a:r>
            <a:r>
              <a:rPr dirty="0" sz="900">
                <a:latin typeface="メイリオ"/>
                <a:cs typeface="メイリオ"/>
              </a:rPr>
              <a:t>クが</a:t>
            </a:r>
            <a:r>
              <a:rPr dirty="0" sz="900" spc="-10">
                <a:latin typeface="メイリオ"/>
                <a:cs typeface="メイリオ"/>
              </a:rPr>
              <a:t>1.08</a:t>
            </a:r>
            <a:r>
              <a:rPr dirty="0" sz="900" spc="-5">
                <a:latin typeface="メイリオ"/>
                <a:cs typeface="メイリオ"/>
              </a:rPr>
              <a:t>倍と有意に上昇することが報告されています。</a:t>
            </a:r>
            <a:endParaRPr sz="900">
              <a:latin typeface="メイリオ"/>
              <a:cs typeface="メイリオ"/>
            </a:endParaRPr>
          </a:p>
          <a:p>
            <a:pPr algn="just" marL="210185" marR="141605" indent="-172720">
              <a:lnSpc>
                <a:spcPct val="120000"/>
              </a:lnSpc>
              <a:spcBef>
                <a:spcPts val="6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a:latin typeface="メイリオ"/>
                <a:cs typeface="メイリオ"/>
              </a:rPr>
              <a:t>日本の男性労働者2,282人を対象に14</a:t>
            </a:r>
            <a:r>
              <a:rPr dirty="0" sz="900" spc="-10">
                <a:latin typeface="メイリオ"/>
                <a:cs typeface="メイリオ"/>
              </a:rPr>
              <a:t>年間追跡した調査</a:t>
            </a:r>
            <a:r>
              <a:rPr dirty="0" sz="900" spc="-5">
                <a:latin typeface="メイリオ"/>
                <a:cs typeface="メイリオ"/>
              </a:rPr>
              <a:t>研究では、睡眠時間が１日当たり６時間未満の人は、７時間以上８時間未満の人と比べて、心筋梗塞、狭心症な</a:t>
            </a:r>
            <a:r>
              <a:rPr dirty="0" sz="900">
                <a:latin typeface="メイリオ"/>
                <a:cs typeface="メイリオ"/>
              </a:rPr>
              <a:t>どの心血管疾患の発症リスクが</a:t>
            </a:r>
            <a:r>
              <a:rPr dirty="0" sz="900" spc="-10">
                <a:latin typeface="メイリオ"/>
                <a:cs typeface="メイリオ"/>
              </a:rPr>
              <a:t>4.95倍となることが報告</a:t>
            </a:r>
            <a:r>
              <a:rPr dirty="0" sz="900">
                <a:latin typeface="メイリオ"/>
                <a:cs typeface="メイリオ"/>
              </a:rPr>
              <a:t>されています</a:t>
            </a:r>
            <a:r>
              <a:rPr dirty="0" baseline="27777" sz="900" spc="-15">
                <a:latin typeface="メイリオ"/>
                <a:cs typeface="メイリオ"/>
              </a:rPr>
              <a:t>３）</a:t>
            </a:r>
            <a:r>
              <a:rPr dirty="0" sz="900" spc="-50">
                <a:latin typeface="メイリオ"/>
                <a:cs typeface="メイリオ"/>
              </a:rPr>
              <a:t>。</a:t>
            </a:r>
            <a:endParaRPr sz="900">
              <a:latin typeface="メイリオ"/>
              <a:cs typeface="メイリオ"/>
            </a:endParaRPr>
          </a:p>
          <a:p>
            <a:pPr algn="just" marL="210185" marR="144780" indent="-172720">
              <a:lnSpc>
                <a:spcPct val="120000"/>
              </a:lnSpc>
              <a:spcBef>
                <a:spcPts val="605"/>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さらに、睡眠時間が短いと、死亡リスクが高まるという報告もあり、これまで世界中で⾏われた研究を系統的に</a:t>
            </a:r>
            <a:r>
              <a:rPr dirty="0" sz="900">
                <a:latin typeface="メイリオ"/>
                <a:cs typeface="メイリオ"/>
              </a:rPr>
              <a:t>収集し、</a:t>
            </a:r>
            <a:r>
              <a:rPr dirty="0" sz="900" spc="-10">
                <a:latin typeface="メイリオ"/>
                <a:cs typeface="メイリオ"/>
              </a:rPr>
              <a:t>92</a:t>
            </a:r>
            <a:r>
              <a:rPr dirty="0" sz="900" spc="-5">
                <a:latin typeface="メイリオ"/>
                <a:cs typeface="メイリオ"/>
              </a:rPr>
              <a:t>万人分のデータを解析したところ、睡眠時間が６時間未満になると、死亡リスクが有意に上昇する結</a:t>
            </a:r>
            <a:r>
              <a:rPr dirty="0" sz="900">
                <a:latin typeface="メイリオ"/>
                <a:cs typeface="メイリオ"/>
              </a:rPr>
              <a:t>果が報告されています</a:t>
            </a:r>
            <a:r>
              <a:rPr dirty="0" baseline="27777" sz="900">
                <a:latin typeface="メイリオ"/>
                <a:cs typeface="メイリオ"/>
              </a:rPr>
              <a:t>４）</a:t>
            </a:r>
            <a:r>
              <a:rPr dirty="0" sz="900" spc="-50">
                <a:latin typeface="メイリオ"/>
                <a:cs typeface="メイリオ"/>
              </a:rPr>
              <a:t>。</a:t>
            </a:r>
            <a:endParaRPr sz="900">
              <a:latin typeface="メイリオ"/>
              <a:cs typeface="メイリオ"/>
            </a:endParaRPr>
          </a:p>
          <a:p>
            <a:pPr marL="210185" marR="30480" indent="-172720">
              <a:lnSpc>
                <a:spcPct val="120000"/>
              </a:lnSpc>
              <a:spcBef>
                <a:spcPts val="600"/>
              </a:spcBef>
            </a:pPr>
            <a:r>
              <a:rPr dirty="0" sz="900">
                <a:solidFill>
                  <a:srgbClr val="006FC0"/>
                </a:solidFill>
                <a:latin typeface="Wingdings"/>
                <a:cs typeface="Wingdings"/>
              </a:rPr>
              <a:t></a:t>
            </a:r>
            <a:r>
              <a:rPr dirty="0" sz="900" spc="260">
                <a:solidFill>
                  <a:srgbClr val="006FC0"/>
                </a:solidFill>
                <a:latin typeface="Times New Roman"/>
                <a:cs typeface="Times New Roman"/>
              </a:rPr>
              <a:t>  </a:t>
            </a:r>
            <a:r>
              <a:rPr dirty="0" sz="900" spc="-5">
                <a:latin typeface="メイリオ"/>
                <a:cs typeface="メイリオ"/>
              </a:rPr>
              <a:t>複数の自己申告に基づく調査研究から、７時間前後の睡</a:t>
            </a:r>
            <a:r>
              <a:rPr dirty="0" sz="900" spc="500">
                <a:latin typeface="メイリオ"/>
                <a:cs typeface="メイリオ"/>
              </a:rPr>
              <a:t> </a:t>
            </a:r>
            <a:r>
              <a:rPr dirty="0" sz="900" spc="-5">
                <a:latin typeface="メイリオ"/>
                <a:cs typeface="メイリオ"/>
              </a:rPr>
              <a:t>眠時間の人が、生活習慣病やうつ病の発症及び死亡に至</a:t>
            </a:r>
            <a:r>
              <a:rPr dirty="0" sz="900" spc="500">
                <a:latin typeface="メイリオ"/>
                <a:cs typeface="メイリオ"/>
              </a:rPr>
              <a:t> </a:t>
            </a:r>
            <a:r>
              <a:rPr dirty="0" sz="900" spc="-5">
                <a:latin typeface="メイリオ"/>
                <a:cs typeface="メイリオ"/>
              </a:rPr>
              <a:t>るリスクが最も低く、これより長い睡眠も短い睡眠もこ</a:t>
            </a:r>
            <a:r>
              <a:rPr dirty="0" sz="900" spc="500">
                <a:latin typeface="メイリオ"/>
                <a:cs typeface="メイリオ"/>
              </a:rPr>
              <a:t> </a:t>
            </a:r>
            <a:r>
              <a:rPr dirty="0" sz="900">
                <a:latin typeface="メイリオ"/>
                <a:cs typeface="メイリオ"/>
              </a:rPr>
              <a:t>れらのリスクを増加させることが報告されています</a:t>
            </a:r>
            <a:r>
              <a:rPr dirty="0" baseline="27777" sz="900">
                <a:latin typeface="メイリオ"/>
                <a:cs typeface="メイリオ"/>
              </a:rPr>
              <a:t>1</a:t>
            </a:r>
            <a:r>
              <a:rPr dirty="0" baseline="27777" sz="900" spc="225">
                <a:latin typeface="メイリオ"/>
                <a:cs typeface="メイリオ"/>
              </a:rPr>
              <a:t>- </a:t>
            </a:r>
            <a:r>
              <a:rPr dirty="0" baseline="27777" sz="900" spc="-15">
                <a:latin typeface="メイリオ"/>
                <a:cs typeface="メイリオ"/>
              </a:rPr>
              <a:t>4）</a:t>
            </a:r>
            <a:r>
              <a:rPr dirty="0" sz="900" spc="-50">
                <a:latin typeface="メイリオ"/>
                <a:cs typeface="メイリオ"/>
              </a:rPr>
              <a:t>。</a:t>
            </a:r>
            <a:endParaRPr sz="900">
              <a:latin typeface="メイリオ"/>
              <a:cs typeface="メイリオ"/>
            </a:endParaRPr>
          </a:p>
          <a:p>
            <a:pPr algn="r" marR="148590">
              <a:lnSpc>
                <a:spcPct val="100000"/>
              </a:lnSpc>
              <a:spcBef>
                <a:spcPts val="815"/>
              </a:spcBef>
            </a:pPr>
            <a:r>
              <a:rPr dirty="0" sz="900">
                <a:solidFill>
                  <a:srgbClr val="006FC0"/>
                </a:solidFill>
                <a:latin typeface="Wingdings"/>
                <a:cs typeface="Wingdings"/>
              </a:rPr>
              <a:t></a:t>
            </a:r>
            <a:r>
              <a:rPr dirty="0" sz="900" spc="250">
                <a:solidFill>
                  <a:srgbClr val="006FC0"/>
                </a:solidFill>
                <a:latin typeface="Times New Roman"/>
                <a:cs typeface="Times New Roman"/>
              </a:rPr>
              <a:t>  </a:t>
            </a:r>
            <a:r>
              <a:rPr dirty="0" sz="900" spc="-5">
                <a:latin typeface="メイリオ"/>
                <a:cs typeface="メイリオ"/>
              </a:rPr>
              <a:t>脳波を用いた厳密な睡眠時間と床上時間を調査した研究</a:t>
            </a:r>
            <a:endParaRPr sz="900">
              <a:latin typeface="メイリオ"/>
              <a:cs typeface="メイリオ"/>
            </a:endParaRPr>
          </a:p>
        </p:txBody>
      </p:sp>
      <p:sp>
        <p:nvSpPr>
          <p:cNvPr id="14" name="object 14"/>
          <p:cNvSpPr txBox="1"/>
          <p:nvPr/>
        </p:nvSpPr>
        <p:spPr>
          <a:xfrm>
            <a:off x="3448177" y="2839974"/>
            <a:ext cx="3157220" cy="4723130"/>
          </a:xfrm>
          <a:prstGeom prst="rect">
            <a:avLst/>
          </a:prstGeom>
        </p:spPr>
        <p:txBody>
          <a:bodyPr wrap="square" lIns="0" tIns="12700" rIns="0" bIns="0" rtlCol="0" vert="horz">
            <a:spAutoFit/>
          </a:bodyPr>
          <a:lstStyle/>
          <a:p>
            <a:pPr algn="just" marL="210185" marR="30480">
              <a:lnSpc>
                <a:spcPct val="120000"/>
              </a:lnSpc>
              <a:spcBef>
                <a:spcPts val="100"/>
              </a:spcBef>
            </a:pPr>
            <a:r>
              <a:rPr dirty="0" sz="900" spc="35">
                <a:latin typeface="メイリオ"/>
                <a:cs typeface="メイリオ"/>
              </a:rPr>
              <a:t>では、</a:t>
            </a:r>
            <a:r>
              <a:rPr dirty="0" sz="900" spc="15">
                <a:latin typeface="メイリオ"/>
                <a:cs typeface="メイリオ"/>
              </a:rPr>
              <a:t>40</a:t>
            </a:r>
            <a:r>
              <a:rPr dirty="0" sz="900" spc="35">
                <a:latin typeface="メイリオ"/>
                <a:cs typeface="メイリオ"/>
              </a:rPr>
              <a:t>歳から</a:t>
            </a:r>
            <a:r>
              <a:rPr dirty="0" sz="900" spc="5">
                <a:latin typeface="メイリオ"/>
                <a:cs typeface="メイリオ"/>
              </a:rPr>
              <a:t>64</a:t>
            </a:r>
            <a:r>
              <a:rPr dirty="0" sz="900" spc="30">
                <a:latin typeface="メイリオ"/>
                <a:cs typeface="メイリオ"/>
              </a:rPr>
              <a:t>歳までの成人では、睡眠時間が短く</a:t>
            </a:r>
            <a:r>
              <a:rPr dirty="0" sz="900" spc="5">
                <a:latin typeface="メイリオ"/>
                <a:cs typeface="メイリオ"/>
              </a:rPr>
              <a:t>なるにつれて総死亡率が増加することが明確に示されま</a:t>
            </a:r>
            <a:r>
              <a:rPr dirty="0" sz="900">
                <a:latin typeface="メイリオ"/>
                <a:cs typeface="メイリオ"/>
              </a:rPr>
              <a:t>した</a:t>
            </a:r>
            <a:r>
              <a:rPr dirty="0" baseline="27777" sz="900">
                <a:latin typeface="メイリオ"/>
                <a:cs typeface="メイリオ"/>
              </a:rPr>
              <a:t>５）</a:t>
            </a:r>
            <a:r>
              <a:rPr dirty="0" sz="900">
                <a:latin typeface="メイリオ"/>
                <a:cs typeface="メイリオ"/>
              </a:rPr>
              <a:t>。この世代は、睡眠不足傾向が顕著であり、十分</a:t>
            </a:r>
            <a:r>
              <a:rPr dirty="0" sz="900" spc="-5">
                <a:latin typeface="メイリオ"/>
                <a:cs typeface="メイリオ"/>
              </a:rPr>
              <a:t>な睡眠時間の確保が健康維持に重要と考えられます。</a:t>
            </a:r>
            <a:endParaRPr sz="900">
              <a:latin typeface="メイリオ"/>
              <a:cs typeface="メイリオ"/>
            </a:endParaRPr>
          </a:p>
          <a:p>
            <a:pPr marL="38100">
              <a:lnSpc>
                <a:spcPct val="100000"/>
              </a:lnSpc>
              <a:spcBef>
                <a:spcPts val="825"/>
              </a:spcBef>
            </a:pPr>
            <a:r>
              <a:rPr dirty="0" u="sng" sz="1000" spc="-20" b="1">
                <a:uFill>
                  <a:solidFill>
                    <a:srgbClr val="000000"/>
                  </a:solidFill>
                </a:uFill>
                <a:latin typeface="メイリオ"/>
                <a:cs typeface="メイリオ"/>
              </a:rPr>
              <a:t>睡眠時間の現状</a:t>
            </a:r>
            <a:endParaRPr sz="1000">
              <a:latin typeface="メイリオ"/>
              <a:cs typeface="メイリオ"/>
            </a:endParaRPr>
          </a:p>
          <a:p>
            <a:pPr algn="just" marL="210185" marR="38100" indent="-172720">
              <a:lnSpc>
                <a:spcPct val="120000"/>
              </a:lnSpc>
              <a:spcBef>
                <a:spcPts val="615"/>
              </a:spcBef>
            </a:pPr>
            <a:r>
              <a:rPr dirty="0" sz="900">
                <a:solidFill>
                  <a:srgbClr val="006FC0"/>
                </a:solidFill>
                <a:latin typeface="Wingdings"/>
                <a:cs typeface="Wingdings"/>
              </a:rPr>
              <a:t></a:t>
            </a:r>
            <a:r>
              <a:rPr dirty="0" sz="900" spc="420">
                <a:solidFill>
                  <a:srgbClr val="006FC0"/>
                </a:solidFill>
                <a:latin typeface="Times New Roman"/>
                <a:cs typeface="Times New Roman"/>
              </a:rPr>
              <a:t> </a:t>
            </a:r>
            <a:r>
              <a:rPr dirty="0" sz="900" spc="20">
                <a:latin typeface="メイリオ"/>
                <a:cs typeface="メイリオ"/>
              </a:rPr>
              <a:t>令和元年 国民健康・栄養調査</a:t>
            </a:r>
            <a:r>
              <a:rPr dirty="0" baseline="27777" sz="900">
                <a:latin typeface="メイリオ"/>
                <a:cs typeface="メイリオ"/>
              </a:rPr>
              <a:t>６）</a:t>
            </a:r>
            <a:r>
              <a:rPr dirty="0" sz="900" spc="-5">
                <a:latin typeface="メイリオ"/>
                <a:cs typeface="メイリオ"/>
              </a:rPr>
              <a:t>の結果によると、労働</a:t>
            </a:r>
            <a:r>
              <a:rPr dirty="0" sz="900">
                <a:latin typeface="メイリオ"/>
                <a:cs typeface="メイリオ"/>
              </a:rPr>
              <a:t>世代である</a:t>
            </a:r>
            <a:r>
              <a:rPr dirty="0" sz="900" spc="-10">
                <a:latin typeface="メイリオ"/>
                <a:cs typeface="メイリオ"/>
              </a:rPr>
              <a:t>20</a:t>
            </a:r>
            <a:r>
              <a:rPr dirty="0" sz="900">
                <a:latin typeface="メイリオ"/>
                <a:cs typeface="メイリオ"/>
              </a:rPr>
              <a:t>〜59</a:t>
            </a:r>
            <a:r>
              <a:rPr dirty="0" sz="900" spc="-5">
                <a:latin typeface="メイリオ"/>
                <a:cs typeface="メイリオ"/>
              </a:rPr>
              <a:t>歳の各世代において、睡眠時間が６</a:t>
            </a:r>
            <a:r>
              <a:rPr dirty="0" sz="900">
                <a:latin typeface="メイリオ"/>
                <a:cs typeface="メイリオ"/>
              </a:rPr>
              <a:t>時間未満の人が約</a:t>
            </a:r>
            <a:r>
              <a:rPr dirty="0" sz="900" spc="-10">
                <a:latin typeface="メイリオ"/>
                <a:cs typeface="メイリオ"/>
              </a:rPr>
              <a:t>35</a:t>
            </a:r>
            <a:r>
              <a:rPr dirty="0" sz="900">
                <a:latin typeface="メイリオ"/>
                <a:cs typeface="メイリオ"/>
              </a:rPr>
              <a:t>〜50</a:t>
            </a:r>
            <a:r>
              <a:rPr dirty="0" sz="900" spc="-5">
                <a:latin typeface="メイリオ"/>
                <a:cs typeface="メイリオ"/>
              </a:rPr>
              <a:t>％を占めており、睡眠時間が</a:t>
            </a:r>
            <a:r>
              <a:rPr dirty="0" sz="900" spc="-50">
                <a:latin typeface="メイリオ"/>
                <a:cs typeface="メイリオ"/>
              </a:rPr>
              <a:t> </a:t>
            </a:r>
            <a:r>
              <a:rPr dirty="0" sz="900">
                <a:latin typeface="メイリオ"/>
                <a:cs typeface="メイリオ"/>
              </a:rPr>
              <a:t>５時間未満の人に限定しても約５〜</a:t>
            </a:r>
            <a:r>
              <a:rPr dirty="0" sz="900" spc="-10">
                <a:latin typeface="メイリオ"/>
                <a:cs typeface="メイリオ"/>
              </a:rPr>
              <a:t>12</a:t>
            </a:r>
            <a:r>
              <a:rPr dirty="0" sz="900" spc="-5">
                <a:latin typeface="メイリオ"/>
                <a:cs typeface="メイリオ"/>
              </a:rPr>
              <a:t>%と高率です</a:t>
            </a:r>
            <a:r>
              <a:rPr dirty="0" sz="900">
                <a:latin typeface="メイリオ"/>
                <a:cs typeface="メイリオ"/>
              </a:rPr>
              <a:t>（</a:t>
            </a:r>
            <a:r>
              <a:rPr dirty="0" sz="900" spc="-50">
                <a:latin typeface="メイリオ"/>
                <a:cs typeface="メイリオ"/>
              </a:rPr>
              <a:t>図 </a:t>
            </a:r>
            <a:r>
              <a:rPr dirty="0" sz="900">
                <a:latin typeface="メイリオ"/>
                <a:cs typeface="メイリオ"/>
              </a:rPr>
              <a:t>１）</a:t>
            </a:r>
            <a:r>
              <a:rPr dirty="0" sz="900" spc="-50">
                <a:latin typeface="メイリオ"/>
                <a:cs typeface="メイリオ"/>
              </a:rPr>
              <a:t>。</a:t>
            </a:r>
            <a:endParaRPr sz="900">
              <a:latin typeface="メイリオ"/>
              <a:cs typeface="メイリオ"/>
            </a:endParaRPr>
          </a:p>
          <a:p>
            <a:pPr marL="38100">
              <a:lnSpc>
                <a:spcPct val="100000"/>
              </a:lnSpc>
              <a:spcBef>
                <a:spcPts val="825"/>
              </a:spcBef>
            </a:pPr>
            <a:r>
              <a:rPr dirty="0" u="sng" sz="1000" spc="-15" b="1">
                <a:uFill>
                  <a:solidFill>
                    <a:srgbClr val="000000"/>
                  </a:solidFill>
                </a:uFill>
                <a:latin typeface="メイリオ"/>
                <a:cs typeface="メイリオ"/>
              </a:rPr>
              <a:t>適正な睡眠時間の目安について</a:t>
            </a:r>
            <a:endParaRPr sz="1000">
              <a:latin typeface="メイリオ"/>
              <a:cs typeface="メイリオ"/>
            </a:endParaRPr>
          </a:p>
          <a:p>
            <a:pPr algn="just" marL="210185" marR="36830" indent="-172720">
              <a:lnSpc>
                <a:spcPct val="120000"/>
              </a:lnSpc>
              <a:spcBef>
                <a:spcPts val="615"/>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これまで明らかになった科学的知見に基づくと、成人においては、おおよそ６〜８時間が適正な睡眠時間と考えられ、１日の睡眠時間が少なくとも６時間以上確保でき</a:t>
            </a:r>
            <a:r>
              <a:rPr dirty="0" sz="900" spc="-15">
                <a:latin typeface="メイリオ"/>
                <a:cs typeface="メイリオ"/>
              </a:rPr>
              <a:t>るように努めることが推奨されます。</a:t>
            </a:r>
            <a:endParaRPr sz="900">
              <a:latin typeface="メイリオ"/>
              <a:cs typeface="メイリオ"/>
            </a:endParaRPr>
          </a:p>
          <a:p>
            <a:pPr algn="just" marL="210185" marR="30480" indent="-172720">
              <a:lnSpc>
                <a:spcPct val="120000"/>
              </a:lnSpc>
              <a:spcBef>
                <a:spcPts val="600"/>
              </a:spcBef>
            </a:pPr>
            <a:r>
              <a:rPr dirty="0" sz="900">
                <a:solidFill>
                  <a:srgbClr val="006FC0"/>
                </a:solidFill>
                <a:latin typeface="Wingdings"/>
                <a:cs typeface="Wingdings"/>
              </a:rPr>
              <a:t></a:t>
            </a:r>
            <a:r>
              <a:rPr dirty="0" sz="900" spc="500">
                <a:solidFill>
                  <a:srgbClr val="006FC0"/>
                </a:solidFill>
                <a:latin typeface="Times New Roman"/>
                <a:cs typeface="Times New Roman"/>
              </a:rPr>
              <a:t> </a:t>
            </a:r>
            <a:r>
              <a:rPr dirty="0" sz="900" spc="-5">
                <a:latin typeface="メイリオ"/>
                <a:cs typeface="メイリオ"/>
              </a:rPr>
              <a:t>ただし、適正な睡眠時間には個人差があり、６時間未満でも睡眠が充足する人もいれば、８時間以上の睡眠時間</a:t>
            </a:r>
            <a:r>
              <a:rPr dirty="0" sz="900">
                <a:latin typeface="メイリオ"/>
                <a:cs typeface="メイリオ"/>
              </a:rPr>
              <a:t>を必要とする人もいます</a:t>
            </a:r>
            <a:r>
              <a:rPr dirty="0" baseline="27777" sz="900">
                <a:latin typeface="メイリオ"/>
                <a:cs typeface="メイリオ"/>
              </a:rPr>
              <a:t>7）</a:t>
            </a:r>
            <a:r>
              <a:rPr dirty="0" sz="900" spc="-5">
                <a:latin typeface="メイリオ"/>
                <a:cs typeface="メイリオ"/>
              </a:rPr>
              <a:t>。こうした個人差や日中の活動量による補正を考慮すると、成人では、８時間より１時間程度長い睡眠時間も適正な睡眠時間の範疇と考えられます。主要な睡眠研究者の意見をまとめ作成された適正な睡眠時間における米国の共同声明でも、６〜８時間の睡眠時間を核としながら、成人では長めの睡眠時間</a:t>
            </a:r>
            <a:endParaRPr sz="900">
              <a:latin typeface="メイリオ"/>
              <a:cs typeface="メイリオ"/>
            </a:endParaRPr>
          </a:p>
          <a:p>
            <a:pPr algn="just" marL="210185" marR="35560">
              <a:lnSpc>
                <a:spcPct val="120000"/>
              </a:lnSpc>
            </a:pPr>
            <a:r>
              <a:rPr dirty="0" sz="900">
                <a:latin typeface="メイリオ"/>
                <a:cs typeface="メイリオ"/>
              </a:rPr>
              <a:t>（〜10時間）も許容されています</a:t>
            </a:r>
            <a:r>
              <a:rPr dirty="0" baseline="27777" sz="900">
                <a:latin typeface="メイリオ"/>
                <a:cs typeface="メイリオ"/>
              </a:rPr>
              <a:t>８）</a:t>
            </a:r>
            <a:r>
              <a:rPr dirty="0" sz="900" spc="-10">
                <a:latin typeface="メイリオ"/>
                <a:cs typeface="メイリオ"/>
              </a:rPr>
              <a:t>。日中の眠気や睡</a:t>
            </a:r>
            <a:r>
              <a:rPr dirty="0" sz="900" spc="-5">
                <a:latin typeface="メイリオ"/>
                <a:cs typeface="メイリオ"/>
              </a:rPr>
              <a:t>眠休養感に応じて、各個人に必要な睡眠時間を自ら探る</a:t>
            </a:r>
            <a:r>
              <a:rPr dirty="0" sz="900" spc="-10">
                <a:latin typeface="メイリオ"/>
                <a:cs typeface="メイリオ"/>
              </a:rPr>
              <a:t>必要があります。</a:t>
            </a:r>
            <a:endParaRPr sz="900">
              <a:latin typeface="メイリオ"/>
              <a:cs typeface="メイリオ"/>
            </a:endParaRPr>
          </a:p>
        </p:txBody>
      </p:sp>
      <p:sp>
        <p:nvSpPr>
          <p:cNvPr id="15" name="object 15" descr="$PPTXTitle"/>
          <p:cNvSpPr txBox="1">
            <a:spLocks noGrp="1"/>
          </p:cNvSpPr>
          <p:nvPr>
            <p:ph type="title"/>
          </p:nvPr>
        </p:nvSpPr>
        <p:spPr>
          <a:prstGeom prst="rect"/>
        </p:spPr>
        <p:txBody>
          <a:bodyPr wrap="square" lIns="0" tIns="15875" rIns="0" bIns="0" rtlCol="0" vert="horz">
            <a:spAutoFit/>
          </a:bodyPr>
          <a:lstStyle/>
          <a:p>
            <a:pPr marL="934719">
              <a:lnSpc>
                <a:spcPct val="100000"/>
              </a:lnSpc>
              <a:spcBef>
                <a:spcPts val="125"/>
              </a:spcBef>
            </a:pPr>
            <a:r>
              <a:rPr dirty="0" baseline="-3831" sz="4350" spc="179">
                <a:solidFill>
                  <a:srgbClr val="006FC0"/>
                </a:solidFill>
              </a:rPr>
              <a:t>成人版</a:t>
            </a:r>
            <a:r>
              <a:rPr dirty="0" sz="2000" spc="-40">
                <a:solidFill>
                  <a:srgbClr val="006FC0"/>
                </a:solidFill>
              </a:rPr>
              <a:t>（</a:t>
            </a:r>
            <a:r>
              <a:rPr dirty="0" sz="2000" spc="-60">
                <a:solidFill>
                  <a:srgbClr val="006FC0"/>
                </a:solidFill>
              </a:rPr>
              <a:t>案</a:t>
            </a:r>
            <a:r>
              <a:rPr dirty="0" sz="2000" spc="-50">
                <a:solidFill>
                  <a:srgbClr val="006FC0"/>
                </a:solidFill>
              </a:rPr>
              <a:t>）</a:t>
            </a:r>
            <a:endParaRPr sz="2000"/>
          </a:p>
        </p:txBody>
      </p:sp>
      <p:sp>
        <p:nvSpPr>
          <p:cNvPr id="16" name="object 16"/>
          <p:cNvSpPr txBox="1"/>
          <p:nvPr/>
        </p:nvSpPr>
        <p:spPr>
          <a:xfrm>
            <a:off x="2467355" y="352043"/>
            <a:ext cx="1760220" cy="189230"/>
          </a:xfrm>
          <a:prstGeom prst="rect">
            <a:avLst/>
          </a:prstGeom>
          <a:solidFill>
            <a:srgbClr val="006FC0"/>
          </a:solidFill>
        </p:spPr>
        <p:txBody>
          <a:bodyPr wrap="square" lIns="0" tIns="0" rIns="0" bIns="0" rtlCol="0" vert="horz">
            <a:spAutoFit/>
          </a:bodyPr>
          <a:lstStyle/>
          <a:p>
            <a:pPr marL="197485">
              <a:lnSpc>
                <a:spcPts val="1390"/>
              </a:lnSpc>
            </a:pPr>
            <a:r>
              <a:rPr dirty="0" sz="1200" spc="-20">
                <a:solidFill>
                  <a:srgbClr val="FFFFFF"/>
                </a:solidFill>
                <a:latin typeface="Calibri"/>
                <a:cs typeface="Calibri"/>
              </a:rPr>
              <a:t>RECOMMENDATION</a:t>
            </a:r>
            <a:r>
              <a:rPr dirty="0" sz="1200" spc="70">
                <a:solidFill>
                  <a:srgbClr val="FFFFFF"/>
                </a:solidFill>
                <a:latin typeface="Calibri"/>
                <a:cs typeface="Calibri"/>
              </a:rPr>
              <a:t> </a:t>
            </a:r>
            <a:r>
              <a:rPr dirty="0" sz="1200" spc="-50">
                <a:solidFill>
                  <a:srgbClr val="FFFFFF"/>
                </a:solidFill>
                <a:latin typeface="Calibri"/>
                <a:cs typeface="Calibri"/>
              </a:rPr>
              <a:t>1</a:t>
            </a:r>
            <a:endParaRPr sz="1200">
              <a:latin typeface="Calibri"/>
              <a:cs typeface="Calibri"/>
            </a:endParaRPr>
          </a:p>
        </p:txBody>
      </p:sp>
      <p:pic>
        <p:nvPicPr>
          <p:cNvPr id="17" name="object 17"/>
          <p:cNvPicPr/>
          <p:nvPr/>
        </p:nvPicPr>
        <p:blipFill>
          <a:blip r:embed="rId2" cstate="print"/>
          <a:stretch>
            <a:fillRect/>
          </a:stretch>
        </p:blipFill>
        <p:spPr>
          <a:xfrm>
            <a:off x="332049" y="7592568"/>
            <a:ext cx="6259147" cy="2014727"/>
          </a:xfrm>
          <a:prstGeom prst="rect">
            <a:avLst/>
          </a:prstGeom>
        </p:spPr>
      </p:pic>
      <p:sp>
        <p:nvSpPr>
          <p:cNvPr id="18" name="object 18"/>
          <p:cNvSpPr txBox="1">
            <a:spLocks noGrp="1"/>
          </p:cNvSpPr>
          <p:nvPr>
            <p:ph type="sldNum" idx="7" sz="quarter"/>
          </p:nvPr>
        </p:nvSpPr>
        <p:spPr>
          <a:prstGeom prst="rect"/>
        </p:spPr>
        <p:txBody>
          <a:bodyPr wrap="square" lIns="0" tIns="6350" rIns="0" bIns="0" rtlCol="0" vert="horz">
            <a:spAutoFit/>
          </a:bodyPr>
          <a:lstStyle/>
          <a:p>
            <a:pPr marL="37465">
              <a:lnSpc>
                <a:spcPct val="100000"/>
              </a:lnSpc>
              <a:spcBef>
                <a:spcPts val="50"/>
              </a:spcBef>
            </a:pPr>
            <a:r>
              <a:rPr dirty="0" spc="-25"/>
              <a:t>11</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91859" y="83058"/>
            <a:ext cx="601980"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006CB7"/>
                </a:solidFill>
                <a:latin typeface="メイリオ"/>
                <a:cs typeface="メイリオ"/>
              </a:rPr>
              <a:t>成人版（案）</a:t>
            </a:r>
            <a:endParaRPr sz="800">
              <a:latin typeface="メイリオ"/>
              <a:cs typeface="メイリオ"/>
            </a:endParaRPr>
          </a:p>
        </p:txBody>
      </p:sp>
      <p:sp>
        <p:nvSpPr>
          <p:cNvPr id="3" name="object 3"/>
          <p:cNvSpPr/>
          <p:nvPr/>
        </p:nvSpPr>
        <p:spPr>
          <a:xfrm>
            <a:off x="275843" y="4608576"/>
            <a:ext cx="251460" cy="253365"/>
          </a:xfrm>
          <a:custGeom>
            <a:avLst/>
            <a:gdLst/>
            <a:ahLst/>
            <a:cxnLst/>
            <a:rect l="l" t="t" r="r" b="b"/>
            <a:pathLst>
              <a:path w="251459" h="253364">
                <a:moveTo>
                  <a:pt x="251459" y="0"/>
                </a:moveTo>
                <a:lnTo>
                  <a:pt x="0" y="0"/>
                </a:lnTo>
                <a:lnTo>
                  <a:pt x="0" y="252984"/>
                </a:lnTo>
                <a:lnTo>
                  <a:pt x="251459" y="252984"/>
                </a:lnTo>
                <a:lnTo>
                  <a:pt x="251459" y="0"/>
                </a:lnTo>
                <a:close/>
              </a:path>
            </a:pathLst>
          </a:custGeom>
          <a:solidFill>
            <a:srgbClr val="006FC0"/>
          </a:solidFill>
        </p:spPr>
        <p:txBody>
          <a:bodyPr wrap="square" lIns="0" tIns="0" rIns="0" bIns="0" rtlCol="0"/>
          <a:lstStyle/>
          <a:p/>
        </p:txBody>
      </p:sp>
      <p:sp>
        <p:nvSpPr>
          <p:cNvPr id="4" name="object 4"/>
          <p:cNvSpPr txBox="1"/>
          <p:nvPr/>
        </p:nvSpPr>
        <p:spPr>
          <a:xfrm>
            <a:off x="312521" y="4622368"/>
            <a:ext cx="178435" cy="208915"/>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5" name="object 5"/>
          <p:cNvSpPr txBox="1"/>
          <p:nvPr/>
        </p:nvSpPr>
        <p:spPr>
          <a:xfrm>
            <a:off x="635508" y="4608576"/>
            <a:ext cx="5939155" cy="253365"/>
          </a:xfrm>
          <a:prstGeom prst="rect">
            <a:avLst/>
          </a:prstGeom>
          <a:solidFill>
            <a:srgbClr val="006FC0"/>
          </a:solidFill>
        </p:spPr>
        <p:txBody>
          <a:bodyPr wrap="square" lIns="0" tIns="26670" rIns="0" bIns="0" rtlCol="0" vert="horz">
            <a:spAutoFit/>
          </a:bodyPr>
          <a:lstStyle/>
          <a:p>
            <a:pPr marL="91440">
              <a:lnSpc>
                <a:spcPct val="100000"/>
              </a:lnSpc>
              <a:spcBef>
                <a:spcPts val="210"/>
              </a:spcBef>
            </a:pPr>
            <a:r>
              <a:rPr dirty="0" sz="1200" spc="-15" b="1">
                <a:solidFill>
                  <a:srgbClr val="FFFFFF"/>
                </a:solidFill>
                <a:latin typeface="メイリオ"/>
                <a:cs typeface="メイリオ"/>
              </a:rPr>
              <a:t>「睡眠休養感」の確保について</a:t>
            </a:r>
            <a:endParaRPr sz="1200">
              <a:latin typeface="メイリオ"/>
              <a:cs typeface="メイリオ"/>
            </a:endParaRPr>
          </a:p>
        </p:txBody>
      </p:sp>
      <p:sp>
        <p:nvSpPr>
          <p:cNvPr id="6" name="object 6"/>
          <p:cNvSpPr txBox="1"/>
          <p:nvPr/>
        </p:nvSpPr>
        <p:spPr>
          <a:xfrm>
            <a:off x="241096" y="341502"/>
            <a:ext cx="3265804" cy="4105910"/>
          </a:xfrm>
          <a:prstGeom prst="rect">
            <a:avLst/>
          </a:prstGeom>
        </p:spPr>
        <p:txBody>
          <a:bodyPr wrap="square" lIns="0" tIns="12065" rIns="0" bIns="0" rtlCol="0" vert="horz">
            <a:spAutoFit/>
          </a:bodyPr>
          <a:lstStyle/>
          <a:p>
            <a:pPr marL="38100">
              <a:lnSpc>
                <a:spcPct val="100000"/>
              </a:lnSpc>
              <a:spcBef>
                <a:spcPts val="95"/>
              </a:spcBef>
            </a:pPr>
            <a:r>
              <a:rPr dirty="0" u="sng" sz="1000" spc="-20" b="1">
                <a:uFill>
                  <a:solidFill>
                    <a:srgbClr val="000000"/>
                  </a:solidFill>
                </a:uFill>
                <a:latin typeface="メイリオ"/>
                <a:cs typeface="メイリオ"/>
              </a:rPr>
              <a:t>休日の「寝だめ」の問題点</a:t>
            </a:r>
            <a:endParaRPr sz="1000">
              <a:latin typeface="メイリオ"/>
              <a:cs typeface="メイリオ"/>
            </a:endParaRPr>
          </a:p>
          <a:p>
            <a:pPr algn="just" marL="210185" marR="147955" indent="-172720">
              <a:lnSpc>
                <a:spcPct val="120000"/>
              </a:lnSpc>
              <a:spcBef>
                <a:spcPts val="615"/>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a:latin typeface="メイリオ"/>
                <a:cs typeface="メイリオ"/>
              </a:rPr>
              <a:t>平日の睡眠不足（睡眠負債）</a:t>
            </a:r>
            <a:r>
              <a:rPr dirty="0" sz="900" spc="-5">
                <a:latin typeface="メイリオ"/>
                <a:cs typeface="メイリオ"/>
              </a:rPr>
              <a:t>を、休日に取り戻そうと長い睡眠時間を確保する「寝だめ」の習慣がある人は少なくありませんが、このような習慣で、実際には眠りを</a:t>
            </a:r>
            <a:endParaRPr sz="900">
              <a:latin typeface="メイリオ"/>
              <a:cs typeface="メイリオ"/>
            </a:endParaRPr>
          </a:p>
          <a:p>
            <a:pPr marL="210185">
              <a:lnSpc>
                <a:spcPct val="100000"/>
              </a:lnSpc>
              <a:spcBef>
                <a:spcPts val="215"/>
              </a:spcBef>
            </a:pPr>
            <a:r>
              <a:rPr dirty="0" sz="900" spc="-5">
                <a:latin typeface="メイリオ"/>
                <a:cs typeface="メイリオ"/>
              </a:rPr>
              <a:t>「ためる」ことはできません。</a:t>
            </a:r>
            <a:endParaRPr sz="900">
              <a:latin typeface="メイリオ"/>
              <a:cs typeface="メイリオ"/>
            </a:endParaRPr>
          </a:p>
          <a:p>
            <a:pPr algn="just" marL="210185" marR="144145" indent="-172720">
              <a:lnSpc>
                <a:spcPct val="120000"/>
              </a:lnSpc>
              <a:spcBef>
                <a:spcPts val="600"/>
              </a:spcBef>
            </a:pPr>
            <a:r>
              <a:rPr dirty="0" sz="900">
                <a:solidFill>
                  <a:srgbClr val="006FC0"/>
                </a:solidFill>
                <a:latin typeface="Wingdings"/>
                <a:cs typeface="Wingdings"/>
              </a:rPr>
              <a:t></a:t>
            </a:r>
            <a:r>
              <a:rPr dirty="0" sz="900" spc="470">
                <a:solidFill>
                  <a:srgbClr val="006FC0"/>
                </a:solidFill>
                <a:latin typeface="Times New Roman"/>
                <a:cs typeface="Times New Roman"/>
              </a:rPr>
              <a:t> </a:t>
            </a:r>
            <a:r>
              <a:rPr dirty="0" sz="900">
                <a:latin typeface="メイリオ"/>
                <a:cs typeface="メイリオ"/>
              </a:rPr>
              <a:t>国際的には週末の眠りの取り戻し（Weekend</a:t>
            </a:r>
            <a:r>
              <a:rPr dirty="0" sz="900" spc="160">
                <a:latin typeface="メイリオ"/>
                <a:cs typeface="メイリオ"/>
              </a:rPr>
              <a:t> </a:t>
            </a:r>
            <a:r>
              <a:rPr dirty="0" sz="900" spc="-10">
                <a:latin typeface="メイリオ"/>
                <a:cs typeface="メイリオ"/>
              </a:rPr>
              <a:t>catch-</a:t>
            </a:r>
            <a:r>
              <a:rPr dirty="0" sz="900" spc="-25">
                <a:latin typeface="メイリオ"/>
                <a:cs typeface="メイリオ"/>
              </a:rPr>
              <a:t>up </a:t>
            </a:r>
            <a:r>
              <a:rPr dirty="0" sz="900">
                <a:latin typeface="メイリオ"/>
                <a:cs typeface="メイリオ"/>
              </a:rPr>
              <a:t>sleep）</a:t>
            </a:r>
            <a:r>
              <a:rPr dirty="0" baseline="27777" sz="900">
                <a:latin typeface="メイリオ"/>
                <a:cs typeface="メイリオ"/>
              </a:rPr>
              <a:t>９）</a:t>
            </a:r>
            <a:r>
              <a:rPr dirty="0" sz="900">
                <a:latin typeface="メイリオ"/>
                <a:cs typeface="メイリオ"/>
              </a:rPr>
              <a:t>と呼ばれ、毎週末（休日）</a:t>
            </a:r>
            <a:r>
              <a:rPr dirty="0" sz="900" spc="-10">
                <a:latin typeface="メイリオ"/>
                <a:cs typeface="メイリオ"/>
              </a:rPr>
              <a:t>に時差地域への旅</a:t>
            </a:r>
            <a:endParaRPr sz="900">
              <a:latin typeface="メイリオ"/>
              <a:cs typeface="メイリオ"/>
            </a:endParaRPr>
          </a:p>
          <a:p>
            <a:pPr algn="just" marL="210185" marR="144780">
              <a:lnSpc>
                <a:spcPct val="120000"/>
              </a:lnSpc>
            </a:pPr>
            <a:r>
              <a:rPr dirty="0" sz="900" spc="-5">
                <a:latin typeface="メイリオ"/>
                <a:cs typeface="メイリオ"/>
              </a:rPr>
              <a:t>⾏を繰り返すことに類似していることから、社会的時差</a:t>
            </a:r>
            <a:r>
              <a:rPr dirty="0" sz="900">
                <a:latin typeface="メイリオ"/>
                <a:cs typeface="メイリオ"/>
              </a:rPr>
              <a:t>ボケ（Social </a:t>
            </a:r>
            <a:r>
              <a:rPr dirty="0" sz="900" spc="-10">
                <a:latin typeface="メイリオ"/>
                <a:cs typeface="メイリオ"/>
              </a:rPr>
              <a:t>Jetlag）</a:t>
            </a:r>
            <a:r>
              <a:rPr dirty="0" sz="900">
                <a:latin typeface="メイリオ"/>
                <a:cs typeface="メイリオ"/>
              </a:rPr>
              <a:t>とも呼ばれます</a:t>
            </a:r>
            <a:r>
              <a:rPr dirty="0" baseline="27777" sz="900" spc="-15">
                <a:latin typeface="メイリオ"/>
                <a:cs typeface="メイリオ"/>
              </a:rPr>
              <a:t>10）</a:t>
            </a:r>
            <a:r>
              <a:rPr dirty="0" sz="900" spc="-50">
                <a:latin typeface="メイリオ"/>
                <a:cs typeface="メイリオ"/>
              </a:rPr>
              <a:t>。</a:t>
            </a:r>
            <a:endParaRPr sz="900">
              <a:latin typeface="メイリオ"/>
              <a:cs typeface="メイリオ"/>
            </a:endParaRPr>
          </a:p>
          <a:p>
            <a:pPr algn="just" marL="210185" marR="147320" indent="-172720">
              <a:lnSpc>
                <a:spcPct val="120000"/>
              </a:lnSpc>
              <a:spcBef>
                <a:spcPts val="6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社会的時差ボケは、慢性的な睡眠不足による健康への悪影響と、頻回に体内時計のずれが生じることによる健康への悪影響の両側⾯を有しており、肥満や糖尿病などの生活習慣病の発症リスク、脳血管障害や心血管系疾患の発症リスク、うつ病の発症リスクとなることが報告され</a:t>
            </a:r>
            <a:r>
              <a:rPr dirty="0" sz="900">
                <a:latin typeface="メイリオ"/>
                <a:cs typeface="メイリオ"/>
              </a:rPr>
              <a:t>ています</a:t>
            </a:r>
            <a:r>
              <a:rPr dirty="0" baseline="27777" sz="900" spc="-15">
                <a:latin typeface="メイリオ"/>
                <a:cs typeface="メイリオ"/>
              </a:rPr>
              <a:t>11）</a:t>
            </a:r>
            <a:r>
              <a:rPr dirty="0" sz="900" spc="-60">
                <a:latin typeface="メイリオ"/>
                <a:cs typeface="メイリオ"/>
              </a:rPr>
              <a:t>。</a:t>
            </a:r>
            <a:endParaRPr sz="900">
              <a:latin typeface="メイリオ"/>
              <a:cs typeface="メイリオ"/>
            </a:endParaRPr>
          </a:p>
          <a:p>
            <a:pPr marL="210185" marR="30480" indent="-172720">
              <a:lnSpc>
                <a:spcPct val="120000"/>
              </a:lnSpc>
              <a:spcBef>
                <a:spcPts val="600"/>
              </a:spcBef>
            </a:pPr>
            <a:r>
              <a:rPr dirty="0" sz="900">
                <a:solidFill>
                  <a:srgbClr val="006FC0"/>
                </a:solidFill>
                <a:latin typeface="Wingdings"/>
                <a:cs typeface="Wingdings"/>
              </a:rPr>
              <a:t></a:t>
            </a:r>
            <a:r>
              <a:rPr dirty="0" sz="900" spc="254">
                <a:solidFill>
                  <a:srgbClr val="006FC0"/>
                </a:solidFill>
                <a:latin typeface="Times New Roman"/>
                <a:cs typeface="Times New Roman"/>
              </a:rPr>
              <a:t>  </a:t>
            </a:r>
            <a:r>
              <a:rPr dirty="0" sz="900" spc="-5">
                <a:latin typeface="メイリオ"/>
                <a:cs typeface="メイリオ"/>
              </a:rPr>
              <a:t>さらに、休日の寝だめでは、平日の日中の眠気は完全に</a:t>
            </a:r>
            <a:r>
              <a:rPr dirty="0" sz="900" spc="500">
                <a:latin typeface="メイリオ"/>
                <a:cs typeface="メイリオ"/>
              </a:rPr>
              <a:t> </a:t>
            </a:r>
            <a:r>
              <a:rPr dirty="0" sz="900" spc="-5">
                <a:latin typeface="メイリオ"/>
                <a:cs typeface="メイリオ"/>
              </a:rPr>
              <a:t>は解消できず、メリットは極めて限定的との報告もあり</a:t>
            </a:r>
            <a:r>
              <a:rPr dirty="0" sz="900" spc="500">
                <a:latin typeface="メイリオ"/>
                <a:cs typeface="メイリオ"/>
              </a:rPr>
              <a:t> </a:t>
            </a:r>
            <a:r>
              <a:rPr dirty="0" sz="900">
                <a:latin typeface="メイリオ"/>
                <a:cs typeface="メイリオ"/>
              </a:rPr>
              <a:t>ます</a:t>
            </a:r>
            <a:r>
              <a:rPr dirty="0" baseline="27777" sz="900">
                <a:latin typeface="メイリオ"/>
                <a:cs typeface="メイリオ"/>
              </a:rPr>
              <a:t>12）</a:t>
            </a:r>
            <a:r>
              <a:rPr dirty="0" sz="900">
                <a:latin typeface="メイリオ"/>
                <a:cs typeface="メイリオ"/>
              </a:rPr>
              <a:t>。40</a:t>
            </a:r>
            <a:r>
              <a:rPr dirty="0" sz="900" spc="-5">
                <a:latin typeface="メイリオ"/>
                <a:cs typeface="メイリオ"/>
              </a:rPr>
              <a:t>歳〜</a:t>
            </a:r>
            <a:r>
              <a:rPr dirty="0" sz="900">
                <a:latin typeface="メイリオ"/>
                <a:cs typeface="メイリオ"/>
              </a:rPr>
              <a:t>64</a:t>
            </a:r>
            <a:r>
              <a:rPr dirty="0" sz="900" spc="-5">
                <a:latin typeface="メイリオ"/>
                <a:cs typeface="メイリオ"/>
              </a:rPr>
              <a:t>歳の成人を対象とした近年の調査で</a:t>
            </a:r>
            <a:r>
              <a:rPr dirty="0" sz="900" spc="500">
                <a:latin typeface="メイリオ"/>
                <a:cs typeface="メイリオ"/>
              </a:rPr>
              <a:t> </a:t>
            </a:r>
            <a:r>
              <a:rPr dirty="0" sz="900" spc="-5">
                <a:latin typeface="メイリオ"/>
                <a:cs typeface="メイリオ"/>
              </a:rPr>
              <a:t>は、平日６時間以上寝ている人に限り、休日の１時間程</a:t>
            </a:r>
            <a:r>
              <a:rPr dirty="0" sz="900" spc="500">
                <a:latin typeface="メイリオ"/>
                <a:cs typeface="メイリオ"/>
              </a:rPr>
              <a:t> </a:t>
            </a:r>
            <a:r>
              <a:rPr dirty="0" sz="900" spc="-5">
                <a:latin typeface="メイリオ"/>
                <a:cs typeface="メイリオ"/>
              </a:rPr>
              <a:t>度の寝だめは寿命短縮リスクを低下させることが示され</a:t>
            </a:r>
            <a:r>
              <a:rPr dirty="0" sz="900" spc="500">
                <a:latin typeface="メイリオ"/>
                <a:cs typeface="メイリオ"/>
              </a:rPr>
              <a:t> </a:t>
            </a:r>
            <a:r>
              <a:rPr dirty="0" sz="900" spc="-5">
                <a:latin typeface="メイリオ"/>
                <a:cs typeface="メイリオ"/>
              </a:rPr>
              <a:t>ていますが、平日６時間未満の睡眠時間の人は、休日の</a:t>
            </a:r>
            <a:r>
              <a:rPr dirty="0" sz="900" spc="500">
                <a:latin typeface="メイリオ"/>
                <a:cs typeface="メイリオ"/>
              </a:rPr>
              <a:t> </a:t>
            </a:r>
            <a:r>
              <a:rPr dirty="0" sz="900">
                <a:latin typeface="メイリオ"/>
                <a:cs typeface="メイリオ"/>
              </a:rPr>
              <a:t>寝だめをしても寿命短縮リスクが有意に高まります</a:t>
            </a:r>
            <a:r>
              <a:rPr dirty="0" baseline="27777" sz="900">
                <a:latin typeface="メイリオ"/>
                <a:cs typeface="メイリオ"/>
              </a:rPr>
              <a:t>13）</a:t>
            </a:r>
            <a:r>
              <a:rPr dirty="0" sz="900" spc="-50">
                <a:latin typeface="メイリオ"/>
                <a:cs typeface="メイリオ"/>
              </a:rPr>
              <a:t>。</a:t>
            </a:r>
            <a:r>
              <a:rPr dirty="0" sz="900" spc="-5">
                <a:latin typeface="メイリオ"/>
                <a:cs typeface="メイリオ"/>
              </a:rPr>
              <a:t>ただし、平日６時間以上寝ていても、休日に２時間以上</a:t>
            </a:r>
            <a:endParaRPr sz="900">
              <a:latin typeface="メイリオ"/>
              <a:cs typeface="メイリオ"/>
            </a:endParaRPr>
          </a:p>
        </p:txBody>
      </p:sp>
      <p:sp>
        <p:nvSpPr>
          <p:cNvPr id="7" name="object 7"/>
          <p:cNvSpPr txBox="1"/>
          <p:nvPr/>
        </p:nvSpPr>
        <p:spPr>
          <a:xfrm>
            <a:off x="3463416" y="312547"/>
            <a:ext cx="3151505" cy="1659255"/>
          </a:xfrm>
          <a:prstGeom prst="rect">
            <a:avLst/>
          </a:prstGeom>
        </p:spPr>
        <p:txBody>
          <a:bodyPr wrap="square" lIns="0" tIns="12700" rIns="0" bIns="0" rtlCol="0" vert="horz">
            <a:spAutoFit/>
          </a:bodyPr>
          <a:lstStyle/>
          <a:p>
            <a:pPr marL="210185" marR="33655">
              <a:lnSpc>
                <a:spcPct val="120000"/>
              </a:lnSpc>
              <a:spcBef>
                <a:spcPts val="100"/>
              </a:spcBef>
            </a:pPr>
            <a:r>
              <a:rPr dirty="0" sz="900" spc="-5">
                <a:latin typeface="メイリオ"/>
                <a:cs typeface="メイリオ"/>
              </a:rPr>
              <a:t>の寝だめ習慣がある人は、寿命短縮リスクが軽減されな</a:t>
            </a:r>
            <a:r>
              <a:rPr dirty="0" sz="900">
                <a:latin typeface="メイリオ"/>
                <a:cs typeface="メイリオ"/>
              </a:rPr>
              <a:t>いことが報告されています</a:t>
            </a:r>
            <a:r>
              <a:rPr dirty="0" baseline="27777" sz="900" spc="-15">
                <a:latin typeface="メイリオ"/>
                <a:cs typeface="メイリオ"/>
              </a:rPr>
              <a:t>13，14）</a:t>
            </a:r>
            <a:r>
              <a:rPr dirty="0" sz="900" spc="-50">
                <a:latin typeface="メイリオ"/>
                <a:cs typeface="メイリオ"/>
              </a:rPr>
              <a:t>。</a:t>
            </a:r>
            <a:endParaRPr sz="900">
              <a:latin typeface="メイリオ"/>
              <a:cs typeface="メイリオ"/>
            </a:endParaRPr>
          </a:p>
          <a:p>
            <a:pPr algn="just" marL="210185" marR="30480" indent="-172720">
              <a:lnSpc>
                <a:spcPct val="120000"/>
              </a:lnSpc>
              <a:spcBef>
                <a:spcPts val="6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休日に長時間の睡眠が必要な場合は、平日の睡眠時間が不足しているサインであり、平日に十分な睡眠時間を確保できるよう、睡眠習慣を見直す必要があります。</a:t>
            </a:r>
            <a:endParaRPr sz="900">
              <a:latin typeface="メイリオ"/>
              <a:cs typeface="メイリオ"/>
            </a:endParaRPr>
          </a:p>
          <a:p>
            <a:pPr algn="just" marL="210185" marR="34925" indent="-172720">
              <a:lnSpc>
                <a:spcPct val="120000"/>
              </a:lnSpc>
              <a:spcBef>
                <a:spcPts val="6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さらに、寝だめのために休日の起床時刻が大きく遅れると、体内時計が混乱し、時差地域への海外旅⾏と同様の時差ボケが生じる結果、健康を損なう危険性が生じると</a:t>
            </a:r>
            <a:r>
              <a:rPr dirty="0" sz="900" spc="-10">
                <a:latin typeface="メイリオ"/>
                <a:cs typeface="メイリオ"/>
              </a:rPr>
              <a:t>考えられます。</a:t>
            </a:r>
            <a:endParaRPr sz="900">
              <a:latin typeface="メイリオ"/>
              <a:cs typeface="メイリオ"/>
            </a:endParaRPr>
          </a:p>
        </p:txBody>
      </p:sp>
      <p:sp>
        <p:nvSpPr>
          <p:cNvPr id="8" name="object 8"/>
          <p:cNvSpPr txBox="1"/>
          <p:nvPr/>
        </p:nvSpPr>
        <p:spPr>
          <a:xfrm>
            <a:off x="241096" y="5008054"/>
            <a:ext cx="3150870" cy="4135754"/>
          </a:xfrm>
          <a:prstGeom prst="rect">
            <a:avLst/>
          </a:prstGeom>
        </p:spPr>
        <p:txBody>
          <a:bodyPr wrap="square" lIns="0" tIns="12700" rIns="0" bIns="0" rtlCol="0" vert="horz">
            <a:spAutoFit/>
          </a:bodyPr>
          <a:lstStyle/>
          <a:p>
            <a:pPr algn="just" marL="210185" marR="30480" indent="-172720">
              <a:lnSpc>
                <a:spcPct val="120100"/>
              </a:lnSpc>
              <a:spcBef>
                <a:spcPts val="1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睡眠には１日の活動で蓄積した疲労やストレスから回復</a:t>
            </a:r>
            <a:r>
              <a:rPr dirty="0" sz="900">
                <a:latin typeface="メイリオ"/>
                <a:cs typeface="メイリオ"/>
              </a:rPr>
              <a:t>させる重要な役割があるため、睡眠休養感（</a:t>
            </a:r>
            <a:r>
              <a:rPr dirty="0" sz="900" spc="-10">
                <a:latin typeface="メイリオ"/>
                <a:cs typeface="メイリオ"/>
              </a:rPr>
              <a:t>睡眠で休養</a:t>
            </a:r>
            <a:r>
              <a:rPr dirty="0" sz="900" spc="-5">
                <a:latin typeface="メイリオ"/>
                <a:cs typeface="メイリオ"/>
              </a:rPr>
              <a:t>がとれている感覚</a:t>
            </a:r>
            <a:r>
              <a:rPr dirty="0" sz="900">
                <a:latin typeface="メイリオ"/>
                <a:cs typeface="メイリオ"/>
              </a:rPr>
              <a:t>）</a:t>
            </a:r>
            <a:r>
              <a:rPr dirty="0" sz="900" spc="-5">
                <a:latin typeface="メイリオ"/>
                <a:cs typeface="メイリオ"/>
              </a:rPr>
              <a:t>を向上させることも重要です。</a:t>
            </a:r>
            <a:endParaRPr sz="900">
              <a:latin typeface="メイリオ"/>
              <a:cs typeface="メイリオ"/>
            </a:endParaRPr>
          </a:p>
          <a:p>
            <a:pPr marL="38100">
              <a:lnSpc>
                <a:spcPct val="100000"/>
              </a:lnSpc>
              <a:spcBef>
                <a:spcPts val="825"/>
              </a:spcBef>
            </a:pPr>
            <a:r>
              <a:rPr dirty="0" u="sng" sz="1000" spc="-15" b="1">
                <a:uFill>
                  <a:solidFill>
                    <a:srgbClr val="000000"/>
                  </a:solidFill>
                </a:uFill>
                <a:latin typeface="メイリオ"/>
                <a:cs typeface="メイリオ"/>
              </a:rPr>
              <a:t>睡眠休養感が低いことによる健康へのリスク</a:t>
            </a:r>
            <a:endParaRPr sz="1000">
              <a:latin typeface="メイリオ"/>
              <a:cs typeface="メイリオ"/>
            </a:endParaRPr>
          </a:p>
          <a:p>
            <a:pPr algn="just" marL="210185" marR="30480" indent="-172720">
              <a:lnSpc>
                <a:spcPct val="120000"/>
              </a:lnSpc>
              <a:spcBef>
                <a:spcPts val="615"/>
              </a:spcBef>
            </a:pPr>
            <a:r>
              <a:rPr dirty="0" sz="900">
                <a:solidFill>
                  <a:srgbClr val="006FC0"/>
                </a:solidFill>
                <a:latin typeface="Wingdings"/>
                <a:cs typeface="Wingdings"/>
              </a:rPr>
              <a:t></a:t>
            </a:r>
            <a:r>
              <a:rPr dirty="0" sz="900" spc="500">
                <a:solidFill>
                  <a:srgbClr val="006FC0"/>
                </a:solidFill>
                <a:latin typeface="Times New Roman"/>
                <a:cs typeface="Times New Roman"/>
              </a:rPr>
              <a:t> </a:t>
            </a:r>
            <a:r>
              <a:rPr dirty="0" sz="900" spc="-5">
                <a:latin typeface="メイリオ"/>
                <a:cs typeface="メイリオ"/>
              </a:rPr>
              <a:t>睡眠休養感の低下が健康状態の悪化に関わることがわかっています。日本での追跡調査において、睡眠休養感の高さが心筋梗塞、狭心症、心不全といった心血管疾患の発症率低下と関連し、若年成人と女性ではこの関連が</a:t>
            </a:r>
            <a:r>
              <a:rPr dirty="0" sz="900">
                <a:latin typeface="メイリオ"/>
                <a:cs typeface="メイリオ"/>
              </a:rPr>
              <a:t>顕著であることが示されています</a:t>
            </a:r>
            <a:r>
              <a:rPr dirty="0" baseline="27777" sz="900">
                <a:latin typeface="メイリオ"/>
                <a:cs typeface="メイリオ"/>
              </a:rPr>
              <a:t>９）</a:t>
            </a:r>
            <a:r>
              <a:rPr dirty="0" sz="900" spc="-10">
                <a:latin typeface="メイリオ"/>
                <a:cs typeface="メイリオ"/>
              </a:rPr>
              <a:t>。さらに、睡眠休養</a:t>
            </a:r>
            <a:r>
              <a:rPr dirty="0" sz="900" spc="-5">
                <a:latin typeface="メイリオ"/>
                <a:cs typeface="メイリオ"/>
              </a:rPr>
              <a:t>感の低下は肥満や糖尿病、脂質異常症を含めた代謝機能障害と関連することも我が国の追跡調査で示されていま</a:t>
            </a:r>
            <a:r>
              <a:rPr dirty="0" sz="900">
                <a:latin typeface="メイリオ"/>
                <a:cs typeface="メイリオ"/>
              </a:rPr>
              <a:t>す</a:t>
            </a:r>
            <a:r>
              <a:rPr dirty="0" baseline="27777" sz="900">
                <a:latin typeface="メイリオ"/>
                <a:cs typeface="メイリオ"/>
              </a:rPr>
              <a:t>８）</a:t>
            </a:r>
            <a:r>
              <a:rPr dirty="0" sz="900" spc="-5">
                <a:latin typeface="メイリオ"/>
                <a:cs typeface="メイリオ"/>
              </a:rPr>
              <a:t>。米国の追跡調査でも、睡眠休養感の低下と高血圧</a:t>
            </a:r>
            <a:r>
              <a:rPr dirty="0" sz="900" spc="-10">
                <a:latin typeface="メイリオ"/>
                <a:cs typeface="メイリオ"/>
              </a:rPr>
              <a:t>発症との関連が示されています</a:t>
            </a:r>
            <a:r>
              <a:rPr dirty="0" baseline="27777" sz="900" spc="-15">
                <a:latin typeface="メイリオ"/>
                <a:cs typeface="メイリオ"/>
              </a:rPr>
              <a:t>11）</a:t>
            </a:r>
            <a:r>
              <a:rPr dirty="0" sz="900" spc="-50">
                <a:latin typeface="メイリオ"/>
                <a:cs typeface="メイリオ"/>
              </a:rPr>
              <a:t>。</a:t>
            </a:r>
            <a:endParaRPr sz="900">
              <a:latin typeface="メイリオ"/>
              <a:cs typeface="メイリオ"/>
            </a:endParaRPr>
          </a:p>
          <a:p>
            <a:pPr algn="just" marL="210185" marR="30480" indent="-172720">
              <a:lnSpc>
                <a:spcPct val="120000"/>
              </a:lnSpc>
              <a:spcBef>
                <a:spcPts val="605"/>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こころの健康にも睡眠休養感が影響します。米国の横断研究では、精神疾患に併存する最も頻度が高い睡眠に関</a:t>
            </a:r>
            <a:r>
              <a:rPr dirty="0" sz="900">
                <a:latin typeface="メイリオ"/>
                <a:cs typeface="メイリオ"/>
              </a:rPr>
              <a:t>する訴えは、睡眠による休養感の欠如</a:t>
            </a:r>
            <a:r>
              <a:rPr dirty="0" sz="900" spc="-10">
                <a:latin typeface="メイリオ"/>
                <a:cs typeface="メイリオ"/>
              </a:rPr>
              <a:t>（25.0%）</a:t>
            </a:r>
            <a:r>
              <a:rPr dirty="0" sz="900" spc="-20">
                <a:latin typeface="メイリオ"/>
                <a:cs typeface="メイリオ"/>
              </a:rPr>
              <a:t>と報告</a:t>
            </a:r>
            <a:r>
              <a:rPr dirty="0" sz="900">
                <a:latin typeface="メイリオ"/>
                <a:cs typeface="メイリオ"/>
              </a:rPr>
              <a:t>されています</a:t>
            </a:r>
            <a:r>
              <a:rPr dirty="0" baseline="27777" sz="900">
                <a:latin typeface="メイリオ"/>
                <a:cs typeface="メイリオ"/>
              </a:rPr>
              <a:t>12）</a:t>
            </a:r>
            <a:r>
              <a:rPr dirty="0" sz="900" spc="-5">
                <a:latin typeface="メイリオ"/>
                <a:cs typeface="メイリオ"/>
              </a:rPr>
              <a:t>。米国地域住民を対象とした縦断調査では、睡眠休養感の低下が、寝つきの悪さや、頻回の中途覚醒などの不眠症状とは独立して、うつ病発症と関連</a:t>
            </a:r>
            <a:r>
              <a:rPr dirty="0" sz="900">
                <a:latin typeface="メイリオ"/>
                <a:cs typeface="メイリオ"/>
              </a:rPr>
              <a:t>することが示されています</a:t>
            </a:r>
            <a:r>
              <a:rPr dirty="0" baseline="27777" sz="900">
                <a:latin typeface="メイリオ"/>
                <a:cs typeface="メイリオ"/>
              </a:rPr>
              <a:t>13）</a:t>
            </a:r>
            <a:r>
              <a:rPr dirty="0" sz="900" spc="-5">
                <a:latin typeface="メイリオ"/>
                <a:cs typeface="メイリオ"/>
              </a:rPr>
              <a:t>。日本の成人を対象とした横断研究でも、睡眠休養感が低い人ほど、抑うつの度</a:t>
            </a:r>
            <a:r>
              <a:rPr dirty="0" sz="900">
                <a:latin typeface="メイリオ"/>
                <a:cs typeface="メイリオ"/>
              </a:rPr>
              <a:t>合いが強いことが示されています</a:t>
            </a:r>
            <a:r>
              <a:rPr dirty="0" baseline="27777" sz="900" spc="-15">
                <a:latin typeface="メイリオ"/>
                <a:cs typeface="メイリオ"/>
              </a:rPr>
              <a:t>14）</a:t>
            </a:r>
            <a:r>
              <a:rPr dirty="0" sz="900" spc="-50">
                <a:latin typeface="メイリオ"/>
                <a:cs typeface="メイリオ"/>
              </a:rPr>
              <a:t>。</a:t>
            </a:r>
            <a:endParaRPr sz="900">
              <a:latin typeface="メイリオ"/>
              <a:cs typeface="メイリオ"/>
            </a:endParaRPr>
          </a:p>
          <a:p>
            <a:pPr marL="38100">
              <a:lnSpc>
                <a:spcPct val="100000"/>
              </a:lnSpc>
              <a:spcBef>
                <a:spcPts val="815"/>
              </a:spcBef>
            </a:pPr>
            <a:r>
              <a:rPr dirty="0" sz="900">
                <a:solidFill>
                  <a:srgbClr val="006FC0"/>
                </a:solidFill>
                <a:latin typeface="Wingdings"/>
                <a:cs typeface="Wingdings"/>
              </a:rPr>
              <a:t></a:t>
            </a:r>
            <a:r>
              <a:rPr dirty="0" sz="900" spc="260">
                <a:solidFill>
                  <a:srgbClr val="006FC0"/>
                </a:solidFill>
                <a:latin typeface="Times New Roman"/>
                <a:cs typeface="Times New Roman"/>
              </a:rPr>
              <a:t>  </a:t>
            </a:r>
            <a:r>
              <a:rPr dirty="0" sz="900" spc="-5">
                <a:latin typeface="メイリオ"/>
                <a:cs typeface="メイリオ"/>
              </a:rPr>
              <a:t>欧米の横断研究においても、睡眠休養感の低下は、自分</a:t>
            </a:r>
            <a:endParaRPr sz="900">
              <a:latin typeface="メイリオ"/>
              <a:cs typeface="メイリオ"/>
            </a:endParaRPr>
          </a:p>
        </p:txBody>
      </p:sp>
      <p:sp>
        <p:nvSpPr>
          <p:cNvPr id="9" name="object 9"/>
          <p:cNvSpPr txBox="1"/>
          <p:nvPr/>
        </p:nvSpPr>
        <p:spPr>
          <a:xfrm>
            <a:off x="3463416" y="5008054"/>
            <a:ext cx="3263900" cy="1748789"/>
          </a:xfrm>
          <a:prstGeom prst="rect">
            <a:avLst/>
          </a:prstGeom>
        </p:spPr>
        <p:txBody>
          <a:bodyPr wrap="square" lIns="0" tIns="12700" rIns="0" bIns="0" rtlCol="0" vert="horz">
            <a:spAutoFit/>
          </a:bodyPr>
          <a:lstStyle/>
          <a:p>
            <a:pPr algn="just" marL="210185" marR="144145">
              <a:lnSpc>
                <a:spcPct val="120100"/>
              </a:lnSpc>
              <a:spcBef>
                <a:spcPts val="100"/>
              </a:spcBef>
            </a:pPr>
            <a:r>
              <a:rPr dirty="0" sz="900" spc="-5">
                <a:latin typeface="メイリオ"/>
                <a:cs typeface="メイリオ"/>
              </a:rPr>
              <a:t>自身が健康であると感じる度合いの低下と最も強く関連</a:t>
            </a:r>
            <a:r>
              <a:rPr dirty="0" sz="900">
                <a:latin typeface="メイリオ"/>
                <a:cs typeface="メイリオ"/>
              </a:rPr>
              <a:t>し</a:t>
            </a:r>
            <a:r>
              <a:rPr dirty="0" baseline="27777" sz="900">
                <a:latin typeface="メイリオ"/>
                <a:cs typeface="メイリオ"/>
              </a:rPr>
              <a:t>15）</a:t>
            </a:r>
            <a:r>
              <a:rPr dirty="0" sz="900" spc="-5">
                <a:latin typeface="メイリオ"/>
                <a:cs typeface="メイリオ"/>
              </a:rPr>
              <a:t>、身体機能、認知機能、感情の安定度とも関係す</a:t>
            </a:r>
            <a:r>
              <a:rPr dirty="0" sz="900">
                <a:latin typeface="メイリオ"/>
                <a:cs typeface="メイリオ"/>
              </a:rPr>
              <a:t>ることが示されています</a:t>
            </a:r>
            <a:r>
              <a:rPr dirty="0" baseline="27777" sz="900" spc="-15">
                <a:latin typeface="メイリオ"/>
                <a:cs typeface="メイリオ"/>
              </a:rPr>
              <a:t>16）</a:t>
            </a:r>
            <a:r>
              <a:rPr dirty="0" sz="900" spc="-50">
                <a:latin typeface="メイリオ"/>
                <a:cs typeface="メイリオ"/>
              </a:rPr>
              <a:t>。</a:t>
            </a:r>
            <a:endParaRPr sz="900">
              <a:latin typeface="メイリオ"/>
              <a:cs typeface="メイリオ"/>
            </a:endParaRPr>
          </a:p>
          <a:p>
            <a:pPr marL="210185" marR="30480" indent="-172720">
              <a:lnSpc>
                <a:spcPct val="120000"/>
              </a:lnSpc>
              <a:spcBef>
                <a:spcPts val="600"/>
              </a:spcBef>
            </a:pPr>
            <a:r>
              <a:rPr dirty="0" sz="900" spc="-10">
                <a:solidFill>
                  <a:srgbClr val="006FC0"/>
                </a:solidFill>
                <a:latin typeface="Wingdings"/>
                <a:cs typeface="Wingdings"/>
              </a:rPr>
              <a:t></a:t>
            </a:r>
            <a:r>
              <a:rPr dirty="0" sz="900" spc="455">
                <a:solidFill>
                  <a:srgbClr val="006FC0"/>
                </a:solidFill>
                <a:latin typeface="Times New Roman"/>
                <a:cs typeface="Times New Roman"/>
              </a:rPr>
              <a:t> </a:t>
            </a:r>
            <a:r>
              <a:rPr dirty="0" sz="900" spc="35">
                <a:latin typeface="メイリオ"/>
                <a:cs typeface="メイリオ"/>
              </a:rPr>
              <a:t>また、米国の調査では、</a:t>
            </a:r>
            <a:r>
              <a:rPr dirty="0" sz="900">
                <a:latin typeface="メイリオ"/>
                <a:cs typeface="メイリオ"/>
              </a:rPr>
              <a:t>40〜</a:t>
            </a:r>
            <a:r>
              <a:rPr dirty="0" sz="900" spc="15">
                <a:latin typeface="メイリオ"/>
                <a:cs typeface="メイリオ"/>
              </a:rPr>
              <a:t>64</a:t>
            </a:r>
            <a:r>
              <a:rPr dirty="0" sz="900" spc="35">
                <a:latin typeface="メイリオ"/>
                <a:cs typeface="メイリオ"/>
              </a:rPr>
              <a:t>歳の成人（働く人）</a:t>
            </a:r>
            <a:r>
              <a:rPr dirty="0" sz="900">
                <a:latin typeface="メイリオ"/>
                <a:cs typeface="メイリオ"/>
              </a:rPr>
              <a:t>で</a:t>
            </a:r>
            <a:r>
              <a:rPr dirty="0" sz="900">
                <a:latin typeface="メイリオ"/>
                <a:cs typeface="メイリオ"/>
              </a:rPr>
              <a:t> </a:t>
            </a:r>
            <a:r>
              <a:rPr dirty="0" sz="900" spc="10">
                <a:latin typeface="メイリオ"/>
                <a:cs typeface="メイリオ"/>
              </a:rPr>
              <a:t>睡眠時間が短い場合、死亡リスクが増加しますが、睡眠 </a:t>
            </a:r>
            <a:r>
              <a:rPr dirty="0" sz="900" spc="5">
                <a:latin typeface="メイリオ"/>
                <a:cs typeface="メイリオ"/>
              </a:rPr>
              <a:t>休養感が確保されている場合には死亡リスクが増加せず、さらに睡眠時間が長く、睡眠休養感が確保されている場</a:t>
            </a:r>
            <a:r>
              <a:rPr dirty="0" sz="900">
                <a:latin typeface="メイリオ"/>
                <a:cs typeface="メイリオ"/>
              </a:rPr>
              <a:t> </a:t>
            </a:r>
            <a:r>
              <a:rPr dirty="0" sz="900" spc="20">
                <a:latin typeface="メイリオ"/>
                <a:cs typeface="メイリオ"/>
              </a:rPr>
              <a:t>合、より死亡リスクは小さくなります</a:t>
            </a:r>
            <a:r>
              <a:rPr dirty="0" baseline="27777" sz="900" spc="22">
                <a:latin typeface="メイリオ"/>
                <a:cs typeface="メイリオ"/>
              </a:rPr>
              <a:t>14）</a:t>
            </a:r>
            <a:r>
              <a:rPr dirty="0" sz="900" spc="20">
                <a:latin typeface="メイリオ"/>
                <a:cs typeface="メイリオ"/>
              </a:rPr>
              <a:t>。睡眠休養感は</a:t>
            </a:r>
            <a:r>
              <a:rPr dirty="0" sz="900">
                <a:latin typeface="メイリオ"/>
                <a:cs typeface="メイリオ"/>
              </a:rPr>
              <a:t>、睡眠による休養を通じた自身の健康度を反映する自 覚的な指標の一つとなります（図２）。</a:t>
            </a:r>
            <a:endParaRPr sz="900">
              <a:latin typeface="メイリオ"/>
              <a:cs typeface="メイリオ"/>
            </a:endParaRPr>
          </a:p>
        </p:txBody>
      </p:sp>
      <p:pic>
        <p:nvPicPr>
          <p:cNvPr id="10" name="object 10"/>
          <p:cNvPicPr/>
          <p:nvPr/>
        </p:nvPicPr>
        <p:blipFill>
          <a:blip r:embed="rId2" cstate="print"/>
          <a:stretch>
            <a:fillRect/>
          </a:stretch>
        </p:blipFill>
        <p:spPr>
          <a:xfrm>
            <a:off x="3454908" y="7239000"/>
            <a:ext cx="3299460" cy="1458468"/>
          </a:xfrm>
          <a:prstGeom prst="rect">
            <a:avLst/>
          </a:prstGeom>
        </p:spPr>
      </p:pic>
      <p:sp>
        <p:nvSpPr>
          <p:cNvPr id="11" name="object 11"/>
          <p:cNvSpPr txBox="1">
            <a:spLocks noGrp="1"/>
          </p:cNvSpPr>
          <p:nvPr>
            <p:ph type="sldNum" idx="7" sz="quarter"/>
          </p:nvPr>
        </p:nvSpPr>
        <p:spPr>
          <a:prstGeom prst="rect"/>
        </p:spPr>
        <p:txBody>
          <a:bodyPr wrap="square" lIns="0" tIns="6350" rIns="0" bIns="0" rtlCol="0" vert="horz">
            <a:spAutoFit/>
          </a:bodyPr>
          <a:lstStyle/>
          <a:p>
            <a:pPr marL="37465">
              <a:lnSpc>
                <a:spcPct val="100000"/>
              </a:lnSpc>
              <a:spcBef>
                <a:spcPts val="50"/>
              </a:spcBef>
            </a:pPr>
            <a:r>
              <a:rPr dirty="0" spc="-25"/>
              <a:t>12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91859" y="83058"/>
            <a:ext cx="601980"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006CB7"/>
                </a:solidFill>
                <a:latin typeface="メイリオ"/>
                <a:cs typeface="メイリオ"/>
              </a:rPr>
              <a:t>成人版（案）</a:t>
            </a:r>
            <a:endParaRPr sz="800">
              <a:latin typeface="メイリオ"/>
              <a:cs typeface="メイリオ"/>
            </a:endParaRPr>
          </a:p>
        </p:txBody>
      </p:sp>
      <p:sp>
        <p:nvSpPr>
          <p:cNvPr id="3" name="object 3"/>
          <p:cNvSpPr/>
          <p:nvPr/>
        </p:nvSpPr>
        <p:spPr>
          <a:xfrm>
            <a:off x="278891" y="2653283"/>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006FC0"/>
          </a:solidFill>
        </p:spPr>
        <p:txBody>
          <a:bodyPr wrap="square" lIns="0" tIns="0" rIns="0" bIns="0" rtlCol="0"/>
          <a:lstStyle/>
          <a:p/>
        </p:txBody>
      </p:sp>
      <p:sp>
        <p:nvSpPr>
          <p:cNvPr id="4" name="object 4"/>
          <p:cNvSpPr txBox="1"/>
          <p:nvPr/>
        </p:nvSpPr>
        <p:spPr>
          <a:xfrm>
            <a:off x="316179" y="2666492"/>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5" name="object 5"/>
          <p:cNvSpPr txBox="1"/>
          <p:nvPr/>
        </p:nvSpPr>
        <p:spPr>
          <a:xfrm>
            <a:off x="638555" y="2653283"/>
            <a:ext cx="5941060" cy="251460"/>
          </a:xfrm>
          <a:prstGeom prst="rect">
            <a:avLst/>
          </a:prstGeom>
          <a:solidFill>
            <a:srgbClr val="006FC0"/>
          </a:solidFill>
        </p:spPr>
        <p:txBody>
          <a:bodyPr wrap="square" lIns="0" tIns="26034" rIns="0" bIns="0" rtlCol="0" vert="horz">
            <a:spAutoFit/>
          </a:bodyPr>
          <a:lstStyle/>
          <a:p>
            <a:pPr marL="91440">
              <a:lnSpc>
                <a:spcPct val="100000"/>
              </a:lnSpc>
              <a:spcBef>
                <a:spcPts val="204"/>
              </a:spcBef>
            </a:pPr>
            <a:r>
              <a:rPr dirty="0" sz="1200" spc="-5" b="1">
                <a:solidFill>
                  <a:srgbClr val="FFFFFF"/>
                </a:solidFill>
                <a:latin typeface="メイリオ"/>
                <a:cs typeface="メイリオ"/>
              </a:rPr>
              <a:t>睡眠の不調、睡眠休養感の低下をもたらす睡眠障害や更年期障害について</a:t>
            </a:r>
            <a:endParaRPr sz="1200">
              <a:latin typeface="メイリオ"/>
              <a:cs typeface="メイリオ"/>
            </a:endParaRPr>
          </a:p>
        </p:txBody>
      </p:sp>
      <p:sp>
        <p:nvSpPr>
          <p:cNvPr id="6" name="object 6"/>
          <p:cNvSpPr txBox="1"/>
          <p:nvPr/>
        </p:nvSpPr>
        <p:spPr>
          <a:xfrm>
            <a:off x="241096" y="402716"/>
            <a:ext cx="3138805" cy="2072639"/>
          </a:xfrm>
          <a:prstGeom prst="rect">
            <a:avLst/>
          </a:prstGeom>
        </p:spPr>
        <p:txBody>
          <a:bodyPr wrap="square" lIns="0" tIns="12065" rIns="0" bIns="0" rtlCol="0" vert="horz">
            <a:spAutoFit/>
          </a:bodyPr>
          <a:lstStyle/>
          <a:p>
            <a:pPr marL="38100">
              <a:lnSpc>
                <a:spcPct val="100000"/>
              </a:lnSpc>
              <a:spcBef>
                <a:spcPts val="95"/>
              </a:spcBef>
            </a:pPr>
            <a:r>
              <a:rPr dirty="0" u="sng" sz="1000" spc="-20" b="1">
                <a:uFill>
                  <a:solidFill>
                    <a:srgbClr val="000000"/>
                  </a:solidFill>
                </a:uFill>
                <a:latin typeface="メイリオ"/>
                <a:cs typeface="メイリオ"/>
              </a:rPr>
              <a:t>睡眠休養感の現状</a:t>
            </a:r>
            <a:endParaRPr sz="1000">
              <a:latin typeface="メイリオ"/>
              <a:cs typeface="メイリオ"/>
            </a:endParaRPr>
          </a:p>
          <a:p>
            <a:pPr algn="just" marL="210185" marR="33020" indent="-172720">
              <a:lnSpc>
                <a:spcPct val="120000"/>
              </a:lnSpc>
              <a:spcBef>
                <a:spcPts val="620"/>
              </a:spcBef>
            </a:pPr>
            <a:r>
              <a:rPr dirty="0" sz="900" spc="-10">
                <a:solidFill>
                  <a:srgbClr val="006FC0"/>
                </a:solidFill>
                <a:latin typeface="Wingdings"/>
                <a:cs typeface="Wingdings"/>
              </a:rPr>
              <a:t></a:t>
            </a:r>
            <a:r>
              <a:rPr dirty="0" sz="900" spc="455">
                <a:solidFill>
                  <a:srgbClr val="006FC0"/>
                </a:solidFill>
                <a:latin typeface="Times New Roman"/>
                <a:cs typeface="Times New Roman"/>
              </a:rPr>
              <a:t> </a:t>
            </a:r>
            <a:r>
              <a:rPr dirty="0" sz="900">
                <a:latin typeface="メイリオ"/>
                <a:cs typeface="メイリオ"/>
              </a:rPr>
              <a:t>近年の国民健康・栄養調査によると、睡眠で休養がとれている人の割合は年代ごとに差はありますが、おおよそ</a:t>
            </a:r>
            <a:r>
              <a:rPr dirty="0" sz="900" spc="10">
                <a:latin typeface="メイリオ"/>
                <a:cs typeface="メイリオ"/>
              </a:rPr>
              <a:t> </a:t>
            </a:r>
            <a:r>
              <a:rPr dirty="0" sz="900" spc="35">
                <a:latin typeface="メイリオ"/>
                <a:cs typeface="メイリオ"/>
              </a:rPr>
              <a:t>８割程度で、特に</a:t>
            </a:r>
            <a:r>
              <a:rPr dirty="0" sz="900" spc="15">
                <a:latin typeface="メイリオ"/>
                <a:cs typeface="メイリオ"/>
              </a:rPr>
              <a:t>20</a:t>
            </a:r>
            <a:r>
              <a:rPr dirty="0" sz="900" spc="30">
                <a:latin typeface="メイリオ"/>
                <a:cs typeface="メイリオ"/>
              </a:rPr>
              <a:t>歳以上の成人で７割程度と低く、</a:t>
            </a:r>
            <a:r>
              <a:rPr dirty="0" sz="900">
                <a:latin typeface="メイリオ"/>
                <a:cs typeface="メイリオ"/>
              </a:rPr>
              <a:t>年々減少傾向にあります。</a:t>
            </a:r>
            <a:endParaRPr sz="900">
              <a:latin typeface="メイリオ"/>
              <a:cs typeface="メイリオ"/>
            </a:endParaRPr>
          </a:p>
          <a:p>
            <a:pPr marL="38100">
              <a:lnSpc>
                <a:spcPct val="100000"/>
              </a:lnSpc>
              <a:spcBef>
                <a:spcPts val="825"/>
              </a:spcBef>
            </a:pPr>
            <a:r>
              <a:rPr dirty="0" u="sng" sz="1000" spc="-20" b="1">
                <a:uFill>
                  <a:solidFill>
                    <a:srgbClr val="000000"/>
                  </a:solidFill>
                </a:uFill>
                <a:latin typeface="メイリオ"/>
                <a:cs typeface="メイリオ"/>
              </a:rPr>
              <a:t>取り組むべきこと</a:t>
            </a:r>
            <a:endParaRPr sz="1000">
              <a:latin typeface="メイリオ"/>
              <a:cs typeface="メイリオ"/>
            </a:endParaRPr>
          </a:p>
          <a:p>
            <a:pPr algn="just" marL="210185" marR="30480" indent="-172720">
              <a:lnSpc>
                <a:spcPct val="120000"/>
              </a:lnSpc>
              <a:spcBef>
                <a:spcPts val="615"/>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健康増進には十分な睡眠時間の確保が重要ですが、それと同じくらい睡眠により休養感が得られることが重要です。睡眠休養感を低下させる要因としては、睡眠不足</a:t>
            </a:r>
            <a:endParaRPr sz="900">
              <a:latin typeface="メイリオ"/>
              <a:cs typeface="メイリオ"/>
            </a:endParaRPr>
          </a:p>
          <a:p>
            <a:pPr marL="210185">
              <a:lnSpc>
                <a:spcPct val="100000"/>
              </a:lnSpc>
              <a:spcBef>
                <a:spcPts val="215"/>
              </a:spcBef>
            </a:pPr>
            <a:r>
              <a:rPr dirty="0" baseline="27777" sz="900">
                <a:latin typeface="メイリオ"/>
                <a:cs typeface="メイリオ"/>
              </a:rPr>
              <a:t>17）</a:t>
            </a:r>
            <a:r>
              <a:rPr dirty="0" sz="900">
                <a:latin typeface="メイリオ"/>
                <a:cs typeface="メイリオ"/>
              </a:rPr>
              <a:t>に加えて、仕事などによる日中のストレス</a:t>
            </a:r>
            <a:r>
              <a:rPr dirty="0" baseline="27777" sz="900" spc="-15">
                <a:latin typeface="メイリオ"/>
                <a:cs typeface="メイリオ"/>
              </a:rPr>
              <a:t>18）</a:t>
            </a:r>
            <a:r>
              <a:rPr dirty="0" sz="900" spc="-20">
                <a:latin typeface="メイリオ"/>
                <a:cs typeface="メイリオ"/>
              </a:rPr>
              <a:t>、就寝</a:t>
            </a:r>
            <a:endParaRPr sz="900">
              <a:latin typeface="メイリオ"/>
              <a:cs typeface="メイリオ"/>
            </a:endParaRPr>
          </a:p>
          <a:p>
            <a:pPr marL="210185">
              <a:lnSpc>
                <a:spcPct val="100000"/>
              </a:lnSpc>
              <a:spcBef>
                <a:spcPts val="215"/>
              </a:spcBef>
            </a:pPr>
            <a:r>
              <a:rPr dirty="0" sz="900">
                <a:latin typeface="メイリオ"/>
                <a:cs typeface="メイリオ"/>
              </a:rPr>
              <a:t>直前の夕食や夜食、朝食抜きなどの食習慣の乱れ</a:t>
            </a:r>
            <a:r>
              <a:rPr dirty="0" baseline="27777" sz="900" spc="-15">
                <a:latin typeface="メイリオ"/>
                <a:cs typeface="メイリオ"/>
              </a:rPr>
              <a:t>19)</a:t>
            </a:r>
            <a:r>
              <a:rPr dirty="0" sz="900" spc="-25">
                <a:latin typeface="メイリオ"/>
                <a:cs typeface="メイリオ"/>
              </a:rPr>
              <a:t>、運</a:t>
            </a:r>
            <a:endParaRPr sz="900">
              <a:latin typeface="メイリオ"/>
              <a:cs typeface="メイリオ"/>
            </a:endParaRPr>
          </a:p>
        </p:txBody>
      </p:sp>
      <p:sp>
        <p:nvSpPr>
          <p:cNvPr id="7" name="object 7"/>
          <p:cNvSpPr txBox="1"/>
          <p:nvPr/>
        </p:nvSpPr>
        <p:spPr>
          <a:xfrm>
            <a:off x="3446653" y="374138"/>
            <a:ext cx="3135630" cy="1912620"/>
          </a:xfrm>
          <a:prstGeom prst="rect">
            <a:avLst/>
          </a:prstGeom>
        </p:spPr>
        <p:txBody>
          <a:bodyPr wrap="square" lIns="0" tIns="12065" rIns="0" bIns="0" rtlCol="0" vert="horz">
            <a:spAutoFit/>
          </a:bodyPr>
          <a:lstStyle/>
          <a:p>
            <a:pPr algn="just" marL="210185" marR="30480">
              <a:lnSpc>
                <a:spcPct val="120000"/>
              </a:lnSpc>
              <a:spcBef>
                <a:spcPts val="95"/>
              </a:spcBef>
            </a:pPr>
            <a:r>
              <a:rPr dirty="0" sz="900">
                <a:latin typeface="メイリオ"/>
                <a:cs typeface="メイリオ"/>
              </a:rPr>
              <a:t>動不足、歩⾏速度の遅さなどの運動習慣の不良</a:t>
            </a:r>
            <a:r>
              <a:rPr dirty="0" baseline="27777" sz="900" spc="-15">
                <a:latin typeface="メイリオ"/>
                <a:cs typeface="メイリオ"/>
              </a:rPr>
              <a:t>19)</a:t>
            </a:r>
            <a:r>
              <a:rPr dirty="0" sz="900" spc="-20">
                <a:latin typeface="メイリオ"/>
                <a:cs typeface="メイリオ"/>
              </a:rPr>
              <a:t>、そし</a:t>
            </a:r>
            <a:r>
              <a:rPr dirty="0" sz="900" spc="-15">
                <a:latin typeface="メイリオ"/>
                <a:cs typeface="メイリオ"/>
              </a:rPr>
              <a:t>て糖尿病、高血圧、がん、うつ病などの慢性疾患を有す</a:t>
            </a:r>
            <a:r>
              <a:rPr dirty="0" sz="900">
                <a:latin typeface="メイリオ"/>
                <a:cs typeface="メイリオ"/>
              </a:rPr>
              <a:t>ることなど</a:t>
            </a:r>
            <a:r>
              <a:rPr dirty="0" baseline="27777" sz="900" spc="-15">
                <a:latin typeface="メイリオ"/>
                <a:cs typeface="メイリオ"/>
              </a:rPr>
              <a:t>20)</a:t>
            </a:r>
            <a:r>
              <a:rPr dirty="0" sz="900" spc="-5">
                <a:latin typeface="メイリオ"/>
                <a:cs typeface="メイリオ"/>
              </a:rPr>
              <a:t>が報告されています。睡眠休養感を向上させるためには、生活習慣の見直しが重要になります。他にも、寝る前のリラクゼーションや寝室の快適さ、嗜好品のとり方などの睡眠環境や生活習慣も睡眠休養感に影</a:t>
            </a:r>
            <a:r>
              <a:rPr dirty="0" sz="900" spc="-10">
                <a:latin typeface="メイリオ"/>
                <a:cs typeface="メイリオ"/>
              </a:rPr>
              <a:t>響する要素です。</a:t>
            </a:r>
            <a:endParaRPr sz="900">
              <a:latin typeface="メイリオ"/>
              <a:cs typeface="メイリオ"/>
            </a:endParaRPr>
          </a:p>
          <a:p>
            <a:pPr algn="just" marL="210185" marR="31750" indent="-172720">
              <a:lnSpc>
                <a:spcPct val="120000"/>
              </a:lnSpc>
              <a:spcBef>
                <a:spcPts val="6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睡眠環境、生活習慣、嗜好品の摂り方などを見直し、可能な範囲で改善するとともに、慢性疾患の早期発見・早期治療に努め、睡眠休養感を高められるよう努めること</a:t>
            </a:r>
            <a:r>
              <a:rPr dirty="0" sz="900" spc="-10">
                <a:latin typeface="メイリオ"/>
                <a:cs typeface="メイリオ"/>
              </a:rPr>
              <a:t>が大切です。</a:t>
            </a:r>
            <a:endParaRPr sz="900">
              <a:latin typeface="メイリオ"/>
              <a:cs typeface="メイリオ"/>
            </a:endParaRPr>
          </a:p>
        </p:txBody>
      </p:sp>
      <p:sp>
        <p:nvSpPr>
          <p:cNvPr id="8" name="object 8"/>
          <p:cNvSpPr txBox="1"/>
          <p:nvPr/>
        </p:nvSpPr>
        <p:spPr>
          <a:xfrm>
            <a:off x="241096" y="2971926"/>
            <a:ext cx="3134360" cy="1506855"/>
          </a:xfrm>
          <a:prstGeom prst="rect">
            <a:avLst/>
          </a:prstGeom>
        </p:spPr>
        <p:txBody>
          <a:bodyPr wrap="square" lIns="0" tIns="12700" rIns="0" bIns="0" rtlCol="0" vert="horz">
            <a:spAutoFit/>
          </a:bodyPr>
          <a:lstStyle/>
          <a:p>
            <a:pPr algn="just" marL="210185" marR="30480" indent="-172720">
              <a:lnSpc>
                <a:spcPct val="120000"/>
              </a:lnSpc>
              <a:spcBef>
                <a:spcPts val="100"/>
              </a:spcBef>
            </a:pPr>
            <a:r>
              <a:rPr dirty="0" sz="900" spc="-10">
                <a:solidFill>
                  <a:srgbClr val="006FC0"/>
                </a:solidFill>
                <a:latin typeface="Wingdings"/>
                <a:cs typeface="Wingdings"/>
              </a:rPr>
              <a:t></a:t>
            </a:r>
            <a:r>
              <a:rPr dirty="0" sz="900" spc="455">
                <a:solidFill>
                  <a:srgbClr val="006FC0"/>
                </a:solidFill>
                <a:latin typeface="Times New Roman"/>
                <a:cs typeface="Times New Roman"/>
              </a:rPr>
              <a:t> </a:t>
            </a:r>
            <a:r>
              <a:rPr dirty="0" sz="900" spc="5">
                <a:latin typeface="メイリオ"/>
                <a:cs typeface="メイリオ"/>
              </a:rPr>
              <a:t>睡眠の不調</a:t>
            </a:r>
            <a:r>
              <a:rPr dirty="0" sz="900" spc="10">
                <a:latin typeface="メイリオ"/>
                <a:cs typeface="メイリオ"/>
              </a:rPr>
              <a:t>（</a:t>
            </a:r>
            <a:r>
              <a:rPr dirty="0" sz="900">
                <a:latin typeface="メイリオ"/>
                <a:cs typeface="メイリオ"/>
              </a:rPr>
              <a:t>入眠困難や中途覚醒等</a:t>
            </a:r>
            <a:r>
              <a:rPr dirty="0" sz="900" spc="10">
                <a:latin typeface="メイリオ"/>
                <a:cs typeface="メイリオ"/>
              </a:rPr>
              <a:t>）</a:t>
            </a:r>
            <a:r>
              <a:rPr dirty="0" sz="900">
                <a:latin typeface="メイリオ"/>
                <a:cs typeface="メイリオ"/>
              </a:rPr>
              <a:t>や睡眠休養感の低下が長く続く場合、背後に睡眠障害が潜んでいることがあります。不眠症はストレスを契機に発症することが多く、睡眠の不足とともに睡眠休養感の低下をもたらこと</a:t>
            </a:r>
            <a:r>
              <a:rPr dirty="0" sz="900" spc="20">
                <a:latin typeface="メイリオ"/>
                <a:cs typeface="メイリオ"/>
              </a:rPr>
              <a:t>が報告されています</a:t>
            </a:r>
            <a:r>
              <a:rPr dirty="0" baseline="27777" sz="900" spc="15">
                <a:latin typeface="メイリオ"/>
                <a:cs typeface="メイリオ"/>
              </a:rPr>
              <a:t>21）</a:t>
            </a:r>
            <a:r>
              <a:rPr dirty="0" sz="900" spc="15">
                <a:latin typeface="メイリオ"/>
                <a:cs typeface="メイリオ"/>
              </a:rPr>
              <a:t>。閉塞性睡眠時無呼吸や周期性</a:t>
            </a:r>
            <a:r>
              <a:rPr dirty="0" sz="900" spc="-5">
                <a:latin typeface="メイリオ"/>
                <a:cs typeface="メイリオ"/>
              </a:rPr>
              <a:t>四肢運動障害は、日中の眠気・居眠りや睡眠休養感の低</a:t>
            </a:r>
            <a:r>
              <a:rPr dirty="0" sz="900" spc="20">
                <a:latin typeface="メイリオ"/>
                <a:cs typeface="メイリオ"/>
              </a:rPr>
              <a:t>下以外の自覚症状に乏しいこともあります</a:t>
            </a:r>
            <a:r>
              <a:rPr dirty="0" baseline="27777" sz="900" spc="15">
                <a:latin typeface="メイリオ"/>
                <a:cs typeface="メイリオ"/>
              </a:rPr>
              <a:t>22）</a:t>
            </a:r>
            <a:r>
              <a:rPr dirty="0" sz="900" spc="20">
                <a:latin typeface="メイリオ"/>
                <a:cs typeface="メイリオ"/>
              </a:rPr>
              <a:t>。これら</a:t>
            </a:r>
            <a:r>
              <a:rPr dirty="0" sz="900" spc="35">
                <a:latin typeface="メイリオ"/>
                <a:cs typeface="メイリオ"/>
              </a:rPr>
              <a:t>の疾患はいずれも</a:t>
            </a:r>
            <a:r>
              <a:rPr dirty="0" sz="900" spc="15">
                <a:latin typeface="メイリオ"/>
                <a:cs typeface="メイリオ"/>
              </a:rPr>
              <a:t>50</a:t>
            </a:r>
            <a:r>
              <a:rPr dirty="0" sz="900" spc="30">
                <a:latin typeface="メイリオ"/>
                <a:cs typeface="メイリオ"/>
              </a:rPr>
              <a:t>歳代以降有病率が増加するため、</a:t>
            </a:r>
            <a:r>
              <a:rPr dirty="0" sz="900" spc="-5">
                <a:latin typeface="メイリオ"/>
                <a:cs typeface="メイリオ"/>
              </a:rPr>
              <a:t>注意が必要です。</a:t>
            </a:r>
            <a:r>
              <a:rPr dirty="0" sz="900">
                <a:latin typeface="メイリオ"/>
                <a:cs typeface="メイリオ"/>
              </a:rPr>
              <a:t>（⇒睡眠障害について参照）</a:t>
            </a:r>
            <a:endParaRPr sz="900">
              <a:latin typeface="メイリオ"/>
              <a:cs typeface="メイリオ"/>
            </a:endParaRPr>
          </a:p>
        </p:txBody>
      </p:sp>
      <p:sp>
        <p:nvSpPr>
          <p:cNvPr id="9" name="object 9"/>
          <p:cNvSpPr txBox="1"/>
          <p:nvPr/>
        </p:nvSpPr>
        <p:spPr>
          <a:xfrm>
            <a:off x="3446653" y="2971926"/>
            <a:ext cx="3137535" cy="848360"/>
          </a:xfrm>
          <a:prstGeom prst="rect">
            <a:avLst/>
          </a:prstGeom>
        </p:spPr>
        <p:txBody>
          <a:bodyPr wrap="square" lIns="0" tIns="12700" rIns="0" bIns="0" rtlCol="0" vert="horz">
            <a:spAutoFit/>
          </a:bodyPr>
          <a:lstStyle/>
          <a:p>
            <a:pPr algn="just" marL="210185" marR="30480" indent="-172720">
              <a:lnSpc>
                <a:spcPct val="120000"/>
              </a:lnSpc>
              <a:spcBef>
                <a:spcPts val="100"/>
              </a:spcBef>
            </a:pPr>
            <a:r>
              <a:rPr dirty="0" sz="900">
                <a:solidFill>
                  <a:srgbClr val="006FC0"/>
                </a:solidFill>
                <a:latin typeface="Wingdings"/>
                <a:cs typeface="Wingdings"/>
              </a:rPr>
              <a:t></a:t>
            </a:r>
            <a:r>
              <a:rPr dirty="0" sz="900">
                <a:solidFill>
                  <a:srgbClr val="006FC0"/>
                </a:solidFill>
                <a:latin typeface="Times New Roman"/>
                <a:cs typeface="Times New Roman"/>
              </a:rPr>
              <a:t> </a:t>
            </a:r>
            <a:r>
              <a:rPr dirty="0" sz="900" spc="-5">
                <a:latin typeface="メイリオ"/>
                <a:cs typeface="メイリオ"/>
              </a:rPr>
              <a:t>また、労働世代の後半には更年期を迎えるため、さまざまな不調が生じやすくなります。更年期女性の４割〜６割が睡眠の悩みを抱えており、仕事にも影響することが</a:t>
            </a:r>
            <a:r>
              <a:rPr dirty="0" sz="900">
                <a:latin typeface="メイリオ"/>
                <a:cs typeface="メイリオ"/>
              </a:rPr>
              <a:t>報告されています</a:t>
            </a:r>
            <a:r>
              <a:rPr dirty="0" baseline="27777" sz="900" spc="-15">
                <a:latin typeface="メイリオ"/>
                <a:cs typeface="メイリオ"/>
              </a:rPr>
              <a:t>23-</a:t>
            </a:r>
            <a:r>
              <a:rPr dirty="0" baseline="27777" sz="900">
                <a:latin typeface="メイリオ"/>
                <a:cs typeface="メイリオ"/>
              </a:rPr>
              <a:t>25）</a:t>
            </a:r>
            <a:r>
              <a:rPr dirty="0" sz="900">
                <a:latin typeface="メイリオ"/>
                <a:cs typeface="メイリオ"/>
              </a:rPr>
              <a:t>。（</a:t>
            </a:r>
            <a:r>
              <a:rPr dirty="0" sz="900" spc="-5">
                <a:latin typeface="メイリオ"/>
                <a:cs typeface="メイリオ"/>
              </a:rPr>
              <a:t>⇒女性の健康と良質な睡眠</a:t>
            </a:r>
            <a:r>
              <a:rPr dirty="0" sz="900">
                <a:latin typeface="メイリオ"/>
                <a:cs typeface="メイリオ"/>
              </a:rPr>
              <a:t>について参照）</a:t>
            </a:r>
            <a:r>
              <a:rPr dirty="0" sz="900" spc="-50">
                <a:latin typeface="メイリオ"/>
                <a:cs typeface="メイリオ"/>
              </a:rPr>
              <a:t>。</a:t>
            </a:r>
            <a:endParaRPr sz="900">
              <a:latin typeface="メイリオ"/>
              <a:cs typeface="メイリオ"/>
            </a:endParaRPr>
          </a:p>
        </p:txBody>
      </p:sp>
      <p:grpSp>
        <p:nvGrpSpPr>
          <p:cNvPr id="10" name="object 10"/>
          <p:cNvGrpSpPr/>
          <p:nvPr/>
        </p:nvGrpSpPr>
        <p:grpSpPr>
          <a:xfrm>
            <a:off x="200913" y="4664709"/>
            <a:ext cx="6456680" cy="4607560"/>
            <a:chOff x="200913" y="4664709"/>
            <a:chExt cx="6456680" cy="4607560"/>
          </a:xfrm>
        </p:grpSpPr>
        <p:sp>
          <p:nvSpPr>
            <p:cNvPr id="11" name="object 11"/>
            <p:cNvSpPr/>
            <p:nvPr/>
          </p:nvSpPr>
          <p:spPr>
            <a:xfrm>
              <a:off x="207263" y="4671059"/>
              <a:ext cx="6443980" cy="4594860"/>
            </a:xfrm>
            <a:custGeom>
              <a:avLst/>
              <a:gdLst/>
              <a:ahLst/>
              <a:cxnLst/>
              <a:rect l="l" t="t" r="r" b="b"/>
              <a:pathLst>
                <a:path w="6443980" h="4594859">
                  <a:moveTo>
                    <a:pt x="6443472" y="0"/>
                  </a:moveTo>
                  <a:lnTo>
                    <a:pt x="0" y="0"/>
                  </a:lnTo>
                  <a:lnTo>
                    <a:pt x="0" y="4594860"/>
                  </a:lnTo>
                  <a:lnTo>
                    <a:pt x="6443472" y="4594860"/>
                  </a:lnTo>
                  <a:lnTo>
                    <a:pt x="6443472" y="0"/>
                  </a:lnTo>
                  <a:close/>
                </a:path>
              </a:pathLst>
            </a:custGeom>
            <a:solidFill>
              <a:srgbClr val="CDEBFF"/>
            </a:solidFill>
          </p:spPr>
          <p:txBody>
            <a:bodyPr wrap="square" lIns="0" tIns="0" rIns="0" bIns="0" rtlCol="0"/>
            <a:lstStyle/>
            <a:p/>
          </p:txBody>
        </p:sp>
        <p:sp>
          <p:nvSpPr>
            <p:cNvPr id="12" name="object 12"/>
            <p:cNvSpPr/>
            <p:nvPr/>
          </p:nvSpPr>
          <p:spPr>
            <a:xfrm>
              <a:off x="207263" y="4671059"/>
              <a:ext cx="6443980" cy="4594860"/>
            </a:xfrm>
            <a:custGeom>
              <a:avLst/>
              <a:gdLst/>
              <a:ahLst/>
              <a:cxnLst/>
              <a:rect l="l" t="t" r="r" b="b"/>
              <a:pathLst>
                <a:path w="6443980" h="4594859">
                  <a:moveTo>
                    <a:pt x="0" y="4594860"/>
                  </a:moveTo>
                  <a:lnTo>
                    <a:pt x="6443472" y="4594860"/>
                  </a:lnTo>
                  <a:lnTo>
                    <a:pt x="6443472" y="0"/>
                  </a:lnTo>
                  <a:lnTo>
                    <a:pt x="0" y="0"/>
                  </a:lnTo>
                  <a:lnTo>
                    <a:pt x="0" y="4594860"/>
                  </a:lnTo>
                  <a:close/>
                </a:path>
              </a:pathLst>
            </a:custGeom>
            <a:ln w="12700">
              <a:solidFill>
                <a:srgbClr val="CDEBFF"/>
              </a:solidFill>
            </a:ln>
          </p:spPr>
          <p:txBody>
            <a:bodyPr wrap="square" lIns="0" tIns="0" rIns="0" bIns="0" rtlCol="0"/>
            <a:lstStyle/>
            <a:p/>
          </p:txBody>
        </p:sp>
      </p:grpSp>
      <p:sp>
        <p:nvSpPr>
          <p:cNvPr id="13" name="object 13"/>
          <p:cNvSpPr txBox="1"/>
          <p:nvPr/>
        </p:nvSpPr>
        <p:spPr>
          <a:xfrm>
            <a:off x="405193" y="4759261"/>
            <a:ext cx="962025" cy="163830"/>
          </a:xfrm>
          <a:prstGeom prst="rect">
            <a:avLst/>
          </a:prstGeom>
          <a:solidFill>
            <a:srgbClr val="006FC0"/>
          </a:solidFill>
          <a:ln w="3175">
            <a:solidFill>
              <a:srgbClr val="006FC0"/>
            </a:solidFill>
          </a:ln>
        </p:spPr>
        <p:txBody>
          <a:bodyPr wrap="square" lIns="0" tIns="0" rIns="0" bIns="0" rtlCol="0" vert="horz">
            <a:spAutoFit/>
          </a:bodyPr>
          <a:lstStyle/>
          <a:p>
            <a:pPr marL="5080">
              <a:lnSpc>
                <a:spcPts val="1090"/>
              </a:lnSpc>
            </a:pPr>
            <a:r>
              <a:rPr dirty="0" sz="1000" spc="-40" b="1">
                <a:solidFill>
                  <a:srgbClr val="FFFFFF"/>
                </a:solidFill>
                <a:latin typeface="メイリオ"/>
                <a:cs typeface="メイリオ"/>
              </a:rPr>
              <a:t>ショートコラム</a:t>
            </a:r>
            <a:endParaRPr sz="1000">
              <a:latin typeface="メイリオ"/>
              <a:cs typeface="メイリオ"/>
            </a:endParaRPr>
          </a:p>
        </p:txBody>
      </p:sp>
      <p:sp>
        <p:nvSpPr>
          <p:cNvPr id="14" name="object 14"/>
          <p:cNvSpPr txBox="1"/>
          <p:nvPr/>
        </p:nvSpPr>
        <p:spPr>
          <a:xfrm>
            <a:off x="1425321" y="4733290"/>
            <a:ext cx="1547495" cy="177800"/>
          </a:xfrm>
          <a:prstGeom prst="rect">
            <a:avLst/>
          </a:prstGeom>
        </p:spPr>
        <p:txBody>
          <a:bodyPr wrap="square" lIns="0" tIns="12065" rIns="0" bIns="0" rtlCol="0" vert="horz">
            <a:spAutoFit/>
          </a:bodyPr>
          <a:lstStyle/>
          <a:p>
            <a:pPr marL="12700">
              <a:lnSpc>
                <a:spcPct val="100000"/>
              </a:lnSpc>
              <a:spcBef>
                <a:spcPts val="95"/>
              </a:spcBef>
            </a:pPr>
            <a:r>
              <a:rPr dirty="0" sz="1000" spc="-15" b="1">
                <a:solidFill>
                  <a:srgbClr val="006FC0"/>
                </a:solidFill>
                <a:latin typeface="メイリオ"/>
                <a:cs typeface="メイリオ"/>
              </a:rPr>
              <a:t>睡眠時間を確保する働き方</a:t>
            </a:r>
            <a:endParaRPr sz="1000">
              <a:latin typeface="メイリオ"/>
              <a:cs typeface="メイリオ"/>
            </a:endParaRPr>
          </a:p>
        </p:txBody>
      </p:sp>
      <p:sp>
        <p:nvSpPr>
          <p:cNvPr id="15" name="object 15"/>
          <p:cNvSpPr txBox="1"/>
          <p:nvPr/>
        </p:nvSpPr>
        <p:spPr>
          <a:xfrm>
            <a:off x="241096" y="4925695"/>
            <a:ext cx="3206115" cy="4191635"/>
          </a:xfrm>
          <a:prstGeom prst="rect">
            <a:avLst/>
          </a:prstGeom>
        </p:spPr>
        <p:txBody>
          <a:bodyPr wrap="square" lIns="0" tIns="12700" rIns="0" bIns="0" rtlCol="0" vert="horz">
            <a:spAutoFit/>
          </a:bodyPr>
          <a:lstStyle/>
          <a:p>
            <a:pPr marL="38100" marR="30480" indent="103505">
              <a:lnSpc>
                <a:spcPct val="120000"/>
              </a:lnSpc>
              <a:spcBef>
                <a:spcPts val="100"/>
              </a:spcBef>
            </a:pPr>
            <a:r>
              <a:rPr dirty="0" sz="900" spc="5">
                <a:latin typeface="メイリオ"/>
                <a:cs typeface="メイリオ"/>
              </a:rPr>
              <a:t>労働者が適正な睡眠時間を確保するうえで重要なのは、</a:t>
            </a:r>
            <a:r>
              <a:rPr dirty="0" sz="900">
                <a:latin typeface="メイリオ"/>
                <a:cs typeface="メイリオ"/>
              </a:rPr>
              <a:t> </a:t>
            </a:r>
            <a:r>
              <a:rPr dirty="0" sz="900" spc="10">
                <a:latin typeface="メイリオ"/>
                <a:cs typeface="メイリオ"/>
              </a:rPr>
              <a:t>労働時間との関係です。勤務時間が長くなるほど、睡眠時 間は短くなる傾向があるため、疲労が蓄積します（図３</a:t>
            </a:r>
            <a:r>
              <a:rPr dirty="0" sz="900" spc="20">
                <a:latin typeface="メイリオ"/>
                <a:cs typeface="メイリオ"/>
              </a:rPr>
              <a:t>）</a:t>
            </a:r>
            <a:r>
              <a:rPr dirty="0" sz="900">
                <a:latin typeface="メイリオ"/>
                <a:cs typeface="メイリオ"/>
              </a:rPr>
              <a:t>。</a:t>
            </a:r>
            <a:r>
              <a:rPr dirty="0" sz="900" spc="10">
                <a:latin typeface="メイリオ"/>
                <a:cs typeface="メイリオ"/>
              </a:rPr>
              <a:t>労働時間と睡眠時間は関連が強く、米国民を対象とした１ </a:t>
            </a:r>
            <a:r>
              <a:rPr dirty="0" sz="900" spc="5">
                <a:latin typeface="メイリオ"/>
                <a:cs typeface="メイリオ"/>
              </a:rPr>
              <a:t>日の生活時間の大規模調査では、睡眠時間の短縮と最も強 </a:t>
            </a:r>
            <a:r>
              <a:rPr dirty="0" sz="900" spc="10">
                <a:latin typeface="メイリオ"/>
                <a:cs typeface="メイリオ"/>
              </a:rPr>
              <a:t>く関連していたのは勤務時間の長さで、次いで通勤時間を </a:t>
            </a:r>
            <a:r>
              <a:rPr dirty="0" sz="900">
                <a:latin typeface="メイリオ"/>
                <a:cs typeface="メイリオ"/>
              </a:rPr>
              <a:t>含む移動時間の長さでした</a:t>
            </a:r>
            <a:r>
              <a:rPr dirty="0" baseline="27777" sz="900">
                <a:latin typeface="メイリオ"/>
                <a:cs typeface="メイリオ"/>
              </a:rPr>
              <a:t>５</a:t>
            </a:r>
            <a:r>
              <a:rPr dirty="0" baseline="27777" sz="900" spc="15">
                <a:latin typeface="メイリオ"/>
                <a:cs typeface="メイリオ"/>
              </a:rPr>
              <a:t>）</a:t>
            </a:r>
            <a:r>
              <a:rPr dirty="0" sz="900">
                <a:latin typeface="メイリオ"/>
                <a:cs typeface="メイリオ"/>
              </a:rPr>
              <a:t>。我が国の労働時間と睡眠時 </a:t>
            </a:r>
            <a:r>
              <a:rPr dirty="0" sz="900" spc="10">
                <a:latin typeface="メイリオ"/>
                <a:cs typeface="メイリオ"/>
              </a:rPr>
              <a:t>間の関係についての調査研究でも、１日当たりの労働時間 が７時間以上９時間未満の人を基準とした場合、男性の場 合は睡眠時間が６時間未満になるリスクは、労働時間が９ </a:t>
            </a:r>
            <a:r>
              <a:rPr dirty="0" sz="900" spc="20">
                <a:latin typeface="メイリオ"/>
                <a:cs typeface="メイリオ"/>
              </a:rPr>
              <a:t>時間以上の人は</a:t>
            </a:r>
            <a:r>
              <a:rPr dirty="0" sz="900">
                <a:latin typeface="メイリオ"/>
                <a:cs typeface="メイリオ"/>
              </a:rPr>
              <a:t>2.76</a:t>
            </a:r>
            <a:r>
              <a:rPr dirty="0" sz="900" spc="25">
                <a:latin typeface="メイリオ"/>
                <a:cs typeface="メイリオ"/>
              </a:rPr>
              <a:t>倍、</a:t>
            </a:r>
            <a:r>
              <a:rPr dirty="0" sz="900" spc="15">
                <a:latin typeface="メイリオ"/>
                <a:cs typeface="メイリオ"/>
              </a:rPr>
              <a:t>11</a:t>
            </a:r>
            <a:r>
              <a:rPr dirty="0" sz="900" spc="20">
                <a:latin typeface="メイリオ"/>
                <a:cs typeface="メイリオ"/>
              </a:rPr>
              <a:t>時間以上の人は</a:t>
            </a:r>
            <a:r>
              <a:rPr dirty="0" sz="900">
                <a:latin typeface="メイリオ"/>
                <a:cs typeface="メイリオ"/>
              </a:rPr>
              <a:t>8.62</a:t>
            </a:r>
            <a:r>
              <a:rPr dirty="0" sz="900" spc="15">
                <a:latin typeface="メイリオ"/>
                <a:cs typeface="メイリオ"/>
              </a:rPr>
              <a:t>倍に著し</a:t>
            </a:r>
            <a:r>
              <a:rPr dirty="0" sz="900">
                <a:latin typeface="メイリオ"/>
                <a:cs typeface="メイリオ"/>
              </a:rPr>
              <a:t> </a:t>
            </a:r>
            <a:r>
              <a:rPr dirty="0" sz="900" spc="10">
                <a:latin typeface="メイリオ"/>
                <a:cs typeface="メイリオ"/>
              </a:rPr>
              <a:t>く増加することが報告されています。女性の場合も、労働 </a:t>
            </a:r>
            <a:r>
              <a:rPr dirty="0" sz="900" spc="20">
                <a:latin typeface="メイリオ"/>
                <a:cs typeface="メイリオ"/>
              </a:rPr>
              <a:t>時間が９時間以上の人は</a:t>
            </a:r>
            <a:r>
              <a:rPr dirty="0" sz="900" spc="5">
                <a:latin typeface="メイリオ"/>
                <a:cs typeface="メイリオ"/>
              </a:rPr>
              <a:t>2.71</a:t>
            </a:r>
            <a:r>
              <a:rPr dirty="0" sz="900" spc="20">
                <a:latin typeface="メイリオ"/>
                <a:cs typeface="メイリオ"/>
              </a:rPr>
              <a:t>倍、</a:t>
            </a:r>
            <a:r>
              <a:rPr dirty="0" sz="900" spc="5">
                <a:latin typeface="メイリオ"/>
                <a:cs typeface="メイリオ"/>
              </a:rPr>
              <a:t>11</a:t>
            </a:r>
            <a:r>
              <a:rPr dirty="0" sz="900" spc="20">
                <a:latin typeface="メイリオ"/>
                <a:cs typeface="メイリオ"/>
              </a:rPr>
              <a:t>時間以上の人は</a:t>
            </a:r>
            <a:r>
              <a:rPr dirty="0" sz="900" spc="-5">
                <a:latin typeface="メイリオ"/>
                <a:cs typeface="メイリオ"/>
              </a:rPr>
              <a:t>5.59</a:t>
            </a:r>
            <a:r>
              <a:rPr dirty="0" sz="900">
                <a:latin typeface="メイリオ"/>
                <a:cs typeface="メイリオ"/>
              </a:rPr>
              <a:t> </a:t>
            </a:r>
            <a:r>
              <a:rPr dirty="0" sz="900" spc="20">
                <a:latin typeface="メイリオ"/>
                <a:cs typeface="メイリオ"/>
              </a:rPr>
              <a:t>倍に増加することが報告されています</a:t>
            </a:r>
            <a:r>
              <a:rPr dirty="0" baseline="27777" sz="900" spc="22">
                <a:latin typeface="メイリオ"/>
                <a:cs typeface="メイリオ"/>
              </a:rPr>
              <a:t>26）</a:t>
            </a:r>
            <a:r>
              <a:rPr dirty="0" sz="900" spc="20">
                <a:latin typeface="メイリオ"/>
                <a:cs typeface="メイリオ"/>
              </a:rPr>
              <a:t>。さらに、時間</a:t>
            </a:r>
            <a:r>
              <a:rPr dirty="0" sz="900" spc="35">
                <a:latin typeface="メイリオ"/>
                <a:cs typeface="メイリオ"/>
              </a:rPr>
              <a:t> </a:t>
            </a:r>
            <a:r>
              <a:rPr dirty="0" sz="900" spc="10">
                <a:latin typeface="メイリオ"/>
                <a:cs typeface="メイリオ"/>
              </a:rPr>
              <a:t>外労働が１日当たり５時間を超えると睡眠時間は著明に短 </a:t>
            </a:r>
            <a:r>
              <a:rPr dirty="0" sz="900" spc="20">
                <a:latin typeface="メイリオ"/>
                <a:cs typeface="メイリオ"/>
              </a:rPr>
              <a:t>くなるとの報告もあり</a:t>
            </a:r>
            <a:r>
              <a:rPr dirty="0" baseline="27777" sz="900" spc="15">
                <a:latin typeface="メイリオ"/>
                <a:cs typeface="メイリオ"/>
              </a:rPr>
              <a:t>26）</a:t>
            </a:r>
            <a:r>
              <a:rPr dirty="0" sz="900" spc="15">
                <a:latin typeface="メイリオ"/>
                <a:cs typeface="メイリオ"/>
              </a:rPr>
              <a:t>、睡眠時間の確保のためには、</a:t>
            </a:r>
            <a:r>
              <a:rPr dirty="0" sz="900">
                <a:latin typeface="メイリオ"/>
                <a:cs typeface="メイリオ"/>
              </a:rPr>
              <a:t> 長時間労働の是正等の労働時間の管理も重要です。</a:t>
            </a:r>
            <a:endParaRPr sz="900">
              <a:latin typeface="メイリオ"/>
              <a:cs typeface="メイリオ"/>
            </a:endParaRPr>
          </a:p>
          <a:p>
            <a:pPr algn="r" marR="149225">
              <a:lnSpc>
                <a:spcPct val="100000"/>
              </a:lnSpc>
              <a:spcBef>
                <a:spcPts val="610"/>
              </a:spcBef>
            </a:pPr>
            <a:r>
              <a:rPr dirty="0" sz="900" spc="-5">
                <a:latin typeface="メイリオ"/>
                <a:cs typeface="メイリオ"/>
              </a:rPr>
              <a:t>働き方改革では、休息時間を十分に確保するための試み</a:t>
            </a:r>
            <a:endParaRPr sz="900">
              <a:latin typeface="メイリオ"/>
              <a:cs typeface="メイリオ"/>
            </a:endParaRPr>
          </a:p>
          <a:p>
            <a:pPr algn="r" marR="146685">
              <a:lnSpc>
                <a:spcPct val="100000"/>
              </a:lnSpc>
              <a:spcBef>
                <a:spcPts val="220"/>
              </a:spcBef>
            </a:pPr>
            <a:r>
              <a:rPr dirty="0" sz="900" spc="-5">
                <a:latin typeface="メイリオ"/>
                <a:cs typeface="メイリオ"/>
              </a:rPr>
              <a:t>として、退勤から次の出勤までの間に一定時間以上の休息</a:t>
            </a:r>
            <a:endParaRPr sz="900">
              <a:latin typeface="メイリオ"/>
              <a:cs typeface="メイリオ"/>
            </a:endParaRPr>
          </a:p>
          <a:p>
            <a:pPr algn="just" marL="38100" marR="144780">
              <a:lnSpc>
                <a:spcPct val="120000"/>
              </a:lnSpc>
            </a:pPr>
            <a:r>
              <a:rPr dirty="0" sz="900">
                <a:latin typeface="メイリオ"/>
                <a:cs typeface="メイリオ"/>
              </a:rPr>
              <a:t>（インターバル）</a:t>
            </a:r>
            <a:r>
              <a:rPr dirty="0" sz="900" spc="-5">
                <a:latin typeface="メイリオ"/>
                <a:cs typeface="メイリオ"/>
              </a:rPr>
              <a:t>時間を確保する「勤務間インターバル」制度の導入が企業の努力義務とされています。日本の労働</a:t>
            </a:r>
            <a:r>
              <a:rPr dirty="0" sz="900">
                <a:latin typeface="メイリオ"/>
                <a:cs typeface="メイリオ"/>
              </a:rPr>
              <a:t>者を対象とした調査では、インターバル時間が</a:t>
            </a:r>
            <a:r>
              <a:rPr dirty="0" sz="900" spc="-10">
                <a:latin typeface="メイリオ"/>
                <a:cs typeface="メイリオ"/>
              </a:rPr>
              <a:t>12</a:t>
            </a:r>
            <a:r>
              <a:rPr dirty="0" sz="900" spc="-15">
                <a:latin typeface="メイリオ"/>
                <a:cs typeface="メイリオ"/>
              </a:rPr>
              <a:t>時間未満</a:t>
            </a:r>
            <a:r>
              <a:rPr dirty="0" sz="900" spc="-5">
                <a:latin typeface="メイリオ"/>
                <a:cs typeface="メイリオ"/>
              </a:rPr>
              <a:t>の者は、睡眠休養感の欠如、疲労感の増加、ストレスをよ</a:t>
            </a:r>
            <a:r>
              <a:rPr dirty="0" sz="900" spc="60">
                <a:latin typeface="メイリオ"/>
                <a:cs typeface="メイリオ"/>
              </a:rPr>
              <a:t>り感じていることが報告されています</a:t>
            </a:r>
            <a:r>
              <a:rPr dirty="0" baseline="27777" sz="900" spc="-150">
                <a:latin typeface="メイリオ"/>
                <a:cs typeface="メイリオ"/>
              </a:rPr>
              <a:t>27</a:t>
            </a:r>
            <a:r>
              <a:rPr dirty="0" baseline="27777" sz="900" spc="75">
                <a:latin typeface="メイリオ"/>
                <a:cs typeface="メイリオ"/>
              </a:rPr>
              <a:t> </a:t>
            </a:r>
            <a:r>
              <a:rPr dirty="0" baseline="27777" sz="900" spc="104">
                <a:latin typeface="メイリオ"/>
                <a:cs typeface="メイリオ"/>
              </a:rPr>
              <a:t>）</a:t>
            </a:r>
            <a:r>
              <a:rPr dirty="0" sz="900" spc="45">
                <a:latin typeface="メイリオ"/>
                <a:cs typeface="メイリオ"/>
              </a:rPr>
              <a:t>。勤務間イン</a:t>
            </a:r>
            <a:r>
              <a:rPr dirty="0" sz="900" spc="-5">
                <a:latin typeface="メイリオ"/>
                <a:cs typeface="メイリオ"/>
              </a:rPr>
              <a:t>ターバル制度は、長時間労働が生じやすく、交替制勤務等</a:t>
            </a:r>
            <a:endParaRPr sz="900">
              <a:latin typeface="メイリオ"/>
              <a:cs typeface="メイリオ"/>
            </a:endParaRPr>
          </a:p>
        </p:txBody>
      </p:sp>
      <p:sp>
        <p:nvSpPr>
          <p:cNvPr id="16" name="object 16"/>
          <p:cNvSpPr txBox="1"/>
          <p:nvPr/>
        </p:nvSpPr>
        <p:spPr>
          <a:xfrm>
            <a:off x="3499992" y="4925695"/>
            <a:ext cx="3093720" cy="2051050"/>
          </a:xfrm>
          <a:prstGeom prst="rect">
            <a:avLst/>
          </a:prstGeom>
        </p:spPr>
        <p:txBody>
          <a:bodyPr wrap="square" lIns="0" tIns="12700" rIns="0" bIns="0" rtlCol="0" vert="horz">
            <a:spAutoFit/>
          </a:bodyPr>
          <a:lstStyle/>
          <a:p>
            <a:pPr algn="just" marL="38100" marR="30480">
              <a:lnSpc>
                <a:spcPct val="120000"/>
              </a:lnSpc>
              <a:spcBef>
                <a:spcPts val="100"/>
              </a:spcBef>
            </a:pPr>
            <a:r>
              <a:rPr dirty="0" sz="900" spc="-5">
                <a:latin typeface="メイリオ"/>
                <a:cs typeface="メイリオ"/>
              </a:rPr>
              <a:t>の勤務形態が不規則になりがちな職種においては、睡眠時間を確保するうえで有用である一方で、健康的な睡眠をとるためには、規則正しいスケジュールで睡眠時間を確保することも重要です。そのため、勤務間インターバルを活用するとともに、睡眠をとる時刻帯が日によって著しくずれることがないような工夫も、同時に取り入れることが望ま</a:t>
            </a:r>
            <a:r>
              <a:rPr dirty="0" sz="900" spc="-10">
                <a:latin typeface="メイリオ"/>
                <a:cs typeface="メイリオ"/>
              </a:rPr>
              <a:t>しいでしょう。</a:t>
            </a:r>
            <a:endParaRPr sz="900">
              <a:latin typeface="メイリオ"/>
              <a:cs typeface="メイリオ"/>
            </a:endParaRPr>
          </a:p>
          <a:p>
            <a:pPr algn="just" marL="38100" marR="31750" indent="114300">
              <a:lnSpc>
                <a:spcPct val="120000"/>
              </a:lnSpc>
              <a:spcBef>
                <a:spcPts val="395"/>
              </a:spcBef>
            </a:pPr>
            <a:r>
              <a:rPr dirty="0" sz="900">
                <a:latin typeface="メイリオ"/>
                <a:cs typeface="メイリオ"/>
              </a:rPr>
              <a:t>また、平成27</a:t>
            </a:r>
            <a:r>
              <a:rPr dirty="0" sz="900" spc="-5">
                <a:latin typeface="メイリオ"/>
                <a:cs typeface="メイリオ"/>
              </a:rPr>
              <a:t>年の国民健康・栄養調査では、睡眠の確保の妨げとなっている要因として、男性は仕事、女性では育</a:t>
            </a:r>
            <a:r>
              <a:rPr dirty="0" sz="900">
                <a:latin typeface="メイリオ"/>
                <a:cs typeface="メイリオ"/>
              </a:rPr>
              <a:t>児・家事が上位に挙がっています</a:t>
            </a:r>
            <a:r>
              <a:rPr dirty="0" baseline="27777" sz="900" spc="-15">
                <a:latin typeface="メイリオ"/>
                <a:cs typeface="メイリオ"/>
              </a:rPr>
              <a:t>28)</a:t>
            </a:r>
            <a:r>
              <a:rPr dirty="0" sz="900" spc="-5">
                <a:latin typeface="メイリオ"/>
                <a:cs typeface="メイリオ"/>
              </a:rPr>
              <a:t>。睡眠時間を確保するために、会社等での仕事に加えて、育児・家事も適切に家庭内で分担しましょう。</a:t>
            </a:r>
            <a:endParaRPr sz="900">
              <a:latin typeface="メイリオ"/>
              <a:cs typeface="メイリオ"/>
            </a:endParaRPr>
          </a:p>
        </p:txBody>
      </p:sp>
      <p:pic>
        <p:nvPicPr>
          <p:cNvPr id="17" name="object 17"/>
          <p:cNvPicPr/>
          <p:nvPr/>
        </p:nvPicPr>
        <p:blipFill>
          <a:blip r:embed="rId2" cstate="print"/>
          <a:stretch>
            <a:fillRect/>
          </a:stretch>
        </p:blipFill>
        <p:spPr>
          <a:xfrm>
            <a:off x="3480815" y="7267956"/>
            <a:ext cx="3098291" cy="1917192"/>
          </a:xfrm>
          <a:prstGeom prst="rect">
            <a:avLst/>
          </a:prstGeom>
        </p:spPr>
      </p:pic>
      <p:sp>
        <p:nvSpPr>
          <p:cNvPr id="18" name="object 18"/>
          <p:cNvSpPr txBox="1">
            <a:spLocks noGrp="1"/>
          </p:cNvSpPr>
          <p:nvPr>
            <p:ph type="sldNum" idx="7" sz="quarter"/>
          </p:nvPr>
        </p:nvSpPr>
        <p:spPr>
          <a:prstGeom prst="rect"/>
        </p:spPr>
        <p:txBody>
          <a:bodyPr wrap="square" lIns="0" tIns="6350" rIns="0" bIns="0" rtlCol="0" vert="horz">
            <a:spAutoFit/>
          </a:bodyPr>
          <a:lstStyle/>
          <a:p>
            <a:pPr marL="37465">
              <a:lnSpc>
                <a:spcPct val="100000"/>
              </a:lnSpc>
              <a:spcBef>
                <a:spcPts val="50"/>
              </a:spcBef>
            </a:pPr>
            <a:r>
              <a:rPr dirty="0" spc="-25"/>
              <a:t>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9654" y="1661922"/>
            <a:ext cx="6299835" cy="0"/>
          </a:xfrm>
          <a:custGeom>
            <a:avLst/>
            <a:gdLst/>
            <a:ahLst/>
            <a:cxnLst/>
            <a:rect l="l" t="t" r="r" b="b"/>
            <a:pathLst>
              <a:path w="6299834" h="0">
                <a:moveTo>
                  <a:pt x="0" y="0"/>
                </a:moveTo>
                <a:lnTo>
                  <a:pt x="6299835" y="0"/>
                </a:lnTo>
              </a:path>
            </a:pathLst>
          </a:custGeom>
          <a:ln w="7200">
            <a:solidFill>
              <a:srgbClr val="4471C4"/>
            </a:solidFill>
          </a:ln>
        </p:spPr>
        <p:txBody>
          <a:bodyPr wrap="square" lIns="0" tIns="0" rIns="0" bIns="0" rtlCol="0"/>
          <a:lstStyle/>
          <a:p/>
        </p:txBody>
      </p:sp>
      <p:sp>
        <p:nvSpPr>
          <p:cNvPr id="3" name="object 3"/>
          <p:cNvSpPr txBox="1"/>
          <p:nvPr/>
        </p:nvSpPr>
        <p:spPr>
          <a:xfrm>
            <a:off x="266496" y="1681733"/>
            <a:ext cx="482600" cy="116839"/>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p:txBody>
      </p:sp>
      <p:sp>
        <p:nvSpPr>
          <p:cNvPr id="11" name="object 11"/>
          <p:cNvSpPr txBox="1">
            <a:spLocks noGrp="1"/>
          </p:cNvSpPr>
          <p:nvPr>
            <p:ph type="sldNum" idx="7" sz="quarter"/>
          </p:nvPr>
        </p:nvSpPr>
        <p:spPr>
          <a:prstGeom prst="rect"/>
        </p:spPr>
        <p:txBody>
          <a:bodyPr wrap="square" lIns="0" tIns="6350" rIns="0" bIns="0" rtlCol="0" vert="horz">
            <a:spAutoFit/>
          </a:bodyPr>
          <a:lstStyle/>
          <a:p>
            <a:pPr marL="37465">
              <a:lnSpc>
                <a:spcPct val="100000"/>
              </a:lnSpc>
              <a:spcBef>
                <a:spcPts val="50"/>
              </a:spcBef>
            </a:pPr>
            <a:r>
              <a:rPr dirty="0" spc="-25"/>
              <a:t>14</a:t>
            </a:r>
          </a:p>
        </p:txBody>
      </p:sp>
      <p:sp>
        <p:nvSpPr>
          <p:cNvPr id="4" name="object 4"/>
          <p:cNvSpPr txBox="1"/>
          <p:nvPr/>
        </p:nvSpPr>
        <p:spPr>
          <a:xfrm>
            <a:off x="5991859" y="83058"/>
            <a:ext cx="601980"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006CB7"/>
                </a:solidFill>
                <a:latin typeface="メイリオ"/>
                <a:cs typeface="メイリオ"/>
              </a:rPr>
              <a:t>成人版（案）</a:t>
            </a:r>
            <a:endParaRPr sz="800">
              <a:latin typeface="メイリオ"/>
              <a:cs typeface="メイリオ"/>
            </a:endParaRPr>
          </a:p>
        </p:txBody>
      </p:sp>
      <p:sp>
        <p:nvSpPr>
          <p:cNvPr id="5" name="object 5"/>
          <p:cNvSpPr txBox="1"/>
          <p:nvPr/>
        </p:nvSpPr>
        <p:spPr>
          <a:xfrm>
            <a:off x="278891" y="332231"/>
            <a:ext cx="251460" cy="251460"/>
          </a:xfrm>
          <a:prstGeom prst="rect">
            <a:avLst/>
          </a:prstGeom>
          <a:solidFill>
            <a:srgbClr val="006FC0"/>
          </a:solidFill>
        </p:spPr>
        <p:txBody>
          <a:bodyPr wrap="square" lIns="0" tIns="25400" rIns="0" bIns="0" rtlCol="0" vert="horz">
            <a:spAutoFit/>
          </a:bodyPr>
          <a:lstStyle/>
          <a:p>
            <a:pPr marL="49530">
              <a:lnSpc>
                <a:spcPct val="100000"/>
              </a:lnSpc>
              <a:spcBef>
                <a:spcPts val="200"/>
              </a:spcBef>
            </a:pPr>
            <a:r>
              <a:rPr dirty="0" sz="1200" spc="-50" b="1">
                <a:solidFill>
                  <a:srgbClr val="FFFFFF"/>
                </a:solidFill>
                <a:latin typeface="メイリオ"/>
                <a:cs typeface="メイリオ"/>
              </a:rPr>
              <a:t>５</a:t>
            </a:r>
            <a:endParaRPr sz="1200">
              <a:latin typeface="メイリオ"/>
              <a:cs typeface="メイリオ"/>
            </a:endParaRPr>
          </a:p>
        </p:txBody>
      </p:sp>
      <p:sp>
        <p:nvSpPr>
          <p:cNvPr id="6" name="object 6"/>
          <p:cNvSpPr txBox="1"/>
          <p:nvPr/>
        </p:nvSpPr>
        <p:spPr>
          <a:xfrm>
            <a:off x="638555" y="332231"/>
            <a:ext cx="5941060" cy="251460"/>
          </a:xfrm>
          <a:prstGeom prst="rect">
            <a:avLst/>
          </a:prstGeom>
          <a:solidFill>
            <a:srgbClr val="006FC0"/>
          </a:solidFill>
        </p:spPr>
        <p:txBody>
          <a:bodyPr wrap="square" lIns="0" tIns="25400" rIns="0" bIns="0" rtlCol="0" vert="horz">
            <a:spAutoFit/>
          </a:bodyPr>
          <a:lstStyle/>
          <a:p>
            <a:pPr marL="91440">
              <a:lnSpc>
                <a:spcPct val="100000"/>
              </a:lnSpc>
              <a:spcBef>
                <a:spcPts val="200"/>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Q&amp;A</a:t>
            </a:r>
            <a:r>
              <a:rPr dirty="0" sz="1200" spc="-20" b="1">
                <a:solidFill>
                  <a:srgbClr val="FFFFFF"/>
                </a:solidFill>
                <a:latin typeface="メイリオ"/>
                <a:cs typeface="メイリオ"/>
              </a:rPr>
              <a:t>）</a:t>
            </a:r>
            <a:endParaRPr sz="1200">
              <a:latin typeface="メイリオ"/>
              <a:cs typeface="メイリオ"/>
            </a:endParaRPr>
          </a:p>
        </p:txBody>
      </p:sp>
      <p:sp>
        <p:nvSpPr>
          <p:cNvPr id="7" name="object 7"/>
          <p:cNvSpPr txBox="1"/>
          <p:nvPr/>
        </p:nvSpPr>
        <p:spPr>
          <a:xfrm>
            <a:off x="266496" y="596900"/>
            <a:ext cx="3114040" cy="784860"/>
          </a:xfrm>
          <a:prstGeom prst="rect">
            <a:avLst/>
          </a:prstGeom>
        </p:spPr>
        <p:txBody>
          <a:bodyPr wrap="square" lIns="0" tIns="90170" rIns="0" bIns="0" rtlCol="0" vert="horz">
            <a:spAutoFit/>
          </a:bodyPr>
          <a:lstStyle/>
          <a:p>
            <a:pPr marL="12700">
              <a:lnSpc>
                <a:spcPct val="100000"/>
              </a:lnSpc>
              <a:spcBef>
                <a:spcPts val="710"/>
              </a:spcBef>
            </a:pPr>
            <a:r>
              <a:rPr dirty="0" sz="900" spc="-70" b="1">
                <a:solidFill>
                  <a:srgbClr val="006FC0"/>
                </a:solidFill>
                <a:latin typeface="メイリオ"/>
                <a:cs typeface="メイリオ"/>
              </a:rPr>
              <a:t>Ｑ. </a:t>
            </a:r>
            <a:r>
              <a:rPr dirty="0" sz="900" spc="-70">
                <a:solidFill>
                  <a:srgbClr val="006FC0"/>
                </a:solidFill>
                <a:latin typeface="メイリオ"/>
                <a:cs typeface="メイリオ"/>
              </a:rPr>
              <a:t>良い睡眠の目安はありますか？</a:t>
            </a:r>
            <a:endParaRPr sz="900">
              <a:latin typeface="メイリオ"/>
              <a:cs typeface="メイリオ"/>
            </a:endParaRPr>
          </a:p>
          <a:p>
            <a:pPr algn="just" marL="156845" marR="5080" indent="-144780">
              <a:lnSpc>
                <a:spcPct val="120000"/>
              </a:lnSpc>
              <a:spcBef>
                <a:spcPts val="395"/>
              </a:spcBef>
            </a:pPr>
            <a:r>
              <a:rPr dirty="0" sz="900" b="1">
                <a:latin typeface="メイリオ"/>
                <a:cs typeface="メイリオ"/>
              </a:rPr>
              <a:t>A</a:t>
            </a:r>
            <a:r>
              <a:rPr dirty="0" sz="900" spc="-10" b="1">
                <a:latin typeface="メイリオ"/>
                <a:cs typeface="メイリオ"/>
              </a:rPr>
              <a:t>. </a:t>
            </a:r>
            <a:r>
              <a:rPr dirty="0" sz="900" spc="-65">
                <a:latin typeface="メイリオ"/>
                <a:cs typeface="メイリオ"/>
              </a:rPr>
              <a:t>睡眠後の休養感、つまり「睡眠で休養がとれている感覚」が</a:t>
            </a:r>
            <a:r>
              <a:rPr dirty="0" sz="900" spc="-50">
                <a:latin typeface="メイリオ"/>
                <a:cs typeface="メイリオ"/>
              </a:rPr>
              <a:t>特に重要です。そのためには、生活習慣や睡眠環境を整える</a:t>
            </a:r>
            <a:r>
              <a:rPr dirty="0" sz="900" spc="-65">
                <a:latin typeface="メイリオ"/>
                <a:cs typeface="メイリオ"/>
              </a:rPr>
              <a:t>ことが必要となります。</a:t>
            </a:r>
            <a:endParaRPr sz="900">
              <a:latin typeface="メイリオ"/>
              <a:cs typeface="メイリオ"/>
            </a:endParaRPr>
          </a:p>
        </p:txBody>
      </p:sp>
      <p:sp>
        <p:nvSpPr>
          <p:cNvPr id="8" name="object 8"/>
          <p:cNvSpPr txBox="1"/>
          <p:nvPr/>
        </p:nvSpPr>
        <p:spPr>
          <a:xfrm>
            <a:off x="3488816" y="596900"/>
            <a:ext cx="3114040" cy="784860"/>
          </a:xfrm>
          <a:prstGeom prst="rect">
            <a:avLst/>
          </a:prstGeom>
        </p:spPr>
        <p:txBody>
          <a:bodyPr wrap="square" lIns="0" tIns="90170" rIns="0" bIns="0" rtlCol="0" vert="horz">
            <a:spAutoFit/>
          </a:bodyPr>
          <a:lstStyle/>
          <a:p>
            <a:pPr marL="12700">
              <a:lnSpc>
                <a:spcPct val="100000"/>
              </a:lnSpc>
              <a:spcBef>
                <a:spcPts val="710"/>
              </a:spcBef>
            </a:pPr>
            <a:r>
              <a:rPr dirty="0" sz="900" spc="-80" b="1">
                <a:solidFill>
                  <a:srgbClr val="006FC0"/>
                </a:solidFill>
                <a:latin typeface="メイリオ"/>
                <a:cs typeface="メイリオ"/>
              </a:rPr>
              <a:t>Q.</a:t>
            </a:r>
            <a:r>
              <a:rPr dirty="0" sz="900" spc="-75">
                <a:solidFill>
                  <a:srgbClr val="006FC0"/>
                </a:solidFill>
                <a:latin typeface="メイリオ"/>
                <a:cs typeface="メイリオ"/>
              </a:rPr>
              <a:t>睡眠に関係した病気として注意が必要なものはありますか？</a:t>
            </a:r>
            <a:endParaRPr sz="900">
              <a:latin typeface="メイリオ"/>
              <a:cs typeface="メイリオ"/>
            </a:endParaRPr>
          </a:p>
          <a:p>
            <a:pPr algn="just" marL="157480" marR="5080" indent="-144780">
              <a:lnSpc>
                <a:spcPct val="120000"/>
              </a:lnSpc>
              <a:spcBef>
                <a:spcPts val="395"/>
              </a:spcBef>
            </a:pPr>
            <a:r>
              <a:rPr dirty="0" sz="900" b="1">
                <a:latin typeface="メイリオ"/>
                <a:cs typeface="メイリオ"/>
              </a:rPr>
              <a:t>A</a:t>
            </a:r>
            <a:r>
              <a:rPr dirty="0" sz="900" spc="-10" b="1">
                <a:latin typeface="メイリオ"/>
                <a:cs typeface="メイリオ"/>
              </a:rPr>
              <a:t>. </a:t>
            </a:r>
            <a:r>
              <a:rPr dirty="0" sz="900" spc="-65">
                <a:latin typeface="メイリオ"/>
                <a:cs typeface="メイリオ"/>
              </a:rPr>
              <a:t>最も注意が必要なのは、閉塞性睡眠時無呼吸です。睡眠休養</a:t>
            </a:r>
            <a:r>
              <a:rPr dirty="0" sz="900" spc="-50">
                <a:latin typeface="メイリオ"/>
                <a:cs typeface="メイリオ"/>
              </a:rPr>
              <a:t>感が低い、日中の眠気が強い場合などは、積極的に専⾨医療</a:t>
            </a:r>
            <a:r>
              <a:rPr dirty="0" sz="900" spc="-75">
                <a:latin typeface="メイリオ"/>
                <a:cs typeface="メイリオ"/>
              </a:rPr>
              <a:t>機関で検査を受けることをお勧めします。</a:t>
            </a:r>
            <a:endParaRPr sz="900">
              <a:latin typeface="メイリオ"/>
              <a:cs typeface="メイリオ"/>
            </a:endParaRPr>
          </a:p>
        </p:txBody>
      </p:sp>
      <p:sp>
        <p:nvSpPr>
          <p:cNvPr id="9" name="object 9"/>
          <p:cNvSpPr txBox="1"/>
          <p:nvPr/>
        </p:nvSpPr>
        <p:spPr>
          <a:xfrm>
            <a:off x="266496" y="1832609"/>
            <a:ext cx="3031490" cy="4944110"/>
          </a:xfrm>
          <a:prstGeom prst="rect">
            <a:avLst/>
          </a:prstGeom>
        </p:spPr>
        <p:txBody>
          <a:bodyPr wrap="square" lIns="0" tIns="12700" rIns="0" bIns="0" rtlCol="0" vert="horz">
            <a:spAutoFit/>
          </a:bodyPr>
          <a:lstStyle/>
          <a:p>
            <a:pPr algn="just" marL="228600" marR="19685" indent="-216535">
              <a:lnSpc>
                <a:spcPct val="100000"/>
              </a:lnSpc>
              <a:spcBef>
                <a:spcPts val="100"/>
              </a:spcBef>
            </a:pPr>
            <a:r>
              <a:rPr dirty="0" sz="600" spc="-30">
                <a:latin typeface="メイリオ"/>
                <a:cs typeface="メイリオ"/>
              </a:rPr>
              <a:t>1.</a:t>
            </a:r>
            <a:r>
              <a:rPr dirty="0" sz="600" spc="944">
                <a:latin typeface="メイリオ"/>
                <a:cs typeface="メイリオ"/>
              </a:rPr>
              <a:t> </a:t>
            </a:r>
            <a:r>
              <a:rPr dirty="0" sz="600" spc="-45">
                <a:latin typeface="メイリオ"/>
                <a:cs typeface="メイリオ"/>
              </a:rPr>
              <a:t>Itani</a:t>
            </a:r>
            <a:r>
              <a:rPr dirty="0" sz="600" spc="-70">
                <a:latin typeface="メイリオ"/>
                <a:cs typeface="メイリオ"/>
              </a:rPr>
              <a:t> </a:t>
            </a:r>
            <a:r>
              <a:rPr dirty="0" sz="600" spc="-35">
                <a:latin typeface="メイリオ"/>
                <a:cs typeface="メイリオ"/>
              </a:rPr>
              <a:t>O,</a:t>
            </a:r>
            <a:r>
              <a:rPr dirty="0" sz="600" spc="-70">
                <a:latin typeface="メイリオ"/>
                <a:cs typeface="メイリオ"/>
              </a:rPr>
              <a:t> </a:t>
            </a:r>
            <a:r>
              <a:rPr dirty="0" sz="600" spc="-50">
                <a:latin typeface="メイリオ"/>
                <a:cs typeface="メイリオ"/>
              </a:rPr>
              <a:t>Kaneita</a:t>
            </a:r>
            <a:r>
              <a:rPr dirty="0" sz="600" spc="-75">
                <a:latin typeface="メイリオ"/>
                <a:cs typeface="メイリオ"/>
              </a:rPr>
              <a:t> </a:t>
            </a:r>
            <a:r>
              <a:rPr dirty="0" sz="600" spc="-45">
                <a:latin typeface="メイリオ"/>
                <a:cs typeface="メイリオ"/>
              </a:rPr>
              <a:t>Y</a:t>
            </a:r>
            <a:r>
              <a:rPr dirty="0" sz="600">
                <a:latin typeface="メイリオ"/>
                <a:cs typeface="メイリオ"/>
              </a:rPr>
              <a:t>,</a:t>
            </a:r>
            <a:r>
              <a:rPr dirty="0" sz="600" spc="-70">
                <a:latin typeface="メイリオ"/>
                <a:cs typeface="メイリオ"/>
              </a:rPr>
              <a:t> </a:t>
            </a:r>
            <a:r>
              <a:rPr dirty="0" sz="600" spc="-45">
                <a:latin typeface="メイリオ"/>
                <a:cs typeface="メイリオ"/>
              </a:rPr>
              <a:t>Tokiya</a:t>
            </a:r>
            <a:r>
              <a:rPr dirty="0" sz="600" spc="-65">
                <a:latin typeface="メイリオ"/>
                <a:cs typeface="メイリオ"/>
              </a:rPr>
              <a:t> </a:t>
            </a:r>
            <a:r>
              <a:rPr dirty="0" sz="600" spc="-30">
                <a:latin typeface="メイリオ"/>
                <a:cs typeface="メイリオ"/>
              </a:rPr>
              <a:t>M,</a:t>
            </a:r>
            <a:r>
              <a:rPr dirty="0" sz="600" spc="-65">
                <a:latin typeface="メイリオ"/>
                <a:cs typeface="メイリオ"/>
              </a:rPr>
              <a:t> </a:t>
            </a:r>
            <a:r>
              <a:rPr dirty="0" sz="600" spc="-45">
                <a:latin typeface="メイリオ"/>
                <a:cs typeface="メイリオ"/>
              </a:rPr>
              <a:t>Jike</a:t>
            </a:r>
            <a:r>
              <a:rPr dirty="0" sz="600" spc="-60">
                <a:latin typeface="メイリオ"/>
                <a:cs typeface="メイリオ"/>
              </a:rPr>
              <a:t> </a:t>
            </a:r>
            <a:r>
              <a:rPr dirty="0" sz="600" spc="-30">
                <a:latin typeface="メイリオ"/>
                <a:cs typeface="メイリオ"/>
              </a:rPr>
              <a:t>M,</a:t>
            </a:r>
            <a:r>
              <a:rPr dirty="0" sz="600" spc="-80">
                <a:latin typeface="メイリオ"/>
                <a:cs typeface="メイリオ"/>
              </a:rPr>
              <a:t> </a:t>
            </a:r>
            <a:r>
              <a:rPr dirty="0" sz="600" spc="-45">
                <a:latin typeface="メイリオ"/>
                <a:cs typeface="メイリオ"/>
              </a:rPr>
              <a:t>Murata</a:t>
            </a:r>
            <a:r>
              <a:rPr dirty="0" sz="600" spc="-60">
                <a:latin typeface="メイリオ"/>
                <a:cs typeface="メイリオ"/>
              </a:rPr>
              <a:t> </a:t>
            </a:r>
            <a:r>
              <a:rPr dirty="0" sz="600" spc="-35">
                <a:latin typeface="メイリオ"/>
                <a:cs typeface="メイリオ"/>
              </a:rPr>
              <a:t>A,</a:t>
            </a:r>
            <a:r>
              <a:rPr dirty="0" sz="600" spc="-80">
                <a:latin typeface="メイリオ"/>
                <a:cs typeface="メイリオ"/>
              </a:rPr>
              <a:t> </a:t>
            </a:r>
            <a:r>
              <a:rPr dirty="0" sz="600" spc="-50">
                <a:latin typeface="メイリオ"/>
                <a:cs typeface="メイリオ"/>
              </a:rPr>
              <a:t>Nakagome</a:t>
            </a:r>
            <a:r>
              <a:rPr dirty="0" sz="600" spc="-75">
                <a:latin typeface="メイリオ"/>
                <a:cs typeface="メイリオ"/>
              </a:rPr>
              <a:t> </a:t>
            </a:r>
            <a:r>
              <a:rPr dirty="0" sz="600" spc="-50">
                <a:latin typeface="メイリオ"/>
                <a:cs typeface="メイリオ"/>
              </a:rPr>
              <a:t>S</a:t>
            </a:r>
            <a:r>
              <a:rPr dirty="0" sz="600">
                <a:latin typeface="メイリオ"/>
                <a:cs typeface="メイリオ"/>
              </a:rPr>
              <a:t>,</a:t>
            </a:r>
            <a:r>
              <a:rPr dirty="0" sz="600" spc="-70">
                <a:latin typeface="メイリオ"/>
                <a:cs typeface="メイリオ"/>
              </a:rPr>
              <a:t> </a:t>
            </a:r>
            <a:r>
              <a:rPr dirty="0" sz="600" spc="-50">
                <a:latin typeface="メイリオ"/>
                <a:cs typeface="メイリオ"/>
              </a:rPr>
              <a:t>Otsuka</a:t>
            </a:r>
            <a:r>
              <a:rPr dirty="0" sz="600" spc="-70">
                <a:latin typeface="メイリオ"/>
                <a:cs typeface="メイリオ"/>
              </a:rPr>
              <a:t> </a:t>
            </a:r>
            <a:r>
              <a:rPr dirty="0" sz="600" spc="-45">
                <a:latin typeface="メイリオ"/>
                <a:cs typeface="メイリオ"/>
              </a:rPr>
              <a:t>Y</a:t>
            </a:r>
            <a:r>
              <a:rPr dirty="0" sz="600">
                <a:latin typeface="メイリオ"/>
                <a:cs typeface="メイリオ"/>
              </a:rPr>
              <a:t>,</a:t>
            </a:r>
            <a:r>
              <a:rPr dirty="0" sz="600" spc="-70">
                <a:latin typeface="メイリオ"/>
                <a:cs typeface="メイリオ"/>
              </a:rPr>
              <a:t> </a:t>
            </a:r>
            <a:r>
              <a:rPr dirty="0" sz="600" spc="-45">
                <a:latin typeface="メイリオ"/>
                <a:cs typeface="メイリオ"/>
              </a:rPr>
              <a:t>Ohida</a:t>
            </a:r>
            <a:r>
              <a:rPr dirty="0" sz="600" spc="-60">
                <a:latin typeface="メイリオ"/>
                <a:cs typeface="メイリオ"/>
              </a:rPr>
              <a:t> </a:t>
            </a:r>
            <a:r>
              <a:rPr dirty="0" sz="600" spc="-35">
                <a:latin typeface="メイリオ"/>
                <a:cs typeface="メイリオ"/>
              </a:rPr>
              <a:t>T.</a:t>
            </a:r>
            <a:r>
              <a:rPr dirty="0" sz="600" spc="-70">
                <a:latin typeface="メイリオ"/>
                <a:cs typeface="メイリオ"/>
              </a:rPr>
              <a:t> </a:t>
            </a:r>
            <a:r>
              <a:rPr dirty="0" sz="600" spc="-40">
                <a:latin typeface="メイリオ"/>
                <a:cs typeface="メイリオ"/>
              </a:rPr>
              <a:t>Short</a:t>
            </a:r>
            <a:r>
              <a:rPr dirty="0" sz="600">
                <a:latin typeface="メイリオ"/>
                <a:cs typeface="メイリオ"/>
              </a:rPr>
              <a:t> </a:t>
            </a:r>
            <a:r>
              <a:rPr dirty="0" sz="600" spc="-45">
                <a:latin typeface="メイリオ"/>
                <a:cs typeface="メイリオ"/>
              </a:rPr>
              <a:t>sleep</a:t>
            </a:r>
            <a:r>
              <a:rPr dirty="0" sz="600" spc="-5">
                <a:latin typeface="メイリオ"/>
                <a:cs typeface="メイリオ"/>
              </a:rPr>
              <a:t> </a:t>
            </a:r>
            <a:r>
              <a:rPr dirty="0" sz="600" spc="-50">
                <a:latin typeface="メイリオ"/>
                <a:cs typeface="メイリオ"/>
              </a:rPr>
              <a:t>duration,</a:t>
            </a:r>
            <a:r>
              <a:rPr dirty="0" sz="600" spc="-10">
                <a:latin typeface="メイリオ"/>
                <a:cs typeface="メイリオ"/>
              </a:rPr>
              <a:t> </a:t>
            </a:r>
            <a:r>
              <a:rPr dirty="0" sz="600" spc="-45">
                <a:latin typeface="メイリオ"/>
                <a:cs typeface="メイリオ"/>
              </a:rPr>
              <a:t>shift</a:t>
            </a:r>
            <a:r>
              <a:rPr dirty="0" sz="600" spc="-15">
                <a:latin typeface="メイリオ"/>
                <a:cs typeface="メイリオ"/>
              </a:rPr>
              <a:t> </a:t>
            </a:r>
            <a:r>
              <a:rPr dirty="0" sz="600" spc="-45">
                <a:latin typeface="メイリオ"/>
                <a:cs typeface="メイリオ"/>
              </a:rPr>
              <a:t>work,</a:t>
            </a:r>
            <a:r>
              <a:rPr dirty="0" sz="600" spc="-10">
                <a:latin typeface="メイリオ"/>
                <a:cs typeface="メイリオ"/>
              </a:rPr>
              <a:t> </a:t>
            </a:r>
            <a:r>
              <a:rPr dirty="0" sz="600" spc="-40">
                <a:latin typeface="メイリオ"/>
                <a:cs typeface="メイリオ"/>
              </a:rPr>
              <a:t>and</a:t>
            </a:r>
            <a:r>
              <a:rPr dirty="0" sz="600" spc="-20">
                <a:latin typeface="メイリオ"/>
                <a:cs typeface="メイリオ"/>
              </a:rPr>
              <a:t> </a:t>
            </a:r>
            <a:r>
              <a:rPr dirty="0" sz="600" spc="-50">
                <a:latin typeface="メイリオ"/>
                <a:cs typeface="メイリオ"/>
              </a:rPr>
              <a:t>actual</a:t>
            </a:r>
            <a:r>
              <a:rPr dirty="0" sz="600">
                <a:latin typeface="メイリオ"/>
                <a:cs typeface="メイリオ"/>
              </a:rPr>
              <a:t> </a:t>
            </a:r>
            <a:r>
              <a:rPr dirty="0" sz="600" spc="-45">
                <a:latin typeface="メイリオ"/>
                <a:cs typeface="メイリオ"/>
              </a:rPr>
              <a:t>days</a:t>
            </a:r>
            <a:r>
              <a:rPr dirty="0" sz="600" spc="-15">
                <a:latin typeface="メイリオ"/>
                <a:cs typeface="メイリオ"/>
              </a:rPr>
              <a:t> </a:t>
            </a:r>
            <a:r>
              <a:rPr dirty="0" sz="600" spc="-50">
                <a:latin typeface="メイリオ"/>
                <a:cs typeface="メイリオ"/>
              </a:rPr>
              <a:t>taken</a:t>
            </a:r>
            <a:r>
              <a:rPr dirty="0" sz="600">
                <a:latin typeface="メイリオ"/>
                <a:cs typeface="メイリオ"/>
              </a:rPr>
              <a:t> </a:t>
            </a:r>
            <a:r>
              <a:rPr dirty="0" sz="600" spc="-35">
                <a:latin typeface="メイリオ"/>
                <a:cs typeface="メイリオ"/>
              </a:rPr>
              <a:t>off</a:t>
            </a:r>
            <a:r>
              <a:rPr dirty="0" sz="600" spc="-10">
                <a:latin typeface="メイリオ"/>
                <a:cs typeface="メイリオ"/>
              </a:rPr>
              <a:t> </a:t>
            </a:r>
            <a:r>
              <a:rPr dirty="0" sz="600" spc="-45">
                <a:latin typeface="メイリオ"/>
                <a:cs typeface="メイリオ"/>
              </a:rPr>
              <a:t>work</a:t>
            </a:r>
            <a:r>
              <a:rPr dirty="0" sz="600" spc="5">
                <a:latin typeface="メイリオ"/>
                <a:cs typeface="メイリオ"/>
              </a:rPr>
              <a:t> </a:t>
            </a:r>
            <a:r>
              <a:rPr dirty="0" sz="600" spc="-40">
                <a:latin typeface="メイリオ"/>
                <a:cs typeface="メイリオ"/>
              </a:rPr>
              <a:t>are</a:t>
            </a:r>
            <a:r>
              <a:rPr dirty="0" sz="600" spc="-15">
                <a:latin typeface="メイリオ"/>
                <a:cs typeface="メイリオ"/>
              </a:rPr>
              <a:t> </a:t>
            </a:r>
            <a:r>
              <a:rPr dirty="0" sz="600" spc="-50">
                <a:latin typeface="メイリオ"/>
                <a:cs typeface="メイリオ"/>
              </a:rPr>
              <a:t>predictive</a:t>
            </a:r>
            <a:r>
              <a:rPr dirty="0" sz="600" spc="-10">
                <a:latin typeface="メイリオ"/>
                <a:cs typeface="メイリオ"/>
              </a:rPr>
              <a:t> </a:t>
            </a:r>
            <a:r>
              <a:rPr dirty="0" sz="600" spc="-55">
                <a:latin typeface="メイリオ"/>
                <a:cs typeface="メイリオ"/>
              </a:rPr>
              <a:t>life-</a:t>
            </a:r>
            <a:r>
              <a:rPr dirty="0" sz="600" spc="-45">
                <a:latin typeface="メイリオ"/>
                <a:cs typeface="メイリオ"/>
              </a:rPr>
              <a:t>style</a:t>
            </a:r>
            <a:r>
              <a:rPr dirty="0" sz="600" spc="-15">
                <a:latin typeface="メイリオ"/>
                <a:cs typeface="メイリオ"/>
              </a:rPr>
              <a:t> </a:t>
            </a:r>
            <a:r>
              <a:rPr dirty="0" sz="600" spc="-45">
                <a:latin typeface="メイリオ"/>
                <a:cs typeface="メイリオ"/>
              </a:rPr>
              <a:t>risk</a:t>
            </a:r>
            <a:r>
              <a:rPr dirty="0" sz="600">
                <a:latin typeface="メイリオ"/>
                <a:cs typeface="メイリオ"/>
              </a:rPr>
              <a:t> </a:t>
            </a:r>
            <a:r>
              <a:rPr dirty="0" sz="600" spc="-50">
                <a:latin typeface="メイリオ"/>
                <a:cs typeface="メイリオ"/>
              </a:rPr>
              <a:t>factors </a:t>
            </a:r>
            <a:r>
              <a:rPr dirty="0" sz="600" spc="-40">
                <a:latin typeface="メイリオ"/>
                <a:cs typeface="メイリオ"/>
              </a:rPr>
              <a:t>for</a:t>
            </a:r>
            <a:r>
              <a:rPr dirty="0" sz="600" spc="-45">
                <a:latin typeface="メイリオ"/>
                <a:cs typeface="メイリオ"/>
              </a:rPr>
              <a:t> </a:t>
            </a:r>
            <a:r>
              <a:rPr dirty="0" sz="600" spc="-60">
                <a:latin typeface="メイリオ"/>
                <a:cs typeface="メイリオ"/>
              </a:rPr>
              <a:t>new-</a:t>
            </a:r>
            <a:r>
              <a:rPr dirty="0" sz="600" spc="-45">
                <a:latin typeface="メイリオ"/>
                <a:cs typeface="メイリオ"/>
              </a:rPr>
              <a:t>onset</a:t>
            </a:r>
            <a:r>
              <a:rPr dirty="0" sz="600" spc="-60">
                <a:latin typeface="メイリオ"/>
                <a:cs typeface="メイリオ"/>
              </a:rPr>
              <a:t> </a:t>
            </a:r>
            <a:r>
              <a:rPr dirty="0" sz="600" spc="-50">
                <a:latin typeface="メイリオ"/>
                <a:cs typeface="メイリオ"/>
              </a:rPr>
              <a:t>metabolic syndrome:</a:t>
            </a:r>
            <a:r>
              <a:rPr dirty="0" sz="600" spc="-55">
                <a:latin typeface="メイリオ"/>
                <a:cs typeface="メイリオ"/>
              </a:rPr>
              <a:t> </a:t>
            </a:r>
            <a:r>
              <a:rPr dirty="0" sz="600" spc="-10">
                <a:latin typeface="メイリオ"/>
                <a:cs typeface="メイリオ"/>
              </a:rPr>
              <a:t>A</a:t>
            </a:r>
            <a:r>
              <a:rPr dirty="0" sz="600" spc="-50">
                <a:latin typeface="メイリオ"/>
                <a:cs typeface="メイリオ"/>
              </a:rPr>
              <a:t> </a:t>
            </a:r>
            <a:r>
              <a:rPr dirty="0" sz="600" spc="-60">
                <a:latin typeface="メイリオ"/>
                <a:cs typeface="メイリオ"/>
              </a:rPr>
              <a:t>seven-</a:t>
            </a:r>
            <a:r>
              <a:rPr dirty="0" sz="600" spc="-45">
                <a:latin typeface="メイリオ"/>
                <a:cs typeface="メイリオ"/>
              </a:rPr>
              <a:t>year </a:t>
            </a:r>
            <a:r>
              <a:rPr dirty="0" sz="600" spc="-50">
                <a:latin typeface="メイリオ"/>
                <a:cs typeface="メイリオ"/>
              </a:rPr>
              <a:t>cohort </a:t>
            </a:r>
            <a:r>
              <a:rPr dirty="0" sz="600" spc="-45">
                <a:latin typeface="メイリオ"/>
                <a:cs typeface="メイリオ"/>
              </a:rPr>
              <a:t>study</a:t>
            </a:r>
            <a:r>
              <a:rPr dirty="0" sz="600" spc="-50">
                <a:latin typeface="メイリオ"/>
                <a:cs typeface="メイリオ"/>
              </a:rPr>
              <a:t> </a:t>
            </a:r>
            <a:r>
              <a:rPr dirty="0" sz="600" spc="-30">
                <a:latin typeface="メイリオ"/>
                <a:cs typeface="メイリオ"/>
              </a:rPr>
              <a:t>of</a:t>
            </a:r>
            <a:r>
              <a:rPr dirty="0" sz="600" spc="-60">
                <a:latin typeface="メイリオ"/>
                <a:cs typeface="メイリオ"/>
              </a:rPr>
              <a:t> </a:t>
            </a:r>
            <a:r>
              <a:rPr dirty="0" sz="600" spc="-50">
                <a:latin typeface="メイリオ"/>
                <a:cs typeface="メイリオ"/>
              </a:rPr>
              <a:t>40,000 </a:t>
            </a:r>
            <a:r>
              <a:rPr dirty="0" sz="600" spc="-40">
                <a:latin typeface="メイリオ"/>
                <a:cs typeface="メイリオ"/>
              </a:rPr>
              <a:t>male</a:t>
            </a:r>
            <a:r>
              <a:rPr dirty="0" sz="600" spc="-5">
                <a:latin typeface="メイリオ"/>
                <a:cs typeface="メイリオ"/>
              </a:rPr>
              <a:t> </a:t>
            </a:r>
            <a:r>
              <a:rPr dirty="0" sz="600" spc="-45">
                <a:latin typeface="メイリオ"/>
                <a:cs typeface="メイリオ"/>
              </a:rPr>
              <a:t>workers.</a:t>
            </a:r>
            <a:r>
              <a:rPr dirty="0" sz="600" spc="-130">
                <a:latin typeface="メイリオ"/>
                <a:cs typeface="メイリオ"/>
              </a:rPr>
              <a:t> </a:t>
            </a:r>
            <a:r>
              <a:rPr dirty="0" sz="600" spc="-40">
                <a:latin typeface="メイリオ"/>
                <a:cs typeface="メイリオ"/>
              </a:rPr>
              <a:t>Sleep</a:t>
            </a:r>
            <a:r>
              <a:rPr dirty="0" sz="600" spc="-125">
                <a:latin typeface="メイリオ"/>
                <a:cs typeface="メイリオ"/>
              </a:rPr>
              <a:t> </a:t>
            </a:r>
            <a:r>
              <a:rPr dirty="0" sz="600" spc="-40">
                <a:latin typeface="メイリオ"/>
                <a:cs typeface="メイリオ"/>
              </a:rPr>
              <a:t>Med</a:t>
            </a:r>
            <a:r>
              <a:rPr dirty="0" sz="600" spc="-114">
                <a:latin typeface="メイリオ"/>
                <a:cs typeface="メイリオ"/>
              </a:rPr>
              <a:t> </a:t>
            </a:r>
            <a:r>
              <a:rPr dirty="0" sz="600" spc="-40">
                <a:latin typeface="メイリオ"/>
                <a:cs typeface="メイリオ"/>
              </a:rPr>
              <a:t>39:</a:t>
            </a:r>
            <a:r>
              <a:rPr dirty="0" sz="600" spc="-105">
                <a:latin typeface="メイリオ"/>
                <a:cs typeface="メイリオ"/>
              </a:rPr>
              <a:t> </a:t>
            </a:r>
            <a:r>
              <a:rPr dirty="0" sz="600" spc="-55">
                <a:latin typeface="メイリオ"/>
                <a:cs typeface="メイリオ"/>
              </a:rPr>
              <a:t>87-</a:t>
            </a:r>
            <a:r>
              <a:rPr dirty="0" sz="600" spc="-40">
                <a:latin typeface="メイリオ"/>
                <a:cs typeface="メイリオ"/>
              </a:rPr>
              <a:t>94,</a:t>
            </a:r>
            <a:r>
              <a:rPr dirty="0" sz="600" spc="-105">
                <a:latin typeface="メイリオ"/>
                <a:cs typeface="メイリオ"/>
              </a:rPr>
              <a:t> </a:t>
            </a:r>
            <a:r>
              <a:rPr dirty="0" sz="600" spc="-45">
                <a:latin typeface="メイリオ"/>
                <a:cs typeface="メイリオ"/>
              </a:rPr>
              <a:t>2017.</a:t>
            </a:r>
            <a:endParaRPr sz="600">
              <a:latin typeface="メイリオ"/>
              <a:cs typeface="メイリオ"/>
            </a:endParaRPr>
          </a:p>
          <a:p>
            <a:pPr algn="just" marL="228600" marR="19685" indent="-216535">
              <a:lnSpc>
                <a:spcPct val="100000"/>
              </a:lnSpc>
              <a:spcBef>
                <a:spcPts val="405"/>
              </a:spcBef>
            </a:pPr>
            <a:r>
              <a:rPr dirty="0" sz="600">
                <a:latin typeface="メイリオ"/>
                <a:cs typeface="メイリオ"/>
              </a:rPr>
              <a:t>2.</a:t>
            </a:r>
            <a:r>
              <a:rPr dirty="0" sz="600" spc="455">
                <a:latin typeface="メイリオ"/>
                <a:cs typeface="メイリオ"/>
              </a:rPr>
              <a:t>  </a:t>
            </a:r>
            <a:r>
              <a:rPr dirty="0" sz="600" spc="-55">
                <a:latin typeface="メイリオ"/>
                <a:cs typeface="メイリオ"/>
              </a:rPr>
              <a:t>Sabia</a:t>
            </a:r>
            <a:r>
              <a:rPr dirty="0" sz="600" spc="5">
                <a:latin typeface="メイリオ"/>
                <a:cs typeface="メイリオ"/>
              </a:rPr>
              <a:t> </a:t>
            </a:r>
            <a:r>
              <a:rPr dirty="0" sz="600" spc="-60">
                <a:latin typeface="メイリオ"/>
                <a:cs typeface="メイリオ"/>
              </a:rPr>
              <a:t>S,</a:t>
            </a:r>
            <a:r>
              <a:rPr dirty="0" sz="600" spc="10">
                <a:latin typeface="メイリオ"/>
                <a:cs typeface="メイリオ"/>
              </a:rPr>
              <a:t> </a:t>
            </a:r>
            <a:r>
              <a:rPr dirty="0" sz="600" spc="-60">
                <a:latin typeface="メイリオ"/>
                <a:cs typeface="メイリオ"/>
              </a:rPr>
              <a:t>Fayosse</a:t>
            </a:r>
            <a:r>
              <a:rPr dirty="0" sz="600" spc="10">
                <a:latin typeface="メイリオ"/>
                <a:cs typeface="メイリオ"/>
              </a:rPr>
              <a:t> </a:t>
            </a:r>
            <a:r>
              <a:rPr dirty="0" sz="600" spc="-50">
                <a:latin typeface="メイリオ"/>
                <a:cs typeface="メイリオ"/>
              </a:rPr>
              <a:t>A,</a:t>
            </a:r>
            <a:r>
              <a:rPr dirty="0" sz="600" spc="10">
                <a:latin typeface="メイリオ"/>
                <a:cs typeface="メイリオ"/>
              </a:rPr>
              <a:t> </a:t>
            </a:r>
            <a:r>
              <a:rPr dirty="0" sz="600" spc="-55">
                <a:latin typeface="メイリオ"/>
                <a:cs typeface="メイリオ"/>
              </a:rPr>
              <a:t>Dumurgier</a:t>
            </a:r>
            <a:r>
              <a:rPr dirty="0" sz="600" spc="10">
                <a:latin typeface="メイリオ"/>
                <a:cs typeface="メイリオ"/>
              </a:rPr>
              <a:t> </a:t>
            </a:r>
            <a:r>
              <a:rPr dirty="0" sz="600" spc="-55">
                <a:latin typeface="メイリオ"/>
                <a:cs typeface="メイリオ"/>
              </a:rPr>
              <a:t>J,</a:t>
            </a:r>
            <a:r>
              <a:rPr dirty="0" sz="600" spc="5">
                <a:latin typeface="メイリオ"/>
                <a:cs typeface="メイリオ"/>
              </a:rPr>
              <a:t> </a:t>
            </a:r>
            <a:r>
              <a:rPr dirty="0" sz="600" spc="-60">
                <a:latin typeface="メイリオ"/>
                <a:cs typeface="メイリオ"/>
              </a:rPr>
              <a:t>van</a:t>
            </a:r>
            <a:r>
              <a:rPr dirty="0" sz="600" spc="10">
                <a:latin typeface="メイリオ"/>
                <a:cs typeface="メイリオ"/>
              </a:rPr>
              <a:t> </a:t>
            </a:r>
            <a:r>
              <a:rPr dirty="0" sz="600" spc="-55">
                <a:latin typeface="メイリオ"/>
                <a:cs typeface="メイリオ"/>
              </a:rPr>
              <a:t>Hees</a:t>
            </a:r>
            <a:r>
              <a:rPr dirty="0" sz="600" spc="20">
                <a:latin typeface="メイリオ"/>
                <a:cs typeface="メイリオ"/>
              </a:rPr>
              <a:t> </a:t>
            </a:r>
            <a:r>
              <a:rPr dirty="0" sz="600" spc="-50">
                <a:latin typeface="メイリオ"/>
                <a:cs typeface="メイリオ"/>
              </a:rPr>
              <a:t>VT,</a:t>
            </a:r>
            <a:r>
              <a:rPr dirty="0" sz="600" spc="10">
                <a:latin typeface="メイリオ"/>
                <a:cs typeface="メイリオ"/>
              </a:rPr>
              <a:t> </a:t>
            </a:r>
            <a:r>
              <a:rPr dirty="0" sz="600" spc="-65">
                <a:latin typeface="メイリオ"/>
                <a:cs typeface="メイリオ"/>
              </a:rPr>
              <a:t>Paquet</a:t>
            </a:r>
            <a:r>
              <a:rPr dirty="0" sz="600" spc="15">
                <a:latin typeface="メイリオ"/>
                <a:cs typeface="メイリオ"/>
              </a:rPr>
              <a:t> </a:t>
            </a:r>
            <a:r>
              <a:rPr dirty="0" sz="600" spc="-40">
                <a:latin typeface="メイリオ"/>
                <a:cs typeface="メイリオ"/>
              </a:rPr>
              <a:t>C,</a:t>
            </a:r>
            <a:r>
              <a:rPr dirty="0" sz="600" spc="-10">
                <a:latin typeface="メイリオ"/>
                <a:cs typeface="メイリオ"/>
              </a:rPr>
              <a:t> </a:t>
            </a:r>
            <a:r>
              <a:rPr dirty="0" sz="600" spc="-50">
                <a:latin typeface="メイリオ"/>
                <a:cs typeface="メイリオ"/>
              </a:rPr>
              <a:t>Sommerlad</a:t>
            </a:r>
            <a:r>
              <a:rPr dirty="0" sz="600" spc="15">
                <a:latin typeface="メイリオ"/>
                <a:cs typeface="メイリオ"/>
              </a:rPr>
              <a:t> </a:t>
            </a:r>
            <a:r>
              <a:rPr dirty="0" sz="600" spc="-60">
                <a:latin typeface="メイリオ"/>
                <a:cs typeface="メイリオ"/>
              </a:rPr>
              <a:t>A,</a:t>
            </a:r>
            <a:r>
              <a:rPr dirty="0" sz="600" spc="10">
                <a:latin typeface="メイリオ"/>
                <a:cs typeface="メイリオ"/>
              </a:rPr>
              <a:t> </a:t>
            </a:r>
            <a:r>
              <a:rPr dirty="0" sz="600" spc="-60">
                <a:latin typeface="メイリオ"/>
                <a:cs typeface="メイリオ"/>
              </a:rPr>
              <a:t>Kivimäki</a:t>
            </a:r>
            <a:r>
              <a:rPr dirty="0" sz="600" spc="10">
                <a:latin typeface="メイリオ"/>
                <a:cs typeface="メイリオ"/>
              </a:rPr>
              <a:t> </a:t>
            </a:r>
            <a:r>
              <a:rPr dirty="0" sz="600" spc="-25">
                <a:latin typeface="メイリオ"/>
                <a:cs typeface="メイリオ"/>
              </a:rPr>
              <a:t>M,</a:t>
            </a:r>
            <a:r>
              <a:rPr dirty="0" sz="600" spc="500">
                <a:latin typeface="メイリオ"/>
                <a:cs typeface="メイリオ"/>
              </a:rPr>
              <a:t> </a:t>
            </a:r>
            <a:r>
              <a:rPr dirty="0" sz="600" spc="-55">
                <a:latin typeface="メイリオ"/>
                <a:cs typeface="メイリオ"/>
              </a:rPr>
              <a:t>Dugravot</a:t>
            </a:r>
            <a:r>
              <a:rPr dirty="0" sz="600" spc="35">
                <a:latin typeface="メイリオ"/>
                <a:cs typeface="メイリオ"/>
              </a:rPr>
              <a:t> </a:t>
            </a:r>
            <a:r>
              <a:rPr dirty="0" sz="600" spc="-75">
                <a:latin typeface="メイリオ"/>
                <a:cs typeface="メイリオ"/>
              </a:rPr>
              <a:t>A,</a:t>
            </a:r>
            <a:r>
              <a:rPr dirty="0" sz="600" spc="25">
                <a:latin typeface="メイリオ"/>
                <a:cs typeface="メイリオ"/>
              </a:rPr>
              <a:t> </a:t>
            </a:r>
            <a:r>
              <a:rPr dirty="0" sz="600" spc="-60">
                <a:latin typeface="メイリオ"/>
                <a:cs typeface="メイリオ"/>
              </a:rPr>
              <a:t>Singh-</a:t>
            </a:r>
            <a:r>
              <a:rPr dirty="0" sz="600" spc="-65">
                <a:latin typeface="メイリオ"/>
                <a:cs typeface="メイリオ"/>
              </a:rPr>
              <a:t>Manoux</a:t>
            </a:r>
            <a:r>
              <a:rPr dirty="0" sz="600" spc="25">
                <a:latin typeface="メイリオ"/>
                <a:cs typeface="メイリオ"/>
              </a:rPr>
              <a:t> </a:t>
            </a:r>
            <a:r>
              <a:rPr dirty="0" sz="600" spc="-65">
                <a:latin typeface="メイリオ"/>
                <a:cs typeface="メイリオ"/>
              </a:rPr>
              <a:t>A.</a:t>
            </a:r>
            <a:r>
              <a:rPr dirty="0" sz="600" spc="25">
                <a:latin typeface="メイリオ"/>
                <a:cs typeface="メイリオ"/>
              </a:rPr>
              <a:t> </a:t>
            </a:r>
            <a:r>
              <a:rPr dirty="0" sz="600" spc="-55">
                <a:latin typeface="メイリオ"/>
                <a:cs typeface="メイリオ"/>
              </a:rPr>
              <a:t>Association</a:t>
            </a:r>
            <a:r>
              <a:rPr dirty="0" sz="600" spc="40">
                <a:latin typeface="メイリオ"/>
                <a:cs typeface="メイリオ"/>
              </a:rPr>
              <a:t> </a:t>
            </a:r>
            <a:r>
              <a:rPr dirty="0" sz="600" spc="-65">
                <a:latin typeface="メイリオ"/>
                <a:cs typeface="メイリオ"/>
              </a:rPr>
              <a:t>of</a:t>
            </a:r>
            <a:r>
              <a:rPr dirty="0" sz="600" spc="45">
                <a:latin typeface="メイリオ"/>
                <a:cs typeface="メイリオ"/>
              </a:rPr>
              <a:t> </a:t>
            </a:r>
            <a:r>
              <a:rPr dirty="0" sz="600" spc="-65">
                <a:latin typeface="メイリオ"/>
                <a:cs typeface="メイリオ"/>
              </a:rPr>
              <a:t>sleep</a:t>
            </a:r>
            <a:r>
              <a:rPr dirty="0" sz="600" spc="30">
                <a:latin typeface="メイリオ"/>
                <a:cs typeface="メイリオ"/>
              </a:rPr>
              <a:t> </a:t>
            </a:r>
            <a:r>
              <a:rPr dirty="0" sz="600" spc="-55">
                <a:latin typeface="メイリオ"/>
                <a:cs typeface="メイリオ"/>
              </a:rPr>
              <a:t>duration</a:t>
            </a:r>
            <a:r>
              <a:rPr dirty="0" sz="600" spc="35">
                <a:latin typeface="メイリオ"/>
                <a:cs typeface="メイリオ"/>
              </a:rPr>
              <a:t> </a:t>
            </a:r>
            <a:r>
              <a:rPr dirty="0" sz="600" spc="-65">
                <a:latin typeface="メイリオ"/>
                <a:cs typeface="メイリオ"/>
              </a:rPr>
              <a:t>in</a:t>
            </a:r>
            <a:r>
              <a:rPr dirty="0" sz="600" spc="20">
                <a:latin typeface="メイリオ"/>
                <a:cs typeface="メイリオ"/>
              </a:rPr>
              <a:t> </a:t>
            </a:r>
            <a:r>
              <a:rPr dirty="0" sz="600" spc="-60">
                <a:latin typeface="メイリオ"/>
                <a:cs typeface="メイリオ"/>
              </a:rPr>
              <a:t>middle</a:t>
            </a:r>
            <a:r>
              <a:rPr dirty="0" sz="600" spc="45">
                <a:latin typeface="メイリオ"/>
                <a:cs typeface="メイリオ"/>
              </a:rPr>
              <a:t> </a:t>
            </a:r>
            <a:r>
              <a:rPr dirty="0" sz="600" spc="-65">
                <a:latin typeface="メイリオ"/>
                <a:cs typeface="メイリオ"/>
              </a:rPr>
              <a:t>and</a:t>
            </a:r>
            <a:r>
              <a:rPr dirty="0" sz="600" spc="15">
                <a:latin typeface="メイリオ"/>
                <a:cs typeface="メイリオ"/>
              </a:rPr>
              <a:t> </a:t>
            </a:r>
            <a:r>
              <a:rPr dirty="0" sz="600" spc="-60">
                <a:latin typeface="メイリオ"/>
                <a:cs typeface="メイリオ"/>
              </a:rPr>
              <a:t>old</a:t>
            </a:r>
            <a:r>
              <a:rPr dirty="0" sz="600" spc="30">
                <a:latin typeface="メイリオ"/>
                <a:cs typeface="メイリオ"/>
              </a:rPr>
              <a:t> </a:t>
            </a:r>
            <a:r>
              <a:rPr dirty="0" sz="600" spc="-65">
                <a:latin typeface="メイリオ"/>
                <a:cs typeface="メイリオ"/>
              </a:rPr>
              <a:t>age</a:t>
            </a:r>
            <a:r>
              <a:rPr dirty="0" sz="600" spc="20">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spc="-55">
                <a:latin typeface="メイリオ"/>
                <a:cs typeface="メイリオ"/>
              </a:rPr>
              <a:t>incidence</a:t>
            </a:r>
            <a:r>
              <a:rPr dirty="0" sz="600" spc="-85">
                <a:latin typeface="メイリオ"/>
                <a:cs typeface="メイリオ"/>
              </a:rPr>
              <a:t> </a:t>
            </a:r>
            <a:r>
              <a:rPr dirty="0" sz="600" spc="-35">
                <a:latin typeface="メイリオ"/>
                <a:cs typeface="メイリオ"/>
              </a:rPr>
              <a:t>of</a:t>
            </a:r>
            <a:r>
              <a:rPr dirty="0" sz="600" spc="-65">
                <a:latin typeface="メイリオ"/>
                <a:cs typeface="メイリオ"/>
              </a:rPr>
              <a:t> </a:t>
            </a:r>
            <a:r>
              <a:rPr dirty="0" sz="600" spc="-55">
                <a:latin typeface="メイリオ"/>
                <a:cs typeface="メイリオ"/>
              </a:rPr>
              <a:t>dementia.</a:t>
            </a:r>
            <a:r>
              <a:rPr dirty="0" sz="600" spc="-75">
                <a:latin typeface="メイリオ"/>
                <a:cs typeface="メイリオ"/>
              </a:rPr>
              <a:t> </a:t>
            </a:r>
            <a:r>
              <a:rPr dirty="0" sz="600" spc="-45">
                <a:latin typeface="メイリオ"/>
                <a:cs typeface="メイリオ"/>
              </a:rPr>
              <a:t>Nat</a:t>
            </a:r>
            <a:r>
              <a:rPr dirty="0" sz="600" spc="-70">
                <a:latin typeface="メイリオ"/>
                <a:cs typeface="メイリオ"/>
              </a:rPr>
              <a:t> </a:t>
            </a:r>
            <a:r>
              <a:rPr dirty="0" sz="600" spc="-50">
                <a:latin typeface="メイリオ"/>
                <a:cs typeface="メイリオ"/>
              </a:rPr>
              <a:t>Commun</a:t>
            </a:r>
            <a:r>
              <a:rPr dirty="0" sz="600" spc="-85">
                <a:latin typeface="メイリオ"/>
                <a:cs typeface="メイリオ"/>
              </a:rPr>
              <a:t> </a:t>
            </a:r>
            <a:r>
              <a:rPr dirty="0" sz="600" spc="-45">
                <a:latin typeface="メイリオ"/>
                <a:cs typeface="メイリオ"/>
              </a:rPr>
              <a:t>12:</a:t>
            </a:r>
            <a:r>
              <a:rPr dirty="0" sz="600" spc="-60">
                <a:latin typeface="メイリオ"/>
                <a:cs typeface="メイリオ"/>
              </a:rPr>
              <a:t> </a:t>
            </a:r>
            <a:r>
              <a:rPr dirty="0" sz="600" spc="-50">
                <a:latin typeface="メイリオ"/>
                <a:cs typeface="メイリオ"/>
              </a:rPr>
              <a:t>2289,</a:t>
            </a:r>
            <a:r>
              <a:rPr dirty="0" sz="600" spc="-65">
                <a:latin typeface="メイリオ"/>
                <a:cs typeface="メイリオ"/>
              </a:rPr>
              <a:t> </a:t>
            </a:r>
            <a:r>
              <a:rPr dirty="0" sz="600" spc="-10">
                <a:latin typeface="メイリオ"/>
                <a:cs typeface="メイリオ"/>
              </a:rPr>
              <a:t>2021.</a:t>
            </a:r>
            <a:endParaRPr sz="600">
              <a:latin typeface="メイリオ"/>
              <a:cs typeface="メイリオ"/>
            </a:endParaRPr>
          </a:p>
          <a:p>
            <a:pPr algn="just" marL="228600" marR="5080" indent="-216535">
              <a:lnSpc>
                <a:spcPct val="100000"/>
              </a:lnSpc>
              <a:spcBef>
                <a:spcPts val="400"/>
              </a:spcBef>
            </a:pPr>
            <a:r>
              <a:rPr dirty="0" sz="600">
                <a:latin typeface="メイリオ"/>
                <a:cs typeface="メイリオ"/>
              </a:rPr>
              <a:t>3.</a:t>
            </a:r>
            <a:r>
              <a:rPr dirty="0" sz="600" spc="350">
                <a:latin typeface="メイリオ"/>
                <a:cs typeface="メイリオ"/>
              </a:rPr>
              <a:t>  </a:t>
            </a:r>
            <a:r>
              <a:rPr dirty="0" sz="600" spc="-70">
                <a:latin typeface="メイリオ"/>
                <a:cs typeface="メイリオ"/>
              </a:rPr>
              <a:t>Hamazaki</a:t>
            </a:r>
            <a:r>
              <a:rPr dirty="0" sz="600" spc="25">
                <a:latin typeface="メイリオ"/>
                <a:cs typeface="メイリオ"/>
              </a:rPr>
              <a:t> </a:t>
            </a:r>
            <a:r>
              <a:rPr dirty="0" sz="600" spc="-105">
                <a:latin typeface="メイリオ"/>
                <a:cs typeface="メイリオ"/>
              </a:rPr>
              <a:t>Y,</a:t>
            </a:r>
            <a:r>
              <a:rPr dirty="0" sz="600" spc="55">
                <a:latin typeface="メイリオ"/>
                <a:cs typeface="メイリオ"/>
              </a:rPr>
              <a:t> </a:t>
            </a:r>
            <a:r>
              <a:rPr dirty="0" sz="600" spc="-65">
                <a:latin typeface="メイリオ"/>
                <a:cs typeface="メイリオ"/>
              </a:rPr>
              <a:t>Morikawa</a:t>
            </a:r>
            <a:r>
              <a:rPr dirty="0" sz="600" spc="15">
                <a:latin typeface="メイリオ"/>
                <a:cs typeface="メイリオ"/>
              </a:rPr>
              <a:t> </a:t>
            </a:r>
            <a:r>
              <a:rPr dirty="0" sz="600" spc="-105">
                <a:latin typeface="メイリオ"/>
                <a:cs typeface="メイリオ"/>
              </a:rPr>
              <a:t>Y,</a:t>
            </a:r>
            <a:r>
              <a:rPr dirty="0" sz="600" spc="55">
                <a:latin typeface="メイリオ"/>
                <a:cs typeface="メイリオ"/>
              </a:rPr>
              <a:t> </a:t>
            </a:r>
            <a:r>
              <a:rPr dirty="0" sz="600" spc="-40">
                <a:latin typeface="メイリオ"/>
                <a:cs typeface="メイリオ"/>
              </a:rPr>
              <a:t>Nakamura</a:t>
            </a:r>
            <a:r>
              <a:rPr dirty="0" sz="600" spc="254">
                <a:latin typeface="メイリオ"/>
                <a:cs typeface="メイリオ"/>
              </a:rPr>
              <a:t> </a:t>
            </a:r>
            <a:r>
              <a:rPr dirty="0" sz="600" spc="-135">
                <a:latin typeface="メイリオ"/>
                <a:cs typeface="メイリオ"/>
              </a:rPr>
              <a:t>K,</a:t>
            </a:r>
            <a:r>
              <a:rPr dirty="0" sz="600" spc="85">
                <a:latin typeface="メイリオ"/>
                <a:cs typeface="メイリオ"/>
              </a:rPr>
              <a:t> </a:t>
            </a:r>
            <a:r>
              <a:rPr dirty="0" sz="600" spc="-70">
                <a:latin typeface="メイリオ"/>
                <a:cs typeface="メイリオ"/>
              </a:rPr>
              <a:t>Sakurai</a:t>
            </a:r>
            <a:r>
              <a:rPr dirty="0" sz="600" spc="20">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70">
                <a:latin typeface="メイリオ"/>
                <a:cs typeface="メイリオ"/>
              </a:rPr>
              <a:t>Miura</a:t>
            </a:r>
            <a:r>
              <a:rPr dirty="0" sz="600" spc="20">
                <a:latin typeface="メイリオ"/>
                <a:cs typeface="メイリオ"/>
              </a:rPr>
              <a:t> </a:t>
            </a:r>
            <a:r>
              <a:rPr dirty="0" sz="600" spc="-120">
                <a:latin typeface="メイリオ"/>
                <a:cs typeface="メイリオ"/>
              </a:rPr>
              <a:t>K,</a:t>
            </a:r>
            <a:r>
              <a:rPr dirty="0" sz="600" spc="70">
                <a:latin typeface="メイリオ"/>
                <a:cs typeface="メイリオ"/>
              </a:rPr>
              <a:t> </a:t>
            </a:r>
            <a:r>
              <a:rPr dirty="0" sz="600" spc="-70">
                <a:latin typeface="メイリオ"/>
                <a:cs typeface="メイリオ"/>
              </a:rPr>
              <a:t>Ishizaki</a:t>
            </a:r>
            <a:r>
              <a:rPr dirty="0" sz="600" spc="20">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70">
                <a:latin typeface="メイリオ"/>
                <a:cs typeface="メイリオ"/>
              </a:rPr>
              <a:t>Kido</a:t>
            </a:r>
            <a:r>
              <a:rPr dirty="0" sz="600" spc="20">
                <a:latin typeface="メイリオ"/>
                <a:cs typeface="メイリオ"/>
              </a:rPr>
              <a:t> </a:t>
            </a:r>
            <a:r>
              <a:rPr dirty="0" sz="600" spc="-120">
                <a:latin typeface="メイリオ"/>
                <a:cs typeface="メイリオ"/>
              </a:rPr>
              <a:t>T,</a:t>
            </a:r>
            <a:r>
              <a:rPr dirty="0" sz="600" spc="70">
                <a:latin typeface="メイリオ"/>
                <a:cs typeface="メイリオ"/>
              </a:rPr>
              <a:t> </a:t>
            </a:r>
            <a:r>
              <a:rPr dirty="0" sz="600" spc="-75">
                <a:latin typeface="メイリオ"/>
                <a:cs typeface="メイリオ"/>
              </a:rPr>
              <a:t>Naruse</a:t>
            </a:r>
            <a:r>
              <a:rPr dirty="0" sz="600" spc="25">
                <a:latin typeface="メイリオ"/>
                <a:cs typeface="メイリオ"/>
              </a:rPr>
              <a:t> </a:t>
            </a:r>
            <a:r>
              <a:rPr dirty="0" sz="600" spc="-25">
                <a:latin typeface="メイリオ"/>
                <a:cs typeface="メイリオ"/>
              </a:rPr>
              <a:t>Y,</a:t>
            </a:r>
            <a:r>
              <a:rPr dirty="0" sz="600" spc="500">
                <a:latin typeface="メイリオ"/>
                <a:cs typeface="メイリオ"/>
              </a:rPr>
              <a:t> </a:t>
            </a:r>
            <a:r>
              <a:rPr dirty="0" sz="600" spc="-30">
                <a:latin typeface="メイリオ"/>
                <a:cs typeface="メイリオ"/>
              </a:rPr>
              <a:t>Suwazono</a:t>
            </a:r>
            <a:r>
              <a:rPr dirty="0" sz="600" spc="45">
                <a:latin typeface="メイリオ"/>
                <a:cs typeface="メイリオ"/>
              </a:rPr>
              <a:t> </a:t>
            </a:r>
            <a:r>
              <a:rPr dirty="0" sz="600">
                <a:latin typeface="メイリオ"/>
                <a:cs typeface="メイリオ"/>
              </a:rPr>
              <a:t>Y,</a:t>
            </a:r>
            <a:r>
              <a:rPr dirty="0" sz="600" spc="40">
                <a:latin typeface="メイリオ"/>
                <a:cs typeface="メイリオ"/>
              </a:rPr>
              <a:t> </a:t>
            </a:r>
            <a:r>
              <a:rPr dirty="0" sz="600" spc="-30">
                <a:latin typeface="メイリオ"/>
                <a:cs typeface="メイリオ"/>
              </a:rPr>
              <a:t>Nakagawa</a:t>
            </a:r>
            <a:r>
              <a:rPr dirty="0" sz="600" spc="45">
                <a:latin typeface="メイリオ"/>
                <a:cs typeface="メイリオ"/>
              </a:rPr>
              <a:t> </a:t>
            </a:r>
            <a:r>
              <a:rPr dirty="0" sz="600">
                <a:latin typeface="メイリオ"/>
                <a:cs typeface="メイリオ"/>
              </a:rPr>
              <a:t>H.</a:t>
            </a:r>
            <a:r>
              <a:rPr dirty="0" sz="600" spc="40">
                <a:latin typeface="メイリオ"/>
                <a:cs typeface="メイリオ"/>
              </a:rPr>
              <a:t> </a:t>
            </a:r>
            <a:r>
              <a:rPr dirty="0" sz="600">
                <a:latin typeface="メイリオ"/>
                <a:cs typeface="メイリオ"/>
              </a:rPr>
              <a:t>The</a:t>
            </a:r>
            <a:r>
              <a:rPr dirty="0" sz="600" spc="50">
                <a:latin typeface="メイリオ"/>
                <a:cs typeface="メイリオ"/>
              </a:rPr>
              <a:t> </a:t>
            </a:r>
            <a:r>
              <a:rPr dirty="0" sz="600" spc="-25">
                <a:latin typeface="メイリオ"/>
                <a:cs typeface="メイリオ"/>
              </a:rPr>
              <a:t>effects</a:t>
            </a:r>
            <a:r>
              <a:rPr dirty="0" sz="600" spc="50">
                <a:latin typeface="メイリオ"/>
                <a:cs typeface="メイリオ"/>
              </a:rPr>
              <a:t> </a:t>
            </a:r>
            <a:r>
              <a:rPr dirty="0" sz="600">
                <a:latin typeface="メイリオ"/>
                <a:cs typeface="メイリオ"/>
              </a:rPr>
              <a:t>of</a:t>
            </a:r>
            <a:r>
              <a:rPr dirty="0" sz="600" spc="40">
                <a:latin typeface="メイリオ"/>
                <a:cs typeface="メイリオ"/>
              </a:rPr>
              <a:t> </a:t>
            </a:r>
            <a:r>
              <a:rPr dirty="0" sz="600" spc="-10">
                <a:latin typeface="メイリオ"/>
                <a:cs typeface="メイリオ"/>
              </a:rPr>
              <a:t>sleep</a:t>
            </a:r>
            <a:r>
              <a:rPr dirty="0" sz="600" spc="40">
                <a:latin typeface="メイリオ"/>
                <a:cs typeface="メイリオ"/>
              </a:rPr>
              <a:t> </a:t>
            </a:r>
            <a:r>
              <a:rPr dirty="0" sz="600" spc="-25">
                <a:latin typeface="メイリオ"/>
                <a:cs typeface="メイリオ"/>
              </a:rPr>
              <a:t>duration</a:t>
            </a:r>
            <a:r>
              <a:rPr dirty="0" sz="600" spc="45">
                <a:latin typeface="メイリオ"/>
                <a:cs typeface="メイリオ"/>
              </a:rPr>
              <a:t> </a:t>
            </a:r>
            <a:r>
              <a:rPr dirty="0" sz="600">
                <a:latin typeface="メイリオ"/>
                <a:cs typeface="メイリオ"/>
              </a:rPr>
              <a:t>on</a:t>
            </a:r>
            <a:r>
              <a:rPr dirty="0" sz="600" spc="45">
                <a:latin typeface="メイリオ"/>
                <a:cs typeface="メイリオ"/>
              </a:rPr>
              <a:t> </a:t>
            </a:r>
            <a:r>
              <a:rPr dirty="0" sz="600">
                <a:latin typeface="メイリオ"/>
                <a:cs typeface="メイリオ"/>
              </a:rPr>
              <a:t>the</a:t>
            </a:r>
            <a:r>
              <a:rPr dirty="0" sz="600" spc="35">
                <a:latin typeface="メイリオ"/>
                <a:cs typeface="メイリオ"/>
              </a:rPr>
              <a:t> </a:t>
            </a:r>
            <a:r>
              <a:rPr dirty="0" sz="600" spc="-30">
                <a:latin typeface="メイリオ"/>
                <a:cs typeface="メイリオ"/>
              </a:rPr>
              <a:t>incidence</a:t>
            </a:r>
            <a:r>
              <a:rPr dirty="0" sz="600" spc="50">
                <a:latin typeface="メイリオ"/>
                <a:cs typeface="メイリオ"/>
              </a:rPr>
              <a:t> </a:t>
            </a:r>
            <a:r>
              <a:rPr dirty="0" sz="600" spc="-25">
                <a:latin typeface="メイリオ"/>
                <a:cs typeface="メイリオ"/>
              </a:rPr>
              <a:t>of</a:t>
            </a:r>
            <a:r>
              <a:rPr dirty="0" sz="600" spc="500">
                <a:latin typeface="メイリオ"/>
                <a:cs typeface="メイリオ"/>
              </a:rPr>
              <a:t> </a:t>
            </a:r>
            <a:r>
              <a:rPr dirty="0" sz="600" spc="-50">
                <a:latin typeface="メイリオ"/>
                <a:cs typeface="メイリオ"/>
              </a:rPr>
              <a:t>cardiovascular</a:t>
            </a:r>
            <a:r>
              <a:rPr dirty="0" sz="600" spc="20">
                <a:latin typeface="メイリオ"/>
                <a:cs typeface="メイリオ"/>
              </a:rPr>
              <a:t> </a:t>
            </a:r>
            <a:r>
              <a:rPr dirty="0" sz="600" spc="-35">
                <a:latin typeface="メイリオ"/>
                <a:cs typeface="メイリオ"/>
              </a:rPr>
              <a:t>events</a:t>
            </a:r>
            <a:r>
              <a:rPr dirty="0" sz="600" spc="15">
                <a:latin typeface="メイリオ"/>
                <a:cs typeface="メイリオ"/>
              </a:rPr>
              <a:t> </a:t>
            </a:r>
            <a:r>
              <a:rPr dirty="0" sz="600" spc="-40">
                <a:latin typeface="メイリオ"/>
                <a:cs typeface="メイリオ"/>
              </a:rPr>
              <a:t>among</a:t>
            </a:r>
            <a:r>
              <a:rPr dirty="0" sz="600" spc="15">
                <a:latin typeface="メイリオ"/>
                <a:cs typeface="メイリオ"/>
              </a:rPr>
              <a:t> </a:t>
            </a:r>
            <a:r>
              <a:rPr dirty="0" sz="600" spc="-60">
                <a:latin typeface="メイリオ"/>
                <a:cs typeface="メイリオ"/>
              </a:rPr>
              <a:t>middle-</a:t>
            </a:r>
            <a:r>
              <a:rPr dirty="0" sz="600" spc="-25">
                <a:latin typeface="メイリオ"/>
                <a:cs typeface="メイリオ"/>
              </a:rPr>
              <a:t>aged</a:t>
            </a:r>
            <a:r>
              <a:rPr dirty="0" sz="600" spc="15">
                <a:latin typeface="メイリオ"/>
                <a:cs typeface="メイリオ"/>
              </a:rPr>
              <a:t> </a:t>
            </a:r>
            <a:r>
              <a:rPr dirty="0" sz="600" spc="-35">
                <a:latin typeface="メイリオ"/>
                <a:cs typeface="メイリオ"/>
              </a:rPr>
              <a:t>male</a:t>
            </a:r>
            <a:r>
              <a:rPr dirty="0" sz="600" spc="30">
                <a:latin typeface="メイリオ"/>
                <a:cs typeface="メイリオ"/>
              </a:rPr>
              <a:t> </a:t>
            </a:r>
            <a:r>
              <a:rPr dirty="0" sz="600" spc="-40">
                <a:latin typeface="メイリオ"/>
                <a:cs typeface="メイリオ"/>
              </a:rPr>
              <a:t>workers</a:t>
            </a:r>
            <a:r>
              <a:rPr dirty="0" sz="600" spc="15">
                <a:latin typeface="メイリオ"/>
                <a:cs typeface="メイリオ"/>
              </a:rPr>
              <a:t> </a:t>
            </a:r>
            <a:r>
              <a:rPr dirty="0" sz="600">
                <a:latin typeface="メイリオ"/>
                <a:cs typeface="メイリオ"/>
              </a:rPr>
              <a:t>in</a:t>
            </a:r>
            <a:r>
              <a:rPr dirty="0" sz="600" spc="240">
                <a:latin typeface="メイリオ"/>
                <a:cs typeface="メイリオ"/>
              </a:rPr>
              <a:t> </a:t>
            </a:r>
            <a:r>
              <a:rPr dirty="0" sz="600" spc="-35">
                <a:latin typeface="メイリオ"/>
                <a:cs typeface="メイリオ"/>
              </a:rPr>
              <a:t>Japan.</a:t>
            </a:r>
            <a:r>
              <a:rPr dirty="0" sz="600" spc="20">
                <a:latin typeface="メイリオ"/>
                <a:cs typeface="メイリオ"/>
              </a:rPr>
              <a:t> </a:t>
            </a:r>
            <a:r>
              <a:rPr dirty="0" sz="600" spc="-30">
                <a:latin typeface="メイリオ"/>
                <a:cs typeface="メイリオ"/>
              </a:rPr>
              <a:t>Scand</a:t>
            </a:r>
            <a:r>
              <a:rPr dirty="0" sz="600" spc="10">
                <a:latin typeface="メイリオ"/>
                <a:cs typeface="メイリオ"/>
              </a:rPr>
              <a:t> </a:t>
            </a:r>
            <a:r>
              <a:rPr dirty="0" sz="600">
                <a:latin typeface="メイリオ"/>
                <a:cs typeface="メイリオ"/>
              </a:rPr>
              <a:t>J</a:t>
            </a:r>
            <a:r>
              <a:rPr dirty="0" sz="600" spc="15">
                <a:latin typeface="メイリオ"/>
                <a:cs typeface="メイリオ"/>
              </a:rPr>
              <a:t> </a:t>
            </a:r>
            <a:r>
              <a:rPr dirty="0" sz="600" spc="-20">
                <a:latin typeface="メイリオ"/>
                <a:cs typeface="メイリオ"/>
              </a:rPr>
              <a:t>Work,</a:t>
            </a:r>
            <a:r>
              <a:rPr dirty="0" sz="600" spc="500">
                <a:latin typeface="メイリオ"/>
                <a:cs typeface="メイリオ"/>
              </a:rPr>
              <a:t> </a:t>
            </a:r>
            <a:r>
              <a:rPr dirty="0" sz="600" spc="-55">
                <a:latin typeface="メイリオ"/>
                <a:cs typeface="メイリオ"/>
              </a:rPr>
              <a:t>Environ</a:t>
            </a:r>
            <a:r>
              <a:rPr dirty="0" sz="600" spc="-65">
                <a:latin typeface="メイリオ"/>
                <a:cs typeface="メイリオ"/>
              </a:rPr>
              <a:t> </a:t>
            </a:r>
            <a:r>
              <a:rPr dirty="0" sz="600" spc="-50">
                <a:latin typeface="メイリオ"/>
                <a:cs typeface="メイリオ"/>
              </a:rPr>
              <a:t>Health</a:t>
            </a:r>
            <a:r>
              <a:rPr dirty="0" sz="600" spc="-60">
                <a:latin typeface="メイリオ"/>
                <a:cs typeface="メイリオ"/>
              </a:rPr>
              <a:t> </a:t>
            </a:r>
            <a:r>
              <a:rPr dirty="0" sz="600" spc="-50">
                <a:latin typeface="メイリオ"/>
                <a:cs typeface="メイリオ"/>
              </a:rPr>
              <a:t>37:</a:t>
            </a:r>
            <a:r>
              <a:rPr dirty="0" sz="600" spc="-55">
                <a:latin typeface="メイリオ"/>
                <a:cs typeface="メイリオ"/>
              </a:rPr>
              <a:t> </a:t>
            </a:r>
            <a:r>
              <a:rPr dirty="0" sz="600" spc="-65">
                <a:latin typeface="メイリオ"/>
                <a:cs typeface="メイリオ"/>
              </a:rPr>
              <a:t>411-</a:t>
            </a:r>
            <a:r>
              <a:rPr dirty="0" sz="600" spc="-55">
                <a:latin typeface="メイリオ"/>
                <a:cs typeface="メイリオ"/>
              </a:rPr>
              <a:t>417,</a:t>
            </a:r>
            <a:r>
              <a:rPr dirty="0" sz="600" spc="-45">
                <a:latin typeface="メイリオ"/>
                <a:cs typeface="メイリオ"/>
              </a:rPr>
              <a:t> </a:t>
            </a:r>
            <a:r>
              <a:rPr dirty="0" sz="600" spc="-10">
                <a:latin typeface="メイリオ"/>
                <a:cs typeface="メイリオ"/>
              </a:rPr>
              <a:t>2011.</a:t>
            </a:r>
            <a:endParaRPr sz="600">
              <a:latin typeface="メイリオ"/>
              <a:cs typeface="メイリオ"/>
            </a:endParaRPr>
          </a:p>
          <a:p>
            <a:pPr algn="just" marL="228600" marR="21590" indent="-216535">
              <a:lnSpc>
                <a:spcPct val="100000"/>
              </a:lnSpc>
              <a:spcBef>
                <a:spcPts val="395"/>
              </a:spcBef>
            </a:pPr>
            <a:r>
              <a:rPr dirty="0" sz="600">
                <a:latin typeface="メイリオ"/>
                <a:cs typeface="メイリオ"/>
              </a:rPr>
              <a:t>4.</a:t>
            </a:r>
            <a:r>
              <a:rPr dirty="0" sz="600" spc="434">
                <a:latin typeface="メイリオ"/>
                <a:cs typeface="メイリオ"/>
              </a:rPr>
              <a:t>  </a:t>
            </a:r>
            <a:r>
              <a:rPr dirty="0" sz="600" spc="-55">
                <a:latin typeface="メイリオ"/>
                <a:cs typeface="メイリオ"/>
              </a:rPr>
              <a:t>Itani</a:t>
            </a:r>
            <a:r>
              <a:rPr dirty="0" sz="600" spc="10">
                <a:latin typeface="メイリオ"/>
                <a:cs typeface="メイリオ"/>
              </a:rPr>
              <a:t> </a:t>
            </a:r>
            <a:r>
              <a:rPr dirty="0" sz="600" spc="-60">
                <a:latin typeface="メイリオ"/>
                <a:cs typeface="メイリオ"/>
              </a:rPr>
              <a:t>O,</a:t>
            </a:r>
            <a:r>
              <a:rPr dirty="0" sz="600" spc="10">
                <a:latin typeface="メイリオ"/>
                <a:cs typeface="メイリオ"/>
              </a:rPr>
              <a:t> </a:t>
            </a:r>
            <a:r>
              <a:rPr dirty="0" sz="600" spc="-55">
                <a:latin typeface="メイリオ"/>
                <a:cs typeface="メイリオ"/>
              </a:rPr>
              <a:t>Jike</a:t>
            </a:r>
            <a:r>
              <a:rPr dirty="0" sz="600" spc="10">
                <a:latin typeface="メイリオ"/>
                <a:cs typeface="メイリオ"/>
              </a:rPr>
              <a:t> </a:t>
            </a:r>
            <a:r>
              <a:rPr dirty="0" sz="600" spc="-50">
                <a:latin typeface="メイリオ"/>
                <a:cs typeface="メイリオ"/>
              </a:rPr>
              <a:t>M,</a:t>
            </a:r>
            <a:r>
              <a:rPr dirty="0" sz="600">
                <a:latin typeface="メイリオ"/>
                <a:cs typeface="メイリオ"/>
              </a:rPr>
              <a:t> </a:t>
            </a:r>
            <a:r>
              <a:rPr dirty="0" sz="600" spc="-55">
                <a:latin typeface="メイリオ"/>
                <a:cs typeface="メイリオ"/>
              </a:rPr>
              <a:t>Watanabe</a:t>
            </a:r>
            <a:r>
              <a:rPr dirty="0" sz="600" spc="5">
                <a:latin typeface="メイリオ"/>
                <a:cs typeface="メイリオ"/>
              </a:rPr>
              <a:t> </a:t>
            </a:r>
            <a:r>
              <a:rPr dirty="0" sz="600" spc="-60">
                <a:latin typeface="メイリオ"/>
                <a:cs typeface="メイリオ"/>
              </a:rPr>
              <a:t>N,</a:t>
            </a:r>
            <a:r>
              <a:rPr dirty="0" sz="600" spc="10">
                <a:latin typeface="メイリオ"/>
                <a:cs typeface="メイリオ"/>
              </a:rPr>
              <a:t> </a:t>
            </a:r>
            <a:r>
              <a:rPr dirty="0" sz="600" spc="-55">
                <a:latin typeface="メイリオ"/>
                <a:cs typeface="メイリオ"/>
              </a:rPr>
              <a:t>Kaneita</a:t>
            </a:r>
            <a:r>
              <a:rPr dirty="0" sz="600" spc="5">
                <a:latin typeface="メイリオ"/>
                <a:cs typeface="メイリオ"/>
              </a:rPr>
              <a:t> </a:t>
            </a:r>
            <a:r>
              <a:rPr dirty="0" sz="600" spc="-55">
                <a:latin typeface="メイリオ"/>
                <a:cs typeface="メイリオ"/>
              </a:rPr>
              <a:t>Y.</a:t>
            </a:r>
            <a:r>
              <a:rPr dirty="0" sz="600" spc="5">
                <a:latin typeface="メイリオ"/>
                <a:cs typeface="メイリオ"/>
              </a:rPr>
              <a:t> </a:t>
            </a:r>
            <a:r>
              <a:rPr dirty="0" sz="600" spc="-55">
                <a:latin typeface="メイリオ"/>
                <a:cs typeface="メイリオ"/>
              </a:rPr>
              <a:t>Short</a:t>
            </a:r>
            <a:r>
              <a:rPr dirty="0" sz="600" spc="5">
                <a:latin typeface="メイリオ"/>
                <a:cs typeface="メイリオ"/>
              </a:rPr>
              <a:t> </a:t>
            </a:r>
            <a:r>
              <a:rPr dirty="0" sz="600" spc="-65">
                <a:latin typeface="メイリオ"/>
                <a:cs typeface="メイリオ"/>
              </a:rPr>
              <a:t>sleep</a:t>
            </a:r>
            <a:r>
              <a:rPr dirty="0" sz="600" spc="15">
                <a:latin typeface="メイリオ"/>
                <a:cs typeface="メイリオ"/>
              </a:rPr>
              <a:t> </a:t>
            </a:r>
            <a:r>
              <a:rPr dirty="0" sz="600" spc="-50">
                <a:latin typeface="メイリオ"/>
                <a:cs typeface="メイリオ"/>
              </a:rPr>
              <a:t>duration</a:t>
            </a:r>
            <a:r>
              <a:rPr dirty="0" sz="600" spc="5">
                <a:latin typeface="メイリオ"/>
                <a:cs typeface="メイリオ"/>
              </a:rPr>
              <a:t> </a:t>
            </a:r>
            <a:r>
              <a:rPr dirty="0" sz="600" spc="-55">
                <a:latin typeface="メイリオ"/>
                <a:cs typeface="メイリオ"/>
              </a:rPr>
              <a:t>and</a:t>
            </a:r>
            <a:r>
              <a:rPr dirty="0" sz="600" spc="5">
                <a:latin typeface="メイリオ"/>
                <a:cs typeface="メイリオ"/>
              </a:rPr>
              <a:t> </a:t>
            </a:r>
            <a:r>
              <a:rPr dirty="0" sz="600" spc="-60">
                <a:latin typeface="メイリオ"/>
                <a:cs typeface="メイリオ"/>
              </a:rPr>
              <a:t>health</a:t>
            </a:r>
            <a:r>
              <a:rPr dirty="0" sz="600" spc="10">
                <a:latin typeface="メイリオ"/>
                <a:cs typeface="メイリオ"/>
              </a:rPr>
              <a:t> </a:t>
            </a:r>
            <a:r>
              <a:rPr dirty="0" sz="600" spc="-55">
                <a:latin typeface="メイリオ"/>
                <a:cs typeface="メイリオ"/>
              </a:rPr>
              <a:t>outcomes:</a:t>
            </a:r>
            <a:r>
              <a:rPr dirty="0" sz="600" spc="5">
                <a:latin typeface="メイリオ"/>
                <a:cs typeface="メイリオ"/>
              </a:rPr>
              <a:t> </a:t>
            </a:r>
            <a:r>
              <a:rPr dirty="0" sz="600" spc="-50">
                <a:latin typeface="メイリオ"/>
                <a:cs typeface="メイリオ"/>
              </a:rPr>
              <a:t>A</a:t>
            </a:r>
            <a:r>
              <a:rPr dirty="0" sz="600" spc="500">
                <a:latin typeface="メイリオ"/>
                <a:cs typeface="メイリオ"/>
              </a:rPr>
              <a:t> </a:t>
            </a:r>
            <a:r>
              <a:rPr dirty="0" sz="600" spc="-50">
                <a:latin typeface="メイリオ"/>
                <a:cs typeface="メイリオ"/>
              </a:rPr>
              <a:t>systematicreview, </a:t>
            </a:r>
            <a:r>
              <a:rPr dirty="0" sz="600" spc="-60">
                <a:latin typeface="メイリオ"/>
                <a:cs typeface="メイリオ"/>
              </a:rPr>
              <a:t>meta-</a:t>
            </a:r>
            <a:r>
              <a:rPr dirty="0" sz="600" spc="-55">
                <a:latin typeface="メイリオ"/>
                <a:cs typeface="メイリオ"/>
              </a:rPr>
              <a:t>analysis,</a:t>
            </a:r>
            <a:r>
              <a:rPr dirty="0" sz="600" spc="-80">
                <a:latin typeface="メイリオ"/>
                <a:cs typeface="メイリオ"/>
              </a:rPr>
              <a:t> </a:t>
            </a:r>
            <a:r>
              <a:rPr dirty="0" sz="600" spc="-45">
                <a:latin typeface="メイリオ"/>
                <a:cs typeface="メイリオ"/>
              </a:rPr>
              <a:t>and</a:t>
            </a:r>
            <a:r>
              <a:rPr dirty="0" sz="600" spc="-30">
                <a:latin typeface="メイリオ"/>
                <a:cs typeface="メイリオ"/>
              </a:rPr>
              <a:t> </a:t>
            </a:r>
            <a:r>
              <a:rPr dirty="0" sz="600" spc="-60">
                <a:latin typeface="メイリオ"/>
                <a:cs typeface="メイリオ"/>
              </a:rPr>
              <a:t>meta-</a:t>
            </a:r>
            <a:r>
              <a:rPr dirty="0" sz="600" spc="-55">
                <a:latin typeface="メイリオ"/>
                <a:cs typeface="メイリオ"/>
              </a:rPr>
              <a:t>regression.</a:t>
            </a:r>
            <a:r>
              <a:rPr dirty="0" sz="600" spc="-90">
                <a:latin typeface="メイリオ"/>
                <a:cs typeface="メイリオ"/>
              </a:rPr>
              <a:t> </a:t>
            </a:r>
            <a:r>
              <a:rPr dirty="0" sz="600" spc="-45">
                <a:latin typeface="メイリオ"/>
                <a:cs typeface="メイリオ"/>
              </a:rPr>
              <a:t>Sleep</a:t>
            </a:r>
            <a:r>
              <a:rPr dirty="0" sz="600" spc="-65">
                <a:latin typeface="メイリオ"/>
                <a:cs typeface="メイリオ"/>
              </a:rPr>
              <a:t> </a:t>
            </a:r>
            <a:r>
              <a:rPr dirty="0" sz="600" spc="-45">
                <a:latin typeface="メイリオ"/>
                <a:cs typeface="メイリオ"/>
              </a:rPr>
              <a:t>Med 32:</a:t>
            </a:r>
            <a:r>
              <a:rPr dirty="0" sz="600">
                <a:latin typeface="メイリオ"/>
                <a:cs typeface="メイリオ"/>
              </a:rPr>
              <a:t> </a:t>
            </a:r>
            <a:r>
              <a:rPr dirty="0" sz="600" spc="-60">
                <a:latin typeface="メイリオ"/>
                <a:cs typeface="メイリオ"/>
              </a:rPr>
              <a:t>246-</a:t>
            </a:r>
            <a:r>
              <a:rPr dirty="0" sz="600" spc="-50">
                <a:latin typeface="メイリオ"/>
                <a:cs typeface="メイリオ"/>
              </a:rPr>
              <a:t>256,</a:t>
            </a:r>
            <a:r>
              <a:rPr dirty="0" sz="600" spc="-25">
                <a:latin typeface="メイリオ"/>
                <a:cs typeface="メイリオ"/>
              </a:rPr>
              <a:t> </a:t>
            </a:r>
            <a:r>
              <a:rPr dirty="0" sz="600" spc="-10">
                <a:latin typeface="メイリオ"/>
                <a:cs typeface="メイリオ"/>
              </a:rPr>
              <a:t>2017.</a:t>
            </a:r>
            <a:endParaRPr sz="600">
              <a:latin typeface="メイリオ"/>
              <a:cs typeface="メイリオ"/>
            </a:endParaRPr>
          </a:p>
          <a:p>
            <a:pPr algn="just" marL="228600" marR="20320" indent="-216535">
              <a:lnSpc>
                <a:spcPct val="100000"/>
              </a:lnSpc>
              <a:spcBef>
                <a:spcPts val="409"/>
              </a:spcBef>
            </a:pPr>
            <a:r>
              <a:rPr dirty="0" sz="600">
                <a:latin typeface="メイリオ"/>
                <a:cs typeface="メイリオ"/>
              </a:rPr>
              <a:t>5.</a:t>
            </a:r>
            <a:r>
              <a:rPr dirty="0" sz="600" spc="305">
                <a:latin typeface="メイリオ"/>
                <a:cs typeface="メイリオ"/>
              </a:rPr>
              <a:t>  </a:t>
            </a:r>
            <a:r>
              <a:rPr dirty="0" sz="600" spc="-40">
                <a:latin typeface="メイリオ"/>
                <a:cs typeface="メイリオ"/>
              </a:rPr>
              <a:t>Basner</a:t>
            </a:r>
            <a:r>
              <a:rPr dirty="0" sz="600" spc="10">
                <a:latin typeface="メイリオ"/>
                <a:cs typeface="メイリオ"/>
              </a:rPr>
              <a:t> </a:t>
            </a:r>
            <a:r>
              <a:rPr dirty="0" sz="600">
                <a:latin typeface="メイリオ"/>
                <a:cs typeface="メイリオ"/>
              </a:rPr>
              <a:t>M,</a:t>
            </a:r>
            <a:r>
              <a:rPr dirty="0" sz="600" spc="-10">
                <a:latin typeface="メイリオ"/>
                <a:cs typeface="メイリオ"/>
              </a:rPr>
              <a:t> </a:t>
            </a:r>
            <a:r>
              <a:rPr dirty="0" sz="600" spc="-50">
                <a:latin typeface="メイリオ"/>
                <a:cs typeface="メイリオ"/>
              </a:rPr>
              <a:t>Fomberstein</a:t>
            </a:r>
            <a:r>
              <a:rPr dirty="0" sz="600" spc="10">
                <a:latin typeface="メイリオ"/>
                <a:cs typeface="メイリオ"/>
              </a:rPr>
              <a:t> </a:t>
            </a:r>
            <a:r>
              <a:rPr dirty="0" sz="600" spc="-20">
                <a:latin typeface="メイリオ"/>
                <a:cs typeface="メイリオ"/>
              </a:rPr>
              <a:t>KM,</a:t>
            </a:r>
            <a:r>
              <a:rPr dirty="0" sz="600" spc="5">
                <a:latin typeface="メイリオ"/>
                <a:cs typeface="メイリオ"/>
              </a:rPr>
              <a:t> </a:t>
            </a:r>
            <a:r>
              <a:rPr dirty="0" sz="600" spc="-50">
                <a:latin typeface="メイリオ"/>
                <a:cs typeface="メイリオ"/>
              </a:rPr>
              <a:t>Razavi</a:t>
            </a:r>
            <a:r>
              <a:rPr dirty="0" sz="600">
                <a:latin typeface="メイリオ"/>
                <a:cs typeface="メイリオ"/>
              </a:rPr>
              <a:t> </a:t>
            </a:r>
            <a:r>
              <a:rPr dirty="0" sz="600" spc="-20">
                <a:latin typeface="メイリオ"/>
                <a:cs typeface="メイリオ"/>
              </a:rPr>
              <a:t>FM,</a:t>
            </a:r>
            <a:r>
              <a:rPr dirty="0" sz="600" spc="-5">
                <a:latin typeface="メイリオ"/>
                <a:cs typeface="メイリオ"/>
              </a:rPr>
              <a:t> </a:t>
            </a:r>
            <a:r>
              <a:rPr dirty="0" sz="600" spc="-35">
                <a:latin typeface="メイリオ"/>
                <a:cs typeface="メイリオ"/>
              </a:rPr>
              <a:t>Banks</a:t>
            </a:r>
            <a:r>
              <a:rPr dirty="0" sz="600">
                <a:latin typeface="メイリオ"/>
                <a:cs typeface="メイリオ"/>
              </a:rPr>
              <a:t> S,</a:t>
            </a:r>
            <a:r>
              <a:rPr dirty="0" sz="600" spc="5">
                <a:latin typeface="メイリオ"/>
                <a:cs typeface="メイリオ"/>
              </a:rPr>
              <a:t> </a:t>
            </a:r>
            <a:r>
              <a:rPr dirty="0" sz="600" spc="-45">
                <a:latin typeface="メイリオ"/>
                <a:cs typeface="メイリオ"/>
              </a:rPr>
              <a:t>William</a:t>
            </a:r>
            <a:r>
              <a:rPr dirty="0" sz="600">
                <a:latin typeface="メイリオ"/>
                <a:cs typeface="メイリオ"/>
              </a:rPr>
              <a:t> </a:t>
            </a:r>
            <a:r>
              <a:rPr dirty="0" sz="600" spc="-20">
                <a:latin typeface="メイリオ"/>
                <a:cs typeface="メイリオ"/>
              </a:rPr>
              <a:t>JH,</a:t>
            </a:r>
            <a:r>
              <a:rPr dirty="0" sz="600" spc="5">
                <a:latin typeface="メイリオ"/>
                <a:cs typeface="メイリオ"/>
              </a:rPr>
              <a:t> </a:t>
            </a:r>
            <a:r>
              <a:rPr dirty="0" sz="600" spc="-35">
                <a:latin typeface="メイリオ"/>
                <a:cs typeface="メイリオ"/>
              </a:rPr>
              <a:t>Rosa</a:t>
            </a:r>
            <a:r>
              <a:rPr dirty="0" sz="600" spc="10">
                <a:latin typeface="メイリオ"/>
                <a:cs typeface="メイリオ"/>
              </a:rPr>
              <a:t> </a:t>
            </a:r>
            <a:r>
              <a:rPr dirty="0" sz="600" spc="-20">
                <a:latin typeface="メイリオ"/>
                <a:cs typeface="メイリオ"/>
              </a:rPr>
              <a:t>RR,</a:t>
            </a:r>
            <a:r>
              <a:rPr dirty="0" sz="600" spc="5">
                <a:latin typeface="メイリオ"/>
                <a:cs typeface="メイリオ"/>
              </a:rPr>
              <a:t> </a:t>
            </a:r>
            <a:r>
              <a:rPr dirty="0" sz="600" spc="-40">
                <a:latin typeface="メイリオ"/>
                <a:cs typeface="メイリオ"/>
              </a:rPr>
              <a:t>Dinges</a:t>
            </a:r>
            <a:r>
              <a:rPr dirty="0" sz="600" spc="15">
                <a:latin typeface="メイリオ"/>
                <a:cs typeface="メイリオ"/>
              </a:rPr>
              <a:t> </a:t>
            </a:r>
            <a:r>
              <a:rPr dirty="0" sz="600" spc="-25">
                <a:latin typeface="メイリオ"/>
                <a:cs typeface="メイリオ"/>
              </a:rPr>
              <a:t>DF.</a:t>
            </a:r>
            <a:r>
              <a:rPr dirty="0" sz="600" spc="500">
                <a:latin typeface="メイリオ"/>
                <a:cs typeface="メイリオ"/>
              </a:rPr>
              <a:t> </a:t>
            </a:r>
            <a:r>
              <a:rPr dirty="0" sz="600" spc="-60">
                <a:latin typeface="メイリオ"/>
                <a:cs typeface="メイリオ"/>
              </a:rPr>
              <a:t>American</a:t>
            </a:r>
            <a:r>
              <a:rPr dirty="0" sz="600" spc="10">
                <a:latin typeface="メイリオ"/>
                <a:cs typeface="メイリオ"/>
              </a:rPr>
              <a:t> </a:t>
            </a:r>
            <a:r>
              <a:rPr dirty="0" sz="600" spc="-65">
                <a:latin typeface="メイリオ"/>
                <a:cs typeface="メイリオ"/>
              </a:rPr>
              <a:t>time</a:t>
            </a:r>
            <a:r>
              <a:rPr dirty="0" sz="600" spc="25">
                <a:latin typeface="メイリオ"/>
                <a:cs typeface="メイリオ"/>
              </a:rPr>
              <a:t> </a:t>
            </a:r>
            <a:r>
              <a:rPr dirty="0" sz="600" spc="-80">
                <a:latin typeface="メイリオ"/>
                <a:cs typeface="メイリオ"/>
              </a:rPr>
              <a:t>use</a:t>
            </a:r>
            <a:r>
              <a:rPr dirty="0" sz="600" spc="45">
                <a:latin typeface="メイリオ"/>
                <a:cs typeface="メイリオ"/>
              </a:rPr>
              <a:t> </a:t>
            </a:r>
            <a:r>
              <a:rPr dirty="0" sz="600" spc="-70">
                <a:latin typeface="メイリオ"/>
                <a:cs typeface="メイリオ"/>
              </a:rPr>
              <a:t>survey:</a:t>
            </a:r>
            <a:r>
              <a:rPr dirty="0" sz="600" spc="30">
                <a:latin typeface="メイリオ"/>
                <a:cs typeface="メイリオ"/>
              </a:rPr>
              <a:t> </a:t>
            </a:r>
            <a:r>
              <a:rPr dirty="0" sz="600" spc="-65">
                <a:latin typeface="メイリオ"/>
                <a:cs typeface="メイリオ"/>
              </a:rPr>
              <a:t>Sleep</a:t>
            </a:r>
            <a:r>
              <a:rPr dirty="0" sz="600" spc="30">
                <a:latin typeface="メイリオ"/>
                <a:cs typeface="メイリオ"/>
              </a:rPr>
              <a:t> </a:t>
            </a:r>
            <a:r>
              <a:rPr dirty="0" sz="600" spc="-65">
                <a:latin typeface="メイリオ"/>
                <a:cs typeface="メイリオ"/>
              </a:rPr>
              <a:t>time</a:t>
            </a:r>
            <a:r>
              <a:rPr dirty="0" sz="600" spc="65">
                <a:latin typeface="メイリオ"/>
                <a:cs typeface="メイリオ"/>
              </a:rPr>
              <a:t> </a:t>
            </a:r>
            <a:r>
              <a:rPr dirty="0" sz="600" spc="-90">
                <a:latin typeface="メイリオ"/>
                <a:cs typeface="メイリオ"/>
              </a:rPr>
              <a:t>and</a:t>
            </a:r>
            <a:r>
              <a:rPr dirty="0" sz="600" spc="40">
                <a:latin typeface="メイリオ"/>
                <a:cs typeface="メイリオ"/>
              </a:rPr>
              <a:t> </a:t>
            </a:r>
            <a:r>
              <a:rPr dirty="0" sz="600" spc="-65">
                <a:latin typeface="メイリオ"/>
                <a:cs typeface="メイリオ"/>
              </a:rPr>
              <a:t>its</a:t>
            </a:r>
            <a:r>
              <a:rPr dirty="0" sz="600" spc="40">
                <a:latin typeface="メイリオ"/>
                <a:cs typeface="メイリオ"/>
              </a:rPr>
              <a:t> </a:t>
            </a:r>
            <a:r>
              <a:rPr dirty="0" sz="600" spc="-60">
                <a:latin typeface="メイリオ"/>
                <a:cs typeface="メイリオ"/>
              </a:rPr>
              <a:t>relationship</a:t>
            </a:r>
            <a:r>
              <a:rPr dirty="0" sz="600" spc="30">
                <a:latin typeface="メイリオ"/>
                <a:cs typeface="メイリオ"/>
              </a:rPr>
              <a:t> </a:t>
            </a:r>
            <a:r>
              <a:rPr dirty="0" sz="600" spc="-95">
                <a:latin typeface="メイリオ"/>
                <a:cs typeface="メイリオ"/>
              </a:rPr>
              <a:t>to</a:t>
            </a:r>
            <a:r>
              <a:rPr dirty="0" sz="600" spc="45">
                <a:latin typeface="メイリオ"/>
                <a:cs typeface="メイリオ"/>
              </a:rPr>
              <a:t> </a:t>
            </a:r>
            <a:r>
              <a:rPr dirty="0" sz="600" spc="-65">
                <a:latin typeface="メイリオ"/>
                <a:cs typeface="メイリオ"/>
              </a:rPr>
              <a:t>waking</a:t>
            </a:r>
            <a:r>
              <a:rPr dirty="0" sz="600" spc="50">
                <a:latin typeface="メイリオ"/>
                <a:cs typeface="メイリオ"/>
              </a:rPr>
              <a:t> </a:t>
            </a:r>
            <a:r>
              <a:rPr dirty="0" sz="600" spc="-60">
                <a:latin typeface="メイリオ"/>
                <a:cs typeface="メイリオ"/>
              </a:rPr>
              <a:t>activities.</a:t>
            </a:r>
            <a:r>
              <a:rPr dirty="0" sz="600" spc="35">
                <a:latin typeface="メイリオ"/>
                <a:cs typeface="メイリオ"/>
              </a:rPr>
              <a:t> </a:t>
            </a:r>
            <a:r>
              <a:rPr dirty="0" sz="600" spc="-65">
                <a:latin typeface="メイリオ"/>
                <a:cs typeface="メイリオ"/>
              </a:rPr>
              <a:t>Sleep</a:t>
            </a:r>
            <a:r>
              <a:rPr dirty="0" sz="600" spc="30">
                <a:latin typeface="メイリオ"/>
                <a:cs typeface="メイリオ"/>
              </a:rPr>
              <a:t> </a:t>
            </a:r>
            <a:r>
              <a:rPr dirty="0" sz="600" spc="-25">
                <a:latin typeface="メイリオ"/>
                <a:cs typeface="メイリオ"/>
              </a:rPr>
              <a:t>30:</a:t>
            </a:r>
            <a:r>
              <a:rPr dirty="0" sz="600" spc="500">
                <a:latin typeface="メイリオ"/>
                <a:cs typeface="メイリオ"/>
              </a:rPr>
              <a:t> </a:t>
            </a:r>
            <a:r>
              <a:rPr dirty="0" sz="600" spc="-60">
                <a:latin typeface="メイリオ"/>
                <a:cs typeface="メイリオ"/>
              </a:rPr>
              <a:t>1085-</a:t>
            </a:r>
            <a:r>
              <a:rPr dirty="0" sz="600" spc="-50">
                <a:latin typeface="メイリオ"/>
                <a:cs typeface="メイリオ"/>
              </a:rPr>
              <a:t>1095,</a:t>
            </a:r>
            <a:r>
              <a:rPr dirty="0" sz="600" spc="-40">
                <a:latin typeface="メイリオ"/>
                <a:cs typeface="メイリオ"/>
              </a:rPr>
              <a:t> </a:t>
            </a:r>
            <a:r>
              <a:rPr dirty="0" sz="600" spc="-20">
                <a:latin typeface="メイリオ"/>
                <a:cs typeface="メイリオ"/>
              </a:rPr>
              <a:t>2007.</a:t>
            </a:r>
            <a:endParaRPr sz="600">
              <a:latin typeface="メイリオ"/>
              <a:cs typeface="メイリオ"/>
            </a:endParaRPr>
          </a:p>
          <a:p>
            <a:pPr marL="228600" marR="20955" indent="-216535">
              <a:lnSpc>
                <a:spcPct val="100000"/>
              </a:lnSpc>
              <a:spcBef>
                <a:spcPts val="395"/>
              </a:spcBef>
              <a:tabLst>
                <a:tab pos="228600" algn="l"/>
              </a:tabLst>
            </a:pPr>
            <a:r>
              <a:rPr dirty="0" sz="600" spc="-25">
                <a:latin typeface="メイリオ"/>
                <a:cs typeface="メイリオ"/>
              </a:rPr>
              <a:t>6.</a:t>
            </a:r>
            <a:r>
              <a:rPr dirty="0" sz="600">
                <a:latin typeface="メイリオ"/>
                <a:cs typeface="メイリオ"/>
              </a:rPr>
              <a:t>	</a:t>
            </a:r>
            <a:r>
              <a:rPr dirty="0" sz="600" spc="120">
                <a:latin typeface="メイリオ"/>
                <a:cs typeface="メイリオ"/>
              </a:rPr>
              <a:t>厚 生 労 働 省 ． 令 和 元 年 国 民 健 康 ・ 栄 養 調 査 .</a:t>
            </a:r>
            <a:r>
              <a:rPr dirty="0" sz="600" spc="500">
                <a:latin typeface="メイリオ"/>
                <a:cs typeface="メイリオ"/>
              </a:rPr>
              <a:t> </a:t>
            </a:r>
            <a:r>
              <a:rPr dirty="0" u="sng" sz="600" spc="-45">
                <a:solidFill>
                  <a:srgbClr val="0462C1"/>
                </a:solidFill>
                <a:uFill>
                  <a:solidFill>
                    <a:srgbClr val="0462C1"/>
                  </a:solidFill>
                </a:uFill>
                <a:latin typeface="メイリオ"/>
                <a:cs typeface="メイリオ"/>
                <a:hlinkClick r:id="rId2"/>
              </a:rPr>
              <a:t>https://www.mhlw.go.jp/stf/seisakunitsuite/bunya/kenkou_iryou/kenkou/eiyou/r1-</a:t>
            </a:r>
            <a:r>
              <a:rPr dirty="0" u="sng" sz="600" spc="-10">
                <a:solidFill>
                  <a:srgbClr val="0462C1"/>
                </a:solidFill>
                <a:uFill>
                  <a:solidFill>
                    <a:srgbClr val="0462C1"/>
                  </a:solidFill>
                </a:uFill>
                <a:latin typeface="メイリオ"/>
                <a:cs typeface="メイリオ"/>
                <a:hlinkClick r:id="rId2"/>
              </a:rPr>
              <a:t>houkoku_00002.html</a:t>
            </a:r>
            <a:endParaRPr sz="600">
              <a:latin typeface="メイリオ"/>
              <a:cs typeface="メイリオ"/>
            </a:endParaRPr>
          </a:p>
          <a:p>
            <a:pPr algn="just" marL="228600" marR="19685" indent="-216535">
              <a:lnSpc>
                <a:spcPct val="100000"/>
              </a:lnSpc>
              <a:spcBef>
                <a:spcPts val="395"/>
              </a:spcBef>
            </a:pPr>
            <a:r>
              <a:rPr dirty="0" sz="600">
                <a:latin typeface="メイリオ"/>
                <a:cs typeface="メイリオ"/>
              </a:rPr>
              <a:t>7.</a:t>
            </a:r>
            <a:r>
              <a:rPr dirty="0" sz="600" spc="455">
                <a:latin typeface="メイリオ"/>
                <a:cs typeface="メイリオ"/>
              </a:rPr>
              <a:t>  </a:t>
            </a:r>
            <a:r>
              <a:rPr dirty="0" sz="600" spc="-60">
                <a:latin typeface="メイリオ"/>
                <a:cs typeface="メイリオ"/>
              </a:rPr>
              <a:t>Hirshkowitz</a:t>
            </a:r>
            <a:r>
              <a:rPr dirty="0" sz="600" spc="15">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70">
                <a:latin typeface="メイリオ"/>
                <a:cs typeface="メイリオ"/>
              </a:rPr>
              <a:t>Whiton</a:t>
            </a:r>
            <a:r>
              <a:rPr dirty="0" sz="600" spc="20">
                <a:latin typeface="メイリオ"/>
                <a:cs typeface="メイリオ"/>
              </a:rPr>
              <a:t> </a:t>
            </a:r>
            <a:r>
              <a:rPr dirty="0" sz="600" spc="-120">
                <a:latin typeface="メイリオ"/>
                <a:cs typeface="メイリオ"/>
              </a:rPr>
              <a:t>K,</a:t>
            </a:r>
            <a:r>
              <a:rPr dirty="0" sz="600" spc="70">
                <a:latin typeface="メイリオ"/>
                <a:cs typeface="メイリオ"/>
              </a:rPr>
              <a:t> </a:t>
            </a:r>
            <a:r>
              <a:rPr dirty="0" sz="600" spc="-70">
                <a:latin typeface="メイリオ"/>
                <a:cs typeface="メイリオ"/>
              </a:rPr>
              <a:t>Albert</a:t>
            </a:r>
            <a:r>
              <a:rPr dirty="0" sz="600" spc="20">
                <a:latin typeface="メイリオ"/>
                <a:cs typeface="メイリオ"/>
              </a:rPr>
              <a:t> </a:t>
            </a:r>
            <a:r>
              <a:rPr dirty="0" sz="600" spc="-90">
                <a:latin typeface="メイリオ"/>
                <a:cs typeface="メイリオ"/>
              </a:rPr>
              <a:t>SM,</a:t>
            </a:r>
            <a:r>
              <a:rPr dirty="0" sz="600" spc="40">
                <a:latin typeface="メイリオ"/>
                <a:cs typeface="メイリオ"/>
              </a:rPr>
              <a:t> </a:t>
            </a:r>
            <a:r>
              <a:rPr dirty="0" sz="600" spc="-70">
                <a:latin typeface="メイリオ"/>
                <a:cs typeface="メイリオ"/>
              </a:rPr>
              <a:t>Alessi</a:t>
            </a:r>
            <a:r>
              <a:rPr dirty="0" sz="600" spc="20">
                <a:latin typeface="メイリオ"/>
                <a:cs typeface="メイリオ"/>
              </a:rPr>
              <a:t> </a:t>
            </a:r>
            <a:r>
              <a:rPr dirty="0" sz="600" spc="-105">
                <a:latin typeface="メイリオ"/>
                <a:cs typeface="メイリオ"/>
              </a:rPr>
              <a:t>C,</a:t>
            </a:r>
            <a:r>
              <a:rPr dirty="0" sz="600" spc="55">
                <a:latin typeface="メイリオ"/>
                <a:cs typeface="メイリオ"/>
              </a:rPr>
              <a:t> </a:t>
            </a:r>
            <a:r>
              <a:rPr dirty="0" sz="600" spc="-70">
                <a:latin typeface="メイリオ"/>
                <a:cs typeface="メイリオ"/>
              </a:rPr>
              <a:t>Bruni</a:t>
            </a:r>
            <a:r>
              <a:rPr dirty="0" sz="600" spc="20">
                <a:latin typeface="メイリオ"/>
                <a:cs typeface="メイリオ"/>
              </a:rPr>
              <a:t> </a:t>
            </a:r>
            <a:r>
              <a:rPr dirty="0" sz="600" spc="-120">
                <a:latin typeface="メイリオ"/>
                <a:cs typeface="メイリオ"/>
              </a:rPr>
              <a:t>O,</a:t>
            </a:r>
            <a:r>
              <a:rPr dirty="0" sz="600" spc="70">
                <a:latin typeface="メイリオ"/>
                <a:cs typeface="メイリオ"/>
              </a:rPr>
              <a:t> </a:t>
            </a:r>
            <a:r>
              <a:rPr dirty="0" sz="600" spc="-60">
                <a:latin typeface="メイリオ"/>
                <a:cs typeface="メイリオ"/>
              </a:rPr>
              <a:t>DonCarlos</a:t>
            </a:r>
            <a:r>
              <a:rPr dirty="0" sz="600" spc="10">
                <a:latin typeface="メイリオ"/>
                <a:cs typeface="メイリオ"/>
              </a:rPr>
              <a:t> </a:t>
            </a:r>
            <a:r>
              <a:rPr dirty="0" sz="600" spc="-120">
                <a:latin typeface="メイリオ"/>
                <a:cs typeface="メイリオ"/>
              </a:rPr>
              <a:t>L,</a:t>
            </a:r>
            <a:r>
              <a:rPr dirty="0" sz="600" spc="70">
                <a:latin typeface="メイリオ"/>
                <a:cs typeface="メイリオ"/>
              </a:rPr>
              <a:t> </a:t>
            </a:r>
            <a:r>
              <a:rPr dirty="0" sz="600" spc="-70">
                <a:latin typeface="メイリオ"/>
                <a:cs typeface="メイリオ"/>
              </a:rPr>
              <a:t>Hazen</a:t>
            </a:r>
            <a:r>
              <a:rPr dirty="0" sz="600" spc="20">
                <a:latin typeface="メイリオ"/>
                <a:cs typeface="メイリオ"/>
              </a:rPr>
              <a:t> </a:t>
            </a:r>
            <a:r>
              <a:rPr dirty="0" sz="600" spc="-120">
                <a:latin typeface="メイリオ"/>
                <a:cs typeface="メイリオ"/>
              </a:rPr>
              <a:t>N,</a:t>
            </a:r>
            <a:r>
              <a:rPr dirty="0" sz="600" spc="70">
                <a:latin typeface="メイリオ"/>
                <a:cs typeface="メイリオ"/>
              </a:rPr>
              <a:t> </a:t>
            </a:r>
            <a:r>
              <a:rPr dirty="0" sz="600" spc="-70">
                <a:latin typeface="メイリオ"/>
                <a:cs typeface="メイリオ"/>
              </a:rPr>
              <a:t>Herman</a:t>
            </a:r>
            <a:r>
              <a:rPr dirty="0" sz="600" spc="20">
                <a:latin typeface="メイリオ"/>
                <a:cs typeface="メイリオ"/>
              </a:rPr>
              <a:t> </a:t>
            </a:r>
            <a:r>
              <a:rPr dirty="0" sz="600" spc="-25">
                <a:latin typeface="メイリオ"/>
                <a:cs typeface="メイリオ"/>
              </a:rPr>
              <a:t>J,</a:t>
            </a:r>
            <a:r>
              <a:rPr dirty="0" sz="600" spc="500">
                <a:latin typeface="メイリオ"/>
                <a:cs typeface="メイリオ"/>
              </a:rPr>
              <a:t> </a:t>
            </a:r>
            <a:r>
              <a:rPr dirty="0" sz="600" spc="-40">
                <a:latin typeface="メイリオ"/>
                <a:cs typeface="メイリオ"/>
              </a:rPr>
              <a:t>Adams</a:t>
            </a:r>
            <a:r>
              <a:rPr dirty="0" sz="600">
                <a:latin typeface="メイリオ"/>
                <a:cs typeface="メイリオ"/>
              </a:rPr>
              <a:t> </a:t>
            </a:r>
            <a:r>
              <a:rPr dirty="0" sz="600" spc="-45">
                <a:latin typeface="メイリオ"/>
                <a:cs typeface="メイリオ"/>
              </a:rPr>
              <a:t>Hillard</a:t>
            </a:r>
            <a:r>
              <a:rPr dirty="0" sz="600" spc="15">
                <a:latin typeface="メイリオ"/>
                <a:cs typeface="メイリオ"/>
              </a:rPr>
              <a:t> </a:t>
            </a:r>
            <a:r>
              <a:rPr dirty="0" sz="600" spc="-40">
                <a:latin typeface="メイリオ"/>
                <a:cs typeface="メイリオ"/>
              </a:rPr>
              <a:t>PJ,</a:t>
            </a:r>
            <a:r>
              <a:rPr dirty="0" sz="600" spc="15">
                <a:latin typeface="メイリオ"/>
                <a:cs typeface="メイリオ"/>
              </a:rPr>
              <a:t> </a:t>
            </a:r>
            <a:r>
              <a:rPr dirty="0" sz="600" spc="-45">
                <a:latin typeface="メイリオ"/>
                <a:cs typeface="メイリオ"/>
              </a:rPr>
              <a:t>Katz</a:t>
            </a:r>
            <a:r>
              <a:rPr dirty="0" sz="600" spc="5">
                <a:latin typeface="メイリオ"/>
                <a:cs typeface="メイリオ"/>
              </a:rPr>
              <a:t> </a:t>
            </a:r>
            <a:r>
              <a:rPr dirty="0" sz="600" spc="-35">
                <a:latin typeface="メイリオ"/>
                <a:cs typeface="メイリオ"/>
              </a:rPr>
              <a:t>ES,</a:t>
            </a:r>
            <a:r>
              <a:rPr dirty="0" sz="600" spc="15">
                <a:latin typeface="メイリオ"/>
                <a:cs typeface="メイリオ"/>
              </a:rPr>
              <a:t> </a:t>
            </a:r>
            <a:r>
              <a:rPr dirty="0" sz="600" spc="-10">
                <a:latin typeface="メイリオ"/>
                <a:cs typeface="メイリオ"/>
              </a:rPr>
              <a:t>et</a:t>
            </a:r>
            <a:r>
              <a:rPr dirty="0" sz="600" spc="10">
                <a:latin typeface="メイリオ"/>
                <a:cs typeface="メイリオ"/>
              </a:rPr>
              <a:t> </a:t>
            </a:r>
            <a:r>
              <a:rPr dirty="0" sz="600" spc="-30">
                <a:latin typeface="メイリオ"/>
                <a:cs typeface="メイリオ"/>
              </a:rPr>
              <a:t>al.</a:t>
            </a:r>
            <a:r>
              <a:rPr dirty="0" sz="600" spc="15">
                <a:latin typeface="メイリオ"/>
                <a:cs typeface="メイリオ"/>
              </a:rPr>
              <a:t> </a:t>
            </a:r>
            <a:r>
              <a:rPr dirty="0" sz="600" spc="-50">
                <a:latin typeface="メイリオ"/>
                <a:cs typeface="メイリオ"/>
              </a:rPr>
              <a:t>National</a:t>
            </a:r>
            <a:r>
              <a:rPr dirty="0" sz="600" spc="10">
                <a:latin typeface="メイリオ"/>
                <a:cs typeface="メイリオ"/>
              </a:rPr>
              <a:t> </a:t>
            </a:r>
            <a:r>
              <a:rPr dirty="0" sz="600" spc="-55">
                <a:latin typeface="メイリオ"/>
                <a:cs typeface="メイリオ"/>
              </a:rPr>
              <a:t>Sleep</a:t>
            </a:r>
            <a:r>
              <a:rPr dirty="0" sz="600" spc="5">
                <a:latin typeface="メイリオ"/>
                <a:cs typeface="メイリオ"/>
              </a:rPr>
              <a:t> </a:t>
            </a:r>
            <a:r>
              <a:rPr dirty="0" sz="600" spc="-50">
                <a:latin typeface="メイリオ"/>
                <a:cs typeface="メイリオ"/>
              </a:rPr>
              <a:t>Foundation’s</a:t>
            </a:r>
            <a:r>
              <a:rPr dirty="0" sz="600" spc="10">
                <a:latin typeface="メイリオ"/>
                <a:cs typeface="メイリオ"/>
              </a:rPr>
              <a:t> </a:t>
            </a:r>
            <a:r>
              <a:rPr dirty="0" sz="600" spc="-50">
                <a:latin typeface="メイリオ"/>
                <a:cs typeface="メイリオ"/>
              </a:rPr>
              <a:t>updated</a:t>
            </a:r>
            <a:r>
              <a:rPr dirty="0" sz="600" spc="5">
                <a:latin typeface="メイリオ"/>
                <a:cs typeface="メイリオ"/>
              </a:rPr>
              <a:t> </a:t>
            </a:r>
            <a:r>
              <a:rPr dirty="0" sz="600" spc="-50">
                <a:latin typeface="メイリオ"/>
                <a:cs typeface="メイリオ"/>
              </a:rPr>
              <a:t>sleep</a:t>
            </a:r>
            <a:r>
              <a:rPr dirty="0" sz="600" spc="5">
                <a:latin typeface="メイリオ"/>
                <a:cs typeface="メイリオ"/>
              </a:rPr>
              <a:t> </a:t>
            </a:r>
            <a:r>
              <a:rPr dirty="0" sz="600" spc="-20">
                <a:latin typeface="メイリオ"/>
                <a:cs typeface="メイリオ"/>
              </a:rPr>
              <a:t>duration</a:t>
            </a:r>
            <a:r>
              <a:rPr dirty="0" sz="600" spc="500">
                <a:latin typeface="メイリオ"/>
                <a:cs typeface="メイリオ"/>
              </a:rPr>
              <a:t> </a:t>
            </a:r>
            <a:r>
              <a:rPr dirty="0" sz="600" spc="-55">
                <a:latin typeface="メイリオ"/>
                <a:cs typeface="メイリオ"/>
              </a:rPr>
              <a:t>recommendations:</a:t>
            </a:r>
            <a:r>
              <a:rPr dirty="0" sz="600" spc="-100">
                <a:latin typeface="メイリオ"/>
                <a:cs typeface="メイリオ"/>
              </a:rPr>
              <a:t> </a:t>
            </a:r>
            <a:r>
              <a:rPr dirty="0" sz="600" spc="-45">
                <a:latin typeface="メイリオ"/>
                <a:cs typeface="メイリオ"/>
              </a:rPr>
              <a:t>Final</a:t>
            </a:r>
            <a:r>
              <a:rPr dirty="0" sz="600" spc="-100">
                <a:latin typeface="メイリオ"/>
                <a:cs typeface="メイリオ"/>
              </a:rPr>
              <a:t> </a:t>
            </a:r>
            <a:r>
              <a:rPr dirty="0" sz="600" spc="-50">
                <a:latin typeface="メイリオ"/>
                <a:cs typeface="メイリオ"/>
              </a:rPr>
              <a:t>report.</a:t>
            </a:r>
            <a:r>
              <a:rPr dirty="0" sz="600" spc="-75">
                <a:latin typeface="メイリオ"/>
                <a:cs typeface="メイリオ"/>
              </a:rPr>
              <a:t> </a:t>
            </a:r>
            <a:r>
              <a:rPr dirty="0" sz="600" spc="-45">
                <a:latin typeface="メイリオ"/>
                <a:cs typeface="メイリオ"/>
              </a:rPr>
              <a:t>Sleep</a:t>
            </a:r>
            <a:r>
              <a:rPr dirty="0" sz="600" spc="-90">
                <a:latin typeface="メイリオ"/>
                <a:cs typeface="メイリオ"/>
              </a:rPr>
              <a:t> </a:t>
            </a:r>
            <a:r>
              <a:rPr dirty="0" sz="600" spc="-50">
                <a:latin typeface="メイリオ"/>
                <a:cs typeface="メイリオ"/>
              </a:rPr>
              <a:t>Health</a:t>
            </a:r>
            <a:r>
              <a:rPr dirty="0" sz="600" spc="-70">
                <a:latin typeface="メイリオ"/>
                <a:cs typeface="メイリオ"/>
              </a:rPr>
              <a:t> </a:t>
            </a:r>
            <a:r>
              <a:rPr dirty="0" sz="600" spc="-35">
                <a:latin typeface="メイリオ"/>
                <a:cs typeface="メイリオ"/>
              </a:rPr>
              <a:t>1:</a:t>
            </a:r>
            <a:r>
              <a:rPr dirty="0" sz="600" spc="-40">
                <a:latin typeface="メイリオ"/>
                <a:cs typeface="メイリオ"/>
              </a:rPr>
              <a:t> </a:t>
            </a:r>
            <a:r>
              <a:rPr dirty="0" sz="600" spc="-50">
                <a:latin typeface="メイリオ"/>
                <a:cs typeface="メイリオ"/>
              </a:rPr>
              <a:t>233-</a:t>
            </a:r>
            <a:r>
              <a:rPr dirty="0" sz="600" spc="-70">
                <a:latin typeface="メイリオ"/>
                <a:cs typeface="メイリオ"/>
              </a:rPr>
              <a:t> </a:t>
            </a:r>
            <a:r>
              <a:rPr dirty="0" sz="600" spc="-50">
                <a:latin typeface="メイリオ"/>
                <a:cs typeface="メイリオ"/>
              </a:rPr>
              <a:t>243,</a:t>
            </a:r>
            <a:r>
              <a:rPr dirty="0" sz="600" spc="-65">
                <a:latin typeface="メイリオ"/>
                <a:cs typeface="メイリオ"/>
              </a:rPr>
              <a:t> </a:t>
            </a:r>
            <a:r>
              <a:rPr dirty="0" sz="600" spc="-10">
                <a:latin typeface="メイリオ"/>
                <a:cs typeface="メイリオ"/>
              </a:rPr>
              <a:t>2015.</a:t>
            </a:r>
            <a:endParaRPr sz="600">
              <a:latin typeface="メイリオ"/>
              <a:cs typeface="メイリオ"/>
            </a:endParaRPr>
          </a:p>
          <a:p>
            <a:pPr algn="just" marL="228600" marR="19050" indent="-216535">
              <a:lnSpc>
                <a:spcPct val="100000"/>
              </a:lnSpc>
              <a:spcBef>
                <a:spcPts val="409"/>
              </a:spcBef>
            </a:pPr>
            <a:r>
              <a:rPr dirty="0" sz="600" spc="-30">
                <a:latin typeface="メイリオ"/>
                <a:cs typeface="メイリオ"/>
              </a:rPr>
              <a:t>8.</a:t>
            </a:r>
            <a:r>
              <a:rPr dirty="0" sz="600" spc="944">
                <a:latin typeface="メイリオ"/>
                <a:cs typeface="メイリオ"/>
              </a:rPr>
              <a:t> </a:t>
            </a:r>
            <a:r>
              <a:rPr dirty="0" sz="600" spc="-45">
                <a:latin typeface="メイリオ"/>
                <a:cs typeface="メイリオ"/>
              </a:rPr>
              <a:t>Watson</a:t>
            </a:r>
            <a:r>
              <a:rPr dirty="0" sz="600" spc="60">
                <a:latin typeface="メイリオ"/>
                <a:cs typeface="メイリオ"/>
              </a:rPr>
              <a:t> </a:t>
            </a:r>
            <a:r>
              <a:rPr dirty="0" sz="600" spc="-40">
                <a:latin typeface="メイリオ"/>
                <a:cs typeface="メイリオ"/>
              </a:rPr>
              <a:t>NF,</a:t>
            </a:r>
            <a:r>
              <a:rPr dirty="0" sz="600" spc="40">
                <a:latin typeface="メイリオ"/>
                <a:cs typeface="メイリオ"/>
              </a:rPr>
              <a:t> </a:t>
            </a:r>
            <a:r>
              <a:rPr dirty="0" sz="600" spc="-40">
                <a:latin typeface="メイリオ"/>
                <a:cs typeface="メイリオ"/>
              </a:rPr>
              <a:t>Badr</a:t>
            </a:r>
            <a:r>
              <a:rPr dirty="0" sz="600" spc="50">
                <a:latin typeface="メイリオ"/>
                <a:cs typeface="メイリオ"/>
              </a:rPr>
              <a:t> </a:t>
            </a:r>
            <a:r>
              <a:rPr dirty="0" sz="600" spc="-40">
                <a:latin typeface="メイリオ"/>
                <a:cs typeface="メイリオ"/>
              </a:rPr>
              <a:t>MS,</a:t>
            </a:r>
            <a:r>
              <a:rPr dirty="0" sz="600" spc="40">
                <a:latin typeface="メイリオ"/>
                <a:cs typeface="メイリオ"/>
              </a:rPr>
              <a:t> </a:t>
            </a:r>
            <a:r>
              <a:rPr dirty="0" sz="600" spc="-50">
                <a:latin typeface="メイリオ"/>
                <a:cs typeface="メイリオ"/>
              </a:rPr>
              <a:t>Belenky</a:t>
            </a:r>
            <a:r>
              <a:rPr dirty="0" sz="600" spc="55">
                <a:latin typeface="メイリオ"/>
                <a:cs typeface="メイリオ"/>
              </a:rPr>
              <a:t> </a:t>
            </a:r>
            <a:r>
              <a:rPr dirty="0" sz="600" spc="-35">
                <a:latin typeface="メイリオ"/>
                <a:cs typeface="メイリオ"/>
              </a:rPr>
              <a:t>G,</a:t>
            </a:r>
            <a:r>
              <a:rPr dirty="0" sz="600" spc="40">
                <a:latin typeface="メイリオ"/>
                <a:cs typeface="メイリオ"/>
              </a:rPr>
              <a:t> </a:t>
            </a:r>
            <a:r>
              <a:rPr dirty="0" sz="600" spc="-50">
                <a:latin typeface="メイリオ"/>
                <a:cs typeface="メイリオ"/>
              </a:rPr>
              <a:t>Bliwise</a:t>
            </a:r>
            <a:r>
              <a:rPr dirty="0" sz="600" spc="60">
                <a:latin typeface="メイリオ"/>
                <a:cs typeface="メイリオ"/>
              </a:rPr>
              <a:t> </a:t>
            </a:r>
            <a:r>
              <a:rPr dirty="0" sz="600" spc="-45">
                <a:latin typeface="メイリオ"/>
                <a:cs typeface="メイリオ"/>
              </a:rPr>
              <a:t>DL,</a:t>
            </a:r>
            <a:r>
              <a:rPr dirty="0" sz="600" spc="50">
                <a:latin typeface="メイリオ"/>
                <a:cs typeface="メイリオ"/>
              </a:rPr>
              <a:t> </a:t>
            </a:r>
            <a:r>
              <a:rPr dirty="0" sz="600" spc="-50">
                <a:latin typeface="メイリオ"/>
                <a:cs typeface="メイリオ"/>
              </a:rPr>
              <a:t>Buxton</a:t>
            </a:r>
            <a:r>
              <a:rPr dirty="0" sz="600" spc="60">
                <a:latin typeface="メイリオ"/>
                <a:cs typeface="メイリオ"/>
              </a:rPr>
              <a:t> </a:t>
            </a:r>
            <a:r>
              <a:rPr dirty="0" sz="600" spc="-40">
                <a:latin typeface="メイリオ"/>
                <a:cs typeface="メイリオ"/>
              </a:rPr>
              <a:t>OM,</a:t>
            </a:r>
            <a:r>
              <a:rPr dirty="0" sz="600" spc="40">
                <a:latin typeface="メイリオ"/>
                <a:cs typeface="メイリオ"/>
              </a:rPr>
              <a:t> </a:t>
            </a:r>
            <a:r>
              <a:rPr dirty="0" sz="600" spc="-50">
                <a:latin typeface="メイリオ"/>
                <a:cs typeface="メイリオ"/>
              </a:rPr>
              <a:t>Buysse</a:t>
            </a:r>
            <a:r>
              <a:rPr dirty="0" sz="600" spc="60">
                <a:latin typeface="メイリオ"/>
                <a:cs typeface="メイリオ"/>
              </a:rPr>
              <a:t> </a:t>
            </a:r>
            <a:r>
              <a:rPr dirty="0" sz="600" spc="-35">
                <a:latin typeface="メイリオ"/>
                <a:cs typeface="メイリオ"/>
              </a:rPr>
              <a:t>D,</a:t>
            </a:r>
            <a:r>
              <a:rPr dirty="0" sz="600" spc="55">
                <a:latin typeface="メイリオ"/>
                <a:cs typeface="メイリオ"/>
              </a:rPr>
              <a:t> </a:t>
            </a:r>
            <a:r>
              <a:rPr dirty="0" sz="600" spc="-50">
                <a:latin typeface="メイリオ"/>
                <a:cs typeface="メイリオ"/>
              </a:rPr>
              <a:t>Dinges</a:t>
            </a:r>
            <a:r>
              <a:rPr dirty="0" sz="600" spc="340">
                <a:latin typeface="メイリオ"/>
                <a:cs typeface="メイリオ"/>
              </a:rPr>
              <a:t> </a:t>
            </a:r>
            <a:r>
              <a:rPr dirty="0" sz="600" spc="-40">
                <a:latin typeface="メイリオ"/>
                <a:cs typeface="メイリオ"/>
              </a:rPr>
              <a:t>DF,</a:t>
            </a:r>
            <a:r>
              <a:rPr dirty="0" sz="600" spc="-5">
                <a:latin typeface="メイリオ"/>
                <a:cs typeface="メイリオ"/>
              </a:rPr>
              <a:t> </a:t>
            </a:r>
            <a:r>
              <a:rPr dirty="0" sz="600" spc="-50">
                <a:latin typeface="メイリオ"/>
                <a:cs typeface="メイリオ"/>
              </a:rPr>
              <a:t>Gangwisch</a:t>
            </a:r>
            <a:r>
              <a:rPr dirty="0" sz="600" spc="-95">
                <a:latin typeface="メイリオ"/>
                <a:cs typeface="メイリオ"/>
              </a:rPr>
              <a:t> </a:t>
            </a:r>
            <a:r>
              <a:rPr dirty="0" sz="600" spc="-55">
                <a:latin typeface="メイリオ"/>
                <a:cs typeface="メイリオ"/>
              </a:rPr>
              <a:t>J</a:t>
            </a:r>
            <a:r>
              <a:rPr dirty="0" sz="600">
                <a:latin typeface="メイリオ"/>
                <a:cs typeface="メイリオ"/>
              </a:rPr>
              <a:t>,</a:t>
            </a:r>
            <a:r>
              <a:rPr dirty="0" sz="600" spc="-105">
                <a:latin typeface="メイリオ"/>
                <a:cs typeface="メイリオ"/>
              </a:rPr>
              <a:t> </a:t>
            </a:r>
            <a:r>
              <a:rPr dirty="0" sz="600" spc="-50">
                <a:latin typeface="メイリオ"/>
                <a:cs typeface="メイリオ"/>
              </a:rPr>
              <a:t>Grandner</a:t>
            </a:r>
            <a:r>
              <a:rPr dirty="0" sz="600" spc="-105">
                <a:latin typeface="メイリオ"/>
                <a:cs typeface="メイリオ"/>
              </a:rPr>
              <a:t> </a:t>
            </a:r>
            <a:r>
              <a:rPr dirty="0" sz="600" spc="-40">
                <a:latin typeface="メイリオ"/>
                <a:cs typeface="メイリオ"/>
              </a:rPr>
              <a:t>MA,</a:t>
            </a:r>
            <a:r>
              <a:rPr dirty="0" sz="600" spc="-105">
                <a:latin typeface="メイリオ"/>
                <a:cs typeface="メイリオ"/>
              </a:rPr>
              <a:t> </a:t>
            </a:r>
            <a:r>
              <a:rPr dirty="0" sz="600" spc="-45">
                <a:latin typeface="メイリオ"/>
                <a:cs typeface="メイリオ"/>
              </a:rPr>
              <a:t>Kushida</a:t>
            </a:r>
            <a:r>
              <a:rPr dirty="0" sz="600" spc="-114">
                <a:latin typeface="メイリオ"/>
                <a:cs typeface="メイリオ"/>
              </a:rPr>
              <a:t> </a:t>
            </a:r>
            <a:r>
              <a:rPr dirty="0" sz="600" spc="-45">
                <a:latin typeface="メイリオ"/>
                <a:cs typeface="メイリオ"/>
              </a:rPr>
              <a:t>C</a:t>
            </a:r>
            <a:r>
              <a:rPr dirty="0" sz="600">
                <a:latin typeface="メイリオ"/>
                <a:cs typeface="メイリオ"/>
              </a:rPr>
              <a:t>,</a:t>
            </a:r>
            <a:r>
              <a:rPr dirty="0" sz="600" spc="-105">
                <a:latin typeface="メイリオ"/>
                <a:cs typeface="メイリオ"/>
              </a:rPr>
              <a:t> </a:t>
            </a:r>
            <a:r>
              <a:rPr dirty="0" sz="600" spc="-30">
                <a:latin typeface="メイリオ"/>
                <a:cs typeface="メイリオ"/>
              </a:rPr>
              <a:t>et</a:t>
            </a:r>
            <a:r>
              <a:rPr dirty="0" sz="600" spc="-100">
                <a:latin typeface="メイリオ"/>
                <a:cs typeface="メイリオ"/>
              </a:rPr>
              <a:t> </a:t>
            </a:r>
            <a:r>
              <a:rPr dirty="0" sz="600" spc="-40">
                <a:latin typeface="メイリオ"/>
                <a:cs typeface="メイリオ"/>
              </a:rPr>
              <a:t>al.</a:t>
            </a:r>
            <a:r>
              <a:rPr dirty="0" sz="600" spc="-105">
                <a:latin typeface="メイリオ"/>
                <a:cs typeface="メイリオ"/>
              </a:rPr>
              <a:t> </a:t>
            </a:r>
            <a:r>
              <a:rPr dirty="0" sz="600" spc="-45">
                <a:latin typeface="メイリオ"/>
                <a:cs typeface="メイリオ"/>
              </a:rPr>
              <a:t>Joint</a:t>
            </a:r>
            <a:r>
              <a:rPr dirty="0" sz="600" spc="-110">
                <a:latin typeface="メイリオ"/>
                <a:cs typeface="メイリオ"/>
              </a:rPr>
              <a:t> </a:t>
            </a:r>
            <a:r>
              <a:rPr dirty="0" sz="600" spc="-50">
                <a:latin typeface="メイリオ"/>
                <a:cs typeface="メイリオ"/>
              </a:rPr>
              <a:t>consensus</a:t>
            </a:r>
            <a:r>
              <a:rPr dirty="0" sz="600" spc="-95">
                <a:latin typeface="メイリオ"/>
                <a:cs typeface="メイリオ"/>
              </a:rPr>
              <a:t> </a:t>
            </a:r>
            <a:r>
              <a:rPr dirty="0" sz="600" spc="-50">
                <a:latin typeface="メイリオ"/>
                <a:cs typeface="メイリオ"/>
              </a:rPr>
              <a:t>statement</a:t>
            </a:r>
            <a:r>
              <a:rPr dirty="0" sz="600" spc="-95">
                <a:latin typeface="メイリオ"/>
                <a:cs typeface="メイリオ"/>
              </a:rPr>
              <a:t> </a:t>
            </a:r>
            <a:r>
              <a:rPr dirty="0" sz="600" spc="-35">
                <a:latin typeface="メイリオ"/>
                <a:cs typeface="メイリオ"/>
              </a:rPr>
              <a:t>of</a:t>
            </a:r>
            <a:r>
              <a:rPr dirty="0" sz="600" spc="-95">
                <a:latin typeface="メイリオ"/>
                <a:cs typeface="メイリオ"/>
              </a:rPr>
              <a:t> </a:t>
            </a:r>
            <a:r>
              <a:rPr dirty="0" sz="600" spc="-40">
                <a:latin typeface="メイリオ"/>
                <a:cs typeface="メイリオ"/>
              </a:rPr>
              <a:t>the</a:t>
            </a:r>
            <a:r>
              <a:rPr dirty="0" sz="600" spc="-95">
                <a:latin typeface="メイリオ"/>
                <a:cs typeface="メイリオ"/>
              </a:rPr>
              <a:t> </a:t>
            </a:r>
            <a:r>
              <a:rPr dirty="0" sz="600" spc="-50">
                <a:latin typeface="メイリオ"/>
                <a:cs typeface="メイリオ"/>
              </a:rPr>
              <a:t>American</a:t>
            </a:r>
            <a:r>
              <a:rPr dirty="0" sz="600" spc="-5">
                <a:latin typeface="メイリオ"/>
                <a:cs typeface="メイリオ"/>
              </a:rPr>
              <a:t> </a:t>
            </a:r>
            <a:r>
              <a:rPr dirty="0" sz="600" spc="-50">
                <a:latin typeface="メイリオ"/>
                <a:cs typeface="メイリオ"/>
              </a:rPr>
              <a:t>Academy</a:t>
            </a:r>
            <a:r>
              <a:rPr dirty="0" sz="600" spc="-55">
                <a:latin typeface="メイリオ"/>
                <a:cs typeface="メイリオ"/>
              </a:rPr>
              <a:t> </a:t>
            </a:r>
            <a:r>
              <a:rPr dirty="0" sz="600" spc="-35">
                <a:latin typeface="メイリオ"/>
                <a:cs typeface="メイリオ"/>
              </a:rPr>
              <a:t>of</a:t>
            </a:r>
            <a:r>
              <a:rPr dirty="0" sz="600" spc="-60">
                <a:latin typeface="メイリオ"/>
                <a:cs typeface="メイリオ"/>
              </a:rPr>
              <a:t> </a:t>
            </a:r>
            <a:r>
              <a:rPr dirty="0" sz="600" spc="-45">
                <a:latin typeface="メイリオ"/>
                <a:cs typeface="メイリオ"/>
              </a:rPr>
              <a:t>Sleep</a:t>
            </a:r>
            <a:r>
              <a:rPr dirty="0" sz="600" spc="-65">
                <a:latin typeface="メイリオ"/>
                <a:cs typeface="メイリオ"/>
              </a:rPr>
              <a:t> </a:t>
            </a:r>
            <a:r>
              <a:rPr dirty="0" sz="600" spc="-50">
                <a:latin typeface="メイリオ"/>
                <a:cs typeface="メイリオ"/>
              </a:rPr>
              <a:t>Medicine</a:t>
            </a:r>
            <a:r>
              <a:rPr dirty="0" sz="600" spc="-60">
                <a:latin typeface="メイリオ"/>
                <a:cs typeface="メイリオ"/>
              </a:rPr>
              <a:t> </a:t>
            </a:r>
            <a:r>
              <a:rPr dirty="0" sz="600" spc="-40">
                <a:latin typeface="メイリオ"/>
                <a:cs typeface="メイリオ"/>
              </a:rPr>
              <a:t>and</a:t>
            </a:r>
            <a:r>
              <a:rPr dirty="0" sz="600" spc="-65">
                <a:latin typeface="メイリオ"/>
                <a:cs typeface="メイリオ"/>
              </a:rPr>
              <a:t> </a:t>
            </a:r>
            <a:r>
              <a:rPr dirty="0" sz="600" spc="-45">
                <a:latin typeface="メイリオ"/>
                <a:cs typeface="メイリオ"/>
              </a:rPr>
              <a:t>Sleep</a:t>
            </a:r>
            <a:r>
              <a:rPr dirty="0" sz="600" spc="-65">
                <a:latin typeface="メイリオ"/>
                <a:cs typeface="メイリオ"/>
              </a:rPr>
              <a:t> </a:t>
            </a:r>
            <a:r>
              <a:rPr dirty="0" sz="600" spc="-50">
                <a:latin typeface="メイリオ"/>
                <a:cs typeface="メイリオ"/>
              </a:rPr>
              <a:t>Research</a:t>
            </a:r>
            <a:r>
              <a:rPr dirty="0" sz="600" spc="-75">
                <a:latin typeface="メイリオ"/>
                <a:cs typeface="メイリオ"/>
              </a:rPr>
              <a:t> </a:t>
            </a:r>
            <a:r>
              <a:rPr dirty="0" sz="600" spc="-45">
                <a:latin typeface="メイリオ"/>
                <a:cs typeface="メイリオ"/>
              </a:rPr>
              <a:t>Society</a:t>
            </a:r>
            <a:r>
              <a:rPr dirty="0" sz="600" spc="-65">
                <a:latin typeface="メイリオ"/>
                <a:cs typeface="メイリオ"/>
              </a:rPr>
              <a:t> </a:t>
            </a:r>
            <a:r>
              <a:rPr dirty="0" sz="600" spc="-30">
                <a:latin typeface="メイリオ"/>
                <a:cs typeface="メイリオ"/>
              </a:rPr>
              <a:t>on</a:t>
            </a:r>
            <a:r>
              <a:rPr dirty="0" sz="600" spc="-60">
                <a:latin typeface="メイリオ"/>
                <a:cs typeface="メイリオ"/>
              </a:rPr>
              <a:t> </a:t>
            </a:r>
            <a:r>
              <a:rPr dirty="0" sz="600" spc="-40">
                <a:latin typeface="メイリオ"/>
                <a:cs typeface="メイリオ"/>
              </a:rPr>
              <a:t>the</a:t>
            </a:r>
            <a:r>
              <a:rPr dirty="0" sz="600" spc="-60">
                <a:latin typeface="メイリオ"/>
                <a:cs typeface="メイリオ"/>
              </a:rPr>
              <a:t> </a:t>
            </a:r>
            <a:r>
              <a:rPr dirty="0" sz="600" spc="-50">
                <a:latin typeface="メイリオ"/>
                <a:cs typeface="メイリオ"/>
              </a:rPr>
              <a:t>recommended</a:t>
            </a:r>
            <a:r>
              <a:rPr dirty="0" sz="600" spc="-65">
                <a:latin typeface="メイリオ"/>
                <a:cs typeface="メイリオ"/>
              </a:rPr>
              <a:t> </a:t>
            </a:r>
            <a:r>
              <a:rPr dirty="0" sz="600" spc="-45">
                <a:latin typeface="メイリオ"/>
                <a:cs typeface="メイリオ"/>
              </a:rPr>
              <a:t>amount</a:t>
            </a:r>
            <a:r>
              <a:rPr dirty="0" sz="600">
                <a:latin typeface="メイリオ"/>
                <a:cs typeface="メイリオ"/>
              </a:rPr>
              <a:t> </a:t>
            </a:r>
            <a:r>
              <a:rPr dirty="0" sz="600" spc="-30">
                <a:latin typeface="メイリオ"/>
                <a:cs typeface="メイリオ"/>
              </a:rPr>
              <a:t>of</a:t>
            </a:r>
            <a:r>
              <a:rPr dirty="0" sz="600" spc="-70">
                <a:latin typeface="メイリオ"/>
                <a:cs typeface="メイリオ"/>
              </a:rPr>
              <a:t> </a:t>
            </a:r>
            <a:r>
              <a:rPr dirty="0" sz="600" spc="-45">
                <a:latin typeface="メイリオ"/>
                <a:cs typeface="メイリオ"/>
              </a:rPr>
              <a:t>sleep</a:t>
            </a:r>
            <a:r>
              <a:rPr dirty="0" sz="600" spc="-90">
                <a:latin typeface="メイリオ"/>
                <a:cs typeface="メイリオ"/>
              </a:rPr>
              <a:t> </a:t>
            </a:r>
            <a:r>
              <a:rPr dirty="0" sz="600" spc="-40">
                <a:latin typeface="メイリオ"/>
                <a:cs typeface="メイリオ"/>
              </a:rPr>
              <a:t>for</a:t>
            </a:r>
            <a:r>
              <a:rPr dirty="0" sz="600" spc="-80">
                <a:latin typeface="メイリオ"/>
                <a:cs typeface="メイリオ"/>
              </a:rPr>
              <a:t> </a:t>
            </a:r>
            <a:r>
              <a:rPr dirty="0" sz="600" spc="-5">
                <a:latin typeface="メイリオ"/>
                <a:cs typeface="メイリオ"/>
              </a:rPr>
              <a:t>a</a:t>
            </a:r>
            <a:r>
              <a:rPr dirty="0" sz="600" spc="-85">
                <a:latin typeface="メイリオ"/>
                <a:cs typeface="メイリオ"/>
              </a:rPr>
              <a:t> </a:t>
            </a:r>
            <a:r>
              <a:rPr dirty="0" sz="600" spc="-50">
                <a:latin typeface="メイリオ"/>
                <a:cs typeface="メイリオ"/>
              </a:rPr>
              <a:t>healthy</a:t>
            </a:r>
            <a:r>
              <a:rPr dirty="0" sz="600" spc="-90">
                <a:latin typeface="メイリオ"/>
                <a:cs typeface="メイリオ"/>
              </a:rPr>
              <a:t> </a:t>
            </a:r>
            <a:r>
              <a:rPr dirty="0" sz="600" spc="-50">
                <a:latin typeface="メイリオ"/>
                <a:cs typeface="メイリオ"/>
              </a:rPr>
              <a:t>adult:</a:t>
            </a:r>
            <a:r>
              <a:rPr dirty="0" sz="600" spc="-80">
                <a:latin typeface="メイリオ"/>
                <a:cs typeface="メイリオ"/>
              </a:rPr>
              <a:t> </a:t>
            </a:r>
            <a:r>
              <a:rPr dirty="0" sz="600" spc="-50">
                <a:latin typeface="メイリオ"/>
                <a:cs typeface="メイリオ"/>
              </a:rPr>
              <a:t>Methodology</a:t>
            </a:r>
            <a:r>
              <a:rPr dirty="0" sz="600" spc="-100">
                <a:latin typeface="メイリオ"/>
                <a:cs typeface="メイリオ"/>
              </a:rPr>
              <a:t> </a:t>
            </a:r>
            <a:r>
              <a:rPr dirty="0" sz="600" spc="-40">
                <a:latin typeface="メイリオ"/>
                <a:cs typeface="メイリオ"/>
              </a:rPr>
              <a:t>and</a:t>
            </a:r>
            <a:r>
              <a:rPr dirty="0" sz="600" spc="-80">
                <a:latin typeface="メイリオ"/>
                <a:cs typeface="メイリオ"/>
              </a:rPr>
              <a:t> </a:t>
            </a:r>
            <a:r>
              <a:rPr dirty="0" sz="600" spc="-50">
                <a:latin typeface="メイリオ"/>
                <a:cs typeface="メイリオ"/>
              </a:rPr>
              <a:t>discussion.</a:t>
            </a:r>
            <a:r>
              <a:rPr dirty="0" sz="600" spc="-80">
                <a:latin typeface="メイリオ"/>
                <a:cs typeface="メイリオ"/>
              </a:rPr>
              <a:t> </a:t>
            </a:r>
            <a:r>
              <a:rPr dirty="0" sz="600">
                <a:latin typeface="メイリオ"/>
                <a:cs typeface="メイリオ"/>
              </a:rPr>
              <a:t>J</a:t>
            </a:r>
            <a:r>
              <a:rPr dirty="0" sz="600" spc="-100">
                <a:latin typeface="メイリオ"/>
                <a:cs typeface="メイリオ"/>
              </a:rPr>
              <a:t> </a:t>
            </a:r>
            <a:r>
              <a:rPr dirty="0" sz="600" spc="-40">
                <a:latin typeface="メイリオ"/>
                <a:cs typeface="メイリオ"/>
              </a:rPr>
              <a:t>Clin</a:t>
            </a:r>
            <a:r>
              <a:rPr dirty="0" sz="600" spc="-95">
                <a:latin typeface="メイリオ"/>
                <a:cs typeface="メイリオ"/>
              </a:rPr>
              <a:t> </a:t>
            </a:r>
            <a:r>
              <a:rPr dirty="0" sz="600" spc="-40">
                <a:latin typeface="メイリオ"/>
                <a:cs typeface="メイリオ"/>
              </a:rPr>
              <a:t>Sleep</a:t>
            </a:r>
            <a:r>
              <a:rPr dirty="0" sz="600" spc="-100">
                <a:latin typeface="メイリオ"/>
                <a:cs typeface="メイリオ"/>
              </a:rPr>
              <a:t> </a:t>
            </a:r>
            <a:r>
              <a:rPr dirty="0" sz="600" spc="-40">
                <a:latin typeface="メイリオ"/>
                <a:cs typeface="メイリオ"/>
              </a:rPr>
              <a:t>Med</a:t>
            </a:r>
            <a:r>
              <a:rPr dirty="0" sz="600" spc="-80">
                <a:latin typeface="メイリオ"/>
                <a:cs typeface="メイリオ"/>
              </a:rPr>
              <a:t> </a:t>
            </a:r>
            <a:r>
              <a:rPr dirty="0" sz="600" spc="-40">
                <a:latin typeface="メイリオ"/>
                <a:cs typeface="メイリオ"/>
              </a:rPr>
              <a:t>11:</a:t>
            </a:r>
            <a:r>
              <a:rPr dirty="0" sz="600" spc="-80">
                <a:latin typeface="メイリオ"/>
                <a:cs typeface="メイリオ"/>
              </a:rPr>
              <a:t> </a:t>
            </a:r>
            <a:r>
              <a:rPr dirty="0" sz="600" spc="-55">
                <a:latin typeface="メイリオ"/>
                <a:cs typeface="メイリオ"/>
              </a:rPr>
              <a:t>931-</a:t>
            </a:r>
            <a:r>
              <a:rPr dirty="0" sz="600" spc="-45">
                <a:latin typeface="メイリオ"/>
                <a:cs typeface="メイリオ"/>
              </a:rPr>
              <a:t>952,</a:t>
            </a:r>
            <a:r>
              <a:rPr dirty="0" sz="600" spc="-5">
                <a:latin typeface="メイリオ"/>
                <a:cs typeface="メイリオ"/>
              </a:rPr>
              <a:t> </a:t>
            </a:r>
            <a:r>
              <a:rPr dirty="0" sz="600" spc="-45">
                <a:latin typeface="メイリオ"/>
                <a:cs typeface="メイリオ"/>
              </a:rPr>
              <a:t>2015.</a:t>
            </a:r>
            <a:endParaRPr sz="600">
              <a:latin typeface="メイリオ"/>
              <a:cs typeface="メイリオ"/>
            </a:endParaRPr>
          </a:p>
          <a:p>
            <a:pPr algn="just" marL="228600" marR="20320" indent="-216535">
              <a:lnSpc>
                <a:spcPct val="100000"/>
              </a:lnSpc>
              <a:spcBef>
                <a:spcPts val="395"/>
              </a:spcBef>
            </a:pPr>
            <a:r>
              <a:rPr dirty="0" sz="600">
                <a:latin typeface="メイリオ"/>
                <a:cs typeface="メイリオ"/>
              </a:rPr>
              <a:t>9.</a:t>
            </a:r>
            <a:r>
              <a:rPr dirty="0" sz="600" spc="459">
                <a:latin typeface="メイリオ"/>
                <a:cs typeface="メイリオ"/>
              </a:rPr>
              <a:t>  </a:t>
            </a:r>
            <a:r>
              <a:rPr dirty="0" sz="600" spc="-85">
                <a:latin typeface="メイリオ"/>
                <a:cs typeface="メイリオ"/>
              </a:rPr>
              <a:t>Kim</a:t>
            </a:r>
            <a:r>
              <a:rPr dirty="0" sz="600" spc="40">
                <a:latin typeface="メイリオ"/>
                <a:cs typeface="メイリオ"/>
              </a:rPr>
              <a:t> </a:t>
            </a:r>
            <a:r>
              <a:rPr dirty="0" sz="600" spc="-85">
                <a:latin typeface="メイリオ"/>
                <a:cs typeface="メイリオ"/>
              </a:rPr>
              <a:t>SJ,</a:t>
            </a:r>
            <a:r>
              <a:rPr dirty="0" sz="600" spc="35">
                <a:latin typeface="メイリオ"/>
                <a:cs typeface="メイリオ"/>
              </a:rPr>
              <a:t> </a:t>
            </a:r>
            <a:r>
              <a:rPr dirty="0" sz="600" spc="-100">
                <a:latin typeface="メイリオ"/>
                <a:cs typeface="メイリオ"/>
              </a:rPr>
              <a:t>Lee</a:t>
            </a:r>
            <a:r>
              <a:rPr dirty="0" sz="600" spc="50">
                <a:latin typeface="メイリオ"/>
                <a:cs typeface="メイリオ"/>
              </a:rPr>
              <a:t> </a:t>
            </a:r>
            <a:r>
              <a:rPr dirty="0" sz="600" spc="-90">
                <a:latin typeface="メイリオ"/>
                <a:cs typeface="メイリオ"/>
              </a:rPr>
              <a:t>YJ,</a:t>
            </a:r>
            <a:r>
              <a:rPr dirty="0" sz="600" spc="40">
                <a:latin typeface="メイリオ"/>
                <a:cs typeface="メイリオ"/>
              </a:rPr>
              <a:t> </a:t>
            </a:r>
            <a:r>
              <a:rPr dirty="0" sz="600" spc="-90">
                <a:latin typeface="メイリオ"/>
                <a:cs typeface="メイリオ"/>
              </a:rPr>
              <a:t>Cho</a:t>
            </a:r>
            <a:r>
              <a:rPr dirty="0" sz="600" spc="40">
                <a:latin typeface="メイリオ"/>
                <a:cs typeface="メイリオ"/>
              </a:rPr>
              <a:t> </a:t>
            </a:r>
            <a:r>
              <a:rPr dirty="0" sz="600" spc="-90">
                <a:latin typeface="メイリオ"/>
                <a:cs typeface="メイリオ"/>
              </a:rPr>
              <a:t>SJ,</a:t>
            </a:r>
            <a:r>
              <a:rPr dirty="0" sz="600" spc="40">
                <a:latin typeface="メイリオ"/>
                <a:cs typeface="メイリオ"/>
              </a:rPr>
              <a:t> </a:t>
            </a:r>
            <a:r>
              <a:rPr dirty="0" sz="600" spc="-85">
                <a:latin typeface="メイリオ"/>
                <a:cs typeface="メイリオ"/>
              </a:rPr>
              <a:t>Cho</a:t>
            </a:r>
            <a:r>
              <a:rPr dirty="0" sz="600" spc="35">
                <a:latin typeface="メイリオ"/>
                <a:cs typeface="メイリオ"/>
              </a:rPr>
              <a:t> </a:t>
            </a:r>
            <a:r>
              <a:rPr dirty="0" sz="600" spc="-90">
                <a:latin typeface="メイリオ"/>
                <a:cs typeface="メイリオ"/>
              </a:rPr>
              <a:t>IH,</a:t>
            </a:r>
            <a:r>
              <a:rPr dirty="0" sz="600" spc="40">
                <a:latin typeface="メイリオ"/>
                <a:cs typeface="メイリオ"/>
              </a:rPr>
              <a:t> </a:t>
            </a:r>
            <a:r>
              <a:rPr dirty="0" sz="600" spc="-90">
                <a:latin typeface="メイリオ"/>
                <a:cs typeface="メイリオ"/>
              </a:rPr>
              <a:t>Lim</a:t>
            </a:r>
            <a:r>
              <a:rPr dirty="0" sz="600" spc="40">
                <a:latin typeface="メイリオ"/>
                <a:cs typeface="メイリオ"/>
              </a:rPr>
              <a:t> </a:t>
            </a:r>
            <a:r>
              <a:rPr dirty="0" sz="600" spc="-114">
                <a:latin typeface="メイリオ"/>
                <a:cs typeface="メイリオ"/>
              </a:rPr>
              <a:t>W,</a:t>
            </a:r>
            <a:r>
              <a:rPr dirty="0" sz="600" spc="65">
                <a:latin typeface="メイリオ"/>
                <a:cs typeface="メイリオ"/>
              </a:rPr>
              <a:t> </a:t>
            </a:r>
            <a:r>
              <a:rPr dirty="0" sz="600" spc="-90">
                <a:latin typeface="メイリオ"/>
                <a:cs typeface="メイリオ"/>
              </a:rPr>
              <a:t>Lim</a:t>
            </a:r>
            <a:r>
              <a:rPr dirty="0" sz="600" spc="40">
                <a:latin typeface="メイリオ"/>
                <a:cs typeface="メイリオ"/>
              </a:rPr>
              <a:t> </a:t>
            </a:r>
            <a:r>
              <a:rPr dirty="0" sz="600" spc="-110">
                <a:latin typeface="メイリオ"/>
                <a:cs typeface="メイリオ"/>
              </a:rPr>
              <a:t>W.</a:t>
            </a:r>
            <a:r>
              <a:rPr dirty="0" sz="600" spc="60">
                <a:latin typeface="メイリオ"/>
                <a:cs typeface="メイリオ"/>
              </a:rPr>
              <a:t> </a:t>
            </a:r>
            <a:r>
              <a:rPr dirty="0" sz="600" spc="-60">
                <a:latin typeface="メイリオ"/>
                <a:cs typeface="メイリオ"/>
              </a:rPr>
              <a:t>Relationship</a:t>
            </a:r>
            <a:r>
              <a:rPr dirty="0" sz="600" spc="10">
                <a:latin typeface="メイリオ"/>
                <a:cs typeface="メイリオ"/>
              </a:rPr>
              <a:t> </a:t>
            </a:r>
            <a:r>
              <a:rPr dirty="0" sz="600" spc="-65">
                <a:latin typeface="メイリオ"/>
                <a:cs typeface="メイリオ"/>
              </a:rPr>
              <a:t>between</a:t>
            </a:r>
            <a:r>
              <a:rPr dirty="0" sz="600" spc="15">
                <a:latin typeface="メイリオ"/>
                <a:cs typeface="メイリオ"/>
              </a:rPr>
              <a:t> </a:t>
            </a:r>
            <a:r>
              <a:rPr dirty="0" sz="600" spc="-65">
                <a:latin typeface="メイリオ"/>
                <a:cs typeface="メイリオ"/>
              </a:rPr>
              <a:t>weekend</a:t>
            </a:r>
            <a:r>
              <a:rPr dirty="0" sz="600" spc="15">
                <a:latin typeface="メイリオ"/>
                <a:cs typeface="メイリオ"/>
              </a:rPr>
              <a:t> </a:t>
            </a:r>
            <a:r>
              <a:rPr dirty="0" sz="600" spc="-60">
                <a:latin typeface="メイリオ"/>
                <a:cs typeface="メイリオ"/>
              </a:rPr>
              <a:t>catch-</a:t>
            </a:r>
            <a:r>
              <a:rPr dirty="0" sz="600" spc="-25">
                <a:latin typeface="メイリオ"/>
                <a:cs typeface="メイリオ"/>
              </a:rPr>
              <a:t>up</a:t>
            </a:r>
            <a:r>
              <a:rPr dirty="0" sz="600" spc="500">
                <a:latin typeface="メイリオ"/>
                <a:cs typeface="メイリオ"/>
              </a:rPr>
              <a:t> </a:t>
            </a:r>
            <a:r>
              <a:rPr dirty="0" sz="600" spc="-35">
                <a:latin typeface="メイリオ"/>
                <a:cs typeface="メイリオ"/>
              </a:rPr>
              <a:t>sleep</a:t>
            </a:r>
            <a:r>
              <a:rPr dirty="0" sz="600">
                <a:latin typeface="メイリオ"/>
                <a:cs typeface="メイリオ"/>
              </a:rPr>
              <a:t> </a:t>
            </a:r>
            <a:r>
              <a:rPr dirty="0" sz="600" spc="-25">
                <a:latin typeface="メイリオ"/>
                <a:cs typeface="メイリオ"/>
              </a:rPr>
              <a:t>and</a:t>
            </a:r>
            <a:r>
              <a:rPr dirty="0" sz="600" spc="-15">
                <a:latin typeface="メイリオ"/>
                <a:cs typeface="メイリオ"/>
              </a:rPr>
              <a:t> </a:t>
            </a:r>
            <a:r>
              <a:rPr dirty="0" sz="600" spc="-25">
                <a:latin typeface="メイリオ"/>
                <a:cs typeface="メイリオ"/>
              </a:rPr>
              <a:t>poor</a:t>
            </a:r>
            <a:r>
              <a:rPr dirty="0" sz="600" spc="10">
                <a:latin typeface="メイリオ"/>
                <a:cs typeface="メイリオ"/>
              </a:rPr>
              <a:t> </a:t>
            </a:r>
            <a:r>
              <a:rPr dirty="0" sz="600" spc="-50">
                <a:latin typeface="メイリオ"/>
                <a:cs typeface="メイリオ"/>
              </a:rPr>
              <a:t>performance</a:t>
            </a:r>
            <a:r>
              <a:rPr dirty="0" sz="600" spc="10">
                <a:latin typeface="メイリオ"/>
                <a:cs typeface="メイリオ"/>
              </a:rPr>
              <a:t> </a:t>
            </a:r>
            <a:r>
              <a:rPr dirty="0" sz="600">
                <a:latin typeface="メイリオ"/>
                <a:cs typeface="メイリオ"/>
              </a:rPr>
              <a:t>on </a:t>
            </a:r>
            <a:r>
              <a:rPr dirty="0" sz="600" spc="-45">
                <a:latin typeface="メイリオ"/>
                <a:cs typeface="メイリオ"/>
              </a:rPr>
              <a:t>attention</a:t>
            </a:r>
            <a:r>
              <a:rPr dirty="0" sz="600" spc="5">
                <a:latin typeface="メイリオ"/>
                <a:cs typeface="メイリオ"/>
              </a:rPr>
              <a:t> </a:t>
            </a:r>
            <a:r>
              <a:rPr dirty="0" sz="600" spc="-45">
                <a:latin typeface="メイリオ"/>
                <a:cs typeface="メイリオ"/>
              </a:rPr>
              <a:t>tasks</a:t>
            </a:r>
            <a:r>
              <a:rPr dirty="0" sz="600" spc="-5">
                <a:latin typeface="メイリオ"/>
                <a:cs typeface="メイリオ"/>
              </a:rPr>
              <a:t> </a:t>
            </a:r>
            <a:r>
              <a:rPr dirty="0" sz="600">
                <a:latin typeface="メイリオ"/>
                <a:cs typeface="メイリオ"/>
              </a:rPr>
              <a:t>in</a:t>
            </a:r>
            <a:r>
              <a:rPr dirty="0" sz="600" spc="-5">
                <a:latin typeface="メイリオ"/>
                <a:cs typeface="メイリオ"/>
              </a:rPr>
              <a:t> </a:t>
            </a:r>
            <a:r>
              <a:rPr dirty="0" sz="600" spc="-40">
                <a:latin typeface="メイリオ"/>
                <a:cs typeface="メイリオ"/>
              </a:rPr>
              <a:t>Korean</a:t>
            </a:r>
            <a:r>
              <a:rPr dirty="0" sz="600" spc="5">
                <a:latin typeface="メイリオ"/>
                <a:cs typeface="メイリオ"/>
              </a:rPr>
              <a:t> </a:t>
            </a:r>
            <a:r>
              <a:rPr dirty="0" sz="600" spc="-50">
                <a:latin typeface="メイリオ"/>
                <a:cs typeface="メイリオ"/>
              </a:rPr>
              <a:t>adolescents.</a:t>
            </a:r>
            <a:r>
              <a:rPr dirty="0" sz="600" spc="5">
                <a:latin typeface="メイリオ"/>
                <a:cs typeface="メイリオ"/>
              </a:rPr>
              <a:t> </a:t>
            </a:r>
            <a:r>
              <a:rPr dirty="0" sz="600" spc="-40">
                <a:latin typeface="メイリオ"/>
                <a:cs typeface="メイリオ"/>
              </a:rPr>
              <a:t>Arch</a:t>
            </a:r>
            <a:r>
              <a:rPr dirty="0" sz="600" spc="5">
                <a:latin typeface="メイリオ"/>
                <a:cs typeface="メイリオ"/>
              </a:rPr>
              <a:t> </a:t>
            </a:r>
            <a:r>
              <a:rPr dirty="0" sz="600" spc="-10">
                <a:latin typeface="メイリオ"/>
                <a:cs typeface="メイリオ"/>
              </a:rPr>
              <a:t>Pediatr</a:t>
            </a:r>
            <a:r>
              <a:rPr dirty="0" sz="600" spc="500">
                <a:latin typeface="メイリオ"/>
                <a:cs typeface="メイリオ"/>
              </a:rPr>
              <a:t> </a:t>
            </a:r>
            <a:r>
              <a:rPr dirty="0" sz="600" spc="-55">
                <a:latin typeface="メイリオ"/>
                <a:cs typeface="メイリオ"/>
              </a:rPr>
              <a:t>Adolesc</a:t>
            </a:r>
            <a:r>
              <a:rPr dirty="0" sz="600" spc="-70">
                <a:latin typeface="メイリオ"/>
                <a:cs typeface="メイリオ"/>
              </a:rPr>
              <a:t> </a:t>
            </a:r>
            <a:r>
              <a:rPr dirty="0" sz="600" spc="-40">
                <a:latin typeface="メイリオ"/>
                <a:cs typeface="メイリオ"/>
              </a:rPr>
              <a:t>Med</a:t>
            </a:r>
            <a:r>
              <a:rPr dirty="0" sz="600" spc="-70">
                <a:latin typeface="メイリオ"/>
                <a:cs typeface="メイリオ"/>
              </a:rPr>
              <a:t> </a:t>
            </a:r>
            <a:r>
              <a:rPr dirty="0" sz="600" spc="-55">
                <a:latin typeface="メイリオ"/>
                <a:cs typeface="メイリオ"/>
              </a:rPr>
              <a:t>165:</a:t>
            </a:r>
            <a:r>
              <a:rPr dirty="0" sz="600" spc="-50">
                <a:latin typeface="メイリオ"/>
                <a:cs typeface="メイリオ"/>
              </a:rPr>
              <a:t> </a:t>
            </a:r>
            <a:r>
              <a:rPr dirty="0" sz="600" spc="-65">
                <a:latin typeface="メイリオ"/>
                <a:cs typeface="メイリオ"/>
              </a:rPr>
              <a:t>806-</a:t>
            </a:r>
            <a:r>
              <a:rPr dirty="0" sz="600" spc="-55">
                <a:latin typeface="メイリオ"/>
                <a:cs typeface="メイリオ"/>
              </a:rPr>
              <a:t>812,</a:t>
            </a:r>
            <a:r>
              <a:rPr dirty="0" sz="600" spc="-35">
                <a:latin typeface="メイリオ"/>
                <a:cs typeface="メイリオ"/>
              </a:rPr>
              <a:t> </a:t>
            </a:r>
            <a:r>
              <a:rPr dirty="0" sz="600" spc="-20">
                <a:latin typeface="メイリオ"/>
                <a:cs typeface="メイリオ"/>
              </a:rPr>
              <a:t>2011.</a:t>
            </a:r>
            <a:endParaRPr sz="600">
              <a:latin typeface="メイリオ"/>
              <a:cs typeface="メイリオ"/>
            </a:endParaRPr>
          </a:p>
          <a:p>
            <a:pPr algn="just" marL="228600" marR="20320" indent="-216535">
              <a:lnSpc>
                <a:spcPct val="100000"/>
              </a:lnSpc>
              <a:spcBef>
                <a:spcPts val="400"/>
              </a:spcBef>
            </a:pPr>
            <a:r>
              <a:rPr dirty="0" sz="600">
                <a:latin typeface="メイリオ"/>
                <a:cs typeface="メイリオ"/>
              </a:rPr>
              <a:t>10.</a:t>
            </a:r>
            <a:r>
              <a:rPr dirty="0" sz="600" spc="250">
                <a:latin typeface="メイリオ"/>
                <a:cs typeface="メイリオ"/>
              </a:rPr>
              <a:t>  </a:t>
            </a:r>
            <a:r>
              <a:rPr dirty="0" sz="600" spc="-60">
                <a:latin typeface="メイリオ"/>
                <a:cs typeface="メイリオ"/>
              </a:rPr>
              <a:t>Wittmann</a:t>
            </a:r>
            <a:r>
              <a:rPr dirty="0" sz="600" spc="15">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70">
                <a:latin typeface="メイリオ"/>
                <a:cs typeface="メイリオ"/>
              </a:rPr>
              <a:t>Dinich</a:t>
            </a:r>
            <a:r>
              <a:rPr dirty="0" sz="600" spc="20">
                <a:latin typeface="メイリオ"/>
                <a:cs typeface="メイリオ"/>
              </a:rPr>
              <a:t> </a:t>
            </a:r>
            <a:r>
              <a:rPr dirty="0" sz="600" spc="-114">
                <a:latin typeface="メイリオ"/>
                <a:cs typeface="メイリオ"/>
              </a:rPr>
              <a:t>J,</a:t>
            </a:r>
            <a:r>
              <a:rPr dirty="0" sz="600" spc="65">
                <a:latin typeface="メイリオ"/>
                <a:cs typeface="メイリオ"/>
              </a:rPr>
              <a:t> </a:t>
            </a:r>
            <a:r>
              <a:rPr dirty="0" sz="600" spc="-70">
                <a:latin typeface="メイリオ"/>
                <a:cs typeface="メイリオ"/>
              </a:rPr>
              <a:t>Merrow</a:t>
            </a:r>
            <a:r>
              <a:rPr dirty="0" sz="600" spc="20">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65">
                <a:latin typeface="メイリオ"/>
                <a:cs typeface="メイリオ"/>
              </a:rPr>
              <a:t>Roenneberg</a:t>
            </a:r>
            <a:r>
              <a:rPr dirty="0" sz="600" spc="15">
                <a:latin typeface="メイリオ"/>
                <a:cs typeface="メイリオ"/>
              </a:rPr>
              <a:t> </a:t>
            </a:r>
            <a:r>
              <a:rPr dirty="0" sz="600" spc="-120">
                <a:latin typeface="メイリオ"/>
                <a:cs typeface="メイリオ"/>
              </a:rPr>
              <a:t>T.</a:t>
            </a:r>
            <a:r>
              <a:rPr dirty="0" sz="600" spc="70">
                <a:latin typeface="メイリオ"/>
                <a:cs typeface="メイリオ"/>
              </a:rPr>
              <a:t> </a:t>
            </a:r>
            <a:r>
              <a:rPr dirty="0" sz="600" spc="-65">
                <a:latin typeface="メイリオ"/>
                <a:cs typeface="メイリオ"/>
              </a:rPr>
              <a:t>Social</a:t>
            </a:r>
            <a:r>
              <a:rPr dirty="0" sz="600" spc="15">
                <a:latin typeface="メイリオ"/>
                <a:cs typeface="メイリオ"/>
              </a:rPr>
              <a:t> </a:t>
            </a:r>
            <a:r>
              <a:rPr dirty="0" sz="600" spc="-65">
                <a:latin typeface="メイリオ"/>
                <a:cs typeface="メイリオ"/>
              </a:rPr>
              <a:t>jetlag:</a:t>
            </a:r>
            <a:r>
              <a:rPr dirty="0" sz="600" spc="15">
                <a:latin typeface="メイリオ"/>
                <a:cs typeface="メイリオ"/>
              </a:rPr>
              <a:t> </a:t>
            </a:r>
            <a:r>
              <a:rPr dirty="0" sz="600" spc="-60">
                <a:latin typeface="メイリオ"/>
                <a:cs typeface="メイリオ"/>
              </a:rPr>
              <a:t>Misalignment</a:t>
            </a:r>
            <a:r>
              <a:rPr dirty="0" sz="600" spc="10">
                <a:latin typeface="メイリオ"/>
                <a:cs typeface="メイリオ"/>
              </a:rPr>
              <a:t> </a:t>
            </a:r>
            <a:r>
              <a:rPr dirty="0" sz="600" spc="-105">
                <a:latin typeface="メイリオ"/>
                <a:cs typeface="メイリオ"/>
              </a:rPr>
              <a:t>of</a:t>
            </a:r>
            <a:r>
              <a:rPr dirty="0" sz="600" spc="55">
                <a:latin typeface="メイリオ"/>
                <a:cs typeface="メイリオ"/>
              </a:rPr>
              <a:t> </a:t>
            </a:r>
            <a:r>
              <a:rPr dirty="0" sz="600" spc="-25">
                <a:latin typeface="メイリオ"/>
                <a:cs typeface="メイリオ"/>
              </a:rPr>
              <a:t>biological</a:t>
            </a:r>
            <a:r>
              <a:rPr dirty="0" sz="600" spc="500">
                <a:latin typeface="メイリオ"/>
                <a:cs typeface="メイリオ"/>
              </a:rPr>
              <a:t> </a:t>
            </a:r>
            <a:r>
              <a:rPr dirty="0" sz="600" spc="-45">
                <a:latin typeface="メイリオ"/>
                <a:cs typeface="メイリオ"/>
              </a:rPr>
              <a:t>and</a:t>
            </a:r>
            <a:r>
              <a:rPr dirty="0" sz="600" spc="-60">
                <a:latin typeface="メイリオ"/>
                <a:cs typeface="メイリオ"/>
              </a:rPr>
              <a:t> </a:t>
            </a:r>
            <a:r>
              <a:rPr dirty="0" sz="600" spc="-50">
                <a:latin typeface="メイリオ"/>
                <a:cs typeface="メイリオ"/>
              </a:rPr>
              <a:t>social</a:t>
            </a:r>
            <a:r>
              <a:rPr dirty="0" sz="600" spc="-95">
                <a:latin typeface="メイリオ"/>
                <a:cs typeface="メイリオ"/>
              </a:rPr>
              <a:t> </a:t>
            </a:r>
            <a:r>
              <a:rPr dirty="0" sz="600" spc="-50">
                <a:latin typeface="メイリオ"/>
                <a:cs typeface="メイリオ"/>
              </a:rPr>
              <a:t>time.</a:t>
            </a:r>
            <a:r>
              <a:rPr dirty="0" sz="600" spc="-70">
                <a:latin typeface="メイリオ"/>
                <a:cs typeface="メイリオ"/>
              </a:rPr>
              <a:t> </a:t>
            </a:r>
            <a:r>
              <a:rPr dirty="0" sz="600" spc="-55">
                <a:latin typeface="メイリオ"/>
                <a:cs typeface="メイリオ"/>
              </a:rPr>
              <a:t>Chronobiol</a:t>
            </a:r>
            <a:r>
              <a:rPr dirty="0" sz="600" spc="-80">
                <a:latin typeface="メイリオ"/>
                <a:cs typeface="メイリオ"/>
              </a:rPr>
              <a:t> </a:t>
            </a:r>
            <a:r>
              <a:rPr dirty="0" sz="600" spc="-40">
                <a:latin typeface="メイリオ"/>
                <a:cs typeface="メイリオ"/>
              </a:rPr>
              <a:t>Int</a:t>
            </a:r>
            <a:r>
              <a:rPr dirty="0" sz="600" spc="-75">
                <a:latin typeface="メイリオ"/>
                <a:cs typeface="メイリオ"/>
              </a:rPr>
              <a:t> </a:t>
            </a:r>
            <a:r>
              <a:rPr dirty="0" sz="600" spc="-45">
                <a:latin typeface="メイリオ"/>
                <a:cs typeface="メイリオ"/>
              </a:rPr>
              <a:t>23:</a:t>
            </a:r>
            <a:r>
              <a:rPr dirty="0" sz="600" spc="-35">
                <a:latin typeface="メイリオ"/>
                <a:cs typeface="メイリオ"/>
              </a:rPr>
              <a:t> </a:t>
            </a:r>
            <a:r>
              <a:rPr dirty="0" sz="600" spc="-60">
                <a:latin typeface="メイリオ"/>
                <a:cs typeface="メイリオ"/>
              </a:rPr>
              <a:t>497-</a:t>
            </a:r>
            <a:r>
              <a:rPr dirty="0" sz="600" spc="-50">
                <a:latin typeface="メイリオ"/>
                <a:cs typeface="メイリオ"/>
              </a:rPr>
              <a:t>509,</a:t>
            </a:r>
            <a:r>
              <a:rPr dirty="0" sz="600" spc="-55">
                <a:latin typeface="メイリオ"/>
                <a:cs typeface="メイリオ"/>
              </a:rPr>
              <a:t> </a:t>
            </a:r>
            <a:r>
              <a:rPr dirty="0" sz="600" spc="-10">
                <a:latin typeface="メイリオ"/>
                <a:cs typeface="メイリオ"/>
              </a:rPr>
              <a:t>2006.</a:t>
            </a:r>
            <a:endParaRPr sz="600">
              <a:latin typeface="メイリオ"/>
              <a:cs typeface="メイリオ"/>
            </a:endParaRPr>
          </a:p>
          <a:p>
            <a:pPr algn="just" marL="228600" marR="20320" indent="-216535">
              <a:lnSpc>
                <a:spcPct val="100000"/>
              </a:lnSpc>
              <a:spcBef>
                <a:spcPts val="405"/>
              </a:spcBef>
            </a:pPr>
            <a:r>
              <a:rPr dirty="0" sz="600">
                <a:latin typeface="メイリオ"/>
                <a:cs typeface="メイリオ"/>
              </a:rPr>
              <a:t>11.</a:t>
            </a:r>
            <a:r>
              <a:rPr dirty="0" sz="600" spc="195">
                <a:latin typeface="メイリオ"/>
                <a:cs typeface="メイリオ"/>
              </a:rPr>
              <a:t>  </a:t>
            </a:r>
            <a:r>
              <a:rPr dirty="0" sz="600" spc="-50">
                <a:latin typeface="メイリオ"/>
                <a:cs typeface="メイリオ"/>
              </a:rPr>
              <a:t>Montaruli</a:t>
            </a:r>
            <a:r>
              <a:rPr dirty="0" sz="600" spc="5">
                <a:latin typeface="メイリオ"/>
                <a:cs typeface="メイリオ"/>
              </a:rPr>
              <a:t> </a:t>
            </a:r>
            <a:r>
              <a:rPr dirty="0" sz="600" spc="-30">
                <a:latin typeface="メイリオ"/>
                <a:cs typeface="メイリオ"/>
              </a:rPr>
              <a:t>A,</a:t>
            </a:r>
            <a:r>
              <a:rPr dirty="0" sz="600" spc="-10">
                <a:latin typeface="メイリオ"/>
                <a:cs typeface="メイリオ"/>
              </a:rPr>
              <a:t> </a:t>
            </a:r>
            <a:r>
              <a:rPr dirty="0" sz="600" spc="-50">
                <a:latin typeface="メイリオ"/>
                <a:cs typeface="メイリオ"/>
              </a:rPr>
              <a:t>Castelli</a:t>
            </a:r>
            <a:r>
              <a:rPr dirty="0" sz="600">
                <a:latin typeface="メイリオ"/>
                <a:cs typeface="メイリオ"/>
              </a:rPr>
              <a:t> </a:t>
            </a:r>
            <a:r>
              <a:rPr dirty="0" sz="600" spc="-30">
                <a:latin typeface="メイリオ"/>
                <a:cs typeface="メイリオ"/>
              </a:rPr>
              <a:t>L,</a:t>
            </a:r>
            <a:r>
              <a:rPr dirty="0" sz="600" spc="-10">
                <a:latin typeface="メイリオ"/>
                <a:cs typeface="メイリオ"/>
              </a:rPr>
              <a:t> </a:t>
            </a:r>
            <a:r>
              <a:rPr dirty="0" sz="600" spc="-45">
                <a:latin typeface="メイリオ"/>
                <a:cs typeface="メイリオ"/>
              </a:rPr>
              <a:t>Mulè</a:t>
            </a:r>
            <a:r>
              <a:rPr dirty="0" sz="600" spc="5">
                <a:latin typeface="メイリオ"/>
                <a:cs typeface="メイリオ"/>
              </a:rPr>
              <a:t> </a:t>
            </a:r>
            <a:r>
              <a:rPr dirty="0" sz="600" spc="-35">
                <a:latin typeface="メイリオ"/>
                <a:cs typeface="メイリオ"/>
              </a:rPr>
              <a:t>A,</a:t>
            </a:r>
            <a:r>
              <a:rPr dirty="0" sz="600" spc="-15">
                <a:latin typeface="メイリオ"/>
                <a:cs typeface="メイリオ"/>
              </a:rPr>
              <a:t> </a:t>
            </a:r>
            <a:r>
              <a:rPr dirty="0" sz="600" spc="-45">
                <a:latin typeface="メイリオ"/>
                <a:cs typeface="メイリオ"/>
              </a:rPr>
              <a:t>Scurati</a:t>
            </a:r>
            <a:r>
              <a:rPr dirty="0" sz="600">
                <a:latin typeface="メイリオ"/>
                <a:cs typeface="メイリオ"/>
              </a:rPr>
              <a:t> </a:t>
            </a:r>
            <a:r>
              <a:rPr dirty="0" sz="600" spc="-20">
                <a:latin typeface="メイリオ"/>
                <a:cs typeface="メイリオ"/>
              </a:rPr>
              <a:t>R,</a:t>
            </a:r>
            <a:r>
              <a:rPr dirty="0" sz="600" spc="-10">
                <a:latin typeface="メイリオ"/>
                <a:cs typeface="メイリオ"/>
              </a:rPr>
              <a:t> </a:t>
            </a:r>
            <a:r>
              <a:rPr dirty="0" sz="600" spc="-50">
                <a:latin typeface="メイリオ"/>
                <a:cs typeface="メイリオ"/>
              </a:rPr>
              <a:t>Esposito</a:t>
            </a:r>
            <a:r>
              <a:rPr dirty="0" sz="600">
                <a:latin typeface="メイリオ"/>
                <a:cs typeface="メイリオ"/>
              </a:rPr>
              <a:t> </a:t>
            </a:r>
            <a:r>
              <a:rPr dirty="0" sz="600" spc="-10">
                <a:latin typeface="メイリオ"/>
                <a:cs typeface="メイリオ"/>
              </a:rPr>
              <a:t>F,</a:t>
            </a:r>
            <a:r>
              <a:rPr dirty="0" sz="600" spc="-5">
                <a:latin typeface="メイリオ"/>
                <a:cs typeface="メイリオ"/>
              </a:rPr>
              <a:t> </a:t>
            </a:r>
            <a:r>
              <a:rPr dirty="0" sz="600" spc="-50">
                <a:latin typeface="メイリオ"/>
                <a:cs typeface="メイリオ"/>
              </a:rPr>
              <a:t>Galasso</a:t>
            </a:r>
            <a:r>
              <a:rPr dirty="0" sz="600">
                <a:latin typeface="メイリオ"/>
                <a:cs typeface="メイリオ"/>
              </a:rPr>
              <a:t> </a:t>
            </a:r>
            <a:r>
              <a:rPr dirty="0" sz="600" spc="-30">
                <a:latin typeface="メイリオ"/>
                <a:cs typeface="メイリオ"/>
              </a:rPr>
              <a:t>L,</a:t>
            </a:r>
            <a:r>
              <a:rPr dirty="0" sz="600" spc="-10">
                <a:latin typeface="メイリオ"/>
                <a:cs typeface="メイリオ"/>
              </a:rPr>
              <a:t> </a:t>
            </a:r>
            <a:r>
              <a:rPr dirty="0" sz="600" spc="-55">
                <a:latin typeface="メイリオ"/>
                <a:cs typeface="メイリオ"/>
              </a:rPr>
              <a:t>Roveda</a:t>
            </a:r>
            <a:r>
              <a:rPr dirty="0" sz="600" spc="5">
                <a:latin typeface="メイリオ"/>
                <a:cs typeface="メイリオ"/>
              </a:rPr>
              <a:t> </a:t>
            </a:r>
            <a:r>
              <a:rPr dirty="0" sz="600" spc="-30">
                <a:latin typeface="メイリオ"/>
                <a:cs typeface="メイリオ"/>
              </a:rPr>
              <a:t>E.</a:t>
            </a:r>
            <a:r>
              <a:rPr dirty="0" sz="600" spc="-5">
                <a:latin typeface="メイリオ"/>
                <a:cs typeface="メイリオ"/>
              </a:rPr>
              <a:t> </a:t>
            </a:r>
            <a:r>
              <a:rPr dirty="0" sz="600" spc="-20">
                <a:latin typeface="メイリオ"/>
                <a:cs typeface="メイリオ"/>
              </a:rPr>
              <a:t>Biological</a:t>
            </a:r>
            <a:r>
              <a:rPr dirty="0" sz="600" spc="500">
                <a:latin typeface="メイリオ"/>
                <a:cs typeface="メイリオ"/>
              </a:rPr>
              <a:t> </a:t>
            </a:r>
            <a:r>
              <a:rPr dirty="0" sz="600" spc="-50">
                <a:latin typeface="メイリオ"/>
                <a:cs typeface="メイリオ"/>
              </a:rPr>
              <a:t>rhythm</a:t>
            </a:r>
            <a:r>
              <a:rPr dirty="0" sz="600" spc="-65">
                <a:latin typeface="メイリオ"/>
                <a:cs typeface="メイリオ"/>
              </a:rPr>
              <a:t> </a:t>
            </a:r>
            <a:r>
              <a:rPr dirty="0" sz="600" spc="-45">
                <a:latin typeface="メイリオ"/>
                <a:cs typeface="メイリオ"/>
              </a:rPr>
              <a:t>and</a:t>
            </a:r>
            <a:r>
              <a:rPr dirty="0" sz="600" spc="-70">
                <a:latin typeface="メイリオ"/>
                <a:cs typeface="メイリオ"/>
              </a:rPr>
              <a:t> </a:t>
            </a:r>
            <a:r>
              <a:rPr dirty="0" sz="600" spc="-55">
                <a:latin typeface="メイリオ"/>
                <a:cs typeface="メイリオ"/>
              </a:rPr>
              <a:t>chronotype: </a:t>
            </a:r>
            <a:r>
              <a:rPr dirty="0" sz="600" spc="-50">
                <a:latin typeface="メイリオ"/>
                <a:cs typeface="メイリオ"/>
              </a:rPr>
              <a:t>New </a:t>
            </a:r>
            <a:r>
              <a:rPr dirty="0" sz="600" spc="-55">
                <a:latin typeface="メイリオ"/>
                <a:cs typeface="メイリオ"/>
              </a:rPr>
              <a:t>perspectives</a:t>
            </a:r>
            <a:r>
              <a:rPr dirty="0" sz="600" spc="-80">
                <a:latin typeface="メイリオ"/>
                <a:cs typeface="メイリオ"/>
              </a:rPr>
              <a:t> </a:t>
            </a:r>
            <a:r>
              <a:rPr dirty="0" sz="600" spc="-35">
                <a:latin typeface="メイリオ"/>
                <a:cs typeface="メイリオ"/>
              </a:rPr>
              <a:t>in</a:t>
            </a:r>
            <a:r>
              <a:rPr dirty="0" sz="600" spc="-60">
                <a:latin typeface="メイリオ"/>
                <a:cs typeface="メイリオ"/>
              </a:rPr>
              <a:t> </a:t>
            </a:r>
            <a:r>
              <a:rPr dirty="0" sz="600" spc="-55">
                <a:latin typeface="メイリオ"/>
                <a:cs typeface="メイリオ"/>
              </a:rPr>
              <a:t>health.</a:t>
            </a:r>
            <a:r>
              <a:rPr dirty="0" sz="600" spc="-70">
                <a:latin typeface="メイリオ"/>
                <a:cs typeface="メイリオ"/>
              </a:rPr>
              <a:t> </a:t>
            </a:r>
            <a:r>
              <a:rPr dirty="0" sz="600" spc="-55">
                <a:latin typeface="メイリオ"/>
                <a:cs typeface="メイリオ"/>
              </a:rPr>
              <a:t>Biomolecules</a:t>
            </a:r>
            <a:r>
              <a:rPr dirty="0" sz="600" spc="-114">
                <a:latin typeface="メイリオ"/>
                <a:cs typeface="メイリオ"/>
              </a:rPr>
              <a:t> </a:t>
            </a:r>
            <a:r>
              <a:rPr dirty="0" sz="600" spc="-45">
                <a:latin typeface="メイリオ"/>
                <a:cs typeface="メイリオ"/>
              </a:rPr>
              <a:t>11: </a:t>
            </a:r>
            <a:r>
              <a:rPr dirty="0" sz="600" spc="-50">
                <a:latin typeface="メイリオ"/>
                <a:cs typeface="メイリオ"/>
              </a:rPr>
              <a:t>487,</a:t>
            </a:r>
            <a:r>
              <a:rPr dirty="0" sz="600" spc="-30">
                <a:latin typeface="メイリオ"/>
                <a:cs typeface="メイリオ"/>
              </a:rPr>
              <a:t> </a:t>
            </a:r>
            <a:r>
              <a:rPr dirty="0" sz="600" spc="-10">
                <a:latin typeface="メイリオ"/>
                <a:cs typeface="メイリオ"/>
              </a:rPr>
              <a:t>2021.</a:t>
            </a:r>
            <a:endParaRPr sz="600">
              <a:latin typeface="メイリオ"/>
              <a:cs typeface="メイリオ"/>
            </a:endParaRPr>
          </a:p>
          <a:p>
            <a:pPr algn="just" marL="228600" marR="20320" indent="-216535">
              <a:lnSpc>
                <a:spcPct val="100000"/>
              </a:lnSpc>
              <a:spcBef>
                <a:spcPts val="395"/>
              </a:spcBef>
            </a:pPr>
            <a:r>
              <a:rPr dirty="0" sz="600">
                <a:latin typeface="メイリオ"/>
                <a:cs typeface="メイリオ"/>
              </a:rPr>
              <a:t>12.</a:t>
            </a:r>
            <a:r>
              <a:rPr dirty="0" sz="600" spc="220">
                <a:latin typeface="メイリオ"/>
                <a:cs typeface="メイリオ"/>
              </a:rPr>
              <a:t>  </a:t>
            </a:r>
            <a:r>
              <a:rPr dirty="0" sz="600" spc="-55">
                <a:latin typeface="メイリオ"/>
                <a:cs typeface="メイリオ"/>
              </a:rPr>
              <a:t>Banks</a:t>
            </a:r>
            <a:r>
              <a:rPr dirty="0" sz="600" spc="10">
                <a:latin typeface="メイリオ"/>
                <a:cs typeface="メイリオ"/>
              </a:rPr>
              <a:t> </a:t>
            </a:r>
            <a:r>
              <a:rPr dirty="0" sz="600" spc="-10">
                <a:latin typeface="メイリオ"/>
                <a:cs typeface="メイリオ"/>
              </a:rPr>
              <a:t>S,</a:t>
            </a:r>
            <a:r>
              <a:rPr dirty="0" sz="600" spc="5">
                <a:latin typeface="メイリオ"/>
                <a:cs typeface="メイリオ"/>
              </a:rPr>
              <a:t> </a:t>
            </a:r>
            <a:r>
              <a:rPr dirty="0" sz="600" spc="-45">
                <a:latin typeface="メイリオ"/>
                <a:cs typeface="メイリオ"/>
              </a:rPr>
              <a:t>Van</a:t>
            </a:r>
            <a:r>
              <a:rPr dirty="0" sz="600" spc="-5">
                <a:latin typeface="メイリオ"/>
                <a:cs typeface="メイリオ"/>
              </a:rPr>
              <a:t> </a:t>
            </a:r>
            <a:r>
              <a:rPr dirty="0" sz="600" spc="-55">
                <a:latin typeface="メイリオ"/>
                <a:cs typeface="メイリオ"/>
              </a:rPr>
              <a:t>Dongen</a:t>
            </a:r>
            <a:r>
              <a:rPr dirty="0" sz="600" spc="15">
                <a:latin typeface="メイリオ"/>
                <a:cs typeface="メイリオ"/>
              </a:rPr>
              <a:t> </a:t>
            </a:r>
            <a:r>
              <a:rPr dirty="0" sz="600" spc="-45">
                <a:latin typeface="メイリオ"/>
                <a:cs typeface="メイリオ"/>
              </a:rPr>
              <a:t>HP,</a:t>
            </a:r>
            <a:r>
              <a:rPr dirty="0" sz="600" spc="-5">
                <a:latin typeface="メイリオ"/>
                <a:cs typeface="メイリオ"/>
              </a:rPr>
              <a:t> </a:t>
            </a:r>
            <a:r>
              <a:rPr dirty="0" sz="600" spc="-55">
                <a:latin typeface="メイリオ"/>
                <a:cs typeface="メイリオ"/>
              </a:rPr>
              <a:t>Maislin</a:t>
            </a:r>
            <a:r>
              <a:rPr dirty="0" sz="600" spc="5">
                <a:latin typeface="メイリオ"/>
                <a:cs typeface="メイリオ"/>
              </a:rPr>
              <a:t> </a:t>
            </a:r>
            <a:r>
              <a:rPr dirty="0" sz="600" spc="-30">
                <a:latin typeface="メイリオ"/>
                <a:cs typeface="メイリオ"/>
              </a:rPr>
              <a:t>G,</a:t>
            </a:r>
            <a:r>
              <a:rPr dirty="0" sz="600">
                <a:latin typeface="メイリオ"/>
                <a:cs typeface="メイリオ"/>
              </a:rPr>
              <a:t> </a:t>
            </a:r>
            <a:r>
              <a:rPr dirty="0" sz="600" spc="-50">
                <a:latin typeface="メイリオ"/>
                <a:cs typeface="メイリオ"/>
              </a:rPr>
              <a:t>Dinges</a:t>
            </a:r>
            <a:r>
              <a:rPr dirty="0" sz="600">
                <a:latin typeface="メイリオ"/>
                <a:cs typeface="メイリオ"/>
              </a:rPr>
              <a:t> </a:t>
            </a:r>
            <a:r>
              <a:rPr dirty="0" sz="600" spc="-45">
                <a:latin typeface="メイリオ"/>
                <a:cs typeface="メイリオ"/>
              </a:rPr>
              <a:t>DF.</a:t>
            </a:r>
            <a:r>
              <a:rPr dirty="0" sz="600" spc="5">
                <a:latin typeface="メイリオ"/>
                <a:cs typeface="メイリオ"/>
              </a:rPr>
              <a:t> </a:t>
            </a:r>
            <a:r>
              <a:rPr dirty="0" sz="600" spc="-55">
                <a:latin typeface="メイリオ"/>
                <a:cs typeface="メイリオ"/>
              </a:rPr>
              <a:t>Neurobehavioral</a:t>
            </a:r>
            <a:r>
              <a:rPr dirty="0" sz="600" spc="5">
                <a:latin typeface="メイリオ"/>
                <a:cs typeface="メイリオ"/>
              </a:rPr>
              <a:t> </a:t>
            </a:r>
            <a:r>
              <a:rPr dirty="0" sz="600" spc="-50">
                <a:latin typeface="メイリオ"/>
                <a:cs typeface="メイリオ"/>
              </a:rPr>
              <a:t>dynamics</a:t>
            </a:r>
            <a:r>
              <a:rPr dirty="0" sz="600">
                <a:latin typeface="メイリオ"/>
                <a:cs typeface="メイリオ"/>
              </a:rPr>
              <a:t> </a:t>
            </a:r>
            <a:r>
              <a:rPr dirty="0" sz="600" spc="-20">
                <a:latin typeface="メイリオ"/>
                <a:cs typeface="メイリオ"/>
              </a:rPr>
              <a:t>following</a:t>
            </a:r>
            <a:r>
              <a:rPr dirty="0" sz="600" spc="500">
                <a:latin typeface="メイリオ"/>
                <a:cs typeface="メイリオ"/>
              </a:rPr>
              <a:t> </a:t>
            </a:r>
            <a:r>
              <a:rPr dirty="0" sz="600" spc="-40">
                <a:latin typeface="メイリオ"/>
                <a:cs typeface="メイリオ"/>
              </a:rPr>
              <a:t>chronic</a:t>
            </a:r>
            <a:r>
              <a:rPr dirty="0" sz="600" spc="-10">
                <a:latin typeface="メイリオ"/>
                <a:cs typeface="メイリオ"/>
              </a:rPr>
              <a:t> </a:t>
            </a:r>
            <a:r>
              <a:rPr dirty="0" sz="600" spc="-45">
                <a:latin typeface="メイリオ"/>
                <a:cs typeface="メイリオ"/>
              </a:rPr>
              <a:t>sleep</a:t>
            </a:r>
            <a:r>
              <a:rPr dirty="0" sz="600" spc="-5">
                <a:latin typeface="メイリオ"/>
                <a:cs typeface="メイリオ"/>
              </a:rPr>
              <a:t> </a:t>
            </a:r>
            <a:r>
              <a:rPr dirty="0" sz="600" spc="-50">
                <a:latin typeface="メイリオ"/>
                <a:cs typeface="メイリオ"/>
              </a:rPr>
              <a:t>restriction:</a:t>
            </a:r>
            <a:r>
              <a:rPr dirty="0" sz="600">
                <a:latin typeface="メイリオ"/>
                <a:cs typeface="メイリオ"/>
              </a:rPr>
              <a:t> </a:t>
            </a:r>
            <a:r>
              <a:rPr dirty="0" sz="600" spc="-60">
                <a:latin typeface="メイリオ"/>
                <a:cs typeface="メイリオ"/>
              </a:rPr>
              <a:t>dose-</a:t>
            </a:r>
            <a:r>
              <a:rPr dirty="0" sz="600" spc="-45">
                <a:latin typeface="メイリオ"/>
                <a:cs typeface="メイリオ"/>
              </a:rPr>
              <a:t>response</a:t>
            </a:r>
            <a:r>
              <a:rPr dirty="0" sz="600" spc="5">
                <a:latin typeface="メイリオ"/>
                <a:cs typeface="メイリオ"/>
              </a:rPr>
              <a:t> </a:t>
            </a:r>
            <a:r>
              <a:rPr dirty="0" sz="600" spc="-45">
                <a:latin typeface="メイリオ"/>
                <a:cs typeface="メイリオ"/>
              </a:rPr>
              <a:t>effects</a:t>
            </a:r>
            <a:r>
              <a:rPr dirty="0" sz="600">
                <a:latin typeface="メイリオ"/>
                <a:cs typeface="メイリオ"/>
              </a:rPr>
              <a:t> of</a:t>
            </a:r>
            <a:r>
              <a:rPr dirty="0" sz="600" spc="10">
                <a:latin typeface="メイリオ"/>
                <a:cs typeface="メイリオ"/>
              </a:rPr>
              <a:t> </a:t>
            </a:r>
            <a:r>
              <a:rPr dirty="0" sz="600" spc="-20">
                <a:latin typeface="メイリオ"/>
                <a:cs typeface="メイリオ"/>
              </a:rPr>
              <a:t>one</a:t>
            </a:r>
            <a:r>
              <a:rPr dirty="0" sz="600" spc="5">
                <a:latin typeface="メイリオ"/>
                <a:cs typeface="メイリオ"/>
              </a:rPr>
              <a:t> </a:t>
            </a:r>
            <a:r>
              <a:rPr dirty="0" sz="600" spc="-35">
                <a:latin typeface="メイリオ"/>
                <a:cs typeface="メイリオ"/>
              </a:rPr>
              <a:t>night</a:t>
            </a:r>
            <a:r>
              <a:rPr dirty="0" sz="600" spc="10">
                <a:latin typeface="メイリオ"/>
                <a:cs typeface="メイリオ"/>
              </a:rPr>
              <a:t> </a:t>
            </a:r>
            <a:r>
              <a:rPr dirty="0" sz="600" spc="-20">
                <a:latin typeface="メイリオ"/>
                <a:cs typeface="メイリオ"/>
              </a:rPr>
              <a:t>for</a:t>
            </a:r>
            <a:r>
              <a:rPr dirty="0" sz="600" spc="10">
                <a:latin typeface="メイリオ"/>
                <a:cs typeface="メイリオ"/>
              </a:rPr>
              <a:t> </a:t>
            </a:r>
            <a:r>
              <a:rPr dirty="0" sz="600" spc="-45">
                <a:latin typeface="メイリオ"/>
                <a:cs typeface="メイリオ"/>
              </a:rPr>
              <a:t>recovery.</a:t>
            </a:r>
            <a:r>
              <a:rPr dirty="0" sz="600" spc="5">
                <a:latin typeface="メイリオ"/>
                <a:cs typeface="メイリオ"/>
              </a:rPr>
              <a:t> </a:t>
            </a:r>
            <a:r>
              <a:rPr dirty="0" sz="600" spc="-35">
                <a:latin typeface="メイリオ"/>
                <a:cs typeface="メイリオ"/>
              </a:rPr>
              <a:t>Sleep</a:t>
            </a:r>
            <a:r>
              <a:rPr dirty="0" sz="600" spc="5">
                <a:latin typeface="メイリオ"/>
                <a:cs typeface="メイリオ"/>
              </a:rPr>
              <a:t> </a:t>
            </a:r>
            <a:r>
              <a:rPr dirty="0" sz="600" spc="-25">
                <a:latin typeface="メイリオ"/>
                <a:cs typeface="メイリオ"/>
              </a:rPr>
              <a:t>33:</a:t>
            </a:r>
            <a:r>
              <a:rPr dirty="0" sz="600" spc="500">
                <a:latin typeface="メイリオ"/>
                <a:cs typeface="メイリオ"/>
              </a:rPr>
              <a:t> </a:t>
            </a:r>
            <a:r>
              <a:rPr dirty="0" sz="600" spc="-60">
                <a:latin typeface="メイリオ"/>
                <a:cs typeface="メイリオ"/>
              </a:rPr>
              <a:t>1013-</a:t>
            </a:r>
            <a:r>
              <a:rPr dirty="0" sz="600" spc="-50">
                <a:latin typeface="メイリオ"/>
                <a:cs typeface="メイリオ"/>
              </a:rPr>
              <a:t>1026,</a:t>
            </a:r>
            <a:r>
              <a:rPr dirty="0" sz="600" spc="-40">
                <a:latin typeface="メイリオ"/>
                <a:cs typeface="メイリオ"/>
              </a:rPr>
              <a:t> </a:t>
            </a:r>
            <a:r>
              <a:rPr dirty="0" sz="600" spc="-20">
                <a:latin typeface="メイリオ"/>
                <a:cs typeface="メイリオ"/>
              </a:rPr>
              <a:t>2010.</a:t>
            </a:r>
            <a:endParaRPr sz="600">
              <a:latin typeface="メイリオ"/>
              <a:cs typeface="メイリオ"/>
            </a:endParaRPr>
          </a:p>
          <a:p>
            <a:pPr algn="just" marL="228600" marR="19050" indent="-216535">
              <a:lnSpc>
                <a:spcPct val="100000"/>
              </a:lnSpc>
              <a:spcBef>
                <a:spcPts val="400"/>
              </a:spcBef>
            </a:pPr>
            <a:r>
              <a:rPr dirty="0" sz="600">
                <a:latin typeface="メイリオ"/>
                <a:cs typeface="メイリオ"/>
              </a:rPr>
              <a:t>13.</a:t>
            </a:r>
            <a:r>
              <a:rPr dirty="0" sz="600" spc="229">
                <a:latin typeface="メイリオ"/>
                <a:cs typeface="メイリオ"/>
              </a:rPr>
              <a:t>  </a:t>
            </a:r>
            <a:r>
              <a:rPr dirty="0" sz="600" spc="-55">
                <a:latin typeface="メイリオ"/>
                <a:cs typeface="メイリオ"/>
              </a:rPr>
              <a:t>Yoshiike</a:t>
            </a:r>
            <a:r>
              <a:rPr dirty="0" sz="600" spc="10">
                <a:latin typeface="メイリオ"/>
                <a:cs typeface="メイリオ"/>
              </a:rPr>
              <a:t> </a:t>
            </a:r>
            <a:r>
              <a:rPr dirty="0" sz="600" spc="-60">
                <a:latin typeface="メイリオ"/>
                <a:cs typeface="メイリオ"/>
              </a:rPr>
              <a:t>T,</a:t>
            </a:r>
            <a:r>
              <a:rPr dirty="0" sz="600" spc="10">
                <a:latin typeface="メイリオ"/>
                <a:cs typeface="メイリオ"/>
              </a:rPr>
              <a:t> </a:t>
            </a:r>
            <a:r>
              <a:rPr dirty="0" sz="600" spc="-55">
                <a:latin typeface="メイリオ"/>
                <a:cs typeface="メイリオ"/>
              </a:rPr>
              <a:t>Kawamura</a:t>
            </a:r>
            <a:r>
              <a:rPr dirty="0" sz="600" spc="5">
                <a:latin typeface="メイリオ"/>
                <a:cs typeface="メイリオ"/>
              </a:rPr>
              <a:t> </a:t>
            </a:r>
            <a:r>
              <a:rPr dirty="0" sz="600" spc="-60">
                <a:latin typeface="メイリオ"/>
                <a:cs typeface="メイリオ"/>
              </a:rPr>
              <a:t>A,</a:t>
            </a:r>
            <a:r>
              <a:rPr dirty="0" sz="600" spc="10">
                <a:latin typeface="メイリオ"/>
                <a:cs typeface="メイリオ"/>
              </a:rPr>
              <a:t> </a:t>
            </a:r>
            <a:r>
              <a:rPr dirty="0" sz="600" spc="-60">
                <a:latin typeface="メイリオ"/>
                <a:cs typeface="メイリオ"/>
              </a:rPr>
              <a:t>Utsumi</a:t>
            </a:r>
            <a:r>
              <a:rPr dirty="0" sz="600" spc="10">
                <a:latin typeface="メイリオ"/>
                <a:cs typeface="メイリオ"/>
              </a:rPr>
              <a:t> </a:t>
            </a:r>
            <a:r>
              <a:rPr dirty="0" sz="600" spc="-60">
                <a:latin typeface="メイリオ"/>
                <a:cs typeface="メイリオ"/>
              </a:rPr>
              <a:t>T,</a:t>
            </a:r>
            <a:r>
              <a:rPr dirty="0" sz="600" spc="10">
                <a:latin typeface="メイリオ"/>
                <a:cs typeface="メイリオ"/>
              </a:rPr>
              <a:t> </a:t>
            </a:r>
            <a:r>
              <a:rPr dirty="0" sz="600" spc="-60">
                <a:latin typeface="メイリオ"/>
                <a:cs typeface="メイリオ"/>
              </a:rPr>
              <a:t>Matsui</a:t>
            </a:r>
            <a:r>
              <a:rPr dirty="0" sz="600" spc="10">
                <a:latin typeface="メイリオ"/>
                <a:cs typeface="メイリオ"/>
              </a:rPr>
              <a:t> </a:t>
            </a:r>
            <a:r>
              <a:rPr dirty="0" sz="600" spc="-60">
                <a:latin typeface="メイリオ"/>
                <a:cs typeface="メイリオ"/>
              </a:rPr>
              <a:t>K,</a:t>
            </a:r>
            <a:r>
              <a:rPr dirty="0" sz="600" spc="10">
                <a:latin typeface="メイリオ"/>
                <a:cs typeface="メイリオ"/>
              </a:rPr>
              <a:t> </a:t>
            </a:r>
            <a:r>
              <a:rPr dirty="0" sz="600" spc="-55">
                <a:latin typeface="メイリオ"/>
                <a:cs typeface="メイリオ"/>
              </a:rPr>
              <a:t>Kuriyama</a:t>
            </a:r>
            <a:r>
              <a:rPr dirty="0" sz="600" spc="5">
                <a:latin typeface="メイリオ"/>
                <a:cs typeface="メイリオ"/>
              </a:rPr>
              <a:t> </a:t>
            </a:r>
            <a:r>
              <a:rPr dirty="0" sz="600" spc="-55">
                <a:latin typeface="メイリオ"/>
                <a:cs typeface="メイリオ"/>
              </a:rPr>
              <a:t>K.</a:t>
            </a:r>
            <a:r>
              <a:rPr dirty="0" sz="600" spc="5">
                <a:latin typeface="メイリオ"/>
                <a:cs typeface="メイリオ"/>
              </a:rPr>
              <a:t> </a:t>
            </a:r>
            <a:r>
              <a:rPr dirty="0" sz="600">
                <a:latin typeface="メイリオ"/>
                <a:cs typeface="メイリオ"/>
              </a:rPr>
              <a:t>A</a:t>
            </a:r>
            <a:r>
              <a:rPr dirty="0" sz="600" spc="5">
                <a:latin typeface="メイリオ"/>
                <a:cs typeface="メイリオ"/>
              </a:rPr>
              <a:t> </a:t>
            </a:r>
            <a:r>
              <a:rPr dirty="0" sz="600" spc="-55">
                <a:latin typeface="メイリオ"/>
                <a:cs typeface="メイリオ"/>
              </a:rPr>
              <a:t>prospective</a:t>
            </a:r>
            <a:r>
              <a:rPr dirty="0" sz="600" spc="5">
                <a:latin typeface="メイリオ"/>
                <a:cs typeface="メイリオ"/>
              </a:rPr>
              <a:t> </a:t>
            </a:r>
            <a:r>
              <a:rPr dirty="0" sz="600" spc="-60">
                <a:latin typeface="メイリオ"/>
                <a:cs typeface="メイリオ"/>
              </a:rPr>
              <a:t>study</a:t>
            </a:r>
            <a:r>
              <a:rPr dirty="0" sz="600" spc="10">
                <a:latin typeface="メイリオ"/>
                <a:cs typeface="メイリオ"/>
              </a:rPr>
              <a:t> </a:t>
            </a:r>
            <a:r>
              <a:rPr dirty="0" sz="600" spc="-55">
                <a:latin typeface="メイリオ"/>
                <a:cs typeface="メイリオ"/>
              </a:rPr>
              <a:t>of</a:t>
            </a:r>
            <a:r>
              <a:rPr dirty="0" sz="600" spc="5">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spc="-55">
                <a:latin typeface="メイリオ"/>
                <a:cs typeface="メイリオ"/>
              </a:rPr>
              <a:t>association</a:t>
            </a:r>
            <a:r>
              <a:rPr dirty="0" sz="600" spc="60">
                <a:latin typeface="メイリオ"/>
                <a:cs typeface="メイリオ"/>
              </a:rPr>
              <a:t> </a:t>
            </a:r>
            <a:r>
              <a:rPr dirty="0" sz="600" spc="-90">
                <a:latin typeface="メイリオ"/>
                <a:cs typeface="メイリオ"/>
              </a:rPr>
              <a:t>of</a:t>
            </a:r>
            <a:r>
              <a:rPr dirty="0" sz="600" spc="75">
                <a:latin typeface="メイリオ"/>
                <a:cs typeface="メイリオ"/>
              </a:rPr>
              <a:t> </a:t>
            </a:r>
            <a:r>
              <a:rPr dirty="0" sz="600" spc="-70">
                <a:latin typeface="メイリオ"/>
                <a:cs typeface="メイリオ"/>
              </a:rPr>
              <a:t>weekend</a:t>
            </a:r>
            <a:r>
              <a:rPr dirty="0" sz="600" spc="55">
                <a:latin typeface="メイリオ"/>
                <a:cs typeface="メイリオ"/>
              </a:rPr>
              <a:t> </a:t>
            </a:r>
            <a:r>
              <a:rPr dirty="0" sz="600" spc="-60">
                <a:latin typeface="メイリオ"/>
                <a:cs typeface="メイリオ"/>
              </a:rPr>
              <a:t>catch-</a:t>
            </a:r>
            <a:r>
              <a:rPr dirty="0" sz="600" spc="-90">
                <a:latin typeface="メイリオ"/>
                <a:cs typeface="メイリオ"/>
              </a:rPr>
              <a:t>up</a:t>
            </a:r>
            <a:r>
              <a:rPr dirty="0" sz="600" spc="50">
                <a:latin typeface="メイリオ"/>
                <a:cs typeface="メイリオ"/>
              </a:rPr>
              <a:t> </a:t>
            </a:r>
            <a:r>
              <a:rPr dirty="0" sz="600" spc="-70">
                <a:latin typeface="メイリオ"/>
                <a:cs typeface="メイリオ"/>
              </a:rPr>
              <a:t>sleep</a:t>
            </a:r>
            <a:r>
              <a:rPr dirty="0" sz="600" spc="55">
                <a:latin typeface="メイリオ"/>
                <a:cs typeface="メイリオ"/>
              </a:rPr>
              <a:t> </a:t>
            </a:r>
            <a:r>
              <a:rPr dirty="0" sz="600" spc="-80">
                <a:latin typeface="メイリオ"/>
                <a:cs typeface="メイリオ"/>
              </a:rPr>
              <a:t>and</a:t>
            </a:r>
            <a:r>
              <a:rPr dirty="0" sz="600" spc="50">
                <a:latin typeface="メイリオ"/>
                <a:cs typeface="メイリオ"/>
              </a:rPr>
              <a:t> </a:t>
            </a:r>
            <a:r>
              <a:rPr dirty="0" sz="600" spc="-70">
                <a:latin typeface="メイリオ"/>
                <a:cs typeface="メイリオ"/>
              </a:rPr>
              <a:t>sleep</a:t>
            </a:r>
            <a:r>
              <a:rPr dirty="0" sz="600" spc="35">
                <a:latin typeface="メイリオ"/>
                <a:cs typeface="メイリオ"/>
              </a:rPr>
              <a:t> </a:t>
            </a:r>
            <a:r>
              <a:rPr dirty="0" sz="600" spc="-65">
                <a:latin typeface="メイリオ"/>
                <a:cs typeface="メイリオ"/>
              </a:rPr>
              <a:t>duration</a:t>
            </a:r>
            <a:r>
              <a:rPr dirty="0" sz="600" spc="40">
                <a:latin typeface="メイリオ"/>
                <a:cs typeface="メイリオ"/>
              </a:rPr>
              <a:t> </a:t>
            </a:r>
            <a:r>
              <a:rPr dirty="0" sz="600" spc="-65">
                <a:latin typeface="メイリオ"/>
                <a:cs typeface="メイリオ"/>
              </a:rPr>
              <a:t>with</a:t>
            </a:r>
            <a:r>
              <a:rPr dirty="0" sz="600" spc="65">
                <a:latin typeface="メイリオ"/>
                <a:cs typeface="メイリオ"/>
              </a:rPr>
              <a:t> </a:t>
            </a:r>
            <a:r>
              <a:rPr dirty="0" sz="600" spc="-60">
                <a:latin typeface="メイリオ"/>
                <a:cs typeface="メイリオ"/>
              </a:rPr>
              <a:t>mortality</a:t>
            </a:r>
            <a:r>
              <a:rPr dirty="0" sz="600" spc="30">
                <a:latin typeface="メイリオ"/>
                <a:cs typeface="メイリオ"/>
              </a:rPr>
              <a:t> </a:t>
            </a:r>
            <a:r>
              <a:rPr dirty="0" sz="600" spc="-85">
                <a:latin typeface="メイリオ"/>
                <a:cs typeface="メイリオ"/>
              </a:rPr>
              <a:t>in</a:t>
            </a:r>
            <a:r>
              <a:rPr dirty="0" sz="600" spc="65">
                <a:latin typeface="メイリオ"/>
                <a:cs typeface="メイリオ"/>
              </a:rPr>
              <a:t> </a:t>
            </a:r>
            <a:r>
              <a:rPr dirty="0" sz="600" spc="-60">
                <a:latin typeface="メイリオ"/>
                <a:cs typeface="メイリオ"/>
              </a:rPr>
              <a:t>middle-</a:t>
            </a:r>
            <a:r>
              <a:rPr dirty="0" sz="600" spc="-20">
                <a:latin typeface="メイリオ"/>
                <a:cs typeface="メイリオ"/>
              </a:rPr>
              <a:t>aged</a:t>
            </a:r>
            <a:r>
              <a:rPr dirty="0" sz="600" spc="500">
                <a:latin typeface="メイリオ"/>
                <a:cs typeface="メイリオ"/>
              </a:rPr>
              <a:t> </a:t>
            </a:r>
            <a:r>
              <a:rPr dirty="0" sz="600" spc="-50">
                <a:latin typeface="メイリオ"/>
                <a:cs typeface="メイリオ"/>
              </a:rPr>
              <a:t>adults.</a:t>
            </a:r>
            <a:r>
              <a:rPr dirty="0" sz="600" spc="-80">
                <a:latin typeface="メイリオ"/>
                <a:cs typeface="メイリオ"/>
              </a:rPr>
              <a:t> </a:t>
            </a:r>
            <a:r>
              <a:rPr dirty="0" sz="600" spc="-45">
                <a:latin typeface="メイリオ"/>
                <a:cs typeface="メイリオ"/>
              </a:rPr>
              <a:t>Sleep</a:t>
            </a:r>
            <a:r>
              <a:rPr dirty="0" sz="600" spc="-90">
                <a:latin typeface="メイリオ"/>
                <a:cs typeface="メイリオ"/>
              </a:rPr>
              <a:t> </a:t>
            </a:r>
            <a:r>
              <a:rPr dirty="0" sz="600" spc="-40">
                <a:latin typeface="メイリオ"/>
                <a:cs typeface="メイリオ"/>
              </a:rPr>
              <a:t>Biol</a:t>
            </a:r>
            <a:r>
              <a:rPr dirty="0" sz="600" spc="-100">
                <a:latin typeface="メイリオ"/>
                <a:cs typeface="メイリオ"/>
              </a:rPr>
              <a:t> </a:t>
            </a:r>
            <a:r>
              <a:rPr dirty="0" sz="600" spc="-55">
                <a:latin typeface="メイリオ"/>
                <a:cs typeface="メイリオ"/>
              </a:rPr>
              <a:t>Rhythms,</a:t>
            </a:r>
            <a:r>
              <a:rPr dirty="0" sz="600" spc="-60">
                <a:latin typeface="メイリオ"/>
                <a:cs typeface="メイリオ"/>
              </a:rPr>
              <a:t> </a:t>
            </a:r>
            <a:r>
              <a:rPr dirty="0" sz="600" spc="-20">
                <a:latin typeface="メイリオ"/>
                <a:cs typeface="メイリオ"/>
              </a:rPr>
              <a:t>2023.</a:t>
            </a:r>
            <a:endParaRPr sz="600">
              <a:latin typeface="メイリオ"/>
              <a:cs typeface="メイリオ"/>
            </a:endParaRPr>
          </a:p>
          <a:p>
            <a:pPr algn="just" marL="228600" marR="19050" indent="-216535">
              <a:lnSpc>
                <a:spcPct val="100000"/>
              </a:lnSpc>
              <a:spcBef>
                <a:spcPts val="405"/>
              </a:spcBef>
            </a:pPr>
            <a:r>
              <a:rPr dirty="0" sz="600">
                <a:latin typeface="メイリオ"/>
                <a:cs typeface="メイリオ"/>
              </a:rPr>
              <a:t>14.</a:t>
            </a:r>
            <a:r>
              <a:rPr dirty="0" sz="600" spc="315">
                <a:latin typeface="メイリオ"/>
                <a:cs typeface="メイリオ"/>
              </a:rPr>
              <a:t>  </a:t>
            </a:r>
            <a:r>
              <a:rPr dirty="0" sz="600" spc="-60">
                <a:latin typeface="メイリオ"/>
                <a:cs typeface="メイリオ"/>
              </a:rPr>
              <a:t>Yoshiike</a:t>
            </a:r>
            <a:r>
              <a:rPr dirty="0" sz="600" spc="10">
                <a:latin typeface="メイリオ"/>
                <a:cs typeface="メイリオ"/>
              </a:rPr>
              <a:t> </a:t>
            </a:r>
            <a:r>
              <a:rPr dirty="0" sz="600" spc="-105">
                <a:latin typeface="メイリオ"/>
                <a:cs typeface="メイリオ"/>
              </a:rPr>
              <a:t>T,</a:t>
            </a:r>
            <a:r>
              <a:rPr dirty="0" sz="600" spc="55">
                <a:latin typeface="メイリオ"/>
                <a:cs typeface="メイリオ"/>
              </a:rPr>
              <a:t> </a:t>
            </a:r>
            <a:r>
              <a:rPr dirty="0" sz="600" spc="-70">
                <a:latin typeface="メイリオ"/>
                <a:cs typeface="メイリオ"/>
              </a:rPr>
              <a:t>Utsumi</a:t>
            </a:r>
            <a:r>
              <a:rPr dirty="0" sz="600" spc="20">
                <a:latin typeface="メイリオ"/>
                <a:cs typeface="メイリオ"/>
              </a:rPr>
              <a:t> </a:t>
            </a:r>
            <a:r>
              <a:rPr dirty="0" sz="600" spc="-120">
                <a:latin typeface="メイリオ"/>
                <a:cs typeface="メイリオ"/>
              </a:rPr>
              <a:t>T,</a:t>
            </a:r>
            <a:r>
              <a:rPr dirty="0" sz="600" spc="70">
                <a:latin typeface="メイリオ"/>
                <a:cs typeface="メイリオ"/>
              </a:rPr>
              <a:t> </a:t>
            </a:r>
            <a:r>
              <a:rPr dirty="0" sz="600" spc="-70">
                <a:latin typeface="メイリオ"/>
                <a:cs typeface="メイリオ"/>
              </a:rPr>
              <a:t>Matsui</a:t>
            </a:r>
            <a:r>
              <a:rPr dirty="0" sz="600" spc="20">
                <a:latin typeface="メイリオ"/>
                <a:cs typeface="メイリオ"/>
              </a:rPr>
              <a:t> </a:t>
            </a:r>
            <a:r>
              <a:rPr dirty="0" sz="600" spc="-105">
                <a:latin typeface="メイリオ"/>
                <a:cs typeface="メイリオ"/>
              </a:rPr>
              <a:t>K,</a:t>
            </a:r>
            <a:r>
              <a:rPr dirty="0" sz="600" spc="55">
                <a:latin typeface="メイリオ"/>
                <a:cs typeface="メイリオ"/>
              </a:rPr>
              <a:t> </a:t>
            </a:r>
            <a:r>
              <a:rPr dirty="0" sz="600" spc="-70">
                <a:latin typeface="メイリオ"/>
                <a:cs typeface="メイリオ"/>
              </a:rPr>
              <a:t>Nagao</a:t>
            </a:r>
            <a:r>
              <a:rPr dirty="0" sz="600" spc="20">
                <a:latin typeface="メイリオ"/>
                <a:cs typeface="メイリオ"/>
              </a:rPr>
              <a:t> </a:t>
            </a:r>
            <a:r>
              <a:rPr dirty="0" sz="600" spc="-105">
                <a:latin typeface="メイリオ"/>
                <a:cs typeface="メイリオ"/>
              </a:rPr>
              <a:t>K,</a:t>
            </a:r>
            <a:r>
              <a:rPr dirty="0" sz="600" spc="55">
                <a:latin typeface="メイリオ"/>
                <a:cs typeface="メイリオ"/>
              </a:rPr>
              <a:t> </a:t>
            </a:r>
            <a:r>
              <a:rPr dirty="0" sz="600" spc="-70">
                <a:latin typeface="メイリオ"/>
                <a:cs typeface="メイリオ"/>
              </a:rPr>
              <a:t>Saitoh</a:t>
            </a:r>
            <a:r>
              <a:rPr dirty="0" sz="600" spc="20">
                <a:latin typeface="メイリオ"/>
                <a:cs typeface="メイリオ"/>
              </a:rPr>
              <a:t> </a:t>
            </a:r>
            <a:r>
              <a:rPr dirty="0" sz="600" spc="-105">
                <a:latin typeface="メイリオ"/>
                <a:cs typeface="メイリオ"/>
              </a:rPr>
              <a:t>K,</a:t>
            </a:r>
            <a:r>
              <a:rPr dirty="0" sz="600" spc="55">
                <a:latin typeface="メイリオ"/>
                <a:cs typeface="メイリオ"/>
              </a:rPr>
              <a:t> </a:t>
            </a:r>
            <a:r>
              <a:rPr dirty="0" sz="600" spc="-70">
                <a:latin typeface="メイリオ"/>
                <a:cs typeface="メイリオ"/>
              </a:rPr>
              <a:t>Otsuki</a:t>
            </a:r>
            <a:r>
              <a:rPr dirty="0" sz="600" spc="20">
                <a:latin typeface="メイリオ"/>
                <a:cs typeface="メイリオ"/>
              </a:rPr>
              <a:t> </a:t>
            </a:r>
            <a:r>
              <a:rPr dirty="0" sz="600" spc="-100">
                <a:latin typeface="メイリオ"/>
                <a:cs typeface="メイリオ"/>
              </a:rPr>
              <a:t>R,</a:t>
            </a:r>
            <a:r>
              <a:rPr dirty="0" sz="600" spc="50">
                <a:latin typeface="メイリオ"/>
                <a:cs typeface="メイリオ"/>
              </a:rPr>
              <a:t> </a:t>
            </a:r>
            <a:r>
              <a:rPr dirty="0" sz="600" spc="-60">
                <a:latin typeface="メイリオ"/>
                <a:cs typeface="メイリオ"/>
              </a:rPr>
              <a:t>Aritake-</a:t>
            </a:r>
            <a:r>
              <a:rPr dirty="0" sz="600" spc="-70">
                <a:latin typeface="メイリオ"/>
                <a:cs typeface="メイリオ"/>
              </a:rPr>
              <a:t>Okada</a:t>
            </a:r>
            <a:r>
              <a:rPr dirty="0" sz="600" spc="20">
                <a:latin typeface="メイリオ"/>
                <a:cs typeface="メイリオ"/>
              </a:rPr>
              <a:t> </a:t>
            </a:r>
            <a:r>
              <a:rPr dirty="0" sz="600" spc="-110">
                <a:latin typeface="メイリオ"/>
                <a:cs typeface="メイリオ"/>
              </a:rPr>
              <a:t>S,</a:t>
            </a:r>
            <a:r>
              <a:rPr dirty="0" sz="600" spc="60">
                <a:latin typeface="メイリオ"/>
                <a:cs typeface="メイリオ"/>
              </a:rPr>
              <a:t> </a:t>
            </a:r>
            <a:r>
              <a:rPr dirty="0" sz="600" spc="-70">
                <a:latin typeface="メイリオ"/>
                <a:cs typeface="メイリオ"/>
              </a:rPr>
              <a:t>Suzuki</a:t>
            </a:r>
            <a:r>
              <a:rPr dirty="0" sz="600" spc="20">
                <a:latin typeface="メイリオ"/>
                <a:cs typeface="メイリオ"/>
              </a:rPr>
              <a:t> </a:t>
            </a:r>
            <a:r>
              <a:rPr dirty="0" sz="600" spc="-25">
                <a:latin typeface="メイリオ"/>
                <a:cs typeface="メイリオ"/>
              </a:rPr>
              <a:t>M,</a:t>
            </a:r>
            <a:r>
              <a:rPr dirty="0" sz="600" spc="500">
                <a:latin typeface="メイリオ"/>
                <a:cs typeface="メイリオ"/>
              </a:rPr>
              <a:t> </a:t>
            </a:r>
            <a:r>
              <a:rPr dirty="0" sz="600" spc="-55">
                <a:latin typeface="メイリオ"/>
                <a:cs typeface="メイリオ"/>
              </a:rPr>
              <a:t>Kuriyama</a:t>
            </a:r>
            <a:r>
              <a:rPr dirty="0" sz="600" spc="20">
                <a:latin typeface="メイリオ"/>
                <a:cs typeface="メイリオ"/>
              </a:rPr>
              <a:t> </a:t>
            </a:r>
            <a:r>
              <a:rPr dirty="0" sz="600" spc="-65">
                <a:latin typeface="メイリオ"/>
                <a:cs typeface="メイリオ"/>
              </a:rPr>
              <a:t>K.</a:t>
            </a:r>
            <a:r>
              <a:rPr dirty="0" sz="600" spc="40">
                <a:latin typeface="メイリオ"/>
                <a:cs typeface="メイリオ"/>
              </a:rPr>
              <a:t> </a:t>
            </a:r>
            <a:r>
              <a:rPr dirty="0" sz="600" spc="-55">
                <a:latin typeface="メイリオ"/>
                <a:cs typeface="メイリオ"/>
              </a:rPr>
              <a:t>Mortality</a:t>
            </a:r>
            <a:r>
              <a:rPr dirty="0" sz="600" spc="45">
                <a:latin typeface="メイリオ"/>
                <a:cs typeface="メイリオ"/>
              </a:rPr>
              <a:t> </a:t>
            </a:r>
            <a:r>
              <a:rPr dirty="0" sz="600" spc="-60">
                <a:latin typeface="メイリオ"/>
                <a:cs typeface="メイリオ"/>
              </a:rPr>
              <a:t>associated</a:t>
            </a:r>
            <a:r>
              <a:rPr dirty="0" sz="600" spc="25">
                <a:latin typeface="メイリオ"/>
                <a:cs typeface="メイリオ"/>
              </a:rPr>
              <a:t> </a:t>
            </a:r>
            <a:r>
              <a:rPr dirty="0" sz="600" spc="-60">
                <a:latin typeface="メイリオ"/>
                <a:cs typeface="メイリオ"/>
              </a:rPr>
              <a:t>with</a:t>
            </a:r>
            <a:r>
              <a:rPr dirty="0" sz="600" spc="50">
                <a:latin typeface="メイリオ"/>
                <a:cs typeface="メイリオ"/>
              </a:rPr>
              <a:t> </a:t>
            </a:r>
            <a:r>
              <a:rPr dirty="0" sz="600" spc="-60">
                <a:latin typeface="メイリオ"/>
                <a:cs typeface="メイリオ"/>
              </a:rPr>
              <a:t>nonrestorative</a:t>
            </a:r>
            <a:r>
              <a:rPr dirty="0" sz="600" spc="30">
                <a:latin typeface="メイリオ"/>
                <a:cs typeface="メイリオ"/>
              </a:rPr>
              <a:t> </a:t>
            </a:r>
            <a:r>
              <a:rPr dirty="0" sz="600" spc="-60">
                <a:latin typeface="メイリオ"/>
                <a:cs typeface="メイリオ"/>
              </a:rPr>
              <a:t>short</a:t>
            </a:r>
            <a:r>
              <a:rPr dirty="0" sz="600" spc="50">
                <a:latin typeface="メイリオ"/>
                <a:cs typeface="メイリオ"/>
              </a:rPr>
              <a:t> </a:t>
            </a:r>
            <a:r>
              <a:rPr dirty="0" sz="600" spc="-65">
                <a:latin typeface="メイリオ"/>
                <a:cs typeface="メイリオ"/>
              </a:rPr>
              <a:t>sleep</a:t>
            </a:r>
            <a:r>
              <a:rPr dirty="0" sz="600" spc="45">
                <a:latin typeface="メイリオ"/>
                <a:cs typeface="メイリオ"/>
              </a:rPr>
              <a:t> </a:t>
            </a:r>
            <a:r>
              <a:rPr dirty="0" sz="600" spc="-75">
                <a:latin typeface="メイリオ"/>
                <a:cs typeface="メイリオ"/>
              </a:rPr>
              <a:t>or</a:t>
            </a:r>
            <a:r>
              <a:rPr dirty="0" sz="600" spc="55">
                <a:latin typeface="メイリオ"/>
                <a:cs typeface="メイリオ"/>
              </a:rPr>
              <a:t> </a:t>
            </a:r>
            <a:r>
              <a:rPr dirty="0" sz="600" spc="-60">
                <a:latin typeface="メイリオ"/>
                <a:cs typeface="メイリオ"/>
              </a:rPr>
              <a:t>nonrestorative</a:t>
            </a:r>
            <a:r>
              <a:rPr dirty="0" sz="600" spc="10">
                <a:latin typeface="メイリオ"/>
                <a:cs typeface="メイリオ"/>
              </a:rPr>
              <a:t> </a:t>
            </a:r>
            <a:r>
              <a:rPr dirty="0" sz="600" spc="-20">
                <a:latin typeface="メイリオ"/>
                <a:cs typeface="メイリオ"/>
              </a:rPr>
              <a:t>long</a:t>
            </a:r>
            <a:r>
              <a:rPr dirty="0" sz="600" spc="500">
                <a:latin typeface="メイリオ"/>
                <a:cs typeface="メイリオ"/>
              </a:rPr>
              <a:t> </a:t>
            </a:r>
            <a:r>
              <a:rPr dirty="0" sz="600" spc="-55">
                <a:latin typeface="メイリオ"/>
                <a:cs typeface="メイリオ"/>
              </a:rPr>
              <a:t>time-</a:t>
            </a:r>
            <a:r>
              <a:rPr dirty="0" sz="600" spc="-60">
                <a:latin typeface="メイリオ"/>
                <a:cs typeface="メイリオ"/>
              </a:rPr>
              <a:t>in-</a:t>
            </a:r>
            <a:r>
              <a:rPr dirty="0" sz="600" spc="-45">
                <a:latin typeface="メイリオ"/>
                <a:cs typeface="メイリオ"/>
              </a:rPr>
              <a:t>bed</a:t>
            </a:r>
            <a:r>
              <a:rPr dirty="0" sz="600" spc="-114">
                <a:latin typeface="メイリオ"/>
                <a:cs typeface="メイリオ"/>
              </a:rPr>
              <a:t> </a:t>
            </a:r>
            <a:r>
              <a:rPr dirty="0" sz="600" spc="-35">
                <a:latin typeface="メイリオ"/>
                <a:cs typeface="メイリオ"/>
              </a:rPr>
              <a:t>in</a:t>
            </a:r>
            <a:r>
              <a:rPr dirty="0" sz="600" spc="-65">
                <a:latin typeface="メイリオ"/>
                <a:cs typeface="メイリオ"/>
              </a:rPr>
              <a:t> </a:t>
            </a:r>
            <a:r>
              <a:rPr dirty="0" sz="600" spc="-60">
                <a:latin typeface="メイリオ"/>
                <a:cs typeface="メイリオ"/>
              </a:rPr>
              <a:t>middle-</a:t>
            </a:r>
            <a:r>
              <a:rPr dirty="0" sz="600" spc="-50">
                <a:latin typeface="メイリオ"/>
                <a:cs typeface="メイリオ"/>
              </a:rPr>
              <a:t>aged</a:t>
            </a:r>
            <a:r>
              <a:rPr dirty="0" sz="600" spc="-95">
                <a:latin typeface="メイリオ"/>
                <a:cs typeface="メイリオ"/>
              </a:rPr>
              <a:t> </a:t>
            </a:r>
            <a:r>
              <a:rPr dirty="0" sz="600" spc="-45">
                <a:latin typeface="メイリオ"/>
                <a:cs typeface="メイリオ"/>
              </a:rPr>
              <a:t>and</a:t>
            </a:r>
            <a:r>
              <a:rPr dirty="0" sz="600" spc="-75">
                <a:latin typeface="メイリオ"/>
                <a:cs typeface="メイリオ"/>
              </a:rPr>
              <a:t> </a:t>
            </a:r>
            <a:r>
              <a:rPr dirty="0" sz="600" spc="-50">
                <a:latin typeface="メイリオ"/>
                <a:cs typeface="メイリオ"/>
              </a:rPr>
              <a:t>older</a:t>
            </a:r>
            <a:r>
              <a:rPr dirty="0" sz="600" spc="-60">
                <a:latin typeface="メイリオ"/>
                <a:cs typeface="メイリオ"/>
              </a:rPr>
              <a:t> </a:t>
            </a:r>
            <a:r>
              <a:rPr dirty="0" sz="600" spc="-50">
                <a:latin typeface="メイリオ"/>
                <a:cs typeface="メイリオ"/>
              </a:rPr>
              <a:t>adults.</a:t>
            </a:r>
            <a:r>
              <a:rPr dirty="0" sz="600" spc="-75">
                <a:latin typeface="メイリオ"/>
                <a:cs typeface="メイリオ"/>
              </a:rPr>
              <a:t> </a:t>
            </a:r>
            <a:r>
              <a:rPr dirty="0" sz="600" spc="-40">
                <a:latin typeface="メイリオ"/>
                <a:cs typeface="メイリオ"/>
              </a:rPr>
              <a:t>Sci</a:t>
            </a:r>
            <a:r>
              <a:rPr dirty="0" sz="600" spc="-80">
                <a:latin typeface="メイリオ"/>
                <a:cs typeface="メイリオ"/>
              </a:rPr>
              <a:t> </a:t>
            </a:r>
            <a:r>
              <a:rPr dirty="0" sz="600" spc="-45">
                <a:latin typeface="メイリオ"/>
                <a:cs typeface="メイリオ"/>
              </a:rPr>
              <a:t>Rep</a:t>
            </a:r>
            <a:r>
              <a:rPr dirty="0" sz="600" spc="-75">
                <a:latin typeface="メイリオ"/>
                <a:cs typeface="メイリオ"/>
              </a:rPr>
              <a:t> </a:t>
            </a:r>
            <a:r>
              <a:rPr dirty="0" sz="600" spc="-45">
                <a:latin typeface="メイリオ"/>
                <a:cs typeface="メイリオ"/>
              </a:rPr>
              <a:t>12:</a:t>
            </a:r>
            <a:r>
              <a:rPr dirty="0" sz="600" spc="-35">
                <a:latin typeface="メイリオ"/>
                <a:cs typeface="メイリオ"/>
              </a:rPr>
              <a:t> </a:t>
            </a:r>
            <a:r>
              <a:rPr dirty="0" sz="600" spc="-50">
                <a:latin typeface="メイリオ"/>
                <a:cs typeface="メイリオ"/>
              </a:rPr>
              <a:t>189,</a:t>
            </a:r>
            <a:r>
              <a:rPr dirty="0" sz="600" spc="-60">
                <a:latin typeface="メイリオ"/>
                <a:cs typeface="メイリオ"/>
              </a:rPr>
              <a:t> </a:t>
            </a:r>
            <a:r>
              <a:rPr dirty="0" sz="600" spc="-10">
                <a:latin typeface="メイリオ"/>
                <a:cs typeface="メイリオ"/>
              </a:rPr>
              <a:t>2022.</a:t>
            </a:r>
            <a:endParaRPr sz="600">
              <a:latin typeface="メイリオ"/>
              <a:cs typeface="メイリオ"/>
            </a:endParaRPr>
          </a:p>
          <a:p>
            <a:pPr algn="just" marL="228600" marR="20320" indent="-216535">
              <a:lnSpc>
                <a:spcPct val="100000"/>
              </a:lnSpc>
              <a:spcBef>
                <a:spcPts val="395"/>
              </a:spcBef>
            </a:pPr>
            <a:r>
              <a:rPr dirty="0" sz="600">
                <a:latin typeface="メイリオ"/>
                <a:cs typeface="メイリオ"/>
              </a:rPr>
              <a:t>15.</a:t>
            </a:r>
            <a:r>
              <a:rPr dirty="0" sz="600" spc="450">
                <a:latin typeface="メイリオ"/>
                <a:cs typeface="メイリオ"/>
              </a:rPr>
              <a:t> </a:t>
            </a:r>
            <a:r>
              <a:rPr dirty="0" sz="600" spc="-30">
                <a:latin typeface="メイリオ"/>
                <a:cs typeface="メイリオ"/>
              </a:rPr>
              <a:t>Otsuka</a:t>
            </a:r>
            <a:r>
              <a:rPr dirty="0" sz="600" spc="10">
                <a:latin typeface="メイリオ"/>
                <a:cs typeface="メイリオ"/>
              </a:rPr>
              <a:t> </a:t>
            </a:r>
            <a:r>
              <a:rPr dirty="0" sz="600">
                <a:latin typeface="メイリオ"/>
                <a:cs typeface="メイリオ"/>
              </a:rPr>
              <a:t>Y,</a:t>
            </a:r>
            <a:r>
              <a:rPr dirty="0" sz="600" spc="15">
                <a:latin typeface="メイリオ"/>
                <a:cs typeface="メイリオ"/>
              </a:rPr>
              <a:t> </a:t>
            </a:r>
            <a:r>
              <a:rPr dirty="0" sz="600" spc="-40">
                <a:latin typeface="メイリオ"/>
                <a:cs typeface="メイリオ"/>
              </a:rPr>
              <a:t>Kaneita</a:t>
            </a:r>
            <a:r>
              <a:rPr dirty="0" sz="600" spc="15">
                <a:latin typeface="メイリオ"/>
                <a:cs typeface="メイリオ"/>
              </a:rPr>
              <a:t> </a:t>
            </a:r>
            <a:r>
              <a:rPr dirty="0" sz="600">
                <a:latin typeface="メイリオ"/>
                <a:cs typeface="メイリオ"/>
              </a:rPr>
              <a:t>Y,</a:t>
            </a:r>
            <a:r>
              <a:rPr dirty="0" sz="600" spc="15">
                <a:latin typeface="メイリオ"/>
                <a:cs typeface="メイリオ"/>
              </a:rPr>
              <a:t> </a:t>
            </a:r>
            <a:r>
              <a:rPr dirty="0" sz="600" spc="-30">
                <a:latin typeface="メイリオ"/>
                <a:cs typeface="メイリオ"/>
              </a:rPr>
              <a:t>Tanaka</a:t>
            </a:r>
            <a:r>
              <a:rPr dirty="0" sz="600" spc="25">
                <a:latin typeface="メイリオ"/>
                <a:cs typeface="メイリオ"/>
              </a:rPr>
              <a:t> </a:t>
            </a:r>
            <a:r>
              <a:rPr dirty="0" sz="600">
                <a:latin typeface="メイリオ"/>
                <a:cs typeface="メイリオ"/>
              </a:rPr>
              <a:t>K,</a:t>
            </a:r>
            <a:r>
              <a:rPr dirty="0" sz="600" spc="15">
                <a:latin typeface="メイリオ"/>
                <a:cs typeface="メイリオ"/>
              </a:rPr>
              <a:t> </a:t>
            </a:r>
            <a:r>
              <a:rPr dirty="0" sz="600" spc="-25">
                <a:latin typeface="メイリオ"/>
                <a:cs typeface="メイリオ"/>
              </a:rPr>
              <a:t>Itani</a:t>
            </a:r>
            <a:r>
              <a:rPr dirty="0" sz="600" spc="20">
                <a:latin typeface="メイリオ"/>
                <a:cs typeface="メイリオ"/>
              </a:rPr>
              <a:t> </a:t>
            </a:r>
            <a:r>
              <a:rPr dirty="0" sz="600">
                <a:latin typeface="メイリオ"/>
                <a:cs typeface="メイリオ"/>
              </a:rPr>
              <a:t>O,</a:t>
            </a:r>
            <a:r>
              <a:rPr dirty="0" sz="600" spc="20">
                <a:latin typeface="メイリオ"/>
                <a:cs typeface="メイリオ"/>
              </a:rPr>
              <a:t> </a:t>
            </a:r>
            <a:r>
              <a:rPr dirty="0" sz="600" spc="-40">
                <a:latin typeface="メイリオ"/>
                <a:cs typeface="メイリオ"/>
              </a:rPr>
              <a:t>Matsumoto</a:t>
            </a:r>
            <a:r>
              <a:rPr dirty="0" sz="600" spc="15">
                <a:latin typeface="メイリオ"/>
                <a:cs typeface="メイリオ"/>
              </a:rPr>
              <a:t> </a:t>
            </a:r>
            <a:r>
              <a:rPr dirty="0" sz="600">
                <a:latin typeface="メイリオ"/>
                <a:cs typeface="メイリオ"/>
              </a:rPr>
              <a:t>Y,</a:t>
            </a:r>
            <a:r>
              <a:rPr dirty="0" sz="600" spc="15">
                <a:latin typeface="メイリオ"/>
                <a:cs typeface="メイリオ"/>
              </a:rPr>
              <a:t> </a:t>
            </a:r>
            <a:r>
              <a:rPr dirty="0" sz="600" spc="-35">
                <a:latin typeface="メイリオ"/>
                <a:cs typeface="メイリオ"/>
              </a:rPr>
              <a:t>Kuriyama</a:t>
            </a:r>
            <a:r>
              <a:rPr dirty="0" sz="600" spc="25">
                <a:latin typeface="メイリオ"/>
                <a:cs typeface="メイリオ"/>
              </a:rPr>
              <a:t> </a:t>
            </a:r>
            <a:r>
              <a:rPr dirty="0" sz="600">
                <a:latin typeface="メイリオ"/>
                <a:cs typeface="メイリオ"/>
              </a:rPr>
              <a:t>K.</a:t>
            </a:r>
            <a:r>
              <a:rPr dirty="0" sz="600" spc="15">
                <a:latin typeface="メイリオ"/>
                <a:cs typeface="メイリオ"/>
              </a:rPr>
              <a:t> </a:t>
            </a:r>
            <a:r>
              <a:rPr dirty="0" sz="600" spc="-35">
                <a:latin typeface="メイリオ"/>
                <a:cs typeface="メイリオ"/>
              </a:rPr>
              <a:t>Longitudinal</a:t>
            </a:r>
            <a:r>
              <a:rPr dirty="0" sz="600" spc="500">
                <a:latin typeface="メイリオ"/>
                <a:cs typeface="メイリオ"/>
              </a:rPr>
              <a:t> </a:t>
            </a:r>
            <a:r>
              <a:rPr dirty="0" sz="600" spc="-55">
                <a:latin typeface="メイリオ"/>
                <a:cs typeface="メイリオ"/>
              </a:rPr>
              <a:t>assessment</a:t>
            </a:r>
            <a:r>
              <a:rPr dirty="0" sz="600" spc="50">
                <a:latin typeface="メイリオ"/>
                <a:cs typeface="メイリオ"/>
              </a:rPr>
              <a:t> </a:t>
            </a:r>
            <a:r>
              <a:rPr dirty="0" sz="600" spc="-85">
                <a:latin typeface="メイリオ"/>
                <a:cs typeface="メイリオ"/>
              </a:rPr>
              <a:t>of</a:t>
            </a:r>
            <a:r>
              <a:rPr dirty="0" sz="600" spc="50">
                <a:latin typeface="メイリオ"/>
                <a:cs typeface="メイリオ"/>
              </a:rPr>
              <a:t> </a:t>
            </a:r>
            <a:r>
              <a:rPr dirty="0" sz="600" spc="-65">
                <a:latin typeface="メイリオ"/>
                <a:cs typeface="メイリオ"/>
              </a:rPr>
              <a:t>lifestyle</a:t>
            </a:r>
            <a:r>
              <a:rPr dirty="0" sz="600" spc="55">
                <a:latin typeface="メイリオ"/>
                <a:cs typeface="メイリオ"/>
              </a:rPr>
              <a:t> </a:t>
            </a:r>
            <a:r>
              <a:rPr dirty="0" sz="600" spc="-55">
                <a:latin typeface="メイリオ"/>
                <a:cs typeface="メイリオ"/>
              </a:rPr>
              <a:t>factors</a:t>
            </a:r>
            <a:r>
              <a:rPr dirty="0" sz="600" spc="50">
                <a:latin typeface="メイリオ"/>
                <a:cs typeface="メイリオ"/>
              </a:rPr>
              <a:t> </a:t>
            </a:r>
            <a:r>
              <a:rPr dirty="0" sz="600" spc="-60">
                <a:latin typeface="メイリオ"/>
                <a:cs typeface="メイリオ"/>
              </a:rPr>
              <a:t>associated</a:t>
            </a:r>
            <a:r>
              <a:rPr dirty="0" sz="600" spc="15">
                <a:latin typeface="メイリオ"/>
                <a:cs typeface="メイリオ"/>
              </a:rPr>
              <a:t> </a:t>
            </a:r>
            <a:r>
              <a:rPr dirty="0" sz="600" spc="-60">
                <a:latin typeface="メイリオ"/>
                <a:cs typeface="メイリオ"/>
              </a:rPr>
              <a:t>with</a:t>
            </a:r>
            <a:r>
              <a:rPr dirty="0" sz="600" spc="55">
                <a:latin typeface="メイリオ"/>
                <a:cs typeface="メイリオ"/>
              </a:rPr>
              <a:t> </a:t>
            </a:r>
            <a:r>
              <a:rPr dirty="0" sz="600" spc="-60">
                <a:latin typeface="メイリオ"/>
                <a:cs typeface="メイリオ"/>
              </a:rPr>
              <a:t>nonrestorative</a:t>
            </a:r>
            <a:r>
              <a:rPr dirty="0" sz="600" spc="50">
                <a:latin typeface="メイリオ"/>
                <a:cs typeface="メイリオ"/>
              </a:rPr>
              <a:t> </a:t>
            </a:r>
            <a:r>
              <a:rPr dirty="0" sz="600" spc="-65">
                <a:latin typeface="メイリオ"/>
                <a:cs typeface="メイリオ"/>
              </a:rPr>
              <a:t>sleep</a:t>
            </a:r>
            <a:r>
              <a:rPr dirty="0" sz="600" spc="45">
                <a:latin typeface="メイリオ"/>
                <a:cs typeface="メイリオ"/>
              </a:rPr>
              <a:t> </a:t>
            </a:r>
            <a:r>
              <a:rPr dirty="0" sz="600" spc="-80">
                <a:latin typeface="メイリオ"/>
                <a:cs typeface="メイリオ"/>
              </a:rPr>
              <a:t>in</a:t>
            </a:r>
            <a:r>
              <a:rPr dirty="0" sz="600" spc="30">
                <a:latin typeface="メイリオ"/>
                <a:cs typeface="メイリオ"/>
              </a:rPr>
              <a:t> </a:t>
            </a:r>
            <a:r>
              <a:rPr dirty="0" sz="600" spc="-65">
                <a:latin typeface="メイリオ"/>
                <a:cs typeface="メイリオ"/>
              </a:rPr>
              <a:t>Japan.</a:t>
            </a:r>
            <a:r>
              <a:rPr dirty="0" sz="600" spc="35">
                <a:latin typeface="メイリオ"/>
                <a:cs typeface="メイリオ"/>
              </a:rPr>
              <a:t> </a:t>
            </a:r>
            <a:r>
              <a:rPr dirty="0" sz="600" spc="-65">
                <a:latin typeface="メイリオ"/>
                <a:cs typeface="メイリオ"/>
              </a:rPr>
              <a:t>Sleep</a:t>
            </a:r>
            <a:r>
              <a:rPr dirty="0" sz="600" spc="15">
                <a:latin typeface="メイリオ"/>
                <a:cs typeface="メイリオ"/>
              </a:rPr>
              <a:t> </a:t>
            </a:r>
            <a:r>
              <a:rPr dirty="0" sz="600" spc="-25">
                <a:latin typeface="メイリオ"/>
                <a:cs typeface="メイリオ"/>
              </a:rPr>
              <a:t>Med</a:t>
            </a:r>
            <a:r>
              <a:rPr dirty="0" sz="600" spc="500">
                <a:latin typeface="メイリオ"/>
                <a:cs typeface="メイリオ"/>
              </a:rPr>
              <a:t> </a:t>
            </a:r>
            <a:r>
              <a:rPr dirty="0" sz="600" spc="-50">
                <a:latin typeface="メイリオ"/>
                <a:cs typeface="メイリオ"/>
              </a:rPr>
              <a:t>101:</a:t>
            </a:r>
            <a:r>
              <a:rPr dirty="0" sz="600" spc="-65">
                <a:latin typeface="メイリオ"/>
                <a:cs typeface="メイリオ"/>
              </a:rPr>
              <a:t> </a:t>
            </a:r>
            <a:r>
              <a:rPr dirty="0" sz="600" spc="-60">
                <a:latin typeface="メイリオ"/>
                <a:cs typeface="メイリオ"/>
              </a:rPr>
              <a:t>99-</a:t>
            </a:r>
            <a:r>
              <a:rPr dirty="0" sz="600" spc="-50">
                <a:latin typeface="メイリオ"/>
                <a:cs typeface="メイリオ"/>
              </a:rPr>
              <a:t>105,</a:t>
            </a:r>
            <a:r>
              <a:rPr dirty="0" sz="600" spc="-40">
                <a:latin typeface="メイリオ"/>
                <a:cs typeface="メイリオ"/>
              </a:rPr>
              <a:t> </a:t>
            </a:r>
            <a:r>
              <a:rPr dirty="0" sz="600" spc="-10">
                <a:latin typeface="メイリオ"/>
                <a:cs typeface="メイリオ"/>
              </a:rPr>
              <a:t>2022.</a:t>
            </a:r>
            <a:endParaRPr sz="600">
              <a:latin typeface="メイリオ"/>
              <a:cs typeface="メイリオ"/>
            </a:endParaRPr>
          </a:p>
        </p:txBody>
      </p:sp>
      <p:sp>
        <p:nvSpPr>
          <p:cNvPr id="10" name="object 10"/>
          <p:cNvSpPr txBox="1"/>
          <p:nvPr/>
        </p:nvSpPr>
        <p:spPr>
          <a:xfrm>
            <a:off x="3507104" y="1832609"/>
            <a:ext cx="3031490" cy="3927475"/>
          </a:xfrm>
          <a:prstGeom prst="rect">
            <a:avLst/>
          </a:prstGeom>
        </p:spPr>
        <p:txBody>
          <a:bodyPr wrap="square" lIns="0" tIns="12700" rIns="0" bIns="0" rtlCol="0" vert="horz">
            <a:spAutoFit/>
          </a:bodyPr>
          <a:lstStyle/>
          <a:p>
            <a:pPr algn="just" marL="228600" marR="20320" indent="-216535">
              <a:lnSpc>
                <a:spcPct val="100000"/>
              </a:lnSpc>
              <a:spcBef>
                <a:spcPts val="100"/>
              </a:spcBef>
            </a:pPr>
            <a:r>
              <a:rPr dirty="0" sz="600">
                <a:latin typeface="メイリオ"/>
                <a:cs typeface="メイリオ"/>
              </a:rPr>
              <a:t>16.</a:t>
            </a:r>
            <a:r>
              <a:rPr dirty="0" sz="600" spc="290">
                <a:latin typeface="メイリオ"/>
                <a:cs typeface="メイリオ"/>
              </a:rPr>
              <a:t>  </a:t>
            </a:r>
            <a:r>
              <a:rPr dirty="0" sz="600" spc="-65">
                <a:latin typeface="メイリオ"/>
                <a:cs typeface="メイリオ"/>
              </a:rPr>
              <a:t>Vetter</a:t>
            </a:r>
            <a:r>
              <a:rPr dirty="0" sz="600" spc="15">
                <a:latin typeface="メイリオ"/>
                <a:cs typeface="メイリオ"/>
              </a:rPr>
              <a:t> </a:t>
            </a:r>
            <a:r>
              <a:rPr dirty="0" sz="600" spc="-65">
                <a:latin typeface="メイリオ"/>
                <a:cs typeface="メイリオ"/>
              </a:rPr>
              <a:t>C,</a:t>
            </a:r>
            <a:r>
              <a:rPr dirty="0" sz="600" spc="15">
                <a:latin typeface="メイリオ"/>
                <a:cs typeface="メイリオ"/>
              </a:rPr>
              <a:t> </a:t>
            </a:r>
            <a:r>
              <a:rPr dirty="0" sz="600" spc="-65">
                <a:latin typeface="メイリオ"/>
                <a:cs typeface="メイリオ"/>
              </a:rPr>
              <a:t>Devore</a:t>
            </a:r>
            <a:r>
              <a:rPr dirty="0" sz="600" spc="15">
                <a:latin typeface="メイリオ"/>
                <a:cs typeface="メイリオ"/>
              </a:rPr>
              <a:t> </a:t>
            </a:r>
            <a:r>
              <a:rPr dirty="0" sz="600" spc="-75">
                <a:latin typeface="メイリオ"/>
                <a:cs typeface="メイリオ"/>
              </a:rPr>
              <a:t>EE,</a:t>
            </a:r>
            <a:r>
              <a:rPr dirty="0" sz="600" spc="25">
                <a:latin typeface="メイリオ"/>
                <a:cs typeface="メイリオ"/>
              </a:rPr>
              <a:t> </a:t>
            </a:r>
            <a:r>
              <a:rPr dirty="0" sz="600" spc="-65">
                <a:latin typeface="メイリオ"/>
                <a:cs typeface="メイリオ"/>
              </a:rPr>
              <a:t>Wegrzyn</a:t>
            </a:r>
            <a:r>
              <a:rPr dirty="0" sz="600" spc="15">
                <a:latin typeface="メイリオ"/>
                <a:cs typeface="メイリオ"/>
              </a:rPr>
              <a:t> </a:t>
            </a:r>
            <a:r>
              <a:rPr dirty="0" sz="600" spc="-70">
                <a:latin typeface="メイリオ"/>
                <a:cs typeface="メイリオ"/>
              </a:rPr>
              <a:t>LR,</a:t>
            </a:r>
            <a:r>
              <a:rPr dirty="0" sz="600" spc="20">
                <a:latin typeface="メイリオ"/>
                <a:cs typeface="メイリオ"/>
              </a:rPr>
              <a:t> </a:t>
            </a:r>
            <a:r>
              <a:rPr dirty="0" sz="600" spc="-65">
                <a:latin typeface="メイリオ"/>
                <a:cs typeface="メイリオ"/>
              </a:rPr>
              <a:t>Massa</a:t>
            </a:r>
            <a:r>
              <a:rPr dirty="0" sz="600" spc="15">
                <a:latin typeface="メイリオ"/>
                <a:cs typeface="メイリオ"/>
              </a:rPr>
              <a:t> </a:t>
            </a:r>
            <a:r>
              <a:rPr dirty="0" sz="600" spc="-75">
                <a:latin typeface="メイリオ"/>
                <a:cs typeface="メイリオ"/>
              </a:rPr>
              <a:t>J,</a:t>
            </a:r>
            <a:r>
              <a:rPr dirty="0" sz="600" spc="25">
                <a:latin typeface="メイリオ"/>
                <a:cs typeface="メイリオ"/>
              </a:rPr>
              <a:t> </a:t>
            </a:r>
            <a:r>
              <a:rPr dirty="0" sz="600" spc="-60">
                <a:latin typeface="メイリオ"/>
                <a:cs typeface="メイリオ"/>
              </a:rPr>
              <a:t>Speizer</a:t>
            </a:r>
            <a:r>
              <a:rPr dirty="0" sz="600" spc="10">
                <a:latin typeface="メイリオ"/>
                <a:cs typeface="メイリオ"/>
              </a:rPr>
              <a:t> </a:t>
            </a:r>
            <a:r>
              <a:rPr dirty="0" sz="600" spc="-70">
                <a:latin typeface="メイリオ"/>
                <a:cs typeface="メイリオ"/>
              </a:rPr>
              <a:t>FE,</a:t>
            </a:r>
            <a:r>
              <a:rPr dirty="0" sz="600" spc="20">
                <a:latin typeface="メイリオ"/>
                <a:cs typeface="メイリオ"/>
              </a:rPr>
              <a:t> </a:t>
            </a:r>
            <a:r>
              <a:rPr dirty="0" sz="600" spc="-65">
                <a:latin typeface="メイリオ"/>
                <a:cs typeface="メイリオ"/>
              </a:rPr>
              <a:t>Kawachi</a:t>
            </a:r>
            <a:r>
              <a:rPr dirty="0" sz="600" spc="15">
                <a:latin typeface="メイリオ"/>
                <a:cs typeface="メイリオ"/>
              </a:rPr>
              <a:t> </a:t>
            </a:r>
            <a:r>
              <a:rPr dirty="0" sz="600" spc="-70">
                <a:latin typeface="メイリオ"/>
                <a:cs typeface="メイリオ"/>
              </a:rPr>
              <a:t>I,</a:t>
            </a:r>
            <a:r>
              <a:rPr dirty="0" sz="600" spc="20">
                <a:latin typeface="メイリオ"/>
                <a:cs typeface="メイリオ"/>
              </a:rPr>
              <a:t> </a:t>
            </a:r>
            <a:r>
              <a:rPr dirty="0" sz="600" spc="-65">
                <a:latin typeface="メイリオ"/>
                <a:cs typeface="メイリオ"/>
              </a:rPr>
              <a:t>Rosner</a:t>
            </a:r>
            <a:r>
              <a:rPr dirty="0" sz="600" spc="15">
                <a:latin typeface="メイリオ"/>
                <a:cs typeface="メイリオ"/>
              </a:rPr>
              <a:t> </a:t>
            </a:r>
            <a:r>
              <a:rPr dirty="0" sz="600" spc="-75">
                <a:latin typeface="メイリオ"/>
                <a:cs typeface="メイリオ"/>
              </a:rPr>
              <a:t>B,</a:t>
            </a:r>
            <a:r>
              <a:rPr dirty="0" sz="600" spc="25">
                <a:latin typeface="メイリオ"/>
                <a:cs typeface="メイリオ"/>
              </a:rPr>
              <a:t> </a:t>
            </a:r>
            <a:r>
              <a:rPr dirty="0" sz="600" spc="-10">
                <a:latin typeface="メイリオ"/>
                <a:cs typeface="メイリオ"/>
              </a:rPr>
              <a:t>Stampfer</a:t>
            </a:r>
            <a:r>
              <a:rPr dirty="0" sz="600" spc="500">
                <a:latin typeface="メイリオ"/>
                <a:cs typeface="メイリオ"/>
              </a:rPr>
              <a:t> </a:t>
            </a:r>
            <a:r>
              <a:rPr dirty="0" sz="600">
                <a:latin typeface="メイリオ"/>
                <a:cs typeface="メイリオ"/>
              </a:rPr>
              <a:t>MJ,</a:t>
            </a:r>
            <a:r>
              <a:rPr dirty="0" sz="600" spc="-25">
                <a:latin typeface="メイリオ"/>
                <a:cs typeface="メイリオ"/>
              </a:rPr>
              <a:t> </a:t>
            </a:r>
            <a:r>
              <a:rPr dirty="0" sz="600" spc="-45">
                <a:latin typeface="メイリオ"/>
                <a:cs typeface="メイリオ"/>
              </a:rPr>
              <a:t>Schernhammer</a:t>
            </a:r>
            <a:r>
              <a:rPr dirty="0" sz="600" spc="-5">
                <a:latin typeface="メイリオ"/>
                <a:cs typeface="メイリオ"/>
              </a:rPr>
              <a:t> </a:t>
            </a:r>
            <a:r>
              <a:rPr dirty="0" sz="600">
                <a:latin typeface="メイリオ"/>
                <a:cs typeface="メイリオ"/>
              </a:rPr>
              <a:t>ES.</a:t>
            </a:r>
            <a:r>
              <a:rPr dirty="0" sz="600" spc="-5">
                <a:latin typeface="メイリオ"/>
                <a:cs typeface="メイリオ"/>
              </a:rPr>
              <a:t> </a:t>
            </a:r>
            <a:r>
              <a:rPr dirty="0" sz="600" spc="-45">
                <a:latin typeface="メイリオ"/>
                <a:cs typeface="メイリオ"/>
              </a:rPr>
              <a:t>Association</a:t>
            </a:r>
            <a:r>
              <a:rPr dirty="0" sz="600" spc="-5">
                <a:latin typeface="メイリオ"/>
                <a:cs typeface="メイリオ"/>
              </a:rPr>
              <a:t> </a:t>
            </a:r>
            <a:r>
              <a:rPr dirty="0" sz="600" spc="-35">
                <a:latin typeface="メイリオ"/>
                <a:cs typeface="メイリオ"/>
              </a:rPr>
              <a:t>between</a:t>
            </a:r>
            <a:r>
              <a:rPr dirty="0" sz="600" spc="-5">
                <a:latin typeface="メイリオ"/>
                <a:cs typeface="メイリオ"/>
              </a:rPr>
              <a:t> </a:t>
            </a:r>
            <a:r>
              <a:rPr dirty="0" sz="600" spc="-35">
                <a:latin typeface="メイリオ"/>
                <a:cs typeface="メイリオ"/>
              </a:rPr>
              <a:t>rotating</a:t>
            </a:r>
            <a:r>
              <a:rPr dirty="0" sz="600" spc="-5">
                <a:latin typeface="メイリオ"/>
                <a:cs typeface="メイリオ"/>
              </a:rPr>
              <a:t> </a:t>
            </a:r>
            <a:r>
              <a:rPr dirty="0" sz="600" spc="-25">
                <a:latin typeface="メイリオ"/>
                <a:cs typeface="メイリオ"/>
              </a:rPr>
              <a:t>night</a:t>
            </a:r>
            <a:r>
              <a:rPr dirty="0" sz="600" spc="-10">
                <a:latin typeface="メイリオ"/>
                <a:cs typeface="メイリオ"/>
              </a:rPr>
              <a:t> </a:t>
            </a:r>
            <a:r>
              <a:rPr dirty="0" sz="600" spc="-25">
                <a:latin typeface="メイリオ"/>
                <a:cs typeface="メイリオ"/>
              </a:rPr>
              <a:t>shift</a:t>
            </a:r>
            <a:r>
              <a:rPr dirty="0" sz="600" spc="-10">
                <a:latin typeface="メイリオ"/>
                <a:cs typeface="メイリオ"/>
              </a:rPr>
              <a:t> work</a:t>
            </a:r>
            <a:r>
              <a:rPr dirty="0" sz="600" spc="-5">
                <a:latin typeface="メイリオ"/>
                <a:cs typeface="メイリオ"/>
              </a:rPr>
              <a:t> </a:t>
            </a:r>
            <a:r>
              <a:rPr dirty="0" sz="600">
                <a:latin typeface="メイリオ"/>
                <a:cs typeface="メイリオ"/>
              </a:rPr>
              <a:t>and</a:t>
            </a:r>
            <a:r>
              <a:rPr dirty="0" sz="600" spc="-15">
                <a:latin typeface="メイリオ"/>
                <a:cs typeface="メイリオ"/>
              </a:rPr>
              <a:t> </a:t>
            </a:r>
            <a:r>
              <a:rPr dirty="0" sz="600" spc="-10">
                <a:latin typeface="メイリオ"/>
                <a:cs typeface="メイリオ"/>
              </a:rPr>
              <a:t>risk</a:t>
            </a:r>
            <a:r>
              <a:rPr dirty="0" sz="600" spc="-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spc="-55">
                <a:latin typeface="メイリオ"/>
                <a:cs typeface="メイリオ"/>
              </a:rPr>
              <a:t>coronary</a:t>
            </a:r>
            <a:r>
              <a:rPr dirty="0" sz="600" spc="-70">
                <a:latin typeface="メイリオ"/>
                <a:cs typeface="メイリオ"/>
              </a:rPr>
              <a:t> </a:t>
            </a:r>
            <a:r>
              <a:rPr dirty="0" sz="600" spc="-50">
                <a:latin typeface="メイリオ"/>
                <a:cs typeface="メイリオ"/>
              </a:rPr>
              <a:t>heart</a:t>
            </a:r>
            <a:r>
              <a:rPr dirty="0" sz="600" spc="-65">
                <a:latin typeface="メイリオ"/>
                <a:cs typeface="メイリオ"/>
              </a:rPr>
              <a:t> </a:t>
            </a:r>
            <a:r>
              <a:rPr dirty="0" sz="600" spc="-55">
                <a:latin typeface="メイリオ"/>
                <a:cs typeface="メイリオ"/>
              </a:rPr>
              <a:t>disease</a:t>
            </a:r>
            <a:r>
              <a:rPr dirty="0" sz="600" spc="-85">
                <a:latin typeface="メイリオ"/>
                <a:cs typeface="メイリオ"/>
              </a:rPr>
              <a:t> </a:t>
            </a:r>
            <a:r>
              <a:rPr dirty="0" sz="600" spc="-50">
                <a:latin typeface="メイリオ"/>
                <a:cs typeface="メイリオ"/>
              </a:rPr>
              <a:t>among</a:t>
            </a:r>
            <a:r>
              <a:rPr dirty="0" sz="600" spc="-60">
                <a:latin typeface="メイリオ"/>
                <a:cs typeface="メイリオ"/>
              </a:rPr>
              <a:t> </a:t>
            </a:r>
            <a:r>
              <a:rPr dirty="0" sz="600" spc="-55">
                <a:latin typeface="メイリオ"/>
                <a:cs typeface="メイリオ"/>
              </a:rPr>
              <a:t>women.</a:t>
            </a:r>
            <a:r>
              <a:rPr dirty="0" sz="600" spc="-75">
                <a:latin typeface="メイリオ"/>
                <a:cs typeface="メイリオ"/>
              </a:rPr>
              <a:t> </a:t>
            </a:r>
            <a:r>
              <a:rPr dirty="0" sz="600" spc="-50">
                <a:latin typeface="メイリオ"/>
                <a:cs typeface="メイリオ"/>
              </a:rPr>
              <a:t>JAMA</a:t>
            </a:r>
            <a:r>
              <a:rPr dirty="0" sz="600" spc="-65">
                <a:latin typeface="メイリオ"/>
                <a:cs typeface="メイリオ"/>
              </a:rPr>
              <a:t> </a:t>
            </a:r>
            <a:r>
              <a:rPr dirty="0" sz="600" spc="-50">
                <a:latin typeface="メイリオ"/>
                <a:cs typeface="メイリオ"/>
              </a:rPr>
              <a:t>315:</a:t>
            </a:r>
            <a:r>
              <a:rPr dirty="0" sz="600" spc="-40">
                <a:latin typeface="メイリオ"/>
                <a:cs typeface="メイリオ"/>
              </a:rPr>
              <a:t> </a:t>
            </a:r>
            <a:r>
              <a:rPr dirty="0" sz="600" spc="-50">
                <a:latin typeface="メイリオ"/>
                <a:cs typeface="メイリオ"/>
              </a:rPr>
              <a:t>1726-</a:t>
            </a:r>
            <a:r>
              <a:rPr dirty="0" sz="600" spc="-65">
                <a:latin typeface="メイリオ"/>
                <a:cs typeface="メイリオ"/>
              </a:rPr>
              <a:t> </a:t>
            </a:r>
            <a:r>
              <a:rPr dirty="0" sz="600" spc="-50">
                <a:latin typeface="メイリオ"/>
                <a:cs typeface="メイリオ"/>
              </a:rPr>
              <a:t>1734,</a:t>
            </a:r>
            <a:r>
              <a:rPr dirty="0" sz="600" spc="-40">
                <a:latin typeface="メイリオ"/>
                <a:cs typeface="メイリオ"/>
              </a:rPr>
              <a:t> </a:t>
            </a:r>
            <a:r>
              <a:rPr dirty="0" sz="600" spc="-10">
                <a:latin typeface="メイリオ"/>
                <a:cs typeface="メイリオ"/>
              </a:rPr>
              <a:t>2016.</a:t>
            </a:r>
            <a:endParaRPr sz="600">
              <a:latin typeface="メイリオ"/>
              <a:cs typeface="メイリオ"/>
            </a:endParaRPr>
          </a:p>
          <a:p>
            <a:pPr algn="just" marL="228600" marR="25400" indent="-216535">
              <a:lnSpc>
                <a:spcPct val="100000"/>
              </a:lnSpc>
              <a:spcBef>
                <a:spcPts val="405"/>
              </a:spcBef>
            </a:pPr>
            <a:r>
              <a:rPr dirty="0" sz="600" spc="-40">
                <a:latin typeface="メイリオ"/>
                <a:cs typeface="メイリオ"/>
              </a:rPr>
              <a:t>17.</a:t>
            </a:r>
            <a:r>
              <a:rPr dirty="0" sz="600" spc="630">
                <a:latin typeface="メイリオ"/>
                <a:cs typeface="メイリオ"/>
              </a:rPr>
              <a:t> </a:t>
            </a:r>
            <a:r>
              <a:rPr dirty="0" sz="600" spc="-45">
                <a:latin typeface="メイリオ"/>
                <a:cs typeface="メイリオ"/>
              </a:rPr>
              <a:t>Davis</a:t>
            </a:r>
            <a:r>
              <a:rPr dirty="0" sz="600" spc="-95">
                <a:latin typeface="メイリオ"/>
                <a:cs typeface="メイリオ"/>
              </a:rPr>
              <a:t> </a:t>
            </a:r>
            <a:r>
              <a:rPr dirty="0" sz="600" spc="-45">
                <a:latin typeface="メイリオ"/>
                <a:cs typeface="メイリオ"/>
              </a:rPr>
              <a:t>S</a:t>
            </a:r>
            <a:r>
              <a:rPr dirty="0" sz="600">
                <a:latin typeface="メイリオ"/>
                <a:cs typeface="メイリオ"/>
              </a:rPr>
              <a:t>,</a:t>
            </a:r>
            <a:r>
              <a:rPr dirty="0" sz="600" spc="-90">
                <a:latin typeface="メイリオ"/>
                <a:cs typeface="メイリオ"/>
              </a:rPr>
              <a:t> </a:t>
            </a:r>
            <a:r>
              <a:rPr dirty="0" sz="600" spc="-45">
                <a:latin typeface="メイリオ"/>
                <a:cs typeface="メイリオ"/>
              </a:rPr>
              <a:t>Mirick</a:t>
            </a:r>
            <a:r>
              <a:rPr dirty="0" sz="600" spc="-80">
                <a:latin typeface="メイリオ"/>
                <a:cs typeface="メイリオ"/>
              </a:rPr>
              <a:t> </a:t>
            </a:r>
            <a:r>
              <a:rPr dirty="0" sz="600" spc="-40">
                <a:latin typeface="メイリオ"/>
                <a:cs typeface="メイリオ"/>
              </a:rPr>
              <a:t>DK.</a:t>
            </a:r>
            <a:r>
              <a:rPr dirty="0" sz="600" spc="-90">
                <a:latin typeface="メイリオ"/>
                <a:cs typeface="メイリオ"/>
              </a:rPr>
              <a:t> </a:t>
            </a:r>
            <a:r>
              <a:rPr dirty="0" sz="600" spc="-50">
                <a:latin typeface="メイリオ"/>
                <a:cs typeface="メイリオ"/>
              </a:rPr>
              <a:t>Circadian</a:t>
            </a:r>
            <a:r>
              <a:rPr dirty="0" sz="600" spc="-85">
                <a:latin typeface="メイリオ"/>
                <a:cs typeface="メイリオ"/>
              </a:rPr>
              <a:t> </a:t>
            </a:r>
            <a:r>
              <a:rPr dirty="0" sz="600" spc="-50">
                <a:latin typeface="メイリオ"/>
                <a:cs typeface="メイリオ"/>
              </a:rPr>
              <a:t>disruption,</a:t>
            </a:r>
            <a:r>
              <a:rPr dirty="0" sz="600" spc="-90">
                <a:latin typeface="メイリオ"/>
                <a:cs typeface="メイリオ"/>
              </a:rPr>
              <a:t> </a:t>
            </a:r>
            <a:r>
              <a:rPr dirty="0" sz="600" spc="-45">
                <a:latin typeface="メイリオ"/>
                <a:cs typeface="メイリオ"/>
              </a:rPr>
              <a:t>shift</a:t>
            </a:r>
            <a:r>
              <a:rPr dirty="0" sz="600" spc="-100">
                <a:latin typeface="メイリオ"/>
                <a:cs typeface="メイリオ"/>
              </a:rPr>
              <a:t> </a:t>
            </a:r>
            <a:r>
              <a:rPr dirty="0" sz="600" spc="-45">
                <a:latin typeface="メイリオ"/>
                <a:cs typeface="メイリオ"/>
              </a:rPr>
              <a:t>work</a:t>
            </a:r>
            <a:r>
              <a:rPr dirty="0" sz="600" spc="-85">
                <a:latin typeface="メイリオ"/>
                <a:cs typeface="メイリオ"/>
              </a:rPr>
              <a:t> </a:t>
            </a:r>
            <a:r>
              <a:rPr dirty="0" sz="600" spc="-40">
                <a:latin typeface="メイリオ"/>
                <a:cs typeface="メイリオ"/>
              </a:rPr>
              <a:t>and</a:t>
            </a:r>
            <a:r>
              <a:rPr dirty="0" sz="600" spc="-90">
                <a:latin typeface="メイリオ"/>
                <a:cs typeface="メイリオ"/>
              </a:rPr>
              <a:t> </a:t>
            </a:r>
            <a:r>
              <a:rPr dirty="0" sz="600" spc="-40">
                <a:latin typeface="メイリオ"/>
                <a:cs typeface="メイリオ"/>
              </a:rPr>
              <a:t>the</a:t>
            </a:r>
            <a:r>
              <a:rPr dirty="0" sz="600" spc="-95">
                <a:latin typeface="メイリオ"/>
                <a:cs typeface="メイリオ"/>
              </a:rPr>
              <a:t> </a:t>
            </a:r>
            <a:r>
              <a:rPr dirty="0" sz="600" spc="-40">
                <a:latin typeface="メイリオ"/>
                <a:cs typeface="メイリオ"/>
              </a:rPr>
              <a:t>risk</a:t>
            </a:r>
            <a:r>
              <a:rPr dirty="0" sz="600" spc="-95">
                <a:latin typeface="メイリオ"/>
                <a:cs typeface="メイリオ"/>
              </a:rPr>
              <a:t> </a:t>
            </a:r>
            <a:r>
              <a:rPr dirty="0" sz="600" spc="-30">
                <a:latin typeface="メイリオ"/>
                <a:cs typeface="メイリオ"/>
              </a:rPr>
              <a:t>of</a:t>
            </a:r>
            <a:r>
              <a:rPr dirty="0" sz="600" spc="-85">
                <a:latin typeface="メイリオ"/>
                <a:cs typeface="メイリオ"/>
              </a:rPr>
              <a:t> </a:t>
            </a:r>
            <a:r>
              <a:rPr dirty="0" sz="600" spc="-50">
                <a:latin typeface="メイリオ"/>
                <a:cs typeface="メイリオ"/>
              </a:rPr>
              <a:t>cancer:</a:t>
            </a:r>
            <a:r>
              <a:rPr dirty="0" sz="600" spc="-90">
                <a:latin typeface="メイリオ"/>
                <a:cs typeface="メイリオ"/>
              </a:rPr>
              <a:t> </a:t>
            </a:r>
            <a:r>
              <a:rPr dirty="0" sz="600" spc="-10">
                <a:latin typeface="メイリオ"/>
                <a:cs typeface="メイリオ"/>
              </a:rPr>
              <a:t>A</a:t>
            </a:r>
            <a:r>
              <a:rPr dirty="0" sz="600" spc="-85">
                <a:latin typeface="メイリオ"/>
                <a:cs typeface="メイリオ"/>
              </a:rPr>
              <a:t> </a:t>
            </a:r>
            <a:r>
              <a:rPr dirty="0" sz="600" spc="-45">
                <a:latin typeface="メイリオ"/>
                <a:cs typeface="メイリオ"/>
              </a:rPr>
              <a:t>summary</a:t>
            </a:r>
            <a:r>
              <a:rPr dirty="0" sz="600" spc="-90">
                <a:latin typeface="メイリオ"/>
                <a:cs typeface="メイリオ"/>
              </a:rPr>
              <a:t> </a:t>
            </a:r>
            <a:r>
              <a:rPr dirty="0" sz="600" spc="-50">
                <a:latin typeface="メイリオ"/>
                <a:cs typeface="メイリオ"/>
              </a:rPr>
              <a:t>of </a:t>
            </a:r>
            <a:r>
              <a:rPr dirty="0" sz="600" spc="-40">
                <a:latin typeface="メイリオ"/>
                <a:cs typeface="メイリオ"/>
              </a:rPr>
              <a:t>the</a:t>
            </a:r>
            <a:r>
              <a:rPr dirty="0" sz="600" spc="-110">
                <a:latin typeface="メイリオ"/>
                <a:cs typeface="メイリオ"/>
              </a:rPr>
              <a:t> </a:t>
            </a:r>
            <a:r>
              <a:rPr dirty="0" sz="600" spc="-50">
                <a:latin typeface="メイリオ"/>
                <a:cs typeface="メイリオ"/>
              </a:rPr>
              <a:t>evidence</a:t>
            </a:r>
            <a:r>
              <a:rPr dirty="0" sz="600" spc="-105">
                <a:latin typeface="メイリオ"/>
                <a:cs typeface="メイリオ"/>
              </a:rPr>
              <a:t> </a:t>
            </a:r>
            <a:r>
              <a:rPr dirty="0" sz="600" spc="-40">
                <a:latin typeface="メイリオ"/>
                <a:cs typeface="メイリオ"/>
              </a:rPr>
              <a:t>and</a:t>
            </a:r>
            <a:r>
              <a:rPr dirty="0" sz="600" spc="-105">
                <a:latin typeface="メイリオ"/>
                <a:cs typeface="メイリオ"/>
              </a:rPr>
              <a:t> </a:t>
            </a:r>
            <a:r>
              <a:rPr dirty="0" sz="600" spc="-50">
                <a:latin typeface="メイリオ"/>
                <a:cs typeface="メイリオ"/>
              </a:rPr>
              <a:t>studies</a:t>
            </a:r>
            <a:r>
              <a:rPr dirty="0" sz="600" spc="-120">
                <a:latin typeface="メイリオ"/>
                <a:cs typeface="メイリオ"/>
              </a:rPr>
              <a:t> </a:t>
            </a:r>
            <a:r>
              <a:rPr dirty="0" sz="600" spc="-30">
                <a:latin typeface="メイリオ"/>
                <a:cs typeface="メイリオ"/>
              </a:rPr>
              <a:t>in</a:t>
            </a:r>
            <a:r>
              <a:rPr dirty="0" sz="600" spc="-110">
                <a:latin typeface="メイリオ"/>
                <a:cs typeface="メイリオ"/>
              </a:rPr>
              <a:t> </a:t>
            </a:r>
            <a:r>
              <a:rPr dirty="0" sz="600" spc="-45">
                <a:latin typeface="メイリオ"/>
                <a:cs typeface="メイリオ"/>
              </a:rPr>
              <a:t>Seattle.</a:t>
            </a:r>
            <a:r>
              <a:rPr dirty="0" sz="600" spc="-140">
                <a:latin typeface="メイリオ"/>
                <a:cs typeface="メイリオ"/>
              </a:rPr>
              <a:t> </a:t>
            </a:r>
            <a:r>
              <a:rPr dirty="0" sz="600" spc="-45">
                <a:latin typeface="メイリオ"/>
                <a:cs typeface="メイリオ"/>
              </a:rPr>
              <a:t>Cancer</a:t>
            </a:r>
            <a:r>
              <a:rPr dirty="0" sz="600" spc="-105">
                <a:latin typeface="メイリオ"/>
                <a:cs typeface="メイリオ"/>
              </a:rPr>
              <a:t> </a:t>
            </a:r>
            <a:r>
              <a:rPr dirty="0" sz="600" spc="-45">
                <a:latin typeface="メイリオ"/>
                <a:cs typeface="メイリオ"/>
              </a:rPr>
              <a:t>Causes</a:t>
            </a:r>
            <a:r>
              <a:rPr dirty="0" sz="600" spc="-120">
                <a:latin typeface="メイリオ"/>
                <a:cs typeface="メイリオ"/>
              </a:rPr>
              <a:t> </a:t>
            </a:r>
            <a:r>
              <a:rPr dirty="0" sz="600" spc="-45">
                <a:latin typeface="メイリオ"/>
                <a:cs typeface="メイリオ"/>
              </a:rPr>
              <a:t>Control</a:t>
            </a:r>
            <a:r>
              <a:rPr dirty="0" sz="600" spc="-130">
                <a:latin typeface="メイリオ"/>
                <a:cs typeface="メイリオ"/>
              </a:rPr>
              <a:t> </a:t>
            </a:r>
            <a:r>
              <a:rPr dirty="0" sz="600" spc="-40">
                <a:latin typeface="メイリオ"/>
                <a:cs typeface="メイリオ"/>
              </a:rPr>
              <a:t>17:</a:t>
            </a:r>
            <a:r>
              <a:rPr dirty="0" sz="600" spc="-90">
                <a:latin typeface="メイリオ"/>
                <a:cs typeface="メイリオ"/>
              </a:rPr>
              <a:t> </a:t>
            </a:r>
            <a:r>
              <a:rPr dirty="0" sz="600" spc="-55">
                <a:latin typeface="メイリオ"/>
                <a:cs typeface="メイリオ"/>
              </a:rPr>
              <a:t>539-</a:t>
            </a:r>
            <a:r>
              <a:rPr dirty="0" sz="600" spc="-45">
                <a:latin typeface="メイリオ"/>
                <a:cs typeface="メイリオ"/>
              </a:rPr>
              <a:t>545,</a:t>
            </a:r>
            <a:r>
              <a:rPr dirty="0" sz="600" spc="-105">
                <a:latin typeface="メイリオ"/>
                <a:cs typeface="メイリオ"/>
              </a:rPr>
              <a:t> </a:t>
            </a:r>
            <a:r>
              <a:rPr dirty="0" sz="600" spc="-45">
                <a:latin typeface="メイリオ"/>
                <a:cs typeface="メイリオ"/>
              </a:rPr>
              <a:t>2006.</a:t>
            </a:r>
            <a:endParaRPr sz="600">
              <a:latin typeface="メイリオ"/>
              <a:cs typeface="メイリオ"/>
            </a:endParaRPr>
          </a:p>
          <a:p>
            <a:pPr algn="just" marL="228600" marR="5080" indent="-216535">
              <a:lnSpc>
                <a:spcPct val="100000"/>
              </a:lnSpc>
              <a:spcBef>
                <a:spcPts val="400"/>
              </a:spcBef>
            </a:pPr>
            <a:r>
              <a:rPr dirty="0" sz="600" spc="-40">
                <a:latin typeface="メイリオ"/>
                <a:cs typeface="メイリオ"/>
              </a:rPr>
              <a:t>18.</a:t>
            </a:r>
            <a:r>
              <a:rPr dirty="0" sz="600" spc="630">
                <a:latin typeface="メイリオ"/>
                <a:cs typeface="メイリオ"/>
              </a:rPr>
              <a:t> </a:t>
            </a:r>
            <a:r>
              <a:rPr dirty="0" sz="600" spc="-45">
                <a:latin typeface="メイリオ"/>
                <a:cs typeface="メイリオ"/>
              </a:rPr>
              <a:t>Kubo</a:t>
            </a:r>
            <a:r>
              <a:rPr dirty="0" sz="600" spc="-85">
                <a:latin typeface="メイリオ"/>
                <a:cs typeface="メイリオ"/>
              </a:rPr>
              <a:t> </a:t>
            </a:r>
            <a:r>
              <a:rPr dirty="0" sz="600" spc="-30">
                <a:latin typeface="メイリオ"/>
                <a:cs typeface="メイリオ"/>
              </a:rPr>
              <a:t>T,</a:t>
            </a:r>
            <a:r>
              <a:rPr dirty="0" sz="600" spc="-90">
                <a:latin typeface="メイリオ"/>
                <a:cs typeface="メイリオ"/>
              </a:rPr>
              <a:t> </a:t>
            </a:r>
            <a:r>
              <a:rPr dirty="0" sz="600" spc="-45">
                <a:latin typeface="メイリオ"/>
                <a:cs typeface="メイリオ"/>
              </a:rPr>
              <a:t>Ozasa</a:t>
            </a:r>
            <a:r>
              <a:rPr dirty="0" sz="600" spc="-100">
                <a:latin typeface="メイリオ"/>
                <a:cs typeface="メイリオ"/>
              </a:rPr>
              <a:t> </a:t>
            </a:r>
            <a:r>
              <a:rPr dirty="0" sz="600" spc="-35">
                <a:latin typeface="メイリオ"/>
                <a:cs typeface="メイリオ"/>
              </a:rPr>
              <a:t>K,</a:t>
            </a:r>
            <a:r>
              <a:rPr dirty="0" sz="600" spc="-90">
                <a:latin typeface="メイリオ"/>
                <a:cs typeface="メイリオ"/>
              </a:rPr>
              <a:t> </a:t>
            </a:r>
            <a:r>
              <a:rPr dirty="0" sz="600" spc="-50">
                <a:latin typeface="メイリオ"/>
                <a:cs typeface="メイリオ"/>
              </a:rPr>
              <a:t>Mikami</a:t>
            </a:r>
            <a:r>
              <a:rPr dirty="0" sz="600" spc="-95">
                <a:latin typeface="メイリオ"/>
                <a:cs typeface="メイリオ"/>
              </a:rPr>
              <a:t> </a:t>
            </a:r>
            <a:r>
              <a:rPr dirty="0" sz="600" spc="-35">
                <a:latin typeface="メイリオ"/>
                <a:cs typeface="メイリオ"/>
              </a:rPr>
              <a:t>K,</a:t>
            </a:r>
            <a:r>
              <a:rPr dirty="0" sz="600" spc="-90">
                <a:latin typeface="メイリオ"/>
                <a:cs typeface="メイリオ"/>
              </a:rPr>
              <a:t> </a:t>
            </a:r>
            <a:r>
              <a:rPr dirty="0" sz="600" spc="-45">
                <a:latin typeface="メイリオ"/>
                <a:cs typeface="メイリオ"/>
              </a:rPr>
              <a:t>Wakai</a:t>
            </a:r>
            <a:r>
              <a:rPr dirty="0" sz="600" spc="-95">
                <a:latin typeface="メイリオ"/>
                <a:cs typeface="メイリオ"/>
              </a:rPr>
              <a:t> </a:t>
            </a:r>
            <a:r>
              <a:rPr dirty="0" sz="600" spc="-35">
                <a:latin typeface="メイリオ"/>
                <a:cs typeface="メイリオ"/>
              </a:rPr>
              <a:t>K,</a:t>
            </a:r>
            <a:r>
              <a:rPr dirty="0" sz="600" spc="-105">
                <a:latin typeface="メイリオ"/>
                <a:cs typeface="メイリオ"/>
              </a:rPr>
              <a:t> </a:t>
            </a:r>
            <a:r>
              <a:rPr dirty="0" sz="600" spc="-45">
                <a:latin typeface="メイリオ"/>
                <a:cs typeface="メイリオ"/>
              </a:rPr>
              <a:t>Fujino</a:t>
            </a:r>
            <a:r>
              <a:rPr dirty="0" sz="600" spc="-105">
                <a:latin typeface="メイリオ"/>
                <a:cs typeface="メイリオ"/>
              </a:rPr>
              <a:t> </a:t>
            </a:r>
            <a:r>
              <a:rPr dirty="0" sz="600" spc="-45">
                <a:latin typeface="メイリオ"/>
                <a:cs typeface="メイリオ"/>
              </a:rPr>
              <a:t>Y</a:t>
            </a:r>
            <a:r>
              <a:rPr dirty="0" sz="600">
                <a:latin typeface="メイリオ"/>
                <a:cs typeface="メイリオ"/>
              </a:rPr>
              <a:t>,</a:t>
            </a:r>
            <a:r>
              <a:rPr dirty="0" sz="600" spc="-90">
                <a:latin typeface="メイリオ"/>
                <a:cs typeface="メイリオ"/>
              </a:rPr>
              <a:t> </a:t>
            </a:r>
            <a:r>
              <a:rPr dirty="0" sz="600" spc="-50">
                <a:latin typeface="メイリオ"/>
                <a:cs typeface="メイリオ"/>
              </a:rPr>
              <a:t>Watanabe</a:t>
            </a:r>
            <a:r>
              <a:rPr dirty="0" sz="600" spc="-95">
                <a:latin typeface="メイリオ"/>
                <a:cs typeface="メイリオ"/>
              </a:rPr>
              <a:t> </a:t>
            </a:r>
            <a:r>
              <a:rPr dirty="0" sz="600" spc="-45">
                <a:latin typeface="メイリオ"/>
                <a:cs typeface="メイリオ"/>
              </a:rPr>
              <a:t>Y</a:t>
            </a:r>
            <a:r>
              <a:rPr dirty="0" sz="600">
                <a:latin typeface="メイリオ"/>
                <a:cs typeface="メイリオ"/>
              </a:rPr>
              <a:t>,</a:t>
            </a:r>
            <a:r>
              <a:rPr dirty="0" sz="600" spc="-105">
                <a:latin typeface="メイリオ"/>
                <a:cs typeface="メイリオ"/>
              </a:rPr>
              <a:t> </a:t>
            </a:r>
            <a:r>
              <a:rPr dirty="0" sz="600" spc="-40">
                <a:latin typeface="メイリオ"/>
                <a:cs typeface="メイリオ"/>
              </a:rPr>
              <a:t>Miki</a:t>
            </a:r>
            <a:r>
              <a:rPr dirty="0" sz="600" spc="-95">
                <a:latin typeface="メイリオ"/>
                <a:cs typeface="メイリオ"/>
              </a:rPr>
              <a:t> </a:t>
            </a:r>
            <a:r>
              <a:rPr dirty="0" sz="600" spc="-35">
                <a:latin typeface="メイリオ"/>
                <a:cs typeface="メイリオ"/>
              </a:rPr>
              <a:t>T,</a:t>
            </a:r>
            <a:r>
              <a:rPr dirty="0" sz="600" spc="-90">
                <a:latin typeface="メイリオ"/>
                <a:cs typeface="メイリオ"/>
              </a:rPr>
              <a:t> </a:t>
            </a:r>
            <a:r>
              <a:rPr dirty="0" sz="600" spc="-45">
                <a:latin typeface="メイリオ"/>
                <a:cs typeface="メイリオ"/>
              </a:rPr>
              <a:t>Nakao</a:t>
            </a:r>
            <a:r>
              <a:rPr dirty="0" sz="600" spc="-95">
                <a:latin typeface="メイリオ"/>
                <a:cs typeface="メイリオ"/>
              </a:rPr>
              <a:t> </a:t>
            </a:r>
            <a:r>
              <a:rPr dirty="0" sz="600" spc="-30">
                <a:latin typeface="メイリオ"/>
                <a:cs typeface="メイリオ"/>
              </a:rPr>
              <a:t>M,</a:t>
            </a:r>
            <a:r>
              <a:rPr dirty="0" sz="600" spc="-105">
                <a:latin typeface="メイリオ"/>
                <a:cs typeface="メイリオ"/>
              </a:rPr>
              <a:t> </a:t>
            </a:r>
            <a:r>
              <a:rPr dirty="0" sz="600" spc="-50">
                <a:latin typeface="メイリオ"/>
                <a:cs typeface="メイリオ"/>
              </a:rPr>
              <a:t>Hayashi</a:t>
            </a:r>
            <a:r>
              <a:rPr dirty="0" sz="600" spc="-95">
                <a:latin typeface="メイリオ"/>
                <a:cs typeface="メイリオ"/>
              </a:rPr>
              <a:t> </a:t>
            </a:r>
            <a:r>
              <a:rPr dirty="0" sz="600" spc="-60">
                <a:latin typeface="メイリオ"/>
                <a:cs typeface="メイリオ"/>
              </a:rPr>
              <a:t>K,</a:t>
            </a:r>
            <a:r>
              <a:rPr dirty="0" sz="600" spc="-55">
                <a:latin typeface="メイリオ"/>
                <a:cs typeface="メイリオ"/>
              </a:rPr>
              <a:t> </a:t>
            </a:r>
            <a:r>
              <a:rPr dirty="0" sz="600" spc="-45">
                <a:latin typeface="メイリオ"/>
                <a:cs typeface="メイリオ"/>
              </a:rPr>
              <a:t>Suzuki</a:t>
            </a:r>
            <a:r>
              <a:rPr dirty="0" sz="600" spc="-10">
                <a:latin typeface="メイリオ"/>
                <a:cs typeface="メイリオ"/>
              </a:rPr>
              <a:t> </a:t>
            </a:r>
            <a:r>
              <a:rPr dirty="0" sz="600" spc="-30">
                <a:latin typeface="メイリオ"/>
                <a:cs typeface="メイリオ"/>
              </a:rPr>
              <a:t>K.</a:t>
            </a:r>
            <a:r>
              <a:rPr dirty="0" sz="600" spc="-20">
                <a:latin typeface="メイリオ"/>
                <a:cs typeface="メイリオ"/>
              </a:rPr>
              <a:t> </a:t>
            </a:r>
            <a:r>
              <a:rPr dirty="0" sz="600" spc="-50">
                <a:latin typeface="メイリオ"/>
                <a:cs typeface="メイリオ"/>
              </a:rPr>
              <a:t>Prospective</a:t>
            </a:r>
            <a:r>
              <a:rPr dirty="0" sz="600" spc="-15">
                <a:latin typeface="メイリオ"/>
                <a:cs typeface="メイリオ"/>
              </a:rPr>
              <a:t> </a:t>
            </a:r>
            <a:r>
              <a:rPr dirty="0" sz="600" spc="-50">
                <a:latin typeface="メイリオ"/>
                <a:cs typeface="メイリオ"/>
              </a:rPr>
              <a:t>cohort</a:t>
            </a:r>
            <a:r>
              <a:rPr dirty="0" sz="600" spc="-15">
                <a:latin typeface="メイリオ"/>
                <a:cs typeface="メイリオ"/>
              </a:rPr>
              <a:t> </a:t>
            </a:r>
            <a:r>
              <a:rPr dirty="0" sz="600" spc="-45">
                <a:latin typeface="メイリオ"/>
                <a:cs typeface="メイリオ"/>
              </a:rPr>
              <a:t>study</a:t>
            </a:r>
            <a:r>
              <a:rPr dirty="0" sz="600" spc="-20">
                <a:latin typeface="メイリオ"/>
                <a:cs typeface="メイリオ"/>
              </a:rPr>
              <a:t> </a:t>
            </a:r>
            <a:r>
              <a:rPr dirty="0" sz="600" spc="-30">
                <a:latin typeface="メイリオ"/>
                <a:cs typeface="メイリオ"/>
              </a:rPr>
              <a:t>of</a:t>
            </a:r>
            <a:r>
              <a:rPr dirty="0" sz="600" spc="-25">
                <a:latin typeface="メイリオ"/>
                <a:cs typeface="メイリオ"/>
              </a:rPr>
              <a:t> </a:t>
            </a:r>
            <a:r>
              <a:rPr dirty="0" sz="600" spc="-40">
                <a:latin typeface="メイリオ"/>
                <a:cs typeface="メイリオ"/>
              </a:rPr>
              <a:t>the</a:t>
            </a:r>
            <a:r>
              <a:rPr dirty="0" sz="600" spc="-10">
                <a:latin typeface="メイリオ"/>
                <a:cs typeface="メイリオ"/>
              </a:rPr>
              <a:t> </a:t>
            </a:r>
            <a:r>
              <a:rPr dirty="0" sz="600" spc="-45">
                <a:latin typeface="メイリオ"/>
                <a:cs typeface="メイリオ"/>
              </a:rPr>
              <a:t>risk</a:t>
            </a:r>
            <a:r>
              <a:rPr dirty="0" sz="600" spc="-5">
                <a:latin typeface="メイリオ"/>
                <a:cs typeface="メイリオ"/>
              </a:rPr>
              <a:t> </a:t>
            </a:r>
            <a:r>
              <a:rPr dirty="0" sz="600" spc="-35">
                <a:latin typeface="メイリオ"/>
                <a:cs typeface="メイリオ"/>
              </a:rPr>
              <a:t>of</a:t>
            </a:r>
            <a:r>
              <a:rPr dirty="0" sz="600" spc="-10">
                <a:latin typeface="メイリオ"/>
                <a:cs typeface="メイリオ"/>
              </a:rPr>
              <a:t> </a:t>
            </a:r>
            <a:r>
              <a:rPr dirty="0" sz="600" spc="-50">
                <a:latin typeface="メイリオ"/>
                <a:cs typeface="メイリオ"/>
              </a:rPr>
              <a:t>prostate</a:t>
            </a:r>
            <a:r>
              <a:rPr dirty="0" sz="600" spc="-15">
                <a:latin typeface="メイリオ"/>
                <a:cs typeface="メイリオ"/>
              </a:rPr>
              <a:t> </a:t>
            </a:r>
            <a:r>
              <a:rPr dirty="0" sz="600" spc="-50">
                <a:latin typeface="メイリオ"/>
                <a:cs typeface="メイリオ"/>
              </a:rPr>
              <a:t>cancer</a:t>
            </a:r>
            <a:r>
              <a:rPr dirty="0" sz="600" spc="-10">
                <a:latin typeface="メイリオ"/>
                <a:cs typeface="メイリオ"/>
              </a:rPr>
              <a:t> </a:t>
            </a:r>
            <a:r>
              <a:rPr dirty="0" sz="600" spc="-45">
                <a:latin typeface="メイリオ"/>
                <a:cs typeface="メイリオ"/>
              </a:rPr>
              <a:t>among</a:t>
            </a:r>
            <a:r>
              <a:rPr dirty="0" sz="600" spc="-20">
                <a:latin typeface="メイリオ"/>
                <a:cs typeface="メイリオ"/>
              </a:rPr>
              <a:t> </a:t>
            </a:r>
            <a:r>
              <a:rPr dirty="0" sz="600" spc="-55">
                <a:latin typeface="メイリオ"/>
                <a:cs typeface="メイリオ"/>
              </a:rPr>
              <a:t>rotating-</a:t>
            </a:r>
            <a:r>
              <a:rPr dirty="0" sz="600" spc="-45">
                <a:latin typeface="メイリオ"/>
                <a:cs typeface="メイリオ"/>
              </a:rPr>
              <a:t>shift</a:t>
            </a:r>
            <a:r>
              <a:rPr dirty="0" sz="600">
                <a:latin typeface="メイリオ"/>
                <a:cs typeface="メイリオ"/>
              </a:rPr>
              <a:t> </a:t>
            </a:r>
            <a:r>
              <a:rPr dirty="0" sz="600" spc="-50">
                <a:latin typeface="メイリオ"/>
                <a:cs typeface="メイリオ"/>
              </a:rPr>
              <a:t>workers:</a:t>
            </a:r>
            <a:r>
              <a:rPr dirty="0" sz="600" spc="-90">
                <a:latin typeface="メイリオ"/>
                <a:cs typeface="メイリオ"/>
              </a:rPr>
              <a:t> </a:t>
            </a:r>
            <a:r>
              <a:rPr dirty="0" sz="600" spc="-50">
                <a:latin typeface="メイリオ"/>
                <a:cs typeface="メイリオ"/>
              </a:rPr>
              <a:t>Findings</a:t>
            </a:r>
            <a:r>
              <a:rPr dirty="0" sz="600" spc="-85">
                <a:latin typeface="メイリオ"/>
                <a:cs typeface="メイリオ"/>
              </a:rPr>
              <a:t> </a:t>
            </a:r>
            <a:r>
              <a:rPr dirty="0" sz="600" spc="-40">
                <a:latin typeface="メイリオ"/>
                <a:cs typeface="メイリオ"/>
              </a:rPr>
              <a:t>from</a:t>
            </a:r>
            <a:r>
              <a:rPr dirty="0" sz="600" spc="-85">
                <a:latin typeface="メイリオ"/>
                <a:cs typeface="メイリオ"/>
              </a:rPr>
              <a:t> </a:t>
            </a:r>
            <a:r>
              <a:rPr dirty="0" sz="600" spc="-40">
                <a:latin typeface="メイリオ"/>
                <a:cs typeface="メイリオ"/>
              </a:rPr>
              <a:t>the</a:t>
            </a:r>
            <a:r>
              <a:rPr dirty="0" sz="600" spc="-70">
                <a:latin typeface="メイリオ"/>
                <a:cs typeface="メイリオ"/>
              </a:rPr>
              <a:t> </a:t>
            </a:r>
            <a:r>
              <a:rPr dirty="0" sz="600" spc="-45">
                <a:latin typeface="メイリオ"/>
                <a:cs typeface="メイリオ"/>
              </a:rPr>
              <a:t>Japan</a:t>
            </a:r>
            <a:r>
              <a:rPr dirty="0" sz="600" spc="-85">
                <a:latin typeface="メイリオ"/>
                <a:cs typeface="メイリオ"/>
              </a:rPr>
              <a:t> </a:t>
            </a:r>
            <a:r>
              <a:rPr dirty="0" sz="600" spc="-50">
                <a:latin typeface="メイリオ"/>
                <a:cs typeface="メイリオ"/>
              </a:rPr>
              <a:t>collaborative</a:t>
            </a:r>
            <a:r>
              <a:rPr dirty="0" sz="600" spc="-85">
                <a:latin typeface="メイリオ"/>
                <a:cs typeface="メイリオ"/>
              </a:rPr>
              <a:t> </a:t>
            </a:r>
            <a:r>
              <a:rPr dirty="0" sz="600" spc="-45">
                <a:latin typeface="メイリオ"/>
                <a:cs typeface="メイリオ"/>
              </a:rPr>
              <a:t>cohort</a:t>
            </a:r>
            <a:r>
              <a:rPr dirty="0" sz="600" spc="-75">
                <a:latin typeface="メイリオ"/>
                <a:cs typeface="メイリオ"/>
              </a:rPr>
              <a:t> </a:t>
            </a:r>
            <a:r>
              <a:rPr dirty="0" sz="600" spc="-50">
                <a:latin typeface="メイリオ"/>
                <a:cs typeface="メイリオ"/>
              </a:rPr>
              <a:t>study.</a:t>
            </a:r>
            <a:r>
              <a:rPr dirty="0" sz="600" spc="-80">
                <a:latin typeface="メイリオ"/>
                <a:cs typeface="メイリオ"/>
              </a:rPr>
              <a:t> </a:t>
            </a:r>
            <a:r>
              <a:rPr dirty="0" sz="600" spc="-30">
                <a:latin typeface="メイリオ"/>
                <a:cs typeface="メイリオ"/>
              </a:rPr>
              <a:t>Am</a:t>
            </a:r>
            <a:r>
              <a:rPr dirty="0" sz="600" spc="-85">
                <a:latin typeface="メイリオ"/>
                <a:cs typeface="メイリオ"/>
              </a:rPr>
              <a:t> </a:t>
            </a:r>
            <a:r>
              <a:rPr dirty="0" sz="600">
                <a:latin typeface="メイリオ"/>
                <a:cs typeface="メイリオ"/>
              </a:rPr>
              <a:t>J</a:t>
            </a:r>
            <a:r>
              <a:rPr dirty="0" sz="600" spc="-75">
                <a:latin typeface="メイリオ"/>
                <a:cs typeface="メイリオ"/>
              </a:rPr>
              <a:t> </a:t>
            </a:r>
            <a:r>
              <a:rPr dirty="0" sz="600" spc="-50">
                <a:latin typeface="メイリオ"/>
                <a:cs typeface="メイリオ"/>
              </a:rPr>
              <a:t>Epidemiol</a:t>
            </a:r>
            <a:r>
              <a:rPr dirty="0" sz="600" spc="-70">
                <a:latin typeface="メイリオ"/>
                <a:cs typeface="メイリオ"/>
              </a:rPr>
              <a:t> </a:t>
            </a:r>
            <a:r>
              <a:rPr dirty="0" sz="600" spc="-45">
                <a:latin typeface="メイリオ"/>
                <a:cs typeface="メイリオ"/>
              </a:rPr>
              <a:t>164:</a:t>
            </a:r>
            <a:r>
              <a:rPr dirty="0" sz="600" spc="-80">
                <a:latin typeface="メイリオ"/>
                <a:cs typeface="メイリオ"/>
              </a:rPr>
              <a:t> </a:t>
            </a:r>
            <a:r>
              <a:rPr dirty="0" sz="600" spc="-45">
                <a:latin typeface="メイリオ"/>
                <a:cs typeface="メイリオ"/>
              </a:rPr>
              <a:t>549-555,</a:t>
            </a:r>
            <a:r>
              <a:rPr dirty="0" sz="600" spc="-105">
                <a:latin typeface="メイリオ"/>
                <a:cs typeface="メイリオ"/>
              </a:rPr>
              <a:t> </a:t>
            </a:r>
            <a:r>
              <a:rPr dirty="0" sz="600" spc="-45">
                <a:latin typeface="メイリオ"/>
                <a:cs typeface="メイリオ"/>
              </a:rPr>
              <a:t>2006.</a:t>
            </a:r>
            <a:endParaRPr sz="600">
              <a:latin typeface="メイリオ"/>
              <a:cs typeface="メイリオ"/>
            </a:endParaRPr>
          </a:p>
          <a:p>
            <a:pPr algn="just" marL="228600" marR="18415" indent="-216535">
              <a:lnSpc>
                <a:spcPct val="100000"/>
              </a:lnSpc>
              <a:spcBef>
                <a:spcPts val="395"/>
              </a:spcBef>
            </a:pPr>
            <a:r>
              <a:rPr dirty="0" sz="600">
                <a:latin typeface="メイリオ"/>
                <a:cs typeface="メイリオ"/>
              </a:rPr>
              <a:t>19.</a:t>
            </a:r>
            <a:r>
              <a:rPr dirty="0" sz="600" spc="409">
                <a:latin typeface="メイリオ"/>
                <a:cs typeface="メイリオ"/>
              </a:rPr>
              <a:t> </a:t>
            </a:r>
            <a:r>
              <a:rPr dirty="0" sz="600" spc="-25">
                <a:latin typeface="メイリオ"/>
                <a:cs typeface="メイリオ"/>
              </a:rPr>
              <a:t>Drake</a:t>
            </a:r>
            <a:r>
              <a:rPr dirty="0" sz="600" spc="-5">
                <a:latin typeface="メイリオ"/>
                <a:cs typeface="メイリオ"/>
              </a:rPr>
              <a:t> </a:t>
            </a:r>
            <a:r>
              <a:rPr dirty="0" sz="600">
                <a:latin typeface="メイリオ"/>
                <a:cs typeface="メイリオ"/>
              </a:rPr>
              <a:t>CL,</a:t>
            </a:r>
            <a:r>
              <a:rPr dirty="0" sz="600" spc="5">
                <a:latin typeface="メイリオ"/>
                <a:cs typeface="メイリオ"/>
              </a:rPr>
              <a:t> </a:t>
            </a:r>
            <a:r>
              <a:rPr dirty="0" sz="600" spc="-30">
                <a:latin typeface="メイリオ"/>
                <a:cs typeface="メイリオ"/>
              </a:rPr>
              <a:t>Roehrs</a:t>
            </a:r>
            <a:r>
              <a:rPr dirty="0" sz="600" spc="5">
                <a:latin typeface="メイリオ"/>
                <a:cs typeface="メイリオ"/>
              </a:rPr>
              <a:t> </a:t>
            </a:r>
            <a:r>
              <a:rPr dirty="0" sz="600">
                <a:latin typeface="メイリオ"/>
                <a:cs typeface="メイリオ"/>
              </a:rPr>
              <a:t>T,</a:t>
            </a:r>
            <a:r>
              <a:rPr dirty="0" sz="600" spc="5">
                <a:latin typeface="メイリオ"/>
                <a:cs typeface="メイリオ"/>
              </a:rPr>
              <a:t> </a:t>
            </a:r>
            <a:r>
              <a:rPr dirty="0" sz="600" spc="-45">
                <a:latin typeface="メイリオ"/>
                <a:cs typeface="メイリオ"/>
              </a:rPr>
              <a:t>Richardson</a:t>
            </a:r>
            <a:r>
              <a:rPr dirty="0" sz="600">
                <a:latin typeface="メイリオ"/>
                <a:cs typeface="メイリオ"/>
              </a:rPr>
              <a:t> G,</a:t>
            </a:r>
            <a:r>
              <a:rPr dirty="0" sz="600" spc="5">
                <a:latin typeface="メイリオ"/>
                <a:cs typeface="メイリオ"/>
              </a:rPr>
              <a:t> </a:t>
            </a:r>
            <a:r>
              <a:rPr dirty="0" sz="600" spc="-30">
                <a:latin typeface="メイリオ"/>
                <a:cs typeface="メイリオ"/>
              </a:rPr>
              <a:t>Walsh</a:t>
            </a:r>
            <a:r>
              <a:rPr dirty="0" sz="600" spc="-5">
                <a:latin typeface="メイリオ"/>
                <a:cs typeface="メイリオ"/>
              </a:rPr>
              <a:t> </a:t>
            </a:r>
            <a:r>
              <a:rPr dirty="0" sz="600">
                <a:latin typeface="メイリオ"/>
                <a:cs typeface="メイリオ"/>
              </a:rPr>
              <a:t>JK,</a:t>
            </a:r>
            <a:r>
              <a:rPr dirty="0" sz="600" spc="5">
                <a:latin typeface="メイリオ"/>
                <a:cs typeface="メイリオ"/>
              </a:rPr>
              <a:t> </a:t>
            </a:r>
            <a:r>
              <a:rPr dirty="0" sz="600" spc="-20">
                <a:latin typeface="メイリオ"/>
                <a:cs typeface="メイリオ"/>
              </a:rPr>
              <a:t>Roth</a:t>
            </a:r>
            <a:r>
              <a:rPr dirty="0" sz="600" spc="10">
                <a:latin typeface="メイリオ"/>
                <a:cs typeface="メイリオ"/>
              </a:rPr>
              <a:t> </a:t>
            </a:r>
            <a:r>
              <a:rPr dirty="0" sz="600">
                <a:latin typeface="メイリオ"/>
                <a:cs typeface="メイリオ"/>
              </a:rPr>
              <a:t>T.</a:t>
            </a:r>
            <a:r>
              <a:rPr dirty="0" sz="600" spc="-5">
                <a:latin typeface="メイリオ"/>
                <a:cs typeface="メイリオ"/>
              </a:rPr>
              <a:t> </a:t>
            </a:r>
            <a:r>
              <a:rPr dirty="0" sz="600" spc="-25">
                <a:latin typeface="メイリオ"/>
                <a:cs typeface="メイリオ"/>
              </a:rPr>
              <a:t>Shift</a:t>
            </a:r>
            <a:r>
              <a:rPr dirty="0" sz="600">
                <a:latin typeface="メイリオ"/>
                <a:cs typeface="メイリオ"/>
              </a:rPr>
              <a:t> </a:t>
            </a:r>
            <a:r>
              <a:rPr dirty="0" sz="600" spc="-20">
                <a:latin typeface="メイリオ"/>
                <a:cs typeface="メイリオ"/>
              </a:rPr>
              <a:t>work</a:t>
            </a:r>
            <a:r>
              <a:rPr dirty="0" sz="600" spc="5">
                <a:latin typeface="メイリオ"/>
                <a:cs typeface="メイリオ"/>
              </a:rPr>
              <a:t> </a:t>
            </a:r>
            <a:r>
              <a:rPr dirty="0" sz="600" spc="-25">
                <a:latin typeface="メイリオ"/>
                <a:cs typeface="メイリオ"/>
              </a:rPr>
              <a:t>sleep</a:t>
            </a:r>
            <a:r>
              <a:rPr dirty="0" sz="600" spc="-5">
                <a:latin typeface="メイリオ"/>
                <a:cs typeface="メイリオ"/>
              </a:rPr>
              <a:t> </a:t>
            </a:r>
            <a:r>
              <a:rPr dirty="0" sz="600" spc="-20">
                <a:latin typeface="メイリオ"/>
                <a:cs typeface="メイリオ"/>
              </a:rPr>
              <a:t>disorder:</a:t>
            </a:r>
            <a:r>
              <a:rPr dirty="0" sz="600" spc="500">
                <a:latin typeface="メイリオ"/>
                <a:cs typeface="メイリオ"/>
              </a:rPr>
              <a:t> </a:t>
            </a:r>
            <a:r>
              <a:rPr dirty="0" sz="600" spc="-45">
                <a:latin typeface="メイリオ"/>
                <a:cs typeface="メイリオ"/>
              </a:rPr>
              <a:t>Prevalence</a:t>
            </a:r>
            <a:r>
              <a:rPr dirty="0" sz="600">
                <a:latin typeface="メイリオ"/>
                <a:cs typeface="メイリオ"/>
              </a:rPr>
              <a:t> </a:t>
            </a:r>
            <a:r>
              <a:rPr dirty="0" sz="600" spc="-20">
                <a:latin typeface="メイリオ"/>
                <a:cs typeface="メイリオ"/>
              </a:rPr>
              <a:t>and</a:t>
            </a:r>
            <a:r>
              <a:rPr dirty="0" sz="600" spc="-10">
                <a:latin typeface="メイリオ"/>
                <a:cs typeface="メイリオ"/>
              </a:rPr>
              <a:t> </a:t>
            </a:r>
            <a:r>
              <a:rPr dirty="0" sz="600" spc="-50">
                <a:latin typeface="メイリオ"/>
                <a:cs typeface="メイリオ"/>
              </a:rPr>
              <a:t>consequences</a:t>
            </a:r>
            <a:r>
              <a:rPr dirty="0" sz="600" spc="10">
                <a:latin typeface="メイリオ"/>
                <a:cs typeface="メイリオ"/>
              </a:rPr>
              <a:t> </a:t>
            </a:r>
            <a:r>
              <a:rPr dirty="0" sz="600" spc="-40">
                <a:latin typeface="メイリオ"/>
                <a:cs typeface="メイリオ"/>
              </a:rPr>
              <a:t>beyond</a:t>
            </a:r>
            <a:r>
              <a:rPr dirty="0" sz="600" spc="-10">
                <a:latin typeface="メイリオ"/>
                <a:cs typeface="メイリオ"/>
              </a:rPr>
              <a:t> </a:t>
            </a:r>
            <a:r>
              <a:rPr dirty="0" sz="600" spc="-25">
                <a:latin typeface="メイリオ"/>
                <a:cs typeface="メイリオ"/>
              </a:rPr>
              <a:t>that</a:t>
            </a:r>
            <a:r>
              <a:rPr dirty="0" sz="600" spc="10">
                <a:latin typeface="メイリオ"/>
                <a:cs typeface="メイリオ"/>
              </a:rPr>
              <a:t> </a:t>
            </a:r>
            <a:r>
              <a:rPr dirty="0" sz="600">
                <a:latin typeface="メイリオ"/>
                <a:cs typeface="メイリオ"/>
              </a:rPr>
              <a:t>of</a:t>
            </a:r>
            <a:r>
              <a:rPr dirty="0" sz="600" spc="-10">
                <a:latin typeface="メイリオ"/>
                <a:cs typeface="メイリオ"/>
              </a:rPr>
              <a:t> </a:t>
            </a:r>
            <a:r>
              <a:rPr dirty="0" sz="600" spc="-45">
                <a:latin typeface="メイリオ"/>
                <a:cs typeface="メイリオ"/>
              </a:rPr>
              <a:t>symptomatic</a:t>
            </a:r>
            <a:r>
              <a:rPr dirty="0" sz="600" spc="-5">
                <a:latin typeface="メイリオ"/>
                <a:cs typeface="メイリオ"/>
              </a:rPr>
              <a:t> </a:t>
            </a:r>
            <a:r>
              <a:rPr dirty="0" sz="600" spc="-20">
                <a:latin typeface="メイリオ"/>
                <a:cs typeface="メイリオ"/>
              </a:rPr>
              <a:t>day</a:t>
            </a:r>
            <a:r>
              <a:rPr dirty="0" sz="600" spc="-10">
                <a:latin typeface="メイリオ"/>
                <a:cs typeface="メイリオ"/>
              </a:rPr>
              <a:t> </a:t>
            </a:r>
            <a:r>
              <a:rPr dirty="0" sz="600" spc="-45">
                <a:latin typeface="メイリオ"/>
                <a:cs typeface="メイリオ"/>
              </a:rPr>
              <a:t>workers.</a:t>
            </a:r>
            <a:r>
              <a:rPr dirty="0" sz="600" spc="-5">
                <a:latin typeface="メイリオ"/>
                <a:cs typeface="メイリオ"/>
              </a:rPr>
              <a:t> </a:t>
            </a:r>
            <a:r>
              <a:rPr dirty="0" sz="600" spc="-40">
                <a:latin typeface="メイリオ"/>
                <a:cs typeface="メイリオ"/>
              </a:rPr>
              <a:t>Sleep</a:t>
            </a:r>
            <a:r>
              <a:rPr dirty="0" sz="600" spc="5">
                <a:latin typeface="メイリオ"/>
                <a:cs typeface="メイリオ"/>
              </a:rPr>
              <a:t> </a:t>
            </a:r>
            <a:r>
              <a:rPr dirty="0" sz="600" spc="-25">
                <a:latin typeface="メイリオ"/>
                <a:cs typeface="メイリオ"/>
              </a:rPr>
              <a:t>27:</a:t>
            </a:r>
            <a:r>
              <a:rPr dirty="0" sz="600" spc="500">
                <a:latin typeface="メイリオ"/>
                <a:cs typeface="メイリオ"/>
              </a:rPr>
              <a:t> </a:t>
            </a:r>
            <a:r>
              <a:rPr dirty="0" sz="600" spc="-60">
                <a:latin typeface="メイリオ"/>
                <a:cs typeface="メイリオ"/>
              </a:rPr>
              <a:t>1453-</a:t>
            </a:r>
            <a:r>
              <a:rPr dirty="0" sz="600" spc="-50">
                <a:latin typeface="メイリオ"/>
                <a:cs typeface="メイリオ"/>
              </a:rPr>
              <a:t>1462,</a:t>
            </a:r>
            <a:r>
              <a:rPr dirty="0" sz="600" spc="-45">
                <a:latin typeface="メイリオ"/>
                <a:cs typeface="メイリオ"/>
              </a:rPr>
              <a:t> </a:t>
            </a:r>
            <a:r>
              <a:rPr dirty="0" sz="600" spc="-20">
                <a:latin typeface="メイリオ"/>
                <a:cs typeface="メイリオ"/>
              </a:rPr>
              <a:t>2004.</a:t>
            </a:r>
            <a:endParaRPr sz="600">
              <a:latin typeface="メイリオ"/>
              <a:cs typeface="メイリオ"/>
            </a:endParaRPr>
          </a:p>
          <a:p>
            <a:pPr algn="just" marL="228600" marR="20320" indent="-216535">
              <a:lnSpc>
                <a:spcPct val="100000"/>
              </a:lnSpc>
              <a:spcBef>
                <a:spcPts val="409"/>
              </a:spcBef>
            </a:pPr>
            <a:r>
              <a:rPr dirty="0" sz="600">
                <a:latin typeface="メイリオ"/>
                <a:cs typeface="メイリオ"/>
              </a:rPr>
              <a:t>20.</a:t>
            </a:r>
            <a:r>
              <a:rPr dirty="0" sz="600" spc="215">
                <a:latin typeface="メイリオ"/>
                <a:cs typeface="メイリオ"/>
              </a:rPr>
              <a:t>  </a:t>
            </a:r>
            <a:r>
              <a:rPr dirty="0" sz="600" spc="-60">
                <a:latin typeface="メイリオ"/>
                <a:cs typeface="メイリオ"/>
              </a:rPr>
              <a:t>Liao</a:t>
            </a:r>
            <a:r>
              <a:rPr dirty="0" sz="600" spc="15">
                <a:latin typeface="メイリオ"/>
                <a:cs typeface="メイリオ"/>
              </a:rPr>
              <a:t> </a:t>
            </a:r>
            <a:r>
              <a:rPr dirty="0" sz="600" spc="-85">
                <a:latin typeface="メイリオ"/>
                <a:cs typeface="メイリオ"/>
              </a:rPr>
              <a:t>H,</a:t>
            </a:r>
            <a:r>
              <a:rPr dirty="0" sz="600" spc="35">
                <a:latin typeface="メイリオ"/>
                <a:cs typeface="メイリオ"/>
              </a:rPr>
              <a:t> </a:t>
            </a:r>
            <a:r>
              <a:rPr dirty="0" sz="600" spc="-65">
                <a:latin typeface="メイリオ"/>
                <a:cs typeface="メイリオ"/>
              </a:rPr>
              <a:t>Pan</a:t>
            </a:r>
            <a:r>
              <a:rPr dirty="0" sz="600" spc="15">
                <a:latin typeface="メイリオ"/>
                <a:cs typeface="メイリオ"/>
              </a:rPr>
              <a:t> </a:t>
            </a:r>
            <a:r>
              <a:rPr dirty="0" sz="600" spc="-85">
                <a:latin typeface="メイリオ"/>
                <a:cs typeface="メイリオ"/>
              </a:rPr>
              <a:t>D,</a:t>
            </a:r>
            <a:r>
              <a:rPr dirty="0" sz="600" spc="35">
                <a:latin typeface="メイリオ"/>
                <a:cs typeface="メイリオ"/>
              </a:rPr>
              <a:t> </a:t>
            </a:r>
            <a:r>
              <a:rPr dirty="0" sz="600" spc="-65">
                <a:latin typeface="メイリオ"/>
                <a:cs typeface="メイリオ"/>
              </a:rPr>
              <a:t>Deng</a:t>
            </a:r>
            <a:r>
              <a:rPr dirty="0" sz="600" spc="15">
                <a:latin typeface="メイリオ"/>
                <a:cs typeface="メイリオ"/>
              </a:rPr>
              <a:t> </a:t>
            </a:r>
            <a:r>
              <a:rPr dirty="0" sz="600" spc="-65">
                <a:latin typeface="メイリオ"/>
                <a:cs typeface="メイリオ"/>
              </a:rPr>
              <a:t>Z,</a:t>
            </a:r>
            <a:r>
              <a:rPr dirty="0" sz="600" spc="15">
                <a:latin typeface="メイリオ"/>
                <a:cs typeface="メイリオ"/>
              </a:rPr>
              <a:t> </a:t>
            </a:r>
            <a:r>
              <a:rPr dirty="0" sz="600" spc="-65">
                <a:latin typeface="メイリオ"/>
                <a:cs typeface="メイリオ"/>
              </a:rPr>
              <a:t>Jiang</a:t>
            </a:r>
            <a:r>
              <a:rPr dirty="0" sz="600" spc="15">
                <a:latin typeface="メイリオ"/>
                <a:cs typeface="メイリオ"/>
              </a:rPr>
              <a:t> </a:t>
            </a:r>
            <a:r>
              <a:rPr dirty="0" sz="600" spc="-75">
                <a:latin typeface="メイリオ"/>
                <a:cs typeface="メイリオ"/>
              </a:rPr>
              <a:t>J,</a:t>
            </a:r>
            <a:r>
              <a:rPr dirty="0" sz="600" spc="25">
                <a:latin typeface="メイリオ"/>
                <a:cs typeface="メイリオ"/>
              </a:rPr>
              <a:t> </a:t>
            </a:r>
            <a:r>
              <a:rPr dirty="0" sz="600" spc="-60">
                <a:latin typeface="メイリオ"/>
                <a:cs typeface="メイリオ"/>
              </a:rPr>
              <a:t>Cai</a:t>
            </a:r>
            <a:r>
              <a:rPr dirty="0" sz="600" spc="15">
                <a:latin typeface="メイリオ"/>
                <a:cs typeface="メイリオ"/>
              </a:rPr>
              <a:t> </a:t>
            </a:r>
            <a:r>
              <a:rPr dirty="0" sz="600" spc="-75">
                <a:latin typeface="メイリオ"/>
                <a:cs typeface="メイリオ"/>
              </a:rPr>
              <a:t>J,</a:t>
            </a:r>
            <a:r>
              <a:rPr dirty="0" sz="600" spc="25">
                <a:latin typeface="メイリオ"/>
                <a:cs typeface="メイリオ"/>
              </a:rPr>
              <a:t> </a:t>
            </a:r>
            <a:r>
              <a:rPr dirty="0" sz="600" spc="-80">
                <a:latin typeface="メイリオ"/>
                <a:cs typeface="メイリオ"/>
              </a:rPr>
              <a:t>Liu</a:t>
            </a:r>
            <a:r>
              <a:rPr dirty="0" sz="600" spc="30">
                <a:latin typeface="メイリオ"/>
                <a:cs typeface="メイリオ"/>
              </a:rPr>
              <a:t> </a:t>
            </a:r>
            <a:r>
              <a:rPr dirty="0" sz="600" spc="-65">
                <a:latin typeface="メイリオ"/>
                <a:cs typeface="メイリオ"/>
              </a:rPr>
              <a:t>Y,</a:t>
            </a:r>
            <a:r>
              <a:rPr dirty="0" sz="600" spc="15">
                <a:latin typeface="メイリオ"/>
                <a:cs typeface="メイリオ"/>
              </a:rPr>
              <a:t> </a:t>
            </a:r>
            <a:r>
              <a:rPr dirty="0" sz="600" spc="-75">
                <a:latin typeface="メイリオ"/>
                <a:cs typeface="メイリオ"/>
              </a:rPr>
              <a:t>He</a:t>
            </a:r>
            <a:r>
              <a:rPr dirty="0" sz="600" spc="25">
                <a:latin typeface="メイリオ"/>
                <a:cs typeface="メイリオ"/>
              </a:rPr>
              <a:t> </a:t>
            </a:r>
            <a:r>
              <a:rPr dirty="0" sz="600" spc="-65">
                <a:latin typeface="メイリオ"/>
                <a:cs typeface="メイリオ"/>
              </a:rPr>
              <a:t>B,</a:t>
            </a:r>
            <a:r>
              <a:rPr dirty="0" sz="600" spc="15">
                <a:latin typeface="メイリオ"/>
                <a:cs typeface="メイリオ"/>
              </a:rPr>
              <a:t> </a:t>
            </a:r>
            <a:r>
              <a:rPr dirty="0" sz="600" spc="-65">
                <a:latin typeface="メイリオ"/>
                <a:cs typeface="メイリオ"/>
              </a:rPr>
              <a:t>Lei</a:t>
            </a:r>
            <a:r>
              <a:rPr dirty="0" sz="600" spc="15">
                <a:latin typeface="メイリオ"/>
                <a:cs typeface="メイリオ"/>
              </a:rPr>
              <a:t> </a:t>
            </a:r>
            <a:r>
              <a:rPr dirty="0" sz="600" spc="-75">
                <a:latin typeface="メイリオ"/>
                <a:cs typeface="メイリオ"/>
              </a:rPr>
              <a:t>M,</a:t>
            </a:r>
            <a:r>
              <a:rPr dirty="0" sz="600" spc="25">
                <a:latin typeface="メイリオ"/>
                <a:cs typeface="メイリオ"/>
              </a:rPr>
              <a:t> </a:t>
            </a:r>
            <a:r>
              <a:rPr dirty="0" sz="600" spc="-80">
                <a:latin typeface="メイリオ"/>
                <a:cs typeface="メイリオ"/>
              </a:rPr>
              <a:t>Li</a:t>
            </a:r>
            <a:r>
              <a:rPr dirty="0" sz="600" spc="30">
                <a:latin typeface="メイリオ"/>
                <a:cs typeface="メイリオ"/>
              </a:rPr>
              <a:t> </a:t>
            </a:r>
            <a:r>
              <a:rPr dirty="0" sz="600" spc="-90">
                <a:latin typeface="メイリオ"/>
                <a:cs typeface="メイリオ"/>
              </a:rPr>
              <a:t>H,</a:t>
            </a:r>
            <a:r>
              <a:rPr dirty="0" sz="600" spc="40">
                <a:latin typeface="メイリオ"/>
                <a:cs typeface="メイリオ"/>
              </a:rPr>
              <a:t> </a:t>
            </a:r>
            <a:r>
              <a:rPr dirty="0" sz="600" spc="-80">
                <a:latin typeface="メイリオ"/>
                <a:cs typeface="メイリオ"/>
              </a:rPr>
              <a:t>Li</a:t>
            </a:r>
            <a:r>
              <a:rPr dirty="0" sz="600" spc="30">
                <a:latin typeface="メイリオ"/>
                <a:cs typeface="メイリオ"/>
              </a:rPr>
              <a:t> </a:t>
            </a:r>
            <a:r>
              <a:rPr dirty="0" sz="600" spc="-65">
                <a:latin typeface="メイリオ"/>
                <a:cs typeface="メイリオ"/>
              </a:rPr>
              <a:t>Y,</a:t>
            </a:r>
            <a:r>
              <a:rPr dirty="0" sz="600" spc="15">
                <a:latin typeface="メイリオ"/>
                <a:cs typeface="メイリオ"/>
              </a:rPr>
              <a:t> </a:t>
            </a:r>
            <a:r>
              <a:rPr dirty="0" sz="600" spc="-75">
                <a:latin typeface="メイリオ"/>
                <a:cs typeface="メイリオ"/>
              </a:rPr>
              <a:t>et</a:t>
            </a:r>
            <a:r>
              <a:rPr dirty="0" sz="600" spc="25">
                <a:latin typeface="メイリオ"/>
                <a:cs typeface="メイリオ"/>
              </a:rPr>
              <a:t> </a:t>
            </a:r>
            <a:r>
              <a:rPr dirty="0" sz="600" spc="-65">
                <a:latin typeface="メイリオ"/>
                <a:cs typeface="メイリオ"/>
              </a:rPr>
              <a:t>al.</a:t>
            </a:r>
            <a:r>
              <a:rPr dirty="0" sz="600" spc="15">
                <a:latin typeface="メイリオ"/>
                <a:cs typeface="メイリオ"/>
              </a:rPr>
              <a:t> </a:t>
            </a:r>
            <a:r>
              <a:rPr dirty="0" sz="600" spc="-55">
                <a:latin typeface="メイリオ"/>
                <a:cs typeface="メイリオ"/>
              </a:rPr>
              <a:t>Association</a:t>
            </a:r>
            <a:r>
              <a:rPr dirty="0" sz="600" spc="1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spc="-45">
                <a:latin typeface="メイリオ"/>
                <a:cs typeface="メイリオ"/>
              </a:rPr>
              <a:t>shift</a:t>
            </a:r>
            <a:r>
              <a:rPr dirty="0" sz="600" spc="15">
                <a:latin typeface="メイリオ"/>
                <a:cs typeface="メイリオ"/>
              </a:rPr>
              <a:t> </a:t>
            </a:r>
            <a:r>
              <a:rPr dirty="0" sz="600" spc="-30">
                <a:latin typeface="メイリオ"/>
                <a:cs typeface="メイリオ"/>
              </a:rPr>
              <a:t>work</a:t>
            </a:r>
            <a:r>
              <a:rPr dirty="0" sz="600" spc="25">
                <a:latin typeface="メイリオ"/>
                <a:cs typeface="メイリオ"/>
              </a:rPr>
              <a:t> </a:t>
            </a:r>
            <a:r>
              <a:rPr dirty="0" sz="600" spc="-35">
                <a:latin typeface="メイリオ"/>
                <a:cs typeface="メイリオ"/>
              </a:rPr>
              <a:t>with</a:t>
            </a:r>
            <a:r>
              <a:rPr dirty="0" sz="600" spc="10">
                <a:latin typeface="メイリオ"/>
                <a:cs typeface="メイリオ"/>
              </a:rPr>
              <a:t> </a:t>
            </a:r>
            <a:r>
              <a:rPr dirty="0" sz="600" spc="-45">
                <a:latin typeface="メイリオ"/>
                <a:cs typeface="メイリオ"/>
              </a:rPr>
              <a:t>incident</a:t>
            </a:r>
            <a:r>
              <a:rPr dirty="0" sz="600" spc="30">
                <a:latin typeface="メイリオ"/>
                <a:cs typeface="メイリオ"/>
              </a:rPr>
              <a:t> </a:t>
            </a:r>
            <a:r>
              <a:rPr dirty="0" sz="600" spc="-50">
                <a:latin typeface="メイリオ"/>
                <a:cs typeface="メイリオ"/>
              </a:rPr>
              <a:t>dementia:</a:t>
            </a:r>
            <a:r>
              <a:rPr dirty="0" sz="600" spc="30">
                <a:latin typeface="メイリオ"/>
                <a:cs typeface="メイリオ"/>
              </a:rPr>
              <a:t> </a:t>
            </a:r>
            <a:r>
              <a:rPr dirty="0" sz="600">
                <a:latin typeface="メイリオ"/>
                <a:cs typeface="メイリオ"/>
              </a:rPr>
              <a:t>a</a:t>
            </a:r>
            <a:r>
              <a:rPr dirty="0" sz="600" spc="30">
                <a:latin typeface="メイリオ"/>
                <a:cs typeface="メイリオ"/>
              </a:rPr>
              <a:t> </a:t>
            </a:r>
            <a:r>
              <a:rPr dirty="0" sz="600" spc="-65">
                <a:latin typeface="メイリオ"/>
                <a:cs typeface="メイリオ"/>
              </a:rPr>
              <a:t>community-</a:t>
            </a:r>
            <a:r>
              <a:rPr dirty="0" sz="600" spc="-35">
                <a:latin typeface="メイリオ"/>
                <a:cs typeface="メイリオ"/>
              </a:rPr>
              <a:t>based</a:t>
            </a:r>
            <a:r>
              <a:rPr dirty="0" sz="600" spc="30">
                <a:latin typeface="メイリオ"/>
                <a:cs typeface="メイリオ"/>
              </a:rPr>
              <a:t> </a:t>
            </a:r>
            <a:r>
              <a:rPr dirty="0" sz="600" spc="-50">
                <a:latin typeface="メイリオ"/>
                <a:cs typeface="メイリオ"/>
              </a:rPr>
              <a:t>cohort</a:t>
            </a:r>
            <a:r>
              <a:rPr dirty="0" sz="600" spc="20">
                <a:latin typeface="メイリオ"/>
                <a:cs typeface="メイリオ"/>
              </a:rPr>
              <a:t> </a:t>
            </a:r>
            <a:r>
              <a:rPr dirty="0" sz="600" spc="-50">
                <a:latin typeface="メイリオ"/>
                <a:cs typeface="メイリオ"/>
              </a:rPr>
              <a:t>study.</a:t>
            </a:r>
            <a:r>
              <a:rPr dirty="0" sz="600" spc="10">
                <a:latin typeface="メイリオ"/>
                <a:cs typeface="メイリオ"/>
              </a:rPr>
              <a:t> </a:t>
            </a:r>
            <a:r>
              <a:rPr dirty="0" sz="600" spc="-20">
                <a:latin typeface="メイリオ"/>
                <a:cs typeface="メイリオ"/>
              </a:rPr>
              <a:t>BMC</a:t>
            </a:r>
            <a:r>
              <a:rPr dirty="0" sz="600" spc="25">
                <a:latin typeface="メイリオ"/>
                <a:cs typeface="メイリオ"/>
              </a:rPr>
              <a:t> </a:t>
            </a:r>
            <a:r>
              <a:rPr dirty="0" sz="600" spc="-30">
                <a:latin typeface="メイリオ"/>
                <a:cs typeface="メイリオ"/>
              </a:rPr>
              <a:t>Med</a:t>
            </a:r>
            <a:r>
              <a:rPr dirty="0" sz="600" spc="15">
                <a:latin typeface="メイリオ"/>
                <a:cs typeface="メイリオ"/>
              </a:rPr>
              <a:t> </a:t>
            </a:r>
            <a:r>
              <a:rPr dirty="0" sz="600" spc="-25">
                <a:latin typeface="メイリオ"/>
                <a:cs typeface="メイリオ"/>
              </a:rPr>
              <a:t>20:</a:t>
            </a:r>
            <a:r>
              <a:rPr dirty="0" sz="600" spc="500">
                <a:latin typeface="メイリオ"/>
                <a:cs typeface="メイリオ"/>
              </a:rPr>
              <a:t> </a:t>
            </a:r>
            <a:r>
              <a:rPr dirty="0" sz="600" spc="-10">
                <a:latin typeface="メイリオ"/>
                <a:cs typeface="メイリオ"/>
              </a:rPr>
              <a:t>484,2022.</a:t>
            </a:r>
            <a:endParaRPr sz="600">
              <a:latin typeface="メイリオ"/>
              <a:cs typeface="メイリオ"/>
            </a:endParaRPr>
          </a:p>
          <a:p>
            <a:pPr algn="just" marL="228600" marR="25400" indent="-216535">
              <a:lnSpc>
                <a:spcPct val="100000"/>
              </a:lnSpc>
              <a:spcBef>
                <a:spcPts val="395"/>
              </a:spcBef>
            </a:pPr>
            <a:r>
              <a:rPr dirty="0" sz="600">
                <a:latin typeface="メイリオ"/>
                <a:cs typeface="メイリオ"/>
              </a:rPr>
              <a:t>21.</a:t>
            </a:r>
            <a:r>
              <a:rPr dirty="0" sz="600" spc="490">
                <a:latin typeface="メイリオ"/>
                <a:cs typeface="メイリオ"/>
              </a:rPr>
              <a:t> </a:t>
            </a:r>
            <a:r>
              <a:rPr dirty="0" sz="600">
                <a:latin typeface="メイリオ"/>
                <a:cs typeface="メイリオ"/>
              </a:rPr>
              <a:t>Vernon</a:t>
            </a:r>
            <a:r>
              <a:rPr dirty="0" sz="600" spc="85">
                <a:latin typeface="メイリオ"/>
                <a:cs typeface="メイリオ"/>
              </a:rPr>
              <a:t> </a:t>
            </a:r>
            <a:r>
              <a:rPr dirty="0" sz="600">
                <a:latin typeface="メイリオ"/>
                <a:cs typeface="メイリオ"/>
              </a:rPr>
              <a:t>MK,</a:t>
            </a:r>
            <a:r>
              <a:rPr dirty="0" sz="600" spc="80">
                <a:latin typeface="メイリオ"/>
                <a:cs typeface="メイリオ"/>
              </a:rPr>
              <a:t> </a:t>
            </a:r>
            <a:r>
              <a:rPr dirty="0" sz="600">
                <a:latin typeface="メイリオ"/>
                <a:cs typeface="メイリオ"/>
              </a:rPr>
              <a:t>Dugar</a:t>
            </a:r>
            <a:r>
              <a:rPr dirty="0" sz="600" spc="90">
                <a:latin typeface="メイリオ"/>
                <a:cs typeface="メイリオ"/>
              </a:rPr>
              <a:t> </a:t>
            </a:r>
            <a:r>
              <a:rPr dirty="0" sz="600">
                <a:latin typeface="メイリオ"/>
                <a:cs typeface="メイリオ"/>
              </a:rPr>
              <a:t>A,</a:t>
            </a:r>
            <a:r>
              <a:rPr dirty="0" sz="600" spc="90">
                <a:latin typeface="メイリオ"/>
                <a:cs typeface="メイリオ"/>
              </a:rPr>
              <a:t> </a:t>
            </a:r>
            <a:r>
              <a:rPr dirty="0" sz="600">
                <a:latin typeface="メイリオ"/>
                <a:cs typeface="メイリオ"/>
              </a:rPr>
              <a:t>Revicki</a:t>
            </a:r>
            <a:r>
              <a:rPr dirty="0" sz="600" spc="90">
                <a:latin typeface="メイリオ"/>
                <a:cs typeface="メイリオ"/>
              </a:rPr>
              <a:t> </a:t>
            </a:r>
            <a:r>
              <a:rPr dirty="0" sz="600">
                <a:latin typeface="メイリオ"/>
                <a:cs typeface="メイリオ"/>
              </a:rPr>
              <a:t>D,</a:t>
            </a:r>
            <a:r>
              <a:rPr dirty="0" sz="600" spc="80">
                <a:latin typeface="メイリオ"/>
                <a:cs typeface="メイリオ"/>
              </a:rPr>
              <a:t> </a:t>
            </a:r>
            <a:r>
              <a:rPr dirty="0" sz="600">
                <a:latin typeface="メイリオ"/>
                <a:cs typeface="メイリオ"/>
              </a:rPr>
              <a:t>Treglia</a:t>
            </a:r>
            <a:r>
              <a:rPr dirty="0" sz="600" spc="85">
                <a:latin typeface="メイリオ"/>
                <a:cs typeface="メイリオ"/>
              </a:rPr>
              <a:t> </a:t>
            </a:r>
            <a:r>
              <a:rPr dirty="0" sz="600">
                <a:latin typeface="メイリオ"/>
                <a:cs typeface="メイリオ"/>
              </a:rPr>
              <a:t>M,</a:t>
            </a:r>
            <a:r>
              <a:rPr dirty="0" sz="600" spc="80">
                <a:latin typeface="メイリオ"/>
                <a:cs typeface="メイリオ"/>
              </a:rPr>
              <a:t> </a:t>
            </a:r>
            <a:r>
              <a:rPr dirty="0" sz="600">
                <a:latin typeface="メイリオ"/>
                <a:cs typeface="メイリオ"/>
              </a:rPr>
              <a:t>Buysse</a:t>
            </a:r>
            <a:r>
              <a:rPr dirty="0" sz="600" spc="90">
                <a:latin typeface="メイリオ"/>
                <a:cs typeface="メイリオ"/>
              </a:rPr>
              <a:t> </a:t>
            </a:r>
            <a:r>
              <a:rPr dirty="0" sz="600">
                <a:latin typeface="メイリオ"/>
                <a:cs typeface="メイリオ"/>
              </a:rPr>
              <a:t>D.</a:t>
            </a:r>
            <a:r>
              <a:rPr dirty="0" sz="600" spc="80">
                <a:latin typeface="メイリオ"/>
                <a:cs typeface="メイリオ"/>
              </a:rPr>
              <a:t> </a:t>
            </a:r>
            <a:r>
              <a:rPr dirty="0" sz="600">
                <a:latin typeface="メイリオ"/>
                <a:cs typeface="メイリオ"/>
              </a:rPr>
              <a:t>Measurement</a:t>
            </a:r>
            <a:r>
              <a:rPr dirty="0" sz="600" spc="8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non-</a:t>
            </a:r>
            <a:r>
              <a:rPr dirty="0" sz="600" spc="30">
                <a:latin typeface="メイリオ"/>
                <a:cs typeface="メイリオ"/>
              </a:rPr>
              <a:t> </a:t>
            </a:r>
            <a:r>
              <a:rPr dirty="0" sz="600">
                <a:latin typeface="メイリオ"/>
                <a:cs typeface="メイリオ"/>
              </a:rPr>
              <a:t>restorative</a:t>
            </a:r>
            <a:r>
              <a:rPr dirty="0" sz="600" spc="30">
                <a:latin typeface="メイリオ"/>
                <a:cs typeface="メイリオ"/>
              </a:rPr>
              <a:t> </a:t>
            </a:r>
            <a:r>
              <a:rPr dirty="0" sz="600">
                <a:latin typeface="メイリオ"/>
                <a:cs typeface="メイリオ"/>
              </a:rPr>
              <a:t>sleep</a:t>
            </a:r>
            <a:r>
              <a:rPr dirty="0" sz="600" spc="20">
                <a:latin typeface="メイリオ"/>
                <a:cs typeface="メイリオ"/>
              </a:rPr>
              <a:t> </a:t>
            </a:r>
            <a:r>
              <a:rPr dirty="0" sz="600">
                <a:latin typeface="メイリオ"/>
                <a:cs typeface="メイリオ"/>
              </a:rPr>
              <a:t>in</a:t>
            </a:r>
            <a:r>
              <a:rPr dirty="0" sz="600" spc="30">
                <a:latin typeface="メイリオ"/>
                <a:cs typeface="メイリオ"/>
              </a:rPr>
              <a:t> </a:t>
            </a:r>
            <a:r>
              <a:rPr dirty="0" sz="600">
                <a:latin typeface="メイリオ"/>
                <a:cs typeface="メイリオ"/>
              </a:rPr>
              <a:t>insomnia:</a:t>
            </a:r>
            <a:r>
              <a:rPr dirty="0" sz="600" spc="20">
                <a:latin typeface="メイリオ"/>
                <a:cs typeface="メイリオ"/>
              </a:rPr>
              <a:t> </a:t>
            </a:r>
            <a:r>
              <a:rPr dirty="0" sz="600">
                <a:latin typeface="メイリオ"/>
                <a:cs typeface="メイリオ"/>
              </a:rPr>
              <a:t>A</a:t>
            </a:r>
            <a:r>
              <a:rPr dirty="0" sz="600" spc="25">
                <a:latin typeface="メイリオ"/>
                <a:cs typeface="メイリオ"/>
              </a:rPr>
              <a:t> </a:t>
            </a:r>
            <a:r>
              <a:rPr dirty="0" sz="600">
                <a:latin typeface="メイリオ"/>
                <a:cs typeface="メイリオ"/>
              </a:rPr>
              <a:t>review</a:t>
            </a:r>
            <a:r>
              <a:rPr dirty="0" sz="600" spc="30">
                <a:latin typeface="メイリオ"/>
                <a:cs typeface="メイリオ"/>
              </a:rPr>
              <a:t> </a:t>
            </a:r>
            <a:r>
              <a:rPr dirty="0" sz="600">
                <a:latin typeface="メイリオ"/>
                <a:cs typeface="メイリオ"/>
              </a:rPr>
              <a:t>of</a:t>
            </a:r>
            <a:r>
              <a:rPr dirty="0" sz="600" spc="30">
                <a:latin typeface="メイリオ"/>
                <a:cs typeface="メイリオ"/>
              </a:rPr>
              <a:t> </a:t>
            </a:r>
            <a:r>
              <a:rPr dirty="0" sz="600">
                <a:latin typeface="メイリオ"/>
                <a:cs typeface="メイリオ"/>
              </a:rPr>
              <a:t>the</a:t>
            </a:r>
            <a:r>
              <a:rPr dirty="0" sz="600" spc="30">
                <a:latin typeface="メイリオ"/>
                <a:cs typeface="メイリオ"/>
              </a:rPr>
              <a:t> </a:t>
            </a:r>
            <a:r>
              <a:rPr dirty="0" sz="600">
                <a:latin typeface="メイリオ"/>
                <a:cs typeface="メイリオ"/>
              </a:rPr>
              <a:t>literature.</a:t>
            </a:r>
            <a:r>
              <a:rPr dirty="0" sz="600" spc="25">
                <a:latin typeface="メイリオ"/>
                <a:cs typeface="メイリオ"/>
              </a:rPr>
              <a:t> </a:t>
            </a:r>
            <a:r>
              <a:rPr dirty="0" sz="600">
                <a:latin typeface="メイリオ"/>
                <a:cs typeface="メイリオ"/>
              </a:rPr>
              <a:t>Sleep</a:t>
            </a:r>
            <a:r>
              <a:rPr dirty="0" sz="600" spc="20">
                <a:latin typeface="メイリオ"/>
                <a:cs typeface="メイリオ"/>
              </a:rPr>
              <a:t> </a:t>
            </a:r>
            <a:r>
              <a:rPr dirty="0" sz="600" spc="-25">
                <a:latin typeface="メイリオ"/>
                <a:cs typeface="メイリオ"/>
              </a:rPr>
              <a:t>Med</a:t>
            </a:r>
            <a:r>
              <a:rPr dirty="0" sz="600" spc="500">
                <a:latin typeface="メイリオ"/>
                <a:cs typeface="メイリオ"/>
              </a:rPr>
              <a:t> </a:t>
            </a:r>
            <a:r>
              <a:rPr dirty="0" sz="600">
                <a:latin typeface="メイリオ"/>
                <a:cs typeface="メイリオ"/>
              </a:rPr>
              <a:t>Rev</a:t>
            </a:r>
            <a:r>
              <a:rPr dirty="0" sz="600" spc="-25">
                <a:latin typeface="メイリオ"/>
                <a:cs typeface="メイリオ"/>
              </a:rPr>
              <a:t> </a:t>
            </a:r>
            <a:r>
              <a:rPr dirty="0" sz="600">
                <a:latin typeface="メイリオ"/>
                <a:cs typeface="メイリオ"/>
              </a:rPr>
              <a:t>14:</a:t>
            </a:r>
            <a:r>
              <a:rPr dirty="0" sz="600" spc="-10">
                <a:latin typeface="メイリオ"/>
                <a:cs typeface="メイリオ"/>
              </a:rPr>
              <a:t> 205-</a:t>
            </a:r>
            <a:r>
              <a:rPr dirty="0" sz="600">
                <a:latin typeface="メイリオ"/>
                <a:cs typeface="メイリオ"/>
              </a:rPr>
              <a:t>212,</a:t>
            </a:r>
            <a:r>
              <a:rPr dirty="0" sz="600" spc="-5">
                <a:latin typeface="メイリオ"/>
                <a:cs typeface="メイリオ"/>
              </a:rPr>
              <a:t> </a:t>
            </a:r>
            <a:r>
              <a:rPr dirty="0" sz="600" spc="-10">
                <a:latin typeface="メイリオ"/>
                <a:cs typeface="メイリオ"/>
              </a:rPr>
              <a:t>2010.</a:t>
            </a:r>
            <a:endParaRPr sz="600">
              <a:latin typeface="メイリオ"/>
              <a:cs typeface="メイリオ"/>
            </a:endParaRPr>
          </a:p>
          <a:p>
            <a:pPr algn="just" marL="228600" marR="20320" indent="-216535">
              <a:lnSpc>
                <a:spcPct val="100000"/>
              </a:lnSpc>
              <a:spcBef>
                <a:spcPts val="395"/>
              </a:spcBef>
            </a:pPr>
            <a:r>
              <a:rPr dirty="0" sz="600" spc="-40">
                <a:latin typeface="メイリオ"/>
                <a:cs typeface="メイリオ"/>
              </a:rPr>
              <a:t>22.</a:t>
            </a:r>
            <a:r>
              <a:rPr dirty="0" sz="600" spc="630">
                <a:latin typeface="メイリオ"/>
                <a:cs typeface="メイリオ"/>
              </a:rPr>
              <a:t> </a:t>
            </a:r>
            <a:r>
              <a:rPr dirty="0" sz="600" spc="-50">
                <a:latin typeface="メイリオ"/>
                <a:cs typeface="メイリオ"/>
              </a:rPr>
              <a:t>Veasey</a:t>
            </a:r>
            <a:r>
              <a:rPr dirty="0" sz="600" spc="-100">
                <a:latin typeface="メイリオ"/>
                <a:cs typeface="メイリオ"/>
              </a:rPr>
              <a:t> </a:t>
            </a:r>
            <a:r>
              <a:rPr dirty="0" sz="600" spc="-35">
                <a:latin typeface="メイリオ"/>
                <a:cs typeface="メイリオ"/>
              </a:rPr>
              <a:t>SC,</a:t>
            </a:r>
            <a:r>
              <a:rPr dirty="0" sz="600" spc="-90">
                <a:latin typeface="メイリオ"/>
                <a:cs typeface="メイリオ"/>
              </a:rPr>
              <a:t> </a:t>
            </a:r>
            <a:r>
              <a:rPr dirty="0" sz="600" spc="-45">
                <a:latin typeface="メイリオ"/>
                <a:cs typeface="メイリオ"/>
              </a:rPr>
              <a:t>Rosen</a:t>
            </a:r>
            <a:r>
              <a:rPr dirty="0" sz="600" spc="-95">
                <a:latin typeface="メイリオ"/>
                <a:cs typeface="メイリオ"/>
              </a:rPr>
              <a:t> </a:t>
            </a:r>
            <a:r>
              <a:rPr dirty="0" sz="600" spc="-40">
                <a:latin typeface="メイリオ"/>
                <a:cs typeface="メイリオ"/>
              </a:rPr>
              <a:t>IM.</a:t>
            </a:r>
            <a:r>
              <a:rPr dirty="0" sz="600" spc="-90">
                <a:latin typeface="メイリオ"/>
                <a:cs typeface="メイリオ"/>
              </a:rPr>
              <a:t> </a:t>
            </a:r>
            <a:r>
              <a:rPr dirty="0" sz="600" spc="-50">
                <a:latin typeface="メイリオ"/>
                <a:cs typeface="メイリオ"/>
              </a:rPr>
              <a:t>Obstructive</a:t>
            </a:r>
            <a:r>
              <a:rPr dirty="0" sz="600" spc="-95">
                <a:latin typeface="メイリオ"/>
                <a:cs typeface="メイリオ"/>
              </a:rPr>
              <a:t> </a:t>
            </a:r>
            <a:r>
              <a:rPr dirty="0" sz="600" spc="-45">
                <a:latin typeface="メイリオ"/>
                <a:cs typeface="メイリオ"/>
              </a:rPr>
              <a:t>sleep</a:t>
            </a:r>
            <a:r>
              <a:rPr dirty="0" sz="600" spc="-90">
                <a:latin typeface="メイリオ"/>
                <a:cs typeface="メイリオ"/>
              </a:rPr>
              <a:t> </a:t>
            </a:r>
            <a:r>
              <a:rPr dirty="0" sz="600" spc="-50">
                <a:latin typeface="メイリオ"/>
                <a:cs typeface="メイリオ"/>
              </a:rPr>
              <a:t>apnea</a:t>
            </a:r>
            <a:r>
              <a:rPr dirty="0" sz="600" spc="-110">
                <a:latin typeface="メイリオ"/>
                <a:cs typeface="メイリオ"/>
              </a:rPr>
              <a:t> </a:t>
            </a:r>
            <a:r>
              <a:rPr dirty="0" sz="600" spc="-30">
                <a:latin typeface="メイリオ"/>
                <a:cs typeface="メイリオ"/>
              </a:rPr>
              <a:t>in</a:t>
            </a:r>
            <a:r>
              <a:rPr dirty="0" sz="600" spc="-85">
                <a:latin typeface="メイリオ"/>
                <a:cs typeface="メイリオ"/>
              </a:rPr>
              <a:t> </a:t>
            </a:r>
            <a:r>
              <a:rPr dirty="0" sz="600" spc="-50">
                <a:latin typeface="メイリオ"/>
                <a:cs typeface="メイリオ"/>
              </a:rPr>
              <a:t>adults.</a:t>
            </a:r>
            <a:r>
              <a:rPr dirty="0" sz="600" spc="-90">
                <a:latin typeface="メイリオ"/>
                <a:cs typeface="メイリオ"/>
              </a:rPr>
              <a:t> </a:t>
            </a:r>
            <a:r>
              <a:rPr dirty="0" sz="600" spc="-10">
                <a:latin typeface="メイリオ"/>
                <a:cs typeface="メイリオ"/>
              </a:rPr>
              <a:t>N</a:t>
            </a:r>
            <a:r>
              <a:rPr dirty="0" sz="600" spc="-85">
                <a:latin typeface="メイリオ"/>
                <a:cs typeface="メイリオ"/>
              </a:rPr>
              <a:t> </a:t>
            </a:r>
            <a:r>
              <a:rPr dirty="0" sz="600" spc="-45">
                <a:latin typeface="メイリオ"/>
                <a:cs typeface="メイリオ"/>
              </a:rPr>
              <a:t>Engl</a:t>
            </a:r>
            <a:r>
              <a:rPr dirty="0" sz="600" spc="-95">
                <a:latin typeface="メイリオ"/>
                <a:cs typeface="メイリオ"/>
              </a:rPr>
              <a:t> </a:t>
            </a:r>
            <a:r>
              <a:rPr dirty="0" sz="600">
                <a:latin typeface="メイリオ"/>
                <a:cs typeface="メイリオ"/>
              </a:rPr>
              <a:t>J</a:t>
            </a:r>
            <a:r>
              <a:rPr dirty="0" sz="600" spc="-100">
                <a:latin typeface="メイリオ"/>
                <a:cs typeface="メイリオ"/>
              </a:rPr>
              <a:t> </a:t>
            </a:r>
            <a:r>
              <a:rPr dirty="0" sz="600" spc="-40">
                <a:latin typeface="メイリオ"/>
                <a:cs typeface="メイリオ"/>
              </a:rPr>
              <a:t>Med</a:t>
            </a:r>
            <a:r>
              <a:rPr dirty="0" sz="600" spc="-105">
                <a:latin typeface="メイリオ"/>
                <a:cs typeface="メイリオ"/>
              </a:rPr>
              <a:t> </a:t>
            </a:r>
            <a:r>
              <a:rPr dirty="0" sz="600" spc="-45">
                <a:latin typeface="メイリオ"/>
                <a:cs typeface="メイリオ"/>
              </a:rPr>
              <a:t>380:</a:t>
            </a:r>
            <a:r>
              <a:rPr dirty="0" sz="600" spc="-90">
                <a:latin typeface="メイリオ"/>
                <a:cs typeface="メイリオ"/>
              </a:rPr>
              <a:t> </a:t>
            </a:r>
            <a:r>
              <a:rPr dirty="0" sz="600" spc="-55">
                <a:latin typeface="メイリオ"/>
                <a:cs typeface="メイリオ"/>
              </a:rPr>
              <a:t>1442-</a:t>
            </a:r>
            <a:r>
              <a:rPr dirty="0" sz="600" spc="-45">
                <a:latin typeface="メイリオ"/>
                <a:cs typeface="メイリオ"/>
              </a:rPr>
              <a:t>1449,</a:t>
            </a:r>
            <a:r>
              <a:rPr dirty="0" sz="600" spc="-5">
                <a:latin typeface="メイリオ"/>
                <a:cs typeface="メイリオ"/>
              </a:rPr>
              <a:t> </a:t>
            </a:r>
            <a:r>
              <a:rPr dirty="0" sz="600" spc="-45">
                <a:latin typeface="メイリオ"/>
                <a:cs typeface="メイリオ"/>
              </a:rPr>
              <a:t>2019.</a:t>
            </a:r>
            <a:endParaRPr sz="600">
              <a:latin typeface="メイリオ"/>
              <a:cs typeface="メイリオ"/>
            </a:endParaRPr>
          </a:p>
          <a:p>
            <a:pPr marL="12700">
              <a:lnSpc>
                <a:spcPct val="100000"/>
              </a:lnSpc>
              <a:spcBef>
                <a:spcPts val="409"/>
              </a:spcBef>
            </a:pPr>
            <a:r>
              <a:rPr dirty="0" sz="600">
                <a:latin typeface="メイリオ"/>
                <a:cs typeface="メイリオ"/>
              </a:rPr>
              <a:t>23.</a:t>
            </a:r>
            <a:r>
              <a:rPr dirty="0" sz="600" spc="260">
                <a:latin typeface="メイリオ"/>
                <a:cs typeface="メイリオ"/>
              </a:rPr>
              <a:t>  </a:t>
            </a:r>
            <a:r>
              <a:rPr dirty="0" sz="600" spc="-55">
                <a:latin typeface="メイリオ"/>
                <a:cs typeface="メイリオ"/>
              </a:rPr>
              <a:t>Nelson</a:t>
            </a:r>
            <a:r>
              <a:rPr dirty="0" sz="600" spc="-85">
                <a:latin typeface="メイリオ"/>
                <a:cs typeface="メイリオ"/>
              </a:rPr>
              <a:t> </a:t>
            </a:r>
            <a:r>
              <a:rPr dirty="0" sz="600" spc="-45">
                <a:latin typeface="メイリオ"/>
                <a:cs typeface="メイリオ"/>
              </a:rPr>
              <a:t>HD.</a:t>
            </a:r>
            <a:r>
              <a:rPr dirty="0" sz="600" spc="-80">
                <a:latin typeface="メイリオ"/>
                <a:cs typeface="メイリオ"/>
              </a:rPr>
              <a:t> </a:t>
            </a:r>
            <a:r>
              <a:rPr dirty="0" sz="600" spc="-55">
                <a:latin typeface="メイリオ"/>
                <a:cs typeface="メイリオ"/>
              </a:rPr>
              <a:t>Menopause.</a:t>
            </a:r>
            <a:r>
              <a:rPr dirty="0" sz="600" spc="-105">
                <a:latin typeface="メイリオ"/>
                <a:cs typeface="メイリオ"/>
              </a:rPr>
              <a:t> </a:t>
            </a:r>
            <a:r>
              <a:rPr dirty="0" sz="600" spc="-55">
                <a:latin typeface="メイリオ"/>
                <a:cs typeface="メイリオ"/>
              </a:rPr>
              <a:t>Lancet</a:t>
            </a:r>
            <a:r>
              <a:rPr dirty="0" sz="600" spc="-95">
                <a:latin typeface="メイリオ"/>
                <a:cs typeface="メイリオ"/>
              </a:rPr>
              <a:t> </a:t>
            </a:r>
            <a:r>
              <a:rPr dirty="0" sz="600" spc="-50">
                <a:latin typeface="メイリオ"/>
                <a:cs typeface="メイリオ"/>
              </a:rPr>
              <a:t>371:</a:t>
            </a:r>
            <a:r>
              <a:rPr dirty="0" sz="600" spc="-80">
                <a:latin typeface="メイリオ"/>
                <a:cs typeface="メイリオ"/>
              </a:rPr>
              <a:t> </a:t>
            </a:r>
            <a:r>
              <a:rPr dirty="0" sz="600" spc="-60">
                <a:latin typeface="メイリオ"/>
                <a:cs typeface="メイリオ"/>
              </a:rPr>
              <a:t>760-</a:t>
            </a:r>
            <a:r>
              <a:rPr dirty="0" sz="600" spc="-50">
                <a:latin typeface="メイリオ"/>
                <a:cs typeface="メイリオ"/>
              </a:rPr>
              <a:t>770,</a:t>
            </a:r>
            <a:r>
              <a:rPr dirty="0" sz="600" spc="-85">
                <a:latin typeface="メイリオ"/>
                <a:cs typeface="メイリオ"/>
              </a:rPr>
              <a:t> </a:t>
            </a:r>
            <a:r>
              <a:rPr dirty="0" sz="600" spc="-10">
                <a:latin typeface="メイリオ"/>
                <a:cs typeface="メイリオ"/>
              </a:rPr>
              <a:t>2008.</a:t>
            </a:r>
            <a:endParaRPr sz="600">
              <a:latin typeface="メイリオ"/>
              <a:cs typeface="メイリオ"/>
            </a:endParaRPr>
          </a:p>
          <a:p>
            <a:pPr algn="just" marL="228600" marR="21590" indent="-216535">
              <a:lnSpc>
                <a:spcPct val="100000"/>
              </a:lnSpc>
              <a:spcBef>
                <a:spcPts val="395"/>
              </a:spcBef>
            </a:pPr>
            <a:r>
              <a:rPr dirty="0" sz="600">
                <a:latin typeface="メイリオ"/>
                <a:cs typeface="メイリオ"/>
              </a:rPr>
              <a:t>24.</a:t>
            </a:r>
            <a:r>
              <a:rPr dirty="0" sz="600" spc="425">
                <a:latin typeface="メイリオ"/>
                <a:cs typeface="メイリオ"/>
              </a:rPr>
              <a:t> </a:t>
            </a:r>
            <a:r>
              <a:rPr dirty="0" sz="600" spc="-20">
                <a:latin typeface="メイリオ"/>
                <a:cs typeface="メイリオ"/>
              </a:rPr>
              <a:t>Kagan</a:t>
            </a:r>
            <a:r>
              <a:rPr dirty="0" sz="600" spc="40">
                <a:latin typeface="メイリオ"/>
                <a:cs typeface="メイリオ"/>
              </a:rPr>
              <a:t> </a:t>
            </a:r>
            <a:r>
              <a:rPr dirty="0" sz="600">
                <a:latin typeface="メイリオ"/>
                <a:cs typeface="メイリオ"/>
              </a:rPr>
              <a:t>R,</a:t>
            </a:r>
            <a:r>
              <a:rPr dirty="0" sz="600" spc="20">
                <a:latin typeface="メイリオ"/>
                <a:cs typeface="メイリオ"/>
              </a:rPr>
              <a:t> </a:t>
            </a:r>
            <a:r>
              <a:rPr dirty="0" sz="600" spc="-35">
                <a:latin typeface="メイリオ"/>
                <a:cs typeface="メイリオ"/>
              </a:rPr>
              <a:t>Shiozawa</a:t>
            </a:r>
            <a:r>
              <a:rPr dirty="0" sz="600" spc="25">
                <a:latin typeface="メイリオ"/>
                <a:cs typeface="メイリオ"/>
              </a:rPr>
              <a:t> </a:t>
            </a:r>
            <a:r>
              <a:rPr dirty="0" sz="600">
                <a:latin typeface="メイリオ"/>
                <a:cs typeface="メイリオ"/>
              </a:rPr>
              <a:t>A,</a:t>
            </a:r>
            <a:r>
              <a:rPr dirty="0" sz="600" spc="35">
                <a:latin typeface="メイリオ"/>
                <a:cs typeface="メイリオ"/>
              </a:rPr>
              <a:t> </a:t>
            </a:r>
            <a:r>
              <a:rPr dirty="0" sz="600" spc="-35">
                <a:latin typeface="メイリオ"/>
                <a:cs typeface="メイリオ"/>
              </a:rPr>
              <a:t>Epstein</a:t>
            </a:r>
            <a:r>
              <a:rPr dirty="0" sz="600" spc="30">
                <a:latin typeface="メイリオ"/>
                <a:cs typeface="メイリオ"/>
              </a:rPr>
              <a:t> </a:t>
            </a:r>
            <a:r>
              <a:rPr dirty="0" sz="600">
                <a:latin typeface="メイリオ"/>
                <a:cs typeface="メイリオ"/>
              </a:rPr>
              <a:t>AJ,</a:t>
            </a:r>
            <a:r>
              <a:rPr dirty="0" sz="600" spc="35">
                <a:latin typeface="メイリオ"/>
                <a:cs typeface="メイリオ"/>
              </a:rPr>
              <a:t> </a:t>
            </a:r>
            <a:r>
              <a:rPr dirty="0" sz="600" spc="-40">
                <a:latin typeface="メイリオ"/>
                <a:cs typeface="メイリオ"/>
              </a:rPr>
              <a:t>Espinosa</a:t>
            </a:r>
            <a:r>
              <a:rPr dirty="0" sz="600" spc="20">
                <a:latin typeface="メイリオ"/>
                <a:cs typeface="メイリオ"/>
              </a:rPr>
              <a:t> </a:t>
            </a:r>
            <a:r>
              <a:rPr dirty="0" sz="600">
                <a:latin typeface="メイリオ"/>
                <a:cs typeface="メイリオ"/>
              </a:rPr>
              <a:t>R.</a:t>
            </a:r>
            <a:r>
              <a:rPr dirty="0" sz="600" spc="35">
                <a:latin typeface="メイリオ"/>
                <a:cs typeface="メイリオ"/>
              </a:rPr>
              <a:t> </a:t>
            </a:r>
            <a:r>
              <a:rPr dirty="0" sz="600" spc="-25">
                <a:latin typeface="メイリオ"/>
                <a:cs typeface="メイリオ"/>
              </a:rPr>
              <a:t>Impact</a:t>
            </a:r>
            <a:r>
              <a:rPr dirty="0" sz="600" spc="25">
                <a:latin typeface="メイリオ"/>
                <a:cs typeface="メイリオ"/>
              </a:rPr>
              <a:t> </a:t>
            </a:r>
            <a:r>
              <a:rPr dirty="0" sz="600">
                <a:latin typeface="メイリオ"/>
                <a:cs typeface="メイリオ"/>
              </a:rPr>
              <a:t>of</a:t>
            </a:r>
            <a:r>
              <a:rPr dirty="0" sz="600" spc="30">
                <a:latin typeface="メイリオ"/>
                <a:cs typeface="メイリオ"/>
              </a:rPr>
              <a:t> </a:t>
            </a:r>
            <a:r>
              <a:rPr dirty="0" sz="600" spc="-20">
                <a:latin typeface="メイリオ"/>
                <a:cs typeface="メイリオ"/>
              </a:rPr>
              <a:t>sleep</a:t>
            </a:r>
            <a:r>
              <a:rPr dirty="0" sz="600" spc="25">
                <a:latin typeface="メイリオ"/>
                <a:cs typeface="メイリオ"/>
              </a:rPr>
              <a:t> </a:t>
            </a:r>
            <a:r>
              <a:rPr dirty="0" sz="600" spc="-45">
                <a:latin typeface="メイリオ"/>
                <a:cs typeface="メイリオ"/>
              </a:rPr>
              <a:t>disturbances</a:t>
            </a:r>
            <a:r>
              <a:rPr dirty="0" sz="600" spc="30">
                <a:latin typeface="メイリオ"/>
                <a:cs typeface="メイリオ"/>
              </a:rPr>
              <a:t> </a:t>
            </a:r>
            <a:r>
              <a:rPr dirty="0" sz="600" spc="-25">
                <a:latin typeface="メイリオ"/>
                <a:cs typeface="メイリオ"/>
              </a:rPr>
              <a:t>on</a:t>
            </a:r>
            <a:r>
              <a:rPr dirty="0" sz="600" spc="500">
                <a:latin typeface="メイリオ"/>
                <a:cs typeface="メイリオ"/>
              </a:rPr>
              <a:t> </a:t>
            </a:r>
            <a:r>
              <a:rPr dirty="0" sz="600" spc="-60">
                <a:latin typeface="メイリオ"/>
                <a:cs typeface="メイリオ"/>
              </a:rPr>
              <a:t>employment</a:t>
            </a:r>
            <a:r>
              <a:rPr dirty="0" sz="600" spc="10">
                <a:latin typeface="メイリオ"/>
                <a:cs typeface="メイリオ"/>
              </a:rPr>
              <a:t> </a:t>
            </a:r>
            <a:r>
              <a:rPr dirty="0" sz="600" spc="-90">
                <a:latin typeface="メイリオ"/>
                <a:cs typeface="メイリオ"/>
              </a:rPr>
              <a:t>and</a:t>
            </a:r>
            <a:r>
              <a:rPr dirty="0" sz="600" spc="40">
                <a:latin typeface="メイリオ"/>
                <a:cs typeface="メイリオ"/>
              </a:rPr>
              <a:t> </a:t>
            </a:r>
            <a:r>
              <a:rPr dirty="0" sz="600" spc="-70">
                <a:latin typeface="メイリオ"/>
                <a:cs typeface="メイリオ"/>
              </a:rPr>
              <a:t>work</a:t>
            </a:r>
            <a:r>
              <a:rPr dirty="0" sz="600" spc="20">
                <a:latin typeface="メイリオ"/>
                <a:cs typeface="メイリオ"/>
              </a:rPr>
              <a:t> </a:t>
            </a:r>
            <a:r>
              <a:rPr dirty="0" sz="600" spc="-60">
                <a:latin typeface="メイリオ"/>
                <a:cs typeface="メイリオ"/>
              </a:rPr>
              <a:t>productivity</a:t>
            </a:r>
            <a:r>
              <a:rPr dirty="0" sz="600" spc="55">
                <a:latin typeface="メイリオ"/>
                <a:cs typeface="メイリオ"/>
              </a:rPr>
              <a:t> </a:t>
            </a:r>
            <a:r>
              <a:rPr dirty="0" sz="600" spc="-70">
                <a:latin typeface="メイリオ"/>
                <a:cs typeface="メイリオ"/>
              </a:rPr>
              <a:t>among</a:t>
            </a:r>
            <a:r>
              <a:rPr dirty="0" sz="600" spc="50">
                <a:latin typeface="メイリオ"/>
                <a:cs typeface="メイリオ"/>
              </a:rPr>
              <a:t> </a:t>
            </a:r>
            <a:r>
              <a:rPr dirty="0" sz="600" spc="-70">
                <a:latin typeface="メイリオ"/>
                <a:cs typeface="メイリオ"/>
              </a:rPr>
              <a:t>midlife</a:t>
            </a:r>
            <a:r>
              <a:rPr dirty="0" sz="600" spc="70">
                <a:latin typeface="メイリオ"/>
                <a:cs typeface="メイリオ"/>
              </a:rPr>
              <a:t> </a:t>
            </a:r>
            <a:r>
              <a:rPr dirty="0" sz="600" spc="-70">
                <a:latin typeface="メイリオ"/>
                <a:cs typeface="メイリオ"/>
              </a:rPr>
              <a:t>women</a:t>
            </a:r>
            <a:r>
              <a:rPr dirty="0" sz="600" spc="40">
                <a:latin typeface="メイリオ"/>
                <a:cs typeface="メイリオ"/>
              </a:rPr>
              <a:t> </a:t>
            </a:r>
            <a:r>
              <a:rPr dirty="0" sz="600" spc="-100">
                <a:latin typeface="メイリオ"/>
                <a:cs typeface="メイリオ"/>
              </a:rPr>
              <a:t>in</a:t>
            </a:r>
            <a:r>
              <a:rPr dirty="0" sz="600" spc="50">
                <a:latin typeface="メイリオ"/>
                <a:cs typeface="メイリオ"/>
              </a:rPr>
              <a:t> </a:t>
            </a:r>
            <a:r>
              <a:rPr dirty="0" sz="600" spc="-85">
                <a:latin typeface="メイリオ"/>
                <a:cs typeface="メイリオ"/>
              </a:rPr>
              <a:t>the</a:t>
            </a:r>
            <a:r>
              <a:rPr dirty="0" sz="600" spc="45">
                <a:latin typeface="メイリオ"/>
                <a:cs typeface="メイリオ"/>
              </a:rPr>
              <a:t> </a:t>
            </a:r>
            <a:r>
              <a:rPr dirty="0" sz="600" spc="-120">
                <a:latin typeface="メイリオ"/>
                <a:cs typeface="メイリオ"/>
              </a:rPr>
              <a:t>US</a:t>
            </a:r>
            <a:r>
              <a:rPr dirty="0" sz="600" spc="70">
                <a:latin typeface="メイリオ"/>
                <a:cs typeface="メイリオ"/>
              </a:rPr>
              <a:t> </a:t>
            </a:r>
            <a:r>
              <a:rPr dirty="0" sz="600" spc="-65">
                <a:latin typeface="メイリオ"/>
                <a:cs typeface="メイリオ"/>
              </a:rPr>
              <a:t>SWAN</a:t>
            </a:r>
            <a:r>
              <a:rPr dirty="0" sz="600" spc="65">
                <a:latin typeface="メイリオ"/>
                <a:cs typeface="メイリオ"/>
              </a:rPr>
              <a:t> </a:t>
            </a:r>
            <a:r>
              <a:rPr dirty="0" sz="600" spc="-70">
                <a:latin typeface="メイリオ"/>
                <a:cs typeface="メイリオ"/>
              </a:rPr>
              <a:t>database:</a:t>
            </a:r>
            <a:r>
              <a:rPr dirty="0" sz="600" spc="55">
                <a:latin typeface="メイリオ"/>
                <a:cs typeface="メイリオ"/>
              </a:rPr>
              <a:t> </a:t>
            </a:r>
            <a:r>
              <a:rPr dirty="0" sz="600" spc="-50">
                <a:latin typeface="メイリオ"/>
                <a:cs typeface="メイリオ"/>
              </a:rPr>
              <a:t>A</a:t>
            </a:r>
            <a:r>
              <a:rPr dirty="0" sz="600" spc="500">
                <a:latin typeface="メイリオ"/>
                <a:cs typeface="メイリオ"/>
              </a:rPr>
              <a:t> </a:t>
            </a:r>
            <a:r>
              <a:rPr dirty="0" sz="600" spc="-50">
                <a:latin typeface="メイリオ"/>
                <a:cs typeface="メイリオ"/>
              </a:rPr>
              <a:t>brief</a:t>
            </a:r>
            <a:r>
              <a:rPr dirty="0" sz="600" spc="-85">
                <a:latin typeface="メイリオ"/>
                <a:cs typeface="メイリオ"/>
              </a:rPr>
              <a:t> </a:t>
            </a:r>
            <a:r>
              <a:rPr dirty="0" sz="600" spc="-50">
                <a:latin typeface="メイリオ"/>
                <a:cs typeface="メイリオ"/>
              </a:rPr>
              <a:t>report.</a:t>
            </a:r>
            <a:r>
              <a:rPr dirty="0" sz="600" spc="-70">
                <a:latin typeface="メイリオ"/>
                <a:cs typeface="メイリオ"/>
              </a:rPr>
              <a:t> </a:t>
            </a:r>
            <a:r>
              <a:rPr dirty="0" sz="600" spc="-55">
                <a:latin typeface="メイリオ"/>
                <a:cs typeface="メイリオ"/>
              </a:rPr>
              <a:t>Menopause</a:t>
            </a:r>
            <a:r>
              <a:rPr dirty="0" sz="600" spc="-65">
                <a:latin typeface="メイリオ"/>
                <a:cs typeface="メイリオ"/>
              </a:rPr>
              <a:t> </a:t>
            </a:r>
            <a:r>
              <a:rPr dirty="0" sz="600" spc="-45">
                <a:latin typeface="メイリオ"/>
                <a:cs typeface="メイリオ"/>
              </a:rPr>
              <a:t>28:</a:t>
            </a:r>
            <a:r>
              <a:rPr dirty="0" sz="600" spc="-40">
                <a:latin typeface="メイリオ"/>
                <a:cs typeface="メイリオ"/>
              </a:rPr>
              <a:t> </a:t>
            </a:r>
            <a:r>
              <a:rPr dirty="0" sz="600" spc="-60">
                <a:latin typeface="メイリオ"/>
                <a:cs typeface="メイリオ"/>
              </a:rPr>
              <a:t>1176-</a:t>
            </a:r>
            <a:r>
              <a:rPr dirty="0" sz="600" spc="-50">
                <a:latin typeface="メイリオ"/>
                <a:cs typeface="メイリオ"/>
              </a:rPr>
              <a:t>1180,</a:t>
            </a:r>
            <a:r>
              <a:rPr dirty="0" sz="600" spc="-55">
                <a:latin typeface="メイリオ"/>
                <a:cs typeface="メイリオ"/>
              </a:rPr>
              <a:t> </a:t>
            </a:r>
            <a:r>
              <a:rPr dirty="0" sz="600" spc="-20">
                <a:latin typeface="メイリオ"/>
                <a:cs typeface="メイリオ"/>
              </a:rPr>
              <a:t>2021.</a:t>
            </a:r>
            <a:endParaRPr sz="600">
              <a:latin typeface="メイリオ"/>
              <a:cs typeface="メイリオ"/>
            </a:endParaRPr>
          </a:p>
          <a:p>
            <a:pPr algn="just" marL="228600" marR="19685" indent="-216535">
              <a:lnSpc>
                <a:spcPct val="100000"/>
              </a:lnSpc>
              <a:spcBef>
                <a:spcPts val="395"/>
              </a:spcBef>
            </a:pPr>
            <a:r>
              <a:rPr dirty="0" sz="600">
                <a:latin typeface="メイリオ"/>
                <a:cs typeface="メイリオ"/>
              </a:rPr>
              <a:t>25.</a:t>
            </a:r>
            <a:r>
              <a:rPr dirty="0" sz="600" spc="440">
                <a:latin typeface="メイリオ"/>
                <a:cs typeface="メイリオ"/>
              </a:rPr>
              <a:t> </a:t>
            </a:r>
            <a:r>
              <a:rPr dirty="0" sz="600" spc="-35">
                <a:latin typeface="メイリオ"/>
                <a:cs typeface="メイリオ"/>
              </a:rPr>
              <a:t>Verdonk</a:t>
            </a:r>
            <a:r>
              <a:rPr dirty="0" sz="600" spc="25">
                <a:latin typeface="メイリオ"/>
                <a:cs typeface="メイリオ"/>
              </a:rPr>
              <a:t> </a:t>
            </a:r>
            <a:r>
              <a:rPr dirty="0" sz="600">
                <a:latin typeface="メイリオ"/>
                <a:cs typeface="メイリオ"/>
              </a:rPr>
              <a:t>P,</a:t>
            </a:r>
            <a:r>
              <a:rPr dirty="0" sz="600" spc="15">
                <a:latin typeface="メイリオ"/>
                <a:cs typeface="メイリオ"/>
              </a:rPr>
              <a:t> </a:t>
            </a:r>
            <a:r>
              <a:rPr dirty="0" sz="600" spc="-35">
                <a:latin typeface="メイリオ"/>
                <a:cs typeface="メイリオ"/>
              </a:rPr>
              <a:t>Bendien</a:t>
            </a:r>
            <a:r>
              <a:rPr dirty="0" sz="600" spc="20">
                <a:latin typeface="メイリオ"/>
                <a:cs typeface="メイリオ"/>
              </a:rPr>
              <a:t> </a:t>
            </a:r>
            <a:r>
              <a:rPr dirty="0" sz="600">
                <a:latin typeface="メイリオ"/>
                <a:cs typeface="メイリオ"/>
              </a:rPr>
              <a:t>E,</a:t>
            </a:r>
            <a:r>
              <a:rPr dirty="0" sz="600" spc="25">
                <a:latin typeface="メイリオ"/>
                <a:cs typeface="メイリオ"/>
              </a:rPr>
              <a:t> </a:t>
            </a:r>
            <a:r>
              <a:rPr dirty="0" sz="600" spc="-40">
                <a:latin typeface="メイリオ"/>
                <a:cs typeface="メイリオ"/>
              </a:rPr>
              <a:t>Appelman</a:t>
            </a:r>
            <a:r>
              <a:rPr dirty="0" sz="600" spc="10">
                <a:latin typeface="メイリオ"/>
                <a:cs typeface="メイリオ"/>
              </a:rPr>
              <a:t> </a:t>
            </a:r>
            <a:r>
              <a:rPr dirty="0" sz="600">
                <a:latin typeface="メイリオ"/>
                <a:cs typeface="メイリオ"/>
              </a:rPr>
              <a:t>Y.</a:t>
            </a:r>
            <a:r>
              <a:rPr dirty="0" sz="600" spc="15">
                <a:latin typeface="メイリオ"/>
                <a:cs typeface="メイリオ"/>
              </a:rPr>
              <a:t> </a:t>
            </a:r>
            <a:r>
              <a:rPr dirty="0" sz="600" spc="-40">
                <a:latin typeface="メイリオ"/>
                <a:cs typeface="メイリオ"/>
              </a:rPr>
              <a:t>Menopause</a:t>
            </a:r>
            <a:r>
              <a:rPr dirty="0" sz="600" spc="30">
                <a:latin typeface="メイリオ"/>
                <a:cs typeface="メイリオ"/>
              </a:rPr>
              <a:t> </a:t>
            </a:r>
            <a:r>
              <a:rPr dirty="0" sz="600">
                <a:latin typeface="メイリオ"/>
                <a:cs typeface="メイリオ"/>
              </a:rPr>
              <a:t>and</a:t>
            </a:r>
            <a:r>
              <a:rPr dirty="0" sz="600" spc="10">
                <a:latin typeface="メイリオ"/>
                <a:cs typeface="メイリオ"/>
              </a:rPr>
              <a:t> </a:t>
            </a:r>
            <a:r>
              <a:rPr dirty="0" sz="600" spc="-25">
                <a:latin typeface="メイリオ"/>
                <a:cs typeface="メイリオ"/>
              </a:rPr>
              <a:t>work:</a:t>
            </a:r>
            <a:r>
              <a:rPr dirty="0" sz="600" spc="25">
                <a:latin typeface="メイリオ"/>
                <a:cs typeface="メイリオ"/>
              </a:rPr>
              <a:t> </a:t>
            </a:r>
            <a:r>
              <a:rPr dirty="0" sz="600">
                <a:latin typeface="メイリオ"/>
                <a:cs typeface="メイリオ"/>
              </a:rPr>
              <a:t>A</a:t>
            </a:r>
            <a:r>
              <a:rPr dirty="0" sz="600" spc="20">
                <a:latin typeface="メイリオ"/>
                <a:cs typeface="メイリオ"/>
              </a:rPr>
              <a:t> </a:t>
            </a:r>
            <a:r>
              <a:rPr dirty="0" sz="600" spc="-40">
                <a:latin typeface="メイリオ"/>
                <a:cs typeface="メイリオ"/>
              </a:rPr>
              <a:t>narrative</a:t>
            </a:r>
            <a:r>
              <a:rPr dirty="0" sz="600" spc="10">
                <a:latin typeface="メイリオ"/>
                <a:cs typeface="メイリオ"/>
              </a:rPr>
              <a:t> </a:t>
            </a:r>
            <a:r>
              <a:rPr dirty="0" sz="600" spc="-25">
                <a:latin typeface="メイリオ"/>
                <a:cs typeface="メイリオ"/>
              </a:rPr>
              <a:t>literature</a:t>
            </a:r>
            <a:r>
              <a:rPr dirty="0" sz="600" spc="500">
                <a:latin typeface="メイリオ"/>
                <a:cs typeface="メイリオ"/>
              </a:rPr>
              <a:t> </a:t>
            </a:r>
            <a:r>
              <a:rPr dirty="0" sz="600" spc="-50">
                <a:latin typeface="メイリオ"/>
                <a:cs typeface="メイリオ"/>
              </a:rPr>
              <a:t>review</a:t>
            </a:r>
            <a:r>
              <a:rPr dirty="0" sz="600" spc="-80">
                <a:latin typeface="メイリオ"/>
                <a:cs typeface="メイリオ"/>
              </a:rPr>
              <a:t> </a:t>
            </a:r>
            <a:r>
              <a:rPr dirty="0" sz="600" spc="-50">
                <a:latin typeface="メイリオ"/>
                <a:cs typeface="メイリオ"/>
              </a:rPr>
              <a:t>about</a:t>
            </a:r>
            <a:r>
              <a:rPr dirty="0" sz="600" spc="-70">
                <a:latin typeface="メイリオ"/>
                <a:cs typeface="メイリオ"/>
              </a:rPr>
              <a:t> </a:t>
            </a:r>
            <a:r>
              <a:rPr dirty="0" sz="600" spc="-55">
                <a:latin typeface="メイリオ"/>
                <a:cs typeface="メイリオ"/>
              </a:rPr>
              <a:t>menopause,</a:t>
            </a:r>
            <a:r>
              <a:rPr dirty="0" sz="600" spc="-65">
                <a:latin typeface="メイリオ"/>
                <a:cs typeface="メイリオ"/>
              </a:rPr>
              <a:t> </a:t>
            </a:r>
            <a:r>
              <a:rPr dirty="0" sz="600" spc="-45">
                <a:latin typeface="メイリオ"/>
                <a:cs typeface="メイリオ"/>
              </a:rPr>
              <a:t>work</a:t>
            </a:r>
            <a:r>
              <a:rPr dirty="0" sz="600" spc="-75">
                <a:latin typeface="メイリオ"/>
                <a:cs typeface="メイリオ"/>
              </a:rPr>
              <a:t> </a:t>
            </a:r>
            <a:r>
              <a:rPr dirty="0" sz="600" spc="-45">
                <a:latin typeface="メイリオ"/>
                <a:cs typeface="メイリオ"/>
              </a:rPr>
              <a:t>and</a:t>
            </a:r>
            <a:r>
              <a:rPr dirty="0" sz="600" spc="-80">
                <a:latin typeface="メイリオ"/>
                <a:cs typeface="メイリオ"/>
              </a:rPr>
              <a:t> </a:t>
            </a:r>
            <a:r>
              <a:rPr dirty="0" sz="600" spc="-55">
                <a:latin typeface="メイリオ"/>
                <a:cs typeface="メイリオ"/>
              </a:rPr>
              <a:t>health.</a:t>
            </a:r>
            <a:r>
              <a:rPr dirty="0" sz="600" spc="-75">
                <a:latin typeface="メイリオ"/>
                <a:cs typeface="メイリオ"/>
              </a:rPr>
              <a:t> </a:t>
            </a:r>
            <a:r>
              <a:rPr dirty="0" sz="600" spc="-45">
                <a:latin typeface="メイリオ"/>
                <a:cs typeface="メイリオ"/>
              </a:rPr>
              <a:t>Work</a:t>
            </a:r>
            <a:r>
              <a:rPr dirty="0" sz="600" spc="-80">
                <a:latin typeface="メイリオ"/>
                <a:cs typeface="メイリオ"/>
              </a:rPr>
              <a:t> </a:t>
            </a:r>
            <a:r>
              <a:rPr dirty="0" sz="600" spc="-45">
                <a:latin typeface="メイリオ"/>
                <a:cs typeface="メイリオ"/>
              </a:rPr>
              <a:t>72:</a:t>
            </a:r>
            <a:r>
              <a:rPr dirty="0" sz="600" spc="-40">
                <a:latin typeface="メイリオ"/>
                <a:cs typeface="メイリオ"/>
              </a:rPr>
              <a:t> </a:t>
            </a:r>
            <a:r>
              <a:rPr dirty="0" sz="600" spc="-60">
                <a:latin typeface="メイリオ"/>
                <a:cs typeface="メイリオ"/>
              </a:rPr>
              <a:t>483-</a:t>
            </a:r>
            <a:r>
              <a:rPr dirty="0" sz="600" spc="-50">
                <a:latin typeface="メイリオ"/>
                <a:cs typeface="メイリオ"/>
              </a:rPr>
              <a:t>496,</a:t>
            </a:r>
            <a:r>
              <a:rPr dirty="0" sz="600" spc="-65">
                <a:latin typeface="メイリオ"/>
                <a:cs typeface="メイリオ"/>
              </a:rPr>
              <a:t> </a:t>
            </a:r>
            <a:r>
              <a:rPr dirty="0" sz="600" spc="-10">
                <a:latin typeface="メイリオ"/>
                <a:cs typeface="メイリオ"/>
              </a:rPr>
              <a:t>2022.</a:t>
            </a:r>
            <a:endParaRPr sz="600">
              <a:latin typeface="メイリオ"/>
              <a:cs typeface="メイリオ"/>
            </a:endParaRPr>
          </a:p>
          <a:p>
            <a:pPr algn="just" marL="228600" marR="19050" indent="-216535">
              <a:lnSpc>
                <a:spcPct val="100000"/>
              </a:lnSpc>
              <a:spcBef>
                <a:spcPts val="409"/>
              </a:spcBef>
            </a:pPr>
            <a:r>
              <a:rPr dirty="0" sz="600">
                <a:latin typeface="メイリオ"/>
                <a:cs typeface="メイリオ"/>
              </a:rPr>
              <a:t>26.</a:t>
            </a:r>
            <a:r>
              <a:rPr dirty="0" sz="600" spc="260">
                <a:latin typeface="メイリオ"/>
                <a:cs typeface="メイリオ"/>
              </a:rPr>
              <a:t>  </a:t>
            </a:r>
            <a:r>
              <a:rPr dirty="0" sz="600" spc="-65">
                <a:latin typeface="メイリオ"/>
                <a:cs typeface="メイリオ"/>
              </a:rPr>
              <a:t>Ohtsu</a:t>
            </a:r>
            <a:r>
              <a:rPr dirty="0" sz="600" spc="25">
                <a:latin typeface="メイリオ"/>
                <a:cs typeface="メイリオ"/>
              </a:rPr>
              <a:t> </a:t>
            </a:r>
            <a:r>
              <a:rPr dirty="0" sz="600" spc="-95">
                <a:latin typeface="メイリオ"/>
                <a:cs typeface="メイリオ"/>
              </a:rPr>
              <a:t>T,</a:t>
            </a:r>
            <a:r>
              <a:rPr dirty="0" sz="600" spc="45">
                <a:latin typeface="メイリオ"/>
                <a:cs typeface="メイリオ"/>
              </a:rPr>
              <a:t> </a:t>
            </a:r>
            <a:r>
              <a:rPr dirty="0" sz="600" spc="-70">
                <a:latin typeface="メイリオ"/>
                <a:cs typeface="メイリオ"/>
              </a:rPr>
              <a:t>Kaneita</a:t>
            </a:r>
            <a:r>
              <a:rPr dirty="0" sz="600" spc="20">
                <a:latin typeface="メイリオ"/>
                <a:cs typeface="メイリオ"/>
              </a:rPr>
              <a:t> </a:t>
            </a:r>
            <a:r>
              <a:rPr dirty="0" sz="600" spc="-75">
                <a:latin typeface="メイリオ"/>
                <a:cs typeface="メイリオ"/>
              </a:rPr>
              <a:t>Y,</a:t>
            </a:r>
            <a:r>
              <a:rPr dirty="0" sz="600" spc="25">
                <a:latin typeface="メイリオ"/>
                <a:cs typeface="メイリオ"/>
              </a:rPr>
              <a:t> </a:t>
            </a:r>
            <a:r>
              <a:rPr dirty="0" sz="600" spc="-70">
                <a:latin typeface="メイリオ"/>
                <a:cs typeface="メイリオ"/>
              </a:rPr>
              <a:t>Aritake</a:t>
            </a:r>
            <a:r>
              <a:rPr dirty="0" sz="600" spc="20">
                <a:latin typeface="メイリオ"/>
                <a:cs typeface="メイリオ"/>
              </a:rPr>
              <a:t> </a:t>
            </a:r>
            <a:r>
              <a:rPr dirty="0" sz="600" spc="-95">
                <a:latin typeface="メイリオ"/>
                <a:cs typeface="メイリオ"/>
              </a:rPr>
              <a:t>S,</a:t>
            </a:r>
            <a:r>
              <a:rPr dirty="0" sz="600" spc="45">
                <a:latin typeface="メイリオ"/>
                <a:cs typeface="メイリオ"/>
              </a:rPr>
              <a:t> </a:t>
            </a:r>
            <a:r>
              <a:rPr dirty="0" sz="600" spc="-60">
                <a:latin typeface="メイリオ"/>
                <a:cs typeface="メイリオ"/>
              </a:rPr>
              <a:t>Mishima</a:t>
            </a:r>
            <a:r>
              <a:rPr dirty="0" sz="600" spc="10">
                <a:latin typeface="メイリオ"/>
                <a:cs typeface="メイリオ"/>
              </a:rPr>
              <a:t> </a:t>
            </a:r>
            <a:r>
              <a:rPr dirty="0" sz="600" spc="-95">
                <a:latin typeface="メイリオ"/>
                <a:cs typeface="メイリオ"/>
              </a:rPr>
              <a:t>K,</a:t>
            </a:r>
            <a:r>
              <a:rPr dirty="0" sz="600" spc="45">
                <a:latin typeface="メイリオ"/>
                <a:cs typeface="メイリオ"/>
              </a:rPr>
              <a:t> </a:t>
            </a:r>
            <a:r>
              <a:rPr dirty="0" sz="600" spc="-70">
                <a:latin typeface="メイリオ"/>
                <a:cs typeface="メイリオ"/>
              </a:rPr>
              <a:t>Uchiyama</a:t>
            </a:r>
            <a:r>
              <a:rPr dirty="0" sz="600" spc="20">
                <a:latin typeface="メイリオ"/>
                <a:cs typeface="メイリオ"/>
              </a:rPr>
              <a:t> </a:t>
            </a:r>
            <a:r>
              <a:rPr dirty="0" sz="600" spc="-90">
                <a:latin typeface="メイリオ"/>
                <a:cs typeface="メイリオ"/>
              </a:rPr>
              <a:t>M,</a:t>
            </a:r>
            <a:r>
              <a:rPr dirty="0" sz="600" spc="40">
                <a:latin typeface="メイリオ"/>
                <a:cs typeface="メイリオ"/>
              </a:rPr>
              <a:t> </a:t>
            </a:r>
            <a:r>
              <a:rPr dirty="0" sz="600" spc="-60">
                <a:latin typeface="メイリオ"/>
                <a:cs typeface="メイリオ"/>
              </a:rPr>
              <a:t>Akashiba</a:t>
            </a:r>
            <a:r>
              <a:rPr dirty="0" sz="600" spc="10">
                <a:latin typeface="メイリオ"/>
                <a:cs typeface="メイリオ"/>
              </a:rPr>
              <a:t> </a:t>
            </a:r>
            <a:r>
              <a:rPr dirty="0" sz="600" spc="-95">
                <a:latin typeface="メイリオ"/>
                <a:cs typeface="メイリオ"/>
              </a:rPr>
              <a:t>T,</a:t>
            </a:r>
            <a:r>
              <a:rPr dirty="0" sz="600" spc="45">
                <a:latin typeface="メイリオ"/>
                <a:cs typeface="メイリオ"/>
              </a:rPr>
              <a:t> </a:t>
            </a:r>
            <a:r>
              <a:rPr dirty="0" sz="600" spc="-60">
                <a:latin typeface="メイリオ"/>
                <a:cs typeface="メイリオ"/>
              </a:rPr>
              <a:t>Uchimura</a:t>
            </a:r>
            <a:r>
              <a:rPr dirty="0" sz="600" spc="10">
                <a:latin typeface="メイリオ"/>
                <a:cs typeface="メイリオ"/>
              </a:rPr>
              <a:t> </a:t>
            </a:r>
            <a:r>
              <a:rPr dirty="0" sz="600" spc="-95">
                <a:latin typeface="メイリオ"/>
                <a:cs typeface="メイリオ"/>
              </a:rPr>
              <a:t>N,</a:t>
            </a:r>
            <a:r>
              <a:rPr dirty="0" sz="600" spc="45">
                <a:latin typeface="メイリオ"/>
                <a:cs typeface="メイリオ"/>
              </a:rPr>
              <a:t> </a:t>
            </a:r>
            <a:r>
              <a:rPr dirty="0" sz="600" spc="-10">
                <a:latin typeface="メイリオ"/>
                <a:cs typeface="メイリオ"/>
              </a:rPr>
              <a:t>Nakaji</a:t>
            </a:r>
            <a:r>
              <a:rPr dirty="0" sz="600" spc="500">
                <a:latin typeface="メイリオ"/>
                <a:cs typeface="メイリオ"/>
              </a:rPr>
              <a:t> </a:t>
            </a:r>
            <a:r>
              <a:rPr dirty="0" sz="600" spc="-20">
                <a:latin typeface="メイリオ"/>
                <a:cs typeface="メイリオ"/>
              </a:rPr>
              <a:t>S, </a:t>
            </a:r>
            <a:r>
              <a:rPr dirty="0" sz="600" spc="-50">
                <a:latin typeface="メイリオ"/>
                <a:cs typeface="メイリオ"/>
              </a:rPr>
              <a:t>Munezawa</a:t>
            </a:r>
            <a:r>
              <a:rPr dirty="0" sz="600">
                <a:latin typeface="メイリオ"/>
                <a:cs typeface="メイリオ"/>
              </a:rPr>
              <a:t> </a:t>
            </a:r>
            <a:r>
              <a:rPr dirty="0" sz="600" spc="-30">
                <a:latin typeface="メイリオ"/>
                <a:cs typeface="メイリオ"/>
              </a:rPr>
              <a:t>T,</a:t>
            </a:r>
            <a:r>
              <a:rPr dirty="0" sz="600">
                <a:latin typeface="メイリオ"/>
                <a:cs typeface="メイリオ"/>
              </a:rPr>
              <a:t> </a:t>
            </a:r>
            <a:r>
              <a:rPr dirty="0" sz="600" spc="-45">
                <a:latin typeface="メイリオ"/>
                <a:cs typeface="メイリオ"/>
              </a:rPr>
              <a:t>Kokaze</a:t>
            </a:r>
            <a:r>
              <a:rPr dirty="0" sz="600" spc="10">
                <a:latin typeface="メイリオ"/>
                <a:cs typeface="メイリオ"/>
              </a:rPr>
              <a:t> </a:t>
            </a:r>
            <a:r>
              <a:rPr dirty="0" sz="600" spc="-30">
                <a:latin typeface="メイリオ"/>
                <a:cs typeface="メイリオ"/>
              </a:rPr>
              <a:t>A,</a:t>
            </a:r>
            <a:r>
              <a:rPr dirty="0" sz="600">
                <a:latin typeface="メイリオ"/>
                <a:cs typeface="メイリオ"/>
              </a:rPr>
              <a:t> </a:t>
            </a:r>
            <a:r>
              <a:rPr dirty="0" sz="600" spc="-45">
                <a:latin typeface="メイリオ"/>
                <a:cs typeface="メイリオ"/>
              </a:rPr>
              <a:t>et.</a:t>
            </a:r>
            <a:r>
              <a:rPr dirty="0" sz="600">
                <a:latin typeface="メイリオ"/>
                <a:cs typeface="メイリオ"/>
              </a:rPr>
              <a:t> </a:t>
            </a:r>
            <a:r>
              <a:rPr dirty="0" sz="600" spc="-35">
                <a:latin typeface="メイリオ"/>
                <a:cs typeface="メイリオ"/>
              </a:rPr>
              <a:t>al.</a:t>
            </a:r>
            <a:r>
              <a:rPr dirty="0" sz="600">
                <a:latin typeface="メイリオ"/>
                <a:cs typeface="メイリオ"/>
              </a:rPr>
              <a:t> A</a:t>
            </a:r>
            <a:r>
              <a:rPr dirty="0" sz="600" spc="-5">
                <a:latin typeface="メイリオ"/>
                <a:cs typeface="メイリオ"/>
              </a:rPr>
              <a:t> </a:t>
            </a:r>
            <a:r>
              <a:rPr dirty="0" sz="600" spc="-60">
                <a:latin typeface="メイリオ"/>
                <a:cs typeface="メイリオ"/>
              </a:rPr>
              <a:t>cross-</a:t>
            </a:r>
            <a:r>
              <a:rPr dirty="0" sz="600" spc="-50">
                <a:latin typeface="メイリオ"/>
                <a:cs typeface="メイリオ"/>
              </a:rPr>
              <a:t>sectional</a:t>
            </a:r>
            <a:r>
              <a:rPr dirty="0" sz="600" spc="15">
                <a:latin typeface="メイリオ"/>
                <a:cs typeface="メイリオ"/>
              </a:rPr>
              <a:t> </a:t>
            </a:r>
            <a:r>
              <a:rPr dirty="0" sz="600" spc="-45">
                <a:latin typeface="メイリオ"/>
                <a:cs typeface="メイリオ"/>
              </a:rPr>
              <a:t>study</a:t>
            </a:r>
            <a:r>
              <a:rPr dirty="0" sz="600" spc="5">
                <a:latin typeface="メイリオ"/>
                <a:cs typeface="メイリオ"/>
              </a:rPr>
              <a:t> </a:t>
            </a:r>
            <a:r>
              <a:rPr dirty="0" sz="600" spc="-30">
                <a:latin typeface="メイリオ"/>
                <a:cs typeface="メイリオ"/>
              </a:rPr>
              <a:t>of</a:t>
            </a:r>
            <a:r>
              <a:rPr dirty="0" sz="600">
                <a:latin typeface="メイリオ"/>
                <a:cs typeface="メイリオ"/>
              </a:rPr>
              <a:t> </a:t>
            </a:r>
            <a:r>
              <a:rPr dirty="0" sz="600" spc="-35">
                <a:latin typeface="メイリオ"/>
                <a:cs typeface="メイリオ"/>
              </a:rPr>
              <a:t>the</a:t>
            </a:r>
            <a:r>
              <a:rPr dirty="0" sz="600" spc="10">
                <a:latin typeface="メイリオ"/>
                <a:cs typeface="メイリオ"/>
              </a:rPr>
              <a:t> </a:t>
            </a:r>
            <a:r>
              <a:rPr dirty="0" sz="600" spc="-55">
                <a:latin typeface="メイリオ"/>
                <a:cs typeface="メイリオ"/>
              </a:rPr>
              <a:t>association</a:t>
            </a:r>
            <a:r>
              <a:rPr dirty="0" sz="600" spc="5">
                <a:latin typeface="メイリオ"/>
                <a:cs typeface="メイリオ"/>
              </a:rPr>
              <a:t> </a:t>
            </a:r>
            <a:r>
              <a:rPr dirty="0" sz="600" spc="-10">
                <a:latin typeface="メイリオ"/>
                <a:cs typeface="メイリオ"/>
              </a:rPr>
              <a:t>between</a:t>
            </a:r>
            <a:r>
              <a:rPr dirty="0" sz="600" spc="500">
                <a:latin typeface="メイリオ"/>
                <a:cs typeface="メイリオ"/>
              </a:rPr>
              <a:t> </a:t>
            </a:r>
            <a:r>
              <a:rPr dirty="0" sz="600" spc="-55">
                <a:latin typeface="メイリオ"/>
                <a:cs typeface="メイリオ"/>
              </a:rPr>
              <a:t>working</a:t>
            </a:r>
            <a:r>
              <a:rPr dirty="0" sz="600" spc="25">
                <a:latin typeface="メイリオ"/>
                <a:cs typeface="メイリオ"/>
              </a:rPr>
              <a:t> </a:t>
            </a:r>
            <a:r>
              <a:rPr dirty="0" sz="600" spc="-50">
                <a:latin typeface="メイリオ"/>
                <a:cs typeface="メイリオ"/>
              </a:rPr>
              <a:t>hours</a:t>
            </a:r>
            <a:r>
              <a:rPr dirty="0" sz="600" spc="30">
                <a:latin typeface="メイリオ"/>
                <a:cs typeface="メイリオ"/>
              </a:rPr>
              <a:t> </a:t>
            </a:r>
            <a:r>
              <a:rPr dirty="0" sz="600" spc="-40">
                <a:latin typeface="メイリオ"/>
                <a:cs typeface="メイリオ"/>
              </a:rPr>
              <a:t>and</a:t>
            </a:r>
            <a:r>
              <a:rPr dirty="0" sz="600" spc="10">
                <a:latin typeface="メイリオ"/>
                <a:cs typeface="メイリオ"/>
              </a:rPr>
              <a:t> </a:t>
            </a:r>
            <a:r>
              <a:rPr dirty="0" sz="600" spc="-45">
                <a:latin typeface="メイリオ"/>
                <a:cs typeface="メイリオ"/>
              </a:rPr>
              <a:t>sleep</a:t>
            </a:r>
            <a:r>
              <a:rPr dirty="0" sz="600" spc="5">
                <a:latin typeface="メイリオ"/>
                <a:cs typeface="メイリオ"/>
              </a:rPr>
              <a:t> </a:t>
            </a:r>
            <a:r>
              <a:rPr dirty="0" sz="600" spc="-50">
                <a:latin typeface="メイリオ"/>
                <a:cs typeface="メイリオ"/>
              </a:rPr>
              <a:t>duration</a:t>
            </a:r>
            <a:r>
              <a:rPr dirty="0" sz="600" spc="15">
                <a:latin typeface="メイリオ"/>
                <a:cs typeface="メイリオ"/>
              </a:rPr>
              <a:t> </a:t>
            </a:r>
            <a:r>
              <a:rPr dirty="0" sz="600" spc="-45">
                <a:latin typeface="メイリオ"/>
                <a:cs typeface="メイリオ"/>
              </a:rPr>
              <a:t>among</a:t>
            </a:r>
            <a:r>
              <a:rPr dirty="0" sz="600" spc="10">
                <a:latin typeface="メイリオ"/>
                <a:cs typeface="メイリオ"/>
              </a:rPr>
              <a:t> </a:t>
            </a:r>
            <a:r>
              <a:rPr dirty="0" sz="600" spc="-30">
                <a:latin typeface="メイリオ"/>
                <a:cs typeface="メイリオ"/>
              </a:rPr>
              <a:t>the</a:t>
            </a:r>
            <a:r>
              <a:rPr dirty="0" sz="600" spc="15">
                <a:latin typeface="メイリオ"/>
                <a:cs typeface="メイリオ"/>
              </a:rPr>
              <a:t> </a:t>
            </a:r>
            <a:r>
              <a:rPr dirty="0" sz="600" spc="-50">
                <a:latin typeface="メイリオ"/>
                <a:cs typeface="メイリオ"/>
              </a:rPr>
              <a:t>Japanese</a:t>
            </a:r>
            <a:r>
              <a:rPr dirty="0" sz="600" spc="30">
                <a:latin typeface="メイリオ"/>
                <a:cs typeface="メイリオ"/>
              </a:rPr>
              <a:t> </a:t>
            </a:r>
            <a:r>
              <a:rPr dirty="0" sz="600" spc="-50">
                <a:latin typeface="メイリオ"/>
                <a:cs typeface="メイリオ"/>
              </a:rPr>
              <a:t>working</a:t>
            </a:r>
            <a:r>
              <a:rPr dirty="0" sz="600" spc="10">
                <a:latin typeface="メイリオ"/>
                <a:cs typeface="メイリオ"/>
              </a:rPr>
              <a:t> </a:t>
            </a:r>
            <a:r>
              <a:rPr dirty="0" sz="600" spc="-55">
                <a:latin typeface="メイリオ"/>
                <a:cs typeface="メイリオ"/>
              </a:rPr>
              <a:t>population.</a:t>
            </a:r>
            <a:r>
              <a:rPr dirty="0" sz="600" spc="25">
                <a:latin typeface="メイリオ"/>
                <a:cs typeface="メイリオ"/>
              </a:rPr>
              <a:t> </a:t>
            </a:r>
            <a:r>
              <a:rPr dirty="0" sz="600">
                <a:latin typeface="メイリオ"/>
                <a:cs typeface="メイリオ"/>
              </a:rPr>
              <a:t>J</a:t>
            </a:r>
            <a:r>
              <a:rPr dirty="0" sz="600" spc="15">
                <a:latin typeface="メイリオ"/>
                <a:cs typeface="メイリオ"/>
              </a:rPr>
              <a:t> </a:t>
            </a:r>
            <a:r>
              <a:rPr dirty="0" sz="600" spc="-20">
                <a:latin typeface="メイリオ"/>
                <a:cs typeface="メイリオ"/>
              </a:rPr>
              <a:t>Occup</a:t>
            </a:r>
            <a:r>
              <a:rPr dirty="0" sz="600" spc="500">
                <a:latin typeface="メイリオ"/>
                <a:cs typeface="メイリオ"/>
              </a:rPr>
              <a:t> </a:t>
            </a:r>
            <a:r>
              <a:rPr dirty="0" sz="600" spc="-50">
                <a:latin typeface="メイリオ"/>
                <a:cs typeface="メイリオ"/>
              </a:rPr>
              <a:t>Health</a:t>
            </a:r>
            <a:r>
              <a:rPr dirty="0" sz="600" spc="-65">
                <a:latin typeface="メイリオ"/>
                <a:cs typeface="メイリオ"/>
              </a:rPr>
              <a:t> </a:t>
            </a:r>
            <a:r>
              <a:rPr dirty="0" sz="600" spc="-50">
                <a:latin typeface="メイリオ"/>
                <a:cs typeface="メイリオ"/>
              </a:rPr>
              <a:t>55:</a:t>
            </a:r>
            <a:r>
              <a:rPr dirty="0" sz="600" spc="-60">
                <a:latin typeface="メイリオ"/>
                <a:cs typeface="メイリオ"/>
              </a:rPr>
              <a:t> </a:t>
            </a:r>
            <a:r>
              <a:rPr dirty="0" sz="600" spc="-65">
                <a:latin typeface="メイリオ"/>
                <a:cs typeface="メイリオ"/>
              </a:rPr>
              <a:t>307-</a:t>
            </a:r>
            <a:r>
              <a:rPr dirty="0" sz="600" spc="-55">
                <a:latin typeface="メイリオ"/>
                <a:cs typeface="メイリオ"/>
              </a:rPr>
              <a:t>311,</a:t>
            </a:r>
            <a:r>
              <a:rPr dirty="0" sz="600" spc="-60">
                <a:latin typeface="メイリオ"/>
                <a:cs typeface="メイリオ"/>
              </a:rPr>
              <a:t> </a:t>
            </a:r>
            <a:r>
              <a:rPr dirty="0" sz="600" spc="-10">
                <a:latin typeface="メイリオ"/>
                <a:cs typeface="メイリオ"/>
              </a:rPr>
              <a:t>2013.</a:t>
            </a:r>
            <a:endParaRPr sz="600">
              <a:latin typeface="メイリオ"/>
              <a:cs typeface="メイリオ"/>
            </a:endParaRPr>
          </a:p>
          <a:p>
            <a:pPr algn="just" marL="228600" marR="19050" indent="-216535">
              <a:lnSpc>
                <a:spcPct val="100000"/>
              </a:lnSpc>
              <a:spcBef>
                <a:spcPts val="395"/>
              </a:spcBef>
            </a:pPr>
            <a:r>
              <a:rPr dirty="0" sz="600">
                <a:latin typeface="メイリオ"/>
                <a:cs typeface="メイリオ"/>
              </a:rPr>
              <a:t>27.</a:t>
            </a:r>
            <a:r>
              <a:rPr dirty="0" sz="600" spc="285">
                <a:latin typeface="メイリオ"/>
                <a:cs typeface="メイリオ"/>
              </a:rPr>
              <a:t>  </a:t>
            </a:r>
            <a:r>
              <a:rPr dirty="0" sz="600" spc="-70">
                <a:latin typeface="メイリオ"/>
                <a:cs typeface="メイリオ"/>
              </a:rPr>
              <a:t>Tsuchiya</a:t>
            </a:r>
            <a:r>
              <a:rPr dirty="0" sz="600" spc="20">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70">
                <a:latin typeface="メイリオ"/>
                <a:cs typeface="メイリオ"/>
              </a:rPr>
              <a:t>Takahashi</a:t>
            </a:r>
            <a:r>
              <a:rPr dirty="0" sz="600" spc="20">
                <a:latin typeface="メイリオ"/>
                <a:cs typeface="メイリオ"/>
              </a:rPr>
              <a:t> </a:t>
            </a:r>
            <a:r>
              <a:rPr dirty="0" sz="600" spc="-110">
                <a:latin typeface="メイリオ"/>
                <a:cs typeface="メイリオ"/>
              </a:rPr>
              <a:t>M,</a:t>
            </a:r>
            <a:r>
              <a:rPr dirty="0" sz="600" spc="60">
                <a:latin typeface="メイリオ"/>
                <a:cs typeface="メイリオ"/>
              </a:rPr>
              <a:t> </a:t>
            </a:r>
            <a:r>
              <a:rPr dirty="0" sz="600" spc="-70">
                <a:latin typeface="メイリオ"/>
                <a:cs typeface="メイリオ"/>
              </a:rPr>
              <a:t>Miki</a:t>
            </a:r>
            <a:r>
              <a:rPr dirty="0" sz="600" spc="20">
                <a:latin typeface="メイリオ"/>
                <a:cs typeface="メイリオ"/>
              </a:rPr>
              <a:t> </a:t>
            </a:r>
            <a:r>
              <a:rPr dirty="0" sz="600" spc="-105">
                <a:latin typeface="メイリオ"/>
                <a:cs typeface="メイリオ"/>
              </a:rPr>
              <a:t>K,</a:t>
            </a:r>
            <a:r>
              <a:rPr dirty="0" sz="600" spc="55">
                <a:latin typeface="メイリオ"/>
                <a:cs typeface="メイリオ"/>
              </a:rPr>
              <a:t> </a:t>
            </a:r>
            <a:r>
              <a:rPr dirty="0" sz="600" spc="-75">
                <a:latin typeface="メイリオ"/>
                <a:cs typeface="メイリオ"/>
              </a:rPr>
              <a:t>Kubo</a:t>
            </a:r>
            <a:r>
              <a:rPr dirty="0" sz="600" spc="25">
                <a:latin typeface="メイリオ"/>
                <a:cs typeface="メイリオ"/>
              </a:rPr>
              <a:t> </a:t>
            </a:r>
            <a:r>
              <a:rPr dirty="0" sz="600" spc="-120">
                <a:latin typeface="メイリオ"/>
                <a:cs typeface="メイリオ"/>
              </a:rPr>
              <a:t>T,</a:t>
            </a:r>
            <a:r>
              <a:rPr dirty="0" sz="600" spc="70">
                <a:latin typeface="メイリオ"/>
                <a:cs typeface="メイリオ"/>
              </a:rPr>
              <a:t> </a:t>
            </a:r>
            <a:r>
              <a:rPr dirty="0" sz="600" spc="-70">
                <a:latin typeface="メイリオ"/>
                <a:cs typeface="メイリオ"/>
              </a:rPr>
              <a:t>Izawa</a:t>
            </a:r>
            <a:r>
              <a:rPr dirty="0" sz="600" spc="20">
                <a:latin typeface="メイリオ"/>
                <a:cs typeface="メイリオ"/>
              </a:rPr>
              <a:t> </a:t>
            </a:r>
            <a:r>
              <a:rPr dirty="0" sz="600" spc="-105">
                <a:latin typeface="メイリオ"/>
                <a:cs typeface="メイリオ"/>
              </a:rPr>
              <a:t>S.</a:t>
            </a:r>
            <a:r>
              <a:rPr dirty="0" sz="600" spc="55">
                <a:latin typeface="メイリオ"/>
                <a:cs typeface="メイリオ"/>
              </a:rPr>
              <a:t> </a:t>
            </a:r>
            <a:r>
              <a:rPr dirty="0" sz="600" spc="-60">
                <a:latin typeface="メイリオ"/>
                <a:cs typeface="メイリオ"/>
              </a:rPr>
              <a:t>Cross-sectional</a:t>
            </a:r>
            <a:r>
              <a:rPr dirty="0" sz="600" spc="10">
                <a:latin typeface="メイリオ"/>
                <a:cs typeface="メイリオ"/>
              </a:rPr>
              <a:t> </a:t>
            </a:r>
            <a:r>
              <a:rPr dirty="0" sz="600" spc="-60">
                <a:latin typeface="メイリオ"/>
                <a:cs typeface="メイリオ"/>
              </a:rPr>
              <a:t>associations</a:t>
            </a:r>
            <a:r>
              <a:rPr dirty="0" sz="600" spc="10">
                <a:latin typeface="メイリオ"/>
                <a:cs typeface="メイリオ"/>
              </a:rPr>
              <a:t> </a:t>
            </a:r>
            <a:r>
              <a:rPr dirty="0" sz="600" spc="-10">
                <a:latin typeface="メイリオ"/>
                <a:cs typeface="メイリオ"/>
              </a:rPr>
              <a:t>between</a:t>
            </a:r>
            <a:r>
              <a:rPr dirty="0" sz="600" spc="500">
                <a:latin typeface="メイリオ"/>
                <a:cs typeface="メイリオ"/>
              </a:rPr>
              <a:t> </a:t>
            </a:r>
            <a:r>
              <a:rPr dirty="0" sz="600" spc="-35">
                <a:latin typeface="メイリオ"/>
                <a:cs typeface="メイリオ"/>
              </a:rPr>
              <a:t>daily</a:t>
            </a:r>
            <a:r>
              <a:rPr dirty="0" sz="600" spc="5">
                <a:latin typeface="メイリオ"/>
                <a:cs typeface="メイリオ"/>
              </a:rPr>
              <a:t> </a:t>
            </a:r>
            <a:r>
              <a:rPr dirty="0" sz="600" spc="-30">
                <a:latin typeface="メイリオ"/>
                <a:cs typeface="メイリオ"/>
              </a:rPr>
              <a:t>rest</a:t>
            </a:r>
            <a:r>
              <a:rPr dirty="0" sz="600" spc="25">
                <a:latin typeface="メイリオ"/>
                <a:cs typeface="メイリオ"/>
              </a:rPr>
              <a:t> </a:t>
            </a:r>
            <a:r>
              <a:rPr dirty="0" sz="600" spc="-50">
                <a:latin typeface="メイリオ"/>
                <a:cs typeface="メイリオ"/>
              </a:rPr>
              <a:t>periods</a:t>
            </a:r>
            <a:r>
              <a:rPr dirty="0" sz="600" spc="20">
                <a:latin typeface="メイリオ"/>
                <a:cs typeface="メイリオ"/>
              </a:rPr>
              <a:t> </a:t>
            </a:r>
            <a:r>
              <a:rPr dirty="0" sz="600" spc="-45">
                <a:latin typeface="メイリオ"/>
                <a:cs typeface="メイリオ"/>
              </a:rPr>
              <a:t>during</a:t>
            </a:r>
            <a:r>
              <a:rPr dirty="0" sz="600" spc="5">
                <a:latin typeface="メイリオ"/>
                <a:cs typeface="メイリオ"/>
              </a:rPr>
              <a:t> </a:t>
            </a:r>
            <a:r>
              <a:rPr dirty="0" sz="600" spc="-45">
                <a:latin typeface="メイリオ"/>
                <a:cs typeface="メイリオ"/>
              </a:rPr>
              <a:t>weekdays</a:t>
            </a:r>
            <a:r>
              <a:rPr dirty="0" sz="600" spc="20">
                <a:latin typeface="メイリオ"/>
                <a:cs typeface="メイリオ"/>
              </a:rPr>
              <a:t> </a:t>
            </a:r>
            <a:r>
              <a:rPr dirty="0" sz="600" spc="-20">
                <a:latin typeface="メイリオ"/>
                <a:cs typeface="メイリオ"/>
              </a:rPr>
              <a:t>and</a:t>
            </a:r>
            <a:r>
              <a:rPr dirty="0" sz="600" spc="20">
                <a:latin typeface="メイリオ"/>
                <a:cs typeface="メイリオ"/>
              </a:rPr>
              <a:t> </a:t>
            </a:r>
            <a:r>
              <a:rPr dirty="0" sz="600" spc="-50">
                <a:latin typeface="メイリオ"/>
                <a:cs typeface="メイリオ"/>
              </a:rPr>
              <a:t>psychological</a:t>
            </a:r>
            <a:r>
              <a:rPr dirty="0" sz="600" spc="25">
                <a:latin typeface="メイリオ"/>
                <a:cs typeface="メイリオ"/>
              </a:rPr>
              <a:t> </a:t>
            </a:r>
            <a:r>
              <a:rPr dirty="0" sz="600" spc="-45">
                <a:latin typeface="メイリオ"/>
                <a:cs typeface="メイリオ"/>
              </a:rPr>
              <a:t>distress,</a:t>
            </a:r>
            <a:r>
              <a:rPr dirty="0" sz="600" spc="20">
                <a:latin typeface="メイリオ"/>
                <a:cs typeface="メイリオ"/>
              </a:rPr>
              <a:t> </a:t>
            </a:r>
            <a:r>
              <a:rPr dirty="0" sz="600" spc="-60">
                <a:latin typeface="メイリオ"/>
                <a:cs typeface="メイリオ"/>
              </a:rPr>
              <a:t>non-</a:t>
            </a:r>
            <a:r>
              <a:rPr dirty="0" sz="600" spc="-50">
                <a:latin typeface="メイリオ"/>
                <a:cs typeface="メイリオ"/>
              </a:rPr>
              <a:t>restorative</a:t>
            </a:r>
            <a:r>
              <a:rPr dirty="0" sz="600" spc="15">
                <a:latin typeface="メイリオ"/>
                <a:cs typeface="メイリオ"/>
              </a:rPr>
              <a:t> </a:t>
            </a:r>
            <a:r>
              <a:rPr dirty="0" sz="600" spc="-10">
                <a:latin typeface="メイリオ"/>
                <a:cs typeface="メイリオ"/>
              </a:rPr>
              <a:t>sleep,</a:t>
            </a:r>
            <a:r>
              <a:rPr dirty="0" sz="600" spc="500">
                <a:latin typeface="メイリオ"/>
                <a:cs typeface="メイリオ"/>
              </a:rPr>
              <a:t> </a:t>
            </a:r>
            <a:r>
              <a:rPr dirty="0" sz="600" spc="-65">
                <a:latin typeface="メイリオ"/>
                <a:cs typeface="メイリオ"/>
              </a:rPr>
              <a:t>fatigue,</a:t>
            </a:r>
            <a:r>
              <a:rPr dirty="0" sz="600" spc="50">
                <a:latin typeface="メイリオ"/>
                <a:cs typeface="メイリオ"/>
              </a:rPr>
              <a:t> </a:t>
            </a:r>
            <a:r>
              <a:rPr dirty="0" sz="600" spc="-65">
                <a:latin typeface="メイリオ"/>
                <a:cs typeface="メイリオ"/>
              </a:rPr>
              <a:t>and</a:t>
            </a:r>
            <a:r>
              <a:rPr dirty="0" sz="600" spc="50">
                <a:latin typeface="メイリオ"/>
                <a:cs typeface="メイリオ"/>
              </a:rPr>
              <a:t> </a:t>
            </a:r>
            <a:r>
              <a:rPr dirty="0" sz="600" spc="-65">
                <a:latin typeface="メイリオ"/>
                <a:cs typeface="メイリオ"/>
              </a:rPr>
              <a:t>work</a:t>
            </a:r>
            <a:r>
              <a:rPr dirty="0" sz="600" spc="70">
                <a:latin typeface="メイリオ"/>
                <a:cs typeface="メイリオ"/>
              </a:rPr>
              <a:t> </a:t>
            </a:r>
            <a:r>
              <a:rPr dirty="0" sz="600" spc="-60">
                <a:latin typeface="メイリオ"/>
                <a:cs typeface="メイリオ"/>
              </a:rPr>
              <a:t>performance</a:t>
            </a:r>
            <a:r>
              <a:rPr dirty="0" sz="600" spc="30">
                <a:latin typeface="メイリオ"/>
                <a:cs typeface="メイリオ"/>
              </a:rPr>
              <a:t> </a:t>
            </a:r>
            <a:r>
              <a:rPr dirty="0" sz="600" spc="-65">
                <a:latin typeface="メイリオ"/>
                <a:cs typeface="メイリオ"/>
              </a:rPr>
              <a:t>among</a:t>
            </a:r>
            <a:r>
              <a:rPr dirty="0" sz="600" spc="25">
                <a:latin typeface="メイリオ"/>
                <a:cs typeface="メイリオ"/>
              </a:rPr>
              <a:t> </a:t>
            </a:r>
            <a:r>
              <a:rPr dirty="0" sz="600" spc="-60">
                <a:latin typeface="メイリオ"/>
                <a:cs typeface="メイリオ"/>
              </a:rPr>
              <a:t>information</a:t>
            </a:r>
            <a:r>
              <a:rPr dirty="0" sz="600" spc="60">
                <a:latin typeface="メイリオ"/>
                <a:cs typeface="メイリオ"/>
              </a:rPr>
              <a:t> </a:t>
            </a:r>
            <a:r>
              <a:rPr dirty="0" sz="600" spc="-60">
                <a:latin typeface="メイリオ"/>
                <a:cs typeface="メイリオ"/>
              </a:rPr>
              <a:t>technology</a:t>
            </a:r>
            <a:r>
              <a:rPr dirty="0" sz="600" spc="20">
                <a:latin typeface="メイリオ"/>
                <a:cs typeface="メイリオ"/>
              </a:rPr>
              <a:t> </a:t>
            </a:r>
            <a:r>
              <a:rPr dirty="0" sz="600" spc="-60">
                <a:latin typeface="メイリオ"/>
                <a:cs typeface="メイリオ"/>
              </a:rPr>
              <a:t>workers.</a:t>
            </a:r>
            <a:r>
              <a:rPr dirty="0" sz="600" spc="40">
                <a:latin typeface="メイリオ"/>
                <a:cs typeface="メイリオ"/>
              </a:rPr>
              <a:t> </a:t>
            </a:r>
            <a:r>
              <a:rPr dirty="0" sz="600" spc="-70">
                <a:latin typeface="メイリオ"/>
                <a:cs typeface="メイリオ"/>
              </a:rPr>
              <a:t>Ind</a:t>
            </a:r>
            <a:r>
              <a:rPr dirty="0" sz="600" spc="25">
                <a:latin typeface="メイリオ"/>
                <a:cs typeface="メイリオ"/>
              </a:rPr>
              <a:t> </a:t>
            </a:r>
            <a:r>
              <a:rPr dirty="0" sz="600" spc="-65">
                <a:latin typeface="メイリオ"/>
                <a:cs typeface="メイリオ"/>
              </a:rPr>
              <a:t>Health</a:t>
            </a:r>
            <a:r>
              <a:rPr dirty="0" sz="600" spc="30">
                <a:latin typeface="メイリオ"/>
                <a:cs typeface="メイリオ"/>
              </a:rPr>
              <a:t> </a:t>
            </a:r>
            <a:r>
              <a:rPr dirty="0" sz="600" spc="-25">
                <a:latin typeface="メイリオ"/>
                <a:cs typeface="メイリオ"/>
              </a:rPr>
              <a:t>55:</a:t>
            </a:r>
            <a:r>
              <a:rPr dirty="0" sz="600" spc="500">
                <a:latin typeface="メイリオ"/>
                <a:cs typeface="メイリオ"/>
              </a:rPr>
              <a:t> </a:t>
            </a:r>
            <a:r>
              <a:rPr dirty="0" sz="600" spc="-60">
                <a:latin typeface="メイリオ"/>
                <a:cs typeface="メイリオ"/>
              </a:rPr>
              <a:t>173-</a:t>
            </a:r>
            <a:r>
              <a:rPr dirty="0" sz="600" spc="-50">
                <a:latin typeface="メイリオ"/>
                <a:cs typeface="メイリオ"/>
              </a:rPr>
              <a:t>179, </a:t>
            </a:r>
            <a:r>
              <a:rPr dirty="0" sz="600" spc="-10">
                <a:latin typeface="メイリオ"/>
                <a:cs typeface="メイリオ"/>
              </a:rPr>
              <a:t>2017.</a:t>
            </a:r>
            <a:endParaRPr sz="600">
              <a:latin typeface="メイリオ"/>
              <a:cs typeface="メイリオ"/>
            </a:endParaRPr>
          </a:p>
          <a:p>
            <a:pPr algn="just" marL="228600" marR="20320" indent="-216535">
              <a:lnSpc>
                <a:spcPct val="100000"/>
              </a:lnSpc>
              <a:spcBef>
                <a:spcPts val="400"/>
              </a:spcBef>
            </a:pPr>
            <a:r>
              <a:rPr dirty="0" sz="600">
                <a:latin typeface="メイリオ"/>
                <a:cs typeface="メイリオ"/>
              </a:rPr>
              <a:t>28</a:t>
            </a:r>
            <a:r>
              <a:rPr dirty="0" sz="600" spc="145">
                <a:latin typeface="メイリオ"/>
                <a:cs typeface="メイリオ"/>
              </a:rPr>
              <a:t>.  平  成  </a:t>
            </a:r>
            <a:r>
              <a:rPr dirty="0" sz="600">
                <a:latin typeface="メイリオ"/>
                <a:cs typeface="メイリオ"/>
              </a:rPr>
              <a:t>27</a:t>
            </a:r>
            <a:r>
              <a:rPr dirty="0" sz="600" spc="130">
                <a:latin typeface="メイリオ"/>
                <a:cs typeface="メイリオ"/>
              </a:rPr>
              <a:t>  年  国  民  健  康  ・  栄  養  調  査  報  告</a:t>
            </a:r>
            <a:r>
              <a:rPr dirty="0" sz="600" spc="500">
                <a:latin typeface="メイリオ"/>
                <a:cs typeface="メイリオ"/>
              </a:rPr>
              <a:t> </a:t>
            </a:r>
            <a:r>
              <a:rPr dirty="0" sz="600" spc="-60">
                <a:latin typeface="メイリオ"/>
                <a:cs typeface="メイリオ"/>
                <a:hlinkClick r:id="rId3"/>
              </a:rPr>
              <a:t>https://www.mhlw.go.jp/bunya/kenkou/eiyou/h27-</a:t>
            </a:r>
            <a:r>
              <a:rPr dirty="0" sz="600" spc="-10">
                <a:latin typeface="メイリオ"/>
                <a:cs typeface="メイリオ"/>
                <a:hlinkClick r:id="rId3"/>
              </a:rPr>
              <a:t>houkoku.html</a:t>
            </a:r>
            <a:endParaRPr sz="600">
              <a:latin typeface="メイリオ"/>
              <a:cs typeface="メイリオ"/>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92D050"/>
          </a:solidFill>
        </p:spPr>
        <p:txBody>
          <a:bodyPr wrap="square" lIns="0" tIns="0" rIns="0" bIns="0" rtlCol="0"/>
          <a:lstStyle/>
          <a:p/>
        </p:txBody>
      </p:sp>
      <p:sp>
        <p:nvSpPr>
          <p:cNvPr id="3" name="object 3"/>
          <p:cNvSpPr txBox="1"/>
          <p:nvPr/>
        </p:nvSpPr>
        <p:spPr>
          <a:xfrm>
            <a:off x="1583816" y="-31622"/>
            <a:ext cx="3689985"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FFFFFF"/>
                </a:solidFill>
                <a:latin typeface="メイリオ"/>
                <a:cs typeface="メイリオ"/>
              </a:rPr>
              <a:t>健康づくりのための睡眠ガイド</a:t>
            </a:r>
            <a:r>
              <a:rPr dirty="0" sz="1800" spc="-20">
                <a:solidFill>
                  <a:srgbClr val="FFFFFF"/>
                </a:solidFill>
                <a:latin typeface="Calibri"/>
                <a:cs typeface="Calibri"/>
              </a:rPr>
              <a:t>2023</a:t>
            </a:r>
            <a:endParaRPr sz="1800">
              <a:latin typeface="Calibri"/>
              <a:cs typeface="Calibri"/>
            </a:endParaRPr>
          </a:p>
        </p:txBody>
      </p:sp>
      <p:sp>
        <p:nvSpPr>
          <p:cNvPr id="4" name="object 4" descr="$PPTXTitle"/>
          <p:cNvSpPr txBox="1">
            <a:spLocks noGrp="1"/>
          </p:cNvSpPr>
          <p:nvPr>
            <p:ph type="title"/>
          </p:nvPr>
        </p:nvSpPr>
        <p:spPr>
          <a:prstGeom prst="rect"/>
        </p:spPr>
        <p:txBody>
          <a:bodyPr wrap="square" lIns="0" tIns="15875" rIns="0" bIns="0" rtlCol="0" vert="horz">
            <a:spAutoFit/>
          </a:bodyPr>
          <a:lstStyle/>
          <a:p>
            <a:pPr marL="777875">
              <a:lnSpc>
                <a:spcPct val="100000"/>
              </a:lnSpc>
              <a:spcBef>
                <a:spcPts val="125"/>
              </a:spcBef>
            </a:pPr>
            <a:r>
              <a:rPr dirty="0" spc="114">
                <a:solidFill>
                  <a:srgbClr val="92D050"/>
                </a:solidFill>
              </a:rPr>
              <a:t>こども版</a:t>
            </a:r>
            <a:r>
              <a:rPr dirty="0" baseline="5555" sz="3000" spc="-60">
                <a:solidFill>
                  <a:srgbClr val="92D050"/>
                </a:solidFill>
              </a:rPr>
              <a:t>（</a:t>
            </a:r>
            <a:r>
              <a:rPr dirty="0" baseline="5555" sz="3000" spc="-89">
                <a:solidFill>
                  <a:srgbClr val="92D050"/>
                </a:solidFill>
              </a:rPr>
              <a:t>案</a:t>
            </a:r>
            <a:r>
              <a:rPr dirty="0" baseline="5555" sz="3000" spc="-75">
                <a:solidFill>
                  <a:srgbClr val="92D050"/>
                </a:solidFill>
              </a:rPr>
              <a:t>）</a:t>
            </a:r>
            <a:endParaRPr baseline="5555" sz="3000"/>
          </a:p>
        </p:txBody>
      </p:sp>
      <p:sp>
        <p:nvSpPr>
          <p:cNvPr id="5" name="object 5"/>
          <p:cNvSpPr/>
          <p:nvPr/>
        </p:nvSpPr>
        <p:spPr>
          <a:xfrm>
            <a:off x="6858" y="1115949"/>
            <a:ext cx="6851650" cy="19050"/>
          </a:xfrm>
          <a:custGeom>
            <a:avLst/>
            <a:gdLst/>
            <a:ahLst/>
            <a:cxnLst/>
            <a:rect l="l" t="t" r="r" b="b"/>
            <a:pathLst>
              <a:path w="6851650" h="19050">
                <a:moveTo>
                  <a:pt x="0" y="19050"/>
                </a:moveTo>
                <a:lnTo>
                  <a:pt x="6851650" y="19050"/>
                </a:lnTo>
                <a:lnTo>
                  <a:pt x="6851650" y="0"/>
                </a:lnTo>
                <a:lnTo>
                  <a:pt x="0" y="0"/>
                </a:lnTo>
                <a:lnTo>
                  <a:pt x="0" y="19050"/>
                </a:lnTo>
                <a:close/>
              </a:path>
            </a:pathLst>
          </a:custGeom>
          <a:solidFill>
            <a:srgbClr val="92D050"/>
          </a:solidFill>
        </p:spPr>
        <p:txBody>
          <a:bodyPr wrap="square" lIns="0" tIns="0" rIns="0" bIns="0" rtlCol="0"/>
          <a:lstStyle/>
          <a:p/>
        </p:txBody>
      </p:sp>
      <p:grpSp>
        <p:nvGrpSpPr>
          <p:cNvPr id="6" name="object 6"/>
          <p:cNvGrpSpPr/>
          <p:nvPr/>
        </p:nvGrpSpPr>
        <p:grpSpPr>
          <a:xfrm>
            <a:off x="274129" y="1345501"/>
            <a:ext cx="6309995" cy="881380"/>
            <a:chOff x="274129" y="1345501"/>
            <a:chExt cx="6309995" cy="881380"/>
          </a:xfrm>
        </p:grpSpPr>
        <p:sp>
          <p:nvSpPr>
            <p:cNvPr id="7" name="object 7"/>
            <p:cNvSpPr/>
            <p:nvPr/>
          </p:nvSpPr>
          <p:spPr>
            <a:xfrm>
              <a:off x="278891" y="1350263"/>
              <a:ext cx="6300470" cy="871855"/>
            </a:xfrm>
            <a:custGeom>
              <a:avLst/>
              <a:gdLst/>
              <a:ahLst/>
              <a:cxnLst/>
              <a:rect l="l" t="t" r="r" b="b"/>
              <a:pathLst>
                <a:path w="6300470" h="871855">
                  <a:moveTo>
                    <a:pt x="6300216" y="0"/>
                  </a:moveTo>
                  <a:lnTo>
                    <a:pt x="0" y="0"/>
                  </a:lnTo>
                  <a:lnTo>
                    <a:pt x="0" y="871727"/>
                  </a:lnTo>
                  <a:lnTo>
                    <a:pt x="6300216" y="871727"/>
                  </a:lnTo>
                  <a:lnTo>
                    <a:pt x="6300216" y="0"/>
                  </a:lnTo>
                  <a:close/>
                </a:path>
              </a:pathLst>
            </a:custGeom>
            <a:solidFill>
              <a:srgbClr val="E7E6E6"/>
            </a:solidFill>
          </p:spPr>
          <p:txBody>
            <a:bodyPr wrap="square" lIns="0" tIns="0" rIns="0" bIns="0" rtlCol="0"/>
            <a:lstStyle/>
            <a:p/>
          </p:txBody>
        </p:sp>
        <p:sp>
          <p:nvSpPr>
            <p:cNvPr id="8" name="object 8"/>
            <p:cNvSpPr/>
            <p:nvPr/>
          </p:nvSpPr>
          <p:spPr>
            <a:xfrm>
              <a:off x="278891" y="1350263"/>
              <a:ext cx="6300470" cy="871855"/>
            </a:xfrm>
            <a:custGeom>
              <a:avLst/>
              <a:gdLst/>
              <a:ahLst/>
              <a:cxnLst/>
              <a:rect l="l" t="t" r="r" b="b"/>
              <a:pathLst>
                <a:path w="6300470" h="871855">
                  <a:moveTo>
                    <a:pt x="0" y="871727"/>
                  </a:moveTo>
                  <a:lnTo>
                    <a:pt x="6300216" y="871727"/>
                  </a:lnTo>
                  <a:lnTo>
                    <a:pt x="6300216" y="0"/>
                  </a:lnTo>
                  <a:lnTo>
                    <a:pt x="0" y="0"/>
                  </a:lnTo>
                  <a:lnTo>
                    <a:pt x="0" y="871727"/>
                  </a:lnTo>
                  <a:close/>
                </a:path>
              </a:pathLst>
            </a:custGeom>
            <a:ln w="9525">
              <a:solidFill>
                <a:srgbClr val="000000"/>
              </a:solidFill>
            </a:ln>
          </p:spPr>
          <p:txBody>
            <a:bodyPr wrap="square" lIns="0" tIns="0" rIns="0" bIns="0" rtlCol="0"/>
            <a:lstStyle/>
            <a:p/>
          </p:txBody>
        </p:sp>
        <p:sp>
          <p:nvSpPr>
            <p:cNvPr id="9" name="object 9"/>
            <p:cNvSpPr/>
            <p:nvPr/>
          </p:nvSpPr>
          <p:spPr>
            <a:xfrm>
              <a:off x="279653" y="1523237"/>
              <a:ext cx="6300470" cy="0"/>
            </a:xfrm>
            <a:custGeom>
              <a:avLst/>
              <a:gdLst/>
              <a:ahLst/>
              <a:cxnLst/>
              <a:rect l="l" t="t" r="r" b="b"/>
              <a:pathLst>
                <a:path w="6300470" h="0">
                  <a:moveTo>
                    <a:pt x="0" y="0"/>
                  </a:moveTo>
                  <a:lnTo>
                    <a:pt x="453390" y="0"/>
                  </a:lnTo>
                </a:path>
                <a:path w="6300470" h="0">
                  <a:moveTo>
                    <a:pt x="1796033" y="0"/>
                  </a:moveTo>
                  <a:lnTo>
                    <a:pt x="6299962" y="0"/>
                  </a:lnTo>
                </a:path>
              </a:pathLst>
            </a:custGeom>
            <a:ln w="19050">
              <a:solidFill>
                <a:srgbClr val="92D050"/>
              </a:solidFill>
            </a:ln>
          </p:spPr>
          <p:txBody>
            <a:bodyPr wrap="square" lIns="0" tIns="0" rIns="0" bIns="0" rtlCol="0"/>
            <a:lstStyle/>
            <a:p/>
          </p:txBody>
        </p:sp>
      </p:grpSp>
      <p:sp>
        <p:nvSpPr>
          <p:cNvPr id="10" name="object 10"/>
          <p:cNvSpPr txBox="1"/>
          <p:nvPr/>
        </p:nvSpPr>
        <p:spPr>
          <a:xfrm>
            <a:off x="368604" y="1361129"/>
            <a:ext cx="5650865" cy="724535"/>
          </a:xfrm>
          <a:prstGeom prst="rect">
            <a:avLst/>
          </a:prstGeom>
        </p:spPr>
        <p:txBody>
          <a:bodyPr wrap="square" lIns="0" tIns="81915" rIns="0" bIns="0" rtlCol="0" vert="horz">
            <a:spAutoFit/>
          </a:bodyPr>
          <a:lstStyle/>
          <a:p>
            <a:pPr marL="781685">
              <a:lnSpc>
                <a:spcPct val="100000"/>
              </a:lnSpc>
              <a:spcBef>
                <a:spcPts val="645"/>
              </a:spcBef>
            </a:pPr>
            <a:r>
              <a:rPr dirty="0" sz="1050" spc="-60" b="1">
                <a:solidFill>
                  <a:srgbClr val="92D050"/>
                </a:solidFill>
                <a:latin typeface="メイリオ"/>
                <a:cs typeface="メイリオ"/>
              </a:rPr>
              <a:t>推奨事項</a:t>
            </a:r>
            <a:endParaRPr sz="1050">
              <a:latin typeface="メイリオ"/>
              <a:cs typeface="メイリオ"/>
            </a:endParaRPr>
          </a:p>
          <a:p>
            <a:pPr marL="12700">
              <a:lnSpc>
                <a:spcPct val="100000"/>
              </a:lnSpc>
              <a:spcBef>
                <a:spcPts val="505"/>
              </a:spcBef>
            </a:pPr>
            <a:r>
              <a:rPr dirty="0" sz="1000">
                <a:solidFill>
                  <a:srgbClr val="92D050"/>
                </a:solidFill>
                <a:latin typeface="Wingdings"/>
                <a:cs typeface="Wingdings"/>
              </a:rPr>
              <a:t></a:t>
            </a:r>
            <a:r>
              <a:rPr dirty="0" sz="1000" spc="380">
                <a:solidFill>
                  <a:srgbClr val="92D050"/>
                </a:solidFill>
                <a:latin typeface="Times New Roman"/>
                <a:cs typeface="Times New Roman"/>
              </a:rPr>
              <a:t> </a:t>
            </a:r>
            <a:r>
              <a:rPr dirty="0" sz="1000" spc="-10">
                <a:latin typeface="メイリオ"/>
                <a:cs typeface="メイリオ"/>
              </a:rPr>
              <a:t>小学生は９〜12時間、中学・高校生は８〜10</a:t>
            </a:r>
            <a:r>
              <a:rPr dirty="0" sz="1000" spc="-15">
                <a:latin typeface="メイリオ"/>
                <a:cs typeface="メイリオ"/>
              </a:rPr>
              <a:t>時間を参考に睡眠時間を確保する。</a:t>
            </a:r>
            <a:endParaRPr sz="1000">
              <a:latin typeface="メイリオ"/>
              <a:cs typeface="メイリオ"/>
            </a:endParaRPr>
          </a:p>
          <a:p>
            <a:pPr marL="12700">
              <a:lnSpc>
                <a:spcPct val="100000"/>
              </a:lnSpc>
              <a:spcBef>
                <a:spcPts val="790"/>
              </a:spcBef>
            </a:pPr>
            <a:r>
              <a:rPr dirty="0" sz="1000">
                <a:solidFill>
                  <a:srgbClr val="92D050"/>
                </a:solidFill>
                <a:latin typeface="Wingdings"/>
                <a:cs typeface="Wingdings"/>
              </a:rPr>
              <a:t></a:t>
            </a:r>
            <a:r>
              <a:rPr dirty="0" sz="1000" spc="360">
                <a:solidFill>
                  <a:srgbClr val="92D050"/>
                </a:solidFill>
                <a:latin typeface="Times New Roman"/>
                <a:cs typeface="Times New Roman"/>
              </a:rPr>
              <a:t> </a:t>
            </a:r>
            <a:r>
              <a:rPr dirty="0" sz="1000" spc="-15">
                <a:latin typeface="メイリオ"/>
                <a:cs typeface="メイリオ"/>
              </a:rPr>
              <a:t>朝は太陽の光を浴びて、朝食をしっかり摂り、日中は運動をして、夜ふかしの習慣化を避ける。</a:t>
            </a:r>
            <a:endParaRPr sz="1000">
              <a:latin typeface="メイリオ"/>
              <a:cs typeface="メイリオ"/>
            </a:endParaRPr>
          </a:p>
        </p:txBody>
      </p:sp>
      <p:sp>
        <p:nvSpPr>
          <p:cNvPr id="11" name="object 11"/>
          <p:cNvSpPr txBox="1"/>
          <p:nvPr/>
        </p:nvSpPr>
        <p:spPr>
          <a:xfrm>
            <a:off x="272541" y="2390901"/>
            <a:ext cx="264160" cy="264160"/>
          </a:xfrm>
          <a:prstGeom prst="rect">
            <a:avLst/>
          </a:prstGeom>
          <a:solidFill>
            <a:srgbClr val="92D050"/>
          </a:solidFill>
          <a:ln w="3175">
            <a:solidFill>
              <a:srgbClr val="92D050"/>
            </a:solidFill>
          </a:ln>
        </p:spPr>
        <p:txBody>
          <a:bodyPr wrap="square" lIns="0" tIns="32384" rIns="0" bIns="0" rtlCol="0" vert="horz">
            <a:spAutoFit/>
          </a:bodyPr>
          <a:lstStyle/>
          <a:p>
            <a:pPr marL="55880">
              <a:lnSpc>
                <a:spcPct val="100000"/>
              </a:lnSpc>
              <a:spcBef>
                <a:spcPts val="254"/>
              </a:spcBef>
            </a:pPr>
            <a:r>
              <a:rPr dirty="0" sz="1200" spc="-50" b="1">
                <a:solidFill>
                  <a:srgbClr val="FFFFFF"/>
                </a:solidFill>
                <a:latin typeface="メイリオ"/>
                <a:cs typeface="メイリオ"/>
              </a:rPr>
              <a:t>１</a:t>
            </a:r>
            <a:endParaRPr sz="1200">
              <a:latin typeface="メイリオ"/>
              <a:cs typeface="メイリオ"/>
            </a:endParaRPr>
          </a:p>
        </p:txBody>
      </p:sp>
      <p:sp>
        <p:nvSpPr>
          <p:cNvPr id="12" name="object 12"/>
          <p:cNvSpPr txBox="1"/>
          <p:nvPr/>
        </p:nvSpPr>
        <p:spPr>
          <a:xfrm>
            <a:off x="632205" y="2390901"/>
            <a:ext cx="5953760" cy="264160"/>
          </a:xfrm>
          <a:prstGeom prst="rect">
            <a:avLst/>
          </a:prstGeom>
          <a:solidFill>
            <a:srgbClr val="92D050"/>
          </a:solidFill>
          <a:ln w="3175">
            <a:solidFill>
              <a:srgbClr val="92D050"/>
            </a:solidFill>
          </a:ln>
        </p:spPr>
        <p:txBody>
          <a:bodyPr wrap="square" lIns="0" tIns="32384" rIns="0" bIns="0" rtlCol="0" vert="horz">
            <a:spAutoFit/>
          </a:bodyPr>
          <a:lstStyle/>
          <a:p>
            <a:pPr marL="97790">
              <a:lnSpc>
                <a:spcPct val="100000"/>
              </a:lnSpc>
              <a:spcBef>
                <a:spcPts val="254"/>
              </a:spcBef>
            </a:pPr>
            <a:r>
              <a:rPr dirty="0" sz="1200" spc="-5" b="1">
                <a:solidFill>
                  <a:srgbClr val="FFFFFF"/>
                </a:solidFill>
                <a:latin typeface="メイリオ"/>
                <a:cs typeface="メイリオ"/>
              </a:rPr>
              <a:t>睡眠時間の確保について</a:t>
            </a:r>
            <a:endParaRPr sz="1200">
              <a:latin typeface="メイリオ"/>
              <a:cs typeface="メイリオ"/>
            </a:endParaRPr>
          </a:p>
        </p:txBody>
      </p:sp>
      <p:sp>
        <p:nvSpPr>
          <p:cNvPr id="13" name="object 13"/>
          <p:cNvSpPr txBox="1"/>
          <p:nvPr/>
        </p:nvSpPr>
        <p:spPr>
          <a:xfrm>
            <a:off x="218541" y="2728102"/>
            <a:ext cx="3120390" cy="1470660"/>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睡眠の機能と睡眠不足による健康リスク</a:t>
            </a:r>
            <a:endParaRPr sz="1000">
              <a:latin typeface="メイリオ"/>
              <a:cs typeface="メイリオ"/>
            </a:endParaRPr>
          </a:p>
          <a:p>
            <a:pPr algn="just" marL="182880" marR="30480" indent="-144780">
              <a:lnSpc>
                <a:spcPct val="120000"/>
              </a:lnSpc>
              <a:spcBef>
                <a:spcPts val="409"/>
              </a:spcBef>
            </a:pPr>
            <a:r>
              <a:rPr dirty="0" sz="900" spc="-10">
                <a:solidFill>
                  <a:srgbClr val="92D050"/>
                </a:solidFill>
                <a:latin typeface="Wingdings"/>
                <a:cs typeface="Wingdings"/>
              </a:rPr>
              <a:t></a:t>
            </a:r>
            <a:r>
              <a:rPr dirty="0" sz="900" spc="240">
                <a:solidFill>
                  <a:srgbClr val="92D050"/>
                </a:solidFill>
                <a:latin typeface="Times New Roman"/>
                <a:cs typeface="Times New Roman"/>
              </a:rPr>
              <a:t> </a:t>
            </a:r>
            <a:r>
              <a:rPr dirty="0" sz="900">
                <a:latin typeface="メイリオ"/>
                <a:cs typeface="メイリオ"/>
              </a:rPr>
              <a:t>睡眠には、心身の休養と、脳と身体を成長させる役割があります。適切な睡眠時間を確保することは、こどもの</a:t>
            </a:r>
            <a:r>
              <a:rPr dirty="0" sz="900" spc="5">
                <a:latin typeface="メイリオ"/>
                <a:cs typeface="メイリオ"/>
              </a:rPr>
              <a:t>心身の健康にとって重要です。睡眠時間が不足すること</a:t>
            </a:r>
            <a:r>
              <a:rPr dirty="0" sz="900" spc="30">
                <a:latin typeface="メイリオ"/>
                <a:cs typeface="メイリオ"/>
              </a:rPr>
              <a:t>によって肥満のリスクが高くなること</a:t>
            </a:r>
            <a:r>
              <a:rPr dirty="0" baseline="27777" sz="900" spc="52">
                <a:latin typeface="メイリオ"/>
                <a:cs typeface="メイリオ"/>
              </a:rPr>
              <a:t>１）</a:t>
            </a:r>
            <a:r>
              <a:rPr dirty="0" sz="900" spc="30">
                <a:latin typeface="メイリオ"/>
                <a:cs typeface="メイリオ"/>
              </a:rPr>
              <a:t>、抑うつ傾向</a:t>
            </a:r>
            <a:r>
              <a:rPr dirty="0" sz="900" spc="20">
                <a:latin typeface="メイリオ"/>
                <a:cs typeface="メイリオ"/>
              </a:rPr>
              <a:t>が強くなること</a:t>
            </a:r>
            <a:r>
              <a:rPr dirty="0" baseline="27777" sz="900" spc="30">
                <a:latin typeface="メイリオ"/>
                <a:cs typeface="メイリオ"/>
              </a:rPr>
              <a:t>２）</a:t>
            </a:r>
            <a:r>
              <a:rPr dirty="0" sz="900" spc="15">
                <a:latin typeface="メイリオ"/>
                <a:cs typeface="メイリオ"/>
              </a:rPr>
              <a:t>、学業成績が低下すること</a:t>
            </a:r>
            <a:r>
              <a:rPr dirty="0" baseline="27777" sz="900" spc="30">
                <a:latin typeface="メイリオ"/>
                <a:cs typeface="メイリオ"/>
              </a:rPr>
              <a:t>３）</a:t>
            </a:r>
            <a:r>
              <a:rPr dirty="0" sz="900" spc="20">
                <a:latin typeface="メイリオ"/>
                <a:cs typeface="メイリオ"/>
              </a:rPr>
              <a:t>、幸福</a:t>
            </a:r>
            <a:r>
              <a:rPr dirty="0" sz="900" spc="30">
                <a:latin typeface="メイリオ"/>
                <a:cs typeface="メイリオ"/>
              </a:rPr>
              <a:t>感や生活の質</a:t>
            </a:r>
            <a:r>
              <a:rPr dirty="0" sz="900" spc="15">
                <a:latin typeface="メイリオ"/>
                <a:cs typeface="メイリオ"/>
              </a:rPr>
              <a:t>（QOL）</a:t>
            </a:r>
            <a:r>
              <a:rPr dirty="0" sz="900" spc="30">
                <a:latin typeface="メイリオ"/>
                <a:cs typeface="メイリオ"/>
              </a:rPr>
              <a:t>が低下すること</a:t>
            </a:r>
            <a:r>
              <a:rPr dirty="0" baseline="27777" sz="900" spc="52">
                <a:latin typeface="メイリオ"/>
                <a:cs typeface="メイリオ"/>
              </a:rPr>
              <a:t>４）</a:t>
            </a:r>
            <a:r>
              <a:rPr dirty="0" sz="900" spc="35">
                <a:latin typeface="メイリオ"/>
                <a:cs typeface="メイリオ"/>
              </a:rPr>
              <a:t>が報告されて</a:t>
            </a:r>
            <a:r>
              <a:rPr dirty="0" sz="900" spc="-5">
                <a:latin typeface="メイリオ"/>
                <a:cs typeface="メイリオ"/>
              </a:rPr>
              <a:t>います</a:t>
            </a:r>
            <a:r>
              <a:rPr dirty="0" sz="900">
                <a:latin typeface="メイリオ"/>
                <a:cs typeface="メイリオ"/>
              </a:rPr>
              <a:t>（図１）。</a:t>
            </a:r>
            <a:endParaRPr sz="900">
              <a:latin typeface="メイリオ"/>
              <a:cs typeface="メイリオ"/>
            </a:endParaRPr>
          </a:p>
        </p:txBody>
      </p:sp>
      <p:sp>
        <p:nvSpPr>
          <p:cNvPr id="14" name="object 14"/>
          <p:cNvSpPr txBox="1"/>
          <p:nvPr/>
        </p:nvSpPr>
        <p:spPr>
          <a:xfrm>
            <a:off x="218541" y="4380372"/>
            <a:ext cx="3122930" cy="2181225"/>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こどもの睡眠時間の目安</a:t>
            </a:r>
            <a:endParaRPr sz="1000">
              <a:latin typeface="メイリオ"/>
              <a:cs typeface="メイリオ"/>
            </a:endParaRPr>
          </a:p>
          <a:p>
            <a:pPr algn="just" marL="182880" marR="36830" indent="-144780">
              <a:lnSpc>
                <a:spcPct val="120000"/>
              </a:lnSpc>
              <a:spcBef>
                <a:spcPts val="409"/>
              </a:spcBef>
            </a:pPr>
            <a:r>
              <a:rPr dirty="0" sz="900" spc="-10">
                <a:solidFill>
                  <a:srgbClr val="92D050"/>
                </a:solidFill>
                <a:latin typeface="Wingdings"/>
                <a:cs typeface="Wingdings"/>
              </a:rPr>
              <a:t></a:t>
            </a:r>
            <a:r>
              <a:rPr dirty="0" sz="900" spc="240">
                <a:solidFill>
                  <a:srgbClr val="92D050"/>
                </a:solidFill>
                <a:latin typeface="Times New Roman"/>
                <a:cs typeface="Times New Roman"/>
              </a:rPr>
              <a:t> </a:t>
            </a:r>
            <a:r>
              <a:rPr dirty="0" sz="900" spc="-50">
                <a:latin typeface="メイリオ"/>
                <a:cs typeface="メイリオ"/>
              </a:rPr>
              <a:t>米 国 睡 眠 医 学 会 </a:t>
            </a:r>
            <a:r>
              <a:rPr dirty="0" sz="900">
                <a:latin typeface="メイリオ"/>
                <a:cs typeface="メイリオ"/>
              </a:rPr>
              <a:t>（</a:t>
            </a:r>
            <a:r>
              <a:rPr dirty="0" sz="900" spc="-45">
                <a:latin typeface="メイリオ"/>
                <a:cs typeface="メイリオ"/>
              </a:rPr>
              <a:t> </a:t>
            </a:r>
            <a:r>
              <a:rPr dirty="0" sz="900" spc="-5">
                <a:latin typeface="メイリオ"/>
                <a:cs typeface="メイリオ"/>
              </a:rPr>
              <a:t>American</a:t>
            </a:r>
            <a:r>
              <a:rPr dirty="0" sz="900" spc="395">
                <a:latin typeface="メイリオ"/>
                <a:cs typeface="メイリオ"/>
              </a:rPr>
              <a:t> </a:t>
            </a:r>
            <a:r>
              <a:rPr dirty="0" sz="900" spc="-10">
                <a:latin typeface="メイリオ"/>
                <a:cs typeface="メイリオ"/>
              </a:rPr>
              <a:t>Academy</a:t>
            </a:r>
            <a:r>
              <a:rPr dirty="0" sz="900" spc="390">
                <a:latin typeface="メイリオ"/>
                <a:cs typeface="メイリオ"/>
              </a:rPr>
              <a:t> </a:t>
            </a:r>
            <a:r>
              <a:rPr dirty="0" sz="900" spc="-5">
                <a:latin typeface="メイリオ"/>
                <a:cs typeface="メイリオ"/>
              </a:rPr>
              <a:t>of</a:t>
            </a:r>
            <a:r>
              <a:rPr dirty="0" sz="900" spc="395">
                <a:latin typeface="メイリオ"/>
                <a:cs typeface="メイリオ"/>
              </a:rPr>
              <a:t> </a:t>
            </a:r>
            <a:r>
              <a:rPr dirty="0" sz="900" spc="-10">
                <a:latin typeface="メイリオ"/>
                <a:cs typeface="メイリオ"/>
              </a:rPr>
              <a:t>Sleep </a:t>
            </a:r>
            <a:r>
              <a:rPr dirty="0" sz="900">
                <a:latin typeface="メイリオ"/>
                <a:cs typeface="メイリオ"/>
              </a:rPr>
              <a:t>Medicine）</a:t>
            </a:r>
            <a:r>
              <a:rPr dirty="0" sz="900" spc="20">
                <a:latin typeface="メイリオ"/>
                <a:cs typeface="メイリオ"/>
              </a:rPr>
              <a:t>は、１〜２歳児は</a:t>
            </a:r>
            <a:r>
              <a:rPr dirty="0" sz="900" spc="-5">
                <a:latin typeface="メイリオ"/>
                <a:cs typeface="メイリオ"/>
              </a:rPr>
              <a:t>11</a:t>
            </a:r>
            <a:r>
              <a:rPr dirty="0" sz="900">
                <a:latin typeface="メイリオ"/>
                <a:cs typeface="メイリオ"/>
              </a:rPr>
              <a:t>〜</a:t>
            </a:r>
            <a:r>
              <a:rPr dirty="0" sz="900" spc="5">
                <a:latin typeface="メイリオ"/>
                <a:cs typeface="メイリオ"/>
              </a:rPr>
              <a:t>14</a:t>
            </a:r>
            <a:r>
              <a:rPr dirty="0" sz="900" spc="20">
                <a:latin typeface="メイリオ"/>
                <a:cs typeface="メイリオ"/>
              </a:rPr>
              <a:t>時間、３〜５歳児</a:t>
            </a:r>
            <a:r>
              <a:rPr dirty="0" sz="900" spc="25">
                <a:latin typeface="メイリオ"/>
                <a:cs typeface="メイリオ"/>
              </a:rPr>
              <a:t>は</a:t>
            </a:r>
            <a:r>
              <a:rPr dirty="0" sz="900" spc="-5">
                <a:latin typeface="メイリオ"/>
                <a:cs typeface="メイリオ"/>
              </a:rPr>
              <a:t>10</a:t>
            </a:r>
            <a:r>
              <a:rPr dirty="0" sz="900">
                <a:latin typeface="メイリオ"/>
                <a:cs typeface="メイリオ"/>
              </a:rPr>
              <a:t>〜</a:t>
            </a:r>
            <a:r>
              <a:rPr dirty="0" sz="900" spc="5">
                <a:latin typeface="メイリオ"/>
                <a:cs typeface="メイリオ"/>
              </a:rPr>
              <a:t>13</a:t>
            </a:r>
            <a:r>
              <a:rPr dirty="0" sz="900" spc="15">
                <a:latin typeface="メイリオ"/>
                <a:cs typeface="メイリオ"/>
              </a:rPr>
              <a:t>時間、小学生は９〜</a:t>
            </a:r>
            <a:r>
              <a:rPr dirty="0" sz="900" spc="5">
                <a:latin typeface="メイリオ"/>
                <a:cs typeface="メイリオ"/>
              </a:rPr>
              <a:t>12</a:t>
            </a:r>
            <a:r>
              <a:rPr dirty="0" sz="900" spc="20">
                <a:latin typeface="メイリオ"/>
                <a:cs typeface="メイリオ"/>
              </a:rPr>
              <a:t>時間、中学・高校生は </a:t>
            </a:r>
            <a:r>
              <a:rPr dirty="0" sz="900" spc="10">
                <a:latin typeface="メイリオ"/>
                <a:cs typeface="メイリオ"/>
              </a:rPr>
              <a:t>８〜</a:t>
            </a:r>
            <a:r>
              <a:rPr dirty="0" sz="900" spc="5">
                <a:latin typeface="メイリオ"/>
                <a:cs typeface="メイリオ"/>
              </a:rPr>
              <a:t>10</a:t>
            </a:r>
            <a:r>
              <a:rPr dirty="0" sz="900" spc="20">
                <a:latin typeface="メイリオ"/>
                <a:cs typeface="メイリオ"/>
              </a:rPr>
              <a:t>時間の睡眠時間の確保を推奨しています</a:t>
            </a:r>
            <a:r>
              <a:rPr dirty="0" baseline="27777" sz="900" spc="30">
                <a:latin typeface="メイリオ"/>
                <a:cs typeface="メイリオ"/>
              </a:rPr>
              <a:t>５</a:t>
            </a:r>
            <a:r>
              <a:rPr dirty="0" baseline="27777" sz="900" spc="52">
                <a:latin typeface="メイリオ"/>
                <a:cs typeface="メイリオ"/>
              </a:rPr>
              <a:t>）</a:t>
            </a:r>
            <a:r>
              <a:rPr dirty="0" sz="900" spc="10">
                <a:latin typeface="メイリオ"/>
                <a:cs typeface="メイリオ"/>
              </a:rPr>
              <a:t>。こ</a:t>
            </a:r>
            <a:r>
              <a:rPr dirty="0" sz="900">
                <a:latin typeface="メイリオ"/>
                <a:cs typeface="メイリオ"/>
              </a:rPr>
              <a:t>れは、睡眠時間に関する疫学調査や生理研究に基づき、</a:t>
            </a:r>
            <a:r>
              <a:rPr dirty="0" sz="900" spc="40">
                <a:latin typeface="メイリオ"/>
                <a:cs typeface="メイリオ"/>
              </a:rPr>
              <a:t>主要な睡眠研究者が各成長時期における心身機能の回</a:t>
            </a:r>
            <a:r>
              <a:rPr dirty="0" sz="900">
                <a:latin typeface="メイリオ"/>
                <a:cs typeface="メイリオ"/>
              </a:rPr>
              <a:t>復・成長に必要な睡眠時間を見積もったものであり、多</a:t>
            </a:r>
            <a:r>
              <a:rPr dirty="0" sz="900" spc="-5">
                <a:latin typeface="メイリオ"/>
                <a:cs typeface="メイリオ"/>
              </a:rPr>
              <a:t>くの国で参考にされています</a:t>
            </a:r>
            <a:r>
              <a:rPr dirty="0" sz="900">
                <a:latin typeface="メイリオ"/>
                <a:cs typeface="メイリオ"/>
              </a:rPr>
              <a:t>（図２）。</a:t>
            </a:r>
            <a:endParaRPr sz="900">
              <a:latin typeface="メイリオ"/>
              <a:cs typeface="メイリオ"/>
            </a:endParaRPr>
          </a:p>
          <a:p>
            <a:pPr algn="just" marL="182880" marR="30480" indent="-144780">
              <a:lnSpc>
                <a:spcPct val="120000"/>
              </a:lnSpc>
              <a:spcBef>
                <a:spcPts val="409"/>
              </a:spcBef>
            </a:pPr>
            <a:r>
              <a:rPr dirty="0" sz="900">
                <a:solidFill>
                  <a:srgbClr val="92D050"/>
                </a:solidFill>
                <a:latin typeface="Wingdings"/>
                <a:cs typeface="Wingdings"/>
              </a:rPr>
              <a:t></a:t>
            </a:r>
            <a:r>
              <a:rPr dirty="0" sz="900">
                <a:solidFill>
                  <a:srgbClr val="92D050"/>
                </a:solidFill>
                <a:latin typeface="Times New Roman"/>
                <a:cs typeface="Times New Roman"/>
              </a:rPr>
              <a:t> </a:t>
            </a:r>
            <a:r>
              <a:rPr dirty="0" sz="900" spc="-5">
                <a:latin typeface="メイリオ"/>
                <a:cs typeface="メイリオ"/>
              </a:rPr>
              <a:t>夜更かしなどの生活習慣に関連する睡眠不足を防止する</a:t>
            </a:r>
            <a:r>
              <a:rPr dirty="0" sz="900">
                <a:latin typeface="メイリオ"/>
                <a:cs typeface="メイリオ"/>
              </a:rPr>
              <a:t>観点から、小学生は９〜12</a:t>
            </a:r>
            <a:r>
              <a:rPr dirty="0" sz="900" spc="-5">
                <a:latin typeface="メイリオ"/>
                <a:cs typeface="メイリオ"/>
              </a:rPr>
              <a:t>時間、中学・高校生は８〜</a:t>
            </a:r>
            <a:r>
              <a:rPr dirty="0" sz="900" spc="-50">
                <a:latin typeface="メイリオ"/>
                <a:cs typeface="メイリオ"/>
              </a:rPr>
              <a:t> </a:t>
            </a:r>
            <a:r>
              <a:rPr dirty="0" sz="900" spc="-10">
                <a:latin typeface="メイリオ"/>
                <a:cs typeface="メイリオ"/>
              </a:rPr>
              <a:t>10</a:t>
            </a:r>
            <a:r>
              <a:rPr dirty="0" sz="900" spc="-5">
                <a:latin typeface="メイリオ"/>
                <a:cs typeface="メイリオ"/>
              </a:rPr>
              <a:t>時間を参考に睡眠時間を確保することを推奨します。</a:t>
            </a:r>
            <a:endParaRPr sz="900">
              <a:latin typeface="メイリオ"/>
              <a:cs typeface="メイリオ"/>
            </a:endParaRPr>
          </a:p>
        </p:txBody>
      </p:sp>
      <p:sp>
        <p:nvSpPr>
          <p:cNvPr id="15" name="object 15"/>
          <p:cNvSpPr txBox="1"/>
          <p:nvPr/>
        </p:nvSpPr>
        <p:spPr>
          <a:xfrm>
            <a:off x="3500628" y="5386197"/>
            <a:ext cx="3230245" cy="3903345"/>
          </a:xfrm>
          <a:prstGeom prst="rect">
            <a:avLst/>
          </a:prstGeom>
        </p:spPr>
        <p:txBody>
          <a:bodyPr wrap="square" lIns="0" tIns="12065" rIns="0" bIns="0" rtlCol="0" vert="horz">
            <a:spAutoFit/>
          </a:bodyPr>
          <a:lstStyle/>
          <a:p>
            <a:pPr marL="38100">
              <a:lnSpc>
                <a:spcPct val="100000"/>
              </a:lnSpc>
              <a:spcBef>
                <a:spcPts val="95"/>
              </a:spcBef>
            </a:pPr>
            <a:r>
              <a:rPr dirty="0" u="sng" sz="1000" spc="-15" b="1">
                <a:uFill>
                  <a:solidFill>
                    <a:srgbClr val="000000"/>
                  </a:solidFill>
                </a:uFill>
                <a:latin typeface="メイリオ"/>
                <a:cs typeface="メイリオ"/>
              </a:rPr>
              <a:t>各発達段階における睡眠時間確保の工夫</a:t>
            </a:r>
            <a:endParaRPr sz="1000">
              <a:latin typeface="メイリオ"/>
              <a:cs typeface="メイリオ"/>
            </a:endParaRPr>
          </a:p>
          <a:p>
            <a:pPr marL="182880" marR="30480" indent="-144780">
              <a:lnSpc>
                <a:spcPct val="120000"/>
              </a:lnSpc>
              <a:spcBef>
                <a:spcPts val="425"/>
              </a:spcBef>
            </a:pPr>
            <a:r>
              <a:rPr dirty="0" sz="900" spc="-10">
                <a:solidFill>
                  <a:srgbClr val="92D050"/>
                </a:solidFill>
                <a:latin typeface="Wingdings"/>
                <a:cs typeface="Wingdings"/>
              </a:rPr>
              <a:t></a:t>
            </a:r>
            <a:r>
              <a:rPr dirty="0" sz="900" spc="240">
                <a:solidFill>
                  <a:srgbClr val="92D050"/>
                </a:solidFill>
                <a:latin typeface="Times New Roman"/>
                <a:cs typeface="Times New Roman"/>
              </a:rPr>
              <a:t> </a:t>
            </a:r>
            <a:r>
              <a:rPr dirty="0" sz="900" spc="5">
                <a:latin typeface="メイリオ"/>
                <a:cs typeface="メイリオ"/>
              </a:rPr>
              <a:t>生まれてから乳幼児期、学童期、思春期、青年期と発達</a:t>
            </a:r>
            <a:r>
              <a:rPr dirty="0" sz="900" spc="10">
                <a:latin typeface="メイリオ"/>
                <a:cs typeface="メイリオ"/>
              </a:rPr>
              <a:t> </a:t>
            </a:r>
            <a:r>
              <a:rPr dirty="0" sz="900">
                <a:latin typeface="メイリオ"/>
                <a:cs typeface="メイリオ"/>
              </a:rPr>
              <a:t>段階が進むに伴い、睡眠・覚醒リズムが劇的に変化する </a:t>
            </a:r>
            <a:r>
              <a:rPr dirty="0" sz="900" spc="35">
                <a:latin typeface="メイリオ"/>
                <a:cs typeface="メイリオ"/>
              </a:rPr>
              <a:t>と同時に睡眠習慣も変化します</a:t>
            </a:r>
            <a:r>
              <a:rPr dirty="0" baseline="27777" sz="900" spc="52">
                <a:latin typeface="メイリオ"/>
                <a:cs typeface="メイリオ"/>
              </a:rPr>
              <a:t>６）</a:t>
            </a:r>
            <a:r>
              <a:rPr dirty="0" sz="900" spc="35">
                <a:latin typeface="メイリオ"/>
                <a:cs typeface="メイリオ"/>
              </a:rPr>
              <a:t>。たとえば乳幼児期 </a:t>
            </a:r>
            <a:r>
              <a:rPr dirty="0" sz="900">
                <a:latin typeface="メイリオ"/>
                <a:cs typeface="メイリオ"/>
              </a:rPr>
              <a:t>には昼寝をしますが、小学校に上がる頃には昼寝の習慣 は減ってきます。小学生は早寝・早起きが得意ですが、 </a:t>
            </a:r>
            <a:r>
              <a:rPr dirty="0" sz="900" spc="5">
                <a:latin typeface="メイリオ"/>
                <a:cs typeface="メイリオ"/>
              </a:rPr>
              <a:t>思春期・青年期には夜ふかし・朝寝坊になりやすくなり</a:t>
            </a:r>
            <a:r>
              <a:rPr dirty="0" sz="900" spc="10">
                <a:latin typeface="メイリオ"/>
                <a:cs typeface="メイリオ"/>
              </a:rPr>
              <a:t> </a:t>
            </a:r>
            <a:r>
              <a:rPr dirty="0" sz="900" spc="35">
                <a:latin typeface="メイリオ"/>
                <a:cs typeface="メイリオ"/>
              </a:rPr>
              <a:t>ます</a:t>
            </a:r>
            <a:r>
              <a:rPr dirty="0" baseline="27777" sz="900" spc="52">
                <a:latin typeface="メイリオ"/>
                <a:cs typeface="メイリオ"/>
              </a:rPr>
              <a:t>７）</a:t>
            </a:r>
            <a:r>
              <a:rPr dirty="0" sz="900" spc="30">
                <a:latin typeface="メイリオ"/>
                <a:cs typeface="メイリオ"/>
              </a:rPr>
              <a:t>。進級に伴い課外活動が増えたり、スマホを使</a:t>
            </a:r>
            <a:r>
              <a:rPr dirty="0" sz="900" spc="35">
                <a:latin typeface="メイリオ"/>
                <a:cs typeface="メイリオ"/>
              </a:rPr>
              <a:t> </a:t>
            </a:r>
            <a:r>
              <a:rPr dirty="0" sz="900" spc="5">
                <a:latin typeface="メイリオ"/>
                <a:cs typeface="メイリオ"/>
              </a:rPr>
              <a:t>うようになったりすることにより、生活習慣が大きく変</a:t>
            </a:r>
            <a:r>
              <a:rPr dirty="0" sz="900" spc="10">
                <a:latin typeface="メイリオ"/>
                <a:cs typeface="メイリオ"/>
              </a:rPr>
              <a:t> </a:t>
            </a:r>
            <a:r>
              <a:rPr dirty="0" sz="900">
                <a:latin typeface="メイリオ"/>
                <a:cs typeface="メイリオ"/>
              </a:rPr>
              <a:t>化し、睡眠習慣にも影響することがあります。そのため、</a:t>
            </a:r>
            <a:r>
              <a:rPr dirty="0" sz="900" spc="5">
                <a:latin typeface="メイリオ"/>
                <a:cs typeface="メイリオ"/>
              </a:rPr>
              <a:t>成長時期ごとに睡眠の課題や、良い睡眠をとるための工</a:t>
            </a:r>
            <a:r>
              <a:rPr dirty="0" sz="900" spc="10">
                <a:latin typeface="メイリオ"/>
                <a:cs typeface="メイリオ"/>
              </a:rPr>
              <a:t> </a:t>
            </a:r>
            <a:r>
              <a:rPr dirty="0" sz="900">
                <a:latin typeface="メイリオ"/>
                <a:cs typeface="メイリオ"/>
              </a:rPr>
              <a:t>夫が異なります。</a:t>
            </a:r>
            <a:endParaRPr sz="900">
              <a:latin typeface="メイリオ"/>
              <a:cs typeface="メイリオ"/>
            </a:endParaRPr>
          </a:p>
          <a:p>
            <a:pPr algn="just" marL="182880" marR="145415" indent="-144780">
              <a:lnSpc>
                <a:spcPct val="120000"/>
              </a:lnSpc>
              <a:spcBef>
                <a:spcPts val="395"/>
              </a:spcBef>
            </a:pPr>
            <a:r>
              <a:rPr dirty="0" sz="900">
                <a:solidFill>
                  <a:srgbClr val="92D050"/>
                </a:solidFill>
                <a:latin typeface="Wingdings"/>
                <a:cs typeface="Wingdings"/>
              </a:rPr>
              <a:t></a:t>
            </a:r>
            <a:r>
              <a:rPr dirty="0" sz="900">
                <a:solidFill>
                  <a:srgbClr val="92D050"/>
                </a:solidFill>
                <a:latin typeface="Times New Roman"/>
                <a:cs typeface="Times New Roman"/>
              </a:rPr>
              <a:t> </a:t>
            </a:r>
            <a:r>
              <a:rPr dirty="0" sz="900" spc="-5">
                <a:latin typeface="メイリオ"/>
                <a:cs typeface="メイリオ"/>
              </a:rPr>
              <a:t>乳幼児期は、こどもの睡眠習慣が親の睡眠習慣に影響されやすいため、家族ぐるみで早寝・早起き習慣を目指すと良いでしょう。小学生以降は、早起き習慣を保ったうえで、前述の推奨睡眠時間から逆算して、夜寝る時間を決めることをお勧めします。この時期から、夜寝床に入るタイミングを自ら調整するこどもが増えますが、友達との交流や遊びの時間について、十分な睡眠時間が確保できるように設定するよう親が援助することが望ましい</a:t>
            </a:r>
            <a:r>
              <a:rPr dirty="0" sz="900" spc="-10">
                <a:latin typeface="メイリオ"/>
                <a:cs typeface="メイリオ"/>
              </a:rPr>
              <a:t>でしょう。朝食を欠食しないことも、早寝・早起き習慣</a:t>
            </a:r>
            <a:r>
              <a:rPr dirty="0" sz="900">
                <a:latin typeface="メイリオ"/>
                <a:cs typeface="メイリオ"/>
              </a:rPr>
              <a:t>を保つうえでは重要です（</a:t>
            </a:r>
            <a:r>
              <a:rPr dirty="0" sz="900" spc="-5">
                <a:latin typeface="メイリオ"/>
                <a:cs typeface="メイリオ"/>
              </a:rPr>
              <a:t>⇒運動、食事等の生活習慣と</a:t>
            </a:r>
            <a:r>
              <a:rPr dirty="0" sz="900">
                <a:latin typeface="メイリオ"/>
                <a:cs typeface="メイリオ"/>
              </a:rPr>
              <a:t>睡眠について（案）参照）</a:t>
            </a:r>
            <a:r>
              <a:rPr dirty="0" sz="900" spc="-50">
                <a:latin typeface="メイリオ"/>
                <a:cs typeface="メイリオ"/>
              </a:rPr>
              <a:t>。</a:t>
            </a:r>
            <a:endParaRPr sz="900">
              <a:latin typeface="メイリオ"/>
              <a:cs typeface="メイリオ"/>
            </a:endParaRPr>
          </a:p>
        </p:txBody>
      </p:sp>
      <p:pic>
        <p:nvPicPr>
          <p:cNvPr id="16" name="object 16"/>
          <p:cNvPicPr/>
          <p:nvPr/>
        </p:nvPicPr>
        <p:blipFill>
          <a:blip r:embed="rId2" cstate="print"/>
          <a:stretch>
            <a:fillRect/>
          </a:stretch>
        </p:blipFill>
        <p:spPr>
          <a:xfrm>
            <a:off x="3611602" y="3025824"/>
            <a:ext cx="2967505" cy="1913460"/>
          </a:xfrm>
          <a:prstGeom prst="rect">
            <a:avLst/>
          </a:prstGeom>
        </p:spPr>
      </p:pic>
      <p:sp>
        <p:nvSpPr>
          <p:cNvPr id="17" name="object 17"/>
          <p:cNvSpPr txBox="1"/>
          <p:nvPr/>
        </p:nvSpPr>
        <p:spPr>
          <a:xfrm>
            <a:off x="2467355" y="365759"/>
            <a:ext cx="1760220" cy="189230"/>
          </a:xfrm>
          <a:prstGeom prst="rect">
            <a:avLst/>
          </a:prstGeom>
          <a:solidFill>
            <a:srgbClr val="92D050"/>
          </a:solidFill>
        </p:spPr>
        <p:txBody>
          <a:bodyPr wrap="square" lIns="0" tIns="0" rIns="0" bIns="0" rtlCol="0" vert="horz">
            <a:spAutoFit/>
          </a:bodyPr>
          <a:lstStyle/>
          <a:p>
            <a:pPr marL="197485">
              <a:lnSpc>
                <a:spcPts val="1390"/>
              </a:lnSpc>
            </a:pPr>
            <a:r>
              <a:rPr dirty="0" sz="1200" spc="-20">
                <a:solidFill>
                  <a:srgbClr val="FFFFFF"/>
                </a:solidFill>
                <a:latin typeface="Calibri"/>
                <a:cs typeface="Calibri"/>
              </a:rPr>
              <a:t>RECOMMENDATION</a:t>
            </a:r>
            <a:r>
              <a:rPr dirty="0" sz="1200" spc="70">
                <a:solidFill>
                  <a:srgbClr val="FFFFFF"/>
                </a:solidFill>
                <a:latin typeface="Calibri"/>
                <a:cs typeface="Calibri"/>
              </a:rPr>
              <a:t> </a:t>
            </a:r>
            <a:r>
              <a:rPr dirty="0" sz="1200" spc="-50">
                <a:solidFill>
                  <a:srgbClr val="FFFFFF"/>
                </a:solidFill>
                <a:latin typeface="Calibri"/>
                <a:cs typeface="Calibri"/>
              </a:rPr>
              <a:t>2</a:t>
            </a:r>
            <a:endParaRPr sz="1200">
              <a:latin typeface="Calibri"/>
              <a:cs typeface="Calibri"/>
            </a:endParaRPr>
          </a:p>
        </p:txBody>
      </p:sp>
      <p:pic>
        <p:nvPicPr>
          <p:cNvPr id="18" name="object 18"/>
          <p:cNvPicPr/>
          <p:nvPr/>
        </p:nvPicPr>
        <p:blipFill>
          <a:blip r:embed="rId3" cstate="print"/>
          <a:stretch>
            <a:fillRect/>
          </a:stretch>
        </p:blipFill>
        <p:spPr>
          <a:xfrm>
            <a:off x="227075" y="6836664"/>
            <a:ext cx="3196059" cy="2339572"/>
          </a:xfrm>
          <a:prstGeom prst="rect">
            <a:avLst/>
          </a:prstGeom>
        </p:spPr>
      </p:pic>
      <p:sp>
        <p:nvSpPr>
          <p:cNvPr id="19" name="object 19"/>
          <p:cNvSpPr txBox="1">
            <a:spLocks noGrp="1"/>
          </p:cNvSpPr>
          <p:nvPr>
            <p:ph type="sldNum" idx="7" sz="quarter"/>
          </p:nvPr>
        </p:nvSpPr>
        <p:spPr>
          <a:prstGeom prst="rect"/>
        </p:spPr>
        <p:txBody>
          <a:bodyPr wrap="square" lIns="0" tIns="6350" rIns="0" bIns="0" rtlCol="0" vert="horz">
            <a:spAutoFit/>
          </a:bodyPr>
          <a:lstStyle/>
          <a:p>
            <a:pPr marL="37465">
              <a:lnSpc>
                <a:spcPct val="100000"/>
              </a:lnSpc>
              <a:spcBef>
                <a:spcPts val="50"/>
              </a:spcBef>
            </a:pPr>
            <a:r>
              <a:rPr dirty="0" spc="-25"/>
              <a:t>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2541" y="1729485"/>
            <a:ext cx="264160" cy="264160"/>
          </a:xfrm>
          <a:prstGeom prst="rect">
            <a:avLst/>
          </a:prstGeom>
          <a:solidFill>
            <a:srgbClr val="92D050"/>
          </a:solidFill>
          <a:ln w="3175">
            <a:solidFill>
              <a:srgbClr val="92D050"/>
            </a:solidFill>
          </a:ln>
        </p:spPr>
        <p:txBody>
          <a:bodyPr wrap="square" lIns="0" tIns="31750" rIns="0" bIns="0" rtlCol="0" vert="horz">
            <a:spAutoFit/>
          </a:bodyPr>
          <a:lstStyle/>
          <a:p>
            <a:pPr marL="55880">
              <a:lnSpc>
                <a:spcPct val="100000"/>
              </a:lnSpc>
              <a:spcBef>
                <a:spcPts val="250"/>
              </a:spcBef>
            </a:pPr>
            <a:r>
              <a:rPr dirty="0" sz="1200" spc="-50" b="1">
                <a:solidFill>
                  <a:srgbClr val="FFFFFF"/>
                </a:solidFill>
                <a:latin typeface="メイリオ"/>
                <a:cs typeface="メイリオ"/>
              </a:rPr>
              <a:t>２</a:t>
            </a:r>
            <a:endParaRPr sz="1200">
              <a:latin typeface="メイリオ"/>
              <a:cs typeface="メイリオ"/>
            </a:endParaRPr>
          </a:p>
        </p:txBody>
      </p:sp>
      <p:sp>
        <p:nvSpPr>
          <p:cNvPr id="3" name="object 3"/>
          <p:cNvSpPr txBox="1"/>
          <p:nvPr/>
        </p:nvSpPr>
        <p:spPr>
          <a:xfrm>
            <a:off x="632205" y="1729485"/>
            <a:ext cx="5953760" cy="264160"/>
          </a:xfrm>
          <a:prstGeom prst="rect">
            <a:avLst/>
          </a:prstGeom>
          <a:solidFill>
            <a:srgbClr val="92D050"/>
          </a:solidFill>
          <a:ln w="3175">
            <a:solidFill>
              <a:srgbClr val="92D050"/>
            </a:solidFill>
          </a:ln>
        </p:spPr>
        <p:txBody>
          <a:bodyPr wrap="square" lIns="0" tIns="31750" rIns="0" bIns="0" rtlCol="0" vert="horz">
            <a:spAutoFit/>
          </a:bodyPr>
          <a:lstStyle/>
          <a:p>
            <a:pPr marL="97790">
              <a:lnSpc>
                <a:spcPct val="100000"/>
              </a:lnSpc>
              <a:spcBef>
                <a:spcPts val="250"/>
              </a:spcBef>
            </a:pPr>
            <a:r>
              <a:rPr dirty="0" sz="1200" spc="-5" b="1">
                <a:solidFill>
                  <a:srgbClr val="FFFFFF"/>
                </a:solidFill>
                <a:latin typeface="メイリオ"/>
                <a:cs typeface="メイリオ"/>
              </a:rPr>
              <a:t>夜ふかし・朝寝坊に対する注意</a:t>
            </a:r>
            <a:endParaRPr sz="1200">
              <a:latin typeface="メイリオ"/>
              <a:cs typeface="メイリオ"/>
            </a:endParaRPr>
          </a:p>
        </p:txBody>
      </p:sp>
      <p:sp>
        <p:nvSpPr>
          <p:cNvPr id="4" name="object 4"/>
          <p:cNvSpPr txBox="1"/>
          <p:nvPr/>
        </p:nvSpPr>
        <p:spPr>
          <a:xfrm>
            <a:off x="5895847" y="83058"/>
            <a:ext cx="697865"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92D050"/>
                </a:solidFill>
                <a:latin typeface="メイリオ"/>
                <a:cs typeface="メイリオ"/>
              </a:rPr>
              <a:t>こども版（案）</a:t>
            </a:r>
            <a:endParaRPr sz="800">
              <a:latin typeface="メイリオ"/>
              <a:cs typeface="メイリオ"/>
            </a:endParaRPr>
          </a:p>
        </p:txBody>
      </p:sp>
      <p:sp>
        <p:nvSpPr>
          <p:cNvPr id="5" name="object 5"/>
          <p:cNvSpPr txBox="1"/>
          <p:nvPr/>
        </p:nvSpPr>
        <p:spPr>
          <a:xfrm>
            <a:off x="241096" y="2201689"/>
            <a:ext cx="3062605" cy="2787650"/>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夜ふかしが生じる原因</a:t>
            </a:r>
            <a:endParaRPr sz="1000">
              <a:latin typeface="メイリオ"/>
              <a:cs typeface="メイリオ"/>
            </a:endParaRPr>
          </a:p>
          <a:p>
            <a:pPr algn="just" marL="182245" marR="30480" indent="-144780">
              <a:lnSpc>
                <a:spcPct val="120000"/>
              </a:lnSpc>
              <a:spcBef>
                <a:spcPts val="409"/>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spc="-5">
                <a:latin typeface="メイリオ"/>
                <a:cs typeface="メイリオ"/>
              </a:rPr>
              <a:t>思春期が始まる頃から睡眠・覚醒リズムが後退し、睡</a:t>
            </a:r>
            <a:r>
              <a:rPr dirty="0" sz="900">
                <a:latin typeface="メイリオ"/>
                <a:cs typeface="メイリオ"/>
              </a:rPr>
              <a:t>眠の導入に関わるホルモン（メラトニン）</a:t>
            </a:r>
            <a:r>
              <a:rPr dirty="0" sz="900" spc="-10">
                <a:latin typeface="メイリオ"/>
                <a:cs typeface="メイリオ"/>
              </a:rPr>
              <a:t>の分泌開始</a:t>
            </a:r>
            <a:r>
              <a:rPr dirty="0" sz="900" spc="-5">
                <a:latin typeface="メイリオ"/>
                <a:cs typeface="メイリオ"/>
              </a:rPr>
              <a:t>時刻が遅れることで、夜寝る時刻が遅くなり、朝起き</a:t>
            </a:r>
            <a:r>
              <a:rPr dirty="0" sz="900">
                <a:latin typeface="メイリオ"/>
                <a:cs typeface="メイリオ"/>
              </a:rPr>
              <a:t>るのが難しくなる傾向がみられます</a:t>
            </a:r>
            <a:r>
              <a:rPr dirty="0" baseline="27777" sz="900">
                <a:latin typeface="メイリオ"/>
                <a:cs typeface="メイリオ"/>
              </a:rPr>
              <a:t>８,９）</a:t>
            </a:r>
            <a:r>
              <a:rPr dirty="0" sz="900" spc="-10">
                <a:latin typeface="メイリオ"/>
                <a:cs typeface="メイリオ"/>
              </a:rPr>
              <a:t>。さらに、社</a:t>
            </a:r>
            <a:r>
              <a:rPr dirty="0" sz="900" spc="-5">
                <a:latin typeface="メイリオ"/>
                <a:cs typeface="メイリオ"/>
              </a:rPr>
              <a:t>会的な要因も夜ふかしに影響します。部活動や勉強、友人とのつきあい、デジタル機器の使用などで、夜遅くまで活動することが増えますが、朝は学校に遅刻しないよう起床する必要があるので睡眠不足になりやすく、睡眠負債が蓄積しやすくなります</a:t>
            </a:r>
            <a:r>
              <a:rPr dirty="0" baseline="27777" sz="900">
                <a:latin typeface="メイリオ"/>
                <a:cs typeface="メイリオ"/>
              </a:rPr>
              <a:t>10）</a:t>
            </a:r>
            <a:r>
              <a:rPr dirty="0" sz="900" spc="-10">
                <a:latin typeface="メイリオ"/>
                <a:cs typeface="メイリオ"/>
              </a:rPr>
              <a:t>。学校のない</a:t>
            </a:r>
            <a:r>
              <a:rPr dirty="0" sz="900" spc="-5">
                <a:latin typeface="メイリオ"/>
                <a:cs typeface="メイリオ"/>
              </a:rPr>
              <a:t>休日は、睡眠負債を解消するために起床時刻を遅らせることにより、午前中の時間帯に日光を浴びることができず、睡眠・覚醒リズムは後退しやすくなります。思春期以降、社会人になるまでの時期は、もっとも夜ふかし、睡眠不足、休日の朝寝坊が生じやすくなると</a:t>
            </a:r>
            <a:r>
              <a:rPr dirty="0" sz="900" spc="-10">
                <a:latin typeface="メイリオ"/>
                <a:cs typeface="メイリオ"/>
              </a:rPr>
              <a:t>いえます。</a:t>
            </a:r>
            <a:endParaRPr sz="900">
              <a:latin typeface="メイリオ"/>
              <a:cs typeface="メイリオ"/>
            </a:endParaRPr>
          </a:p>
        </p:txBody>
      </p:sp>
      <p:sp>
        <p:nvSpPr>
          <p:cNvPr id="6" name="object 6"/>
          <p:cNvSpPr txBox="1"/>
          <p:nvPr/>
        </p:nvSpPr>
        <p:spPr>
          <a:xfrm>
            <a:off x="241096" y="5170694"/>
            <a:ext cx="3062605" cy="2674620"/>
          </a:xfrm>
          <a:prstGeom prst="rect">
            <a:avLst/>
          </a:prstGeom>
        </p:spPr>
        <p:txBody>
          <a:bodyPr wrap="square" lIns="0" tIns="100330" rIns="0" bIns="0" rtlCol="0" vert="horz">
            <a:spAutoFit/>
          </a:bodyPr>
          <a:lstStyle/>
          <a:p>
            <a:pPr marL="38100">
              <a:lnSpc>
                <a:spcPct val="100000"/>
              </a:lnSpc>
              <a:spcBef>
                <a:spcPts val="790"/>
              </a:spcBef>
            </a:pPr>
            <a:r>
              <a:rPr dirty="0" u="sng" sz="1000" spc="-15" b="1">
                <a:uFill>
                  <a:solidFill>
                    <a:srgbClr val="000000"/>
                  </a:solidFill>
                </a:uFill>
                <a:latin typeface="メイリオ"/>
                <a:cs typeface="メイリオ"/>
              </a:rPr>
              <a:t>夜更かしを習慣化させないための工夫</a:t>
            </a:r>
            <a:endParaRPr sz="1000">
              <a:latin typeface="メイリオ"/>
              <a:cs typeface="メイリオ"/>
            </a:endParaRPr>
          </a:p>
          <a:p>
            <a:pPr algn="just" marL="182245" marR="30480" indent="-144780">
              <a:lnSpc>
                <a:spcPct val="120000"/>
              </a:lnSpc>
              <a:spcBef>
                <a:spcPts val="409"/>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spc="-5">
                <a:latin typeface="メイリオ"/>
                <a:cs typeface="メイリオ"/>
              </a:rPr>
              <a:t>夜ふかし・朝寝坊の習慣が長く続くと、朝起きることが難しくなり、遅刻が増加したり、登校が困難になったりすることもあります。これは睡眠・覚醒相後退障害と呼ばれる睡眠障害の一つであり</a:t>
            </a:r>
            <a:r>
              <a:rPr dirty="0" baseline="27777" sz="900">
                <a:latin typeface="メイリオ"/>
                <a:cs typeface="メイリオ"/>
              </a:rPr>
              <a:t>11）</a:t>
            </a:r>
            <a:r>
              <a:rPr dirty="0" sz="900">
                <a:latin typeface="メイリオ"/>
                <a:cs typeface="メイリオ"/>
              </a:rPr>
              <a:t>（</a:t>
            </a:r>
            <a:r>
              <a:rPr dirty="0" sz="900" spc="-10">
                <a:latin typeface="メイリオ"/>
                <a:cs typeface="メイリオ"/>
              </a:rPr>
              <a:t>⇒睡眠障害に</a:t>
            </a:r>
            <a:r>
              <a:rPr dirty="0" sz="900">
                <a:latin typeface="メイリオ"/>
                <a:cs typeface="メイリオ"/>
              </a:rPr>
              <a:t>ついて（案）参照）</a:t>
            </a:r>
            <a:r>
              <a:rPr dirty="0" sz="900" spc="-5">
                <a:latin typeface="メイリオ"/>
                <a:cs typeface="メイリオ"/>
              </a:rPr>
              <a:t>、自分の意志だけでは睡眠・覚醒</a:t>
            </a:r>
            <a:r>
              <a:rPr dirty="0" sz="900" spc="70">
                <a:latin typeface="メイリオ"/>
                <a:cs typeface="メイリオ"/>
              </a:rPr>
              <a:t>リズムの乱れ（後退）や蓄積した睡眠不足（</a:t>
            </a:r>
            <a:r>
              <a:rPr dirty="0" sz="900" spc="50">
                <a:latin typeface="メイリオ"/>
                <a:cs typeface="メイリオ"/>
              </a:rPr>
              <a:t>睡眠負</a:t>
            </a:r>
            <a:r>
              <a:rPr dirty="0" sz="900">
                <a:latin typeface="メイリオ"/>
                <a:cs typeface="メイリオ"/>
              </a:rPr>
              <a:t>債）</a:t>
            </a:r>
            <a:r>
              <a:rPr dirty="0" sz="900" spc="-5">
                <a:latin typeface="メイリオ"/>
                <a:cs typeface="メイリオ"/>
              </a:rPr>
              <a:t>に抗うことができなくなった結果とも考えられて</a:t>
            </a:r>
            <a:r>
              <a:rPr dirty="0" sz="900" spc="-15">
                <a:latin typeface="メイリオ"/>
                <a:cs typeface="メイリオ"/>
              </a:rPr>
              <a:t>います。</a:t>
            </a:r>
            <a:endParaRPr sz="900">
              <a:latin typeface="メイリオ"/>
              <a:cs typeface="メイリオ"/>
            </a:endParaRPr>
          </a:p>
          <a:p>
            <a:pPr algn="just" marL="182245" marR="34925" indent="-144780">
              <a:lnSpc>
                <a:spcPct val="120000"/>
              </a:lnSpc>
              <a:spcBef>
                <a:spcPts val="409"/>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spc="-5">
                <a:latin typeface="メイリオ"/>
                <a:cs typeface="メイリオ"/>
              </a:rPr>
              <a:t>また、睡眠・覚醒相後退障害の６割近くに起立性調節</a:t>
            </a:r>
            <a:r>
              <a:rPr dirty="0" sz="900">
                <a:latin typeface="メイリオ"/>
                <a:cs typeface="メイリオ"/>
              </a:rPr>
              <a:t>障害を合併すると報告されています</a:t>
            </a:r>
            <a:r>
              <a:rPr dirty="0" baseline="27777" sz="900">
                <a:latin typeface="メイリオ"/>
                <a:cs typeface="メイリオ"/>
              </a:rPr>
              <a:t>12）</a:t>
            </a:r>
            <a:r>
              <a:rPr dirty="0" sz="900" spc="-10">
                <a:latin typeface="メイリオ"/>
                <a:cs typeface="メイリオ"/>
              </a:rPr>
              <a:t>。この状態にな</a:t>
            </a:r>
            <a:r>
              <a:rPr dirty="0" sz="900" spc="-5">
                <a:latin typeface="メイリオ"/>
                <a:cs typeface="メイリオ"/>
              </a:rPr>
              <a:t>ると、二次的に学業の遅れや、友人関係の障害が進⾏しやすいため、できるだけ早く医師に相談することが重要ですが、このような状態に陥らないためには、以下のような予防対策が重要です。</a:t>
            </a:r>
            <a:endParaRPr sz="900">
              <a:latin typeface="メイリオ"/>
              <a:cs typeface="メイリオ"/>
            </a:endParaRPr>
          </a:p>
        </p:txBody>
      </p:sp>
      <p:sp>
        <p:nvSpPr>
          <p:cNvPr id="7" name="object 7"/>
          <p:cNvSpPr txBox="1"/>
          <p:nvPr/>
        </p:nvSpPr>
        <p:spPr>
          <a:xfrm>
            <a:off x="241096" y="8113598"/>
            <a:ext cx="3060700" cy="1054735"/>
          </a:xfrm>
          <a:prstGeom prst="rect">
            <a:avLst/>
          </a:prstGeom>
        </p:spPr>
        <p:txBody>
          <a:bodyPr wrap="square" lIns="0" tIns="12065" rIns="0" bIns="0" rtlCol="0" vert="horz">
            <a:spAutoFit/>
          </a:bodyPr>
          <a:lstStyle/>
          <a:p>
            <a:pPr marL="38100">
              <a:lnSpc>
                <a:spcPct val="100000"/>
              </a:lnSpc>
              <a:spcBef>
                <a:spcPts val="95"/>
              </a:spcBef>
            </a:pPr>
            <a:r>
              <a:rPr dirty="0" u="sng" sz="1000" spc="-20">
                <a:solidFill>
                  <a:srgbClr val="92D050"/>
                </a:solidFill>
                <a:uFill>
                  <a:solidFill>
                    <a:srgbClr val="92D050"/>
                  </a:solidFill>
                </a:uFill>
                <a:latin typeface="メイリオ"/>
                <a:cs typeface="メイリオ"/>
              </a:rPr>
              <a:t>起床時の日光浴</a:t>
            </a:r>
            <a:endParaRPr sz="1000">
              <a:latin typeface="メイリオ"/>
              <a:cs typeface="メイリオ"/>
            </a:endParaRPr>
          </a:p>
          <a:p>
            <a:pPr algn="just" marL="182245" marR="30480" indent="-144780">
              <a:lnSpc>
                <a:spcPct val="120000"/>
              </a:lnSpc>
              <a:spcBef>
                <a:spcPts val="430"/>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spc="-5">
                <a:latin typeface="メイリオ"/>
                <a:cs typeface="メイリオ"/>
              </a:rPr>
              <a:t>乳幼児期は、朝起きる時間を決め、カーテンを開けて部屋を明るくしましょう。朝食後は戸外に出て活動しましょう。小学生以降は、登校時や学校で日光を十分に浴びましょう。週末休日も普段と同じ時間に起床し</a:t>
            </a:r>
            <a:r>
              <a:rPr dirty="0" sz="900">
                <a:latin typeface="メイリオ"/>
                <a:cs typeface="メイリオ"/>
              </a:rPr>
              <a:t>て、日光を浴びましょう</a:t>
            </a:r>
            <a:r>
              <a:rPr dirty="0" baseline="27777" sz="900" spc="-15">
                <a:latin typeface="メイリオ"/>
                <a:cs typeface="メイリオ"/>
              </a:rPr>
              <a:t>13-16）</a:t>
            </a:r>
            <a:r>
              <a:rPr dirty="0" sz="900" spc="-50">
                <a:latin typeface="メイリオ"/>
                <a:cs typeface="メイリオ"/>
              </a:rPr>
              <a:t>。</a:t>
            </a:r>
            <a:endParaRPr sz="900">
              <a:latin typeface="メイリオ"/>
              <a:cs typeface="メイリオ"/>
            </a:endParaRPr>
          </a:p>
        </p:txBody>
      </p:sp>
      <p:sp>
        <p:nvSpPr>
          <p:cNvPr id="8" name="object 8"/>
          <p:cNvSpPr txBox="1"/>
          <p:nvPr/>
        </p:nvSpPr>
        <p:spPr>
          <a:xfrm>
            <a:off x="3463416" y="2201689"/>
            <a:ext cx="3062605" cy="2293620"/>
          </a:xfrm>
          <a:prstGeom prst="rect">
            <a:avLst/>
          </a:prstGeom>
        </p:spPr>
        <p:txBody>
          <a:bodyPr wrap="square" lIns="0" tIns="100330" rIns="0" bIns="0" rtlCol="0" vert="horz">
            <a:spAutoFit/>
          </a:bodyPr>
          <a:lstStyle/>
          <a:p>
            <a:pPr marL="38100">
              <a:lnSpc>
                <a:spcPct val="100000"/>
              </a:lnSpc>
              <a:spcBef>
                <a:spcPts val="790"/>
              </a:spcBef>
            </a:pPr>
            <a:r>
              <a:rPr dirty="0" u="sng" sz="1000" spc="-20">
                <a:solidFill>
                  <a:srgbClr val="92D050"/>
                </a:solidFill>
                <a:uFill>
                  <a:solidFill>
                    <a:srgbClr val="92D050"/>
                  </a:solidFill>
                </a:uFill>
                <a:latin typeface="メイリオ"/>
                <a:cs typeface="メイリオ"/>
              </a:rPr>
              <a:t>朝食の摂取</a:t>
            </a:r>
            <a:endParaRPr sz="1000">
              <a:latin typeface="メイリオ"/>
              <a:cs typeface="メイリオ"/>
            </a:endParaRPr>
          </a:p>
          <a:p>
            <a:pPr algn="just" marL="182880" marR="31115" indent="-144780">
              <a:lnSpc>
                <a:spcPct val="120000"/>
              </a:lnSpc>
              <a:spcBef>
                <a:spcPts val="409"/>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spc="-5">
                <a:latin typeface="メイリオ"/>
                <a:cs typeface="メイリオ"/>
              </a:rPr>
              <a:t>朝食を摂らない生活習慣は、朝〜午前中に日光を浴びない生活環境と同様に、睡眠・覚醒リズムの後退を促</a:t>
            </a:r>
            <a:r>
              <a:rPr dirty="0" sz="900">
                <a:latin typeface="メイリオ"/>
                <a:cs typeface="メイリオ"/>
              </a:rPr>
              <a:t>すことが報告されています</a:t>
            </a:r>
            <a:r>
              <a:rPr dirty="0" baseline="27777" sz="900" spc="-15">
                <a:latin typeface="メイリオ"/>
                <a:cs typeface="メイリオ"/>
              </a:rPr>
              <a:t>17）</a:t>
            </a:r>
            <a:r>
              <a:rPr dirty="0" sz="900" spc="-5">
                <a:latin typeface="メイリオ"/>
                <a:cs typeface="メイリオ"/>
              </a:rPr>
              <a:t>。夜ふかし・朝寝坊になると、朝食の欠食が増えますが、これはさらに夜ふかし・朝寝坊を助長する原因となります。こどもにおいて、夜ふかし・朝寝坊習慣は慢性的な睡眠不足を伴う</a:t>
            </a:r>
            <a:r>
              <a:rPr dirty="0" sz="900">
                <a:latin typeface="メイリオ"/>
                <a:cs typeface="メイリオ"/>
              </a:rPr>
              <a:t>ことが多く、肥満のリスクともなります</a:t>
            </a:r>
            <a:r>
              <a:rPr dirty="0" baseline="27777" sz="900">
                <a:latin typeface="メイリオ"/>
                <a:cs typeface="メイリオ"/>
              </a:rPr>
              <a:t>18、19）</a:t>
            </a:r>
            <a:r>
              <a:rPr dirty="0" sz="900" spc="-20">
                <a:latin typeface="メイリオ"/>
                <a:cs typeface="メイリオ"/>
              </a:rPr>
              <a:t>。さら</a:t>
            </a:r>
            <a:r>
              <a:rPr dirty="0" sz="900" spc="70">
                <a:latin typeface="メイリオ"/>
                <a:cs typeface="メイリオ"/>
              </a:rPr>
              <a:t>に肥満は閉塞性睡眠時無呼吸（⇒</a:t>
            </a:r>
            <a:r>
              <a:rPr dirty="0" sz="900" spc="60">
                <a:latin typeface="メイリオ"/>
                <a:cs typeface="メイリオ"/>
              </a:rPr>
              <a:t>睡眠障害について</a:t>
            </a:r>
            <a:endParaRPr sz="900">
              <a:latin typeface="メイリオ"/>
              <a:cs typeface="メイリオ"/>
            </a:endParaRPr>
          </a:p>
          <a:p>
            <a:pPr marL="182880">
              <a:lnSpc>
                <a:spcPct val="100000"/>
              </a:lnSpc>
              <a:spcBef>
                <a:spcPts val="219"/>
              </a:spcBef>
            </a:pPr>
            <a:r>
              <a:rPr dirty="0" sz="900">
                <a:latin typeface="メイリオ"/>
                <a:cs typeface="メイリオ"/>
              </a:rPr>
              <a:t>（案）参照）</a:t>
            </a:r>
            <a:r>
              <a:rPr dirty="0" sz="900" spc="-5">
                <a:latin typeface="メイリオ"/>
                <a:cs typeface="メイリオ"/>
              </a:rPr>
              <a:t>のリスクとなり、これにより生じる睡眠</a:t>
            </a:r>
            <a:endParaRPr sz="900">
              <a:latin typeface="メイリオ"/>
              <a:cs typeface="メイリオ"/>
            </a:endParaRPr>
          </a:p>
          <a:p>
            <a:pPr algn="just" marL="182880" marR="34925">
              <a:lnSpc>
                <a:spcPct val="120000"/>
              </a:lnSpc>
            </a:pPr>
            <a:r>
              <a:rPr dirty="0" sz="900" spc="-5">
                <a:latin typeface="メイリオ"/>
                <a:cs typeface="メイリオ"/>
              </a:rPr>
              <a:t>の質の低下から、朝の目覚めを悪くし、夜ふかし・朝寝坊化をさらに促し、肥満のリスクをさらに高めるといった悪循環が形成されやすくなります。</a:t>
            </a:r>
            <a:endParaRPr sz="900">
              <a:latin typeface="メイリオ"/>
              <a:cs typeface="メイリオ"/>
            </a:endParaRPr>
          </a:p>
        </p:txBody>
      </p:sp>
      <p:sp>
        <p:nvSpPr>
          <p:cNvPr id="9" name="object 9"/>
          <p:cNvSpPr txBox="1"/>
          <p:nvPr/>
        </p:nvSpPr>
        <p:spPr>
          <a:xfrm>
            <a:off x="3463416" y="4676918"/>
            <a:ext cx="3062605" cy="2458085"/>
          </a:xfrm>
          <a:prstGeom prst="rect">
            <a:avLst/>
          </a:prstGeom>
        </p:spPr>
        <p:txBody>
          <a:bodyPr wrap="square" lIns="0" tIns="100330" rIns="0" bIns="0" rtlCol="0" vert="horz">
            <a:spAutoFit/>
          </a:bodyPr>
          <a:lstStyle/>
          <a:p>
            <a:pPr marL="38100">
              <a:lnSpc>
                <a:spcPct val="100000"/>
              </a:lnSpc>
              <a:spcBef>
                <a:spcPts val="790"/>
              </a:spcBef>
            </a:pPr>
            <a:r>
              <a:rPr dirty="0" u="sng" sz="1000" spc="-20">
                <a:solidFill>
                  <a:srgbClr val="92D050"/>
                </a:solidFill>
                <a:uFill>
                  <a:solidFill>
                    <a:srgbClr val="92D050"/>
                  </a:solidFill>
                </a:uFill>
                <a:latin typeface="メイリオ"/>
                <a:cs typeface="メイリオ"/>
              </a:rPr>
              <a:t>運動習慣の定着</a:t>
            </a:r>
            <a:endParaRPr sz="1000">
              <a:latin typeface="メイリオ"/>
              <a:cs typeface="メイリオ"/>
            </a:endParaRPr>
          </a:p>
          <a:p>
            <a:pPr algn="just" marL="182880" marR="31115" indent="-144780">
              <a:lnSpc>
                <a:spcPct val="120000"/>
              </a:lnSpc>
              <a:spcBef>
                <a:spcPts val="409"/>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a:latin typeface="メイリオ"/>
                <a:cs typeface="メイリオ"/>
              </a:rPr>
              <a:t>座りっぱなしの時間、特にスクリーンタイム（</a:t>
            </a:r>
            <a:r>
              <a:rPr dirty="0" sz="900" spc="-20">
                <a:latin typeface="メイリオ"/>
                <a:cs typeface="メイリオ"/>
              </a:rPr>
              <a:t>テレビ</a:t>
            </a:r>
            <a:r>
              <a:rPr dirty="0" sz="900">
                <a:latin typeface="メイリオ"/>
                <a:cs typeface="メイリオ"/>
              </a:rPr>
              <a:t>視聴やゲーム・スマホ利用など）</a:t>
            </a:r>
            <a:r>
              <a:rPr dirty="0" sz="900" spc="-10">
                <a:latin typeface="メイリオ"/>
                <a:cs typeface="メイリオ"/>
              </a:rPr>
              <a:t>が長くなりすぎない</a:t>
            </a:r>
            <a:r>
              <a:rPr dirty="0" sz="900">
                <a:latin typeface="メイリオ"/>
                <a:cs typeface="メイリオ"/>
              </a:rPr>
              <a:t>ようにしましょう。小・中・高校生は１日当たり60</a:t>
            </a:r>
            <a:r>
              <a:rPr dirty="0" sz="900" spc="-50">
                <a:latin typeface="メイリオ"/>
                <a:cs typeface="メイリオ"/>
              </a:rPr>
              <a:t>分</a:t>
            </a:r>
            <a:r>
              <a:rPr dirty="0" sz="900" spc="-5">
                <a:latin typeface="メイリオ"/>
                <a:cs typeface="メイリオ"/>
              </a:rPr>
              <a:t>以上からだを動かし、スクリーンタイムは２時間以下</a:t>
            </a:r>
            <a:r>
              <a:rPr dirty="0" sz="900">
                <a:latin typeface="メイリオ"/>
                <a:cs typeface="メイリオ"/>
              </a:rPr>
              <a:t>にすることが推奨されています</a:t>
            </a:r>
            <a:r>
              <a:rPr dirty="0" baseline="27777" sz="900">
                <a:latin typeface="メイリオ"/>
                <a:cs typeface="メイリオ"/>
              </a:rPr>
              <a:t>20）</a:t>
            </a:r>
            <a:r>
              <a:rPr dirty="0" sz="900">
                <a:latin typeface="メイリオ"/>
                <a:cs typeface="メイリオ"/>
              </a:rPr>
              <a:t>（⇒</a:t>
            </a:r>
            <a:r>
              <a:rPr dirty="0" sz="900" spc="-10">
                <a:latin typeface="メイリオ"/>
                <a:cs typeface="メイリオ"/>
              </a:rPr>
              <a:t>運動、食事等の</a:t>
            </a:r>
            <a:r>
              <a:rPr dirty="0" sz="900">
                <a:latin typeface="メイリオ"/>
                <a:cs typeface="メイリオ"/>
              </a:rPr>
              <a:t>生活習慣と睡眠について（案）参照）</a:t>
            </a:r>
            <a:r>
              <a:rPr dirty="0" sz="900" spc="-10">
                <a:latin typeface="メイリオ"/>
                <a:cs typeface="メイリオ"/>
              </a:rPr>
              <a:t>。長時間の座位</a:t>
            </a:r>
            <a:endParaRPr sz="900">
              <a:latin typeface="メイリオ"/>
              <a:cs typeface="メイリオ"/>
            </a:endParaRPr>
          </a:p>
          <a:p>
            <a:pPr marL="182880">
              <a:lnSpc>
                <a:spcPct val="100000"/>
              </a:lnSpc>
              <a:spcBef>
                <a:spcPts val="219"/>
              </a:spcBef>
            </a:pPr>
            <a:r>
              <a:rPr dirty="0" sz="900">
                <a:latin typeface="メイリオ"/>
                <a:cs typeface="メイリオ"/>
              </a:rPr>
              <a:t>⾏動（及びスクリーンタイム）</a:t>
            </a:r>
            <a:r>
              <a:rPr dirty="0" sz="900" spc="-5">
                <a:latin typeface="メイリオ"/>
                <a:cs typeface="メイリオ"/>
              </a:rPr>
              <a:t>は肥満の増加や睡眠時</a:t>
            </a:r>
            <a:endParaRPr sz="900">
              <a:latin typeface="メイリオ"/>
              <a:cs typeface="メイリオ"/>
            </a:endParaRPr>
          </a:p>
          <a:p>
            <a:pPr algn="just" marL="182880" marR="34925">
              <a:lnSpc>
                <a:spcPct val="120000"/>
              </a:lnSpc>
            </a:pPr>
            <a:r>
              <a:rPr dirty="0" sz="900">
                <a:latin typeface="メイリオ"/>
                <a:cs typeface="メイリオ"/>
              </a:rPr>
              <a:t>間の減少と関連し</a:t>
            </a:r>
            <a:r>
              <a:rPr dirty="0" baseline="27777" sz="900">
                <a:latin typeface="メイリオ"/>
                <a:cs typeface="メイリオ"/>
              </a:rPr>
              <a:t>18）</a:t>
            </a:r>
            <a:r>
              <a:rPr dirty="0" sz="900" spc="-5">
                <a:latin typeface="メイリオ"/>
                <a:cs typeface="メイリオ"/>
              </a:rPr>
              <a:t>、逆に、適度な運動は、良い眠り</a:t>
            </a:r>
            <a:r>
              <a:rPr dirty="0" sz="900">
                <a:latin typeface="メイリオ"/>
                <a:cs typeface="メイリオ"/>
              </a:rPr>
              <a:t>につながります</a:t>
            </a:r>
            <a:r>
              <a:rPr dirty="0" baseline="27777" sz="900">
                <a:latin typeface="メイリオ"/>
                <a:cs typeface="メイリオ"/>
              </a:rPr>
              <a:t>21）</a:t>
            </a:r>
            <a:r>
              <a:rPr dirty="0" sz="900" spc="-5">
                <a:latin typeface="メイリオ"/>
                <a:cs typeface="メイリオ"/>
              </a:rPr>
              <a:t>。運動は１日の中でどの時間に⾏っ</a:t>
            </a:r>
            <a:r>
              <a:rPr dirty="0" sz="900">
                <a:latin typeface="メイリオ"/>
                <a:cs typeface="メイリオ"/>
              </a:rPr>
              <a:t>ても睡眠の質を改善します</a:t>
            </a:r>
            <a:r>
              <a:rPr dirty="0" baseline="27777" sz="900" spc="-15">
                <a:latin typeface="メイリオ"/>
                <a:cs typeface="メイリオ"/>
              </a:rPr>
              <a:t>22）</a:t>
            </a:r>
            <a:r>
              <a:rPr dirty="0" sz="900" spc="-5">
                <a:latin typeface="メイリオ"/>
                <a:cs typeface="メイリオ"/>
              </a:rPr>
              <a:t>が、就寝前１時間以内の激しい運動はかえって睡眠の質を低下させる可能性が</a:t>
            </a:r>
            <a:r>
              <a:rPr dirty="0" sz="900">
                <a:latin typeface="メイリオ"/>
                <a:cs typeface="メイリオ"/>
              </a:rPr>
              <a:t>ありますので</a:t>
            </a:r>
            <a:r>
              <a:rPr dirty="0" baseline="27777" sz="900">
                <a:latin typeface="メイリオ"/>
                <a:cs typeface="メイリオ"/>
              </a:rPr>
              <a:t>23）</a:t>
            </a:r>
            <a:r>
              <a:rPr dirty="0" sz="900" spc="-5">
                <a:latin typeface="メイリオ"/>
                <a:cs typeface="メイリオ"/>
              </a:rPr>
              <a:t>、寝る直前の運動は控えたほうが良い</a:t>
            </a:r>
            <a:r>
              <a:rPr dirty="0" sz="900" spc="-10">
                <a:latin typeface="メイリオ"/>
                <a:cs typeface="メイリオ"/>
              </a:rPr>
              <a:t>でしょう。</a:t>
            </a:r>
            <a:endParaRPr sz="900">
              <a:latin typeface="メイリオ"/>
              <a:cs typeface="メイリオ"/>
            </a:endParaRPr>
          </a:p>
        </p:txBody>
      </p:sp>
      <p:sp>
        <p:nvSpPr>
          <p:cNvPr id="10" name="object 10"/>
          <p:cNvSpPr txBox="1"/>
          <p:nvPr/>
        </p:nvSpPr>
        <p:spPr>
          <a:xfrm>
            <a:off x="3463416" y="7316867"/>
            <a:ext cx="3062605" cy="1306195"/>
          </a:xfrm>
          <a:prstGeom prst="rect">
            <a:avLst/>
          </a:prstGeom>
        </p:spPr>
        <p:txBody>
          <a:bodyPr wrap="square" lIns="0" tIns="100330" rIns="0" bIns="0" rtlCol="0" vert="horz">
            <a:spAutoFit/>
          </a:bodyPr>
          <a:lstStyle/>
          <a:p>
            <a:pPr marL="38100">
              <a:lnSpc>
                <a:spcPct val="100000"/>
              </a:lnSpc>
              <a:spcBef>
                <a:spcPts val="790"/>
              </a:spcBef>
            </a:pPr>
            <a:r>
              <a:rPr dirty="0" u="sng" sz="1000" spc="-15">
                <a:solidFill>
                  <a:srgbClr val="92D050"/>
                </a:solidFill>
                <a:uFill>
                  <a:solidFill>
                    <a:srgbClr val="92D050"/>
                  </a:solidFill>
                </a:uFill>
                <a:latin typeface="メイリオ"/>
                <a:cs typeface="メイリオ"/>
              </a:rPr>
              <a:t>デジタル機器使用の回避</a:t>
            </a:r>
            <a:endParaRPr sz="1000">
              <a:latin typeface="メイリオ"/>
              <a:cs typeface="メイリオ"/>
            </a:endParaRPr>
          </a:p>
          <a:p>
            <a:pPr algn="just" marL="182880" marR="31115" indent="-144780">
              <a:lnSpc>
                <a:spcPct val="120000"/>
              </a:lnSpc>
              <a:spcBef>
                <a:spcPts val="409"/>
              </a:spcBef>
            </a:pPr>
            <a:r>
              <a:rPr dirty="0" sz="900">
                <a:solidFill>
                  <a:srgbClr val="92D050"/>
                </a:solidFill>
                <a:latin typeface="Wingdings"/>
                <a:cs typeface="Wingdings"/>
              </a:rPr>
              <a:t></a:t>
            </a:r>
            <a:r>
              <a:rPr dirty="0" sz="900" spc="500">
                <a:solidFill>
                  <a:srgbClr val="92D050"/>
                </a:solidFill>
                <a:latin typeface="Times New Roman"/>
                <a:cs typeface="Times New Roman"/>
              </a:rPr>
              <a:t> </a:t>
            </a:r>
            <a:r>
              <a:rPr dirty="0" sz="900" spc="-5">
                <a:latin typeface="メイリオ"/>
                <a:cs typeface="メイリオ"/>
              </a:rPr>
              <a:t>デジタル機器は寝室には持ち込まず、電源を切って、</a:t>
            </a:r>
            <a:r>
              <a:rPr dirty="0" sz="900">
                <a:latin typeface="メイリオ"/>
                <a:cs typeface="メイリオ"/>
              </a:rPr>
              <a:t>別の部屋に置いておきましょう</a:t>
            </a:r>
            <a:r>
              <a:rPr dirty="0" baseline="27777" sz="900">
                <a:latin typeface="メイリオ"/>
                <a:cs typeface="メイリオ"/>
              </a:rPr>
              <a:t>24）</a:t>
            </a:r>
            <a:r>
              <a:rPr dirty="0" sz="900" spc="-10">
                <a:latin typeface="メイリオ"/>
                <a:cs typeface="メイリオ"/>
              </a:rPr>
              <a:t>。特に、寝そべりな</a:t>
            </a:r>
            <a:r>
              <a:rPr dirty="0" sz="900" spc="-5">
                <a:latin typeface="メイリオ"/>
                <a:cs typeface="メイリオ"/>
              </a:rPr>
              <a:t>がらデジタル機器を使うと、ディスプレイの視聴距離が近くブルーライトを浴びやすくなるため、寝つきや</a:t>
            </a:r>
            <a:r>
              <a:rPr dirty="0" sz="900">
                <a:latin typeface="メイリオ"/>
                <a:cs typeface="メイリオ"/>
              </a:rPr>
              <a:t>睡眠の質の悪化につながります</a:t>
            </a:r>
            <a:r>
              <a:rPr dirty="0" baseline="27777" sz="900">
                <a:latin typeface="メイリオ"/>
                <a:cs typeface="メイリオ"/>
              </a:rPr>
              <a:t>25）</a:t>
            </a:r>
            <a:r>
              <a:rPr dirty="0" sz="900">
                <a:latin typeface="メイリオ"/>
                <a:cs typeface="メイリオ"/>
              </a:rPr>
              <a:t>（⇒</a:t>
            </a:r>
            <a:r>
              <a:rPr dirty="0" sz="900" spc="-10">
                <a:latin typeface="メイリオ"/>
                <a:cs typeface="メイリオ"/>
              </a:rPr>
              <a:t>良質な睡眠のた</a:t>
            </a:r>
            <a:r>
              <a:rPr dirty="0" sz="900">
                <a:latin typeface="メイリオ"/>
                <a:cs typeface="メイリオ"/>
              </a:rPr>
              <a:t>めの環境づくりについて（案）参照）</a:t>
            </a:r>
            <a:r>
              <a:rPr dirty="0" sz="900" spc="-50">
                <a:latin typeface="メイリオ"/>
                <a:cs typeface="メイリオ"/>
              </a:rPr>
              <a:t>。</a:t>
            </a:r>
            <a:endParaRPr sz="900">
              <a:latin typeface="メイリオ"/>
              <a:cs typeface="メイリオ"/>
            </a:endParaRPr>
          </a:p>
        </p:txBody>
      </p:sp>
      <p:sp>
        <p:nvSpPr>
          <p:cNvPr id="11" name="object 11"/>
          <p:cNvSpPr txBox="1"/>
          <p:nvPr/>
        </p:nvSpPr>
        <p:spPr>
          <a:xfrm>
            <a:off x="266496" y="359790"/>
            <a:ext cx="3065145" cy="1177925"/>
          </a:xfrm>
          <a:prstGeom prst="rect">
            <a:avLst/>
          </a:prstGeom>
        </p:spPr>
        <p:txBody>
          <a:bodyPr wrap="square" lIns="0" tIns="12700" rIns="0" bIns="0" rtlCol="0" vert="horz">
            <a:spAutoFit/>
          </a:bodyPr>
          <a:lstStyle/>
          <a:p>
            <a:pPr algn="just" marL="156845" marR="5080" indent="-144780">
              <a:lnSpc>
                <a:spcPct val="120000"/>
              </a:lnSpc>
              <a:spcBef>
                <a:spcPts val="100"/>
              </a:spcBef>
            </a:pPr>
            <a:r>
              <a:rPr dirty="0" sz="900">
                <a:solidFill>
                  <a:srgbClr val="92D050"/>
                </a:solidFill>
                <a:latin typeface="Wingdings"/>
                <a:cs typeface="Wingdings"/>
              </a:rPr>
              <a:t></a:t>
            </a:r>
            <a:r>
              <a:rPr dirty="0" sz="900">
                <a:solidFill>
                  <a:srgbClr val="92D050"/>
                </a:solidFill>
                <a:latin typeface="Times New Roman"/>
                <a:cs typeface="Times New Roman"/>
              </a:rPr>
              <a:t> </a:t>
            </a:r>
            <a:r>
              <a:rPr dirty="0" sz="900" spc="-5">
                <a:latin typeface="メイリオ"/>
                <a:cs typeface="メイリオ"/>
              </a:rPr>
              <a:t>成長・加齢とともに必要な睡眠時間は減少していきますが、成長期である高校生までは成人よりも長い睡眠時間を必要とすることがわかっており、一般的な認識よりも長い睡眠時間であることに驚くかもしれません。そのため、毎日十分な睡眠時間を確保するためには、成人よりも規則正しい生活習慣を保つことがより重要であること</a:t>
            </a:r>
            <a:r>
              <a:rPr dirty="0" sz="900" spc="-10">
                <a:latin typeface="メイリオ"/>
                <a:cs typeface="メイリオ"/>
              </a:rPr>
              <a:t>がわかります。</a:t>
            </a:r>
            <a:endParaRPr sz="900">
              <a:latin typeface="メイリオ"/>
              <a:cs typeface="メイリオ"/>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73558" y="3851909"/>
            <a:ext cx="6299835" cy="0"/>
          </a:xfrm>
          <a:custGeom>
            <a:avLst/>
            <a:gdLst/>
            <a:ahLst/>
            <a:cxnLst/>
            <a:rect l="l" t="t" r="r" b="b"/>
            <a:pathLst>
              <a:path w="6299834" h="0">
                <a:moveTo>
                  <a:pt x="0" y="0"/>
                </a:moveTo>
                <a:lnTo>
                  <a:pt x="6299835" y="0"/>
                </a:lnTo>
              </a:path>
            </a:pathLst>
          </a:custGeom>
          <a:ln w="7200">
            <a:solidFill>
              <a:srgbClr val="92D050"/>
            </a:solidFill>
          </a:ln>
        </p:spPr>
        <p:txBody>
          <a:bodyPr wrap="square" lIns="0" tIns="0" rIns="0" bIns="0" rtlCol="0"/>
          <a:lstStyle/>
          <a:p/>
        </p:txBody>
      </p:sp>
      <p:sp>
        <p:nvSpPr>
          <p:cNvPr id="3" name="object 3"/>
          <p:cNvSpPr txBox="1"/>
          <p:nvPr/>
        </p:nvSpPr>
        <p:spPr>
          <a:xfrm>
            <a:off x="260705" y="3848608"/>
            <a:ext cx="3092450" cy="5368925"/>
          </a:xfrm>
          <a:prstGeom prst="rect">
            <a:avLst/>
          </a:prstGeom>
        </p:spPr>
        <p:txBody>
          <a:bodyPr wrap="square" lIns="0" tIns="36195" rIns="0" bIns="0" rtlCol="0" vert="horz">
            <a:spAutoFit/>
          </a:bodyPr>
          <a:lstStyle/>
          <a:p>
            <a:pPr marL="12700">
              <a:lnSpc>
                <a:spcPct val="100000"/>
              </a:lnSpc>
              <a:spcBef>
                <a:spcPts val="285"/>
              </a:spcBef>
            </a:pPr>
            <a:r>
              <a:rPr dirty="0" sz="600" spc="-10">
                <a:latin typeface="メイリオ"/>
                <a:cs typeface="メイリオ"/>
              </a:rPr>
              <a:t>【参考文献】</a:t>
            </a:r>
            <a:endParaRPr sz="600">
              <a:latin typeface="メイリオ"/>
              <a:cs typeface="メイリオ"/>
            </a:endParaRPr>
          </a:p>
          <a:p>
            <a:pPr algn="just" marL="212090" marR="6350" indent="-144780">
              <a:lnSpc>
                <a:spcPct val="100000"/>
              </a:lnSpc>
              <a:spcBef>
                <a:spcPts val="190"/>
              </a:spcBef>
            </a:pPr>
            <a:r>
              <a:rPr dirty="0" sz="600">
                <a:solidFill>
                  <a:srgbClr val="1F1F1F"/>
                </a:solidFill>
                <a:latin typeface="メイリオ"/>
                <a:cs typeface="メイリオ"/>
              </a:rPr>
              <a:t>1.</a:t>
            </a:r>
            <a:r>
              <a:rPr dirty="0" sz="600" spc="445">
                <a:solidFill>
                  <a:srgbClr val="1F1F1F"/>
                </a:solidFill>
                <a:latin typeface="メイリオ"/>
                <a:cs typeface="メイリオ"/>
              </a:rPr>
              <a:t> </a:t>
            </a:r>
            <a:r>
              <a:rPr dirty="0" sz="600" spc="-30">
                <a:solidFill>
                  <a:srgbClr val="1F1F1F"/>
                </a:solidFill>
                <a:latin typeface="メイリオ"/>
                <a:cs typeface="メイリオ"/>
              </a:rPr>
              <a:t>Miller</a:t>
            </a:r>
            <a:r>
              <a:rPr dirty="0" sz="600" spc="-20">
                <a:solidFill>
                  <a:srgbClr val="1F1F1F"/>
                </a:solidFill>
                <a:latin typeface="メイリオ"/>
                <a:cs typeface="メイリオ"/>
              </a:rPr>
              <a:t> </a:t>
            </a:r>
            <a:r>
              <a:rPr dirty="0" sz="600" spc="-35">
                <a:solidFill>
                  <a:srgbClr val="1F1F1F"/>
                </a:solidFill>
                <a:latin typeface="メイリオ"/>
                <a:cs typeface="メイリオ"/>
              </a:rPr>
              <a:t>MA,</a:t>
            </a:r>
            <a:r>
              <a:rPr dirty="0" sz="600" spc="-15">
                <a:solidFill>
                  <a:srgbClr val="1F1F1F"/>
                </a:solidFill>
                <a:latin typeface="メイリオ"/>
                <a:cs typeface="メイリオ"/>
              </a:rPr>
              <a:t> </a:t>
            </a:r>
            <a:r>
              <a:rPr dirty="0" sz="600" spc="-30">
                <a:solidFill>
                  <a:srgbClr val="1F1F1F"/>
                </a:solidFill>
                <a:latin typeface="メイリオ"/>
                <a:cs typeface="メイリオ"/>
              </a:rPr>
              <a:t>Kruisbrink</a:t>
            </a:r>
            <a:r>
              <a:rPr dirty="0" sz="600" spc="-5">
                <a:solidFill>
                  <a:srgbClr val="1F1F1F"/>
                </a:solidFill>
                <a:latin typeface="メイリオ"/>
                <a:cs typeface="メイリオ"/>
              </a:rPr>
              <a:t> </a:t>
            </a:r>
            <a:r>
              <a:rPr dirty="0" sz="600" spc="-30">
                <a:solidFill>
                  <a:srgbClr val="1F1F1F"/>
                </a:solidFill>
                <a:latin typeface="メイリオ"/>
                <a:cs typeface="メイリオ"/>
              </a:rPr>
              <a:t>M,</a:t>
            </a:r>
            <a:r>
              <a:rPr dirty="0" sz="600" spc="-20">
                <a:solidFill>
                  <a:srgbClr val="1F1F1F"/>
                </a:solidFill>
                <a:latin typeface="メイリオ"/>
                <a:cs typeface="メイリオ"/>
              </a:rPr>
              <a:t> </a:t>
            </a:r>
            <a:r>
              <a:rPr dirty="0" sz="600" spc="-30">
                <a:solidFill>
                  <a:srgbClr val="1F1F1F"/>
                </a:solidFill>
                <a:latin typeface="メイリオ"/>
                <a:cs typeface="メイリオ"/>
              </a:rPr>
              <a:t>Wallace</a:t>
            </a:r>
            <a:r>
              <a:rPr dirty="0" sz="600" spc="-10">
                <a:solidFill>
                  <a:srgbClr val="1F1F1F"/>
                </a:solidFill>
                <a:latin typeface="メイリオ"/>
                <a:cs typeface="メイリオ"/>
              </a:rPr>
              <a:t> </a:t>
            </a:r>
            <a:r>
              <a:rPr dirty="0" sz="600" spc="-30">
                <a:solidFill>
                  <a:srgbClr val="1F1F1F"/>
                </a:solidFill>
                <a:latin typeface="メイリオ"/>
                <a:cs typeface="メイリオ"/>
              </a:rPr>
              <a:t>J,</a:t>
            </a:r>
            <a:r>
              <a:rPr dirty="0" sz="600" spc="-20">
                <a:solidFill>
                  <a:srgbClr val="1F1F1F"/>
                </a:solidFill>
                <a:latin typeface="メイリオ"/>
                <a:cs typeface="メイリオ"/>
              </a:rPr>
              <a:t> Ji</a:t>
            </a:r>
            <a:r>
              <a:rPr dirty="0" sz="600" spc="-5">
                <a:solidFill>
                  <a:srgbClr val="1F1F1F"/>
                </a:solidFill>
                <a:latin typeface="メイリオ"/>
                <a:cs typeface="メイリオ"/>
              </a:rPr>
              <a:t> </a:t>
            </a:r>
            <a:r>
              <a:rPr dirty="0" sz="600" spc="-20">
                <a:solidFill>
                  <a:srgbClr val="1F1F1F"/>
                </a:solidFill>
                <a:latin typeface="メイリオ"/>
                <a:cs typeface="メイリオ"/>
              </a:rPr>
              <a:t>C, </a:t>
            </a:r>
            <a:r>
              <a:rPr dirty="0" sz="600" spc="-35">
                <a:solidFill>
                  <a:srgbClr val="1F1F1F"/>
                </a:solidFill>
                <a:latin typeface="メイリオ"/>
                <a:cs typeface="メイリオ"/>
              </a:rPr>
              <a:t>Cappuccio</a:t>
            </a:r>
            <a:r>
              <a:rPr dirty="0" sz="600" spc="-15">
                <a:solidFill>
                  <a:srgbClr val="1F1F1F"/>
                </a:solidFill>
                <a:latin typeface="メイリオ"/>
                <a:cs typeface="メイリオ"/>
              </a:rPr>
              <a:t> </a:t>
            </a:r>
            <a:r>
              <a:rPr dirty="0" sz="600" spc="-30">
                <a:solidFill>
                  <a:srgbClr val="1F1F1F"/>
                </a:solidFill>
                <a:latin typeface="メイリオ"/>
                <a:cs typeface="メイリオ"/>
              </a:rPr>
              <a:t>FP.</a:t>
            </a:r>
            <a:r>
              <a:rPr dirty="0" sz="600" spc="-20">
                <a:solidFill>
                  <a:srgbClr val="1F1F1F"/>
                </a:solidFill>
                <a:latin typeface="メイリオ"/>
                <a:cs typeface="メイリオ"/>
              </a:rPr>
              <a:t> </a:t>
            </a:r>
            <a:r>
              <a:rPr dirty="0" sz="600" spc="-25">
                <a:solidFill>
                  <a:srgbClr val="1F1F1F"/>
                </a:solidFill>
                <a:latin typeface="メイリオ"/>
                <a:cs typeface="メイリオ"/>
              </a:rPr>
              <a:t>Sleep</a:t>
            </a:r>
            <a:r>
              <a:rPr dirty="0" sz="600" spc="-5">
                <a:solidFill>
                  <a:srgbClr val="1F1F1F"/>
                </a:solidFill>
                <a:latin typeface="メイリオ"/>
                <a:cs typeface="メイリオ"/>
              </a:rPr>
              <a:t> </a:t>
            </a:r>
            <a:r>
              <a:rPr dirty="0" sz="600" spc="-30">
                <a:solidFill>
                  <a:srgbClr val="1F1F1F"/>
                </a:solidFill>
                <a:latin typeface="メイリオ"/>
                <a:cs typeface="メイリオ"/>
              </a:rPr>
              <a:t>duration</a:t>
            </a:r>
            <a:r>
              <a:rPr dirty="0" sz="600" spc="-5">
                <a:solidFill>
                  <a:srgbClr val="1F1F1F"/>
                </a:solidFill>
                <a:latin typeface="メイリオ"/>
                <a:cs typeface="メイリオ"/>
              </a:rPr>
              <a:t> </a:t>
            </a:r>
            <a:r>
              <a:rPr dirty="0" sz="600" spc="-35">
                <a:solidFill>
                  <a:srgbClr val="1F1F1F"/>
                </a:solidFill>
                <a:latin typeface="メイリオ"/>
                <a:cs typeface="メイリオ"/>
              </a:rPr>
              <a:t>and</a:t>
            </a:r>
            <a:r>
              <a:rPr dirty="0" sz="600" spc="-15">
                <a:solidFill>
                  <a:srgbClr val="1F1F1F"/>
                </a:solidFill>
                <a:latin typeface="メイリオ"/>
                <a:cs typeface="メイリオ"/>
              </a:rPr>
              <a:t> </a:t>
            </a:r>
            <a:r>
              <a:rPr dirty="0" sz="600" spc="-10">
                <a:solidFill>
                  <a:srgbClr val="1F1F1F"/>
                </a:solidFill>
                <a:latin typeface="メイリオ"/>
                <a:cs typeface="メイリオ"/>
              </a:rPr>
              <a:t>incidence</a:t>
            </a:r>
            <a:r>
              <a:rPr dirty="0" sz="600" spc="500">
                <a:solidFill>
                  <a:srgbClr val="1F1F1F"/>
                </a:solidFill>
                <a:latin typeface="メイリオ"/>
                <a:cs typeface="メイリオ"/>
              </a:rPr>
              <a:t> </a:t>
            </a:r>
            <a:r>
              <a:rPr dirty="0" sz="600">
                <a:solidFill>
                  <a:srgbClr val="1F1F1F"/>
                </a:solidFill>
                <a:latin typeface="メイリオ"/>
                <a:cs typeface="メイリオ"/>
              </a:rPr>
              <a:t>of </a:t>
            </a:r>
            <a:r>
              <a:rPr dirty="0" sz="600" spc="-10">
                <a:solidFill>
                  <a:srgbClr val="1F1F1F"/>
                </a:solidFill>
                <a:latin typeface="メイリオ"/>
                <a:cs typeface="メイリオ"/>
              </a:rPr>
              <a:t>obesity </a:t>
            </a:r>
            <a:r>
              <a:rPr dirty="0" sz="600">
                <a:solidFill>
                  <a:srgbClr val="1F1F1F"/>
                </a:solidFill>
                <a:latin typeface="メイリオ"/>
                <a:cs typeface="メイリオ"/>
              </a:rPr>
              <a:t>in </a:t>
            </a:r>
            <a:r>
              <a:rPr dirty="0" sz="600" spc="-20">
                <a:solidFill>
                  <a:srgbClr val="1F1F1F"/>
                </a:solidFill>
                <a:latin typeface="メイリオ"/>
                <a:cs typeface="メイリオ"/>
              </a:rPr>
              <a:t>infants, children, </a:t>
            </a:r>
            <a:r>
              <a:rPr dirty="0" sz="600">
                <a:solidFill>
                  <a:srgbClr val="1F1F1F"/>
                </a:solidFill>
                <a:latin typeface="メイリオ"/>
                <a:cs typeface="メイリオ"/>
              </a:rPr>
              <a:t>and </a:t>
            </a:r>
            <a:r>
              <a:rPr dirty="0" sz="600" spc="-25">
                <a:solidFill>
                  <a:srgbClr val="1F1F1F"/>
                </a:solidFill>
                <a:latin typeface="メイリオ"/>
                <a:cs typeface="メイリオ"/>
              </a:rPr>
              <a:t>adolescents: </a:t>
            </a:r>
            <a:r>
              <a:rPr dirty="0" sz="600">
                <a:solidFill>
                  <a:srgbClr val="1F1F1F"/>
                </a:solidFill>
                <a:latin typeface="メイリオ"/>
                <a:cs typeface="メイリオ"/>
              </a:rPr>
              <a:t>A </a:t>
            </a:r>
            <a:r>
              <a:rPr dirty="0" sz="600" spc="-20">
                <a:solidFill>
                  <a:srgbClr val="1F1F1F"/>
                </a:solidFill>
                <a:latin typeface="メイリオ"/>
                <a:cs typeface="メイリオ"/>
              </a:rPr>
              <a:t>systematic </a:t>
            </a:r>
            <a:r>
              <a:rPr dirty="0" sz="600" spc="-10">
                <a:solidFill>
                  <a:srgbClr val="1F1F1F"/>
                </a:solidFill>
                <a:latin typeface="メイリオ"/>
                <a:cs typeface="メイリオ"/>
              </a:rPr>
              <a:t>review </a:t>
            </a:r>
            <a:r>
              <a:rPr dirty="0" sz="600">
                <a:solidFill>
                  <a:srgbClr val="1F1F1F"/>
                </a:solidFill>
                <a:latin typeface="メイリオ"/>
                <a:cs typeface="メイリオ"/>
              </a:rPr>
              <a:t>and </a:t>
            </a:r>
            <a:r>
              <a:rPr dirty="0" sz="600" spc="-20">
                <a:solidFill>
                  <a:srgbClr val="1F1F1F"/>
                </a:solidFill>
                <a:latin typeface="メイリオ"/>
                <a:cs typeface="メイリオ"/>
              </a:rPr>
              <a:t>meta-</a:t>
            </a:r>
            <a:r>
              <a:rPr dirty="0" sz="600" spc="-30">
                <a:solidFill>
                  <a:srgbClr val="1F1F1F"/>
                </a:solidFill>
                <a:latin typeface="メイリオ"/>
                <a:cs typeface="メイリオ"/>
              </a:rPr>
              <a:t>analysis</a:t>
            </a:r>
            <a:r>
              <a:rPr dirty="0" sz="600" spc="-10">
                <a:solidFill>
                  <a:srgbClr val="1F1F1F"/>
                </a:solidFill>
                <a:latin typeface="メイリオ"/>
                <a:cs typeface="メイリオ"/>
              </a:rPr>
              <a:t> </a:t>
            </a:r>
            <a:r>
              <a:rPr dirty="0" sz="600" spc="-25">
                <a:solidFill>
                  <a:srgbClr val="1F1F1F"/>
                </a:solidFill>
                <a:latin typeface="メイリオ"/>
                <a:cs typeface="メイリオ"/>
              </a:rPr>
              <a:t>of</a:t>
            </a:r>
            <a:r>
              <a:rPr dirty="0" sz="600" spc="-10">
                <a:solidFill>
                  <a:srgbClr val="1F1F1F"/>
                </a:solidFill>
                <a:latin typeface="メイリオ"/>
                <a:cs typeface="メイリオ"/>
              </a:rPr>
              <a:t> </a:t>
            </a:r>
            <a:r>
              <a:rPr dirty="0" sz="600" spc="-35">
                <a:solidFill>
                  <a:srgbClr val="1F1F1F"/>
                </a:solidFill>
                <a:latin typeface="メイリオ"/>
                <a:cs typeface="メイリオ"/>
              </a:rPr>
              <a:t>prospective</a:t>
            </a:r>
            <a:r>
              <a:rPr dirty="0" sz="600" spc="-5">
                <a:solidFill>
                  <a:srgbClr val="1F1F1F"/>
                </a:solidFill>
                <a:latin typeface="メイリオ"/>
                <a:cs typeface="メイリオ"/>
              </a:rPr>
              <a:t> </a:t>
            </a:r>
            <a:r>
              <a:rPr dirty="0" sz="600" spc="-35">
                <a:solidFill>
                  <a:srgbClr val="1F1F1F"/>
                </a:solidFill>
                <a:latin typeface="メイリオ"/>
                <a:cs typeface="メイリオ"/>
              </a:rPr>
              <a:t>studies.</a:t>
            </a:r>
            <a:r>
              <a:rPr dirty="0" sz="600" spc="-20">
                <a:solidFill>
                  <a:srgbClr val="1F1F1F"/>
                </a:solidFill>
                <a:latin typeface="メイリオ"/>
                <a:cs typeface="メイリオ"/>
              </a:rPr>
              <a:t> </a:t>
            </a:r>
            <a:r>
              <a:rPr dirty="0" sz="600" spc="-30">
                <a:solidFill>
                  <a:srgbClr val="1F1F1F"/>
                </a:solidFill>
                <a:latin typeface="メイリオ"/>
                <a:cs typeface="メイリオ"/>
              </a:rPr>
              <a:t>Sleep</a:t>
            </a:r>
            <a:r>
              <a:rPr dirty="0" sz="600" spc="-15">
                <a:solidFill>
                  <a:srgbClr val="1F1F1F"/>
                </a:solidFill>
                <a:latin typeface="メイリオ"/>
                <a:cs typeface="メイリオ"/>
              </a:rPr>
              <a:t> </a:t>
            </a:r>
            <a:r>
              <a:rPr dirty="0" sz="600" spc="-30">
                <a:solidFill>
                  <a:srgbClr val="1F1F1F"/>
                </a:solidFill>
                <a:latin typeface="メイリオ"/>
                <a:cs typeface="メイリオ"/>
              </a:rPr>
              <a:t>41:</a:t>
            </a:r>
            <a:r>
              <a:rPr dirty="0" sz="600" spc="-5">
                <a:solidFill>
                  <a:srgbClr val="1F1F1F"/>
                </a:solidFill>
                <a:latin typeface="メイリオ"/>
                <a:cs typeface="メイリオ"/>
              </a:rPr>
              <a:t> </a:t>
            </a:r>
            <a:r>
              <a:rPr dirty="0" sz="600" spc="-10">
                <a:solidFill>
                  <a:srgbClr val="1F1F1F"/>
                </a:solidFill>
                <a:latin typeface="メイリオ"/>
                <a:cs typeface="メイリオ"/>
              </a:rPr>
              <a:t>2018.</a:t>
            </a:r>
            <a:endParaRPr sz="600">
              <a:latin typeface="メイリオ"/>
              <a:cs typeface="メイリオ"/>
            </a:endParaRPr>
          </a:p>
          <a:p>
            <a:pPr algn="just" marL="212090" marR="5080" indent="-144780">
              <a:lnSpc>
                <a:spcPct val="100000"/>
              </a:lnSpc>
              <a:spcBef>
                <a:spcPts val="409"/>
              </a:spcBef>
            </a:pPr>
            <a:r>
              <a:rPr dirty="0" sz="600">
                <a:solidFill>
                  <a:srgbClr val="1F1F1F"/>
                </a:solidFill>
                <a:latin typeface="メイリオ"/>
                <a:cs typeface="メイリオ"/>
              </a:rPr>
              <a:t>2.</a:t>
            </a:r>
            <a:r>
              <a:rPr dirty="0" sz="600" spc="450">
                <a:solidFill>
                  <a:srgbClr val="1F1F1F"/>
                </a:solidFill>
                <a:latin typeface="メイリオ"/>
                <a:cs typeface="メイリオ"/>
              </a:rPr>
              <a:t> </a:t>
            </a:r>
            <a:r>
              <a:rPr dirty="0" sz="600" spc="-30">
                <a:solidFill>
                  <a:srgbClr val="1F1F1F"/>
                </a:solidFill>
                <a:latin typeface="メイリオ"/>
                <a:cs typeface="メイリオ"/>
              </a:rPr>
              <a:t>Short</a:t>
            </a:r>
            <a:r>
              <a:rPr dirty="0" sz="600" spc="-20">
                <a:solidFill>
                  <a:srgbClr val="1F1F1F"/>
                </a:solidFill>
                <a:latin typeface="メイリオ"/>
                <a:cs typeface="メイリオ"/>
              </a:rPr>
              <a:t> </a:t>
            </a:r>
            <a:r>
              <a:rPr dirty="0" sz="600" spc="-35">
                <a:solidFill>
                  <a:srgbClr val="1F1F1F"/>
                </a:solidFill>
                <a:latin typeface="メイリオ"/>
                <a:cs typeface="メイリオ"/>
              </a:rPr>
              <a:t>MA,</a:t>
            </a:r>
            <a:r>
              <a:rPr dirty="0" sz="600" spc="-15">
                <a:solidFill>
                  <a:srgbClr val="1F1F1F"/>
                </a:solidFill>
                <a:latin typeface="メイリオ"/>
                <a:cs typeface="メイリオ"/>
              </a:rPr>
              <a:t> </a:t>
            </a:r>
            <a:r>
              <a:rPr dirty="0" sz="600" spc="-30">
                <a:solidFill>
                  <a:srgbClr val="1F1F1F"/>
                </a:solidFill>
                <a:latin typeface="メイリオ"/>
                <a:cs typeface="メイリオ"/>
              </a:rPr>
              <a:t>Booth</a:t>
            </a:r>
            <a:r>
              <a:rPr dirty="0" sz="600" spc="-5">
                <a:solidFill>
                  <a:srgbClr val="1F1F1F"/>
                </a:solidFill>
                <a:latin typeface="メイリオ"/>
                <a:cs typeface="メイリオ"/>
              </a:rPr>
              <a:t> </a:t>
            </a:r>
            <a:r>
              <a:rPr dirty="0" sz="600" spc="-35">
                <a:solidFill>
                  <a:srgbClr val="1F1F1F"/>
                </a:solidFill>
                <a:latin typeface="メイリオ"/>
                <a:cs typeface="メイリオ"/>
              </a:rPr>
              <a:t>SA,</a:t>
            </a:r>
            <a:r>
              <a:rPr dirty="0" sz="600" spc="-15">
                <a:solidFill>
                  <a:srgbClr val="1F1F1F"/>
                </a:solidFill>
                <a:latin typeface="メイリオ"/>
                <a:cs typeface="メイリオ"/>
              </a:rPr>
              <a:t> </a:t>
            </a:r>
            <a:r>
              <a:rPr dirty="0" sz="600" spc="-30">
                <a:solidFill>
                  <a:srgbClr val="1F1F1F"/>
                </a:solidFill>
                <a:latin typeface="メイリオ"/>
                <a:cs typeface="メイリオ"/>
              </a:rPr>
              <a:t>Omar</a:t>
            </a:r>
            <a:r>
              <a:rPr dirty="0" sz="600" spc="-5">
                <a:solidFill>
                  <a:srgbClr val="1F1F1F"/>
                </a:solidFill>
                <a:latin typeface="メイリオ"/>
                <a:cs typeface="メイリオ"/>
              </a:rPr>
              <a:t> </a:t>
            </a:r>
            <a:r>
              <a:rPr dirty="0" sz="600" spc="-45">
                <a:solidFill>
                  <a:srgbClr val="1F1F1F"/>
                </a:solidFill>
                <a:latin typeface="メイリオ"/>
                <a:cs typeface="メイリオ"/>
              </a:rPr>
              <a:t>O,</a:t>
            </a:r>
            <a:r>
              <a:rPr dirty="0" sz="600" spc="-5">
                <a:solidFill>
                  <a:srgbClr val="1F1F1F"/>
                </a:solidFill>
                <a:latin typeface="メイリオ"/>
                <a:cs typeface="メイリオ"/>
              </a:rPr>
              <a:t> </a:t>
            </a:r>
            <a:r>
              <a:rPr dirty="0" sz="600" spc="-35">
                <a:solidFill>
                  <a:srgbClr val="1F1F1F"/>
                </a:solidFill>
                <a:latin typeface="メイリオ"/>
                <a:cs typeface="メイリオ"/>
              </a:rPr>
              <a:t>Ostlundh</a:t>
            </a:r>
            <a:r>
              <a:rPr dirty="0" sz="600" spc="-5">
                <a:solidFill>
                  <a:srgbClr val="1F1F1F"/>
                </a:solidFill>
                <a:latin typeface="メイリオ"/>
                <a:cs typeface="メイリオ"/>
              </a:rPr>
              <a:t> </a:t>
            </a:r>
            <a:r>
              <a:rPr dirty="0" sz="600" spc="-20">
                <a:solidFill>
                  <a:srgbClr val="1F1F1F"/>
                </a:solidFill>
                <a:latin typeface="メイリオ"/>
                <a:cs typeface="メイリオ"/>
              </a:rPr>
              <a:t>L,</a:t>
            </a:r>
            <a:r>
              <a:rPr dirty="0" sz="600">
                <a:solidFill>
                  <a:srgbClr val="1F1F1F"/>
                </a:solidFill>
                <a:latin typeface="メイリオ"/>
                <a:cs typeface="メイリオ"/>
              </a:rPr>
              <a:t> </a:t>
            </a:r>
            <a:r>
              <a:rPr dirty="0" sz="600" spc="-30">
                <a:solidFill>
                  <a:srgbClr val="1F1F1F"/>
                </a:solidFill>
                <a:latin typeface="メイリオ"/>
                <a:cs typeface="メイリオ"/>
              </a:rPr>
              <a:t>Arora</a:t>
            </a:r>
            <a:r>
              <a:rPr dirty="0" sz="600" spc="-15">
                <a:solidFill>
                  <a:srgbClr val="1F1F1F"/>
                </a:solidFill>
                <a:latin typeface="メイリオ"/>
                <a:cs typeface="メイリオ"/>
              </a:rPr>
              <a:t> </a:t>
            </a:r>
            <a:r>
              <a:rPr dirty="0" sz="600" spc="-35">
                <a:solidFill>
                  <a:srgbClr val="1F1F1F"/>
                </a:solidFill>
                <a:latin typeface="メイリオ"/>
                <a:cs typeface="メイリオ"/>
              </a:rPr>
              <a:t>T.</a:t>
            </a:r>
            <a:r>
              <a:rPr dirty="0" sz="600" spc="-15">
                <a:solidFill>
                  <a:srgbClr val="1F1F1F"/>
                </a:solidFill>
                <a:latin typeface="メイリオ"/>
                <a:cs typeface="メイリオ"/>
              </a:rPr>
              <a:t> </a:t>
            </a:r>
            <a:r>
              <a:rPr dirty="0" sz="600" spc="-35">
                <a:solidFill>
                  <a:srgbClr val="1F1F1F"/>
                </a:solidFill>
                <a:latin typeface="メイリオ"/>
                <a:cs typeface="メイリオ"/>
              </a:rPr>
              <a:t>The</a:t>
            </a:r>
            <a:r>
              <a:rPr dirty="0" sz="600" spc="-5">
                <a:solidFill>
                  <a:srgbClr val="1F1F1F"/>
                </a:solidFill>
                <a:latin typeface="メイリオ"/>
                <a:cs typeface="メイリオ"/>
              </a:rPr>
              <a:t> </a:t>
            </a:r>
            <a:r>
              <a:rPr dirty="0" sz="600" spc="-30">
                <a:solidFill>
                  <a:srgbClr val="1F1F1F"/>
                </a:solidFill>
                <a:latin typeface="メイリオ"/>
                <a:cs typeface="メイリオ"/>
              </a:rPr>
              <a:t>relationship</a:t>
            </a:r>
            <a:r>
              <a:rPr dirty="0" sz="600" spc="-15">
                <a:solidFill>
                  <a:srgbClr val="1F1F1F"/>
                </a:solidFill>
                <a:latin typeface="メイリオ"/>
                <a:cs typeface="メイリオ"/>
              </a:rPr>
              <a:t> </a:t>
            </a:r>
            <a:r>
              <a:rPr dirty="0" sz="600" spc="-30">
                <a:solidFill>
                  <a:srgbClr val="1F1F1F"/>
                </a:solidFill>
                <a:latin typeface="メイリオ"/>
                <a:cs typeface="メイリオ"/>
              </a:rPr>
              <a:t>between</a:t>
            </a:r>
            <a:r>
              <a:rPr dirty="0" sz="600" spc="-5">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duration</a:t>
            </a:r>
            <a:r>
              <a:rPr dirty="0" sz="600" spc="10">
                <a:solidFill>
                  <a:srgbClr val="1F1F1F"/>
                </a:solidFill>
                <a:latin typeface="メイリオ"/>
                <a:cs typeface="メイリオ"/>
              </a:rPr>
              <a:t> </a:t>
            </a:r>
            <a:r>
              <a:rPr dirty="0" sz="600" spc="-10">
                <a:solidFill>
                  <a:srgbClr val="1F1F1F"/>
                </a:solidFill>
                <a:latin typeface="メイリオ"/>
                <a:cs typeface="メイリオ"/>
              </a:rPr>
              <a:t>and</a:t>
            </a:r>
            <a:r>
              <a:rPr dirty="0" sz="600" spc="5">
                <a:solidFill>
                  <a:srgbClr val="1F1F1F"/>
                </a:solidFill>
                <a:latin typeface="メイリオ"/>
                <a:cs typeface="メイリオ"/>
              </a:rPr>
              <a:t> </a:t>
            </a:r>
            <a:r>
              <a:rPr dirty="0" sz="600" spc="-20">
                <a:solidFill>
                  <a:srgbClr val="1F1F1F"/>
                </a:solidFill>
                <a:latin typeface="メイリオ"/>
                <a:cs typeface="メイリオ"/>
              </a:rPr>
              <a:t>mood</a:t>
            </a:r>
            <a:r>
              <a:rPr dirty="0" sz="600" spc="5">
                <a:solidFill>
                  <a:srgbClr val="1F1F1F"/>
                </a:solidFill>
                <a:latin typeface="メイリオ"/>
                <a:cs typeface="メイリオ"/>
              </a:rPr>
              <a:t> </a:t>
            </a:r>
            <a:r>
              <a:rPr dirty="0" sz="600">
                <a:solidFill>
                  <a:srgbClr val="1F1F1F"/>
                </a:solidFill>
                <a:latin typeface="メイリオ"/>
                <a:cs typeface="メイリオ"/>
              </a:rPr>
              <a:t>in</a:t>
            </a:r>
            <a:r>
              <a:rPr dirty="0" sz="600" spc="5">
                <a:solidFill>
                  <a:srgbClr val="1F1F1F"/>
                </a:solidFill>
                <a:latin typeface="メイリオ"/>
                <a:cs typeface="メイリオ"/>
              </a:rPr>
              <a:t> </a:t>
            </a:r>
            <a:r>
              <a:rPr dirty="0" sz="600" spc="-30">
                <a:solidFill>
                  <a:srgbClr val="1F1F1F"/>
                </a:solidFill>
                <a:latin typeface="メイリオ"/>
                <a:cs typeface="メイリオ"/>
              </a:rPr>
              <a:t>adolescents:</a:t>
            </a:r>
            <a:r>
              <a:rPr dirty="0" sz="600" spc="5">
                <a:solidFill>
                  <a:srgbClr val="1F1F1F"/>
                </a:solidFill>
                <a:latin typeface="メイリオ"/>
                <a:cs typeface="メイリオ"/>
              </a:rPr>
              <a:t> </a:t>
            </a:r>
            <a:r>
              <a:rPr dirty="0" sz="600">
                <a:solidFill>
                  <a:srgbClr val="1F1F1F"/>
                </a:solidFill>
                <a:latin typeface="メイリオ"/>
                <a:cs typeface="メイリオ"/>
              </a:rPr>
              <a:t>A</a:t>
            </a:r>
            <a:r>
              <a:rPr dirty="0" sz="600" spc="10">
                <a:solidFill>
                  <a:srgbClr val="1F1F1F"/>
                </a:solidFill>
                <a:latin typeface="メイリオ"/>
                <a:cs typeface="メイリオ"/>
              </a:rPr>
              <a:t> </a:t>
            </a:r>
            <a:r>
              <a:rPr dirty="0" sz="600" spc="-25">
                <a:solidFill>
                  <a:srgbClr val="1F1F1F"/>
                </a:solidFill>
                <a:latin typeface="メイリオ"/>
                <a:cs typeface="メイリオ"/>
              </a:rPr>
              <a:t>systematic</a:t>
            </a:r>
            <a:r>
              <a:rPr dirty="0" sz="600" spc="10">
                <a:solidFill>
                  <a:srgbClr val="1F1F1F"/>
                </a:solidFill>
                <a:latin typeface="メイリオ"/>
                <a:cs typeface="メイリオ"/>
              </a:rPr>
              <a:t> </a:t>
            </a:r>
            <a:r>
              <a:rPr dirty="0" sz="600" spc="-25">
                <a:solidFill>
                  <a:srgbClr val="1F1F1F"/>
                </a:solidFill>
                <a:latin typeface="メイリオ"/>
                <a:cs typeface="メイリオ"/>
              </a:rPr>
              <a:t>review</a:t>
            </a:r>
            <a:r>
              <a:rPr dirty="0" sz="600" spc="10">
                <a:solidFill>
                  <a:srgbClr val="1F1F1F"/>
                </a:solidFill>
                <a:latin typeface="メイリオ"/>
                <a:cs typeface="メイリオ"/>
              </a:rPr>
              <a:t> </a:t>
            </a:r>
            <a:r>
              <a:rPr dirty="0" sz="600" spc="-10">
                <a:solidFill>
                  <a:srgbClr val="1F1F1F"/>
                </a:solidFill>
                <a:latin typeface="メイリオ"/>
                <a:cs typeface="メイリオ"/>
              </a:rPr>
              <a:t>and</a:t>
            </a:r>
            <a:r>
              <a:rPr dirty="0" sz="600" spc="5">
                <a:solidFill>
                  <a:srgbClr val="1F1F1F"/>
                </a:solidFill>
                <a:latin typeface="メイリオ"/>
                <a:cs typeface="メイリオ"/>
              </a:rPr>
              <a:t> </a:t>
            </a:r>
            <a:r>
              <a:rPr dirty="0" sz="600" spc="-35">
                <a:solidFill>
                  <a:srgbClr val="1F1F1F"/>
                </a:solidFill>
                <a:latin typeface="メイリオ"/>
                <a:cs typeface="メイリオ"/>
              </a:rPr>
              <a:t>meta-</a:t>
            </a:r>
            <a:r>
              <a:rPr dirty="0" sz="600" spc="-30">
                <a:solidFill>
                  <a:srgbClr val="1F1F1F"/>
                </a:solidFill>
                <a:latin typeface="メイリオ"/>
                <a:cs typeface="メイリオ"/>
              </a:rPr>
              <a:t>analysis.</a:t>
            </a:r>
            <a:r>
              <a:rPr dirty="0" sz="600" spc="5">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Med</a:t>
            </a:r>
            <a:r>
              <a:rPr dirty="0" sz="600" spc="-45">
                <a:solidFill>
                  <a:srgbClr val="1F1F1F"/>
                </a:solidFill>
                <a:latin typeface="メイリオ"/>
                <a:cs typeface="メイリオ"/>
              </a:rPr>
              <a:t> </a:t>
            </a:r>
            <a:r>
              <a:rPr dirty="0" sz="600" spc="-30">
                <a:solidFill>
                  <a:srgbClr val="1F1F1F"/>
                </a:solidFill>
                <a:latin typeface="メイリオ"/>
                <a:cs typeface="メイリオ"/>
              </a:rPr>
              <a:t>Rev</a:t>
            </a:r>
            <a:r>
              <a:rPr dirty="0" sz="600" spc="-35">
                <a:solidFill>
                  <a:srgbClr val="1F1F1F"/>
                </a:solidFill>
                <a:latin typeface="メイリオ"/>
                <a:cs typeface="メイリオ"/>
              </a:rPr>
              <a:t> </a:t>
            </a:r>
            <a:r>
              <a:rPr dirty="0" sz="600" spc="-25">
                <a:solidFill>
                  <a:srgbClr val="1F1F1F"/>
                </a:solidFill>
                <a:latin typeface="メイリオ"/>
                <a:cs typeface="メイリオ"/>
              </a:rPr>
              <a:t>52: </a:t>
            </a:r>
            <a:r>
              <a:rPr dirty="0" sz="600" spc="-30">
                <a:solidFill>
                  <a:srgbClr val="1F1F1F"/>
                </a:solidFill>
                <a:latin typeface="メイリオ"/>
                <a:cs typeface="メイリオ"/>
              </a:rPr>
              <a:t>101311,</a:t>
            </a:r>
            <a:r>
              <a:rPr dirty="0" sz="600" spc="-20">
                <a:solidFill>
                  <a:srgbClr val="1F1F1F"/>
                </a:solidFill>
                <a:latin typeface="メイリオ"/>
                <a:cs typeface="メイリオ"/>
              </a:rPr>
              <a:t> </a:t>
            </a:r>
            <a:r>
              <a:rPr dirty="0" sz="600" spc="-10">
                <a:solidFill>
                  <a:srgbClr val="1F1F1F"/>
                </a:solidFill>
                <a:latin typeface="メイリオ"/>
                <a:cs typeface="メイリオ"/>
              </a:rPr>
              <a:t>2020.</a:t>
            </a:r>
            <a:endParaRPr sz="600">
              <a:latin typeface="メイリオ"/>
              <a:cs typeface="メイリオ"/>
            </a:endParaRPr>
          </a:p>
          <a:p>
            <a:pPr algn="just" marL="212090" marR="5080" indent="-144780">
              <a:lnSpc>
                <a:spcPct val="100000"/>
              </a:lnSpc>
              <a:spcBef>
                <a:spcPts val="395"/>
              </a:spcBef>
            </a:pPr>
            <a:r>
              <a:rPr dirty="0" sz="600">
                <a:solidFill>
                  <a:srgbClr val="1F1F1F"/>
                </a:solidFill>
                <a:latin typeface="メイリオ"/>
                <a:cs typeface="メイリオ"/>
              </a:rPr>
              <a:t>3.</a:t>
            </a:r>
            <a:r>
              <a:rPr dirty="0" sz="600" spc="235">
                <a:solidFill>
                  <a:srgbClr val="1F1F1F"/>
                </a:solidFill>
                <a:latin typeface="メイリオ"/>
                <a:cs typeface="メイリオ"/>
              </a:rPr>
              <a:t> </a:t>
            </a:r>
            <a:r>
              <a:rPr dirty="0" sz="600" spc="-10">
                <a:solidFill>
                  <a:srgbClr val="1F1F1F"/>
                </a:solidFill>
                <a:latin typeface="メイリオ"/>
                <a:cs typeface="メイリオ"/>
              </a:rPr>
              <a:t>Dewald</a:t>
            </a:r>
            <a:r>
              <a:rPr dirty="0" sz="600" spc="15">
                <a:solidFill>
                  <a:srgbClr val="1F1F1F"/>
                </a:solidFill>
                <a:latin typeface="メイリオ"/>
                <a:cs typeface="メイリオ"/>
              </a:rPr>
              <a:t> </a:t>
            </a:r>
            <a:r>
              <a:rPr dirty="0" sz="600">
                <a:solidFill>
                  <a:srgbClr val="1F1F1F"/>
                </a:solidFill>
                <a:latin typeface="メイリオ"/>
                <a:cs typeface="メイリオ"/>
              </a:rPr>
              <a:t>JF,</a:t>
            </a:r>
            <a:r>
              <a:rPr dirty="0" sz="600" spc="5">
                <a:solidFill>
                  <a:srgbClr val="1F1F1F"/>
                </a:solidFill>
                <a:latin typeface="メイリオ"/>
                <a:cs typeface="メイリオ"/>
              </a:rPr>
              <a:t> </a:t>
            </a:r>
            <a:r>
              <a:rPr dirty="0" sz="600" spc="-10">
                <a:solidFill>
                  <a:srgbClr val="1F1F1F"/>
                </a:solidFill>
                <a:latin typeface="メイリオ"/>
                <a:cs typeface="メイリオ"/>
              </a:rPr>
              <a:t>Meijer</a:t>
            </a:r>
            <a:r>
              <a:rPr dirty="0" sz="600" spc="15">
                <a:solidFill>
                  <a:srgbClr val="1F1F1F"/>
                </a:solidFill>
                <a:latin typeface="メイリオ"/>
                <a:cs typeface="メイリオ"/>
              </a:rPr>
              <a:t> </a:t>
            </a:r>
            <a:r>
              <a:rPr dirty="0" sz="600">
                <a:solidFill>
                  <a:srgbClr val="1F1F1F"/>
                </a:solidFill>
                <a:latin typeface="メイリオ"/>
                <a:cs typeface="メイリオ"/>
              </a:rPr>
              <a:t>AM,</a:t>
            </a:r>
            <a:r>
              <a:rPr dirty="0" sz="600" spc="10">
                <a:solidFill>
                  <a:srgbClr val="1F1F1F"/>
                </a:solidFill>
                <a:latin typeface="メイリオ"/>
                <a:cs typeface="メイリオ"/>
              </a:rPr>
              <a:t> </a:t>
            </a:r>
            <a:r>
              <a:rPr dirty="0" sz="600">
                <a:solidFill>
                  <a:srgbClr val="1F1F1F"/>
                </a:solidFill>
                <a:latin typeface="メイリオ"/>
                <a:cs typeface="メイリオ"/>
              </a:rPr>
              <a:t>Oort FJ,</a:t>
            </a:r>
            <a:r>
              <a:rPr dirty="0" sz="600" spc="15">
                <a:solidFill>
                  <a:srgbClr val="1F1F1F"/>
                </a:solidFill>
                <a:latin typeface="メイリオ"/>
                <a:cs typeface="メイリオ"/>
              </a:rPr>
              <a:t> </a:t>
            </a:r>
            <a:r>
              <a:rPr dirty="0" sz="600" spc="-10">
                <a:solidFill>
                  <a:srgbClr val="1F1F1F"/>
                </a:solidFill>
                <a:latin typeface="メイリオ"/>
                <a:cs typeface="メイリオ"/>
              </a:rPr>
              <a:t>Kerkhof</a:t>
            </a:r>
            <a:r>
              <a:rPr dirty="0" sz="600" spc="10">
                <a:solidFill>
                  <a:srgbClr val="1F1F1F"/>
                </a:solidFill>
                <a:latin typeface="メイリオ"/>
                <a:cs typeface="メイリオ"/>
              </a:rPr>
              <a:t> </a:t>
            </a:r>
            <a:r>
              <a:rPr dirty="0" sz="600">
                <a:solidFill>
                  <a:srgbClr val="1F1F1F"/>
                </a:solidFill>
                <a:latin typeface="メイリオ"/>
                <a:cs typeface="メイリオ"/>
              </a:rPr>
              <a:t>GA,</a:t>
            </a:r>
            <a:r>
              <a:rPr dirty="0" sz="600" spc="10">
                <a:solidFill>
                  <a:srgbClr val="1F1F1F"/>
                </a:solidFill>
                <a:latin typeface="メイリオ"/>
                <a:cs typeface="メイリオ"/>
              </a:rPr>
              <a:t> </a:t>
            </a:r>
            <a:r>
              <a:rPr dirty="0" sz="600" spc="-10">
                <a:solidFill>
                  <a:srgbClr val="1F1F1F"/>
                </a:solidFill>
                <a:latin typeface="メイリオ"/>
                <a:cs typeface="メイリオ"/>
              </a:rPr>
              <a:t>Bögels</a:t>
            </a:r>
            <a:r>
              <a:rPr dirty="0" sz="600">
                <a:solidFill>
                  <a:srgbClr val="1F1F1F"/>
                </a:solidFill>
                <a:latin typeface="メイリオ"/>
                <a:cs typeface="メイリオ"/>
              </a:rPr>
              <a:t> SM.</a:t>
            </a:r>
            <a:r>
              <a:rPr dirty="0" sz="600" spc="15">
                <a:solidFill>
                  <a:srgbClr val="1F1F1F"/>
                </a:solidFill>
                <a:latin typeface="メイリオ"/>
                <a:cs typeface="メイリオ"/>
              </a:rPr>
              <a:t> </a:t>
            </a:r>
            <a:r>
              <a:rPr dirty="0" sz="600">
                <a:solidFill>
                  <a:srgbClr val="1F1F1F"/>
                </a:solidFill>
                <a:latin typeface="メイリオ"/>
                <a:cs typeface="メイリオ"/>
              </a:rPr>
              <a:t>The</a:t>
            </a:r>
            <a:r>
              <a:rPr dirty="0" sz="600" spc="5">
                <a:solidFill>
                  <a:srgbClr val="1F1F1F"/>
                </a:solidFill>
                <a:latin typeface="メイリオ"/>
                <a:cs typeface="メイリオ"/>
              </a:rPr>
              <a:t> </a:t>
            </a:r>
            <a:r>
              <a:rPr dirty="0" sz="600" spc="-20">
                <a:solidFill>
                  <a:srgbClr val="1F1F1F"/>
                </a:solidFill>
                <a:latin typeface="メイリオ"/>
                <a:cs typeface="メイリオ"/>
              </a:rPr>
              <a:t>influence</a:t>
            </a:r>
            <a:r>
              <a:rPr dirty="0" sz="600" spc="20">
                <a:solidFill>
                  <a:srgbClr val="1F1F1F"/>
                </a:solidFill>
                <a:latin typeface="メイリオ"/>
                <a:cs typeface="メイリオ"/>
              </a:rPr>
              <a:t> </a:t>
            </a:r>
            <a:r>
              <a:rPr dirty="0" sz="600">
                <a:solidFill>
                  <a:srgbClr val="1F1F1F"/>
                </a:solidFill>
                <a:latin typeface="メイリオ"/>
                <a:cs typeface="メイリオ"/>
              </a:rPr>
              <a:t>of</a:t>
            </a:r>
            <a:r>
              <a:rPr dirty="0" sz="600" spc="15">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a:solidFill>
                  <a:srgbClr val="1F1F1F"/>
                </a:solidFill>
                <a:latin typeface="メイリオ"/>
                <a:cs typeface="メイリオ"/>
              </a:rPr>
              <a:t>quality,</a:t>
            </a:r>
            <a:r>
              <a:rPr dirty="0" sz="600" spc="30">
                <a:solidFill>
                  <a:srgbClr val="1F1F1F"/>
                </a:solidFill>
                <a:latin typeface="メイリオ"/>
                <a:cs typeface="メイリオ"/>
              </a:rPr>
              <a:t> </a:t>
            </a:r>
            <a:r>
              <a:rPr dirty="0" sz="600">
                <a:solidFill>
                  <a:srgbClr val="1F1F1F"/>
                </a:solidFill>
                <a:latin typeface="メイリオ"/>
                <a:cs typeface="メイリオ"/>
              </a:rPr>
              <a:t>sleep</a:t>
            </a:r>
            <a:r>
              <a:rPr dirty="0" sz="600" spc="30">
                <a:solidFill>
                  <a:srgbClr val="1F1F1F"/>
                </a:solidFill>
                <a:latin typeface="メイリオ"/>
                <a:cs typeface="メイリオ"/>
              </a:rPr>
              <a:t> </a:t>
            </a:r>
            <a:r>
              <a:rPr dirty="0" sz="600" spc="-10">
                <a:solidFill>
                  <a:srgbClr val="1F1F1F"/>
                </a:solidFill>
                <a:latin typeface="メイリオ"/>
                <a:cs typeface="メイリオ"/>
              </a:rPr>
              <a:t>duration</a:t>
            </a:r>
            <a:r>
              <a:rPr dirty="0" sz="600" spc="30">
                <a:solidFill>
                  <a:srgbClr val="1F1F1F"/>
                </a:solidFill>
                <a:latin typeface="メイリオ"/>
                <a:cs typeface="メイリオ"/>
              </a:rPr>
              <a:t> </a:t>
            </a:r>
            <a:r>
              <a:rPr dirty="0" sz="600">
                <a:solidFill>
                  <a:srgbClr val="1F1F1F"/>
                </a:solidFill>
                <a:latin typeface="メイリオ"/>
                <a:cs typeface="メイリオ"/>
              </a:rPr>
              <a:t>and</a:t>
            </a:r>
            <a:r>
              <a:rPr dirty="0" sz="600" spc="35">
                <a:solidFill>
                  <a:srgbClr val="1F1F1F"/>
                </a:solidFill>
                <a:latin typeface="メイリオ"/>
                <a:cs typeface="メイリオ"/>
              </a:rPr>
              <a:t> </a:t>
            </a:r>
            <a:r>
              <a:rPr dirty="0" sz="600" spc="-10">
                <a:solidFill>
                  <a:srgbClr val="1F1F1F"/>
                </a:solidFill>
                <a:latin typeface="メイリオ"/>
                <a:cs typeface="メイリオ"/>
              </a:rPr>
              <a:t>sleepiness</a:t>
            </a:r>
            <a:r>
              <a:rPr dirty="0" sz="600" spc="30">
                <a:solidFill>
                  <a:srgbClr val="1F1F1F"/>
                </a:solidFill>
                <a:latin typeface="メイリオ"/>
                <a:cs typeface="メイリオ"/>
              </a:rPr>
              <a:t> </a:t>
            </a:r>
            <a:r>
              <a:rPr dirty="0" sz="600">
                <a:solidFill>
                  <a:srgbClr val="1F1F1F"/>
                </a:solidFill>
                <a:latin typeface="メイリオ"/>
                <a:cs typeface="メイリオ"/>
              </a:rPr>
              <a:t>on</a:t>
            </a:r>
            <a:r>
              <a:rPr dirty="0" sz="600" spc="20">
                <a:solidFill>
                  <a:srgbClr val="1F1F1F"/>
                </a:solidFill>
                <a:latin typeface="メイリオ"/>
                <a:cs typeface="メイリオ"/>
              </a:rPr>
              <a:t> </a:t>
            </a:r>
            <a:r>
              <a:rPr dirty="0" sz="600">
                <a:solidFill>
                  <a:srgbClr val="1F1F1F"/>
                </a:solidFill>
                <a:latin typeface="メイリオ"/>
                <a:cs typeface="メイリオ"/>
              </a:rPr>
              <a:t>school</a:t>
            </a:r>
            <a:r>
              <a:rPr dirty="0" sz="600" spc="40">
                <a:solidFill>
                  <a:srgbClr val="1F1F1F"/>
                </a:solidFill>
                <a:latin typeface="メイリオ"/>
                <a:cs typeface="メイリオ"/>
              </a:rPr>
              <a:t> </a:t>
            </a:r>
            <a:r>
              <a:rPr dirty="0" sz="600" spc="-20">
                <a:solidFill>
                  <a:srgbClr val="1F1F1F"/>
                </a:solidFill>
                <a:latin typeface="メイリオ"/>
                <a:cs typeface="メイリオ"/>
              </a:rPr>
              <a:t>performance</a:t>
            </a:r>
            <a:r>
              <a:rPr dirty="0" sz="600" spc="35">
                <a:solidFill>
                  <a:srgbClr val="1F1F1F"/>
                </a:solidFill>
                <a:latin typeface="メイリオ"/>
                <a:cs typeface="メイリオ"/>
              </a:rPr>
              <a:t> </a:t>
            </a:r>
            <a:r>
              <a:rPr dirty="0" sz="600">
                <a:solidFill>
                  <a:srgbClr val="1F1F1F"/>
                </a:solidFill>
                <a:latin typeface="メイリオ"/>
                <a:cs typeface="メイリオ"/>
              </a:rPr>
              <a:t>in</a:t>
            </a:r>
            <a:r>
              <a:rPr dirty="0" sz="600" spc="30">
                <a:solidFill>
                  <a:srgbClr val="1F1F1F"/>
                </a:solidFill>
                <a:latin typeface="メイリオ"/>
                <a:cs typeface="メイリオ"/>
              </a:rPr>
              <a:t> </a:t>
            </a:r>
            <a:r>
              <a:rPr dirty="0" sz="600" spc="-10">
                <a:solidFill>
                  <a:srgbClr val="1F1F1F"/>
                </a:solidFill>
                <a:latin typeface="メイリオ"/>
                <a:cs typeface="メイリオ"/>
              </a:rPr>
              <a:t>children</a:t>
            </a:r>
            <a:r>
              <a:rPr dirty="0" sz="600" spc="30">
                <a:solidFill>
                  <a:srgbClr val="1F1F1F"/>
                </a:solidFill>
                <a:latin typeface="メイリオ"/>
                <a:cs typeface="メイリオ"/>
              </a:rPr>
              <a:t> </a:t>
            </a:r>
            <a:r>
              <a:rPr dirty="0" sz="600" spc="-25">
                <a:solidFill>
                  <a:srgbClr val="1F1F1F"/>
                </a:solidFill>
                <a:latin typeface="メイリオ"/>
                <a:cs typeface="メイリオ"/>
              </a:rPr>
              <a:t>and</a:t>
            </a:r>
            <a:r>
              <a:rPr dirty="0" sz="600" spc="500">
                <a:solidFill>
                  <a:srgbClr val="1F1F1F"/>
                </a:solidFill>
                <a:latin typeface="メイリオ"/>
                <a:cs typeface="メイリオ"/>
              </a:rPr>
              <a:t> </a:t>
            </a:r>
            <a:r>
              <a:rPr dirty="0" sz="600" spc="-35">
                <a:solidFill>
                  <a:srgbClr val="1F1F1F"/>
                </a:solidFill>
                <a:latin typeface="メイリオ"/>
                <a:cs typeface="メイリオ"/>
              </a:rPr>
              <a:t>adolescents:</a:t>
            </a:r>
            <a:r>
              <a:rPr dirty="0" sz="600" spc="-10">
                <a:solidFill>
                  <a:srgbClr val="1F1F1F"/>
                </a:solidFill>
                <a:latin typeface="メイリオ"/>
                <a:cs typeface="メイリオ"/>
              </a:rPr>
              <a:t> A</a:t>
            </a:r>
            <a:r>
              <a:rPr dirty="0" sz="600" spc="-5">
                <a:solidFill>
                  <a:srgbClr val="1F1F1F"/>
                </a:solidFill>
                <a:latin typeface="メイリオ"/>
                <a:cs typeface="メイリオ"/>
              </a:rPr>
              <a:t> </a:t>
            </a:r>
            <a:r>
              <a:rPr dirty="0" sz="600" spc="-35">
                <a:solidFill>
                  <a:srgbClr val="1F1F1F"/>
                </a:solidFill>
                <a:latin typeface="メイリオ"/>
                <a:cs typeface="メイリオ"/>
              </a:rPr>
              <a:t>meta-</a:t>
            </a:r>
            <a:r>
              <a:rPr dirty="0" sz="600" spc="-30">
                <a:solidFill>
                  <a:srgbClr val="1F1F1F"/>
                </a:solidFill>
                <a:latin typeface="メイリオ"/>
                <a:cs typeface="メイリオ"/>
              </a:rPr>
              <a:t>analytic</a:t>
            </a:r>
            <a:r>
              <a:rPr dirty="0" sz="600" spc="-40">
                <a:solidFill>
                  <a:srgbClr val="1F1F1F"/>
                </a:solidFill>
                <a:latin typeface="メイリオ"/>
                <a:cs typeface="メイリオ"/>
              </a:rPr>
              <a:t> </a:t>
            </a:r>
            <a:r>
              <a:rPr dirty="0" sz="600" spc="-30">
                <a:solidFill>
                  <a:srgbClr val="1F1F1F"/>
                </a:solidFill>
                <a:latin typeface="メイリオ"/>
                <a:cs typeface="メイリオ"/>
              </a:rPr>
              <a:t>review.</a:t>
            </a:r>
            <a:r>
              <a:rPr dirty="0" sz="600" spc="-25">
                <a:solidFill>
                  <a:srgbClr val="1F1F1F"/>
                </a:solidFill>
                <a:latin typeface="メイリオ"/>
                <a:cs typeface="メイリオ"/>
              </a:rPr>
              <a:t> </a:t>
            </a:r>
            <a:r>
              <a:rPr dirty="0" sz="600" spc="-30">
                <a:solidFill>
                  <a:srgbClr val="1F1F1F"/>
                </a:solidFill>
                <a:latin typeface="メイリオ"/>
                <a:cs typeface="メイリオ"/>
              </a:rPr>
              <a:t>Sleep</a:t>
            </a:r>
            <a:r>
              <a:rPr dirty="0" sz="600" spc="-35">
                <a:solidFill>
                  <a:srgbClr val="1F1F1F"/>
                </a:solidFill>
                <a:latin typeface="メイリオ"/>
                <a:cs typeface="メイリオ"/>
              </a:rPr>
              <a:t> </a:t>
            </a:r>
            <a:r>
              <a:rPr dirty="0" sz="600" spc="-25">
                <a:solidFill>
                  <a:srgbClr val="1F1F1F"/>
                </a:solidFill>
                <a:latin typeface="メイリオ"/>
                <a:cs typeface="メイリオ"/>
              </a:rPr>
              <a:t>Med</a:t>
            </a:r>
            <a:r>
              <a:rPr dirty="0" sz="600" spc="-10">
                <a:solidFill>
                  <a:srgbClr val="1F1F1F"/>
                </a:solidFill>
                <a:latin typeface="メイリオ"/>
                <a:cs typeface="メイリオ"/>
              </a:rPr>
              <a:t> </a:t>
            </a:r>
            <a:r>
              <a:rPr dirty="0" sz="600" spc="-30">
                <a:solidFill>
                  <a:srgbClr val="1F1F1F"/>
                </a:solidFill>
                <a:latin typeface="メイリオ"/>
                <a:cs typeface="メイリオ"/>
              </a:rPr>
              <a:t>Rev</a:t>
            </a:r>
            <a:r>
              <a:rPr dirty="0" sz="600" spc="-10">
                <a:solidFill>
                  <a:srgbClr val="1F1F1F"/>
                </a:solidFill>
                <a:latin typeface="メイリオ"/>
                <a:cs typeface="メイリオ"/>
              </a:rPr>
              <a:t> </a:t>
            </a:r>
            <a:r>
              <a:rPr dirty="0" sz="600" spc="-30">
                <a:solidFill>
                  <a:srgbClr val="1F1F1F"/>
                </a:solidFill>
                <a:latin typeface="メイリオ"/>
                <a:cs typeface="メイリオ"/>
              </a:rPr>
              <a:t>14:</a:t>
            </a:r>
            <a:r>
              <a:rPr dirty="0" sz="600" spc="-5">
                <a:solidFill>
                  <a:srgbClr val="1F1F1F"/>
                </a:solidFill>
                <a:latin typeface="メイリオ"/>
                <a:cs typeface="メイリオ"/>
              </a:rPr>
              <a:t> </a:t>
            </a:r>
            <a:r>
              <a:rPr dirty="0" sz="600" spc="-35">
                <a:solidFill>
                  <a:srgbClr val="1F1F1F"/>
                </a:solidFill>
                <a:latin typeface="メイリオ"/>
                <a:cs typeface="メイリオ"/>
              </a:rPr>
              <a:t>179-</a:t>
            </a:r>
            <a:r>
              <a:rPr dirty="0" sz="600" spc="-30">
                <a:solidFill>
                  <a:srgbClr val="1F1F1F"/>
                </a:solidFill>
                <a:latin typeface="メイリオ"/>
                <a:cs typeface="メイリオ"/>
              </a:rPr>
              <a:t>189,</a:t>
            </a:r>
            <a:r>
              <a:rPr dirty="0" sz="600">
                <a:solidFill>
                  <a:srgbClr val="1F1F1F"/>
                </a:solidFill>
                <a:latin typeface="メイリオ"/>
                <a:cs typeface="メイリオ"/>
              </a:rPr>
              <a:t> </a:t>
            </a:r>
            <a:r>
              <a:rPr dirty="0" sz="600" spc="-10">
                <a:solidFill>
                  <a:srgbClr val="1F1F1F"/>
                </a:solidFill>
                <a:latin typeface="メイリオ"/>
                <a:cs typeface="メイリオ"/>
              </a:rPr>
              <a:t>2010.</a:t>
            </a:r>
            <a:endParaRPr sz="600">
              <a:latin typeface="メイリオ"/>
              <a:cs typeface="メイリオ"/>
            </a:endParaRPr>
          </a:p>
          <a:p>
            <a:pPr algn="just" marL="212090" marR="5080" indent="-144780">
              <a:lnSpc>
                <a:spcPct val="100000"/>
              </a:lnSpc>
              <a:spcBef>
                <a:spcPts val="395"/>
              </a:spcBef>
            </a:pPr>
            <a:r>
              <a:rPr dirty="0" sz="600">
                <a:solidFill>
                  <a:srgbClr val="1F1F1F"/>
                </a:solidFill>
                <a:latin typeface="メイリオ"/>
                <a:cs typeface="メイリオ"/>
              </a:rPr>
              <a:t>4.</a:t>
            </a:r>
            <a:r>
              <a:rPr dirty="0" sz="600" spc="235">
                <a:solidFill>
                  <a:srgbClr val="1F1F1F"/>
                </a:solidFill>
                <a:latin typeface="メイリオ"/>
                <a:cs typeface="メイリオ"/>
              </a:rPr>
              <a:t> </a:t>
            </a:r>
            <a:r>
              <a:rPr dirty="0" sz="600" spc="-10">
                <a:solidFill>
                  <a:srgbClr val="1F1F1F"/>
                </a:solidFill>
                <a:latin typeface="メイリオ"/>
                <a:cs typeface="メイリオ"/>
              </a:rPr>
              <a:t>Chaput</a:t>
            </a:r>
            <a:r>
              <a:rPr dirty="0" sz="600" spc="-5">
                <a:solidFill>
                  <a:srgbClr val="1F1F1F"/>
                </a:solidFill>
                <a:latin typeface="メイリオ"/>
                <a:cs typeface="メイリオ"/>
              </a:rPr>
              <a:t> </a:t>
            </a:r>
            <a:r>
              <a:rPr dirty="0" sz="600">
                <a:solidFill>
                  <a:srgbClr val="1F1F1F"/>
                </a:solidFill>
                <a:latin typeface="メイリオ"/>
                <a:cs typeface="メイリオ"/>
              </a:rPr>
              <a:t>JP,</a:t>
            </a:r>
            <a:r>
              <a:rPr dirty="0" sz="600" spc="-10">
                <a:solidFill>
                  <a:srgbClr val="1F1F1F"/>
                </a:solidFill>
                <a:latin typeface="メイリオ"/>
                <a:cs typeface="メイリオ"/>
              </a:rPr>
              <a:t> </a:t>
            </a:r>
            <a:r>
              <a:rPr dirty="0" sz="600">
                <a:solidFill>
                  <a:srgbClr val="1F1F1F"/>
                </a:solidFill>
                <a:latin typeface="メイリオ"/>
                <a:cs typeface="メイリオ"/>
              </a:rPr>
              <a:t>Gray</a:t>
            </a:r>
            <a:r>
              <a:rPr dirty="0" sz="600" spc="-15">
                <a:solidFill>
                  <a:srgbClr val="1F1F1F"/>
                </a:solidFill>
                <a:latin typeface="メイリオ"/>
                <a:cs typeface="メイリオ"/>
              </a:rPr>
              <a:t> </a:t>
            </a:r>
            <a:r>
              <a:rPr dirty="0" sz="600">
                <a:solidFill>
                  <a:srgbClr val="1F1F1F"/>
                </a:solidFill>
                <a:latin typeface="メイリオ"/>
                <a:cs typeface="メイリオ"/>
              </a:rPr>
              <a:t>CE,</a:t>
            </a:r>
            <a:r>
              <a:rPr dirty="0" sz="600" spc="-10">
                <a:solidFill>
                  <a:srgbClr val="1F1F1F"/>
                </a:solidFill>
                <a:latin typeface="メイリオ"/>
                <a:cs typeface="メイリオ"/>
              </a:rPr>
              <a:t> </a:t>
            </a:r>
            <a:r>
              <a:rPr dirty="0" sz="600" spc="-20">
                <a:solidFill>
                  <a:srgbClr val="1F1F1F"/>
                </a:solidFill>
                <a:latin typeface="メイリオ"/>
                <a:cs typeface="メイリオ"/>
              </a:rPr>
              <a:t>Poitras</a:t>
            </a:r>
            <a:r>
              <a:rPr dirty="0" sz="600" spc="-10">
                <a:solidFill>
                  <a:srgbClr val="1F1F1F"/>
                </a:solidFill>
                <a:latin typeface="メイリオ"/>
                <a:cs typeface="メイリオ"/>
              </a:rPr>
              <a:t> </a:t>
            </a:r>
            <a:r>
              <a:rPr dirty="0" sz="600">
                <a:solidFill>
                  <a:srgbClr val="1F1F1F"/>
                </a:solidFill>
                <a:latin typeface="メイリオ"/>
                <a:cs typeface="メイリオ"/>
              </a:rPr>
              <a:t>VJ,</a:t>
            </a:r>
            <a:r>
              <a:rPr dirty="0" sz="600" spc="-10">
                <a:solidFill>
                  <a:srgbClr val="1F1F1F"/>
                </a:solidFill>
                <a:latin typeface="メイリオ"/>
                <a:cs typeface="メイリオ"/>
              </a:rPr>
              <a:t> Carson</a:t>
            </a:r>
            <a:r>
              <a:rPr dirty="0" sz="600">
                <a:solidFill>
                  <a:srgbClr val="1F1F1F"/>
                </a:solidFill>
                <a:latin typeface="メイリオ"/>
                <a:cs typeface="メイリオ"/>
              </a:rPr>
              <a:t> V,</a:t>
            </a:r>
            <a:r>
              <a:rPr dirty="0" sz="600" spc="-15">
                <a:solidFill>
                  <a:srgbClr val="1F1F1F"/>
                </a:solidFill>
                <a:latin typeface="メイリオ"/>
                <a:cs typeface="メイリオ"/>
              </a:rPr>
              <a:t> </a:t>
            </a:r>
            <a:r>
              <a:rPr dirty="0" sz="600" spc="-10">
                <a:solidFill>
                  <a:srgbClr val="1F1F1F"/>
                </a:solidFill>
                <a:latin typeface="メイリオ"/>
                <a:cs typeface="メイリオ"/>
              </a:rPr>
              <a:t>Gruber</a:t>
            </a:r>
            <a:r>
              <a:rPr dirty="0" sz="600">
                <a:solidFill>
                  <a:srgbClr val="1F1F1F"/>
                </a:solidFill>
                <a:latin typeface="メイリオ"/>
                <a:cs typeface="メイリオ"/>
              </a:rPr>
              <a:t> R,</a:t>
            </a:r>
            <a:r>
              <a:rPr dirty="0" sz="600" spc="-10">
                <a:solidFill>
                  <a:srgbClr val="1F1F1F"/>
                </a:solidFill>
                <a:latin typeface="メイリオ"/>
                <a:cs typeface="メイリオ"/>
              </a:rPr>
              <a:t> </a:t>
            </a:r>
            <a:r>
              <a:rPr dirty="0" sz="600">
                <a:solidFill>
                  <a:srgbClr val="1F1F1F"/>
                </a:solidFill>
                <a:latin typeface="メイリオ"/>
                <a:cs typeface="メイリオ"/>
              </a:rPr>
              <a:t>Olds T,</a:t>
            </a:r>
            <a:r>
              <a:rPr dirty="0" sz="600" spc="-5">
                <a:solidFill>
                  <a:srgbClr val="1F1F1F"/>
                </a:solidFill>
                <a:latin typeface="メイリオ"/>
                <a:cs typeface="メイリオ"/>
              </a:rPr>
              <a:t> </a:t>
            </a:r>
            <a:r>
              <a:rPr dirty="0" sz="600" spc="-10">
                <a:solidFill>
                  <a:srgbClr val="1F1F1F"/>
                </a:solidFill>
                <a:latin typeface="メイリオ"/>
                <a:cs typeface="メイリオ"/>
              </a:rPr>
              <a:t>Weiss</a:t>
            </a:r>
            <a:r>
              <a:rPr dirty="0" sz="600" spc="-20">
                <a:solidFill>
                  <a:srgbClr val="1F1F1F"/>
                </a:solidFill>
                <a:latin typeface="メイリオ"/>
                <a:cs typeface="メイリオ"/>
              </a:rPr>
              <a:t> </a:t>
            </a:r>
            <a:r>
              <a:rPr dirty="0" sz="600">
                <a:solidFill>
                  <a:srgbClr val="1F1F1F"/>
                </a:solidFill>
                <a:latin typeface="メイリオ"/>
                <a:cs typeface="メイリオ"/>
              </a:rPr>
              <a:t>SK,</a:t>
            </a:r>
            <a:r>
              <a:rPr dirty="0" sz="600" spc="-10">
                <a:solidFill>
                  <a:srgbClr val="1F1F1F"/>
                </a:solidFill>
                <a:latin typeface="メイリオ"/>
                <a:cs typeface="メイリオ"/>
              </a:rPr>
              <a:t> Connor</a:t>
            </a:r>
            <a:r>
              <a:rPr dirty="0" sz="600" spc="500">
                <a:solidFill>
                  <a:srgbClr val="1F1F1F"/>
                </a:solidFill>
                <a:latin typeface="メイリオ"/>
                <a:cs typeface="メイリオ"/>
              </a:rPr>
              <a:t> </a:t>
            </a:r>
            <a:r>
              <a:rPr dirty="0" sz="600">
                <a:solidFill>
                  <a:srgbClr val="1F1F1F"/>
                </a:solidFill>
                <a:latin typeface="メイリオ"/>
                <a:cs typeface="メイリオ"/>
              </a:rPr>
              <a:t>Gorber</a:t>
            </a:r>
            <a:r>
              <a:rPr dirty="0" sz="600" spc="50">
                <a:solidFill>
                  <a:srgbClr val="1F1F1F"/>
                </a:solidFill>
                <a:latin typeface="メイリオ"/>
                <a:cs typeface="メイリオ"/>
              </a:rPr>
              <a:t> </a:t>
            </a:r>
            <a:r>
              <a:rPr dirty="0" sz="600">
                <a:solidFill>
                  <a:srgbClr val="1F1F1F"/>
                </a:solidFill>
                <a:latin typeface="メイリオ"/>
                <a:cs typeface="メイリオ"/>
              </a:rPr>
              <a:t>S,</a:t>
            </a:r>
            <a:r>
              <a:rPr dirty="0" sz="600" spc="40">
                <a:solidFill>
                  <a:srgbClr val="1F1F1F"/>
                </a:solidFill>
                <a:latin typeface="メイリオ"/>
                <a:cs typeface="メイリオ"/>
              </a:rPr>
              <a:t> </a:t>
            </a:r>
            <a:r>
              <a:rPr dirty="0" sz="600">
                <a:solidFill>
                  <a:srgbClr val="1F1F1F"/>
                </a:solidFill>
                <a:latin typeface="メイリオ"/>
                <a:cs typeface="メイリオ"/>
              </a:rPr>
              <a:t>Kho</a:t>
            </a:r>
            <a:r>
              <a:rPr dirty="0" sz="600" spc="40">
                <a:solidFill>
                  <a:srgbClr val="1F1F1F"/>
                </a:solidFill>
                <a:latin typeface="メイリオ"/>
                <a:cs typeface="メイリオ"/>
              </a:rPr>
              <a:t> </a:t>
            </a:r>
            <a:r>
              <a:rPr dirty="0" sz="600">
                <a:solidFill>
                  <a:srgbClr val="1F1F1F"/>
                </a:solidFill>
                <a:latin typeface="メイリオ"/>
                <a:cs typeface="メイリオ"/>
              </a:rPr>
              <a:t>ME,</a:t>
            </a:r>
            <a:r>
              <a:rPr dirty="0" sz="600" spc="35">
                <a:solidFill>
                  <a:srgbClr val="1F1F1F"/>
                </a:solidFill>
                <a:latin typeface="メイリオ"/>
                <a:cs typeface="メイリオ"/>
              </a:rPr>
              <a:t> </a:t>
            </a:r>
            <a:r>
              <a:rPr dirty="0" sz="600" spc="-10">
                <a:solidFill>
                  <a:srgbClr val="1F1F1F"/>
                </a:solidFill>
                <a:latin typeface="メイリオ"/>
                <a:cs typeface="メイリオ"/>
              </a:rPr>
              <a:t>Sampson</a:t>
            </a:r>
            <a:r>
              <a:rPr dirty="0" sz="600" spc="40">
                <a:solidFill>
                  <a:srgbClr val="1F1F1F"/>
                </a:solidFill>
                <a:latin typeface="メイリオ"/>
                <a:cs typeface="メイリオ"/>
              </a:rPr>
              <a:t> </a:t>
            </a:r>
            <a:r>
              <a:rPr dirty="0" sz="600">
                <a:solidFill>
                  <a:srgbClr val="1F1F1F"/>
                </a:solidFill>
                <a:latin typeface="メイリオ"/>
                <a:cs typeface="メイリオ"/>
              </a:rPr>
              <a:t>M,</a:t>
            </a:r>
            <a:r>
              <a:rPr dirty="0" sz="600" spc="45">
                <a:solidFill>
                  <a:srgbClr val="1F1F1F"/>
                </a:solidFill>
                <a:latin typeface="メイリオ"/>
                <a:cs typeface="メイリオ"/>
              </a:rPr>
              <a:t> </a:t>
            </a:r>
            <a:r>
              <a:rPr dirty="0" sz="600">
                <a:solidFill>
                  <a:srgbClr val="1F1F1F"/>
                </a:solidFill>
                <a:latin typeface="メイリオ"/>
                <a:cs typeface="メイリオ"/>
              </a:rPr>
              <a:t>et</a:t>
            </a:r>
            <a:r>
              <a:rPr dirty="0" sz="600" spc="40">
                <a:solidFill>
                  <a:srgbClr val="1F1F1F"/>
                </a:solidFill>
                <a:latin typeface="メイリオ"/>
                <a:cs typeface="メイリオ"/>
              </a:rPr>
              <a:t> </a:t>
            </a:r>
            <a:r>
              <a:rPr dirty="0" sz="600">
                <a:solidFill>
                  <a:srgbClr val="1F1F1F"/>
                </a:solidFill>
                <a:latin typeface="メイリオ"/>
                <a:cs typeface="メイリオ"/>
              </a:rPr>
              <a:t>al.</a:t>
            </a:r>
            <a:r>
              <a:rPr dirty="0" sz="600" spc="35">
                <a:solidFill>
                  <a:srgbClr val="1F1F1F"/>
                </a:solidFill>
                <a:latin typeface="メイリオ"/>
                <a:cs typeface="メイリオ"/>
              </a:rPr>
              <a:t> </a:t>
            </a:r>
            <a:r>
              <a:rPr dirty="0" sz="600" spc="-10">
                <a:solidFill>
                  <a:srgbClr val="1F1F1F"/>
                </a:solidFill>
                <a:latin typeface="メイリオ"/>
                <a:cs typeface="メイリオ"/>
              </a:rPr>
              <a:t>Systematic</a:t>
            </a:r>
            <a:r>
              <a:rPr dirty="0" sz="600" spc="35">
                <a:solidFill>
                  <a:srgbClr val="1F1F1F"/>
                </a:solidFill>
                <a:latin typeface="メイリオ"/>
                <a:cs typeface="メイリオ"/>
              </a:rPr>
              <a:t> </a:t>
            </a:r>
            <a:r>
              <a:rPr dirty="0" sz="600">
                <a:solidFill>
                  <a:srgbClr val="1F1F1F"/>
                </a:solidFill>
                <a:latin typeface="メイリオ"/>
                <a:cs typeface="メイリオ"/>
              </a:rPr>
              <a:t>review</a:t>
            </a:r>
            <a:r>
              <a:rPr dirty="0" sz="600" spc="45">
                <a:solidFill>
                  <a:srgbClr val="1F1F1F"/>
                </a:solidFill>
                <a:latin typeface="メイリオ"/>
                <a:cs typeface="メイリオ"/>
              </a:rPr>
              <a:t> </a:t>
            </a:r>
            <a:r>
              <a:rPr dirty="0" sz="600">
                <a:solidFill>
                  <a:srgbClr val="1F1F1F"/>
                </a:solidFill>
                <a:latin typeface="メイリオ"/>
                <a:cs typeface="メイリオ"/>
              </a:rPr>
              <a:t>of</a:t>
            </a:r>
            <a:r>
              <a:rPr dirty="0" sz="600" spc="40">
                <a:solidFill>
                  <a:srgbClr val="1F1F1F"/>
                </a:solidFill>
                <a:latin typeface="メイリオ"/>
                <a:cs typeface="メイリオ"/>
              </a:rPr>
              <a:t> </a:t>
            </a:r>
            <a:r>
              <a:rPr dirty="0" sz="600">
                <a:solidFill>
                  <a:srgbClr val="1F1F1F"/>
                </a:solidFill>
                <a:latin typeface="メイリオ"/>
                <a:cs typeface="メイリオ"/>
              </a:rPr>
              <a:t>the</a:t>
            </a:r>
            <a:r>
              <a:rPr dirty="0" sz="600" spc="40">
                <a:solidFill>
                  <a:srgbClr val="1F1F1F"/>
                </a:solidFill>
                <a:latin typeface="メイリオ"/>
                <a:cs typeface="メイリオ"/>
              </a:rPr>
              <a:t> </a:t>
            </a:r>
            <a:r>
              <a:rPr dirty="0" sz="600" spc="-10">
                <a:solidFill>
                  <a:srgbClr val="1F1F1F"/>
                </a:solidFill>
                <a:latin typeface="メイリオ"/>
                <a:cs typeface="メイリオ"/>
              </a:rPr>
              <a:t>relationships</a:t>
            </a:r>
            <a:r>
              <a:rPr dirty="0" sz="600" spc="500">
                <a:solidFill>
                  <a:srgbClr val="1F1F1F"/>
                </a:solidFill>
                <a:latin typeface="メイリオ"/>
                <a:cs typeface="メイリオ"/>
              </a:rPr>
              <a:t> </a:t>
            </a:r>
            <a:r>
              <a:rPr dirty="0" sz="600" spc="-20">
                <a:solidFill>
                  <a:srgbClr val="1F1F1F"/>
                </a:solidFill>
                <a:latin typeface="メイリオ"/>
                <a:cs typeface="メイリオ"/>
              </a:rPr>
              <a:t>between</a:t>
            </a:r>
            <a:r>
              <a:rPr dirty="0" sz="600" spc="5">
                <a:solidFill>
                  <a:srgbClr val="1F1F1F"/>
                </a:solidFill>
                <a:latin typeface="メイリオ"/>
                <a:cs typeface="メイリオ"/>
              </a:rPr>
              <a:t> </a:t>
            </a:r>
            <a:r>
              <a:rPr dirty="0" sz="600" spc="-10">
                <a:solidFill>
                  <a:srgbClr val="1F1F1F"/>
                </a:solidFill>
                <a:latin typeface="メイリオ"/>
                <a:cs typeface="メイリオ"/>
              </a:rPr>
              <a:t>sleep</a:t>
            </a:r>
            <a:r>
              <a:rPr dirty="0" sz="600" spc="-5">
                <a:solidFill>
                  <a:srgbClr val="1F1F1F"/>
                </a:solidFill>
                <a:latin typeface="メイリオ"/>
                <a:cs typeface="メイリオ"/>
              </a:rPr>
              <a:t> </a:t>
            </a:r>
            <a:r>
              <a:rPr dirty="0" sz="600" spc="-20">
                <a:solidFill>
                  <a:srgbClr val="1F1F1F"/>
                </a:solidFill>
                <a:latin typeface="メイリオ"/>
                <a:cs typeface="メイリオ"/>
              </a:rPr>
              <a:t>duration</a:t>
            </a:r>
            <a:r>
              <a:rPr dirty="0" sz="600" spc="5">
                <a:solidFill>
                  <a:srgbClr val="1F1F1F"/>
                </a:solidFill>
                <a:latin typeface="メイリオ"/>
                <a:cs typeface="メイリオ"/>
              </a:rPr>
              <a:t> </a:t>
            </a:r>
            <a:r>
              <a:rPr dirty="0" sz="600">
                <a:solidFill>
                  <a:srgbClr val="1F1F1F"/>
                </a:solidFill>
                <a:latin typeface="メイリオ"/>
                <a:cs typeface="メイリオ"/>
              </a:rPr>
              <a:t>and </a:t>
            </a:r>
            <a:r>
              <a:rPr dirty="0" sz="600" spc="-20">
                <a:solidFill>
                  <a:srgbClr val="1F1F1F"/>
                </a:solidFill>
                <a:latin typeface="メイリオ"/>
                <a:cs typeface="メイリオ"/>
              </a:rPr>
              <a:t>health</a:t>
            </a:r>
            <a:r>
              <a:rPr dirty="0" sz="600" spc="-10">
                <a:solidFill>
                  <a:srgbClr val="1F1F1F"/>
                </a:solidFill>
                <a:latin typeface="メイリオ"/>
                <a:cs typeface="メイリオ"/>
              </a:rPr>
              <a:t> </a:t>
            </a:r>
            <a:r>
              <a:rPr dirty="0" sz="600" spc="-25">
                <a:solidFill>
                  <a:srgbClr val="1F1F1F"/>
                </a:solidFill>
                <a:latin typeface="メイリオ"/>
                <a:cs typeface="メイリオ"/>
              </a:rPr>
              <a:t>indicators</a:t>
            </a:r>
            <a:r>
              <a:rPr dirty="0" sz="600">
                <a:solidFill>
                  <a:srgbClr val="1F1F1F"/>
                </a:solidFill>
                <a:latin typeface="メイリオ"/>
                <a:cs typeface="メイリオ"/>
              </a:rPr>
              <a:t> in </a:t>
            </a:r>
            <a:r>
              <a:rPr dirty="0" sz="600" spc="-35">
                <a:solidFill>
                  <a:srgbClr val="1F1F1F"/>
                </a:solidFill>
                <a:latin typeface="メイリオ"/>
                <a:cs typeface="メイリオ"/>
              </a:rPr>
              <a:t>school-</a:t>
            </a:r>
            <a:r>
              <a:rPr dirty="0" sz="600" spc="-10">
                <a:solidFill>
                  <a:srgbClr val="1F1F1F"/>
                </a:solidFill>
                <a:latin typeface="メイリオ"/>
                <a:cs typeface="メイリオ"/>
              </a:rPr>
              <a:t>aged </a:t>
            </a:r>
            <a:r>
              <a:rPr dirty="0" sz="600" spc="-20">
                <a:solidFill>
                  <a:srgbClr val="1F1F1F"/>
                </a:solidFill>
                <a:latin typeface="メイリオ"/>
                <a:cs typeface="メイリオ"/>
              </a:rPr>
              <a:t>children</a:t>
            </a:r>
            <a:r>
              <a:rPr dirty="0" sz="600" spc="5">
                <a:solidFill>
                  <a:srgbClr val="1F1F1F"/>
                </a:solidFill>
                <a:latin typeface="メイリオ"/>
                <a:cs typeface="メイリオ"/>
              </a:rPr>
              <a:t> </a:t>
            </a:r>
            <a:r>
              <a:rPr dirty="0" sz="600">
                <a:solidFill>
                  <a:srgbClr val="1F1F1F"/>
                </a:solidFill>
                <a:latin typeface="メイリオ"/>
                <a:cs typeface="メイリオ"/>
              </a:rPr>
              <a:t>and</a:t>
            </a:r>
            <a:r>
              <a:rPr dirty="0" sz="600" spc="-5">
                <a:solidFill>
                  <a:srgbClr val="1F1F1F"/>
                </a:solidFill>
                <a:latin typeface="メイリオ"/>
                <a:cs typeface="メイリオ"/>
              </a:rPr>
              <a:t> </a:t>
            </a:r>
            <a:r>
              <a:rPr dirty="0" sz="600" spc="-10">
                <a:solidFill>
                  <a:srgbClr val="1F1F1F"/>
                </a:solidFill>
                <a:latin typeface="メイリオ"/>
                <a:cs typeface="メイリオ"/>
              </a:rPr>
              <a:t>youth.</a:t>
            </a:r>
            <a:r>
              <a:rPr dirty="0" sz="600" spc="500">
                <a:solidFill>
                  <a:srgbClr val="1F1F1F"/>
                </a:solidFill>
                <a:latin typeface="メイリオ"/>
                <a:cs typeface="メイリオ"/>
              </a:rPr>
              <a:t> </a:t>
            </a:r>
            <a:r>
              <a:rPr dirty="0" sz="600" spc="-30">
                <a:solidFill>
                  <a:srgbClr val="1F1F1F"/>
                </a:solidFill>
                <a:latin typeface="メイリオ"/>
                <a:cs typeface="メイリオ"/>
              </a:rPr>
              <a:t>Appl</a:t>
            </a:r>
            <a:r>
              <a:rPr dirty="0" sz="600" spc="-5">
                <a:solidFill>
                  <a:srgbClr val="1F1F1F"/>
                </a:solidFill>
                <a:latin typeface="メイリオ"/>
                <a:cs typeface="メイリオ"/>
              </a:rPr>
              <a:t> </a:t>
            </a:r>
            <a:r>
              <a:rPr dirty="0" sz="600" spc="-35">
                <a:solidFill>
                  <a:srgbClr val="1F1F1F"/>
                </a:solidFill>
                <a:latin typeface="メイリオ"/>
                <a:cs typeface="メイリオ"/>
              </a:rPr>
              <a:t>Physiol</a:t>
            </a:r>
            <a:r>
              <a:rPr dirty="0" sz="600" spc="-30">
                <a:solidFill>
                  <a:srgbClr val="1F1F1F"/>
                </a:solidFill>
                <a:latin typeface="メイリオ"/>
                <a:cs typeface="メイリオ"/>
              </a:rPr>
              <a:t> Nutr</a:t>
            </a:r>
            <a:r>
              <a:rPr dirty="0" sz="600">
                <a:solidFill>
                  <a:srgbClr val="1F1F1F"/>
                </a:solidFill>
                <a:latin typeface="メイリオ"/>
                <a:cs typeface="メイリオ"/>
              </a:rPr>
              <a:t> </a:t>
            </a:r>
            <a:r>
              <a:rPr dirty="0" sz="600" spc="-30">
                <a:solidFill>
                  <a:srgbClr val="1F1F1F"/>
                </a:solidFill>
                <a:latin typeface="メイリオ"/>
                <a:cs typeface="メイリオ"/>
              </a:rPr>
              <a:t>Metab</a:t>
            </a:r>
            <a:r>
              <a:rPr dirty="0" sz="600" spc="-35">
                <a:solidFill>
                  <a:srgbClr val="1F1F1F"/>
                </a:solidFill>
                <a:latin typeface="メイリオ"/>
                <a:cs typeface="メイリオ"/>
              </a:rPr>
              <a:t> </a:t>
            </a:r>
            <a:r>
              <a:rPr dirty="0" sz="600" spc="-25">
                <a:solidFill>
                  <a:srgbClr val="1F1F1F"/>
                </a:solidFill>
                <a:latin typeface="メイリオ"/>
                <a:cs typeface="メイリオ"/>
              </a:rPr>
              <a:t>41:</a:t>
            </a:r>
            <a:r>
              <a:rPr dirty="0" sz="600">
                <a:solidFill>
                  <a:srgbClr val="1F1F1F"/>
                </a:solidFill>
                <a:latin typeface="メイリオ"/>
                <a:cs typeface="メイリオ"/>
              </a:rPr>
              <a:t> </a:t>
            </a:r>
            <a:r>
              <a:rPr dirty="0" sz="600" spc="-35">
                <a:solidFill>
                  <a:srgbClr val="1F1F1F"/>
                </a:solidFill>
                <a:latin typeface="メイリオ"/>
                <a:cs typeface="メイリオ"/>
              </a:rPr>
              <a:t>S266-</a:t>
            </a:r>
            <a:r>
              <a:rPr dirty="0" sz="600" spc="-30">
                <a:solidFill>
                  <a:srgbClr val="1F1F1F"/>
                </a:solidFill>
                <a:latin typeface="メイリオ"/>
                <a:cs typeface="メイリオ"/>
              </a:rPr>
              <a:t>282,</a:t>
            </a:r>
            <a:r>
              <a:rPr dirty="0" sz="600" spc="-10">
                <a:solidFill>
                  <a:srgbClr val="1F1F1F"/>
                </a:solidFill>
                <a:latin typeface="メイリオ"/>
                <a:cs typeface="メイリオ"/>
              </a:rPr>
              <a:t> 2016.</a:t>
            </a:r>
            <a:endParaRPr sz="600">
              <a:latin typeface="メイリオ"/>
              <a:cs typeface="メイリオ"/>
            </a:endParaRPr>
          </a:p>
          <a:p>
            <a:pPr algn="just" marL="212090" marR="5080" indent="-144780">
              <a:lnSpc>
                <a:spcPct val="100000"/>
              </a:lnSpc>
              <a:spcBef>
                <a:spcPts val="409"/>
              </a:spcBef>
            </a:pPr>
            <a:r>
              <a:rPr dirty="0" sz="600">
                <a:solidFill>
                  <a:srgbClr val="1F1F1F"/>
                </a:solidFill>
                <a:latin typeface="メイリオ"/>
                <a:cs typeface="メイリオ"/>
              </a:rPr>
              <a:t>5.</a:t>
            </a:r>
            <a:r>
              <a:rPr dirty="0" sz="600" spc="245">
                <a:solidFill>
                  <a:srgbClr val="1F1F1F"/>
                </a:solidFill>
                <a:latin typeface="メイリオ"/>
                <a:cs typeface="メイリオ"/>
              </a:rPr>
              <a:t> </a:t>
            </a:r>
            <a:r>
              <a:rPr dirty="0" sz="600" spc="-10">
                <a:solidFill>
                  <a:srgbClr val="1F1F1F"/>
                </a:solidFill>
                <a:latin typeface="メイリオ"/>
                <a:cs typeface="メイリオ"/>
              </a:rPr>
              <a:t>Paruthi</a:t>
            </a:r>
            <a:r>
              <a:rPr dirty="0" sz="600" spc="15">
                <a:solidFill>
                  <a:srgbClr val="1F1F1F"/>
                </a:solidFill>
                <a:latin typeface="メイリオ"/>
                <a:cs typeface="メイリオ"/>
              </a:rPr>
              <a:t> </a:t>
            </a:r>
            <a:r>
              <a:rPr dirty="0" sz="600">
                <a:solidFill>
                  <a:srgbClr val="1F1F1F"/>
                </a:solidFill>
                <a:latin typeface="メイリオ"/>
                <a:cs typeface="メイリオ"/>
              </a:rPr>
              <a:t>S,</a:t>
            </a:r>
            <a:r>
              <a:rPr dirty="0" sz="600" spc="10">
                <a:solidFill>
                  <a:srgbClr val="1F1F1F"/>
                </a:solidFill>
                <a:latin typeface="メイリオ"/>
                <a:cs typeface="メイリオ"/>
              </a:rPr>
              <a:t> </a:t>
            </a:r>
            <a:r>
              <a:rPr dirty="0" sz="600" spc="-10">
                <a:solidFill>
                  <a:srgbClr val="1F1F1F"/>
                </a:solidFill>
                <a:latin typeface="メイリオ"/>
                <a:cs typeface="メイリオ"/>
              </a:rPr>
              <a:t>Brooks</a:t>
            </a:r>
            <a:r>
              <a:rPr dirty="0" sz="600" spc="10">
                <a:solidFill>
                  <a:srgbClr val="1F1F1F"/>
                </a:solidFill>
                <a:latin typeface="メイリオ"/>
                <a:cs typeface="メイリオ"/>
              </a:rPr>
              <a:t> </a:t>
            </a:r>
            <a:r>
              <a:rPr dirty="0" sz="600">
                <a:solidFill>
                  <a:srgbClr val="1F1F1F"/>
                </a:solidFill>
                <a:latin typeface="メイリオ"/>
                <a:cs typeface="メイリオ"/>
              </a:rPr>
              <a:t>LJ,</a:t>
            </a:r>
            <a:r>
              <a:rPr dirty="0" sz="600" spc="10">
                <a:solidFill>
                  <a:srgbClr val="1F1F1F"/>
                </a:solidFill>
                <a:latin typeface="メイリオ"/>
                <a:cs typeface="メイリオ"/>
              </a:rPr>
              <a:t> </a:t>
            </a:r>
            <a:r>
              <a:rPr dirty="0" sz="600" spc="-20">
                <a:solidFill>
                  <a:srgbClr val="1F1F1F"/>
                </a:solidFill>
                <a:latin typeface="メイリオ"/>
                <a:cs typeface="メイリオ"/>
              </a:rPr>
              <a:t>D'Ambrosio</a:t>
            </a:r>
            <a:r>
              <a:rPr dirty="0" sz="600" spc="5">
                <a:solidFill>
                  <a:srgbClr val="1F1F1F"/>
                </a:solidFill>
                <a:latin typeface="メイリオ"/>
                <a:cs typeface="メイリオ"/>
              </a:rPr>
              <a:t> </a:t>
            </a:r>
            <a:r>
              <a:rPr dirty="0" sz="600">
                <a:solidFill>
                  <a:srgbClr val="1F1F1F"/>
                </a:solidFill>
                <a:latin typeface="メイリオ"/>
                <a:cs typeface="メイリオ"/>
              </a:rPr>
              <a:t>C,</a:t>
            </a:r>
            <a:r>
              <a:rPr dirty="0" sz="600" spc="15">
                <a:solidFill>
                  <a:srgbClr val="1F1F1F"/>
                </a:solidFill>
                <a:latin typeface="メイリオ"/>
                <a:cs typeface="メイリオ"/>
              </a:rPr>
              <a:t> </a:t>
            </a:r>
            <a:r>
              <a:rPr dirty="0" sz="600">
                <a:solidFill>
                  <a:srgbClr val="1F1F1F"/>
                </a:solidFill>
                <a:latin typeface="メイリオ"/>
                <a:cs typeface="メイリオ"/>
              </a:rPr>
              <a:t>Hall</a:t>
            </a:r>
            <a:r>
              <a:rPr dirty="0" sz="600" spc="15">
                <a:solidFill>
                  <a:srgbClr val="1F1F1F"/>
                </a:solidFill>
                <a:latin typeface="メイリオ"/>
                <a:cs typeface="メイリオ"/>
              </a:rPr>
              <a:t> </a:t>
            </a:r>
            <a:r>
              <a:rPr dirty="0" sz="600">
                <a:solidFill>
                  <a:srgbClr val="1F1F1F"/>
                </a:solidFill>
                <a:latin typeface="メイリオ"/>
                <a:cs typeface="メイリオ"/>
              </a:rPr>
              <a:t>WA,</a:t>
            </a:r>
            <a:r>
              <a:rPr dirty="0" sz="600" spc="15">
                <a:solidFill>
                  <a:srgbClr val="1F1F1F"/>
                </a:solidFill>
                <a:latin typeface="メイリオ"/>
                <a:cs typeface="メイリオ"/>
              </a:rPr>
              <a:t> </a:t>
            </a:r>
            <a:r>
              <a:rPr dirty="0" sz="600" spc="-10">
                <a:solidFill>
                  <a:srgbClr val="1F1F1F"/>
                </a:solidFill>
                <a:latin typeface="メイリオ"/>
                <a:cs typeface="メイリオ"/>
              </a:rPr>
              <a:t>Kotagal</a:t>
            </a:r>
            <a:r>
              <a:rPr dirty="0" sz="600" spc="15">
                <a:solidFill>
                  <a:srgbClr val="1F1F1F"/>
                </a:solidFill>
                <a:latin typeface="メイリオ"/>
                <a:cs typeface="メイリオ"/>
              </a:rPr>
              <a:t> </a:t>
            </a:r>
            <a:r>
              <a:rPr dirty="0" sz="600">
                <a:solidFill>
                  <a:srgbClr val="1F1F1F"/>
                </a:solidFill>
                <a:latin typeface="メイリオ"/>
                <a:cs typeface="メイリオ"/>
              </a:rPr>
              <a:t>S,</a:t>
            </a:r>
            <a:r>
              <a:rPr dirty="0" sz="600" spc="20">
                <a:solidFill>
                  <a:srgbClr val="1F1F1F"/>
                </a:solidFill>
                <a:latin typeface="メイリオ"/>
                <a:cs typeface="メイリオ"/>
              </a:rPr>
              <a:t> </a:t>
            </a:r>
            <a:r>
              <a:rPr dirty="0" sz="600" spc="-10">
                <a:solidFill>
                  <a:srgbClr val="1F1F1F"/>
                </a:solidFill>
                <a:latin typeface="メイリオ"/>
                <a:cs typeface="メイリオ"/>
              </a:rPr>
              <a:t>Lloyd</a:t>
            </a:r>
            <a:r>
              <a:rPr dirty="0" sz="600" spc="15">
                <a:solidFill>
                  <a:srgbClr val="1F1F1F"/>
                </a:solidFill>
                <a:latin typeface="メイリオ"/>
                <a:cs typeface="メイリオ"/>
              </a:rPr>
              <a:t> </a:t>
            </a:r>
            <a:r>
              <a:rPr dirty="0" sz="600">
                <a:solidFill>
                  <a:srgbClr val="1F1F1F"/>
                </a:solidFill>
                <a:latin typeface="メイリオ"/>
                <a:cs typeface="メイリオ"/>
              </a:rPr>
              <a:t>RM,</a:t>
            </a:r>
            <a:r>
              <a:rPr dirty="0" sz="600" spc="5">
                <a:solidFill>
                  <a:srgbClr val="1F1F1F"/>
                </a:solidFill>
                <a:latin typeface="メイリオ"/>
                <a:cs typeface="メイリオ"/>
              </a:rPr>
              <a:t> </a:t>
            </a:r>
            <a:r>
              <a:rPr dirty="0" sz="600" spc="-10">
                <a:solidFill>
                  <a:srgbClr val="1F1F1F"/>
                </a:solidFill>
                <a:latin typeface="メイリオ"/>
                <a:cs typeface="メイリオ"/>
              </a:rPr>
              <a:t>Malow</a:t>
            </a:r>
            <a:r>
              <a:rPr dirty="0" sz="600" spc="20">
                <a:solidFill>
                  <a:srgbClr val="1F1F1F"/>
                </a:solidFill>
                <a:latin typeface="メイリオ"/>
                <a:cs typeface="メイリオ"/>
              </a:rPr>
              <a:t> </a:t>
            </a:r>
            <a:r>
              <a:rPr dirty="0" sz="600" spc="-25">
                <a:solidFill>
                  <a:srgbClr val="1F1F1F"/>
                </a:solidFill>
                <a:latin typeface="メイリオ"/>
                <a:cs typeface="メイリオ"/>
              </a:rPr>
              <a:t>BA,</a:t>
            </a:r>
            <a:r>
              <a:rPr dirty="0" sz="600" spc="500">
                <a:solidFill>
                  <a:srgbClr val="1F1F1F"/>
                </a:solidFill>
                <a:latin typeface="メイリオ"/>
                <a:cs typeface="メイリオ"/>
              </a:rPr>
              <a:t> </a:t>
            </a:r>
            <a:r>
              <a:rPr dirty="0" sz="600" spc="-10">
                <a:solidFill>
                  <a:srgbClr val="1F1F1F"/>
                </a:solidFill>
                <a:latin typeface="メイリオ"/>
                <a:cs typeface="メイリオ"/>
              </a:rPr>
              <a:t>Maski</a:t>
            </a:r>
            <a:r>
              <a:rPr dirty="0" sz="600">
                <a:solidFill>
                  <a:srgbClr val="1F1F1F"/>
                </a:solidFill>
                <a:latin typeface="メイリオ"/>
                <a:cs typeface="メイリオ"/>
              </a:rPr>
              <a:t> K,</a:t>
            </a:r>
            <a:r>
              <a:rPr dirty="0" sz="600" spc="-5">
                <a:solidFill>
                  <a:srgbClr val="1F1F1F"/>
                </a:solidFill>
                <a:latin typeface="メイリオ"/>
                <a:cs typeface="メイリオ"/>
              </a:rPr>
              <a:t> </a:t>
            </a:r>
            <a:r>
              <a:rPr dirty="0" sz="600" spc="-20">
                <a:solidFill>
                  <a:srgbClr val="1F1F1F"/>
                </a:solidFill>
                <a:latin typeface="メイリオ"/>
                <a:cs typeface="メイリオ"/>
              </a:rPr>
              <a:t>Nichols</a:t>
            </a:r>
            <a:r>
              <a:rPr dirty="0" sz="600" spc="-15">
                <a:solidFill>
                  <a:srgbClr val="1F1F1F"/>
                </a:solidFill>
                <a:latin typeface="メイリオ"/>
                <a:cs typeface="メイリオ"/>
              </a:rPr>
              <a:t> </a:t>
            </a:r>
            <a:r>
              <a:rPr dirty="0" sz="600">
                <a:solidFill>
                  <a:srgbClr val="1F1F1F"/>
                </a:solidFill>
                <a:latin typeface="メイリオ"/>
                <a:cs typeface="メイリオ"/>
              </a:rPr>
              <a:t>C,</a:t>
            </a:r>
            <a:r>
              <a:rPr dirty="0" sz="600" spc="-5">
                <a:solidFill>
                  <a:srgbClr val="1F1F1F"/>
                </a:solidFill>
                <a:latin typeface="メイリオ"/>
                <a:cs typeface="メイリオ"/>
              </a:rPr>
              <a:t> </a:t>
            </a:r>
            <a:r>
              <a:rPr dirty="0" sz="600" spc="-10">
                <a:solidFill>
                  <a:srgbClr val="1F1F1F"/>
                </a:solidFill>
                <a:latin typeface="メイリオ"/>
                <a:cs typeface="メイリオ"/>
              </a:rPr>
              <a:t>Quan</a:t>
            </a:r>
            <a:r>
              <a:rPr dirty="0" sz="600">
                <a:solidFill>
                  <a:srgbClr val="1F1F1F"/>
                </a:solidFill>
                <a:latin typeface="メイリオ"/>
                <a:cs typeface="メイリオ"/>
              </a:rPr>
              <a:t> SF,</a:t>
            </a:r>
            <a:r>
              <a:rPr dirty="0" sz="600" spc="-10">
                <a:solidFill>
                  <a:srgbClr val="1F1F1F"/>
                </a:solidFill>
                <a:latin typeface="メイリオ"/>
                <a:cs typeface="メイリオ"/>
              </a:rPr>
              <a:t> </a:t>
            </a:r>
            <a:r>
              <a:rPr dirty="0" sz="600">
                <a:solidFill>
                  <a:srgbClr val="1F1F1F"/>
                </a:solidFill>
                <a:latin typeface="メイリオ"/>
                <a:cs typeface="メイリオ"/>
              </a:rPr>
              <a:t>et al.</a:t>
            </a:r>
            <a:r>
              <a:rPr dirty="0" sz="600" spc="-10">
                <a:solidFill>
                  <a:srgbClr val="1F1F1F"/>
                </a:solidFill>
                <a:latin typeface="メイリオ"/>
                <a:cs typeface="メイリオ"/>
              </a:rPr>
              <a:t> </a:t>
            </a:r>
            <a:r>
              <a:rPr dirty="0" sz="600" spc="-30">
                <a:solidFill>
                  <a:srgbClr val="1F1F1F"/>
                </a:solidFill>
                <a:latin typeface="メイリオ"/>
                <a:cs typeface="メイリオ"/>
              </a:rPr>
              <a:t>Recommended</a:t>
            </a:r>
            <a:r>
              <a:rPr dirty="0" sz="600" spc="-5">
                <a:solidFill>
                  <a:srgbClr val="1F1F1F"/>
                </a:solidFill>
                <a:latin typeface="メイリオ"/>
                <a:cs typeface="メイリオ"/>
              </a:rPr>
              <a:t> </a:t>
            </a:r>
            <a:r>
              <a:rPr dirty="0" sz="600" spc="-20">
                <a:solidFill>
                  <a:srgbClr val="1F1F1F"/>
                </a:solidFill>
                <a:latin typeface="メイリオ"/>
                <a:cs typeface="メイリオ"/>
              </a:rPr>
              <a:t>amount</a:t>
            </a:r>
            <a:r>
              <a:rPr dirty="0" sz="600">
                <a:solidFill>
                  <a:srgbClr val="1F1F1F"/>
                </a:solidFill>
                <a:latin typeface="メイリオ"/>
                <a:cs typeface="メイリオ"/>
              </a:rPr>
              <a:t> of</a:t>
            </a:r>
            <a:r>
              <a:rPr dirty="0" sz="600" spc="-5">
                <a:solidFill>
                  <a:srgbClr val="1F1F1F"/>
                </a:solidFill>
                <a:latin typeface="メイリオ"/>
                <a:cs typeface="メイリオ"/>
              </a:rPr>
              <a:t> </a:t>
            </a:r>
            <a:r>
              <a:rPr dirty="0" sz="600" spc="-20">
                <a:solidFill>
                  <a:srgbClr val="1F1F1F"/>
                </a:solidFill>
                <a:latin typeface="メイリオ"/>
                <a:cs typeface="メイリオ"/>
              </a:rPr>
              <a:t>sleep </a:t>
            </a:r>
            <a:r>
              <a:rPr dirty="0" sz="600">
                <a:solidFill>
                  <a:srgbClr val="1F1F1F"/>
                </a:solidFill>
                <a:latin typeface="メイリオ"/>
                <a:cs typeface="メイリオ"/>
              </a:rPr>
              <a:t>for</a:t>
            </a:r>
            <a:r>
              <a:rPr dirty="0" sz="600" spc="5">
                <a:solidFill>
                  <a:srgbClr val="1F1F1F"/>
                </a:solidFill>
                <a:latin typeface="メイリオ"/>
                <a:cs typeface="メイリオ"/>
              </a:rPr>
              <a:t> </a:t>
            </a:r>
            <a:r>
              <a:rPr dirty="0" sz="600" spc="-10">
                <a:solidFill>
                  <a:srgbClr val="1F1F1F"/>
                </a:solidFill>
                <a:latin typeface="メイリオ"/>
                <a:cs typeface="メイリオ"/>
              </a:rPr>
              <a:t>pediatric</a:t>
            </a:r>
            <a:r>
              <a:rPr dirty="0" sz="600" spc="500">
                <a:solidFill>
                  <a:srgbClr val="1F1F1F"/>
                </a:solidFill>
                <a:latin typeface="メイリオ"/>
                <a:cs typeface="メイリオ"/>
              </a:rPr>
              <a:t> </a:t>
            </a:r>
            <a:r>
              <a:rPr dirty="0" sz="600" spc="-35">
                <a:solidFill>
                  <a:srgbClr val="1F1F1F"/>
                </a:solidFill>
                <a:latin typeface="メイリオ"/>
                <a:cs typeface="メイリオ"/>
              </a:rPr>
              <a:t>populations:</a:t>
            </a:r>
            <a:r>
              <a:rPr dirty="0" sz="600">
                <a:solidFill>
                  <a:srgbClr val="1F1F1F"/>
                </a:solidFill>
                <a:latin typeface="メイリオ"/>
                <a:cs typeface="メイリオ"/>
              </a:rPr>
              <a:t> A</a:t>
            </a:r>
            <a:r>
              <a:rPr dirty="0" sz="600" spc="10">
                <a:solidFill>
                  <a:srgbClr val="1F1F1F"/>
                </a:solidFill>
                <a:latin typeface="メイリオ"/>
                <a:cs typeface="メイリオ"/>
              </a:rPr>
              <a:t> </a:t>
            </a:r>
            <a:r>
              <a:rPr dirty="0" sz="600" spc="-35">
                <a:solidFill>
                  <a:srgbClr val="1F1F1F"/>
                </a:solidFill>
                <a:latin typeface="メイリオ"/>
                <a:cs typeface="メイリオ"/>
              </a:rPr>
              <a:t>consensus</a:t>
            </a:r>
            <a:r>
              <a:rPr dirty="0" sz="600" spc="15">
                <a:solidFill>
                  <a:srgbClr val="1F1F1F"/>
                </a:solidFill>
                <a:latin typeface="メイリオ"/>
                <a:cs typeface="メイリオ"/>
              </a:rPr>
              <a:t> </a:t>
            </a:r>
            <a:r>
              <a:rPr dirty="0" sz="600" spc="-35">
                <a:solidFill>
                  <a:srgbClr val="1F1F1F"/>
                </a:solidFill>
                <a:latin typeface="メイリオ"/>
                <a:cs typeface="メイリオ"/>
              </a:rPr>
              <a:t>statement</a:t>
            </a:r>
            <a:r>
              <a:rPr dirty="0" sz="600" spc="5">
                <a:solidFill>
                  <a:srgbClr val="1F1F1F"/>
                </a:solidFill>
                <a:latin typeface="メイリオ"/>
                <a:cs typeface="メイリオ"/>
              </a:rPr>
              <a:t> </a:t>
            </a:r>
            <a:r>
              <a:rPr dirty="0" sz="600" spc="-45">
                <a:solidFill>
                  <a:srgbClr val="1F1F1F"/>
                </a:solidFill>
                <a:latin typeface="メイリオ"/>
                <a:cs typeface="メイリオ"/>
              </a:rPr>
              <a:t>of</a:t>
            </a:r>
            <a:r>
              <a:rPr dirty="0" sz="600">
                <a:solidFill>
                  <a:srgbClr val="1F1F1F"/>
                </a:solidFill>
                <a:latin typeface="メイリオ"/>
                <a:cs typeface="メイリオ"/>
              </a:rPr>
              <a:t> </a:t>
            </a:r>
            <a:r>
              <a:rPr dirty="0" sz="600" spc="-25">
                <a:solidFill>
                  <a:srgbClr val="1F1F1F"/>
                </a:solidFill>
                <a:latin typeface="メイリオ"/>
                <a:cs typeface="メイリオ"/>
              </a:rPr>
              <a:t>the</a:t>
            </a:r>
            <a:r>
              <a:rPr dirty="0" sz="600" spc="15">
                <a:solidFill>
                  <a:srgbClr val="1F1F1F"/>
                </a:solidFill>
                <a:latin typeface="メイリオ"/>
                <a:cs typeface="メイリオ"/>
              </a:rPr>
              <a:t> </a:t>
            </a:r>
            <a:r>
              <a:rPr dirty="0" sz="600" spc="-30">
                <a:solidFill>
                  <a:srgbClr val="1F1F1F"/>
                </a:solidFill>
                <a:latin typeface="メイリオ"/>
                <a:cs typeface="メイリオ"/>
              </a:rPr>
              <a:t>American</a:t>
            </a:r>
            <a:r>
              <a:rPr dirty="0" sz="600" spc="15">
                <a:solidFill>
                  <a:srgbClr val="1F1F1F"/>
                </a:solidFill>
                <a:latin typeface="メイリオ"/>
                <a:cs typeface="メイリオ"/>
              </a:rPr>
              <a:t> </a:t>
            </a:r>
            <a:r>
              <a:rPr dirty="0" sz="600" spc="-30">
                <a:solidFill>
                  <a:srgbClr val="1F1F1F"/>
                </a:solidFill>
                <a:latin typeface="メイリオ"/>
                <a:cs typeface="メイリオ"/>
              </a:rPr>
              <a:t>Academy</a:t>
            </a:r>
            <a:r>
              <a:rPr dirty="0" sz="600" spc="5">
                <a:solidFill>
                  <a:srgbClr val="1F1F1F"/>
                </a:solidFill>
                <a:latin typeface="メイリオ"/>
                <a:cs typeface="メイリオ"/>
              </a:rPr>
              <a:t> </a:t>
            </a:r>
            <a:r>
              <a:rPr dirty="0" sz="600" spc="-45">
                <a:solidFill>
                  <a:srgbClr val="1F1F1F"/>
                </a:solidFill>
                <a:latin typeface="メイリオ"/>
                <a:cs typeface="メイリオ"/>
              </a:rPr>
              <a:t>of</a:t>
            </a:r>
            <a:r>
              <a:rPr dirty="0" sz="600">
                <a:solidFill>
                  <a:srgbClr val="1F1F1F"/>
                </a:solidFill>
                <a:latin typeface="メイリオ"/>
                <a:cs typeface="メイリオ"/>
              </a:rPr>
              <a:t> </a:t>
            </a:r>
            <a:r>
              <a:rPr dirty="0" sz="600" spc="-30">
                <a:solidFill>
                  <a:srgbClr val="1F1F1F"/>
                </a:solidFill>
                <a:latin typeface="メイリオ"/>
                <a:cs typeface="メイリオ"/>
              </a:rPr>
              <a:t>Sleep</a:t>
            </a:r>
            <a:r>
              <a:rPr dirty="0" sz="600">
                <a:solidFill>
                  <a:srgbClr val="1F1F1F"/>
                </a:solidFill>
                <a:latin typeface="メイリオ"/>
                <a:cs typeface="メイリオ"/>
              </a:rPr>
              <a:t> </a:t>
            </a:r>
            <a:r>
              <a:rPr dirty="0" sz="600" spc="-35">
                <a:solidFill>
                  <a:srgbClr val="1F1F1F"/>
                </a:solidFill>
                <a:latin typeface="メイリオ"/>
                <a:cs typeface="メイリオ"/>
              </a:rPr>
              <a:t>Medicine.</a:t>
            </a:r>
            <a:r>
              <a:rPr dirty="0" sz="600">
                <a:solidFill>
                  <a:srgbClr val="1F1F1F"/>
                </a:solidFill>
                <a:latin typeface="メイリオ"/>
                <a:cs typeface="メイリオ"/>
              </a:rPr>
              <a:t> </a:t>
            </a:r>
            <a:r>
              <a:rPr dirty="0" sz="600" spc="-50">
                <a:solidFill>
                  <a:srgbClr val="1F1F1F"/>
                </a:solidFill>
                <a:latin typeface="メイリオ"/>
                <a:cs typeface="メイリオ"/>
              </a:rPr>
              <a:t>J</a:t>
            </a:r>
            <a:r>
              <a:rPr dirty="0" sz="600" spc="500">
                <a:solidFill>
                  <a:srgbClr val="1F1F1F"/>
                </a:solidFill>
                <a:latin typeface="メイリオ"/>
                <a:cs typeface="メイリオ"/>
              </a:rPr>
              <a:t> </a:t>
            </a:r>
            <a:r>
              <a:rPr dirty="0" sz="600" spc="-25">
                <a:solidFill>
                  <a:srgbClr val="1F1F1F"/>
                </a:solidFill>
                <a:latin typeface="メイリオ"/>
                <a:cs typeface="メイリオ"/>
              </a:rPr>
              <a:t>Clin</a:t>
            </a:r>
            <a:r>
              <a:rPr dirty="0" sz="600" spc="-45">
                <a:solidFill>
                  <a:srgbClr val="1F1F1F"/>
                </a:solidFill>
                <a:latin typeface="メイリオ"/>
                <a:cs typeface="メイリオ"/>
              </a:rPr>
              <a:t> </a:t>
            </a:r>
            <a:r>
              <a:rPr dirty="0" sz="600" spc="-25">
                <a:solidFill>
                  <a:srgbClr val="1F1F1F"/>
                </a:solidFill>
                <a:latin typeface="メイリオ"/>
                <a:cs typeface="メイリオ"/>
              </a:rPr>
              <a:t>Sleep</a:t>
            </a:r>
            <a:r>
              <a:rPr dirty="0" sz="600" spc="-60">
                <a:solidFill>
                  <a:srgbClr val="1F1F1F"/>
                </a:solidFill>
                <a:latin typeface="メイリオ"/>
                <a:cs typeface="メイリオ"/>
              </a:rPr>
              <a:t> </a:t>
            </a:r>
            <a:r>
              <a:rPr dirty="0" sz="600" spc="-25">
                <a:solidFill>
                  <a:srgbClr val="1F1F1F"/>
                </a:solidFill>
                <a:latin typeface="メイリオ"/>
                <a:cs typeface="メイリオ"/>
              </a:rPr>
              <a:t>Med</a:t>
            </a:r>
            <a:r>
              <a:rPr dirty="0" sz="600" spc="-20">
                <a:solidFill>
                  <a:srgbClr val="1F1F1F"/>
                </a:solidFill>
                <a:latin typeface="メイリオ"/>
                <a:cs typeface="メイリオ"/>
              </a:rPr>
              <a:t> </a:t>
            </a:r>
            <a:r>
              <a:rPr dirty="0" sz="600" spc="-30">
                <a:solidFill>
                  <a:srgbClr val="1F1F1F"/>
                </a:solidFill>
                <a:latin typeface="メイリオ"/>
                <a:cs typeface="メイリオ"/>
              </a:rPr>
              <a:t>12:</a:t>
            </a:r>
            <a:r>
              <a:rPr dirty="0" sz="600" spc="-20">
                <a:solidFill>
                  <a:srgbClr val="1F1F1F"/>
                </a:solidFill>
                <a:latin typeface="メイリオ"/>
                <a:cs typeface="メイリオ"/>
              </a:rPr>
              <a:t> </a:t>
            </a:r>
            <a:r>
              <a:rPr dirty="0" sz="600" spc="-40">
                <a:solidFill>
                  <a:srgbClr val="1F1F1F"/>
                </a:solidFill>
                <a:latin typeface="メイリオ"/>
                <a:cs typeface="メイリオ"/>
              </a:rPr>
              <a:t>785-</a:t>
            </a:r>
            <a:r>
              <a:rPr dirty="0" sz="600" spc="-35">
                <a:solidFill>
                  <a:srgbClr val="1F1F1F"/>
                </a:solidFill>
                <a:latin typeface="メイリオ"/>
                <a:cs typeface="メイリオ"/>
              </a:rPr>
              <a:t>786,</a:t>
            </a:r>
            <a:r>
              <a:rPr dirty="0" sz="600" spc="-5">
                <a:solidFill>
                  <a:srgbClr val="1F1F1F"/>
                </a:solidFill>
                <a:latin typeface="メイリオ"/>
                <a:cs typeface="メイリオ"/>
              </a:rPr>
              <a:t> </a:t>
            </a:r>
            <a:r>
              <a:rPr dirty="0" sz="600" spc="-10">
                <a:solidFill>
                  <a:srgbClr val="1F1F1F"/>
                </a:solidFill>
                <a:latin typeface="メイリオ"/>
                <a:cs typeface="メイリオ"/>
              </a:rPr>
              <a:t>2016.</a:t>
            </a:r>
            <a:endParaRPr sz="600">
              <a:latin typeface="メイリオ"/>
              <a:cs typeface="メイリオ"/>
            </a:endParaRPr>
          </a:p>
          <a:p>
            <a:pPr algn="just" marL="212090" marR="6985" indent="-144780">
              <a:lnSpc>
                <a:spcPct val="100000"/>
              </a:lnSpc>
              <a:spcBef>
                <a:spcPts val="400"/>
              </a:spcBef>
            </a:pPr>
            <a:r>
              <a:rPr dirty="0" sz="600">
                <a:solidFill>
                  <a:srgbClr val="1F1F1F"/>
                </a:solidFill>
                <a:latin typeface="メイリオ"/>
                <a:cs typeface="メイリオ"/>
              </a:rPr>
              <a:t>6.</a:t>
            </a:r>
            <a:r>
              <a:rPr dirty="0" sz="600" spc="215">
                <a:solidFill>
                  <a:srgbClr val="1F1F1F"/>
                </a:solidFill>
                <a:latin typeface="メイリオ"/>
                <a:cs typeface="メイリオ"/>
              </a:rPr>
              <a:t> </a:t>
            </a:r>
            <a:r>
              <a:rPr dirty="0" sz="600" spc="-10">
                <a:solidFill>
                  <a:srgbClr val="1F1F1F"/>
                </a:solidFill>
                <a:latin typeface="メイリオ"/>
                <a:cs typeface="メイリオ"/>
              </a:rPr>
              <a:t>Iglowstein</a:t>
            </a:r>
            <a:r>
              <a:rPr dirty="0" sz="600" spc="45">
                <a:solidFill>
                  <a:srgbClr val="1F1F1F"/>
                </a:solidFill>
                <a:latin typeface="メイリオ"/>
                <a:cs typeface="メイリオ"/>
              </a:rPr>
              <a:t> </a:t>
            </a:r>
            <a:r>
              <a:rPr dirty="0" sz="600">
                <a:solidFill>
                  <a:srgbClr val="1F1F1F"/>
                </a:solidFill>
                <a:latin typeface="メイリオ"/>
                <a:cs typeface="メイリオ"/>
              </a:rPr>
              <a:t>I,</a:t>
            </a:r>
            <a:r>
              <a:rPr dirty="0" sz="600" spc="40">
                <a:solidFill>
                  <a:srgbClr val="1F1F1F"/>
                </a:solidFill>
                <a:latin typeface="メイリオ"/>
                <a:cs typeface="メイリオ"/>
              </a:rPr>
              <a:t> </a:t>
            </a:r>
            <a:r>
              <a:rPr dirty="0" sz="600">
                <a:solidFill>
                  <a:srgbClr val="1F1F1F"/>
                </a:solidFill>
                <a:latin typeface="メイリオ"/>
                <a:cs typeface="メイリオ"/>
              </a:rPr>
              <a:t>Jenni</a:t>
            </a:r>
            <a:r>
              <a:rPr dirty="0" sz="600" spc="45">
                <a:solidFill>
                  <a:srgbClr val="1F1F1F"/>
                </a:solidFill>
                <a:latin typeface="メイリオ"/>
                <a:cs typeface="メイリオ"/>
              </a:rPr>
              <a:t> </a:t>
            </a:r>
            <a:r>
              <a:rPr dirty="0" sz="600">
                <a:solidFill>
                  <a:srgbClr val="1F1F1F"/>
                </a:solidFill>
                <a:latin typeface="メイリオ"/>
                <a:cs typeface="メイリオ"/>
              </a:rPr>
              <a:t>OG,</a:t>
            </a:r>
            <a:r>
              <a:rPr dirty="0" sz="600" spc="40">
                <a:solidFill>
                  <a:srgbClr val="1F1F1F"/>
                </a:solidFill>
                <a:latin typeface="メイリオ"/>
                <a:cs typeface="メイリオ"/>
              </a:rPr>
              <a:t> </a:t>
            </a:r>
            <a:r>
              <a:rPr dirty="0" sz="600" spc="-10">
                <a:solidFill>
                  <a:srgbClr val="1F1F1F"/>
                </a:solidFill>
                <a:latin typeface="メイリオ"/>
                <a:cs typeface="メイリオ"/>
              </a:rPr>
              <a:t>Molinari</a:t>
            </a:r>
            <a:r>
              <a:rPr dirty="0" sz="600" spc="40">
                <a:solidFill>
                  <a:srgbClr val="1F1F1F"/>
                </a:solidFill>
                <a:latin typeface="メイリオ"/>
                <a:cs typeface="メイリオ"/>
              </a:rPr>
              <a:t> </a:t>
            </a:r>
            <a:r>
              <a:rPr dirty="0" sz="600">
                <a:solidFill>
                  <a:srgbClr val="1F1F1F"/>
                </a:solidFill>
                <a:latin typeface="メイリオ"/>
                <a:cs typeface="メイリオ"/>
              </a:rPr>
              <a:t>L,</a:t>
            </a:r>
            <a:r>
              <a:rPr dirty="0" sz="600" spc="50">
                <a:solidFill>
                  <a:srgbClr val="1F1F1F"/>
                </a:solidFill>
                <a:latin typeface="メイリオ"/>
                <a:cs typeface="メイリオ"/>
              </a:rPr>
              <a:t> </a:t>
            </a:r>
            <a:r>
              <a:rPr dirty="0" sz="600">
                <a:solidFill>
                  <a:srgbClr val="1F1F1F"/>
                </a:solidFill>
                <a:latin typeface="メイリオ"/>
                <a:cs typeface="メイリオ"/>
              </a:rPr>
              <a:t>Largo</a:t>
            </a:r>
            <a:r>
              <a:rPr dirty="0" sz="600" spc="35">
                <a:solidFill>
                  <a:srgbClr val="1F1F1F"/>
                </a:solidFill>
                <a:latin typeface="メイリオ"/>
                <a:cs typeface="メイリオ"/>
              </a:rPr>
              <a:t> </a:t>
            </a:r>
            <a:r>
              <a:rPr dirty="0" sz="600">
                <a:solidFill>
                  <a:srgbClr val="1F1F1F"/>
                </a:solidFill>
                <a:latin typeface="メイリオ"/>
                <a:cs typeface="メイリオ"/>
              </a:rPr>
              <a:t>RH.</a:t>
            </a:r>
            <a:r>
              <a:rPr dirty="0" sz="600" spc="40">
                <a:solidFill>
                  <a:srgbClr val="1F1F1F"/>
                </a:solidFill>
                <a:latin typeface="メイリオ"/>
                <a:cs typeface="メイリオ"/>
              </a:rPr>
              <a:t> </a:t>
            </a:r>
            <a:r>
              <a:rPr dirty="0" sz="600">
                <a:solidFill>
                  <a:srgbClr val="1F1F1F"/>
                </a:solidFill>
                <a:latin typeface="メイリオ"/>
                <a:cs typeface="メイリオ"/>
              </a:rPr>
              <a:t>Sleep</a:t>
            </a:r>
            <a:r>
              <a:rPr dirty="0" sz="600" spc="45">
                <a:solidFill>
                  <a:srgbClr val="1F1F1F"/>
                </a:solidFill>
                <a:latin typeface="メイリオ"/>
                <a:cs typeface="メイリオ"/>
              </a:rPr>
              <a:t> </a:t>
            </a:r>
            <a:r>
              <a:rPr dirty="0" sz="600" spc="-10">
                <a:solidFill>
                  <a:srgbClr val="1F1F1F"/>
                </a:solidFill>
                <a:latin typeface="メイリオ"/>
                <a:cs typeface="メイリオ"/>
              </a:rPr>
              <a:t>duration</a:t>
            </a:r>
            <a:r>
              <a:rPr dirty="0" sz="600" spc="40">
                <a:solidFill>
                  <a:srgbClr val="1F1F1F"/>
                </a:solidFill>
                <a:latin typeface="メイリオ"/>
                <a:cs typeface="メイリオ"/>
              </a:rPr>
              <a:t> </a:t>
            </a:r>
            <a:r>
              <a:rPr dirty="0" sz="600">
                <a:solidFill>
                  <a:srgbClr val="1F1F1F"/>
                </a:solidFill>
                <a:latin typeface="メイリオ"/>
                <a:cs typeface="メイリオ"/>
              </a:rPr>
              <a:t>from</a:t>
            </a:r>
            <a:r>
              <a:rPr dirty="0" sz="600" spc="40">
                <a:solidFill>
                  <a:srgbClr val="1F1F1F"/>
                </a:solidFill>
                <a:latin typeface="メイリオ"/>
                <a:cs typeface="メイリオ"/>
              </a:rPr>
              <a:t> </a:t>
            </a:r>
            <a:r>
              <a:rPr dirty="0" sz="600" spc="-10">
                <a:solidFill>
                  <a:srgbClr val="1F1F1F"/>
                </a:solidFill>
                <a:latin typeface="メイリオ"/>
                <a:cs typeface="メイリオ"/>
              </a:rPr>
              <a:t>infancy</a:t>
            </a:r>
            <a:r>
              <a:rPr dirty="0" sz="600" spc="35">
                <a:solidFill>
                  <a:srgbClr val="1F1F1F"/>
                </a:solidFill>
                <a:latin typeface="メイリオ"/>
                <a:cs typeface="メイリオ"/>
              </a:rPr>
              <a:t> </a:t>
            </a:r>
            <a:r>
              <a:rPr dirty="0" sz="600" spc="-25">
                <a:solidFill>
                  <a:srgbClr val="1F1F1F"/>
                </a:solidFill>
                <a:latin typeface="メイリオ"/>
                <a:cs typeface="メイリオ"/>
              </a:rPr>
              <a:t>to</a:t>
            </a:r>
            <a:r>
              <a:rPr dirty="0" sz="600" spc="500">
                <a:solidFill>
                  <a:srgbClr val="1F1F1F"/>
                </a:solidFill>
                <a:latin typeface="メイリオ"/>
                <a:cs typeface="メイリオ"/>
              </a:rPr>
              <a:t> </a:t>
            </a:r>
            <a:r>
              <a:rPr dirty="0" sz="600" spc="-30">
                <a:solidFill>
                  <a:srgbClr val="1F1F1F"/>
                </a:solidFill>
                <a:latin typeface="メイリオ"/>
                <a:cs typeface="メイリオ"/>
              </a:rPr>
              <a:t>adolescence:</a:t>
            </a:r>
            <a:r>
              <a:rPr dirty="0" sz="600" spc="5">
                <a:solidFill>
                  <a:srgbClr val="1F1F1F"/>
                </a:solidFill>
                <a:latin typeface="メイリオ"/>
                <a:cs typeface="メイリオ"/>
              </a:rPr>
              <a:t> </a:t>
            </a:r>
            <a:r>
              <a:rPr dirty="0" sz="600" spc="-30">
                <a:solidFill>
                  <a:srgbClr val="1F1F1F"/>
                </a:solidFill>
                <a:latin typeface="メイリオ"/>
                <a:cs typeface="メイリオ"/>
              </a:rPr>
              <a:t>Reference</a:t>
            </a:r>
            <a:r>
              <a:rPr dirty="0" sz="600" spc="15">
                <a:solidFill>
                  <a:srgbClr val="1F1F1F"/>
                </a:solidFill>
                <a:latin typeface="メイリオ"/>
                <a:cs typeface="メイリオ"/>
              </a:rPr>
              <a:t> </a:t>
            </a:r>
            <a:r>
              <a:rPr dirty="0" sz="600" spc="-25">
                <a:solidFill>
                  <a:srgbClr val="1F1F1F"/>
                </a:solidFill>
                <a:latin typeface="メイリオ"/>
                <a:cs typeface="メイリオ"/>
              </a:rPr>
              <a:t>values</a:t>
            </a:r>
            <a:r>
              <a:rPr dirty="0" sz="600">
                <a:solidFill>
                  <a:srgbClr val="1F1F1F"/>
                </a:solidFill>
                <a:latin typeface="メイリオ"/>
                <a:cs typeface="メイリオ"/>
              </a:rPr>
              <a:t> </a:t>
            </a:r>
            <a:r>
              <a:rPr dirty="0" sz="600" spc="-20">
                <a:solidFill>
                  <a:srgbClr val="1F1F1F"/>
                </a:solidFill>
                <a:latin typeface="メイリオ"/>
                <a:cs typeface="メイリオ"/>
              </a:rPr>
              <a:t>and</a:t>
            </a:r>
            <a:r>
              <a:rPr dirty="0" sz="600" spc="-5">
                <a:solidFill>
                  <a:srgbClr val="1F1F1F"/>
                </a:solidFill>
                <a:latin typeface="メイリオ"/>
                <a:cs typeface="メイリオ"/>
              </a:rPr>
              <a:t> </a:t>
            </a:r>
            <a:r>
              <a:rPr dirty="0" sz="600" spc="-30">
                <a:solidFill>
                  <a:srgbClr val="1F1F1F"/>
                </a:solidFill>
                <a:latin typeface="メイリオ"/>
                <a:cs typeface="メイリオ"/>
              </a:rPr>
              <a:t>generational</a:t>
            </a:r>
            <a:r>
              <a:rPr dirty="0" sz="600" spc="20">
                <a:solidFill>
                  <a:srgbClr val="1F1F1F"/>
                </a:solidFill>
                <a:latin typeface="メイリオ"/>
                <a:cs typeface="メイリオ"/>
              </a:rPr>
              <a:t> </a:t>
            </a:r>
            <a:r>
              <a:rPr dirty="0" sz="600" spc="-30">
                <a:solidFill>
                  <a:srgbClr val="1F1F1F"/>
                </a:solidFill>
                <a:latin typeface="メイリオ"/>
                <a:cs typeface="メイリオ"/>
              </a:rPr>
              <a:t>trends.</a:t>
            </a:r>
            <a:r>
              <a:rPr dirty="0" sz="600" spc="5">
                <a:solidFill>
                  <a:srgbClr val="1F1F1F"/>
                </a:solidFill>
                <a:latin typeface="メイリオ"/>
                <a:cs typeface="メイリオ"/>
              </a:rPr>
              <a:t> </a:t>
            </a:r>
            <a:r>
              <a:rPr dirty="0" sz="600" spc="-30">
                <a:solidFill>
                  <a:srgbClr val="1F1F1F"/>
                </a:solidFill>
                <a:latin typeface="メイリオ"/>
                <a:cs typeface="メイリオ"/>
              </a:rPr>
              <a:t>Pediatrics</a:t>
            </a:r>
            <a:r>
              <a:rPr dirty="0" sz="600">
                <a:solidFill>
                  <a:srgbClr val="1F1F1F"/>
                </a:solidFill>
                <a:latin typeface="メイリオ"/>
                <a:cs typeface="メイリオ"/>
              </a:rPr>
              <a:t> </a:t>
            </a:r>
            <a:r>
              <a:rPr dirty="0" sz="600" spc="-20">
                <a:solidFill>
                  <a:srgbClr val="1F1F1F"/>
                </a:solidFill>
                <a:latin typeface="メイリオ"/>
                <a:cs typeface="メイリオ"/>
              </a:rPr>
              <a:t>111:</a:t>
            </a:r>
            <a:r>
              <a:rPr dirty="0" sz="600" spc="5">
                <a:solidFill>
                  <a:srgbClr val="1F1F1F"/>
                </a:solidFill>
                <a:latin typeface="メイリオ"/>
                <a:cs typeface="メイリオ"/>
              </a:rPr>
              <a:t> </a:t>
            </a:r>
            <a:r>
              <a:rPr dirty="0" sz="600" spc="-20">
                <a:solidFill>
                  <a:srgbClr val="1F1F1F"/>
                </a:solidFill>
                <a:latin typeface="メイリオ"/>
                <a:cs typeface="メイリオ"/>
              </a:rPr>
              <a:t>302-</a:t>
            </a:r>
            <a:r>
              <a:rPr dirty="0" sz="600" spc="20">
                <a:solidFill>
                  <a:srgbClr val="1F1F1F"/>
                </a:solidFill>
                <a:latin typeface="メイリオ"/>
                <a:cs typeface="メイリオ"/>
              </a:rPr>
              <a:t> </a:t>
            </a:r>
            <a:r>
              <a:rPr dirty="0" sz="600" spc="-20">
                <a:solidFill>
                  <a:srgbClr val="1F1F1F"/>
                </a:solidFill>
                <a:latin typeface="メイリオ"/>
                <a:cs typeface="メイリオ"/>
              </a:rPr>
              <a:t>307,</a:t>
            </a:r>
            <a:r>
              <a:rPr dirty="0" sz="600" spc="500">
                <a:solidFill>
                  <a:srgbClr val="1F1F1F"/>
                </a:solidFill>
                <a:latin typeface="メイリオ"/>
                <a:cs typeface="メイリオ"/>
              </a:rPr>
              <a:t> </a:t>
            </a:r>
            <a:r>
              <a:rPr dirty="0" sz="600" spc="-10">
                <a:solidFill>
                  <a:srgbClr val="1F1F1F"/>
                </a:solidFill>
                <a:latin typeface="メイリオ"/>
                <a:cs typeface="メイリオ"/>
              </a:rPr>
              <a:t>2003.</a:t>
            </a:r>
            <a:endParaRPr sz="600">
              <a:latin typeface="メイリオ"/>
              <a:cs typeface="メイリオ"/>
            </a:endParaRPr>
          </a:p>
          <a:p>
            <a:pPr algn="just" marL="212090" marR="6985" indent="-144780">
              <a:lnSpc>
                <a:spcPct val="100000"/>
              </a:lnSpc>
              <a:spcBef>
                <a:spcPts val="395"/>
              </a:spcBef>
            </a:pPr>
            <a:r>
              <a:rPr dirty="0" sz="600">
                <a:solidFill>
                  <a:srgbClr val="1F1F1F"/>
                </a:solidFill>
                <a:latin typeface="メイリオ"/>
                <a:cs typeface="メイリオ"/>
              </a:rPr>
              <a:t>7.</a:t>
            </a:r>
            <a:r>
              <a:rPr dirty="0" sz="600" spc="360">
                <a:solidFill>
                  <a:srgbClr val="1F1F1F"/>
                </a:solidFill>
                <a:latin typeface="メイリオ"/>
                <a:cs typeface="メイリオ"/>
              </a:rPr>
              <a:t> </a:t>
            </a:r>
            <a:r>
              <a:rPr dirty="0" sz="600" spc="-25">
                <a:solidFill>
                  <a:srgbClr val="1F1F1F"/>
                </a:solidFill>
                <a:latin typeface="メイリオ"/>
                <a:cs typeface="メイリオ"/>
              </a:rPr>
              <a:t>Foster</a:t>
            </a:r>
            <a:r>
              <a:rPr dirty="0" sz="600" spc="-10">
                <a:solidFill>
                  <a:srgbClr val="1F1F1F"/>
                </a:solidFill>
                <a:latin typeface="メイリオ"/>
                <a:cs typeface="メイリオ"/>
              </a:rPr>
              <a:t> </a:t>
            </a:r>
            <a:r>
              <a:rPr dirty="0" sz="600" spc="-20">
                <a:solidFill>
                  <a:srgbClr val="1F1F1F"/>
                </a:solidFill>
                <a:latin typeface="メイリオ"/>
                <a:cs typeface="メイリオ"/>
              </a:rPr>
              <a:t>RG,</a:t>
            </a:r>
            <a:r>
              <a:rPr dirty="0" sz="600" spc="-10">
                <a:solidFill>
                  <a:srgbClr val="1F1F1F"/>
                </a:solidFill>
                <a:latin typeface="メイリオ"/>
                <a:cs typeface="メイリオ"/>
              </a:rPr>
              <a:t> </a:t>
            </a:r>
            <a:r>
              <a:rPr dirty="0" sz="600" spc="-30">
                <a:solidFill>
                  <a:srgbClr val="1F1F1F"/>
                </a:solidFill>
                <a:latin typeface="メイリオ"/>
                <a:cs typeface="メイリオ"/>
              </a:rPr>
              <a:t>Roenneberg</a:t>
            </a:r>
            <a:r>
              <a:rPr dirty="0" sz="600" spc="-10">
                <a:solidFill>
                  <a:srgbClr val="1F1F1F"/>
                </a:solidFill>
                <a:latin typeface="メイリオ"/>
                <a:cs typeface="メイリオ"/>
              </a:rPr>
              <a:t> </a:t>
            </a:r>
            <a:r>
              <a:rPr dirty="0" sz="600">
                <a:solidFill>
                  <a:srgbClr val="1F1F1F"/>
                </a:solidFill>
                <a:latin typeface="メイリオ"/>
                <a:cs typeface="メイリオ"/>
              </a:rPr>
              <a:t>T.</a:t>
            </a:r>
            <a:r>
              <a:rPr dirty="0" sz="600" spc="5">
                <a:solidFill>
                  <a:srgbClr val="1F1F1F"/>
                </a:solidFill>
                <a:latin typeface="メイリオ"/>
                <a:cs typeface="メイリオ"/>
              </a:rPr>
              <a:t> </a:t>
            </a:r>
            <a:r>
              <a:rPr dirty="0" sz="600" spc="-25">
                <a:solidFill>
                  <a:srgbClr val="1F1F1F"/>
                </a:solidFill>
                <a:latin typeface="メイリオ"/>
                <a:cs typeface="メイリオ"/>
              </a:rPr>
              <a:t>Human</a:t>
            </a:r>
            <a:r>
              <a:rPr dirty="0" sz="600" spc="-5">
                <a:solidFill>
                  <a:srgbClr val="1F1F1F"/>
                </a:solidFill>
                <a:latin typeface="メイリオ"/>
                <a:cs typeface="メイリオ"/>
              </a:rPr>
              <a:t> </a:t>
            </a:r>
            <a:r>
              <a:rPr dirty="0" sz="600" spc="-30">
                <a:solidFill>
                  <a:srgbClr val="1F1F1F"/>
                </a:solidFill>
                <a:latin typeface="メイリオ"/>
                <a:cs typeface="メイリオ"/>
              </a:rPr>
              <a:t>responses</a:t>
            </a:r>
            <a:r>
              <a:rPr dirty="0" sz="600">
                <a:solidFill>
                  <a:srgbClr val="1F1F1F"/>
                </a:solidFill>
                <a:latin typeface="メイリオ"/>
                <a:cs typeface="メイリオ"/>
              </a:rPr>
              <a:t> to</a:t>
            </a:r>
            <a:r>
              <a:rPr dirty="0" sz="600" spc="-5">
                <a:solidFill>
                  <a:srgbClr val="1F1F1F"/>
                </a:solidFill>
                <a:latin typeface="メイリオ"/>
                <a:cs typeface="メイリオ"/>
              </a:rPr>
              <a:t> </a:t>
            </a:r>
            <a:r>
              <a:rPr dirty="0" sz="600" spc="-10">
                <a:solidFill>
                  <a:srgbClr val="1F1F1F"/>
                </a:solidFill>
                <a:latin typeface="メイリオ"/>
                <a:cs typeface="メイリオ"/>
              </a:rPr>
              <a:t>the</a:t>
            </a:r>
            <a:r>
              <a:rPr dirty="0" sz="600">
                <a:solidFill>
                  <a:srgbClr val="1F1F1F"/>
                </a:solidFill>
                <a:latin typeface="メイリオ"/>
                <a:cs typeface="メイリオ"/>
              </a:rPr>
              <a:t> </a:t>
            </a:r>
            <a:r>
              <a:rPr dirty="0" sz="600" spc="-30">
                <a:solidFill>
                  <a:srgbClr val="1F1F1F"/>
                </a:solidFill>
                <a:latin typeface="メイリオ"/>
                <a:cs typeface="メイリオ"/>
              </a:rPr>
              <a:t>geophysical</a:t>
            </a:r>
            <a:r>
              <a:rPr dirty="0" sz="600">
                <a:solidFill>
                  <a:srgbClr val="1F1F1F"/>
                </a:solidFill>
                <a:latin typeface="メイリオ"/>
                <a:cs typeface="メイリオ"/>
              </a:rPr>
              <a:t> </a:t>
            </a:r>
            <a:r>
              <a:rPr dirty="0" sz="600" spc="-25">
                <a:solidFill>
                  <a:srgbClr val="1F1F1F"/>
                </a:solidFill>
                <a:latin typeface="メイリオ"/>
                <a:cs typeface="メイリオ"/>
              </a:rPr>
              <a:t>daily,</a:t>
            </a:r>
            <a:r>
              <a:rPr dirty="0" sz="600" spc="-15">
                <a:solidFill>
                  <a:srgbClr val="1F1F1F"/>
                </a:solidFill>
                <a:latin typeface="メイリオ"/>
                <a:cs typeface="メイリオ"/>
              </a:rPr>
              <a:t> </a:t>
            </a:r>
            <a:r>
              <a:rPr dirty="0" sz="600" spc="-25">
                <a:solidFill>
                  <a:srgbClr val="1F1F1F"/>
                </a:solidFill>
                <a:latin typeface="メイリオ"/>
                <a:cs typeface="メイリオ"/>
              </a:rPr>
              <a:t>annual</a:t>
            </a:r>
            <a:r>
              <a:rPr dirty="0" sz="600" spc="5">
                <a:solidFill>
                  <a:srgbClr val="1F1F1F"/>
                </a:solidFill>
                <a:latin typeface="メイリオ"/>
                <a:cs typeface="メイリオ"/>
              </a:rPr>
              <a:t> </a:t>
            </a:r>
            <a:r>
              <a:rPr dirty="0" sz="600" spc="-25">
                <a:solidFill>
                  <a:srgbClr val="1F1F1F"/>
                </a:solidFill>
                <a:latin typeface="メイリオ"/>
                <a:cs typeface="メイリオ"/>
              </a:rPr>
              <a:t>and</a:t>
            </a:r>
            <a:r>
              <a:rPr dirty="0" sz="600" spc="500">
                <a:solidFill>
                  <a:srgbClr val="1F1F1F"/>
                </a:solidFill>
                <a:latin typeface="メイリオ"/>
                <a:cs typeface="メイリオ"/>
              </a:rPr>
              <a:t> </a:t>
            </a:r>
            <a:r>
              <a:rPr dirty="0" sz="600" spc="-30">
                <a:solidFill>
                  <a:srgbClr val="1F1F1F"/>
                </a:solidFill>
                <a:latin typeface="メイリオ"/>
                <a:cs typeface="メイリオ"/>
              </a:rPr>
              <a:t>lunar cycles. </a:t>
            </a:r>
            <a:r>
              <a:rPr dirty="0" sz="600" spc="-25">
                <a:solidFill>
                  <a:srgbClr val="1F1F1F"/>
                </a:solidFill>
                <a:latin typeface="メイリオ"/>
                <a:cs typeface="メイリオ"/>
              </a:rPr>
              <a:t>Curr</a:t>
            </a:r>
            <a:r>
              <a:rPr dirty="0" sz="600" spc="-45">
                <a:solidFill>
                  <a:srgbClr val="1F1F1F"/>
                </a:solidFill>
                <a:latin typeface="メイリオ"/>
                <a:cs typeface="メイリオ"/>
              </a:rPr>
              <a:t> </a:t>
            </a:r>
            <a:r>
              <a:rPr dirty="0" sz="600" spc="-15">
                <a:solidFill>
                  <a:srgbClr val="1F1F1F"/>
                </a:solidFill>
                <a:latin typeface="メイリオ"/>
                <a:cs typeface="メイリオ"/>
              </a:rPr>
              <a:t>Biol</a:t>
            </a:r>
            <a:r>
              <a:rPr dirty="0" sz="600" spc="-45">
                <a:solidFill>
                  <a:srgbClr val="1F1F1F"/>
                </a:solidFill>
                <a:latin typeface="メイリオ"/>
                <a:cs typeface="メイリオ"/>
              </a:rPr>
              <a:t> </a:t>
            </a:r>
            <a:r>
              <a:rPr dirty="0" sz="600" spc="-25">
                <a:solidFill>
                  <a:srgbClr val="1F1F1F"/>
                </a:solidFill>
                <a:latin typeface="メイリオ"/>
                <a:cs typeface="メイリオ"/>
              </a:rPr>
              <a:t>18:</a:t>
            </a:r>
            <a:r>
              <a:rPr dirty="0" sz="600" spc="-20">
                <a:solidFill>
                  <a:srgbClr val="1F1F1F"/>
                </a:solidFill>
                <a:latin typeface="メイリオ"/>
                <a:cs typeface="メイリオ"/>
              </a:rPr>
              <a:t> </a:t>
            </a:r>
            <a:r>
              <a:rPr dirty="0" sz="600" spc="-35">
                <a:solidFill>
                  <a:srgbClr val="1F1F1F"/>
                </a:solidFill>
                <a:latin typeface="メイリオ"/>
                <a:cs typeface="メイリオ"/>
              </a:rPr>
              <a:t>R784-</a:t>
            </a:r>
            <a:r>
              <a:rPr dirty="0" sz="600" spc="-30">
                <a:solidFill>
                  <a:srgbClr val="1F1F1F"/>
                </a:solidFill>
                <a:latin typeface="メイリオ"/>
                <a:cs typeface="メイリオ"/>
              </a:rPr>
              <a:t>R794,</a:t>
            </a:r>
            <a:r>
              <a:rPr dirty="0" sz="600" spc="-15">
                <a:solidFill>
                  <a:srgbClr val="1F1F1F"/>
                </a:solidFill>
                <a:latin typeface="メイリオ"/>
                <a:cs typeface="メイリオ"/>
              </a:rPr>
              <a:t> </a:t>
            </a:r>
            <a:r>
              <a:rPr dirty="0" sz="600" spc="-10">
                <a:solidFill>
                  <a:srgbClr val="1F1F1F"/>
                </a:solidFill>
                <a:latin typeface="メイリオ"/>
                <a:cs typeface="メイリオ"/>
              </a:rPr>
              <a:t>2008.</a:t>
            </a:r>
            <a:endParaRPr sz="600">
              <a:latin typeface="メイリオ"/>
              <a:cs typeface="メイリオ"/>
            </a:endParaRPr>
          </a:p>
          <a:p>
            <a:pPr algn="just" marL="212090" marR="6350" indent="-144780">
              <a:lnSpc>
                <a:spcPct val="100000"/>
              </a:lnSpc>
              <a:spcBef>
                <a:spcPts val="409"/>
              </a:spcBef>
            </a:pPr>
            <a:r>
              <a:rPr dirty="0" sz="600">
                <a:solidFill>
                  <a:srgbClr val="1F1F1F"/>
                </a:solidFill>
                <a:latin typeface="メイリオ"/>
                <a:cs typeface="メイリオ"/>
              </a:rPr>
              <a:t>8.</a:t>
            </a:r>
            <a:r>
              <a:rPr dirty="0" sz="600" spc="440">
                <a:solidFill>
                  <a:srgbClr val="1F1F1F"/>
                </a:solidFill>
                <a:latin typeface="メイリオ"/>
                <a:cs typeface="メイリオ"/>
              </a:rPr>
              <a:t> </a:t>
            </a:r>
            <a:r>
              <a:rPr dirty="0" sz="600" spc="-35">
                <a:solidFill>
                  <a:srgbClr val="1F1F1F"/>
                </a:solidFill>
                <a:latin typeface="メイリオ"/>
                <a:cs typeface="メイリオ"/>
              </a:rPr>
              <a:t>Roenneberg</a:t>
            </a:r>
            <a:r>
              <a:rPr dirty="0" sz="600" spc="-15">
                <a:solidFill>
                  <a:srgbClr val="1F1F1F"/>
                </a:solidFill>
                <a:latin typeface="メイリオ"/>
                <a:cs typeface="メイリオ"/>
              </a:rPr>
              <a:t> </a:t>
            </a:r>
            <a:r>
              <a:rPr dirty="0" sz="600" spc="-20">
                <a:solidFill>
                  <a:srgbClr val="1F1F1F"/>
                </a:solidFill>
                <a:latin typeface="メイリオ"/>
                <a:cs typeface="メイリオ"/>
              </a:rPr>
              <a:t>T, </a:t>
            </a:r>
            <a:r>
              <a:rPr dirty="0" sz="600" spc="-30">
                <a:solidFill>
                  <a:srgbClr val="1F1F1F"/>
                </a:solidFill>
                <a:latin typeface="メイリオ"/>
                <a:cs typeface="メイリオ"/>
              </a:rPr>
              <a:t>Kuehnle</a:t>
            </a:r>
            <a:r>
              <a:rPr dirty="0" sz="600" spc="-10">
                <a:solidFill>
                  <a:srgbClr val="1F1F1F"/>
                </a:solidFill>
                <a:latin typeface="メイリオ"/>
                <a:cs typeface="メイリオ"/>
              </a:rPr>
              <a:t> </a:t>
            </a:r>
            <a:r>
              <a:rPr dirty="0" sz="600" spc="-35">
                <a:solidFill>
                  <a:srgbClr val="1F1F1F"/>
                </a:solidFill>
                <a:latin typeface="メイリオ"/>
                <a:cs typeface="メイリオ"/>
              </a:rPr>
              <a:t>T,</a:t>
            </a:r>
            <a:r>
              <a:rPr dirty="0" sz="600" spc="-15">
                <a:solidFill>
                  <a:srgbClr val="1F1F1F"/>
                </a:solidFill>
                <a:latin typeface="メイリオ"/>
                <a:cs typeface="メイリオ"/>
              </a:rPr>
              <a:t> </a:t>
            </a:r>
            <a:r>
              <a:rPr dirty="0" sz="600" spc="-30">
                <a:solidFill>
                  <a:srgbClr val="1F1F1F"/>
                </a:solidFill>
                <a:latin typeface="メイリオ"/>
                <a:cs typeface="メイリオ"/>
              </a:rPr>
              <a:t>Pramstaller</a:t>
            </a:r>
            <a:r>
              <a:rPr dirty="0" sz="600" spc="-10">
                <a:solidFill>
                  <a:srgbClr val="1F1F1F"/>
                </a:solidFill>
                <a:latin typeface="メイリオ"/>
                <a:cs typeface="メイリオ"/>
              </a:rPr>
              <a:t> </a:t>
            </a:r>
            <a:r>
              <a:rPr dirty="0" sz="600" spc="-35">
                <a:solidFill>
                  <a:srgbClr val="1F1F1F"/>
                </a:solidFill>
                <a:latin typeface="メイリオ"/>
                <a:cs typeface="メイリオ"/>
              </a:rPr>
              <a:t>PP,</a:t>
            </a:r>
            <a:r>
              <a:rPr dirty="0" sz="600" spc="-15">
                <a:solidFill>
                  <a:srgbClr val="1F1F1F"/>
                </a:solidFill>
                <a:latin typeface="メイリオ"/>
                <a:cs typeface="メイリオ"/>
              </a:rPr>
              <a:t> </a:t>
            </a:r>
            <a:r>
              <a:rPr dirty="0" sz="600" spc="-30">
                <a:solidFill>
                  <a:srgbClr val="1F1F1F"/>
                </a:solidFill>
                <a:latin typeface="メイリオ"/>
                <a:cs typeface="メイリオ"/>
              </a:rPr>
              <a:t>Ricken</a:t>
            </a:r>
            <a:r>
              <a:rPr dirty="0" sz="600" spc="-10">
                <a:solidFill>
                  <a:srgbClr val="1F1F1F"/>
                </a:solidFill>
                <a:latin typeface="メイリオ"/>
                <a:cs typeface="メイリオ"/>
              </a:rPr>
              <a:t> </a:t>
            </a:r>
            <a:r>
              <a:rPr dirty="0" sz="600" spc="-30">
                <a:solidFill>
                  <a:srgbClr val="1F1F1F"/>
                </a:solidFill>
                <a:latin typeface="メイリオ"/>
                <a:cs typeface="メイリオ"/>
              </a:rPr>
              <a:t>J,</a:t>
            </a:r>
            <a:r>
              <a:rPr dirty="0" sz="600" spc="-20">
                <a:solidFill>
                  <a:srgbClr val="1F1F1F"/>
                </a:solidFill>
                <a:latin typeface="メイリオ"/>
                <a:cs typeface="メイリオ"/>
              </a:rPr>
              <a:t> </a:t>
            </a:r>
            <a:r>
              <a:rPr dirty="0" sz="600" spc="-30">
                <a:solidFill>
                  <a:srgbClr val="1F1F1F"/>
                </a:solidFill>
                <a:latin typeface="メイリオ"/>
                <a:cs typeface="メイリオ"/>
              </a:rPr>
              <a:t>Havel</a:t>
            </a:r>
            <a:r>
              <a:rPr dirty="0" sz="600" spc="-10">
                <a:solidFill>
                  <a:srgbClr val="1F1F1F"/>
                </a:solidFill>
                <a:latin typeface="メイリオ"/>
                <a:cs typeface="メイリオ"/>
              </a:rPr>
              <a:t> </a:t>
            </a:r>
            <a:r>
              <a:rPr dirty="0" sz="600" spc="-30">
                <a:solidFill>
                  <a:srgbClr val="1F1F1F"/>
                </a:solidFill>
                <a:latin typeface="メイリオ"/>
                <a:cs typeface="メイリオ"/>
              </a:rPr>
              <a:t>M,</a:t>
            </a:r>
            <a:r>
              <a:rPr dirty="0" sz="600" spc="-20">
                <a:solidFill>
                  <a:srgbClr val="1F1F1F"/>
                </a:solidFill>
                <a:latin typeface="メイリオ"/>
                <a:cs typeface="メイリオ"/>
              </a:rPr>
              <a:t> </a:t>
            </a:r>
            <a:r>
              <a:rPr dirty="0" sz="600" spc="-30">
                <a:solidFill>
                  <a:srgbClr val="1F1F1F"/>
                </a:solidFill>
                <a:latin typeface="メイリオ"/>
                <a:cs typeface="メイリオ"/>
              </a:rPr>
              <a:t>Guth</a:t>
            </a:r>
            <a:r>
              <a:rPr dirty="0" sz="600" spc="-10">
                <a:solidFill>
                  <a:srgbClr val="1F1F1F"/>
                </a:solidFill>
                <a:latin typeface="メイリオ"/>
                <a:cs typeface="メイリオ"/>
              </a:rPr>
              <a:t> </a:t>
            </a:r>
            <a:r>
              <a:rPr dirty="0" sz="600" spc="-35">
                <a:solidFill>
                  <a:srgbClr val="1F1F1F"/>
                </a:solidFill>
                <a:latin typeface="メイリオ"/>
                <a:cs typeface="メイリオ"/>
              </a:rPr>
              <a:t>A,</a:t>
            </a:r>
            <a:r>
              <a:rPr dirty="0" sz="600" spc="-15">
                <a:solidFill>
                  <a:srgbClr val="1F1F1F"/>
                </a:solidFill>
                <a:latin typeface="メイリオ"/>
                <a:cs typeface="メイリオ"/>
              </a:rPr>
              <a:t> </a:t>
            </a:r>
            <a:r>
              <a:rPr dirty="0" sz="600" spc="-25">
                <a:solidFill>
                  <a:srgbClr val="1F1F1F"/>
                </a:solidFill>
                <a:latin typeface="メイリオ"/>
                <a:cs typeface="メイリオ"/>
              </a:rPr>
              <a:t>Merrow</a:t>
            </a:r>
            <a:r>
              <a:rPr dirty="0" sz="600" spc="-5">
                <a:solidFill>
                  <a:srgbClr val="1F1F1F"/>
                </a:solidFill>
                <a:latin typeface="メイリオ"/>
                <a:cs typeface="メイリオ"/>
              </a:rPr>
              <a:t> </a:t>
            </a:r>
            <a:r>
              <a:rPr dirty="0" sz="600" spc="-30">
                <a:solidFill>
                  <a:srgbClr val="1F1F1F"/>
                </a:solidFill>
                <a:latin typeface="メイリオ"/>
                <a:cs typeface="メイリオ"/>
              </a:rPr>
              <a:t>M.</a:t>
            </a:r>
            <a:r>
              <a:rPr dirty="0" sz="600" spc="-20">
                <a:solidFill>
                  <a:srgbClr val="1F1F1F"/>
                </a:solidFill>
                <a:latin typeface="メイリオ"/>
                <a:cs typeface="メイリオ"/>
              </a:rPr>
              <a:t> </a:t>
            </a:r>
            <a:r>
              <a:rPr dirty="0" sz="600" spc="-50">
                <a:solidFill>
                  <a:srgbClr val="1F1F1F"/>
                </a:solidFill>
                <a:latin typeface="メイリオ"/>
                <a:cs typeface="メイリオ"/>
              </a:rPr>
              <a:t>A</a:t>
            </a:r>
            <a:r>
              <a:rPr dirty="0" sz="600" spc="500">
                <a:solidFill>
                  <a:srgbClr val="1F1F1F"/>
                </a:solidFill>
                <a:latin typeface="メイリオ"/>
                <a:cs typeface="メイリオ"/>
              </a:rPr>
              <a:t> </a:t>
            </a:r>
            <a:r>
              <a:rPr dirty="0" sz="600" spc="-30">
                <a:solidFill>
                  <a:srgbClr val="1F1F1F"/>
                </a:solidFill>
                <a:latin typeface="メイリオ"/>
                <a:cs typeface="メイリオ"/>
              </a:rPr>
              <a:t>marker</a:t>
            </a:r>
            <a:r>
              <a:rPr dirty="0" sz="600" spc="-40">
                <a:solidFill>
                  <a:srgbClr val="1F1F1F"/>
                </a:solidFill>
                <a:latin typeface="メイリオ"/>
                <a:cs typeface="メイリオ"/>
              </a:rPr>
              <a:t> </a:t>
            </a:r>
            <a:r>
              <a:rPr dirty="0" sz="600" spc="-25">
                <a:solidFill>
                  <a:srgbClr val="1F1F1F"/>
                </a:solidFill>
                <a:latin typeface="メイリオ"/>
                <a:cs typeface="メイリオ"/>
              </a:rPr>
              <a:t>for</a:t>
            </a:r>
            <a:r>
              <a:rPr dirty="0" sz="600" spc="-30">
                <a:solidFill>
                  <a:srgbClr val="1F1F1F"/>
                </a:solidFill>
                <a:latin typeface="メイリオ"/>
                <a:cs typeface="メイリオ"/>
              </a:rPr>
              <a:t> </a:t>
            </a:r>
            <a:r>
              <a:rPr dirty="0" sz="600" spc="-25">
                <a:solidFill>
                  <a:srgbClr val="1F1F1F"/>
                </a:solidFill>
                <a:latin typeface="メイリオ"/>
                <a:cs typeface="メイリオ"/>
              </a:rPr>
              <a:t>the</a:t>
            </a:r>
            <a:r>
              <a:rPr dirty="0" sz="600" spc="-15">
                <a:solidFill>
                  <a:srgbClr val="1F1F1F"/>
                </a:solidFill>
                <a:latin typeface="メイリオ"/>
                <a:cs typeface="メイリオ"/>
              </a:rPr>
              <a:t> </a:t>
            </a:r>
            <a:r>
              <a:rPr dirty="0" sz="600" spc="-30">
                <a:solidFill>
                  <a:srgbClr val="1F1F1F"/>
                </a:solidFill>
                <a:latin typeface="メイリオ"/>
                <a:cs typeface="メイリオ"/>
              </a:rPr>
              <a:t>end</a:t>
            </a:r>
            <a:r>
              <a:rPr dirty="0" sz="600" spc="-20">
                <a:solidFill>
                  <a:srgbClr val="1F1F1F"/>
                </a:solidFill>
                <a:latin typeface="メイリオ"/>
                <a:cs typeface="メイリオ"/>
              </a:rPr>
              <a:t> </a:t>
            </a:r>
            <a:r>
              <a:rPr dirty="0" sz="600" spc="-25">
                <a:solidFill>
                  <a:srgbClr val="1F1F1F"/>
                </a:solidFill>
                <a:latin typeface="メイリオ"/>
                <a:cs typeface="メイリオ"/>
              </a:rPr>
              <a:t>of</a:t>
            </a:r>
            <a:r>
              <a:rPr dirty="0" sz="600" spc="-30">
                <a:solidFill>
                  <a:srgbClr val="1F1F1F"/>
                </a:solidFill>
                <a:latin typeface="メイリオ"/>
                <a:cs typeface="メイリオ"/>
              </a:rPr>
              <a:t> </a:t>
            </a:r>
            <a:r>
              <a:rPr dirty="0" sz="600" spc="-35">
                <a:solidFill>
                  <a:srgbClr val="1F1F1F"/>
                </a:solidFill>
                <a:latin typeface="メイリオ"/>
                <a:cs typeface="メイリオ"/>
              </a:rPr>
              <a:t>adolescence.</a:t>
            </a:r>
            <a:r>
              <a:rPr dirty="0" sz="600" spc="-20">
                <a:solidFill>
                  <a:srgbClr val="1F1F1F"/>
                </a:solidFill>
                <a:latin typeface="メイリオ"/>
                <a:cs typeface="メイリオ"/>
              </a:rPr>
              <a:t> </a:t>
            </a:r>
            <a:r>
              <a:rPr dirty="0" sz="600" spc="-25">
                <a:solidFill>
                  <a:srgbClr val="1F1F1F"/>
                </a:solidFill>
                <a:latin typeface="メイリオ"/>
                <a:cs typeface="メイリオ"/>
              </a:rPr>
              <a:t>Curr</a:t>
            </a:r>
            <a:r>
              <a:rPr dirty="0" sz="600" spc="-40">
                <a:solidFill>
                  <a:srgbClr val="1F1F1F"/>
                </a:solidFill>
                <a:latin typeface="メイリオ"/>
                <a:cs typeface="メイリオ"/>
              </a:rPr>
              <a:t> </a:t>
            </a:r>
            <a:r>
              <a:rPr dirty="0" sz="600" spc="-25">
                <a:solidFill>
                  <a:srgbClr val="1F1F1F"/>
                </a:solidFill>
                <a:latin typeface="メイリオ"/>
                <a:cs typeface="メイリオ"/>
              </a:rPr>
              <a:t>Biol</a:t>
            </a:r>
            <a:r>
              <a:rPr dirty="0" sz="600" spc="-45">
                <a:solidFill>
                  <a:srgbClr val="1F1F1F"/>
                </a:solidFill>
                <a:latin typeface="メイリオ"/>
                <a:cs typeface="メイリオ"/>
              </a:rPr>
              <a:t> </a:t>
            </a:r>
            <a:r>
              <a:rPr dirty="0" sz="600" spc="-25">
                <a:solidFill>
                  <a:srgbClr val="1F1F1F"/>
                </a:solidFill>
                <a:latin typeface="メイリオ"/>
                <a:cs typeface="メイリオ"/>
              </a:rPr>
              <a:t>14:</a:t>
            </a:r>
            <a:r>
              <a:rPr dirty="0" sz="600" spc="-10">
                <a:solidFill>
                  <a:srgbClr val="1F1F1F"/>
                </a:solidFill>
                <a:latin typeface="メイリオ"/>
                <a:cs typeface="メイリオ"/>
              </a:rPr>
              <a:t> </a:t>
            </a:r>
            <a:r>
              <a:rPr dirty="0" sz="600" spc="-35">
                <a:solidFill>
                  <a:srgbClr val="1F1F1F"/>
                </a:solidFill>
                <a:latin typeface="メイリオ"/>
                <a:cs typeface="メイリオ"/>
              </a:rPr>
              <a:t>R1038-</a:t>
            </a:r>
            <a:r>
              <a:rPr dirty="0" sz="600" spc="-25">
                <a:solidFill>
                  <a:srgbClr val="1F1F1F"/>
                </a:solidFill>
                <a:latin typeface="メイリオ"/>
                <a:cs typeface="メイリオ"/>
              </a:rPr>
              <a:t>1039,</a:t>
            </a:r>
            <a:r>
              <a:rPr dirty="0" sz="600" spc="10">
                <a:solidFill>
                  <a:srgbClr val="1F1F1F"/>
                </a:solidFill>
                <a:latin typeface="メイリオ"/>
                <a:cs typeface="メイリオ"/>
              </a:rPr>
              <a:t> </a:t>
            </a:r>
            <a:r>
              <a:rPr dirty="0" sz="600" spc="-10">
                <a:solidFill>
                  <a:srgbClr val="1F1F1F"/>
                </a:solidFill>
                <a:latin typeface="メイリオ"/>
                <a:cs typeface="メイリオ"/>
              </a:rPr>
              <a:t>2004.</a:t>
            </a:r>
            <a:endParaRPr sz="600">
              <a:latin typeface="メイリオ"/>
              <a:cs typeface="メイリオ"/>
            </a:endParaRPr>
          </a:p>
          <a:p>
            <a:pPr algn="just" marL="212090" marR="5080" indent="-144780">
              <a:lnSpc>
                <a:spcPct val="100000"/>
              </a:lnSpc>
              <a:spcBef>
                <a:spcPts val="395"/>
              </a:spcBef>
            </a:pPr>
            <a:r>
              <a:rPr dirty="0" sz="600">
                <a:solidFill>
                  <a:srgbClr val="1F1F1F"/>
                </a:solidFill>
                <a:latin typeface="メイリオ"/>
                <a:cs typeface="メイリオ"/>
              </a:rPr>
              <a:t>9.</a:t>
            </a:r>
            <a:r>
              <a:rPr dirty="0" sz="600" spc="350">
                <a:solidFill>
                  <a:srgbClr val="1F1F1F"/>
                </a:solidFill>
                <a:latin typeface="メイリオ"/>
                <a:cs typeface="メイリオ"/>
              </a:rPr>
              <a:t> </a:t>
            </a:r>
            <a:r>
              <a:rPr dirty="0" sz="600" spc="-25">
                <a:solidFill>
                  <a:srgbClr val="1F1F1F"/>
                </a:solidFill>
                <a:latin typeface="メイリオ"/>
                <a:cs typeface="メイリオ"/>
              </a:rPr>
              <a:t>Crowley</a:t>
            </a:r>
            <a:r>
              <a:rPr dirty="0" sz="600" spc="-10">
                <a:solidFill>
                  <a:srgbClr val="1F1F1F"/>
                </a:solidFill>
                <a:latin typeface="メイリオ"/>
                <a:cs typeface="メイリオ"/>
              </a:rPr>
              <a:t> SJ.</a:t>
            </a:r>
            <a:r>
              <a:rPr dirty="0" sz="600" spc="-15">
                <a:solidFill>
                  <a:srgbClr val="1F1F1F"/>
                </a:solidFill>
                <a:latin typeface="メイリオ"/>
                <a:cs typeface="メイリオ"/>
              </a:rPr>
              <a:t> </a:t>
            </a:r>
            <a:r>
              <a:rPr dirty="0" sz="600" spc="-20">
                <a:solidFill>
                  <a:srgbClr val="1F1F1F"/>
                </a:solidFill>
                <a:latin typeface="メイリオ"/>
                <a:cs typeface="メイリオ"/>
              </a:rPr>
              <a:t>Sleep</a:t>
            </a:r>
            <a:r>
              <a:rPr dirty="0" sz="600" spc="-10">
                <a:solidFill>
                  <a:srgbClr val="1F1F1F"/>
                </a:solidFill>
                <a:latin typeface="メイリオ"/>
                <a:cs typeface="メイリオ"/>
              </a:rPr>
              <a:t> </a:t>
            </a:r>
            <a:r>
              <a:rPr dirty="0" sz="600" spc="-20">
                <a:solidFill>
                  <a:srgbClr val="1F1F1F"/>
                </a:solidFill>
                <a:latin typeface="メイリオ"/>
                <a:cs typeface="メイリオ"/>
              </a:rPr>
              <a:t>during</a:t>
            </a:r>
            <a:r>
              <a:rPr dirty="0" sz="600">
                <a:solidFill>
                  <a:srgbClr val="1F1F1F"/>
                </a:solidFill>
                <a:latin typeface="メイリオ"/>
                <a:cs typeface="メイリオ"/>
              </a:rPr>
              <a:t> </a:t>
            </a:r>
            <a:r>
              <a:rPr dirty="0" sz="600" spc="-30">
                <a:solidFill>
                  <a:srgbClr val="1F1F1F"/>
                </a:solidFill>
                <a:latin typeface="メイリオ"/>
                <a:cs typeface="メイリオ"/>
              </a:rPr>
              <a:t>adolescence.</a:t>
            </a:r>
            <a:r>
              <a:rPr dirty="0" sz="600" spc="-5">
                <a:solidFill>
                  <a:srgbClr val="1F1F1F"/>
                </a:solidFill>
                <a:latin typeface="メイリオ"/>
                <a:cs typeface="メイリオ"/>
              </a:rPr>
              <a:t> </a:t>
            </a:r>
            <a:r>
              <a:rPr dirty="0" sz="600">
                <a:solidFill>
                  <a:srgbClr val="1F1F1F"/>
                </a:solidFill>
                <a:latin typeface="メイリオ"/>
                <a:cs typeface="メイリオ"/>
              </a:rPr>
              <a:t>In</a:t>
            </a:r>
            <a:r>
              <a:rPr dirty="0" sz="600" spc="10">
                <a:solidFill>
                  <a:srgbClr val="1F1F1F"/>
                </a:solidFill>
                <a:latin typeface="メイリオ"/>
                <a:cs typeface="メイリオ"/>
              </a:rPr>
              <a:t> </a:t>
            </a:r>
            <a:r>
              <a:rPr dirty="0" sz="600" spc="-30">
                <a:solidFill>
                  <a:srgbClr val="1F1F1F"/>
                </a:solidFill>
                <a:latin typeface="メイリオ"/>
                <a:cs typeface="メイリオ"/>
              </a:rPr>
              <a:t>Principles</a:t>
            </a:r>
            <a:r>
              <a:rPr dirty="0" sz="600" spc="5">
                <a:solidFill>
                  <a:srgbClr val="1F1F1F"/>
                </a:solidFill>
                <a:latin typeface="メイリオ"/>
                <a:cs typeface="メイリオ"/>
              </a:rPr>
              <a:t> </a:t>
            </a:r>
            <a:r>
              <a:rPr dirty="0" sz="600" spc="-10">
                <a:solidFill>
                  <a:srgbClr val="1F1F1F"/>
                </a:solidFill>
                <a:latin typeface="メイリオ"/>
                <a:cs typeface="メイリオ"/>
              </a:rPr>
              <a:t>and</a:t>
            </a:r>
            <a:r>
              <a:rPr dirty="0" sz="600">
                <a:solidFill>
                  <a:srgbClr val="1F1F1F"/>
                </a:solidFill>
                <a:latin typeface="メイリオ"/>
                <a:cs typeface="メイリオ"/>
              </a:rPr>
              <a:t> </a:t>
            </a:r>
            <a:r>
              <a:rPr dirty="0" sz="600" spc="-25">
                <a:solidFill>
                  <a:srgbClr val="1F1F1F"/>
                </a:solidFill>
                <a:latin typeface="メイリオ"/>
                <a:cs typeface="メイリオ"/>
              </a:rPr>
              <a:t>practice</a:t>
            </a:r>
            <a:r>
              <a:rPr dirty="0" sz="600" spc="-5">
                <a:solidFill>
                  <a:srgbClr val="1F1F1F"/>
                </a:solidFill>
                <a:latin typeface="メイリオ"/>
                <a:cs typeface="メイリオ"/>
              </a:rPr>
              <a:t> </a:t>
            </a:r>
            <a:r>
              <a:rPr dirty="0" sz="600">
                <a:solidFill>
                  <a:srgbClr val="1F1F1F"/>
                </a:solidFill>
                <a:latin typeface="メイリオ"/>
                <a:cs typeface="メイリオ"/>
              </a:rPr>
              <a:t>of</a:t>
            </a:r>
            <a:r>
              <a:rPr dirty="0" sz="600" spc="5">
                <a:solidFill>
                  <a:srgbClr val="1F1F1F"/>
                </a:solidFill>
                <a:latin typeface="メイリオ"/>
                <a:cs typeface="メイリオ"/>
              </a:rPr>
              <a:t> </a:t>
            </a:r>
            <a:r>
              <a:rPr dirty="0" sz="600" spc="-30">
                <a:solidFill>
                  <a:srgbClr val="1F1F1F"/>
                </a:solidFill>
                <a:latin typeface="メイリオ"/>
                <a:cs typeface="メイリオ"/>
              </a:rPr>
              <a:t>pediatric</a:t>
            </a:r>
            <a:r>
              <a:rPr dirty="0" sz="600">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30">
                <a:solidFill>
                  <a:srgbClr val="1F1F1F"/>
                </a:solidFill>
                <a:latin typeface="メイリオ"/>
                <a:cs typeface="メイリオ"/>
              </a:rPr>
              <a:t>medicine</a:t>
            </a:r>
            <a:r>
              <a:rPr dirty="0" sz="600" spc="-5">
                <a:solidFill>
                  <a:srgbClr val="1F1F1F"/>
                </a:solidFill>
                <a:latin typeface="メイリオ"/>
                <a:cs typeface="メイリオ"/>
              </a:rPr>
              <a:t> </a:t>
            </a:r>
            <a:r>
              <a:rPr dirty="0" sz="600" spc="-30">
                <a:solidFill>
                  <a:srgbClr val="1F1F1F"/>
                </a:solidFill>
                <a:latin typeface="メイリオ"/>
                <a:cs typeface="メイリオ"/>
              </a:rPr>
              <a:t>2nd</a:t>
            </a:r>
            <a:r>
              <a:rPr dirty="0" sz="600" spc="5">
                <a:solidFill>
                  <a:srgbClr val="1F1F1F"/>
                </a:solidFill>
                <a:latin typeface="メイリオ"/>
                <a:cs typeface="メイリオ"/>
              </a:rPr>
              <a:t> </a:t>
            </a:r>
            <a:r>
              <a:rPr dirty="0" sz="600" spc="-25">
                <a:solidFill>
                  <a:srgbClr val="1F1F1F"/>
                </a:solidFill>
                <a:latin typeface="メイリオ"/>
                <a:cs typeface="メイリオ"/>
              </a:rPr>
              <a:t>ed.</a:t>
            </a:r>
            <a:r>
              <a:rPr dirty="0" sz="600">
                <a:solidFill>
                  <a:srgbClr val="1F1F1F"/>
                </a:solidFill>
                <a:latin typeface="メイリオ"/>
                <a:cs typeface="メイリオ"/>
              </a:rPr>
              <a:t> </a:t>
            </a:r>
            <a:r>
              <a:rPr dirty="0" sz="600" spc="-30">
                <a:solidFill>
                  <a:srgbClr val="1F1F1F"/>
                </a:solidFill>
                <a:latin typeface="メイリオ"/>
                <a:cs typeface="メイリオ"/>
              </a:rPr>
              <a:t>(Sheldon</a:t>
            </a:r>
            <a:r>
              <a:rPr dirty="0" sz="600">
                <a:solidFill>
                  <a:srgbClr val="1F1F1F"/>
                </a:solidFill>
                <a:latin typeface="メイリオ"/>
                <a:cs typeface="メイリオ"/>
              </a:rPr>
              <a:t> </a:t>
            </a:r>
            <a:r>
              <a:rPr dirty="0" sz="600" spc="-10">
                <a:solidFill>
                  <a:srgbClr val="1F1F1F"/>
                </a:solidFill>
                <a:latin typeface="メイリオ"/>
                <a:cs typeface="メイリオ"/>
              </a:rPr>
              <a:t>SH</a:t>
            </a:r>
            <a:r>
              <a:rPr dirty="0" sz="600" spc="5">
                <a:solidFill>
                  <a:srgbClr val="1F1F1F"/>
                </a:solidFill>
                <a:latin typeface="メイリオ"/>
                <a:cs typeface="メイリオ"/>
              </a:rPr>
              <a:t> </a:t>
            </a:r>
            <a:r>
              <a:rPr dirty="0" sz="600" spc="-30">
                <a:solidFill>
                  <a:srgbClr val="1F1F1F"/>
                </a:solidFill>
                <a:latin typeface="メイリオ"/>
                <a:cs typeface="メイリオ"/>
              </a:rPr>
              <a:t>et</a:t>
            </a:r>
            <a:r>
              <a:rPr dirty="0" sz="600" spc="-10">
                <a:solidFill>
                  <a:srgbClr val="1F1F1F"/>
                </a:solidFill>
                <a:latin typeface="メイリオ"/>
                <a:cs typeface="メイリオ"/>
              </a:rPr>
              <a:t> al</a:t>
            </a:r>
            <a:r>
              <a:rPr dirty="0" sz="600">
                <a:solidFill>
                  <a:srgbClr val="1F1F1F"/>
                </a:solidFill>
                <a:latin typeface="メイリオ"/>
                <a:cs typeface="メイリオ"/>
              </a:rPr>
              <a:t> </a:t>
            </a:r>
            <a:r>
              <a:rPr dirty="0" sz="600" spc="-25">
                <a:solidFill>
                  <a:srgbClr val="1F1F1F"/>
                </a:solidFill>
                <a:latin typeface="メイリオ"/>
                <a:cs typeface="メイリオ"/>
              </a:rPr>
              <a:t>eds)</a:t>
            </a:r>
            <a:r>
              <a:rPr dirty="0" sz="600" spc="5">
                <a:solidFill>
                  <a:srgbClr val="1F1F1F"/>
                </a:solidFill>
                <a:latin typeface="メイリオ"/>
                <a:cs typeface="メイリオ"/>
              </a:rPr>
              <a:t> </a:t>
            </a:r>
            <a:r>
              <a:rPr dirty="0" sz="600" spc="-35">
                <a:solidFill>
                  <a:srgbClr val="1F1F1F"/>
                </a:solidFill>
                <a:latin typeface="メイリオ"/>
                <a:cs typeface="メイリオ"/>
              </a:rPr>
              <a:t>Elsevier</a:t>
            </a:r>
            <a:r>
              <a:rPr dirty="0" sz="600" spc="-5">
                <a:solidFill>
                  <a:srgbClr val="1F1F1F"/>
                </a:solidFill>
                <a:latin typeface="メイリオ"/>
                <a:cs typeface="メイリオ"/>
              </a:rPr>
              <a:t> </a:t>
            </a:r>
            <a:r>
              <a:rPr dirty="0" sz="600" spc="-30">
                <a:solidFill>
                  <a:srgbClr val="1F1F1F"/>
                </a:solidFill>
                <a:latin typeface="メイリオ"/>
                <a:cs typeface="メイリオ"/>
              </a:rPr>
              <a:t>Saunders,</a:t>
            </a:r>
            <a:r>
              <a:rPr dirty="0" sz="600" spc="5">
                <a:solidFill>
                  <a:srgbClr val="1F1F1F"/>
                </a:solidFill>
                <a:latin typeface="メイリオ"/>
                <a:cs typeface="メイリオ"/>
              </a:rPr>
              <a:t> </a:t>
            </a:r>
            <a:r>
              <a:rPr dirty="0" sz="600" spc="-35">
                <a:solidFill>
                  <a:srgbClr val="1F1F1F"/>
                </a:solidFill>
                <a:latin typeface="メイリオ"/>
                <a:cs typeface="メイリオ"/>
              </a:rPr>
              <a:t>Philadelphia:</a:t>
            </a:r>
            <a:r>
              <a:rPr dirty="0" sz="600">
                <a:solidFill>
                  <a:srgbClr val="1F1F1F"/>
                </a:solidFill>
                <a:latin typeface="メイリオ"/>
                <a:cs typeface="メイリオ"/>
              </a:rPr>
              <a:t> </a:t>
            </a:r>
            <a:r>
              <a:rPr dirty="0" sz="600" spc="-35">
                <a:solidFill>
                  <a:srgbClr val="1F1F1F"/>
                </a:solidFill>
                <a:latin typeface="メイリオ"/>
                <a:cs typeface="メイリオ"/>
              </a:rPr>
              <a:t>pp45-</a:t>
            </a:r>
            <a:r>
              <a:rPr dirty="0" sz="600" spc="-25">
                <a:solidFill>
                  <a:srgbClr val="1F1F1F"/>
                </a:solidFill>
                <a:latin typeface="メイリオ"/>
                <a:cs typeface="メイリオ"/>
              </a:rPr>
              <a:t>51,</a:t>
            </a:r>
            <a:r>
              <a:rPr dirty="0" sz="600" spc="500">
                <a:solidFill>
                  <a:srgbClr val="1F1F1F"/>
                </a:solidFill>
                <a:latin typeface="メイリオ"/>
                <a:cs typeface="メイリオ"/>
              </a:rPr>
              <a:t> </a:t>
            </a:r>
            <a:r>
              <a:rPr dirty="0" sz="600" spc="-10">
                <a:solidFill>
                  <a:srgbClr val="1F1F1F"/>
                </a:solidFill>
                <a:latin typeface="メイリオ"/>
                <a:cs typeface="メイリオ"/>
              </a:rPr>
              <a:t>2014.</a:t>
            </a:r>
            <a:endParaRPr sz="600">
              <a:latin typeface="メイリオ"/>
              <a:cs typeface="メイリオ"/>
            </a:endParaRPr>
          </a:p>
          <a:p>
            <a:pPr algn="just" marL="212090" marR="5080" indent="-144780">
              <a:lnSpc>
                <a:spcPct val="100000"/>
              </a:lnSpc>
              <a:spcBef>
                <a:spcPts val="395"/>
              </a:spcBef>
            </a:pPr>
            <a:r>
              <a:rPr dirty="0" sz="600">
                <a:solidFill>
                  <a:srgbClr val="1F1F1F"/>
                </a:solidFill>
                <a:latin typeface="メイリオ"/>
                <a:cs typeface="メイリオ"/>
              </a:rPr>
              <a:t>10.</a:t>
            </a:r>
            <a:r>
              <a:rPr dirty="0" sz="600" spc="-25">
                <a:solidFill>
                  <a:srgbClr val="1F1F1F"/>
                </a:solidFill>
                <a:latin typeface="メイリオ"/>
                <a:cs typeface="メイリオ"/>
              </a:rPr>
              <a:t> </a:t>
            </a:r>
            <a:r>
              <a:rPr dirty="0" sz="600">
                <a:solidFill>
                  <a:srgbClr val="1F1F1F"/>
                </a:solidFill>
                <a:latin typeface="メイリオ"/>
                <a:cs typeface="メイリオ"/>
              </a:rPr>
              <a:t>Wright</a:t>
            </a:r>
            <a:r>
              <a:rPr dirty="0" sz="600" spc="210">
                <a:solidFill>
                  <a:srgbClr val="1F1F1F"/>
                </a:solidFill>
                <a:latin typeface="メイリオ"/>
                <a:cs typeface="メイリオ"/>
              </a:rPr>
              <a:t> </a:t>
            </a:r>
            <a:r>
              <a:rPr dirty="0" sz="600">
                <a:solidFill>
                  <a:srgbClr val="1F1F1F"/>
                </a:solidFill>
                <a:latin typeface="メイリオ"/>
                <a:cs typeface="メイリオ"/>
              </a:rPr>
              <a:t>KP,</a:t>
            </a:r>
            <a:r>
              <a:rPr dirty="0" sz="600" spc="200">
                <a:solidFill>
                  <a:srgbClr val="1F1F1F"/>
                </a:solidFill>
                <a:latin typeface="メイリオ"/>
                <a:cs typeface="メイリオ"/>
              </a:rPr>
              <a:t> </a:t>
            </a:r>
            <a:r>
              <a:rPr dirty="0" sz="600">
                <a:solidFill>
                  <a:srgbClr val="1F1F1F"/>
                </a:solidFill>
                <a:latin typeface="メイリオ"/>
                <a:cs typeface="メイリオ"/>
              </a:rPr>
              <a:t>Lowry</a:t>
            </a:r>
            <a:r>
              <a:rPr dirty="0" sz="600" spc="195">
                <a:solidFill>
                  <a:srgbClr val="1F1F1F"/>
                </a:solidFill>
                <a:latin typeface="メイリオ"/>
                <a:cs typeface="メイリオ"/>
              </a:rPr>
              <a:t> </a:t>
            </a:r>
            <a:r>
              <a:rPr dirty="0" sz="600">
                <a:solidFill>
                  <a:srgbClr val="1F1F1F"/>
                </a:solidFill>
                <a:latin typeface="メイリオ"/>
                <a:cs typeface="メイリオ"/>
              </a:rPr>
              <a:t>CA,</a:t>
            </a:r>
            <a:r>
              <a:rPr dirty="0" sz="600" spc="200">
                <a:solidFill>
                  <a:srgbClr val="1F1F1F"/>
                </a:solidFill>
                <a:latin typeface="メイリオ"/>
                <a:cs typeface="メイリオ"/>
              </a:rPr>
              <a:t> </a:t>
            </a:r>
            <a:r>
              <a:rPr dirty="0" sz="600">
                <a:solidFill>
                  <a:srgbClr val="1F1F1F"/>
                </a:solidFill>
                <a:latin typeface="メイリオ"/>
                <a:cs typeface="メイリオ"/>
              </a:rPr>
              <a:t>Lebourgeois</a:t>
            </a:r>
            <a:r>
              <a:rPr dirty="0" sz="600" spc="200">
                <a:solidFill>
                  <a:srgbClr val="1F1F1F"/>
                </a:solidFill>
                <a:latin typeface="メイリオ"/>
                <a:cs typeface="メイリオ"/>
              </a:rPr>
              <a:t> </a:t>
            </a:r>
            <a:r>
              <a:rPr dirty="0" sz="600">
                <a:solidFill>
                  <a:srgbClr val="1F1F1F"/>
                </a:solidFill>
                <a:latin typeface="メイリオ"/>
                <a:cs typeface="メイリオ"/>
              </a:rPr>
              <a:t>MK.</a:t>
            </a:r>
            <a:r>
              <a:rPr dirty="0" sz="600" spc="200">
                <a:solidFill>
                  <a:srgbClr val="1F1F1F"/>
                </a:solidFill>
                <a:latin typeface="メイリオ"/>
                <a:cs typeface="メイリオ"/>
              </a:rPr>
              <a:t> </a:t>
            </a:r>
            <a:r>
              <a:rPr dirty="0" sz="600">
                <a:solidFill>
                  <a:srgbClr val="1F1F1F"/>
                </a:solidFill>
                <a:latin typeface="メイリオ"/>
                <a:cs typeface="メイリオ"/>
              </a:rPr>
              <a:t>Circadian</a:t>
            </a:r>
            <a:r>
              <a:rPr dirty="0" sz="600" spc="204">
                <a:solidFill>
                  <a:srgbClr val="1F1F1F"/>
                </a:solidFill>
                <a:latin typeface="メイリオ"/>
                <a:cs typeface="メイリオ"/>
              </a:rPr>
              <a:t> </a:t>
            </a:r>
            <a:r>
              <a:rPr dirty="0" sz="600">
                <a:solidFill>
                  <a:srgbClr val="1F1F1F"/>
                </a:solidFill>
                <a:latin typeface="メイリオ"/>
                <a:cs typeface="メイリオ"/>
              </a:rPr>
              <a:t>and</a:t>
            </a:r>
            <a:r>
              <a:rPr dirty="0" sz="600" spc="200">
                <a:solidFill>
                  <a:srgbClr val="1F1F1F"/>
                </a:solidFill>
                <a:latin typeface="メイリオ"/>
                <a:cs typeface="メイリオ"/>
              </a:rPr>
              <a:t> </a:t>
            </a:r>
            <a:r>
              <a:rPr dirty="0" sz="600" spc="-35">
                <a:solidFill>
                  <a:srgbClr val="1F1F1F"/>
                </a:solidFill>
                <a:latin typeface="メイリオ"/>
                <a:cs typeface="メイリオ"/>
              </a:rPr>
              <a:t>wakefulness-</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35">
                <a:solidFill>
                  <a:srgbClr val="1F1F1F"/>
                </a:solidFill>
                <a:latin typeface="メイリオ"/>
                <a:cs typeface="メイリオ"/>
              </a:rPr>
              <a:t>modulation</a:t>
            </a:r>
            <a:r>
              <a:rPr dirty="0" sz="600" spc="-20">
                <a:solidFill>
                  <a:srgbClr val="1F1F1F"/>
                </a:solidFill>
                <a:latin typeface="メイリオ"/>
                <a:cs typeface="メイリオ"/>
              </a:rPr>
              <a:t> </a:t>
            </a:r>
            <a:r>
              <a:rPr dirty="0" sz="600" spc="-25">
                <a:solidFill>
                  <a:srgbClr val="1F1F1F"/>
                </a:solidFill>
                <a:latin typeface="メイリオ"/>
                <a:cs typeface="メイリオ"/>
              </a:rPr>
              <a:t>of</a:t>
            </a:r>
            <a:r>
              <a:rPr dirty="0" sz="600" spc="-15">
                <a:solidFill>
                  <a:srgbClr val="1F1F1F"/>
                </a:solidFill>
                <a:latin typeface="メイリオ"/>
                <a:cs typeface="メイリオ"/>
              </a:rPr>
              <a:t> </a:t>
            </a:r>
            <a:r>
              <a:rPr dirty="0" sz="600" spc="-35">
                <a:solidFill>
                  <a:srgbClr val="1F1F1F"/>
                </a:solidFill>
                <a:latin typeface="メイリオ"/>
                <a:cs typeface="メイリオ"/>
              </a:rPr>
              <a:t>cognition</a:t>
            </a:r>
            <a:r>
              <a:rPr dirty="0" sz="600" spc="-15">
                <a:solidFill>
                  <a:srgbClr val="1F1F1F"/>
                </a:solidFill>
                <a:latin typeface="メイリオ"/>
                <a:cs typeface="メイリオ"/>
              </a:rPr>
              <a:t> </a:t>
            </a:r>
            <a:r>
              <a:rPr dirty="0" sz="600" spc="-25">
                <a:solidFill>
                  <a:srgbClr val="1F1F1F"/>
                </a:solidFill>
                <a:latin typeface="メイリオ"/>
                <a:cs typeface="メイリオ"/>
              </a:rPr>
              <a:t>in</a:t>
            </a:r>
            <a:r>
              <a:rPr dirty="0" sz="600" spc="-15">
                <a:solidFill>
                  <a:srgbClr val="1F1F1F"/>
                </a:solidFill>
                <a:latin typeface="メイリオ"/>
                <a:cs typeface="メイリオ"/>
              </a:rPr>
              <a:t> </a:t>
            </a:r>
            <a:r>
              <a:rPr dirty="0" sz="600" spc="-35">
                <a:solidFill>
                  <a:srgbClr val="1F1F1F"/>
                </a:solidFill>
                <a:latin typeface="メイリオ"/>
                <a:cs typeface="メイリオ"/>
              </a:rPr>
              <a:t>humans.</a:t>
            </a:r>
            <a:r>
              <a:rPr dirty="0" sz="600" spc="-10">
                <a:solidFill>
                  <a:srgbClr val="1F1F1F"/>
                </a:solidFill>
                <a:latin typeface="メイリオ"/>
                <a:cs typeface="メイリオ"/>
              </a:rPr>
              <a:t> </a:t>
            </a:r>
            <a:r>
              <a:rPr dirty="0" sz="600" spc="-30">
                <a:solidFill>
                  <a:srgbClr val="1F1F1F"/>
                </a:solidFill>
                <a:latin typeface="メイリオ"/>
                <a:cs typeface="メイリオ"/>
              </a:rPr>
              <a:t>Front</a:t>
            </a:r>
            <a:r>
              <a:rPr dirty="0" sz="600" spc="-20">
                <a:solidFill>
                  <a:srgbClr val="1F1F1F"/>
                </a:solidFill>
                <a:latin typeface="メイリオ"/>
                <a:cs typeface="メイリオ"/>
              </a:rPr>
              <a:t> </a:t>
            </a:r>
            <a:r>
              <a:rPr dirty="0" sz="600" spc="-25">
                <a:solidFill>
                  <a:srgbClr val="1F1F1F"/>
                </a:solidFill>
                <a:latin typeface="メイリオ"/>
                <a:cs typeface="メイリオ"/>
              </a:rPr>
              <a:t>Mol</a:t>
            </a:r>
            <a:r>
              <a:rPr dirty="0" sz="600" spc="-30">
                <a:solidFill>
                  <a:srgbClr val="1F1F1F"/>
                </a:solidFill>
                <a:latin typeface="メイリオ"/>
                <a:cs typeface="メイリオ"/>
              </a:rPr>
              <a:t> </a:t>
            </a:r>
            <a:r>
              <a:rPr dirty="0" sz="600" spc="-35">
                <a:solidFill>
                  <a:srgbClr val="1F1F1F"/>
                </a:solidFill>
                <a:latin typeface="メイリオ"/>
                <a:cs typeface="メイリオ"/>
              </a:rPr>
              <a:t>Neurosci</a:t>
            </a:r>
            <a:r>
              <a:rPr dirty="0" sz="600" spc="5">
                <a:solidFill>
                  <a:srgbClr val="1F1F1F"/>
                </a:solidFill>
                <a:latin typeface="メイリオ"/>
                <a:cs typeface="メイリオ"/>
              </a:rPr>
              <a:t> </a:t>
            </a:r>
            <a:r>
              <a:rPr dirty="0" sz="600" spc="-25">
                <a:solidFill>
                  <a:srgbClr val="1F1F1F"/>
                </a:solidFill>
                <a:latin typeface="メイリオ"/>
                <a:cs typeface="メイリオ"/>
              </a:rPr>
              <a:t>5:</a:t>
            </a:r>
            <a:r>
              <a:rPr dirty="0" sz="600" spc="-10">
                <a:solidFill>
                  <a:srgbClr val="1F1F1F"/>
                </a:solidFill>
                <a:latin typeface="メイリオ"/>
                <a:cs typeface="メイリオ"/>
              </a:rPr>
              <a:t> </a:t>
            </a:r>
            <a:r>
              <a:rPr dirty="0" sz="600" spc="-25">
                <a:solidFill>
                  <a:srgbClr val="1F1F1F"/>
                </a:solidFill>
                <a:latin typeface="メイリオ"/>
                <a:cs typeface="メイリオ"/>
              </a:rPr>
              <a:t>50,</a:t>
            </a:r>
            <a:r>
              <a:rPr dirty="0" sz="600" spc="5">
                <a:solidFill>
                  <a:srgbClr val="1F1F1F"/>
                </a:solidFill>
                <a:latin typeface="メイリオ"/>
                <a:cs typeface="メイリオ"/>
              </a:rPr>
              <a:t> </a:t>
            </a:r>
            <a:r>
              <a:rPr dirty="0" sz="600" spc="-10">
                <a:solidFill>
                  <a:srgbClr val="1F1F1F"/>
                </a:solidFill>
                <a:latin typeface="メイリオ"/>
                <a:cs typeface="メイリオ"/>
              </a:rPr>
              <a:t>2012.</a:t>
            </a:r>
            <a:endParaRPr sz="600">
              <a:latin typeface="メイリオ"/>
              <a:cs typeface="メイリオ"/>
            </a:endParaRPr>
          </a:p>
          <a:p>
            <a:pPr algn="just" marL="212090" marR="10160" indent="-144780">
              <a:lnSpc>
                <a:spcPct val="100000"/>
              </a:lnSpc>
              <a:spcBef>
                <a:spcPts val="405"/>
              </a:spcBef>
            </a:pPr>
            <a:r>
              <a:rPr dirty="0" sz="600" spc="-20">
                <a:solidFill>
                  <a:srgbClr val="1F1F1F"/>
                </a:solidFill>
                <a:latin typeface="メイリオ"/>
                <a:cs typeface="メイリオ"/>
              </a:rPr>
              <a:t>11</a:t>
            </a:r>
            <a:r>
              <a:rPr dirty="0" sz="600" spc="-45">
                <a:solidFill>
                  <a:srgbClr val="1F1F1F"/>
                </a:solidFill>
                <a:latin typeface="メイリオ"/>
                <a:cs typeface="メイリオ"/>
              </a:rPr>
              <a:t>. 米国睡眠学会. 訳 日本睡眠学会 診断分類委員会. 睡眠障害国際分類第</a:t>
            </a:r>
            <a:r>
              <a:rPr dirty="0" sz="600" spc="-30">
                <a:solidFill>
                  <a:srgbClr val="1F1F1F"/>
                </a:solidFill>
                <a:latin typeface="メイリオ"/>
                <a:cs typeface="メイリオ"/>
              </a:rPr>
              <a:t>3版. </a:t>
            </a:r>
            <a:r>
              <a:rPr dirty="0" sz="600" spc="-25">
                <a:solidFill>
                  <a:srgbClr val="1F1F1F"/>
                </a:solidFill>
                <a:latin typeface="メイリオ"/>
                <a:cs typeface="メイリオ"/>
              </a:rPr>
              <a:t>2018</a:t>
            </a:r>
            <a:r>
              <a:rPr dirty="0" sz="600" spc="-35">
                <a:solidFill>
                  <a:srgbClr val="1F1F1F"/>
                </a:solidFill>
                <a:latin typeface="メイリオ"/>
                <a:cs typeface="メイリオ"/>
              </a:rPr>
              <a:t>. 株式会社ライフサイエンス, 東京, 日本.</a:t>
            </a:r>
            <a:endParaRPr sz="600">
              <a:latin typeface="メイリオ"/>
              <a:cs typeface="メイリオ"/>
            </a:endParaRPr>
          </a:p>
          <a:p>
            <a:pPr algn="just" marL="212090" marR="5080" indent="-144780">
              <a:lnSpc>
                <a:spcPct val="100000"/>
              </a:lnSpc>
              <a:spcBef>
                <a:spcPts val="400"/>
              </a:spcBef>
            </a:pPr>
            <a:r>
              <a:rPr dirty="0" sz="600">
                <a:solidFill>
                  <a:srgbClr val="1F1F1F"/>
                </a:solidFill>
                <a:latin typeface="メイリオ"/>
                <a:cs typeface="メイリオ"/>
              </a:rPr>
              <a:t>12.</a:t>
            </a:r>
            <a:r>
              <a:rPr dirty="0" sz="600" spc="5">
                <a:solidFill>
                  <a:srgbClr val="1F1F1F"/>
                </a:solidFill>
                <a:latin typeface="メイリオ"/>
                <a:cs typeface="メイリオ"/>
              </a:rPr>
              <a:t> </a:t>
            </a:r>
            <a:r>
              <a:rPr dirty="0" sz="600" spc="-25">
                <a:solidFill>
                  <a:srgbClr val="1F1F1F"/>
                </a:solidFill>
                <a:latin typeface="メイリオ"/>
                <a:cs typeface="メイリオ"/>
              </a:rPr>
              <a:t>Tsuchiya</a:t>
            </a:r>
            <a:r>
              <a:rPr dirty="0" sz="600" spc="-10">
                <a:solidFill>
                  <a:srgbClr val="1F1F1F"/>
                </a:solidFill>
                <a:latin typeface="メイリオ"/>
                <a:cs typeface="メイリオ"/>
              </a:rPr>
              <a:t> </a:t>
            </a:r>
            <a:r>
              <a:rPr dirty="0" sz="600">
                <a:solidFill>
                  <a:srgbClr val="1F1F1F"/>
                </a:solidFill>
                <a:latin typeface="メイリオ"/>
                <a:cs typeface="メイリオ"/>
              </a:rPr>
              <a:t>A,</a:t>
            </a:r>
            <a:r>
              <a:rPr dirty="0" sz="600" spc="-15">
                <a:solidFill>
                  <a:srgbClr val="1F1F1F"/>
                </a:solidFill>
                <a:latin typeface="メイリオ"/>
                <a:cs typeface="メイリオ"/>
              </a:rPr>
              <a:t> </a:t>
            </a:r>
            <a:r>
              <a:rPr dirty="0" sz="600" spc="-25">
                <a:solidFill>
                  <a:srgbClr val="1F1F1F"/>
                </a:solidFill>
                <a:latin typeface="メイリオ"/>
                <a:cs typeface="メイリオ"/>
              </a:rPr>
              <a:t>Kitajima</a:t>
            </a:r>
            <a:r>
              <a:rPr dirty="0" sz="600" spc="-10">
                <a:solidFill>
                  <a:srgbClr val="1F1F1F"/>
                </a:solidFill>
                <a:latin typeface="メイリオ"/>
                <a:cs typeface="メイリオ"/>
              </a:rPr>
              <a:t> </a:t>
            </a:r>
            <a:r>
              <a:rPr dirty="0" sz="600">
                <a:solidFill>
                  <a:srgbClr val="1F1F1F"/>
                </a:solidFill>
                <a:latin typeface="メイリオ"/>
                <a:cs typeface="メイリオ"/>
              </a:rPr>
              <a:t>T,</a:t>
            </a:r>
            <a:r>
              <a:rPr dirty="0" sz="600" spc="-10">
                <a:solidFill>
                  <a:srgbClr val="1F1F1F"/>
                </a:solidFill>
                <a:latin typeface="メイリオ"/>
                <a:cs typeface="メイリオ"/>
              </a:rPr>
              <a:t> </a:t>
            </a:r>
            <a:r>
              <a:rPr dirty="0" sz="600" spc="-25">
                <a:solidFill>
                  <a:srgbClr val="1F1F1F"/>
                </a:solidFill>
                <a:latin typeface="メイリオ"/>
                <a:cs typeface="メイリオ"/>
              </a:rPr>
              <a:t>Tomita</a:t>
            </a:r>
            <a:r>
              <a:rPr dirty="0" sz="600" spc="-20">
                <a:solidFill>
                  <a:srgbClr val="1F1F1F"/>
                </a:solidFill>
                <a:latin typeface="メイリオ"/>
                <a:cs typeface="メイリオ"/>
              </a:rPr>
              <a:t> </a:t>
            </a:r>
            <a:r>
              <a:rPr dirty="0" sz="600">
                <a:solidFill>
                  <a:srgbClr val="1F1F1F"/>
                </a:solidFill>
                <a:latin typeface="メイリオ"/>
                <a:cs typeface="メイリオ"/>
              </a:rPr>
              <a:t>S,</a:t>
            </a:r>
            <a:r>
              <a:rPr dirty="0" sz="600" spc="-15">
                <a:solidFill>
                  <a:srgbClr val="1F1F1F"/>
                </a:solidFill>
                <a:latin typeface="メイリオ"/>
                <a:cs typeface="メイリオ"/>
              </a:rPr>
              <a:t> </a:t>
            </a:r>
            <a:r>
              <a:rPr dirty="0" sz="600" spc="-25">
                <a:solidFill>
                  <a:srgbClr val="1F1F1F"/>
                </a:solidFill>
                <a:latin typeface="メイリオ"/>
                <a:cs typeface="メイリオ"/>
              </a:rPr>
              <a:t>Esaki </a:t>
            </a:r>
            <a:r>
              <a:rPr dirty="0" sz="600">
                <a:solidFill>
                  <a:srgbClr val="1F1F1F"/>
                </a:solidFill>
                <a:latin typeface="メイリオ"/>
                <a:cs typeface="メイリオ"/>
              </a:rPr>
              <a:t>Y,</a:t>
            </a:r>
            <a:r>
              <a:rPr dirty="0" sz="600" spc="-20">
                <a:solidFill>
                  <a:srgbClr val="1F1F1F"/>
                </a:solidFill>
                <a:latin typeface="メイリオ"/>
                <a:cs typeface="メイリオ"/>
              </a:rPr>
              <a:t> Hirose</a:t>
            </a:r>
            <a:r>
              <a:rPr dirty="0" sz="600" spc="-10">
                <a:solidFill>
                  <a:srgbClr val="1F1F1F"/>
                </a:solidFill>
                <a:latin typeface="メイリオ"/>
                <a:cs typeface="メイリオ"/>
              </a:rPr>
              <a:t> </a:t>
            </a:r>
            <a:r>
              <a:rPr dirty="0" sz="600">
                <a:solidFill>
                  <a:srgbClr val="1F1F1F"/>
                </a:solidFill>
                <a:latin typeface="メイリオ"/>
                <a:cs typeface="メイリオ"/>
              </a:rPr>
              <a:t>M,</a:t>
            </a:r>
            <a:r>
              <a:rPr dirty="0" sz="600" spc="-15">
                <a:solidFill>
                  <a:srgbClr val="1F1F1F"/>
                </a:solidFill>
                <a:latin typeface="メイリオ"/>
                <a:cs typeface="メイリオ"/>
              </a:rPr>
              <a:t> </a:t>
            </a:r>
            <a:r>
              <a:rPr dirty="0" sz="600" spc="-20">
                <a:solidFill>
                  <a:srgbClr val="1F1F1F"/>
                </a:solidFill>
                <a:latin typeface="メイリオ"/>
                <a:cs typeface="メイリオ"/>
              </a:rPr>
              <a:t>Iwata</a:t>
            </a:r>
            <a:r>
              <a:rPr dirty="0" sz="600" spc="-10">
                <a:solidFill>
                  <a:srgbClr val="1F1F1F"/>
                </a:solidFill>
                <a:latin typeface="メイリオ"/>
                <a:cs typeface="メイリオ"/>
              </a:rPr>
              <a:t> </a:t>
            </a:r>
            <a:r>
              <a:rPr dirty="0" sz="600">
                <a:solidFill>
                  <a:srgbClr val="1F1F1F"/>
                </a:solidFill>
                <a:latin typeface="メイリオ"/>
                <a:cs typeface="メイリオ"/>
              </a:rPr>
              <a:t>N.</a:t>
            </a:r>
            <a:r>
              <a:rPr dirty="0" sz="600" spc="-10">
                <a:solidFill>
                  <a:srgbClr val="1F1F1F"/>
                </a:solidFill>
                <a:latin typeface="メイリオ"/>
                <a:cs typeface="メイリオ"/>
              </a:rPr>
              <a:t> </a:t>
            </a:r>
            <a:r>
              <a:rPr dirty="0" sz="600" spc="-20">
                <a:solidFill>
                  <a:srgbClr val="1F1F1F"/>
                </a:solidFill>
                <a:latin typeface="メイリオ"/>
                <a:cs typeface="メイリオ"/>
              </a:rPr>
              <a:t>High</a:t>
            </a:r>
            <a:r>
              <a:rPr dirty="0" sz="600" spc="-10">
                <a:solidFill>
                  <a:srgbClr val="1F1F1F"/>
                </a:solidFill>
                <a:latin typeface="メイリオ"/>
                <a:cs typeface="メイリオ"/>
              </a:rPr>
              <a:t> </a:t>
            </a:r>
            <a:r>
              <a:rPr dirty="0" sz="600" spc="-30">
                <a:solidFill>
                  <a:srgbClr val="1F1F1F"/>
                </a:solidFill>
                <a:latin typeface="メイリオ"/>
                <a:cs typeface="メイリオ"/>
              </a:rPr>
              <a:t>prevalence</a:t>
            </a:r>
            <a:r>
              <a:rPr dirty="0" sz="600" spc="-5">
                <a:solidFill>
                  <a:srgbClr val="1F1F1F"/>
                </a:solidFill>
                <a:latin typeface="メイリオ"/>
                <a:cs typeface="メイリオ"/>
              </a:rPr>
              <a:t> </a:t>
            </a:r>
            <a:r>
              <a:rPr dirty="0" sz="600" spc="-25">
                <a:solidFill>
                  <a:srgbClr val="1F1F1F"/>
                </a:solidFill>
                <a:latin typeface="メイリオ"/>
                <a:cs typeface="メイリオ"/>
              </a:rPr>
              <a:t>of</a:t>
            </a:r>
            <a:r>
              <a:rPr dirty="0" sz="600" spc="500">
                <a:solidFill>
                  <a:srgbClr val="1F1F1F"/>
                </a:solidFill>
                <a:latin typeface="メイリオ"/>
                <a:cs typeface="メイリオ"/>
              </a:rPr>
              <a:t> </a:t>
            </a:r>
            <a:r>
              <a:rPr dirty="0" sz="600" spc="-20">
                <a:solidFill>
                  <a:srgbClr val="1F1F1F"/>
                </a:solidFill>
                <a:latin typeface="メイリオ"/>
                <a:cs typeface="メイリオ"/>
              </a:rPr>
              <a:t>orthostatic</a:t>
            </a:r>
            <a:r>
              <a:rPr dirty="0" sz="600" spc="15">
                <a:solidFill>
                  <a:srgbClr val="1F1F1F"/>
                </a:solidFill>
                <a:latin typeface="メイリオ"/>
                <a:cs typeface="メイリオ"/>
              </a:rPr>
              <a:t> </a:t>
            </a:r>
            <a:r>
              <a:rPr dirty="0" sz="600" spc="-25">
                <a:solidFill>
                  <a:srgbClr val="1F1F1F"/>
                </a:solidFill>
                <a:latin typeface="メイリオ"/>
                <a:cs typeface="メイリオ"/>
              </a:rPr>
              <a:t>dysregulation</a:t>
            </a:r>
            <a:r>
              <a:rPr dirty="0" sz="600" spc="15">
                <a:solidFill>
                  <a:srgbClr val="1F1F1F"/>
                </a:solidFill>
                <a:latin typeface="メイリオ"/>
                <a:cs typeface="メイリオ"/>
              </a:rPr>
              <a:t> </a:t>
            </a:r>
            <a:r>
              <a:rPr dirty="0" sz="600" spc="-10">
                <a:solidFill>
                  <a:srgbClr val="1F1F1F"/>
                </a:solidFill>
                <a:latin typeface="メイリオ"/>
                <a:cs typeface="メイリオ"/>
              </a:rPr>
              <a:t>among</a:t>
            </a:r>
            <a:r>
              <a:rPr dirty="0" sz="600" spc="5">
                <a:solidFill>
                  <a:srgbClr val="1F1F1F"/>
                </a:solidFill>
                <a:latin typeface="メイリオ"/>
                <a:cs typeface="メイリオ"/>
              </a:rPr>
              <a:t> </a:t>
            </a:r>
            <a:r>
              <a:rPr dirty="0" sz="600" spc="-20">
                <a:solidFill>
                  <a:srgbClr val="1F1F1F"/>
                </a:solidFill>
                <a:latin typeface="メイリオ"/>
                <a:cs typeface="メイリオ"/>
              </a:rPr>
              <a:t>circadian</a:t>
            </a:r>
            <a:r>
              <a:rPr dirty="0" sz="600" spc="10">
                <a:solidFill>
                  <a:srgbClr val="1F1F1F"/>
                </a:solidFill>
                <a:latin typeface="メイリオ"/>
                <a:cs typeface="メイリオ"/>
              </a:rPr>
              <a:t> </a:t>
            </a:r>
            <a:r>
              <a:rPr dirty="0" sz="600" spc="-10">
                <a:solidFill>
                  <a:srgbClr val="1F1F1F"/>
                </a:solidFill>
                <a:latin typeface="メイリオ"/>
                <a:cs typeface="メイリオ"/>
              </a:rPr>
              <a:t>rhythm</a:t>
            </a:r>
            <a:r>
              <a:rPr dirty="0" sz="600" spc="20">
                <a:solidFill>
                  <a:srgbClr val="1F1F1F"/>
                </a:solidFill>
                <a:latin typeface="メイリオ"/>
                <a:cs typeface="メイリオ"/>
              </a:rPr>
              <a:t> </a:t>
            </a:r>
            <a:r>
              <a:rPr dirty="0" sz="600" spc="-20">
                <a:solidFill>
                  <a:srgbClr val="1F1F1F"/>
                </a:solidFill>
                <a:latin typeface="メイリオ"/>
                <a:cs typeface="メイリオ"/>
              </a:rPr>
              <a:t>disorder</a:t>
            </a:r>
            <a:r>
              <a:rPr dirty="0" sz="600" spc="20">
                <a:solidFill>
                  <a:srgbClr val="1F1F1F"/>
                </a:solidFill>
                <a:latin typeface="メイリオ"/>
                <a:cs typeface="メイリオ"/>
              </a:rPr>
              <a:t> </a:t>
            </a:r>
            <a:r>
              <a:rPr dirty="0" sz="600" spc="-25">
                <a:solidFill>
                  <a:srgbClr val="1F1F1F"/>
                </a:solidFill>
                <a:latin typeface="メイリオ"/>
                <a:cs typeface="メイリオ"/>
              </a:rPr>
              <a:t>patients.</a:t>
            </a:r>
            <a:r>
              <a:rPr dirty="0" sz="600">
                <a:solidFill>
                  <a:srgbClr val="1F1F1F"/>
                </a:solidFill>
                <a:latin typeface="メイリオ"/>
                <a:cs typeface="メイリオ"/>
              </a:rPr>
              <a:t> J</a:t>
            </a:r>
            <a:r>
              <a:rPr dirty="0" sz="600" spc="5">
                <a:solidFill>
                  <a:srgbClr val="1F1F1F"/>
                </a:solidFill>
                <a:latin typeface="メイリオ"/>
                <a:cs typeface="メイリオ"/>
              </a:rPr>
              <a:t> </a:t>
            </a:r>
            <a:r>
              <a:rPr dirty="0" sz="600">
                <a:solidFill>
                  <a:srgbClr val="1F1F1F"/>
                </a:solidFill>
                <a:latin typeface="メイリオ"/>
                <a:cs typeface="メイリオ"/>
              </a:rPr>
              <a:t>Clin</a:t>
            </a:r>
            <a:r>
              <a:rPr dirty="0" sz="600" spc="-5">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Med</a:t>
            </a:r>
            <a:r>
              <a:rPr dirty="0" sz="600" spc="-40">
                <a:solidFill>
                  <a:srgbClr val="1F1F1F"/>
                </a:solidFill>
                <a:latin typeface="メイリオ"/>
                <a:cs typeface="メイリオ"/>
              </a:rPr>
              <a:t> </a:t>
            </a:r>
            <a:r>
              <a:rPr dirty="0" sz="600" spc="-25">
                <a:solidFill>
                  <a:srgbClr val="1F1F1F"/>
                </a:solidFill>
                <a:latin typeface="メイリオ"/>
                <a:cs typeface="メイリオ"/>
              </a:rPr>
              <a:t>12:</a:t>
            </a:r>
            <a:r>
              <a:rPr dirty="0" sz="600" spc="-10">
                <a:solidFill>
                  <a:srgbClr val="1F1F1F"/>
                </a:solidFill>
                <a:latin typeface="メイリオ"/>
                <a:cs typeface="メイリオ"/>
              </a:rPr>
              <a:t> </a:t>
            </a:r>
            <a:r>
              <a:rPr dirty="0" sz="600" spc="-35">
                <a:solidFill>
                  <a:srgbClr val="1F1F1F"/>
                </a:solidFill>
                <a:latin typeface="メイリオ"/>
                <a:cs typeface="メイリオ"/>
              </a:rPr>
              <a:t>1471-</a:t>
            </a:r>
            <a:r>
              <a:rPr dirty="0" sz="600" spc="-30">
                <a:solidFill>
                  <a:srgbClr val="1F1F1F"/>
                </a:solidFill>
                <a:latin typeface="メイリオ"/>
                <a:cs typeface="メイリオ"/>
              </a:rPr>
              <a:t>1476,</a:t>
            </a:r>
            <a:r>
              <a:rPr dirty="0" sz="600" spc="-10">
                <a:solidFill>
                  <a:srgbClr val="1F1F1F"/>
                </a:solidFill>
                <a:latin typeface="メイリオ"/>
                <a:cs typeface="メイリオ"/>
              </a:rPr>
              <a:t> 2016.</a:t>
            </a:r>
            <a:endParaRPr sz="600">
              <a:latin typeface="メイリオ"/>
              <a:cs typeface="メイリオ"/>
            </a:endParaRPr>
          </a:p>
          <a:p>
            <a:pPr marL="67310">
              <a:lnSpc>
                <a:spcPct val="100000"/>
              </a:lnSpc>
              <a:spcBef>
                <a:spcPts val="395"/>
              </a:spcBef>
            </a:pPr>
            <a:r>
              <a:rPr dirty="0" sz="600">
                <a:solidFill>
                  <a:srgbClr val="1F1F1F"/>
                </a:solidFill>
                <a:latin typeface="メイリオ"/>
                <a:cs typeface="メイリオ"/>
              </a:rPr>
              <a:t>13.</a:t>
            </a:r>
            <a:r>
              <a:rPr dirty="0" sz="600" spc="-10">
                <a:solidFill>
                  <a:srgbClr val="1F1F1F"/>
                </a:solidFill>
                <a:latin typeface="メイリオ"/>
                <a:cs typeface="メイリオ"/>
              </a:rPr>
              <a:t> </a:t>
            </a:r>
            <a:r>
              <a:rPr dirty="0" sz="600" spc="-25">
                <a:solidFill>
                  <a:srgbClr val="1F1F1F"/>
                </a:solidFill>
                <a:latin typeface="メイリオ"/>
                <a:cs typeface="メイリオ"/>
              </a:rPr>
              <a:t>Roenneberg</a:t>
            </a:r>
            <a:r>
              <a:rPr dirty="0" sz="600" spc="55">
                <a:solidFill>
                  <a:srgbClr val="1F1F1F"/>
                </a:solidFill>
                <a:latin typeface="メイリオ"/>
                <a:cs typeface="メイリオ"/>
              </a:rPr>
              <a:t> </a:t>
            </a:r>
            <a:r>
              <a:rPr dirty="0" sz="600">
                <a:solidFill>
                  <a:srgbClr val="1F1F1F"/>
                </a:solidFill>
                <a:latin typeface="メイリオ"/>
                <a:cs typeface="メイリオ"/>
              </a:rPr>
              <a:t>T,</a:t>
            </a:r>
            <a:r>
              <a:rPr dirty="0" sz="600" spc="60">
                <a:solidFill>
                  <a:srgbClr val="1F1F1F"/>
                </a:solidFill>
                <a:latin typeface="メイリオ"/>
                <a:cs typeface="メイリオ"/>
              </a:rPr>
              <a:t> </a:t>
            </a:r>
            <a:r>
              <a:rPr dirty="0" sz="600" spc="-30">
                <a:solidFill>
                  <a:srgbClr val="1F1F1F"/>
                </a:solidFill>
                <a:latin typeface="メイリオ"/>
                <a:cs typeface="メイリオ"/>
              </a:rPr>
              <a:t>Wirz-</a:t>
            </a:r>
            <a:r>
              <a:rPr dirty="0" sz="600" spc="-20">
                <a:solidFill>
                  <a:srgbClr val="1F1F1F"/>
                </a:solidFill>
                <a:latin typeface="メイリオ"/>
                <a:cs typeface="メイリオ"/>
              </a:rPr>
              <a:t>Justice</a:t>
            </a:r>
            <a:r>
              <a:rPr dirty="0" sz="600" spc="60">
                <a:solidFill>
                  <a:srgbClr val="1F1F1F"/>
                </a:solidFill>
                <a:latin typeface="メイリオ"/>
                <a:cs typeface="メイリオ"/>
              </a:rPr>
              <a:t> </a:t>
            </a:r>
            <a:r>
              <a:rPr dirty="0" sz="600">
                <a:solidFill>
                  <a:srgbClr val="1F1F1F"/>
                </a:solidFill>
                <a:latin typeface="メイリオ"/>
                <a:cs typeface="メイリオ"/>
              </a:rPr>
              <a:t>A,</a:t>
            </a:r>
            <a:r>
              <a:rPr dirty="0" sz="600" spc="45">
                <a:solidFill>
                  <a:srgbClr val="1F1F1F"/>
                </a:solidFill>
                <a:latin typeface="メイリオ"/>
                <a:cs typeface="メイリオ"/>
              </a:rPr>
              <a:t> </a:t>
            </a:r>
            <a:r>
              <a:rPr dirty="0" sz="600" spc="-10">
                <a:solidFill>
                  <a:srgbClr val="1F1F1F"/>
                </a:solidFill>
                <a:latin typeface="メイリオ"/>
                <a:cs typeface="メイリオ"/>
              </a:rPr>
              <a:t>Merrow</a:t>
            </a:r>
            <a:r>
              <a:rPr dirty="0" sz="600" spc="60">
                <a:solidFill>
                  <a:srgbClr val="1F1F1F"/>
                </a:solidFill>
                <a:latin typeface="メイリオ"/>
                <a:cs typeface="メイリオ"/>
              </a:rPr>
              <a:t> </a:t>
            </a:r>
            <a:r>
              <a:rPr dirty="0" sz="600">
                <a:solidFill>
                  <a:srgbClr val="1F1F1F"/>
                </a:solidFill>
                <a:latin typeface="メイリオ"/>
                <a:cs typeface="メイリオ"/>
              </a:rPr>
              <a:t>M.</a:t>
            </a:r>
            <a:r>
              <a:rPr dirty="0" sz="600" spc="45">
                <a:solidFill>
                  <a:srgbClr val="1F1F1F"/>
                </a:solidFill>
                <a:latin typeface="メイリオ"/>
                <a:cs typeface="メイリオ"/>
              </a:rPr>
              <a:t> </a:t>
            </a:r>
            <a:r>
              <a:rPr dirty="0" sz="600">
                <a:solidFill>
                  <a:srgbClr val="1F1F1F"/>
                </a:solidFill>
                <a:latin typeface="メイリオ"/>
                <a:cs typeface="メイリオ"/>
              </a:rPr>
              <a:t>Life</a:t>
            </a:r>
            <a:r>
              <a:rPr dirty="0" sz="600" spc="60">
                <a:solidFill>
                  <a:srgbClr val="1F1F1F"/>
                </a:solidFill>
                <a:latin typeface="メイリオ"/>
                <a:cs typeface="メイリオ"/>
              </a:rPr>
              <a:t> </a:t>
            </a:r>
            <a:r>
              <a:rPr dirty="0" sz="600" spc="-20">
                <a:solidFill>
                  <a:srgbClr val="1F1F1F"/>
                </a:solidFill>
                <a:latin typeface="メイリオ"/>
                <a:cs typeface="メイリオ"/>
              </a:rPr>
              <a:t>between</a:t>
            </a:r>
            <a:r>
              <a:rPr dirty="0" sz="600" spc="65">
                <a:solidFill>
                  <a:srgbClr val="1F1F1F"/>
                </a:solidFill>
                <a:latin typeface="メイリオ"/>
                <a:cs typeface="メイリオ"/>
              </a:rPr>
              <a:t> </a:t>
            </a:r>
            <a:r>
              <a:rPr dirty="0" sz="600" spc="-20">
                <a:solidFill>
                  <a:srgbClr val="1F1F1F"/>
                </a:solidFill>
                <a:latin typeface="メイリオ"/>
                <a:cs typeface="メイリオ"/>
              </a:rPr>
              <a:t>clocks:</a:t>
            </a:r>
            <a:r>
              <a:rPr dirty="0" sz="600" spc="55">
                <a:solidFill>
                  <a:srgbClr val="1F1F1F"/>
                </a:solidFill>
                <a:latin typeface="メイリオ"/>
                <a:cs typeface="メイリオ"/>
              </a:rPr>
              <a:t> </a:t>
            </a:r>
            <a:r>
              <a:rPr dirty="0" sz="600" spc="-10">
                <a:solidFill>
                  <a:srgbClr val="1F1F1F"/>
                </a:solidFill>
                <a:latin typeface="メイリオ"/>
                <a:cs typeface="メイリオ"/>
              </a:rPr>
              <a:t>daily</a:t>
            </a:r>
            <a:r>
              <a:rPr dirty="0" sz="600" spc="50">
                <a:solidFill>
                  <a:srgbClr val="1F1F1F"/>
                </a:solidFill>
                <a:latin typeface="メイリオ"/>
                <a:cs typeface="メイリオ"/>
              </a:rPr>
              <a:t> </a:t>
            </a:r>
            <a:r>
              <a:rPr dirty="0" sz="600" spc="-10">
                <a:solidFill>
                  <a:srgbClr val="1F1F1F"/>
                </a:solidFill>
                <a:latin typeface="メイリオ"/>
                <a:cs typeface="メイリオ"/>
              </a:rPr>
              <a:t>temporal</a:t>
            </a:r>
            <a:endParaRPr sz="600">
              <a:latin typeface="メイリオ"/>
              <a:cs typeface="メイリオ"/>
            </a:endParaRPr>
          </a:p>
          <a:p>
            <a:pPr marL="212090">
              <a:lnSpc>
                <a:spcPct val="100000"/>
              </a:lnSpc>
            </a:pPr>
            <a:r>
              <a:rPr dirty="0" sz="600" spc="-30">
                <a:solidFill>
                  <a:srgbClr val="1F1F1F"/>
                </a:solidFill>
                <a:latin typeface="メイリオ"/>
                <a:cs typeface="メイリオ"/>
              </a:rPr>
              <a:t>patterns </a:t>
            </a:r>
            <a:r>
              <a:rPr dirty="0" sz="600" spc="-25">
                <a:solidFill>
                  <a:srgbClr val="1F1F1F"/>
                </a:solidFill>
                <a:latin typeface="メイリオ"/>
                <a:cs typeface="メイリオ"/>
              </a:rPr>
              <a:t>of</a:t>
            </a:r>
            <a:r>
              <a:rPr dirty="0" sz="600" spc="-30">
                <a:solidFill>
                  <a:srgbClr val="1F1F1F"/>
                </a:solidFill>
                <a:latin typeface="メイリオ"/>
                <a:cs typeface="メイリオ"/>
              </a:rPr>
              <a:t> </a:t>
            </a:r>
            <a:r>
              <a:rPr dirty="0" sz="600" spc="-25">
                <a:solidFill>
                  <a:srgbClr val="1F1F1F"/>
                </a:solidFill>
                <a:latin typeface="メイリオ"/>
                <a:cs typeface="メイリオ"/>
              </a:rPr>
              <a:t>human</a:t>
            </a:r>
            <a:r>
              <a:rPr dirty="0" sz="600" spc="-15">
                <a:solidFill>
                  <a:srgbClr val="1F1F1F"/>
                </a:solidFill>
                <a:latin typeface="メイリオ"/>
                <a:cs typeface="メイリオ"/>
              </a:rPr>
              <a:t> </a:t>
            </a:r>
            <a:r>
              <a:rPr dirty="0" sz="600" spc="-35">
                <a:solidFill>
                  <a:srgbClr val="1F1F1F"/>
                </a:solidFill>
                <a:latin typeface="メイリオ"/>
                <a:cs typeface="メイリオ"/>
              </a:rPr>
              <a:t>chronotypes.</a:t>
            </a:r>
            <a:r>
              <a:rPr dirty="0" sz="600" spc="-10">
                <a:solidFill>
                  <a:srgbClr val="1F1F1F"/>
                </a:solidFill>
                <a:latin typeface="メイリオ"/>
                <a:cs typeface="メイリオ"/>
              </a:rPr>
              <a:t> </a:t>
            </a:r>
            <a:r>
              <a:rPr dirty="0" sz="600">
                <a:solidFill>
                  <a:srgbClr val="1F1F1F"/>
                </a:solidFill>
                <a:latin typeface="メイリオ"/>
                <a:cs typeface="メイリオ"/>
              </a:rPr>
              <a:t>J</a:t>
            </a:r>
            <a:r>
              <a:rPr dirty="0" sz="600" spc="-30">
                <a:solidFill>
                  <a:srgbClr val="1F1F1F"/>
                </a:solidFill>
                <a:latin typeface="メイリオ"/>
                <a:cs typeface="メイリオ"/>
              </a:rPr>
              <a:t> </a:t>
            </a:r>
            <a:r>
              <a:rPr dirty="0" sz="600" spc="-25">
                <a:solidFill>
                  <a:srgbClr val="1F1F1F"/>
                </a:solidFill>
                <a:latin typeface="メイリオ"/>
                <a:cs typeface="メイリオ"/>
              </a:rPr>
              <a:t>Biol</a:t>
            </a:r>
            <a:r>
              <a:rPr dirty="0" sz="600" spc="-40">
                <a:solidFill>
                  <a:srgbClr val="1F1F1F"/>
                </a:solidFill>
                <a:latin typeface="メイリオ"/>
                <a:cs typeface="メイリオ"/>
              </a:rPr>
              <a:t> </a:t>
            </a:r>
            <a:r>
              <a:rPr dirty="0" sz="600" spc="-30">
                <a:solidFill>
                  <a:srgbClr val="1F1F1F"/>
                </a:solidFill>
                <a:latin typeface="メイリオ"/>
                <a:cs typeface="メイリオ"/>
              </a:rPr>
              <a:t>Rhythms 18:</a:t>
            </a:r>
            <a:r>
              <a:rPr dirty="0" sz="600" spc="-10">
                <a:solidFill>
                  <a:srgbClr val="1F1F1F"/>
                </a:solidFill>
                <a:latin typeface="メイリオ"/>
                <a:cs typeface="メイリオ"/>
              </a:rPr>
              <a:t> </a:t>
            </a:r>
            <a:r>
              <a:rPr dirty="0" sz="600" spc="-40">
                <a:solidFill>
                  <a:srgbClr val="1F1F1F"/>
                </a:solidFill>
                <a:latin typeface="メイリオ"/>
                <a:cs typeface="メイリオ"/>
              </a:rPr>
              <a:t>80-</a:t>
            </a:r>
            <a:r>
              <a:rPr dirty="0" sz="600" spc="-30">
                <a:solidFill>
                  <a:srgbClr val="1F1F1F"/>
                </a:solidFill>
                <a:latin typeface="メイリオ"/>
                <a:cs typeface="メイリオ"/>
              </a:rPr>
              <a:t>90,</a:t>
            </a:r>
            <a:r>
              <a:rPr dirty="0" sz="600" spc="-10">
                <a:solidFill>
                  <a:srgbClr val="1F1F1F"/>
                </a:solidFill>
                <a:latin typeface="メイリオ"/>
                <a:cs typeface="メイリオ"/>
              </a:rPr>
              <a:t> 2003.</a:t>
            </a:r>
            <a:endParaRPr sz="600">
              <a:latin typeface="メイリオ"/>
              <a:cs typeface="メイリオ"/>
            </a:endParaRPr>
          </a:p>
          <a:p>
            <a:pPr algn="just" marL="212090" marR="5080" indent="-144780">
              <a:lnSpc>
                <a:spcPct val="100000"/>
              </a:lnSpc>
              <a:spcBef>
                <a:spcPts val="409"/>
              </a:spcBef>
            </a:pPr>
            <a:r>
              <a:rPr dirty="0" sz="600">
                <a:solidFill>
                  <a:srgbClr val="1F1F1F"/>
                </a:solidFill>
                <a:latin typeface="メイリオ"/>
                <a:cs typeface="メイリオ"/>
              </a:rPr>
              <a:t>14.</a:t>
            </a:r>
            <a:r>
              <a:rPr dirty="0" sz="600" spc="15">
                <a:solidFill>
                  <a:srgbClr val="1F1F1F"/>
                </a:solidFill>
                <a:latin typeface="メイリオ"/>
                <a:cs typeface="メイリオ"/>
              </a:rPr>
              <a:t> </a:t>
            </a:r>
            <a:r>
              <a:rPr dirty="0" sz="600" spc="-30">
                <a:solidFill>
                  <a:srgbClr val="1F1F1F"/>
                </a:solidFill>
                <a:latin typeface="メイリオ"/>
                <a:cs typeface="メイリオ"/>
              </a:rPr>
              <a:t>Gradisar</a:t>
            </a:r>
            <a:r>
              <a:rPr dirty="0" sz="600" spc="-10">
                <a:solidFill>
                  <a:srgbClr val="1F1F1F"/>
                </a:solidFill>
                <a:latin typeface="メイリオ"/>
                <a:cs typeface="メイリオ"/>
              </a:rPr>
              <a:t> M,</a:t>
            </a:r>
            <a:r>
              <a:rPr dirty="0" sz="600" spc="-20">
                <a:solidFill>
                  <a:srgbClr val="1F1F1F"/>
                </a:solidFill>
                <a:latin typeface="メイリオ"/>
                <a:cs typeface="メイリオ"/>
              </a:rPr>
              <a:t> </a:t>
            </a:r>
            <a:r>
              <a:rPr dirty="0" sz="600" spc="-30">
                <a:solidFill>
                  <a:srgbClr val="1F1F1F"/>
                </a:solidFill>
                <a:latin typeface="メイリオ"/>
                <a:cs typeface="メイリオ"/>
              </a:rPr>
              <a:t>Dohnt</a:t>
            </a:r>
            <a:r>
              <a:rPr dirty="0" sz="600" spc="-15">
                <a:solidFill>
                  <a:srgbClr val="1F1F1F"/>
                </a:solidFill>
                <a:latin typeface="メイリオ"/>
                <a:cs typeface="メイリオ"/>
              </a:rPr>
              <a:t> </a:t>
            </a:r>
            <a:r>
              <a:rPr dirty="0" sz="600" spc="-30">
                <a:solidFill>
                  <a:srgbClr val="1F1F1F"/>
                </a:solidFill>
                <a:latin typeface="メイリオ"/>
                <a:cs typeface="メイリオ"/>
              </a:rPr>
              <a:t>H,</a:t>
            </a:r>
            <a:r>
              <a:rPr dirty="0" sz="600" spc="-20">
                <a:solidFill>
                  <a:srgbClr val="1F1F1F"/>
                </a:solidFill>
                <a:latin typeface="メイリオ"/>
                <a:cs typeface="メイリオ"/>
              </a:rPr>
              <a:t> </a:t>
            </a:r>
            <a:r>
              <a:rPr dirty="0" sz="600" spc="-30">
                <a:solidFill>
                  <a:srgbClr val="1F1F1F"/>
                </a:solidFill>
                <a:latin typeface="メイリオ"/>
                <a:cs typeface="メイリオ"/>
              </a:rPr>
              <a:t>Gardner</a:t>
            </a:r>
            <a:r>
              <a:rPr dirty="0" sz="600" spc="-5">
                <a:solidFill>
                  <a:srgbClr val="1F1F1F"/>
                </a:solidFill>
                <a:latin typeface="メイリオ"/>
                <a:cs typeface="メイリオ"/>
              </a:rPr>
              <a:t> </a:t>
            </a:r>
            <a:r>
              <a:rPr dirty="0" sz="600" spc="-20">
                <a:solidFill>
                  <a:srgbClr val="1F1F1F"/>
                </a:solidFill>
                <a:latin typeface="メイリオ"/>
                <a:cs typeface="メイリオ"/>
              </a:rPr>
              <a:t>G, </a:t>
            </a:r>
            <a:r>
              <a:rPr dirty="0" sz="600" spc="-25">
                <a:solidFill>
                  <a:srgbClr val="1F1F1F"/>
                </a:solidFill>
                <a:latin typeface="メイリオ"/>
                <a:cs typeface="メイリオ"/>
              </a:rPr>
              <a:t>Paine</a:t>
            </a:r>
            <a:r>
              <a:rPr dirty="0" sz="600" spc="-15">
                <a:solidFill>
                  <a:srgbClr val="1F1F1F"/>
                </a:solidFill>
                <a:latin typeface="メイリオ"/>
                <a:cs typeface="メイリオ"/>
              </a:rPr>
              <a:t> </a:t>
            </a:r>
            <a:r>
              <a:rPr dirty="0" sz="600" spc="-20">
                <a:solidFill>
                  <a:srgbClr val="1F1F1F"/>
                </a:solidFill>
                <a:latin typeface="メイリオ"/>
                <a:cs typeface="メイリオ"/>
              </a:rPr>
              <a:t>S,</a:t>
            </a:r>
            <a:r>
              <a:rPr dirty="0" sz="600" spc="-30">
                <a:solidFill>
                  <a:srgbClr val="1F1F1F"/>
                </a:solidFill>
                <a:latin typeface="メイリオ"/>
                <a:cs typeface="メイリオ"/>
              </a:rPr>
              <a:t> </a:t>
            </a:r>
            <a:r>
              <a:rPr dirty="0" sz="600" spc="-25">
                <a:solidFill>
                  <a:srgbClr val="1F1F1F"/>
                </a:solidFill>
                <a:latin typeface="メイリオ"/>
                <a:cs typeface="メイリオ"/>
              </a:rPr>
              <a:t>Starkey</a:t>
            </a:r>
            <a:r>
              <a:rPr dirty="0" sz="600" spc="-20">
                <a:solidFill>
                  <a:srgbClr val="1F1F1F"/>
                </a:solidFill>
                <a:latin typeface="メイリオ"/>
                <a:cs typeface="メイリオ"/>
              </a:rPr>
              <a:t> K, </a:t>
            </a:r>
            <a:r>
              <a:rPr dirty="0" sz="600" spc="-30">
                <a:solidFill>
                  <a:srgbClr val="1F1F1F"/>
                </a:solidFill>
                <a:latin typeface="メイリオ"/>
                <a:cs typeface="メイリオ"/>
              </a:rPr>
              <a:t>Menne</a:t>
            </a:r>
            <a:r>
              <a:rPr dirty="0" sz="600" spc="-15">
                <a:solidFill>
                  <a:srgbClr val="1F1F1F"/>
                </a:solidFill>
                <a:latin typeface="メイリオ"/>
                <a:cs typeface="メイリオ"/>
              </a:rPr>
              <a:t> </a:t>
            </a:r>
            <a:r>
              <a:rPr dirty="0" sz="600" spc="-35">
                <a:solidFill>
                  <a:srgbClr val="1F1F1F"/>
                </a:solidFill>
                <a:latin typeface="メイリオ"/>
                <a:cs typeface="メイリオ"/>
              </a:rPr>
              <a:t>A,</a:t>
            </a:r>
            <a:r>
              <a:rPr dirty="0" sz="600" spc="-15">
                <a:solidFill>
                  <a:srgbClr val="1F1F1F"/>
                </a:solidFill>
                <a:latin typeface="メイリオ"/>
                <a:cs typeface="メイリオ"/>
              </a:rPr>
              <a:t> </a:t>
            </a:r>
            <a:r>
              <a:rPr dirty="0" sz="600" spc="-25">
                <a:solidFill>
                  <a:srgbClr val="1F1F1F"/>
                </a:solidFill>
                <a:latin typeface="メイリオ"/>
                <a:cs typeface="メイリオ"/>
              </a:rPr>
              <a:t>Slater</a:t>
            </a:r>
            <a:r>
              <a:rPr dirty="0" sz="600" spc="-10">
                <a:solidFill>
                  <a:srgbClr val="1F1F1F"/>
                </a:solidFill>
                <a:latin typeface="メイリオ"/>
                <a:cs typeface="メイリオ"/>
              </a:rPr>
              <a:t> </a:t>
            </a:r>
            <a:r>
              <a:rPr dirty="0" sz="600" spc="-20">
                <a:solidFill>
                  <a:srgbClr val="1F1F1F"/>
                </a:solidFill>
                <a:latin typeface="メイリオ"/>
                <a:cs typeface="メイリオ"/>
              </a:rPr>
              <a:t>A, </a:t>
            </a:r>
            <a:r>
              <a:rPr dirty="0" sz="600" spc="-25">
                <a:solidFill>
                  <a:srgbClr val="1F1F1F"/>
                </a:solidFill>
                <a:latin typeface="メイリオ"/>
                <a:cs typeface="メイリオ"/>
              </a:rPr>
              <a:t>Wright H,</a:t>
            </a:r>
            <a:r>
              <a:rPr dirty="0" sz="600" spc="500">
                <a:solidFill>
                  <a:srgbClr val="1F1F1F"/>
                </a:solidFill>
                <a:latin typeface="メイリオ"/>
                <a:cs typeface="メイリオ"/>
              </a:rPr>
              <a:t> </a:t>
            </a:r>
            <a:r>
              <a:rPr dirty="0" sz="600" spc="-10">
                <a:solidFill>
                  <a:srgbClr val="1F1F1F"/>
                </a:solidFill>
                <a:latin typeface="メイリオ"/>
                <a:cs typeface="メイリオ"/>
              </a:rPr>
              <a:t>Hudson</a:t>
            </a:r>
            <a:r>
              <a:rPr dirty="0" sz="600" spc="20">
                <a:solidFill>
                  <a:srgbClr val="1F1F1F"/>
                </a:solidFill>
                <a:latin typeface="メイリオ"/>
                <a:cs typeface="メイリオ"/>
              </a:rPr>
              <a:t> </a:t>
            </a:r>
            <a:r>
              <a:rPr dirty="0" sz="600">
                <a:solidFill>
                  <a:srgbClr val="1F1F1F"/>
                </a:solidFill>
                <a:latin typeface="メイリオ"/>
                <a:cs typeface="メイリオ"/>
              </a:rPr>
              <a:t>JL,</a:t>
            </a:r>
            <a:r>
              <a:rPr dirty="0" sz="600" spc="15">
                <a:solidFill>
                  <a:srgbClr val="1F1F1F"/>
                </a:solidFill>
                <a:latin typeface="メイリオ"/>
                <a:cs typeface="メイリオ"/>
              </a:rPr>
              <a:t> </a:t>
            </a:r>
            <a:r>
              <a:rPr dirty="0" sz="600" spc="-10">
                <a:solidFill>
                  <a:srgbClr val="1F1F1F"/>
                </a:solidFill>
                <a:latin typeface="メイリオ"/>
                <a:cs typeface="メイリオ"/>
              </a:rPr>
              <a:t>Weaver</a:t>
            </a:r>
            <a:r>
              <a:rPr dirty="0" sz="600" spc="20">
                <a:solidFill>
                  <a:srgbClr val="1F1F1F"/>
                </a:solidFill>
                <a:latin typeface="メイリオ"/>
                <a:cs typeface="メイリオ"/>
              </a:rPr>
              <a:t> </a:t>
            </a:r>
            <a:r>
              <a:rPr dirty="0" sz="600">
                <a:solidFill>
                  <a:srgbClr val="1F1F1F"/>
                </a:solidFill>
                <a:latin typeface="メイリオ"/>
                <a:cs typeface="メイリオ"/>
              </a:rPr>
              <a:t>E,</a:t>
            </a:r>
            <a:r>
              <a:rPr dirty="0" sz="600" spc="15">
                <a:solidFill>
                  <a:srgbClr val="1F1F1F"/>
                </a:solidFill>
                <a:latin typeface="メイリオ"/>
                <a:cs typeface="メイリオ"/>
              </a:rPr>
              <a:t> </a:t>
            </a:r>
            <a:r>
              <a:rPr dirty="0" sz="600">
                <a:solidFill>
                  <a:srgbClr val="1F1F1F"/>
                </a:solidFill>
                <a:latin typeface="メイリオ"/>
                <a:cs typeface="メイリオ"/>
              </a:rPr>
              <a:t>et</a:t>
            </a:r>
            <a:r>
              <a:rPr dirty="0" sz="600" spc="20">
                <a:solidFill>
                  <a:srgbClr val="1F1F1F"/>
                </a:solidFill>
                <a:latin typeface="メイリオ"/>
                <a:cs typeface="メイリオ"/>
              </a:rPr>
              <a:t> </a:t>
            </a:r>
            <a:r>
              <a:rPr dirty="0" sz="600">
                <a:solidFill>
                  <a:srgbClr val="1F1F1F"/>
                </a:solidFill>
                <a:latin typeface="メイリオ"/>
                <a:cs typeface="メイリオ"/>
              </a:rPr>
              <a:t>al.</a:t>
            </a:r>
            <a:r>
              <a:rPr dirty="0" sz="600" spc="15">
                <a:solidFill>
                  <a:srgbClr val="1F1F1F"/>
                </a:solidFill>
                <a:latin typeface="メイリオ"/>
                <a:cs typeface="メイリオ"/>
              </a:rPr>
              <a:t> </a:t>
            </a:r>
            <a:r>
              <a:rPr dirty="0" sz="600">
                <a:solidFill>
                  <a:srgbClr val="1F1F1F"/>
                </a:solidFill>
                <a:latin typeface="メイリオ"/>
                <a:cs typeface="メイリオ"/>
              </a:rPr>
              <a:t>A</a:t>
            </a:r>
            <a:r>
              <a:rPr dirty="0" sz="600" spc="15">
                <a:solidFill>
                  <a:srgbClr val="1F1F1F"/>
                </a:solidFill>
                <a:latin typeface="メイリオ"/>
                <a:cs typeface="メイリオ"/>
              </a:rPr>
              <a:t> </a:t>
            </a:r>
            <a:r>
              <a:rPr dirty="0" sz="600" spc="-20">
                <a:solidFill>
                  <a:srgbClr val="1F1F1F"/>
                </a:solidFill>
                <a:latin typeface="メイリオ"/>
                <a:cs typeface="メイリオ"/>
              </a:rPr>
              <a:t>randomized</a:t>
            </a:r>
            <a:r>
              <a:rPr dirty="0" sz="600" spc="20">
                <a:solidFill>
                  <a:srgbClr val="1F1F1F"/>
                </a:solidFill>
                <a:latin typeface="メイリオ"/>
                <a:cs typeface="メイリオ"/>
              </a:rPr>
              <a:t> </a:t>
            </a:r>
            <a:r>
              <a:rPr dirty="0" sz="600" spc="-20">
                <a:solidFill>
                  <a:srgbClr val="1F1F1F"/>
                </a:solidFill>
                <a:latin typeface="メイリオ"/>
                <a:cs typeface="メイリオ"/>
              </a:rPr>
              <a:t>controlled</a:t>
            </a:r>
            <a:r>
              <a:rPr dirty="0" sz="600" spc="15">
                <a:solidFill>
                  <a:srgbClr val="1F1F1F"/>
                </a:solidFill>
                <a:latin typeface="メイリオ"/>
                <a:cs typeface="メイリオ"/>
              </a:rPr>
              <a:t> </a:t>
            </a:r>
            <a:r>
              <a:rPr dirty="0" sz="600" spc="-10">
                <a:solidFill>
                  <a:srgbClr val="1F1F1F"/>
                </a:solidFill>
                <a:latin typeface="メイリオ"/>
                <a:cs typeface="メイリオ"/>
              </a:rPr>
              <a:t>trial</a:t>
            </a:r>
            <a:r>
              <a:rPr dirty="0" sz="600" spc="20">
                <a:solidFill>
                  <a:srgbClr val="1F1F1F"/>
                </a:solidFill>
                <a:latin typeface="メイリオ"/>
                <a:cs typeface="メイリオ"/>
              </a:rPr>
              <a:t> </a:t>
            </a:r>
            <a:r>
              <a:rPr dirty="0" sz="600">
                <a:solidFill>
                  <a:srgbClr val="1F1F1F"/>
                </a:solidFill>
                <a:latin typeface="メイリオ"/>
                <a:cs typeface="メイリオ"/>
              </a:rPr>
              <a:t>of</a:t>
            </a:r>
            <a:r>
              <a:rPr dirty="0" sz="600" spc="25">
                <a:solidFill>
                  <a:srgbClr val="1F1F1F"/>
                </a:solidFill>
                <a:latin typeface="メイリオ"/>
                <a:cs typeface="メイリオ"/>
              </a:rPr>
              <a:t> </a:t>
            </a:r>
            <a:r>
              <a:rPr dirty="0" sz="600" spc="-35">
                <a:solidFill>
                  <a:srgbClr val="1F1F1F"/>
                </a:solidFill>
                <a:latin typeface="メイリオ"/>
                <a:cs typeface="メイリオ"/>
              </a:rPr>
              <a:t>cognitive-</a:t>
            </a:r>
            <a:r>
              <a:rPr dirty="0" sz="600" spc="-10">
                <a:solidFill>
                  <a:srgbClr val="1F1F1F"/>
                </a:solidFill>
                <a:latin typeface="メイリオ"/>
                <a:cs typeface="メイリオ"/>
              </a:rPr>
              <a:t>behavior</a:t>
            </a:r>
            <a:r>
              <a:rPr dirty="0" sz="600" spc="500">
                <a:solidFill>
                  <a:srgbClr val="1F1F1F"/>
                </a:solidFill>
                <a:latin typeface="メイリオ"/>
                <a:cs typeface="メイリオ"/>
              </a:rPr>
              <a:t> </a:t>
            </a:r>
            <a:r>
              <a:rPr dirty="0" sz="600" spc="-30">
                <a:solidFill>
                  <a:srgbClr val="1F1F1F"/>
                </a:solidFill>
                <a:latin typeface="メイリオ"/>
                <a:cs typeface="メイリオ"/>
              </a:rPr>
              <a:t>therapy</a:t>
            </a:r>
            <a:r>
              <a:rPr dirty="0" sz="600" spc="10">
                <a:solidFill>
                  <a:srgbClr val="1F1F1F"/>
                </a:solidFill>
                <a:latin typeface="メイリオ"/>
                <a:cs typeface="メイリオ"/>
              </a:rPr>
              <a:t> </a:t>
            </a:r>
            <a:r>
              <a:rPr dirty="0" sz="600" spc="-30">
                <a:solidFill>
                  <a:srgbClr val="1F1F1F"/>
                </a:solidFill>
                <a:latin typeface="メイリオ"/>
                <a:cs typeface="メイリオ"/>
              </a:rPr>
              <a:t>plus</a:t>
            </a:r>
            <a:r>
              <a:rPr dirty="0" sz="600" spc="-5">
                <a:solidFill>
                  <a:srgbClr val="1F1F1F"/>
                </a:solidFill>
                <a:latin typeface="メイリオ"/>
                <a:cs typeface="メイリオ"/>
              </a:rPr>
              <a:t> </a:t>
            </a:r>
            <a:r>
              <a:rPr dirty="0" sz="600" spc="-30">
                <a:solidFill>
                  <a:srgbClr val="1F1F1F"/>
                </a:solidFill>
                <a:latin typeface="メイリオ"/>
                <a:cs typeface="メイリオ"/>
              </a:rPr>
              <a:t>bright</a:t>
            </a:r>
            <a:r>
              <a:rPr dirty="0" sz="600" spc="-15">
                <a:solidFill>
                  <a:srgbClr val="1F1F1F"/>
                </a:solidFill>
                <a:latin typeface="メイリオ"/>
                <a:cs typeface="メイリオ"/>
              </a:rPr>
              <a:t> </a:t>
            </a:r>
            <a:r>
              <a:rPr dirty="0" sz="600" spc="-30">
                <a:solidFill>
                  <a:srgbClr val="1F1F1F"/>
                </a:solidFill>
                <a:latin typeface="メイリオ"/>
                <a:cs typeface="メイリオ"/>
              </a:rPr>
              <a:t>light</a:t>
            </a:r>
            <a:r>
              <a:rPr dirty="0" sz="600" spc="-5">
                <a:solidFill>
                  <a:srgbClr val="1F1F1F"/>
                </a:solidFill>
                <a:latin typeface="メイリオ"/>
                <a:cs typeface="メイリオ"/>
              </a:rPr>
              <a:t> </a:t>
            </a:r>
            <a:r>
              <a:rPr dirty="0" sz="600" spc="-30">
                <a:solidFill>
                  <a:srgbClr val="1F1F1F"/>
                </a:solidFill>
                <a:latin typeface="メイリオ"/>
                <a:cs typeface="メイリオ"/>
              </a:rPr>
              <a:t>therapy</a:t>
            </a:r>
            <a:r>
              <a:rPr dirty="0" sz="600" spc="-5">
                <a:solidFill>
                  <a:srgbClr val="1F1F1F"/>
                </a:solidFill>
                <a:latin typeface="メイリオ"/>
                <a:cs typeface="メイリオ"/>
              </a:rPr>
              <a:t> </a:t>
            </a:r>
            <a:r>
              <a:rPr dirty="0" sz="600" spc="-35">
                <a:solidFill>
                  <a:srgbClr val="1F1F1F"/>
                </a:solidFill>
                <a:latin typeface="メイリオ"/>
                <a:cs typeface="メイリオ"/>
              </a:rPr>
              <a:t>for</a:t>
            </a:r>
            <a:r>
              <a:rPr dirty="0" sz="600">
                <a:solidFill>
                  <a:srgbClr val="1F1F1F"/>
                </a:solidFill>
                <a:latin typeface="メイリオ"/>
                <a:cs typeface="メイリオ"/>
              </a:rPr>
              <a:t> </a:t>
            </a:r>
            <a:r>
              <a:rPr dirty="0" sz="600" spc="-35">
                <a:solidFill>
                  <a:srgbClr val="1F1F1F"/>
                </a:solidFill>
                <a:latin typeface="メイリオ"/>
                <a:cs typeface="メイリオ"/>
              </a:rPr>
              <a:t>adolescent</a:t>
            </a:r>
            <a:r>
              <a:rPr dirty="0" sz="600" spc="20">
                <a:solidFill>
                  <a:srgbClr val="1F1F1F"/>
                </a:solidFill>
                <a:latin typeface="メイリオ"/>
                <a:cs typeface="メイリオ"/>
              </a:rPr>
              <a:t> </a:t>
            </a:r>
            <a:r>
              <a:rPr dirty="0" sz="600" spc="-30">
                <a:solidFill>
                  <a:srgbClr val="1F1F1F"/>
                </a:solidFill>
                <a:latin typeface="メイリオ"/>
                <a:cs typeface="メイリオ"/>
              </a:rPr>
              <a:t>delayed</a:t>
            </a:r>
            <a:r>
              <a:rPr dirty="0" sz="600" spc="5">
                <a:solidFill>
                  <a:srgbClr val="1F1F1F"/>
                </a:solidFill>
                <a:latin typeface="メイリオ"/>
                <a:cs typeface="メイリオ"/>
              </a:rPr>
              <a:t> </a:t>
            </a:r>
            <a:r>
              <a:rPr dirty="0" sz="600" spc="-40">
                <a:solidFill>
                  <a:srgbClr val="1F1F1F"/>
                </a:solidFill>
                <a:latin typeface="メイリオ"/>
                <a:cs typeface="メイリオ"/>
              </a:rPr>
              <a:t>sleep</a:t>
            </a:r>
            <a:r>
              <a:rPr dirty="0" sz="600">
                <a:solidFill>
                  <a:srgbClr val="1F1F1F"/>
                </a:solidFill>
                <a:latin typeface="メイリオ"/>
                <a:cs typeface="メイリオ"/>
              </a:rPr>
              <a:t> </a:t>
            </a:r>
            <a:r>
              <a:rPr dirty="0" sz="600" spc="-30">
                <a:solidFill>
                  <a:srgbClr val="1F1F1F"/>
                </a:solidFill>
                <a:latin typeface="メイリオ"/>
                <a:cs typeface="メイリオ"/>
              </a:rPr>
              <a:t>phase</a:t>
            </a:r>
            <a:r>
              <a:rPr dirty="0" sz="600" spc="20">
                <a:solidFill>
                  <a:srgbClr val="1F1F1F"/>
                </a:solidFill>
                <a:latin typeface="メイリオ"/>
                <a:cs typeface="メイリオ"/>
              </a:rPr>
              <a:t> </a:t>
            </a:r>
            <a:r>
              <a:rPr dirty="0" sz="600" spc="-35">
                <a:solidFill>
                  <a:srgbClr val="1F1F1F"/>
                </a:solidFill>
                <a:latin typeface="メイリオ"/>
                <a:cs typeface="メイリオ"/>
              </a:rPr>
              <a:t>disorder.</a:t>
            </a:r>
            <a:r>
              <a:rPr dirty="0" sz="600" spc="-10">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34:</a:t>
            </a:r>
            <a:r>
              <a:rPr dirty="0" sz="600" spc="-10">
                <a:solidFill>
                  <a:srgbClr val="1F1F1F"/>
                </a:solidFill>
                <a:latin typeface="メイリオ"/>
                <a:cs typeface="メイリオ"/>
              </a:rPr>
              <a:t> </a:t>
            </a:r>
            <a:r>
              <a:rPr dirty="0" sz="600" spc="-35">
                <a:solidFill>
                  <a:srgbClr val="1F1F1F"/>
                </a:solidFill>
                <a:latin typeface="メイリオ"/>
                <a:cs typeface="メイリオ"/>
              </a:rPr>
              <a:t>1671-</a:t>
            </a:r>
            <a:r>
              <a:rPr dirty="0" sz="600" spc="-30">
                <a:solidFill>
                  <a:srgbClr val="1F1F1F"/>
                </a:solidFill>
                <a:latin typeface="メイリオ"/>
                <a:cs typeface="メイリオ"/>
              </a:rPr>
              <a:t>1680,</a:t>
            </a:r>
            <a:r>
              <a:rPr dirty="0" sz="600" spc="-10">
                <a:solidFill>
                  <a:srgbClr val="1F1F1F"/>
                </a:solidFill>
                <a:latin typeface="メイリオ"/>
                <a:cs typeface="メイリオ"/>
              </a:rPr>
              <a:t> </a:t>
            </a:r>
            <a:r>
              <a:rPr dirty="0" sz="600" spc="-20">
                <a:solidFill>
                  <a:srgbClr val="1F1F1F"/>
                </a:solidFill>
                <a:latin typeface="メイリオ"/>
                <a:cs typeface="メイリオ"/>
              </a:rPr>
              <a:t>2011.</a:t>
            </a:r>
            <a:endParaRPr sz="600">
              <a:latin typeface="メイリオ"/>
              <a:cs typeface="メイリオ"/>
            </a:endParaRPr>
          </a:p>
          <a:p>
            <a:pPr algn="just" marL="212090" marR="5080" indent="-144780">
              <a:lnSpc>
                <a:spcPct val="100000"/>
              </a:lnSpc>
              <a:spcBef>
                <a:spcPts val="395"/>
              </a:spcBef>
            </a:pPr>
            <a:r>
              <a:rPr dirty="0" sz="600">
                <a:solidFill>
                  <a:srgbClr val="1F1F1F"/>
                </a:solidFill>
                <a:latin typeface="メイリオ"/>
                <a:cs typeface="メイリオ"/>
              </a:rPr>
              <a:t>15.</a:t>
            </a:r>
            <a:r>
              <a:rPr dirty="0" sz="600" spc="-30">
                <a:solidFill>
                  <a:srgbClr val="1F1F1F"/>
                </a:solidFill>
                <a:latin typeface="メイリオ"/>
                <a:cs typeface="メイリオ"/>
              </a:rPr>
              <a:t> </a:t>
            </a:r>
            <a:r>
              <a:rPr dirty="0" sz="600" spc="-10">
                <a:solidFill>
                  <a:srgbClr val="1F1F1F"/>
                </a:solidFill>
                <a:latin typeface="メイリオ"/>
                <a:cs typeface="メイリオ"/>
              </a:rPr>
              <a:t>Harada</a:t>
            </a:r>
            <a:r>
              <a:rPr dirty="0" sz="600" spc="20">
                <a:solidFill>
                  <a:srgbClr val="1F1F1F"/>
                </a:solidFill>
                <a:latin typeface="メイリオ"/>
                <a:cs typeface="メイリオ"/>
              </a:rPr>
              <a:t> </a:t>
            </a:r>
            <a:r>
              <a:rPr dirty="0" sz="600">
                <a:solidFill>
                  <a:srgbClr val="1F1F1F"/>
                </a:solidFill>
                <a:latin typeface="メイリオ"/>
                <a:cs typeface="メイリオ"/>
              </a:rPr>
              <a:t>T,</a:t>
            </a:r>
            <a:r>
              <a:rPr dirty="0" sz="600" spc="15">
                <a:solidFill>
                  <a:srgbClr val="1F1F1F"/>
                </a:solidFill>
                <a:latin typeface="メイリオ"/>
                <a:cs typeface="メイリオ"/>
              </a:rPr>
              <a:t> </a:t>
            </a:r>
            <a:r>
              <a:rPr dirty="0" sz="600" spc="-10">
                <a:solidFill>
                  <a:srgbClr val="1F1F1F"/>
                </a:solidFill>
                <a:latin typeface="メイリオ"/>
                <a:cs typeface="メイリオ"/>
              </a:rPr>
              <a:t>Morisane</a:t>
            </a:r>
            <a:r>
              <a:rPr dirty="0" sz="600" spc="20">
                <a:solidFill>
                  <a:srgbClr val="1F1F1F"/>
                </a:solidFill>
                <a:latin typeface="メイリオ"/>
                <a:cs typeface="メイリオ"/>
              </a:rPr>
              <a:t> </a:t>
            </a:r>
            <a:r>
              <a:rPr dirty="0" sz="600">
                <a:solidFill>
                  <a:srgbClr val="1F1F1F"/>
                </a:solidFill>
                <a:latin typeface="メイリオ"/>
                <a:cs typeface="メイリオ"/>
              </a:rPr>
              <a:t>H,</a:t>
            </a:r>
            <a:r>
              <a:rPr dirty="0" sz="600" spc="15">
                <a:solidFill>
                  <a:srgbClr val="1F1F1F"/>
                </a:solidFill>
                <a:latin typeface="メイリオ"/>
                <a:cs typeface="メイリオ"/>
              </a:rPr>
              <a:t> </a:t>
            </a:r>
            <a:r>
              <a:rPr dirty="0" sz="600" spc="-10">
                <a:solidFill>
                  <a:srgbClr val="1F1F1F"/>
                </a:solidFill>
                <a:latin typeface="メイリオ"/>
                <a:cs typeface="メイリオ"/>
              </a:rPr>
              <a:t>Takeuchi</a:t>
            </a:r>
            <a:r>
              <a:rPr dirty="0" sz="600" spc="10">
                <a:solidFill>
                  <a:srgbClr val="1F1F1F"/>
                </a:solidFill>
                <a:latin typeface="メイリオ"/>
                <a:cs typeface="メイリオ"/>
              </a:rPr>
              <a:t> </a:t>
            </a:r>
            <a:r>
              <a:rPr dirty="0" sz="600">
                <a:solidFill>
                  <a:srgbClr val="1F1F1F"/>
                </a:solidFill>
                <a:latin typeface="メイリオ"/>
                <a:cs typeface="メイリオ"/>
              </a:rPr>
              <a:t>H.</a:t>
            </a:r>
            <a:r>
              <a:rPr dirty="0" sz="600" spc="15">
                <a:solidFill>
                  <a:srgbClr val="1F1F1F"/>
                </a:solidFill>
                <a:latin typeface="メイリオ"/>
                <a:cs typeface="メイリオ"/>
              </a:rPr>
              <a:t> </a:t>
            </a:r>
            <a:r>
              <a:rPr dirty="0" sz="600" spc="-10">
                <a:solidFill>
                  <a:srgbClr val="1F1F1F"/>
                </a:solidFill>
                <a:latin typeface="メイリオ"/>
                <a:cs typeface="メイリオ"/>
              </a:rPr>
              <a:t>Effect</a:t>
            </a:r>
            <a:r>
              <a:rPr dirty="0" sz="600" spc="10">
                <a:solidFill>
                  <a:srgbClr val="1F1F1F"/>
                </a:solidFill>
                <a:latin typeface="メイリオ"/>
                <a:cs typeface="メイリオ"/>
              </a:rPr>
              <a:t> </a:t>
            </a:r>
            <a:r>
              <a:rPr dirty="0" sz="600">
                <a:solidFill>
                  <a:srgbClr val="1F1F1F"/>
                </a:solidFill>
                <a:latin typeface="メイリオ"/>
                <a:cs typeface="メイリオ"/>
              </a:rPr>
              <a:t>of</a:t>
            </a:r>
            <a:r>
              <a:rPr dirty="0" sz="600" spc="20">
                <a:solidFill>
                  <a:srgbClr val="1F1F1F"/>
                </a:solidFill>
                <a:latin typeface="メイリオ"/>
                <a:cs typeface="メイリオ"/>
              </a:rPr>
              <a:t> </a:t>
            </a:r>
            <a:r>
              <a:rPr dirty="0" sz="600" spc="-10">
                <a:solidFill>
                  <a:srgbClr val="1F1F1F"/>
                </a:solidFill>
                <a:latin typeface="メイリオ"/>
                <a:cs typeface="メイリオ"/>
              </a:rPr>
              <a:t>daytime</a:t>
            </a:r>
            <a:r>
              <a:rPr dirty="0" sz="600" spc="15">
                <a:solidFill>
                  <a:srgbClr val="1F1F1F"/>
                </a:solidFill>
                <a:latin typeface="メイリオ"/>
                <a:cs typeface="メイリオ"/>
              </a:rPr>
              <a:t> </a:t>
            </a:r>
            <a:r>
              <a:rPr dirty="0" sz="600">
                <a:solidFill>
                  <a:srgbClr val="1F1F1F"/>
                </a:solidFill>
                <a:latin typeface="メイリオ"/>
                <a:cs typeface="メイリオ"/>
              </a:rPr>
              <a:t>light</a:t>
            </a:r>
            <a:r>
              <a:rPr dirty="0" sz="600" spc="20">
                <a:solidFill>
                  <a:srgbClr val="1F1F1F"/>
                </a:solidFill>
                <a:latin typeface="メイリオ"/>
                <a:cs typeface="メイリオ"/>
              </a:rPr>
              <a:t> </a:t>
            </a:r>
            <a:r>
              <a:rPr dirty="0" sz="600" spc="-20">
                <a:solidFill>
                  <a:srgbClr val="1F1F1F"/>
                </a:solidFill>
                <a:latin typeface="メイリオ"/>
                <a:cs typeface="メイリオ"/>
              </a:rPr>
              <a:t>conditions</a:t>
            </a:r>
            <a:r>
              <a:rPr dirty="0" sz="600" spc="10">
                <a:solidFill>
                  <a:srgbClr val="1F1F1F"/>
                </a:solidFill>
                <a:latin typeface="メイリオ"/>
                <a:cs typeface="メイリオ"/>
              </a:rPr>
              <a:t> </a:t>
            </a:r>
            <a:r>
              <a:rPr dirty="0" sz="600">
                <a:solidFill>
                  <a:srgbClr val="1F1F1F"/>
                </a:solidFill>
                <a:latin typeface="メイリオ"/>
                <a:cs typeface="メイリオ"/>
              </a:rPr>
              <a:t>on</a:t>
            </a:r>
            <a:r>
              <a:rPr dirty="0" sz="600" spc="20">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habits</a:t>
            </a:r>
            <a:r>
              <a:rPr dirty="0" sz="600" spc="10">
                <a:solidFill>
                  <a:srgbClr val="1F1F1F"/>
                </a:solidFill>
                <a:latin typeface="メイリオ"/>
                <a:cs typeface="メイリオ"/>
              </a:rPr>
              <a:t> </a:t>
            </a:r>
            <a:r>
              <a:rPr dirty="0" sz="600" spc="-30">
                <a:solidFill>
                  <a:srgbClr val="1F1F1F"/>
                </a:solidFill>
                <a:latin typeface="メイリオ"/>
                <a:cs typeface="メイリオ"/>
              </a:rPr>
              <a:t>and</a:t>
            </a:r>
            <a:r>
              <a:rPr dirty="0" sz="600" spc="5">
                <a:solidFill>
                  <a:srgbClr val="1F1F1F"/>
                </a:solidFill>
                <a:latin typeface="メイリオ"/>
                <a:cs typeface="メイリオ"/>
              </a:rPr>
              <a:t> </a:t>
            </a:r>
            <a:r>
              <a:rPr dirty="0" sz="600" spc="-35">
                <a:solidFill>
                  <a:srgbClr val="1F1F1F"/>
                </a:solidFill>
                <a:latin typeface="メイリオ"/>
                <a:cs typeface="メイリオ"/>
              </a:rPr>
              <a:t>morningness-eveningness</a:t>
            </a:r>
            <a:r>
              <a:rPr dirty="0" sz="600" spc="15">
                <a:solidFill>
                  <a:srgbClr val="1F1F1F"/>
                </a:solidFill>
                <a:latin typeface="メイリオ"/>
                <a:cs typeface="メイリオ"/>
              </a:rPr>
              <a:t> </a:t>
            </a:r>
            <a:r>
              <a:rPr dirty="0" sz="600" spc="-30">
                <a:solidFill>
                  <a:srgbClr val="1F1F1F"/>
                </a:solidFill>
                <a:latin typeface="メイリオ"/>
                <a:cs typeface="メイリオ"/>
              </a:rPr>
              <a:t>preference</a:t>
            </a:r>
            <a:r>
              <a:rPr dirty="0" sz="600" spc="15">
                <a:solidFill>
                  <a:srgbClr val="1F1F1F"/>
                </a:solidFill>
                <a:latin typeface="メイリオ"/>
                <a:cs typeface="メイリオ"/>
              </a:rPr>
              <a:t> </a:t>
            </a:r>
            <a:r>
              <a:rPr dirty="0" sz="600" spc="-10">
                <a:solidFill>
                  <a:srgbClr val="1F1F1F"/>
                </a:solidFill>
                <a:latin typeface="メイリオ"/>
                <a:cs typeface="メイリオ"/>
              </a:rPr>
              <a:t>of</a:t>
            </a:r>
            <a:r>
              <a:rPr dirty="0" sz="600" spc="15">
                <a:solidFill>
                  <a:srgbClr val="1F1F1F"/>
                </a:solidFill>
                <a:latin typeface="メイリオ"/>
                <a:cs typeface="メイリオ"/>
              </a:rPr>
              <a:t> </a:t>
            </a:r>
            <a:r>
              <a:rPr dirty="0" sz="600" spc="-30">
                <a:solidFill>
                  <a:srgbClr val="1F1F1F"/>
                </a:solidFill>
                <a:latin typeface="メイリオ"/>
                <a:cs typeface="メイリオ"/>
              </a:rPr>
              <a:t>Japanese</a:t>
            </a:r>
            <a:r>
              <a:rPr dirty="0" sz="600" spc="10">
                <a:solidFill>
                  <a:srgbClr val="1F1F1F"/>
                </a:solidFill>
                <a:latin typeface="メイリオ"/>
                <a:cs typeface="メイリオ"/>
              </a:rPr>
              <a:t> </a:t>
            </a:r>
            <a:r>
              <a:rPr dirty="0" sz="600" spc="-30">
                <a:solidFill>
                  <a:srgbClr val="1F1F1F"/>
                </a:solidFill>
                <a:latin typeface="メイリオ"/>
                <a:cs typeface="メイリオ"/>
              </a:rPr>
              <a:t>students</a:t>
            </a:r>
            <a:r>
              <a:rPr dirty="0" sz="600" spc="15">
                <a:solidFill>
                  <a:srgbClr val="1F1F1F"/>
                </a:solidFill>
                <a:latin typeface="メイリオ"/>
                <a:cs typeface="メイリオ"/>
              </a:rPr>
              <a:t> </a:t>
            </a:r>
            <a:r>
              <a:rPr dirty="0" sz="600" spc="-25">
                <a:solidFill>
                  <a:srgbClr val="1F1F1F"/>
                </a:solidFill>
                <a:latin typeface="メイリオ"/>
                <a:cs typeface="メイリオ"/>
              </a:rPr>
              <a:t>aged</a:t>
            </a:r>
            <a:r>
              <a:rPr dirty="0" sz="600" spc="5">
                <a:solidFill>
                  <a:srgbClr val="1F1F1F"/>
                </a:solidFill>
                <a:latin typeface="メイリオ"/>
                <a:cs typeface="メイリオ"/>
              </a:rPr>
              <a:t> </a:t>
            </a:r>
            <a:r>
              <a:rPr dirty="0" sz="600" spc="-35">
                <a:solidFill>
                  <a:srgbClr val="1F1F1F"/>
                </a:solidFill>
                <a:latin typeface="メイリオ"/>
                <a:cs typeface="メイリオ"/>
              </a:rPr>
              <a:t>12-</a:t>
            </a:r>
            <a:r>
              <a:rPr dirty="0" sz="600" spc="-25">
                <a:solidFill>
                  <a:srgbClr val="1F1F1F"/>
                </a:solidFill>
                <a:latin typeface="メイリオ"/>
                <a:cs typeface="メイリオ"/>
              </a:rPr>
              <a:t>15</a:t>
            </a:r>
            <a:r>
              <a:rPr dirty="0" sz="600" spc="500">
                <a:solidFill>
                  <a:srgbClr val="1F1F1F"/>
                </a:solidFill>
                <a:latin typeface="メイリオ"/>
                <a:cs typeface="メイリオ"/>
              </a:rPr>
              <a:t> </a:t>
            </a:r>
            <a:r>
              <a:rPr dirty="0" sz="600" spc="-30">
                <a:solidFill>
                  <a:srgbClr val="1F1F1F"/>
                </a:solidFill>
                <a:latin typeface="メイリオ"/>
                <a:cs typeface="メイリオ"/>
              </a:rPr>
              <a:t>years.</a:t>
            </a:r>
            <a:r>
              <a:rPr dirty="0" sz="600" spc="-15">
                <a:solidFill>
                  <a:srgbClr val="1F1F1F"/>
                </a:solidFill>
                <a:latin typeface="メイリオ"/>
                <a:cs typeface="メイリオ"/>
              </a:rPr>
              <a:t> </a:t>
            </a:r>
            <a:r>
              <a:rPr dirty="0" sz="600" spc="-30">
                <a:solidFill>
                  <a:srgbClr val="1F1F1F"/>
                </a:solidFill>
                <a:latin typeface="メイリオ"/>
                <a:cs typeface="メイリオ"/>
              </a:rPr>
              <a:t>Psychiatry</a:t>
            </a:r>
            <a:r>
              <a:rPr dirty="0" sz="600" spc="-25">
                <a:solidFill>
                  <a:srgbClr val="1F1F1F"/>
                </a:solidFill>
                <a:latin typeface="メイリオ"/>
                <a:cs typeface="メイリオ"/>
              </a:rPr>
              <a:t> Clin</a:t>
            </a:r>
            <a:r>
              <a:rPr dirty="0" sz="600" spc="-40">
                <a:solidFill>
                  <a:srgbClr val="1F1F1F"/>
                </a:solidFill>
                <a:latin typeface="メイリオ"/>
                <a:cs typeface="メイリオ"/>
              </a:rPr>
              <a:t> </a:t>
            </a:r>
            <a:r>
              <a:rPr dirty="0" sz="600" spc="-35">
                <a:solidFill>
                  <a:srgbClr val="1F1F1F"/>
                </a:solidFill>
                <a:latin typeface="メイリオ"/>
                <a:cs typeface="メイリオ"/>
              </a:rPr>
              <a:t>Neurosci</a:t>
            </a:r>
            <a:r>
              <a:rPr dirty="0" sz="600" spc="-20">
                <a:solidFill>
                  <a:srgbClr val="1F1F1F"/>
                </a:solidFill>
                <a:latin typeface="メイリオ"/>
                <a:cs typeface="メイリオ"/>
              </a:rPr>
              <a:t> 6:</a:t>
            </a:r>
            <a:r>
              <a:rPr dirty="0" sz="600" spc="5">
                <a:solidFill>
                  <a:srgbClr val="1F1F1F"/>
                </a:solidFill>
                <a:latin typeface="メイリオ"/>
                <a:cs typeface="メイリオ"/>
              </a:rPr>
              <a:t> </a:t>
            </a:r>
            <a:r>
              <a:rPr dirty="0" sz="600" spc="-35">
                <a:solidFill>
                  <a:srgbClr val="1F1F1F"/>
                </a:solidFill>
                <a:latin typeface="メイリオ"/>
                <a:cs typeface="メイリオ"/>
              </a:rPr>
              <a:t>225-</a:t>
            </a:r>
            <a:r>
              <a:rPr dirty="0" sz="600" spc="-30">
                <a:solidFill>
                  <a:srgbClr val="1F1F1F"/>
                </a:solidFill>
                <a:latin typeface="メイリオ"/>
                <a:cs typeface="メイリオ"/>
              </a:rPr>
              <a:t>226,</a:t>
            </a:r>
            <a:r>
              <a:rPr dirty="0" sz="600">
                <a:solidFill>
                  <a:srgbClr val="1F1F1F"/>
                </a:solidFill>
                <a:latin typeface="メイリオ"/>
                <a:cs typeface="メイリオ"/>
              </a:rPr>
              <a:t> </a:t>
            </a:r>
            <a:r>
              <a:rPr dirty="0" sz="600" spc="-10">
                <a:solidFill>
                  <a:srgbClr val="1F1F1F"/>
                </a:solidFill>
                <a:latin typeface="メイリオ"/>
                <a:cs typeface="メイリオ"/>
              </a:rPr>
              <a:t>2002.</a:t>
            </a:r>
            <a:endParaRPr sz="600">
              <a:latin typeface="メイリオ"/>
              <a:cs typeface="メイリオ"/>
            </a:endParaRPr>
          </a:p>
          <a:p>
            <a:pPr marL="67310">
              <a:lnSpc>
                <a:spcPct val="100000"/>
              </a:lnSpc>
              <a:spcBef>
                <a:spcPts val="395"/>
              </a:spcBef>
            </a:pPr>
            <a:r>
              <a:rPr dirty="0" sz="600">
                <a:solidFill>
                  <a:srgbClr val="1F1F1F"/>
                </a:solidFill>
                <a:latin typeface="メイリオ"/>
                <a:cs typeface="メイリオ"/>
              </a:rPr>
              <a:t>16.</a:t>
            </a:r>
            <a:r>
              <a:rPr dirty="0" sz="600" spc="85">
                <a:solidFill>
                  <a:srgbClr val="1F1F1F"/>
                </a:solidFill>
                <a:latin typeface="メイリオ"/>
                <a:cs typeface="メイリオ"/>
              </a:rPr>
              <a:t> </a:t>
            </a:r>
            <a:r>
              <a:rPr dirty="0" sz="600" spc="-35">
                <a:solidFill>
                  <a:srgbClr val="1F1F1F"/>
                </a:solidFill>
                <a:latin typeface="メイリオ"/>
                <a:cs typeface="メイリオ"/>
              </a:rPr>
              <a:t>Kohyama</a:t>
            </a:r>
            <a:r>
              <a:rPr dirty="0" sz="600" spc="-15">
                <a:solidFill>
                  <a:srgbClr val="1F1F1F"/>
                </a:solidFill>
                <a:latin typeface="メイリオ"/>
                <a:cs typeface="メイリオ"/>
              </a:rPr>
              <a:t> </a:t>
            </a:r>
            <a:r>
              <a:rPr dirty="0" sz="600" spc="-25">
                <a:solidFill>
                  <a:srgbClr val="1F1F1F"/>
                </a:solidFill>
                <a:latin typeface="メイリオ"/>
                <a:cs typeface="メイリオ"/>
              </a:rPr>
              <a:t>J.</a:t>
            </a:r>
            <a:r>
              <a:rPr dirty="0" sz="600" spc="-20">
                <a:solidFill>
                  <a:srgbClr val="1F1F1F"/>
                </a:solidFill>
                <a:latin typeface="メイリオ"/>
                <a:cs typeface="メイリオ"/>
              </a:rPr>
              <a:t> </a:t>
            </a:r>
            <a:r>
              <a:rPr dirty="0" sz="600" spc="-30">
                <a:solidFill>
                  <a:srgbClr val="1F1F1F"/>
                </a:solidFill>
                <a:latin typeface="メイリオ"/>
                <a:cs typeface="メイリオ"/>
              </a:rPr>
              <a:t>Sleep health</a:t>
            </a:r>
            <a:r>
              <a:rPr dirty="0" sz="600" spc="-25">
                <a:solidFill>
                  <a:srgbClr val="1F1F1F"/>
                </a:solidFill>
                <a:latin typeface="メイリオ"/>
                <a:cs typeface="メイリオ"/>
              </a:rPr>
              <a:t> </a:t>
            </a:r>
            <a:r>
              <a:rPr dirty="0" sz="600" spc="-30">
                <a:solidFill>
                  <a:srgbClr val="1F1F1F"/>
                </a:solidFill>
                <a:latin typeface="メイリオ"/>
                <a:cs typeface="メイリオ"/>
              </a:rPr>
              <a:t>and</a:t>
            </a:r>
            <a:r>
              <a:rPr dirty="0" sz="600" spc="-20">
                <a:solidFill>
                  <a:srgbClr val="1F1F1F"/>
                </a:solidFill>
                <a:latin typeface="メイリオ"/>
                <a:cs typeface="メイリオ"/>
              </a:rPr>
              <a:t> </a:t>
            </a:r>
            <a:r>
              <a:rPr dirty="0" sz="600" spc="-35">
                <a:solidFill>
                  <a:srgbClr val="1F1F1F"/>
                </a:solidFill>
                <a:latin typeface="メイリオ"/>
                <a:cs typeface="メイリオ"/>
              </a:rPr>
              <a:t>asynchronization. </a:t>
            </a:r>
            <a:r>
              <a:rPr dirty="0" sz="600" spc="-30">
                <a:solidFill>
                  <a:srgbClr val="1F1F1F"/>
                </a:solidFill>
                <a:latin typeface="メイリオ"/>
                <a:cs typeface="メイリオ"/>
              </a:rPr>
              <a:t>Brain</a:t>
            </a:r>
            <a:r>
              <a:rPr dirty="0" sz="600" spc="-45">
                <a:solidFill>
                  <a:srgbClr val="1F1F1F"/>
                </a:solidFill>
                <a:latin typeface="メイリオ"/>
                <a:cs typeface="メイリオ"/>
              </a:rPr>
              <a:t> </a:t>
            </a:r>
            <a:r>
              <a:rPr dirty="0" sz="600" spc="-30">
                <a:solidFill>
                  <a:srgbClr val="1F1F1F"/>
                </a:solidFill>
                <a:latin typeface="メイリオ"/>
                <a:cs typeface="メイリオ"/>
              </a:rPr>
              <a:t>Dev</a:t>
            </a:r>
            <a:r>
              <a:rPr dirty="0" sz="600" spc="-20">
                <a:solidFill>
                  <a:srgbClr val="1F1F1F"/>
                </a:solidFill>
                <a:latin typeface="メイリオ"/>
                <a:cs typeface="メイリオ"/>
              </a:rPr>
              <a:t> </a:t>
            </a:r>
            <a:r>
              <a:rPr dirty="0" sz="600" spc="-25">
                <a:solidFill>
                  <a:srgbClr val="1F1F1F"/>
                </a:solidFill>
                <a:latin typeface="メイリオ"/>
                <a:cs typeface="メイリオ"/>
              </a:rPr>
              <a:t>33:</a:t>
            </a:r>
            <a:r>
              <a:rPr dirty="0" sz="600" spc="-5">
                <a:solidFill>
                  <a:srgbClr val="1F1F1F"/>
                </a:solidFill>
                <a:latin typeface="メイリオ"/>
                <a:cs typeface="メイリオ"/>
              </a:rPr>
              <a:t> </a:t>
            </a:r>
            <a:r>
              <a:rPr dirty="0" sz="600" spc="-35">
                <a:solidFill>
                  <a:srgbClr val="1F1F1F"/>
                </a:solidFill>
                <a:latin typeface="メイリオ"/>
                <a:cs typeface="メイリオ"/>
              </a:rPr>
              <a:t>252-</a:t>
            </a:r>
            <a:r>
              <a:rPr dirty="0" sz="600" spc="-30">
                <a:solidFill>
                  <a:srgbClr val="1F1F1F"/>
                </a:solidFill>
                <a:latin typeface="メイリオ"/>
                <a:cs typeface="メイリオ"/>
              </a:rPr>
              <a:t>259,</a:t>
            </a:r>
            <a:r>
              <a:rPr dirty="0" sz="600" spc="-10">
                <a:solidFill>
                  <a:srgbClr val="1F1F1F"/>
                </a:solidFill>
                <a:latin typeface="メイリオ"/>
                <a:cs typeface="メイリオ"/>
              </a:rPr>
              <a:t> 2011.</a:t>
            </a:r>
            <a:endParaRPr sz="600">
              <a:latin typeface="メイリオ"/>
              <a:cs typeface="メイリオ"/>
            </a:endParaRPr>
          </a:p>
          <a:p>
            <a:pPr algn="just" marL="212090" marR="5080" indent="-144780">
              <a:lnSpc>
                <a:spcPct val="100000"/>
              </a:lnSpc>
              <a:spcBef>
                <a:spcPts val="409"/>
              </a:spcBef>
            </a:pPr>
            <a:r>
              <a:rPr dirty="0" sz="600">
                <a:solidFill>
                  <a:srgbClr val="1F1F1F"/>
                </a:solidFill>
                <a:latin typeface="メイリオ"/>
                <a:cs typeface="メイリオ"/>
              </a:rPr>
              <a:t>17. </a:t>
            </a:r>
            <a:r>
              <a:rPr dirty="0" sz="600" spc="-25">
                <a:solidFill>
                  <a:srgbClr val="1F1F1F"/>
                </a:solidFill>
                <a:latin typeface="メイリオ"/>
                <a:cs typeface="メイリオ"/>
              </a:rPr>
              <a:t>Ogata </a:t>
            </a:r>
            <a:r>
              <a:rPr dirty="0" sz="600" spc="-20">
                <a:solidFill>
                  <a:srgbClr val="1F1F1F"/>
                </a:solidFill>
                <a:latin typeface="メイリオ"/>
                <a:cs typeface="メイリオ"/>
              </a:rPr>
              <a:t>H, </a:t>
            </a:r>
            <a:r>
              <a:rPr dirty="0" sz="600" spc="-25">
                <a:solidFill>
                  <a:srgbClr val="1F1F1F"/>
                </a:solidFill>
                <a:latin typeface="メイリオ"/>
                <a:cs typeface="メイリオ"/>
              </a:rPr>
              <a:t>Horie </a:t>
            </a:r>
            <a:r>
              <a:rPr dirty="0" sz="600" spc="-10">
                <a:solidFill>
                  <a:srgbClr val="1F1F1F"/>
                </a:solidFill>
                <a:latin typeface="メイリオ"/>
                <a:cs typeface="メイリオ"/>
              </a:rPr>
              <a:t>M,</a:t>
            </a:r>
            <a:r>
              <a:rPr dirty="0" sz="600" spc="-30">
                <a:solidFill>
                  <a:srgbClr val="1F1F1F"/>
                </a:solidFill>
                <a:latin typeface="メイリオ"/>
                <a:cs typeface="メイリオ"/>
              </a:rPr>
              <a:t> Kayaba</a:t>
            </a:r>
            <a:r>
              <a:rPr dirty="0" sz="600" spc="-20">
                <a:solidFill>
                  <a:srgbClr val="1F1F1F"/>
                </a:solidFill>
                <a:latin typeface="メイリオ"/>
                <a:cs typeface="メイリオ"/>
              </a:rPr>
              <a:t> </a:t>
            </a:r>
            <a:r>
              <a:rPr dirty="0" sz="600" spc="-10">
                <a:solidFill>
                  <a:srgbClr val="1F1F1F"/>
                </a:solidFill>
                <a:latin typeface="メイリオ"/>
                <a:cs typeface="メイリオ"/>
              </a:rPr>
              <a:t>M,</a:t>
            </a:r>
            <a:r>
              <a:rPr dirty="0" sz="600" spc="-30">
                <a:solidFill>
                  <a:srgbClr val="1F1F1F"/>
                </a:solidFill>
                <a:latin typeface="メイリオ"/>
                <a:cs typeface="メイリオ"/>
              </a:rPr>
              <a:t> </a:t>
            </a:r>
            <a:r>
              <a:rPr dirty="0" sz="600" spc="-25">
                <a:solidFill>
                  <a:srgbClr val="1F1F1F"/>
                </a:solidFill>
                <a:latin typeface="メイリオ"/>
                <a:cs typeface="メイリオ"/>
              </a:rPr>
              <a:t>Tanaka </a:t>
            </a:r>
            <a:r>
              <a:rPr dirty="0" sz="600">
                <a:solidFill>
                  <a:srgbClr val="1F1F1F"/>
                </a:solidFill>
                <a:latin typeface="メイリオ"/>
                <a:cs typeface="メイリオ"/>
              </a:rPr>
              <a:t>Y,</a:t>
            </a:r>
            <a:r>
              <a:rPr dirty="0" sz="600" spc="-35">
                <a:solidFill>
                  <a:srgbClr val="1F1F1F"/>
                </a:solidFill>
                <a:latin typeface="メイリオ"/>
                <a:cs typeface="メイリオ"/>
              </a:rPr>
              <a:t> </a:t>
            </a:r>
            <a:r>
              <a:rPr dirty="0" sz="600" spc="-25">
                <a:solidFill>
                  <a:srgbClr val="1F1F1F"/>
                </a:solidFill>
                <a:latin typeface="メイリオ"/>
                <a:cs typeface="メイリオ"/>
              </a:rPr>
              <a:t>Ando </a:t>
            </a:r>
            <a:r>
              <a:rPr dirty="0" sz="600" spc="-20">
                <a:solidFill>
                  <a:srgbClr val="1F1F1F"/>
                </a:solidFill>
                <a:latin typeface="メイリオ"/>
                <a:cs typeface="メイリオ"/>
              </a:rPr>
              <a:t>A,</a:t>
            </a:r>
            <a:r>
              <a:rPr dirty="0" sz="600" spc="-30">
                <a:solidFill>
                  <a:srgbClr val="1F1F1F"/>
                </a:solidFill>
                <a:latin typeface="メイリオ"/>
                <a:cs typeface="メイリオ"/>
              </a:rPr>
              <a:t> </a:t>
            </a:r>
            <a:r>
              <a:rPr dirty="0" sz="600" spc="-20">
                <a:solidFill>
                  <a:srgbClr val="1F1F1F"/>
                </a:solidFill>
                <a:latin typeface="メイリオ"/>
                <a:cs typeface="メイリオ"/>
              </a:rPr>
              <a:t>Park </a:t>
            </a:r>
            <a:r>
              <a:rPr dirty="0" sz="600" spc="-10">
                <a:solidFill>
                  <a:srgbClr val="1F1F1F"/>
                </a:solidFill>
                <a:latin typeface="メイリオ"/>
                <a:cs typeface="メイリオ"/>
              </a:rPr>
              <a:t>I,</a:t>
            </a:r>
            <a:r>
              <a:rPr dirty="0" sz="600" spc="-30">
                <a:solidFill>
                  <a:srgbClr val="1F1F1F"/>
                </a:solidFill>
                <a:latin typeface="メイリオ"/>
                <a:cs typeface="メイリオ"/>
              </a:rPr>
              <a:t> </a:t>
            </a:r>
            <a:r>
              <a:rPr dirty="0" sz="600" spc="-25">
                <a:solidFill>
                  <a:srgbClr val="1F1F1F"/>
                </a:solidFill>
                <a:latin typeface="メイリオ"/>
                <a:cs typeface="メイリオ"/>
              </a:rPr>
              <a:t>Zhang </a:t>
            </a:r>
            <a:r>
              <a:rPr dirty="0" sz="600" spc="-10">
                <a:solidFill>
                  <a:srgbClr val="1F1F1F"/>
                </a:solidFill>
                <a:latin typeface="メイリオ"/>
                <a:cs typeface="メイリオ"/>
              </a:rPr>
              <a:t>S,</a:t>
            </a:r>
            <a:r>
              <a:rPr dirty="0" sz="600" spc="-35">
                <a:solidFill>
                  <a:srgbClr val="1F1F1F"/>
                </a:solidFill>
                <a:latin typeface="メイリオ"/>
                <a:cs typeface="メイリオ"/>
              </a:rPr>
              <a:t> </a:t>
            </a:r>
            <a:r>
              <a:rPr dirty="0" sz="600" spc="-25">
                <a:solidFill>
                  <a:srgbClr val="1F1F1F"/>
                </a:solidFill>
                <a:latin typeface="メイリオ"/>
                <a:cs typeface="メイリオ"/>
              </a:rPr>
              <a:t>Yajima </a:t>
            </a:r>
            <a:r>
              <a:rPr dirty="0" sz="600" spc="-10">
                <a:solidFill>
                  <a:srgbClr val="1F1F1F"/>
                </a:solidFill>
                <a:latin typeface="メイリオ"/>
                <a:cs typeface="メイリオ"/>
              </a:rPr>
              <a:t>K,Shoda</a:t>
            </a:r>
            <a:r>
              <a:rPr dirty="0" sz="600" spc="500">
                <a:solidFill>
                  <a:srgbClr val="1F1F1F"/>
                </a:solidFill>
                <a:latin typeface="メイリオ"/>
                <a:cs typeface="メイリオ"/>
              </a:rPr>
              <a:t> </a:t>
            </a:r>
            <a:r>
              <a:rPr dirty="0" sz="600" spc="-35">
                <a:solidFill>
                  <a:srgbClr val="1F1F1F"/>
                </a:solidFill>
                <a:latin typeface="メイリオ"/>
                <a:cs typeface="メイリオ"/>
              </a:rPr>
              <a:t>J-</a:t>
            </a:r>
            <a:r>
              <a:rPr dirty="0" sz="600" spc="-10">
                <a:solidFill>
                  <a:srgbClr val="1F1F1F"/>
                </a:solidFill>
                <a:latin typeface="メイリオ"/>
                <a:cs typeface="メイリオ"/>
              </a:rPr>
              <a:t>I,</a:t>
            </a:r>
            <a:r>
              <a:rPr dirty="0" sz="600" spc="-20">
                <a:solidFill>
                  <a:srgbClr val="1F1F1F"/>
                </a:solidFill>
                <a:latin typeface="メイリオ"/>
                <a:cs typeface="メイリオ"/>
              </a:rPr>
              <a:t> Omi</a:t>
            </a:r>
            <a:r>
              <a:rPr dirty="0" sz="600" spc="-5">
                <a:solidFill>
                  <a:srgbClr val="1F1F1F"/>
                </a:solidFill>
                <a:latin typeface="メイリオ"/>
                <a:cs typeface="メイリオ"/>
              </a:rPr>
              <a:t> </a:t>
            </a:r>
            <a:r>
              <a:rPr dirty="0" sz="600" spc="-20">
                <a:solidFill>
                  <a:srgbClr val="1F1F1F"/>
                </a:solidFill>
                <a:latin typeface="メイリオ"/>
                <a:cs typeface="メイリオ"/>
              </a:rPr>
              <a:t>N,</a:t>
            </a:r>
            <a:r>
              <a:rPr dirty="0" sz="600" spc="-10">
                <a:solidFill>
                  <a:srgbClr val="1F1F1F"/>
                </a:solidFill>
                <a:latin typeface="メイリオ"/>
                <a:cs typeface="メイリオ"/>
              </a:rPr>
              <a:t> </a:t>
            </a:r>
            <a:r>
              <a:rPr dirty="0" sz="600" spc="-30">
                <a:solidFill>
                  <a:srgbClr val="1F1F1F"/>
                </a:solidFill>
                <a:latin typeface="メイリオ"/>
                <a:cs typeface="メイリオ"/>
              </a:rPr>
              <a:t>et</a:t>
            </a:r>
            <a:r>
              <a:rPr dirty="0" sz="600" spc="-20">
                <a:solidFill>
                  <a:srgbClr val="1F1F1F"/>
                </a:solidFill>
                <a:latin typeface="メイリオ"/>
                <a:cs typeface="メイリオ"/>
              </a:rPr>
              <a:t> </a:t>
            </a:r>
            <a:r>
              <a:rPr dirty="0" sz="600" spc="-25">
                <a:solidFill>
                  <a:srgbClr val="1F1F1F"/>
                </a:solidFill>
                <a:latin typeface="メイリオ"/>
                <a:cs typeface="メイリオ"/>
              </a:rPr>
              <a:t>al. </a:t>
            </a:r>
            <a:r>
              <a:rPr dirty="0" sz="600" spc="-30">
                <a:solidFill>
                  <a:srgbClr val="1F1F1F"/>
                </a:solidFill>
                <a:latin typeface="メイリオ"/>
                <a:cs typeface="メイリオ"/>
              </a:rPr>
              <a:t>Skipping</a:t>
            </a:r>
            <a:r>
              <a:rPr dirty="0" sz="600" spc="-15">
                <a:solidFill>
                  <a:srgbClr val="1F1F1F"/>
                </a:solidFill>
                <a:latin typeface="メイリオ"/>
                <a:cs typeface="メイリオ"/>
              </a:rPr>
              <a:t> </a:t>
            </a:r>
            <a:r>
              <a:rPr dirty="0" sz="600" spc="-30">
                <a:solidFill>
                  <a:srgbClr val="1F1F1F"/>
                </a:solidFill>
                <a:latin typeface="メイリオ"/>
                <a:cs typeface="メイリオ"/>
              </a:rPr>
              <a:t>breakfast</a:t>
            </a:r>
            <a:r>
              <a:rPr dirty="0" sz="600" spc="-5">
                <a:solidFill>
                  <a:srgbClr val="1F1F1F"/>
                </a:solidFill>
                <a:latin typeface="メイリオ"/>
                <a:cs typeface="メイリオ"/>
              </a:rPr>
              <a:t> </a:t>
            </a:r>
            <a:r>
              <a:rPr dirty="0" sz="600" spc="-20">
                <a:solidFill>
                  <a:srgbClr val="1F1F1F"/>
                </a:solidFill>
                <a:latin typeface="メイリオ"/>
                <a:cs typeface="メイリオ"/>
              </a:rPr>
              <a:t>for</a:t>
            </a:r>
            <a:r>
              <a:rPr dirty="0" sz="600">
                <a:solidFill>
                  <a:srgbClr val="1F1F1F"/>
                </a:solidFill>
                <a:latin typeface="メイリオ"/>
                <a:cs typeface="メイリオ"/>
              </a:rPr>
              <a:t> 6</a:t>
            </a:r>
            <a:r>
              <a:rPr dirty="0" sz="600" spc="-5">
                <a:solidFill>
                  <a:srgbClr val="1F1F1F"/>
                </a:solidFill>
                <a:latin typeface="メイリオ"/>
                <a:cs typeface="メイリオ"/>
              </a:rPr>
              <a:t> </a:t>
            </a:r>
            <a:r>
              <a:rPr dirty="0" sz="600" spc="-30">
                <a:solidFill>
                  <a:srgbClr val="1F1F1F"/>
                </a:solidFill>
                <a:latin typeface="メイリオ"/>
                <a:cs typeface="メイリオ"/>
              </a:rPr>
              <a:t>days</a:t>
            </a:r>
            <a:r>
              <a:rPr dirty="0" sz="600" spc="-5">
                <a:solidFill>
                  <a:srgbClr val="1F1F1F"/>
                </a:solidFill>
                <a:latin typeface="メイリオ"/>
                <a:cs typeface="メイリオ"/>
              </a:rPr>
              <a:t> </a:t>
            </a:r>
            <a:r>
              <a:rPr dirty="0" sz="600" spc="-30">
                <a:solidFill>
                  <a:srgbClr val="1F1F1F"/>
                </a:solidFill>
                <a:latin typeface="メイリオ"/>
                <a:cs typeface="メイリオ"/>
              </a:rPr>
              <a:t>delayed</a:t>
            </a:r>
            <a:r>
              <a:rPr dirty="0" sz="600" spc="-10">
                <a:solidFill>
                  <a:srgbClr val="1F1F1F"/>
                </a:solidFill>
                <a:latin typeface="メイリオ"/>
                <a:cs typeface="メイリオ"/>
              </a:rPr>
              <a:t> </a:t>
            </a:r>
            <a:r>
              <a:rPr dirty="0" sz="600" spc="-30">
                <a:solidFill>
                  <a:srgbClr val="1F1F1F"/>
                </a:solidFill>
                <a:latin typeface="メイリオ"/>
                <a:cs typeface="メイリオ"/>
              </a:rPr>
              <a:t>the</a:t>
            </a:r>
            <a:r>
              <a:rPr dirty="0" sz="600" spc="-20">
                <a:solidFill>
                  <a:srgbClr val="1F1F1F"/>
                </a:solidFill>
                <a:latin typeface="メイリオ"/>
                <a:cs typeface="メイリオ"/>
              </a:rPr>
              <a:t> </a:t>
            </a:r>
            <a:r>
              <a:rPr dirty="0" sz="600" spc="-30">
                <a:solidFill>
                  <a:srgbClr val="1F1F1F"/>
                </a:solidFill>
                <a:latin typeface="メイリオ"/>
                <a:cs typeface="メイリオ"/>
              </a:rPr>
              <a:t>circadian</a:t>
            </a:r>
            <a:r>
              <a:rPr dirty="0" sz="600" spc="-5">
                <a:solidFill>
                  <a:srgbClr val="1F1F1F"/>
                </a:solidFill>
                <a:latin typeface="メイリオ"/>
                <a:cs typeface="メイリオ"/>
              </a:rPr>
              <a:t> </a:t>
            </a:r>
            <a:r>
              <a:rPr dirty="0" sz="600" spc="-30">
                <a:solidFill>
                  <a:srgbClr val="1F1F1F"/>
                </a:solidFill>
                <a:latin typeface="メイリオ"/>
                <a:cs typeface="メイリオ"/>
              </a:rPr>
              <a:t>rhythm</a:t>
            </a:r>
            <a:r>
              <a:rPr dirty="0" sz="600" spc="-5">
                <a:solidFill>
                  <a:srgbClr val="1F1F1F"/>
                </a:solidFill>
                <a:latin typeface="メイリオ"/>
                <a:cs typeface="メイリオ"/>
              </a:rPr>
              <a:t> </a:t>
            </a:r>
            <a:r>
              <a:rPr dirty="0" sz="600" spc="-20">
                <a:solidFill>
                  <a:srgbClr val="1F1F1F"/>
                </a:solidFill>
                <a:latin typeface="メイリオ"/>
                <a:cs typeface="メイリオ"/>
              </a:rPr>
              <a:t>of</a:t>
            </a:r>
            <a:r>
              <a:rPr dirty="0" sz="600" spc="-15">
                <a:solidFill>
                  <a:srgbClr val="1F1F1F"/>
                </a:solidFill>
                <a:latin typeface="メイリオ"/>
                <a:cs typeface="メイリオ"/>
              </a:rPr>
              <a:t> </a:t>
            </a:r>
            <a:r>
              <a:rPr dirty="0" sz="600" spc="-25">
                <a:solidFill>
                  <a:srgbClr val="1F1F1F"/>
                </a:solidFill>
                <a:latin typeface="メイリオ"/>
                <a:cs typeface="メイリオ"/>
              </a:rPr>
              <a:t>the</a:t>
            </a:r>
            <a:r>
              <a:rPr dirty="0" sz="600" spc="500">
                <a:solidFill>
                  <a:srgbClr val="1F1F1F"/>
                </a:solidFill>
                <a:latin typeface="メイリオ"/>
                <a:cs typeface="メイリオ"/>
              </a:rPr>
              <a:t> </a:t>
            </a:r>
            <a:r>
              <a:rPr dirty="0" sz="600">
                <a:solidFill>
                  <a:srgbClr val="1F1F1F"/>
                </a:solidFill>
                <a:latin typeface="メイリオ"/>
                <a:cs typeface="メイリオ"/>
              </a:rPr>
              <a:t>body</a:t>
            </a:r>
            <a:r>
              <a:rPr dirty="0" sz="600" spc="-5">
                <a:solidFill>
                  <a:srgbClr val="1F1F1F"/>
                </a:solidFill>
                <a:latin typeface="メイリオ"/>
                <a:cs typeface="メイリオ"/>
              </a:rPr>
              <a:t> </a:t>
            </a:r>
            <a:r>
              <a:rPr dirty="0" sz="600" spc="-20">
                <a:solidFill>
                  <a:srgbClr val="1F1F1F"/>
                </a:solidFill>
                <a:latin typeface="メイリオ"/>
                <a:cs typeface="メイリオ"/>
              </a:rPr>
              <a:t>temperature</a:t>
            </a:r>
            <a:r>
              <a:rPr dirty="0" sz="600">
                <a:solidFill>
                  <a:srgbClr val="1F1F1F"/>
                </a:solidFill>
                <a:latin typeface="メイリオ"/>
                <a:cs typeface="メイリオ"/>
              </a:rPr>
              <a:t> </a:t>
            </a:r>
            <a:r>
              <a:rPr dirty="0" sz="600" spc="-10">
                <a:solidFill>
                  <a:srgbClr val="1F1F1F"/>
                </a:solidFill>
                <a:latin typeface="メイリオ"/>
                <a:cs typeface="メイリオ"/>
              </a:rPr>
              <a:t>without</a:t>
            </a:r>
            <a:r>
              <a:rPr dirty="0" sz="600" spc="-5">
                <a:solidFill>
                  <a:srgbClr val="1F1F1F"/>
                </a:solidFill>
                <a:latin typeface="メイリオ"/>
                <a:cs typeface="メイリオ"/>
              </a:rPr>
              <a:t> </a:t>
            </a:r>
            <a:r>
              <a:rPr dirty="0" sz="600" spc="-20">
                <a:solidFill>
                  <a:srgbClr val="1F1F1F"/>
                </a:solidFill>
                <a:latin typeface="メイリオ"/>
                <a:cs typeface="メイリオ"/>
              </a:rPr>
              <a:t>altering</a:t>
            </a:r>
            <a:r>
              <a:rPr dirty="0" sz="600" spc="-5">
                <a:solidFill>
                  <a:srgbClr val="1F1F1F"/>
                </a:solidFill>
                <a:latin typeface="メイリオ"/>
                <a:cs typeface="メイリオ"/>
              </a:rPr>
              <a:t> </a:t>
            </a:r>
            <a:r>
              <a:rPr dirty="0" sz="600">
                <a:solidFill>
                  <a:srgbClr val="1F1F1F"/>
                </a:solidFill>
                <a:latin typeface="メイリオ"/>
                <a:cs typeface="メイリオ"/>
              </a:rPr>
              <a:t>clock</a:t>
            </a:r>
            <a:r>
              <a:rPr dirty="0" sz="600" spc="5">
                <a:solidFill>
                  <a:srgbClr val="1F1F1F"/>
                </a:solidFill>
                <a:latin typeface="メイリオ"/>
                <a:cs typeface="メイリオ"/>
              </a:rPr>
              <a:t> </a:t>
            </a:r>
            <a:r>
              <a:rPr dirty="0" sz="600">
                <a:solidFill>
                  <a:srgbClr val="1F1F1F"/>
                </a:solidFill>
                <a:latin typeface="メイリオ"/>
                <a:cs typeface="メイリオ"/>
              </a:rPr>
              <a:t>gene </a:t>
            </a:r>
            <a:r>
              <a:rPr dirty="0" sz="600" spc="-20">
                <a:solidFill>
                  <a:srgbClr val="1F1F1F"/>
                </a:solidFill>
                <a:latin typeface="メイリオ"/>
                <a:cs typeface="メイリオ"/>
              </a:rPr>
              <a:t>expression</a:t>
            </a:r>
            <a:r>
              <a:rPr dirty="0" sz="600">
                <a:solidFill>
                  <a:srgbClr val="1F1F1F"/>
                </a:solidFill>
                <a:latin typeface="メイリオ"/>
                <a:cs typeface="メイリオ"/>
              </a:rPr>
              <a:t> in human </a:t>
            </a:r>
            <a:r>
              <a:rPr dirty="0" sz="600" spc="-10">
                <a:solidFill>
                  <a:srgbClr val="1F1F1F"/>
                </a:solidFill>
                <a:latin typeface="メイリオ"/>
                <a:cs typeface="メイリオ"/>
              </a:rPr>
              <a:t>leukocytes.</a:t>
            </a:r>
            <a:r>
              <a:rPr dirty="0" sz="600" spc="500">
                <a:solidFill>
                  <a:srgbClr val="1F1F1F"/>
                </a:solidFill>
                <a:latin typeface="メイリオ"/>
                <a:cs typeface="メイリオ"/>
              </a:rPr>
              <a:t> </a:t>
            </a:r>
            <a:r>
              <a:rPr dirty="0" sz="600" spc="-35">
                <a:solidFill>
                  <a:srgbClr val="1F1F1F"/>
                </a:solidFill>
                <a:latin typeface="メイリオ"/>
                <a:cs typeface="メイリオ"/>
              </a:rPr>
              <a:t>Nutrients</a:t>
            </a:r>
            <a:r>
              <a:rPr dirty="0" sz="600" spc="-20">
                <a:solidFill>
                  <a:srgbClr val="1F1F1F"/>
                </a:solidFill>
                <a:latin typeface="メイリオ"/>
                <a:cs typeface="メイリオ"/>
              </a:rPr>
              <a:t> </a:t>
            </a:r>
            <a:r>
              <a:rPr dirty="0" sz="600" spc="-25">
                <a:solidFill>
                  <a:srgbClr val="1F1F1F"/>
                </a:solidFill>
                <a:latin typeface="メイリオ"/>
                <a:cs typeface="メイリオ"/>
              </a:rPr>
              <a:t>12:</a:t>
            </a:r>
            <a:r>
              <a:rPr dirty="0" sz="600">
                <a:solidFill>
                  <a:srgbClr val="1F1F1F"/>
                </a:solidFill>
                <a:latin typeface="メイリオ"/>
                <a:cs typeface="メイリオ"/>
              </a:rPr>
              <a:t> </a:t>
            </a:r>
            <a:r>
              <a:rPr dirty="0" sz="600" spc="-30">
                <a:solidFill>
                  <a:srgbClr val="1F1F1F"/>
                </a:solidFill>
                <a:latin typeface="メイリオ"/>
                <a:cs typeface="メイリオ"/>
              </a:rPr>
              <a:t>2797,</a:t>
            </a:r>
            <a:r>
              <a:rPr dirty="0" sz="600" spc="-10">
                <a:solidFill>
                  <a:srgbClr val="1F1F1F"/>
                </a:solidFill>
                <a:latin typeface="メイリオ"/>
                <a:cs typeface="メイリオ"/>
              </a:rPr>
              <a:t> 2020.</a:t>
            </a:r>
            <a:endParaRPr sz="600">
              <a:latin typeface="メイリオ"/>
              <a:cs typeface="メイリオ"/>
            </a:endParaRPr>
          </a:p>
        </p:txBody>
      </p:sp>
      <p:sp>
        <p:nvSpPr>
          <p:cNvPr id="4" name="object 4"/>
          <p:cNvSpPr txBox="1"/>
          <p:nvPr/>
        </p:nvSpPr>
        <p:spPr>
          <a:xfrm>
            <a:off x="3501644" y="3988053"/>
            <a:ext cx="3060065" cy="5412105"/>
          </a:xfrm>
          <a:prstGeom prst="rect">
            <a:avLst/>
          </a:prstGeom>
        </p:spPr>
        <p:txBody>
          <a:bodyPr wrap="square" lIns="0" tIns="12700" rIns="0" bIns="0" rtlCol="0" vert="horz">
            <a:spAutoFit/>
          </a:bodyPr>
          <a:lstStyle/>
          <a:p>
            <a:pPr algn="just" marL="156845" marR="29209" indent="-144780">
              <a:lnSpc>
                <a:spcPct val="100000"/>
              </a:lnSpc>
              <a:spcBef>
                <a:spcPts val="100"/>
              </a:spcBef>
            </a:pPr>
            <a:r>
              <a:rPr dirty="0" sz="600">
                <a:solidFill>
                  <a:srgbClr val="1F1F1F"/>
                </a:solidFill>
                <a:latin typeface="メイリオ"/>
                <a:cs typeface="メイリオ"/>
              </a:rPr>
              <a:t>18.</a:t>
            </a:r>
            <a:r>
              <a:rPr dirty="0" sz="600" spc="40">
                <a:solidFill>
                  <a:srgbClr val="1F1F1F"/>
                </a:solidFill>
                <a:latin typeface="メイリオ"/>
                <a:cs typeface="メイリオ"/>
              </a:rPr>
              <a:t> </a:t>
            </a:r>
            <a:r>
              <a:rPr dirty="0" sz="600" spc="-30">
                <a:solidFill>
                  <a:srgbClr val="1F1F1F"/>
                </a:solidFill>
                <a:latin typeface="メイリオ"/>
                <a:cs typeface="メイリオ"/>
              </a:rPr>
              <a:t>Tambalis</a:t>
            </a:r>
            <a:r>
              <a:rPr dirty="0" sz="600" spc="-5">
                <a:solidFill>
                  <a:srgbClr val="1F1F1F"/>
                </a:solidFill>
                <a:latin typeface="メイリオ"/>
                <a:cs typeface="メイリオ"/>
              </a:rPr>
              <a:t> </a:t>
            </a:r>
            <a:r>
              <a:rPr dirty="0" sz="600" spc="-20">
                <a:solidFill>
                  <a:srgbClr val="1F1F1F"/>
                </a:solidFill>
                <a:latin typeface="メイリオ"/>
                <a:cs typeface="メイリオ"/>
              </a:rPr>
              <a:t>KD,</a:t>
            </a:r>
            <a:r>
              <a:rPr dirty="0" sz="600" spc="-5">
                <a:solidFill>
                  <a:srgbClr val="1F1F1F"/>
                </a:solidFill>
                <a:latin typeface="メイリオ"/>
                <a:cs typeface="メイリオ"/>
              </a:rPr>
              <a:t> </a:t>
            </a:r>
            <a:r>
              <a:rPr dirty="0" sz="600" spc="-30">
                <a:solidFill>
                  <a:srgbClr val="1F1F1F"/>
                </a:solidFill>
                <a:latin typeface="メイリオ"/>
                <a:cs typeface="メイリオ"/>
              </a:rPr>
              <a:t>Panagiotakos</a:t>
            </a:r>
            <a:r>
              <a:rPr dirty="0" sz="600">
                <a:solidFill>
                  <a:srgbClr val="1F1F1F"/>
                </a:solidFill>
                <a:latin typeface="メイリオ"/>
                <a:cs typeface="メイリオ"/>
              </a:rPr>
              <a:t> </a:t>
            </a:r>
            <a:r>
              <a:rPr dirty="0" sz="600" spc="-30">
                <a:solidFill>
                  <a:srgbClr val="1F1F1F"/>
                </a:solidFill>
                <a:latin typeface="メイリオ"/>
                <a:cs typeface="メイリオ"/>
              </a:rPr>
              <a:t>DB,</a:t>
            </a:r>
            <a:r>
              <a:rPr dirty="0" sz="600" spc="-10">
                <a:solidFill>
                  <a:srgbClr val="1F1F1F"/>
                </a:solidFill>
                <a:latin typeface="メイリオ"/>
                <a:cs typeface="メイリオ"/>
              </a:rPr>
              <a:t> </a:t>
            </a:r>
            <a:r>
              <a:rPr dirty="0" sz="600" spc="-25">
                <a:solidFill>
                  <a:srgbClr val="1F1F1F"/>
                </a:solidFill>
                <a:latin typeface="メイリオ"/>
                <a:cs typeface="メイリオ"/>
              </a:rPr>
              <a:t>Psarra</a:t>
            </a:r>
            <a:r>
              <a:rPr dirty="0" sz="600" spc="-5">
                <a:solidFill>
                  <a:srgbClr val="1F1F1F"/>
                </a:solidFill>
                <a:latin typeface="メイリオ"/>
                <a:cs typeface="メイリオ"/>
              </a:rPr>
              <a:t> </a:t>
            </a:r>
            <a:r>
              <a:rPr dirty="0" sz="600" spc="-20">
                <a:solidFill>
                  <a:srgbClr val="1F1F1F"/>
                </a:solidFill>
                <a:latin typeface="メイリオ"/>
                <a:cs typeface="メイリオ"/>
              </a:rPr>
              <a:t>G, </a:t>
            </a:r>
            <a:r>
              <a:rPr dirty="0" sz="600" spc="-30">
                <a:solidFill>
                  <a:srgbClr val="1F1F1F"/>
                </a:solidFill>
                <a:latin typeface="メイリオ"/>
                <a:cs typeface="メイリオ"/>
              </a:rPr>
              <a:t>Sidossis</a:t>
            </a:r>
            <a:r>
              <a:rPr dirty="0" sz="600">
                <a:solidFill>
                  <a:srgbClr val="1F1F1F"/>
                </a:solidFill>
                <a:latin typeface="メイリオ"/>
                <a:cs typeface="メイリオ"/>
              </a:rPr>
              <a:t> </a:t>
            </a:r>
            <a:r>
              <a:rPr dirty="0" sz="600" spc="-20">
                <a:solidFill>
                  <a:srgbClr val="1F1F1F"/>
                </a:solidFill>
                <a:latin typeface="メイリオ"/>
                <a:cs typeface="メイリオ"/>
              </a:rPr>
              <a:t>LS.</a:t>
            </a:r>
            <a:r>
              <a:rPr dirty="0" sz="600" spc="-10">
                <a:solidFill>
                  <a:srgbClr val="1F1F1F"/>
                </a:solidFill>
                <a:latin typeface="メイリオ"/>
                <a:cs typeface="メイリオ"/>
              </a:rPr>
              <a:t> </a:t>
            </a:r>
            <a:r>
              <a:rPr dirty="0" sz="600" spc="-30">
                <a:solidFill>
                  <a:srgbClr val="1F1F1F"/>
                </a:solidFill>
                <a:latin typeface="メイリオ"/>
                <a:cs typeface="メイリオ"/>
              </a:rPr>
              <a:t>Insufficient</a:t>
            </a:r>
            <a:r>
              <a:rPr dirty="0" sz="600">
                <a:solidFill>
                  <a:srgbClr val="1F1F1F"/>
                </a:solidFill>
                <a:latin typeface="メイリオ"/>
                <a:cs typeface="メイリオ"/>
              </a:rPr>
              <a:t> </a:t>
            </a:r>
            <a:r>
              <a:rPr dirty="0" sz="600" spc="-25">
                <a:solidFill>
                  <a:srgbClr val="1F1F1F"/>
                </a:solidFill>
                <a:latin typeface="メイリオ"/>
                <a:cs typeface="メイリオ"/>
              </a:rPr>
              <a:t>sleep</a:t>
            </a:r>
            <a:r>
              <a:rPr dirty="0" sz="600" spc="-10">
                <a:solidFill>
                  <a:srgbClr val="1F1F1F"/>
                </a:solidFill>
                <a:latin typeface="メイリオ"/>
                <a:cs typeface="メイリオ"/>
              </a:rPr>
              <a:t> </a:t>
            </a:r>
            <a:r>
              <a:rPr dirty="0" sz="600" spc="-30">
                <a:solidFill>
                  <a:srgbClr val="1F1F1F"/>
                </a:solidFill>
                <a:latin typeface="メイリオ"/>
                <a:cs typeface="メイリオ"/>
              </a:rPr>
              <a:t>duration</a:t>
            </a:r>
            <a:r>
              <a:rPr dirty="0" sz="600" spc="-15">
                <a:solidFill>
                  <a:srgbClr val="1F1F1F"/>
                </a:solidFill>
                <a:latin typeface="メイリオ"/>
                <a:cs typeface="メイリオ"/>
              </a:rPr>
              <a:t> </a:t>
            </a:r>
            <a:r>
              <a:rPr dirty="0" sz="600" spc="-25">
                <a:solidFill>
                  <a:srgbClr val="1F1F1F"/>
                </a:solidFill>
                <a:latin typeface="メイリオ"/>
                <a:cs typeface="メイリオ"/>
              </a:rPr>
              <a:t>is</a:t>
            </a:r>
            <a:r>
              <a:rPr dirty="0" sz="600" spc="500">
                <a:solidFill>
                  <a:srgbClr val="1F1F1F"/>
                </a:solidFill>
                <a:latin typeface="メイリオ"/>
                <a:cs typeface="メイリオ"/>
              </a:rPr>
              <a:t> </a:t>
            </a:r>
            <a:r>
              <a:rPr dirty="0" sz="600" spc="-25">
                <a:solidFill>
                  <a:srgbClr val="1F1F1F"/>
                </a:solidFill>
                <a:latin typeface="メイリオ"/>
                <a:cs typeface="メイリオ"/>
              </a:rPr>
              <a:t>associated</a:t>
            </a:r>
            <a:r>
              <a:rPr dirty="0" sz="600">
                <a:solidFill>
                  <a:srgbClr val="1F1F1F"/>
                </a:solidFill>
                <a:latin typeface="メイリオ"/>
                <a:cs typeface="メイリオ"/>
              </a:rPr>
              <a:t> with</a:t>
            </a:r>
            <a:r>
              <a:rPr dirty="0" sz="600" spc="20">
                <a:solidFill>
                  <a:srgbClr val="1F1F1F"/>
                </a:solidFill>
                <a:latin typeface="メイリオ"/>
                <a:cs typeface="メイリオ"/>
              </a:rPr>
              <a:t> </a:t>
            </a:r>
            <a:r>
              <a:rPr dirty="0" sz="600" spc="-20">
                <a:solidFill>
                  <a:srgbClr val="1F1F1F"/>
                </a:solidFill>
                <a:latin typeface="メイリオ"/>
                <a:cs typeface="メイリオ"/>
              </a:rPr>
              <a:t>dietary</a:t>
            </a:r>
            <a:r>
              <a:rPr dirty="0" sz="600" spc="15">
                <a:solidFill>
                  <a:srgbClr val="1F1F1F"/>
                </a:solidFill>
                <a:latin typeface="メイリオ"/>
                <a:cs typeface="メイリオ"/>
              </a:rPr>
              <a:t> </a:t>
            </a:r>
            <a:r>
              <a:rPr dirty="0" sz="600" spc="-20">
                <a:solidFill>
                  <a:srgbClr val="1F1F1F"/>
                </a:solidFill>
                <a:latin typeface="メイリオ"/>
                <a:cs typeface="メイリオ"/>
              </a:rPr>
              <a:t>habits,</a:t>
            </a:r>
            <a:r>
              <a:rPr dirty="0" sz="600" spc="15">
                <a:solidFill>
                  <a:srgbClr val="1F1F1F"/>
                </a:solidFill>
                <a:latin typeface="メイリオ"/>
                <a:cs typeface="メイリオ"/>
              </a:rPr>
              <a:t> </a:t>
            </a:r>
            <a:r>
              <a:rPr dirty="0" sz="600" spc="-20">
                <a:solidFill>
                  <a:srgbClr val="1F1F1F"/>
                </a:solidFill>
                <a:latin typeface="メイリオ"/>
                <a:cs typeface="メイリオ"/>
              </a:rPr>
              <a:t>screen</a:t>
            </a:r>
            <a:r>
              <a:rPr dirty="0" sz="600" spc="5">
                <a:solidFill>
                  <a:srgbClr val="1F1F1F"/>
                </a:solidFill>
                <a:latin typeface="メイリオ"/>
                <a:cs typeface="メイリオ"/>
              </a:rPr>
              <a:t> </a:t>
            </a:r>
            <a:r>
              <a:rPr dirty="0" sz="600" spc="-10">
                <a:solidFill>
                  <a:srgbClr val="1F1F1F"/>
                </a:solidFill>
                <a:latin typeface="メイリオ"/>
                <a:cs typeface="メイリオ"/>
              </a:rPr>
              <a:t>time,</a:t>
            </a:r>
            <a:r>
              <a:rPr dirty="0" sz="600" spc="5">
                <a:solidFill>
                  <a:srgbClr val="1F1F1F"/>
                </a:solidFill>
                <a:latin typeface="メイリオ"/>
                <a:cs typeface="メイリオ"/>
              </a:rPr>
              <a:t> </a:t>
            </a:r>
            <a:r>
              <a:rPr dirty="0" sz="600">
                <a:solidFill>
                  <a:srgbClr val="1F1F1F"/>
                </a:solidFill>
                <a:latin typeface="メイリオ"/>
                <a:cs typeface="メイリオ"/>
              </a:rPr>
              <a:t>and</a:t>
            </a:r>
            <a:r>
              <a:rPr dirty="0" sz="600" spc="15">
                <a:solidFill>
                  <a:srgbClr val="1F1F1F"/>
                </a:solidFill>
                <a:latin typeface="メイリオ"/>
                <a:cs typeface="メイリオ"/>
              </a:rPr>
              <a:t> </a:t>
            </a:r>
            <a:r>
              <a:rPr dirty="0" sz="600" spc="-20">
                <a:solidFill>
                  <a:srgbClr val="1F1F1F"/>
                </a:solidFill>
                <a:latin typeface="メイリオ"/>
                <a:cs typeface="メイリオ"/>
              </a:rPr>
              <a:t>obesity</a:t>
            </a:r>
            <a:r>
              <a:rPr dirty="0" sz="600">
                <a:solidFill>
                  <a:srgbClr val="1F1F1F"/>
                </a:solidFill>
                <a:latin typeface="メイリオ"/>
                <a:cs typeface="メイリオ"/>
              </a:rPr>
              <a:t> in</a:t>
            </a:r>
            <a:r>
              <a:rPr dirty="0" sz="600" spc="15">
                <a:solidFill>
                  <a:srgbClr val="1F1F1F"/>
                </a:solidFill>
                <a:latin typeface="メイリオ"/>
                <a:cs typeface="メイリオ"/>
              </a:rPr>
              <a:t> </a:t>
            </a:r>
            <a:r>
              <a:rPr dirty="0" sz="600" spc="-25">
                <a:solidFill>
                  <a:srgbClr val="1F1F1F"/>
                </a:solidFill>
                <a:latin typeface="メイリオ"/>
                <a:cs typeface="メイリオ"/>
              </a:rPr>
              <a:t>children.</a:t>
            </a:r>
            <a:r>
              <a:rPr dirty="0" sz="600" spc="10">
                <a:solidFill>
                  <a:srgbClr val="1F1F1F"/>
                </a:solidFill>
                <a:latin typeface="メイリオ"/>
                <a:cs typeface="メイリオ"/>
              </a:rPr>
              <a:t> </a:t>
            </a:r>
            <a:r>
              <a:rPr dirty="0" sz="600">
                <a:solidFill>
                  <a:srgbClr val="1F1F1F"/>
                </a:solidFill>
                <a:latin typeface="メイリオ"/>
                <a:cs typeface="メイリオ"/>
              </a:rPr>
              <a:t>J</a:t>
            </a:r>
            <a:r>
              <a:rPr dirty="0" sz="600" spc="5">
                <a:solidFill>
                  <a:srgbClr val="1F1F1F"/>
                </a:solidFill>
                <a:latin typeface="メイリオ"/>
                <a:cs typeface="メイリオ"/>
              </a:rPr>
              <a:t> </a:t>
            </a:r>
            <a:r>
              <a:rPr dirty="0" sz="600">
                <a:solidFill>
                  <a:srgbClr val="1F1F1F"/>
                </a:solidFill>
                <a:latin typeface="メイリオ"/>
                <a:cs typeface="メイリオ"/>
              </a:rPr>
              <a:t>Clin</a:t>
            </a:r>
            <a:r>
              <a:rPr dirty="0" sz="600" spc="10">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Med</a:t>
            </a:r>
            <a:r>
              <a:rPr dirty="0" sz="600" spc="-40">
                <a:solidFill>
                  <a:srgbClr val="1F1F1F"/>
                </a:solidFill>
                <a:latin typeface="メイリオ"/>
                <a:cs typeface="メイリオ"/>
              </a:rPr>
              <a:t> </a:t>
            </a:r>
            <a:r>
              <a:rPr dirty="0" sz="600" spc="-25">
                <a:solidFill>
                  <a:srgbClr val="1F1F1F"/>
                </a:solidFill>
                <a:latin typeface="メイリオ"/>
                <a:cs typeface="メイリオ"/>
              </a:rPr>
              <a:t>14:</a:t>
            </a:r>
            <a:r>
              <a:rPr dirty="0" sz="600" spc="-10">
                <a:solidFill>
                  <a:srgbClr val="1F1F1F"/>
                </a:solidFill>
                <a:latin typeface="メイリオ"/>
                <a:cs typeface="メイリオ"/>
              </a:rPr>
              <a:t> </a:t>
            </a:r>
            <a:r>
              <a:rPr dirty="0" sz="600" spc="-35">
                <a:solidFill>
                  <a:srgbClr val="1F1F1F"/>
                </a:solidFill>
                <a:latin typeface="メイリオ"/>
                <a:cs typeface="メイリオ"/>
              </a:rPr>
              <a:t>1689-</a:t>
            </a:r>
            <a:r>
              <a:rPr dirty="0" sz="600" spc="-30">
                <a:solidFill>
                  <a:srgbClr val="1F1F1F"/>
                </a:solidFill>
                <a:latin typeface="メイリオ"/>
                <a:cs typeface="メイリオ"/>
              </a:rPr>
              <a:t>1696,</a:t>
            </a:r>
            <a:r>
              <a:rPr dirty="0" sz="600" spc="-10">
                <a:solidFill>
                  <a:srgbClr val="1F1F1F"/>
                </a:solidFill>
                <a:latin typeface="メイリオ"/>
                <a:cs typeface="メイリオ"/>
              </a:rPr>
              <a:t> </a:t>
            </a:r>
            <a:r>
              <a:rPr dirty="0" sz="600" spc="-20">
                <a:solidFill>
                  <a:srgbClr val="1F1F1F"/>
                </a:solidFill>
                <a:latin typeface="メイリオ"/>
                <a:cs typeface="メイリオ"/>
              </a:rPr>
              <a:t>2018.</a:t>
            </a:r>
            <a:endParaRPr sz="600">
              <a:latin typeface="メイリオ"/>
              <a:cs typeface="メイリオ"/>
            </a:endParaRPr>
          </a:p>
          <a:p>
            <a:pPr marL="156845" marR="28575" indent="-144780">
              <a:lnSpc>
                <a:spcPct val="100000"/>
              </a:lnSpc>
              <a:spcBef>
                <a:spcPts val="405"/>
              </a:spcBef>
            </a:pPr>
            <a:r>
              <a:rPr dirty="0" sz="600">
                <a:solidFill>
                  <a:srgbClr val="1F1F1F"/>
                </a:solidFill>
                <a:latin typeface="メイリオ"/>
                <a:cs typeface="メイリオ"/>
              </a:rPr>
              <a:t>19.</a:t>
            </a:r>
            <a:r>
              <a:rPr dirty="0" sz="600" spc="45">
                <a:solidFill>
                  <a:srgbClr val="1F1F1F"/>
                </a:solidFill>
                <a:latin typeface="メイリオ"/>
                <a:cs typeface="メイリオ"/>
              </a:rPr>
              <a:t> </a:t>
            </a:r>
            <a:r>
              <a:rPr dirty="0" sz="600" spc="-35">
                <a:solidFill>
                  <a:srgbClr val="1F1F1F"/>
                </a:solidFill>
                <a:latin typeface="メイリオ"/>
                <a:cs typeface="メイリオ"/>
              </a:rPr>
              <a:t>Katsuura-</a:t>
            </a:r>
            <a:r>
              <a:rPr dirty="0" sz="600" spc="-30">
                <a:solidFill>
                  <a:srgbClr val="1F1F1F"/>
                </a:solidFill>
                <a:latin typeface="メイリオ"/>
                <a:cs typeface="メイリオ"/>
              </a:rPr>
              <a:t>Kamano</a:t>
            </a:r>
            <a:r>
              <a:rPr dirty="0" sz="600" spc="-10">
                <a:solidFill>
                  <a:srgbClr val="1F1F1F"/>
                </a:solidFill>
                <a:latin typeface="メイリオ"/>
                <a:cs typeface="メイリオ"/>
              </a:rPr>
              <a:t> S,</a:t>
            </a:r>
            <a:r>
              <a:rPr dirty="0" sz="600" spc="-15">
                <a:solidFill>
                  <a:srgbClr val="1F1F1F"/>
                </a:solidFill>
                <a:latin typeface="メイリオ"/>
                <a:cs typeface="メイリオ"/>
              </a:rPr>
              <a:t> </a:t>
            </a:r>
            <a:r>
              <a:rPr dirty="0" sz="600" spc="-30">
                <a:solidFill>
                  <a:srgbClr val="1F1F1F"/>
                </a:solidFill>
                <a:latin typeface="メイリオ"/>
                <a:cs typeface="メイリオ"/>
              </a:rPr>
              <a:t>Arisawa</a:t>
            </a:r>
            <a:r>
              <a:rPr dirty="0" sz="600" spc="-20">
                <a:solidFill>
                  <a:srgbClr val="1F1F1F"/>
                </a:solidFill>
                <a:latin typeface="メイリオ"/>
                <a:cs typeface="メイリオ"/>
              </a:rPr>
              <a:t> K,</a:t>
            </a:r>
            <a:r>
              <a:rPr dirty="0" sz="600" spc="-15">
                <a:solidFill>
                  <a:srgbClr val="1F1F1F"/>
                </a:solidFill>
                <a:latin typeface="メイリオ"/>
                <a:cs typeface="メイリオ"/>
              </a:rPr>
              <a:t> </a:t>
            </a:r>
            <a:r>
              <a:rPr dirty="0" sz="600" spc="-30">
                <a:solidFill>
                  <a:srgbClr val="1F1F1F"/>
                </a:solidFill>
                <a:latin typeface="メイリオ"/>
                <a:cs typeface="メイリオ"/>
              </a:rPr>
              <a:t>Uemura</a:t>
            </a:r>
            <a:r>
              <a:rPr dirty="0" sz="600" spc="-10">
                <a:solidFill>
                  <a:srgbClr val="1F1F1F"/>
                </a:solidFill>
                <a:latin typeface="メイリオ"/>
                <a:cs typeface="メイリオ"/>
              </a:rPr>
              <a:t> </a:t>
            </a:r>
            <a:r>
              <a:rPr dirty="0" sz="600" spc="-20">
                <a:solidFill>
                  <a:srgbClr val="1F1F1F"/>
                </a:solidFill>
                <a:latin typeface="メイリオ"/>
                <a:cs typeface="メイリオ"/>
              </a:rPr>
              <a:t>H,</a:t>
            </a:r>
            <a:r>
              <a:rPr dirty="0" sz="600" spc="-5">
                <a:solidFill>
                  <a:srgbClr val="1F1F1F"/>
                </a:solidFill>
                <a:latin typeface="メイリオ"/>
                <a:cs typeface="メイリオ"/>
              </a:rPr>
              <a:t> </a:t>
            </a:r>
            <a:r>
              <a:rPr dirty="0" sz="600" spc="-25">
                <a:solidFill>
                  <a:srgbClr val="1F1F1F"/>
                </a:solidFill>
                <a:latin typeface="メイリオ"/>
                <a:cs typeface="メイリオ"/>
              </a:rPr>
              <a:t>Van</a:t>
            </a:r>
            <a:r>
              <a:rPr dirty="0" sz="600" spc="-15">
                <a:solidFill>
                  <a:srgbClr val="1F1F1F"/>
                </a:solidFill>
                <a:latin typeface="メイリオ"/>
                <a:cs typeface="メイリオ"/>
              </a:rPr>
              <a:t> </a:t>
            </a:r>
            <a:r>
              <a:rPr dirty="0" sz="600" spc="-30">
                <a:solidFill>
                  <a:srgbClr val="1F1F1F"/>
                </a:solidFill>
                <a:latin typeface="メイリオ"/>
                <a:cs typeface="メイリオ"/>
              </a:rPr>
              <a:t>Nguyen</a:t>
            </a:r>
            <a:r>
              <a:rPr dirty="0" sz="600">
                <a:solidFill>
                  <a:srgbClr val="1F1F1F"/>
                </a:solidFill>
                <a:latin typeface="メイリオ"/>
                <a:cs typeface="メイリオ"/>
              </a:rPr>
              <a:t> </a:t>
            </a:r>
            <a:r>
              <a:rPr dirty="0" sz="600" spc="-20">
                <a:solidFill>
                  <a:srgbClr val="1F1F1F"/>
                </a:solidFill>
                <a:latin typeface="メイリオ"/>
                <a:cs typeface="メイリオ"/>
              </a:rPr>
              <a:t>T,</a:t>
            </a:r>
            <a:r>
              <a:rPr dirty="0" sz="600" spc="-15">
                <a:solidFill>
                  <a:srgbClr val="1F1F1F"/>
                </a:solidFill>
                <a:latin typeface="メイリオ"/>
                <a:cs typeface="メイリオ"/>
              </a:rPr>
              <a:t> </a:t>
            </a:r>
            <a:r>
              <a:rPr dirty="0" sz="600" spc="-25">
                <a:solidFill>
                  <a:srgbClr val="1F1F1F"/>
                </a:solidFill>
                <a:latin typeface="メイリオ"/>
                <a:cs typeface="メイリオ"/>
              </a:rPr>
              <a:t>Takezaki</a:t>
            </a:r>
            <a:r>
              <a:rPr dirty="0" sz="600" spc="-10">
                <a:solidFill>
                  <a:srgbClr val="1F1F1F"/>
                </a:solidFill>
                <a:latin typeface="メイリオ"/>
                <a:cs typeface="メイリオ"/>
              </a:rPr>
              <a:t> </a:t>
            </a:r>
            <a:r>
              <a:rPr dirty="0" sz="600" spc="-20">
                <a:solidFill>
                  <a:srgbClr val="1F1F1F"/>
                </a:solidFill>
                <a:latin typeface="メイリオ"/>
                <a:cs typeface="メイリオ"/>
              </a:rPr>
              <a:t>T,</a:t>
            </a:r>
            <a:r>
              <a:rPr dirty="0" sz="600" spc="-15">
                <a:solidFill>
                  <a:srgbClr val="1F1F1F"/>
                </a:solidFill>
                <a:latin typeface="メイリオ"/>
                <a:cs typeface="メイリオ"/>
              </a:rPr>
              <a:t> </a:t>
            </a:r>
            <a:r>
              <a:rPr dirty="0" sz="600" spc="-30">
                <a:solidFill>
                  <a:srgbClr val="1F1F1F"/>
                </a:solidFill>
                <a:latin typeface="メイリオ"/>
                <a:cs typeface="メイリオ"/>
              </a:rPr>
              <a:t>Ibusuki</a:t>
            </a:r>
            <a:r>
              <a:rPr dirty="0" sz="600" spc="-15">
                <a:solidFill>
                  <a:srgbClr val="1F1F1F"/>
                </a:solidFill>
                <a:latin typeface="メイリオ"/>
                <a:cs typeface="メイリオ"/>
              </a:rPr>
              <a:t> </a:t>
            </a:r>
            <a:r>
              <a:rPr dirty="0" sz="600" spc="-25">
                <a:solidFill>
                  <a:srgbClr val="1F1F1F"/>
                </a:solidFill>
                <a:latin typeface="メイリオ"/>
                <a:cs typeface="メイリオ"/>
              </a:rPr>
              <a:t>R,</a:t>
            </a:r>
            <a:r>
              <a:rPr dirty="0" sz="600" spc="500">
                <a:solidFill>
                  <a:srgbClr val="1F1F1F"/>
                </a:solidFill>
                <a:latin typeface="メイリオ"/>
                <a:cs typeface="メイリオ"/>
              </a:rPr>
              <a:t> </a:t>
            </a:r>
            <a:r>
              <a:rPr dirty="0" sz="600" spc="-30">
                <a:solidFill>
                  <a:srgbClr val="1F1F1F"/>
                </a:solidFill>
                <a:latin typeface="メイリオ"/>
                <a:cs typeface="メイリオ"/>
              </a:rPr>
              <a:t>Suzuki</a:t>
            </a:r>
            <a:r>
              <a:rPr dirty="0" sz="600" spc="-70">
                <a:solidFill>
                  <a:srgbClr val="1F1F1F"/>
                </a:solidFill>
                <a:latin typeface="メイリオ"/>
                <a:cs typeface="メイリオ"/>
              </a:rPr>
              <a:t> </a:t>
            </a:r>
            <a:r>
              <a:rPr dirty="0" sz="600" spc="-20">
                <a:solidFill>
                  <a:srgbClr val="1F1F1F"/>
                </a:solidFill>
                <a:latin typeface="メイリオ"/>
                <a:cs typeface="メイリオ"/>
              </a:rPr>
              <a:t>S,</a:t>
            </a:r>
            <a:r>
              <a:rPr dirty="0" sz="600" spc="-30">
                <a:solidFill>
                  <a:srgbClr val="1F1F1F"/>
                </a:solidFill>
                <a:latin typeface="メイリオ"/>
                <a:cs typeface="メイリオ"/>
              </a:rPr>
              <a:t> Otani</a:t>
            </a:r>
            <a:r>
              <a:rPr dirty="0" sz="600" spc="-35">
                <a:solidFill>
                  <a:srgbClr val="1F1F1F"/>
                </a:solidFill>
                <a:latin typeface="メイリオ"/>
                <a:cs typeface="メイリオ"/>
              </a:rPr>
              <a:t> </a:t>
            </a:r>
            <a:r>
              <a:rPr dirty="0" sz="600" spc="-25">
                <a:solidFill>
                  <a:srgbClr val="1F1F1F"/>
                </a:solidFill>
                <a:latin typeface="メイリオ"/>
                <a:cs typeface="メイリオ"/>
              </a:rPr>
              <a:t>T,</a:t>
            </a:r>
            <a:r>
              <a:rPr dirty="0" sz="600" spc="-15">
                <a:solidFill>
                  <a:srgbClr val="1F1F1F"/>
                </a:solidFill>
                <a:latin typeface="メイリオ"/>
                <a:cs typeface="メイリオ"/>
              </a:rPr>
              <a:t> </a:t>
            </a:r>
            <a:r>
              <a:rPr dirty="0" sz="600" spc="-30">
                <a:solidFill>
                  <a:srgbClr val="1F1F1F"/>
                </a:solidFill>
                <a:latin typeface="メイリオ"/>
                <a:cs typeface="メイリオ"/>
              </a:rPr>
              <a:t>Okada</a:t>
            </a:r>
            <a:r>
              <a:rPr dirty="0" sz="600" spc="-40">
                <a:solidFill>
                  <a:srgbClr val="1F1F1F"/>
                </a:solidFill>
                <a:latin typeface="メイリオ"/>
                <a:cs typeface="メイリオ"/>
              </a:rPr>
              <a:t> </a:t>
            </a:r>
            <a:r>
              <a:rPr dirty="0" sz="600" spc="-25">
                <a:solidFill>
                  <a:srgbClr val="1F1F1F"/>
                </a:solidFill>
                <a:latin typeface="メイリオ"/>
                <a:cs typeface="メイリオ"/>
              </a:rPr>
              <a:t>R,</a:t>
            </a:r>
            <a:r>
              <a:rPr dirty="0" sz="600" spc="-30">
                <a:solidFill>
                  <a:srgbClr val="1F1F1F"/>
                </a:solidFill>
                <a:latin typeface="メイリオ"/>
                <a:cs typeface="メイリオ"/>
              </a:rPr>
              <a:t> Kubo</a:t>
            </a:r>
            <a:r>
              <a:rPr dirty="0" sz="600" spc="-5">
                <a:solidFill>
                  <a:srgbClr val="1F1F1F"/>
                </a:solidFill>
                <a:latin typeface="メイリオ"/>
                <a:cs typeface="メイリオ"/>
              </a:rPr>
              <a:t> </a:t>
            </a:r>
            <a:r>
              <a:rPr dirty="0" sz="600" spc="-10">
                <a:solidFill>
                  <a:srgbClr val="1F1F1F"/>
                </a:solidFill>
                <a:latin typeface="メイリオ"/>
                <a:cs typeface="メイリオ"/>
              </a:rPr>
              <a:t>Y,</a:t>
            </a:r>
            <a:r>
              <a:rPr dirty="0" sz="600" spc="-45">
                <a:solidFill>
                  <a:srgbClr val="1F1F1F"/>
                </a:solidFill>
                <a:latin typeface="メイリオ"/>
                <a:cs typeface="メイリオ"/>
              </a:rPr>
              <a:t> </a:t>
            </a:r>
            <a:r>
              <a:rPr dirty="0" sz="600" spc="-25">
                <a:solidFill>
                  <a:srgbClr val="1F1F1F"/>
                </a:solidFill>
                <a:latin typeface="メイリオ"/>
                <a:cs typeface="メイリオ"/>
              </a:rPr>
              <a:t>et</a:t>
            </a:r>
            <a:r>
              <a:rPr dirty="0" sz="600" spc="-40">
                <a:solidFill>
                  <a:srgbClr val="1F1F1F"/>
                </a:solidFill>
                <a:latin typeface="メイリオ"/>
                <a:cs typeface="メイリオ"/>
              </a:rPr>
              <a:t> </a:t>
            </a:r>
            <a:r>
              <a:rPr dirty="0" sz="600" spc="-25">
                <a:solidFill>
                  <a:srgbClr val="1F1F1F"/>
                </a:solidFill>
                <a:latin typeface="メイリオ"/>
                <a:cs typeface="メイリオ"/>
              </a:rPr>
              <a:t>al.</a:t>
            </a:r>
            <a:r>
              <a:rPr dirty="0" sz="600" spc="-30">
                <a:solidFill>
                  <a:srgbClr val="1F1F1F"/>
                </a:solidFill>
                <a:latin typeface="メイリオ"/>
                <a:cs typeface="メイリオ"/>
              </a:rPr>
              <a:t> </a:t>
            </a:r>
            <a:r>
              <a:rPr dirty="0" sz="600" spc="-35">
                <a:solidFill>
                  <a:srgbClr val="1F1F1F"/>
                </a:solidFill>
                <a:latin typeface="メイリオ"/>
                <a:cs typeface="メイリオ"/>
              </a:rPr>
              <a:t>Association </a:t>
            </a:r>
            <a:r>
              <a:rPr dirty="0" sz="600" spc="-25">
                <a:solidFill>
                  <a:srgbClr val="1F1F1F"/>
                </a:solidFill>
                <a:latin typeface="メイリオ"/>
                <a:cs typeface="メイリオ"/>
              </a:rPr>
              <a:t>of</a:t>
            </a:r>
            <a:r>
              <a:rPr dirty="0" sz="600" spc="-35">
                <a:solidFill>
                  <a:srgbClr val="1F1F1F"/>
                </a:solidFill>
                <a:latin typeface="メイリオ"/>
                <a:cs typeface="メイリオ"/>
              </a:rPr>
              <a:t> </a:t>
            </a:r>
            <a:r>
              <a:rPr dirty="0" sz="600" spc="-30">
                <a:solidFill>
                  <a:srgbClr val="1F1F1F"/>
                </a:solidFill>
                <a:latin typeface="メイリオ"/>
                <a:cs typeface="メイリオ"/>
              </a:rPr>
              <a:t>skipping</a:t>
            </a:r>
            <a:r>
              <a:rPr dirty="0" sz="600" spc="-55">
                <a:solidFill>
                  <a:srgbClr val="1F1F1F"/>
                </a:solidFill>
                <a:latin typeface="メイリオ"/>
                <a:cs typeface="メイリオ"/>
              </a:rPr>
              <a:t> </a:t>
            </a:r>
            <a:r>
              <a:rPr dirty="0" sz="600" spc="-20">
                <a:solidFill>
                  <a:srgbClr val="1F1F1F"/>
                </a:solidFill>
                <a:latin typeface="メイリオ"/>
                <a:cs typeface="メイリオ"/>
              </a:rPr>
              <a:t>breakfast</a:t>
            </a:r>
            <a:r>
              <a:rPr dirty="0" sz="600" spc="105">
                <a:solidFill>
                  <a:srgbClr val="1F1F1F"/>
                </a:solidFill>
                <a:latin typeface="メイリオ"/>
                <a:cs typeface="メイリオ"/>
              </a:rPr>
              <a:t> </a:t>
            </a:r>
            <a:r>
              <a:rPr dirty="0" sz="600" spc="-25">
                <a:solidFill>
                  <a:srgbClr val="1F1F1F"/>
                </a:solidFill>
                <a:latin typeface="メイリオ"/>
                <a:cs typeface="メイリオ"/>
              </a:rPr>
              <a:t>and</a:t>
            </a:r>
            <a:r>
              <a:rPr dirty="0" sz="600" spc="500">
                <a:solidFill>
                  <a:srgbClr val="1F1F1F"/>
                </a:solidFill>
                <a:latin typeface="メイリオ"/>
                <a:cs typeface="メイリオ"/>
              </a:rPr>
              <a:t> </a:t>
            </a:r>
            <a:r>
              <a:rPr dirty="0" sz="600" spc="-10">
                <a:solidFill>
                  <a:srgbClr val="1F1F1F"/>
                </a:solidFill>
                <a:latin typeface="メイリオ"/>
                <a:cs typeface="メイリオ"/>
              </a:rPr>
              <a:t>short</a:t>
            </a:r>
            <a:r>
              <a:rPr dirty="0" sz="600" spc="25">
                <a:solidFill>
                  <a:srgbClr val="1F1F1F"/>
                </a:solidFill>
                <a:latin typeface="メイリオ"/>
                <a:cs typeface="メイリオ"/>
              </a:rPr>
              <a:t> </a:t>
            </a:r>
            <a:r>
              <a:rPr dirty="0" sz="600" spc="-10">
                <a:solidFill>
                  <a:srgbClr val="1F1F1F"/>
                </a:solidFill>
                <a:latin typeface="メイリオ"/>
                <a:cs typeface="メイリオ"/>
              </a:rPr>
              <a:t>sleep</a:t>
            </a:r>
            <a:r>
              <a:rPr dirty="0" sz="600" spc="20">
                <a:solidFill>
                  <a:srgbClr val="1F1F1F"/>
                </a:solidFill>
                <a:latin typeface="メイリオ"/>
                <a:cs typeface="メイリオ"/>
              </a:rPr>
              <a:t> </a:t>
            </a:r>
            <a:r>
              <a:rPr dirty="0" sz="600" spc="-20">
                <a:solidFill>
                  <a:srgbClr val="1F1F1F"/>
                </a:solidFill>
                <a:latin typeface="メイリオ"/>
                <a:cs typeface="メイリオ"/>
              </a:rPr>
              <a:t>duration</a:t>
            </a:r>
            <a:r>
              <a:rPr dirty="0" sz="600" spc="30">
                <a:solidFill>
                  <a:srgbClr val="1F1F1F"/>
                </a:solidFill>
                <a:latin typeface="メイリオ"/>
                <a:cs typeface="メイリオ"/>
              </a:rPr>
              <a:t> </a:t>
            </a:r>
            <a:r>
              <a:rPr dirty="0" sz="600">
                <a:solidFill>
                  <a:srgbClr val="1F1F1F"/>
                </a:solidFill>
                <a:latin typeface="メイリオ"/>
                <a:cs typeface="メイリオ"/>
              </a:rPr>
              <a:t>with</a:t>
            </a:r>
            <a:r>
              <a:rPr dirty="0" sz="600" spc="20">
                <a:solidFill>
                  <a:srgbClr val="1F1F1F"/>
                </a:solidFill>
                <a:latin typeface="メイリオ"/>
                <a:cs typeface="メイリオ"/>
              </a:rPr>
              <a:t> </a:t>
            </a:r>
            <a:r>
              <a:rPr dirty="0" sz="600">
                <a:solidFill>
                  <a:srgbClr val="1F1F1F"/>
                </a:solidFill>
                <a:latin typeface="メイリオ"/>
                <a:cs typeface="メイリオ"/>
              </a:rPr>
              <a:t>the</a:t>
            </a:r>
            <a:r>
              <a:rPr dirty="0" sz="600" spc="30">
                <a:solidFill>
                  <a:srgbClr val="1F1F1F"/>
                </a:solidFill>
                <a:latin typeface="メイリオ"/>
                <a:cs typeface="メイリオ"/>
              </a:rPr>
              <a:t> </a:t>
            </a:r>
            <a:r>
              <a:rPr dirty="0" sz="600" spc="-25">
                <a:solidFill>
                  <a:srgbClr val="1F1F1F"/>
                </a:solidFill>
                <a:latin typeface="メイリオ"/>
                <a:cs typeface="メイリオ"/>
              </a:rPr>
              <a:t>prevalence</a:t>
            </a:r>
            <a:r>
              <a:rPr dirty="0" sz="600" spc="30">
                <a:solidFill>
                  <a:srgbClr val="1F1F1F"/>
                </a:solidFill>
                <a:latin typeface="メイリオ"/>
                <a:cs typeface="メイリオ"/>
              </a:rPr>
              <a:t> </a:t>
            </a:r>
            <a:r>
              <a:rPr dirty="0" sz="600">
                <a:solidFill>
                  <a:srgbClr val="1F1F1F"/>
                </a:solidFill>
                <a:latin typeface="メイリオ"/>
                <a:cs typeface="メイリオ"/>
              </a:rPr>
              <a:t>of</a:t>
            </a:r>
            <a:r>
              <a:rPr dirty="0" sz="600" spc="30">
                <a:solidFill>
                  <a:srgbClr val="1F1F1F"/>
                </a:solidFill>
                <a:latin typeface="メイリオ"/>
                <a:cs typeface="メイリオ"/>
              </a:rPr>
              <a:t> </a:t>
            </a:r>
            <a:r>
              <a:rPr dirty="0" sz="600" spc="-20">
                <a:solidFill>
                  <a:srgbClr val="1F1F1F"/>
                </a:solidFill>
                <a:latin typeface="メイリオ"/>
                <a:cs typeface="メイリオ"/>
              </a:rPr>
              <a:t>metabolic</a:t>
            </a:r>
            <a:r>
              <a:rPr dirty="0" sz="600" spc="10">
                <a:solidFill>
                  <a:srgbClr val="1F1F1F"/>
                </a:solidFill>
                <a:latin typeface="メイリオ"/>
                <a:cs typeface="メイリオ"/>
              </a:rPr>
              <a:t> </a:t>
            </a:r>
            <a:r>
              <a:rPr dirty="0" sz="600" spc="-20">
                <a:solidFill>
                  <a:srgbClr val="1F1F1F"/>
                </a:solidFill>
                <a:latin typeface="メイリオ"/>
                <a:cs typeface="メイリオ"/>
              </a:rPr>
              <a:t>syndrome</a:t>
            </a:r>
            <a:r>
              <a:rPr dirty="0" sz="600" spc="10">
                <a:solidFill>
                  <a:srgbClr val="1F1F1F"/>
                </a:solidFill>
                <a:latin typeface="メイリオ"/>
                <a:cs typeface="メイリオ"/>
              </a:rPr>
              <a:t> </a:t>
            </a:r>
            <a:r>
              <a:rPr dirty="0" sz="600">
                <a:solidFill>
                  <a:srgbClr val="1F1F1F"/>
                </a:solidFill>
                <a:latin typeface="メイリオ"/>
                <a:cs typeface="メイリオ"/>
              </a:rPr>
              <a:t>in</a:t>
            </a:r>
            <a:r>
              <a:rPr dirty="0" sz="600" spc="20">
                <a:solidFill>
                  <a:srgbClr val="1F1F1F"/>
                </a:solidFill>
                <a:latin typeface="メイリオ"/>
                <a:cs typeface="メイリオ"/>
              </a:rPr>
              <a:t> </a:t>
            </a:r>
            <a:r>
              <a:rPr dirty="0" sz="600">
                <a:solidFill>
                  <a:srgbClr val="1F1F1F"/>
                </a:solidFill>
                <a:latin typeface="メイリオ"/>
                <a:cs typeface="メイリオ"/>
              </a:rPr>
              <a:t>the</a:t>
            </a:r>
            <a:r>
              <a:rPr dirty="0" sz="600" spc="30">
                <a:solidFill>
                  <a:srgbClr val="1F1F1F"/>
                </a:solidFill>
                <a:latin typeface="メイリオ"/>
                <a:cs typeface="メイリオ"/>
              </a:rPr>
              <a:t> </a:t>
            </a:r>
            <a:r>
              <a:rPr dirty="0" sz="600" spc="-10">
                <a:solidFill>
                  <a:srgbClr val="1F1F1F"/>
                </a:solidFill>
                <a:latin typeface="メイリオ"/>
                <a:cs typeface="メイリオ"/>
              </a:rPr>
              <a:t>general</a:t>
            </a:r>
            <a:r>
              <a:rPr dirty="0" sz="600" spc="500">
                <a:solidFill>
                  <a:srgbClr val="1F1F1F"/>
                </a:solidFill>
                <a:latin typeface="メイリオ"/>
                <a:cs typeface="メイリオ"/>
              </a:rPr>
              <a:t> </a:t>
            </a:r>
            <a:r>
              <a:rPr dirty="0" sz="600" spc="-30">
                <a:solidFill>
                  <a:srgbClr val="1F1F1F"/>
                </a:solidFill>
                <a:latin typeface="メイリオ"/>
                <a:cs typeface="メイリオ"/>
              </a:rPr>
              <a:t>Japanese</a:t>
            </a:r>
            <a:r>
              <a:rPr dirty="0" sz="600" spc="15">
                <a:solidFill>
                  <a:srgbClr val="1F1F1F"/>
                </a:solidFill>
                <a:latin typeface="メイリオ"/>
                <a:cs typeface="メイリオ"/>
              </a:rPr>
              <a:t> </a:t>
            </a:r>
            <a:r>
              <a:rPr dirty="0" sz="600" spc="-30">
                <a:solidFill>
                  <a:srgbClr val="1F1F1F"/>
                </a:solidFill>
                <a:latin typeface="メイリオ"/>
                <a:cs typeface="メイリオ"/>
              </a:rPr>
              <a:t>population:</a:t>
            </a:r>
            <a:r>
              <a:rPr dirty="0" sz="600" spc="-5">
                <a:solidFill>
                  <a:srgbClr val="1F1F1F"/>
                </a:solidFill>
                <a:latin typeface="メイリオ"/>
                <a:cs typeface="メイリオ"/>
              </a:rPr>
              <a:t> </a:t>
            </a:r>
            <a:r>
              <a:rPr dirty="0" sz="600" spc="-30">
                <a:solidFill>
                  <a:srgbClr val="1F1F1F"/>
                </a:solidFill>
                <a:latin typeface="メイリオ"/>
                <a:cs typeface="メイリオ"/>
              </a:rPr>
              <a:t>Baseline</a:t>
            </a:r>
            <a:r>
              <a:rPr dirty="0" sz="600" spc="5">
                <a:solidFill>
                  <a:srgbClr val="1F1F1F"/>
                </a:solidFill>
                <a:latin typeface="メイリオ"/>
                <a:cs typeface="メイリオ"/>
              </a:rPr>
              <a:t> </a:t>
            </a:r>
            <a:r>
              <a:rPr dirty="0" sz="600" spc="-20">
                <a:solidFill>
                  <a:srgbClr val="1F1F1F"/>
                </a:solidFill>
                <a:latin typeface="メイリオ"/>
                <a:cs typeface="メイリオ"/>
              </a:rPr>
              <a:t>data</a:t>
            </a:r>
            <a:r>
              <a:rPr dirty="0" sz="600" spc="5">
                <a:solidFill>
                  <a:srgbClr val="1F1F1F"/>
                </a:solidFill>
                <a:latin typeface="メイリオ"/>
                <a:cs typeface="メイリオ"/>
              </a:rPr>
              <a:t> </a:t>
            </a:r>
            <a:r>
              <a:rPr dirty="0" sz="600" spc="-20">
                <a:solidFill>
                  <a:srgbClr val="1F1F1F"/>
                </a:solidFill>
                <a:latin typeface="メイリオ"/>
                <a:cs typeface="メイリオ"/>
              </a:rPr>
              <a:t>from</a:t>
            </a:r>
            <a:r>
              <a:rPr dirty="0" sz="600">
                <a:solidFill>
                  <a:srgbClr val="1F1F1F"/>
                </a:solidFill>
                <a:latin typeface="メイリオ"/>
                <a:cs typeface="メイリオ"/>
              </a:rPr>
              <a:t> </a:t>
            </a:r>
            <a:r>
              <a:rPr dirty="0" sz="600" spc="-10">
                <a:solidFill>
                  <a:srgbClr val="1F1F1F"/>
                </a:solidFill>
                <a:latin typeface="メイリオ"/>
                <a:cs typeface="メイリオ"/>
              </a:rPr>
              <a:t>the</a:t>
            </a:r>
            <a:r>
              <a:rPr dirty="0" sz="600" spc="5">
                <a:solidFill>
                  <a:srgbClr val="1F1F1F"/>
                </a:solidFill>
                <a:latin typeface="メイリオ"/>
                <a:cs typeface="メイリオ"/>
              </a:rPr>
              <a:t> </a:t>
            </a:r>
            <a:r>
              <a:rPr dirty="0" sz="600" spc="-20">
                <a:solidFill>
                  <a:srgbClr val="1F1F1F"/>
                </a:solidFill>
                <a:latin typeface="メイリオ"/>
                <a:cs typeface="メイリオ"/>
              </a:rPr>
              <a:t>Japan</a:t>
            </a:r>
            <a:r>
              <a:rPr dirty="0" sz="600" spc="20">
                <a:solidFill>
                  <a:srgbClr val="1F1F1F"/>
                </a:solidFill>
                <a:latin typeface="メイリオ"/>
                <a:cs typeface="メイリオ"/>
              </a:rPr>
              <a:t> </a:t>
            </a:r>
            <a:r>
              <a:rPr dirty="0" sz="600" spc="-35">
                <a:solidFill>
                  <a:srgbClr val="1F1F1F"/>
                </a:solidFill>
                <a:latin typeface="メイリオ"/>
                <a:cs typeface="メイリオ"/>
              </a:rPr>
              <a:t>multi-</a:t>
            </a:r>
            <a:r>
              <a:rPr dirty="0" sz="600" spc="-30">
                <a:solidFill>
                  <a:srgbClr val="1F1F1F"/>
                </a:solidFill>
                <a:latin typeface="メイリオ"/>
                <a:cs typeface="メイリオ"/>
              </a:rPr>
              <a:t>institutional</a:t>
            </a:r>
            <a:r>
              <a:rPr dirty="0" sz="600" spc="-5">
                <a:solidFill>
                  <a:srgbClr val="1F1F1F"/>
                </a:solidFill>
                <a:latin typeface="メイリオ"/>
                <a:cs typeface="メイリオ"/>
              </a:rPr>
              <a:t> </a:t>
            </a:r>
            <a:r>
              <a:rPr dirty="0" sz="600" spc="-10">
                <a:solidFill>
                  <a:srgbClr val="1F1F1F"/>
                </a:solidFill>
                <a:latin typeface="メイリオ"/>
                <a:cs typeface="メイリオ"/>
              </a:rPr>
              <a:t>collaborative</a:t>
            </a:r>
            <a:r>
              <a:rPr dirty="0" sz="600" spc="500">
                <a:solidFill>
                  <a:srgbClr val="1F1F1F"/>
                </a:solidFill>
                <a:latin typeface="メイリオ"/>
                <a:cs typeface="メイリオ"/>
              </a:rPr>
              <a:t> </a:t>
            </a:r>
            <a:r>
              <a:rPr dirty="0" sz="600" spc="-30">
                <a:solidFill>
                  <a:srgbClr val="1F1F1F"/>
                </a:solidFill>
                <a:latin typeface="メイリオ"/>
                <a:cs typeface="メイリオ"/>
              </a:rPr>
              <a:t>cohort</a:t>
            </a:r>
            <a:r>
              <a:rPr dirty="0" sz="600" spc="-35">
                <a:solidFill>
                  <a:srgbClr val="1F1F1F"/>
                </a:solidFill>
                <a:latin typeface="メイリオ"/>
                <a:cs typeface="メイリオ"/>
              </a:rPr>
              <a:t> </a:t>
            </a:r>
            <a:r>
              <a:rPr dirty="0" sz="600" spc="-30">
                <a:solidFill>
                  <a:srgbClr val="1F1F1F"/>
                </a:solidFill>
                <a:latin typeface="メイリオ"/>
                <a:cs typeface="メイリオ"/>
              </a:rPr>
              <a:t>study. Prev </a:t>
            </a:r>
            <a:r>
              <a:rPr dirty="0" sz="600" spc="-25">
                <a:solidFill>
                  <a:srgbClr val="1F1F1F"/>
                </a:solidFill>
                <a:latin typeface="メイリオ"/>
                <a:cs typeface="メイリオ"/>
              </a:rPr>
              <a:t>Med</a:t>
            </a:r>
            <a:r>
              <a:rPr dirty="0" sz="600" spc="-40">
                <a:solidFill>
                  <a:srgbClr val="1F1F1F"/>
                </a:solidFill>
                <a:latin typeface="メイリオ"/>
                <a:cs typeface="メイリオ"/>
              </a:rPr>
              <a:t> </a:t>
            </a:r>
            <a:r>
              <a:rPr dirty="0" sz="600" spc="-30">
                <a:solidFill>
                  <a:srgbClr val="1F1F1F"/>
                </a:solidFill>
                <a:latin typeface="メイリオ"/>
                <a:cs typeface="メイリオ"/>
              </a:rPr>
              <a:t>Rep</a:t>
            </a:r>
            <a:r>
              <a:rPr dirty="0" sz="600" spc="-25">
                <a:solidFill>
                  <a:srgbClr val="1F1F1F"/>
                </a:solidFill>
                <a:latin typeface="メイリオ"/>
                <a:cs typeface="メイリオ"/>
              </a:rPr>
              <a:t> 24:</a:t>
            </a:r>
            <a:r>
              <a:rPr dirty="0" sz="600" spc="-15">
                <a:solidFill>
                  <a:srgbClr val="1F1F1F"/>
                </a:solidFill>
                <a:latin typeface="メイリオ"/>
                <a:cs typeface="メイリオ"/>
              </a:rPr>
              <a:t> </a:t>
            </a:r>
            <a:r>
              <a:rPr dirty="0" sz="600" spc="-30">
                <a:solidFill>
                  <a:srgbClr val="1F1F1F"/>
                </a:solidFill>
                <a:latin typeface="メイリオ"/>
                <a:cs typeface="メイリオ"/>
              </a:rPr>
              <a:t>101613,</a:t>
            </a:r>
            <a:r>
              <a:rPr dirty="0" sz="600" spc="-20">
                <a:solidFill>
                  <a:srgbClr val="1F1F1F"/>
                </a:solidFill>
                <a:latin typeface="メイリオ"/>
                <a:cs typeface="メイリオ"/>
              </a:rPr>
              <a:t> </a:t>
            </a:r>
            <a:r>
              <a:rPr dirty="0" sz="600" spc="-10">
                <a:solidFill>
                  <a:srgbClr val="1F1F1F"/>
                </a:solidFill>
                <a:latin typeface="メイリオ"/>
                <a:cs typeface="メイリオ"/>
              </a:rPr>
              <a:t>2021.</a:t>
            </a:r>
            <a:endParaRPr sz="600">
              <a:latin typeface="メイリオ"/>
              <a:cs typeface="メイリオ"/>
            </a:endParaRPr>
          </a:p>
          <a:p>
            <a:pPr marL="156845" marR="29209" indent="-144780">
              <a:lnSpc>
                <a:spcPct val="100000"/>
              </a:lnSpc>
              <a:spcBef>
                <a:spcPts val="400"/>
              </a:spcBef>
            </a:pPr>
            <a:r>
              <a:rPr dirty="0" sz="600">
                <a:solidFill>
                  <a:srgbClr val="1F1F1F"/>
                </a:solidFill>
                <a:latin typeface="メイリオ"/>
                <a:cs typeface="メイリオ"/>
              </a:rPr>
              <a:t>20.</a:t>
            </a:r>
            <a:r>
              <a:rPr dirty="0" sz="600" spc="-5">
                <a:solidFill>
                  <a:srgbClr val="1F1F1F"/>
                </a:solidFill>
                <a:latin typeface="メイリオ"/>
                <a:cs typeface="メイリオ"/>
              </a:rPr>
              <a:t> </a:t>
            </a:r>
            <a:r>
              <a:rPr dirty="0" sz="600" spc="-20">
                <a:solidFill>
                  <a:srgbClr val="1F1F1F"/>
                </a:solidFill>
                <a:latin typeface="メイリオ"/>
                <a:cs typeface="メイリオ"/>
              </a:rPr>
              <a:t>Friel</a:t>
            </a:r>
            <a:r>
              <a:rPr dirty="0" sz="600" spc="-10">
                <a:solidFill>
                  <a:srgbClr val="1F1F1F"/>
                </a:solidFill>
                <a:latin typeface="メイリオ"/>
                <a:cs typeface="メイリオ"/>
              </a:rPr>
              <a:t> </a:t>
            </a:r>
            <a:r>
              <a:rPr dirty="0" sz="600">
                <a:solidFill>
                  <a:srgbClr val="1F1F1F"/>
                </a:solidFill>
                <a:latin typeface="メイリオ"/>
                <a:cs typeface="メイリオ"/>
              </a:rPr>
              <a:t>CP,</a:t>
            </a:r>
            <a:r>
              <a:rPr dirty="0" sz="600" spc="-15">
                <a:solidFill>
                  <a:srgbClr val="1F1F1F"/>
                </a:solidFill>
                <a:latin typeface="メイリオ"/>
                <a:cs typeface="メイリオ"/>
              </a:rPr>
              <a:t> </a:t>
            </a:r>
            <a:r>
              <a:rPr dirty="0" sz="600" spc="-20">
                <a:solidFill>
                  <a:srgbClr val="1F1F1F"/>
                </a:solidFill>
                <a:latin typeface="メイリオ"/>
                <a:cs typeface="メイリオ"/>
              </a:rPr>
              <a:t>Duran</a:t>
            </a:r>
            <a:r>
              <a:rPr dirty="0" sz="600" spc="-5">
                <a:solidFill>
                  <a:srgbClr val="1F1F1F"/>
                </a:solidFill>
                <a:latin typeface="メイリオ"/>
                <a:cs typeface="メイリオ"/>
              </a:rPr>
              <a:t> </a:t>
            </a:r>
            <a:r>
              <a:rPr dirty="0" sz="600" spc="-10">
                <a:solidFill>
                  <a:srgbClr val="1F1F1F"/>
                </a:solidFill>
                <a:latin typeface="メイリオ"/>
                <a:cs typeface="メイリオ"/>
              </a:rPr>
              <a:t>AT,</a:t>
            </a:r>
            <a:r>
              <a:rPr dirty="0" sz="600" spc="-15">
                <a:solidFill>
                  <a:srgbClr val="1F1F1F"/>
                </a:solidFill>
                <a:latin typeface="メイリオ"/>
                <a:cs typeface="メイリオ"/>
              </a:rPr>
              <a:t> </a:t>
            </a:r>
            <a:r>
              <a:rPr dirty="0" sz="600" spc="-25">
                <a:solidFill>
                  <a:srgbClr val="1F1F1F"/>
                </a:solidFill>
                <a:latin typeface="メイリオ"/>
                <a:cs typeface="メイリオ"/>
              </a:rPr>
              <a:t>Shechter</a:t>
            </a:r>
            <a:r>
              <a:rPr dirty="0" sz="600" spc="-15">
                <a:solidFill>
                  <a:srgbClr val="1F1F1F"/>
                </a:solidFill>
                <a:latin typeface="メイリオ"/>
                <a:cs typeface="メイリオ"/>
              </a:rPr>
              <a:t> </a:t>
            </a:r>
            <a:r>
              <a:rPr dirty="0" sz="600">
                <a:solidFill>
                  <a:srgbClr val="1F1F1F"/>
                </a:solidFill>
                <a:latin typeface="メイリオ"/>
                <a:cs typeface="メイリオ"/>
              </a:rPr>
              <a:t>A,</a:t>
            </a:r>
            <a:r>
              <a:rPr dirty="0" sz="600" spc="-15">
                <a:solidFill>
                  <a:srgbClr val="1F1F1F"/>
                </a:solidFill>
                <a:latin typeface="メイリオ"/>
                <a:cs typeface="メイリオ"/>
              </a:rPr>
              <a:t> </a:t>
            </a:r>
            <a:r>
              <a:rPr dirty="0" sz="600" spc="-10">
                <a:solidFill>
                  <a:srgbClr val="1F1F1F"/>
                </a:solidFill>
                <a:latin typeface="メイリオ"/>
                <a:cs typeface="メイリオ"/>
              </a:rPr>
              <a:t>Diaz </a:t>
            </a:r>
            <a:r>
              <a:rPr dirty="0" sz="600">
                <a:solidFill>
                  <a:srgbClr val="1F1F1F"/>
                </a:solidFill>
                <a:latin typeface="メイリオ"/>
                <a:cs typeface="メイリオ"/>
              </a:rPr>
              <a:t>KM.</a:t>
            </a:r>
            <a:r>
              <a:rPr dirty="0" sz="600" spc="-15">
                <a:solidFill>
                  <a:srgbClr val="1F1F1F"/>
                </a:solidFill>
                <a:latin typeface="メイリオ"/>
                <a:cs typeface="メイリオ"/>
              </a:rPr>
              <a:t> </a:t>
            </a:r>
            <a:r>
              <a:rPr dirty="0" sz="600" spc="-10">
                <a:solidFill>
                  <a:srgbClr val="1F1F1F"/>
                </a:solidFill>
                <a:latin typeface="メイリオ"/>
                <a:cs typeface="メイリオ"/>
              </a:rPr>
              <a:t>U.S. </a:t>
            </a:r>
            <a:r>
              <a:rPr dirty="0" sz="600" spc="-25">
                <a:solidFill>
                  <a:srgbClr val="1F1F1F"/>
                </a:solidFill>
                <a:latin typeface="メイリオ"/>
                <a:cs typeface="メイリオ"/>
              </a:rPr>
              <a:t>Children</a:t>
            </a:r>
            <a:r>
              <a:rPr dirty="0" sz="600" spc="-5">
                <a:solidFill>
                  <a:srgbClr val="1F1F1F"/>
                </a:solidFill>
                <a:latin typeface="メイリオ"/>
                <a:cs typeface="メイリオ"/>
              </a:rPr>
              <a:t> </a:t>
            </a:r>
            <a:r>
              <a:rPr dirty="0" sz="600" spc="-25">
                <a:solidFill>
                  <a:srgbClr val="1F1F1F"/>
                </a:solidFill>
                <a:latin typeface="メイリオ"/>
                <a:cs typeface="メイリオ"/>
              </a:rPr>
              <a:t>meeting</a:t>
            </a:r>
            <a:r>
              <a:rPr dirty="0" sz="600" spc="-20">
                <a:solidFill>
                  <a:srgbClr val="1F1F1F"/>
                </a:solidFill>
                <a:latin typeface="メイリオ"/>
                <a:cs typeface="メイリオ"/>
              </a:rPr>
              <a:t> </a:t>
            </a:r>
            <a:r>
              <a:rPr dirty="0" sz="600" spc="-25">
                <a:solidFill>
                  <a:srgbClr val="1F1F1F"/>
                </a:solidFill>
                <a:latin typeface="メイリオ"/>
                <a:cs typeface="メイリオ"/>
              </a:rPr>
              <a:t>physical</a:t>
            </a:r>
            <a:r>
              <a:rPr dirty="0" sz="600" spc="-5">
                <a:solidFill>
                  <a:srgbClr val="1F1F1F"/>
                </a:solidFill>
                <a:latin typeface="メイリオ"/>
                <a:cs typeface="メイリオ"/>
              </a:rPr>
              <a:t> </a:t>
            </a:r>
            <a:r>
              <a:rPr dirty="0" sz="600" spc="-10">
                <a:solidFill>
                  <a:srgbClr val="1F1F1F"/>
                </a:solidFill>
                <a:latin typeface="メイリオ"/>
                <a:cs typeface="メイリオ"/>
              </a:rPr>
              <a:t>activity,</a:t>
            </a:r>
            <a:r>
              <a:rPr dirty="0" sz="600" spc="500">
                <a:solidFill>
                  <a:srgbClr val="1F1F1F"/>
                </a:solidFill>
                <a:latin typeface="メイリオ"/>
                <a:cs typeface="メイリオ"/>
              </a:rPr>
              <a:t> </a:t>
            </a:r>
            <a:r>
              <a:rPr dirty="0" sz="600" spc="-30">
                <a:solidFill>
                  <a:srgbClr val="1F1F1F"/>
                </a:solidFill>
                <a:latin typeface="メイリオ"/>
                <a:cs typeface="メイリオ"/>
              </a:rPr>
              <a:t>screen time,</a:t>
            </a:r>
            <a:r>
              <a:rPr dirty="0" sz="600" spc="-20">
                <a:solidFill>
                  <a:srgbClr val="1F1F1F"/>
                </a:solidFill>
                <a:latin typeface="メイリオ"/>
                <a:cs typeface="メイリオ"/>
              </a:rPr>
              <a:t> </a:t>
            </a:r>
            <a:r>
              <a:rPr dirty="0" sz="600" spc="-30">
                <a:solidFill>
                  <a:srgbClr val="1F1F1F"/>
                </a:solidFill>
                <a:latin typeface="メイリオ"/>
                <a:cs typeface="メイリオ"/>
              </a:rPr>
              <a:t>and</a:t>
            </a:r>
            <a:r>
              <a:rPr dirty="0" sz="600" spc="-25">
                <a:solidFill>
                  <a:srgbClr val="1F1F1F"/>
                </a:solidFill>
                <a:latin typeface="メイリオ"/>
                <a:cs typeface="メイリオ"/>
              </a:rPr>
              <a:t> </a:t>
            </a:r>
            <a:r>
              <a:rPr dirty="0" sz="600" spc="-30">
                <a:solidFill>
                  <a:srgbClr val="1F1F1F"/>
                </a:solidFill>
                <a:latin typeface="メイリオ"/>
                <a:cs typeface="メイリオ"/>
              </a:rPr>
              <a:t>sleep </a:t>
            </a:r>
            <a:r>
              <a:rPr dirty="0" sz="600" spc="-35">
                <a:solidFill>
                  <a:srgbClr val="1F1F1F"/>
                </a:solidFill>
                <a:latin typeface="メイリオ"/>
                <a:cs typeface="メイリオ"/>
              </a:rPr>
              <a:t>guidelines.</a:t>
            </a:r>
            <a:r>
              <a:rPr dirty="0" sz="600" spc="-40">
                <a:solidFill>
                  <a:srgbClr val="1F1F1F"/>
                </a:solidFill>
                <a:latin typeface="メイリオ"/>
                <a:cs typeface="メイリオ"/>
              </a:rPr>
              <a:t> </a:t>
            </a:r>
            <a:r>
              <a:rPr dirty="0" sz="600" spc="-25">
                <a:solidFill>
                  <a:srgbClr val="1F1F1F"/>
                </a:solidFill>
                <a:latin typeface="メイリオ"/>
                <a:cs typeface="メイリオ"/>
              </a:rPr>
              <a:t>Am</a:t>
            </a:r>
            <a:r>
              <a:rPr dirty="0" sz="600" spc="-15">
                <a:solidFill>
                  <a:srgbClr val="1F1F1F"/>
                </a:solidFill>
                <a:latin typeface="メイリオ"/>
                <a:cs typeface="メイリオ"/>
              </a:rPr>
              <a:t> </a:t>
            </a:r>
            <a:r>
              <a:rPr dirty="0" sz="600">
                <a:solidFill>
                  <a:srgbClr val="1F1F1F"/>
                </a:solidFill>
                <a:latin typeface="メイリオ"/>
                <a:cs typeface="メイリオ"/>
              </a:rPr>
              <a:t>J</a:t>
            </a:r>
            <a:r>
              <a:rPr dirty="0" sz="600" spc="-35">
                <a:solidFill>
                  <a:srgbClr val="1F1F1F"/>
                </a:solidFill>
                <a:latin typeface="メイリオ"/>
                <a:cs typeface="メイリオ"/>
              </a:rPr>
              <a:t> </a:t>
            </a:r>
            <a:r>
              <a:rPr dirty="0" sz="600" spc="-30">
                <a:solidFill>
                  <a:srgbClr val="1F1F1F"/>
                </a:solidFill>
                <a:latin typeface="メイリオ"/>
                <a:cs typeface="メイリオ"/>
              </a:rPr>
              <a:t>Prev</a:t>
            </a:r>
            <a:r>
              <a:rPr dirty="0" sz="600" spc="-20">
                <a:solidFill>
                  <a:srgbClr val="1F1F1F"/>
                </a:solidFill>
                <a:latin typeface="メイリオ"/>
                <a:cs typeface="メイリオ"/>
              </a:rPr>
              <a:t> </a:t>
            </a:r>
            <a:r>
              <a:rPr dirty="0" sz="600" spc="-25">
                <a:solidFill>
                  <a:srgbClr val="1F1F1F"/>
                </a:solidFill>
                <a:latin typeface="メイリオ"/>
                <a:cs typeface="メイリオ"/>
              </a:rPr>
              <a:t>Med</a:t>
            </a:r>
            <a:r>
              <a:rPr dirty="0" sz="600" spc="-35">
                <a:solidFill>
                  <a:srgbClr val="1F1F1F"/>
                </a:solidFill>
                <a:latin typeface="メイリオ"/>
                <a:cs typeface="メイリオ"/>
              </a:rPr>
              <a:t> </a:t>
            </a:r>
            <a:r>
              <a:rPr dirty="0" sz="600" spc="-25">
                <a:solidFill>
                  <a:srgbClr val="1F1F1F"/>
                </a:solidFill>
                <a:latin typeface="メイリオ"/>
                <a:cs typeface="メイリオ"/>
              </a:rPr>
              <a:t>59:</a:t>
            </a:r>
            <a:r>
              <a:rPr dirty="0" sz="600" spc="-10">
                <a:solidFill>
                  <a:srgbClr val="1F1F1F"/>
                </a:solidFill>
                <a:latin typeface="メイリオ"/>
                <a:cs typeface="メイリオ"/>
              </a:rPr>
              <a:t> </a:t>
            </a:r>
            <a:r>
              <a:rPr dirty="0" sz="600" spc="-35">
                <a:solidFill>
                  <a:srgbClr val="1F1F1F"/>
                </a:solidFill>
                <a:latin typeface="メイリオ"/>
                <a:cs typeface="メイリオ"/>
              </a:rPr>
              <a:t>513-</a:t>
            </a:r>
            <a:r>
              <a:rPr dirty="0" sz="600" spc="-30">
                <a:solidFill>
                  <a:srgbClr val="1F1F1F"/>
                </a:solidFill>
                <a:latin typeface="メイリオ"/>
                <a:cs typeface="メイリオ"/>
              </a:rPr>
              <a:t>521,</a:t>
            </a:r>
            <a:r>
              <a:rPr dirty="0" sz="600" spc="-10">
                <a:solidFill>
                  <a:srgbClr val="1F1F1F"/>
                </a:solidFill>
                <a:latin typeface="メイリオ"/>
                <a:cs typeface="メイリオ"/>
              </a:rPr>
              <a:t> 2020.</a:t>
            </a:r>
            <a:endParaRPr sz="600">
              <a:latin typeface="メイリオ"/>
              <a:cs typeface="メイリオ"/>
            </a:endParaRPr>
          </a:p>
          <a:p>
            <a:pPr marL="156845" marR="27940" indent="-144780">
              <a:lnSpc>
                <a:spcPct val="100000"/>
              </a:lnSpc>
              <a:spcBef>
                <a:spcPts val="395"/>
              </a:spcBef>
            </a:pPr>
            <a:r>
              <a:rPr dirty="0" sz="600">
                <a:solidFill>
                  <a:srgbClr val="1F1F1F"/>
                </a:solidFill>
                <a:latin typeface="メイリオ"/>
                <a:cs typeface="メイリオ"/>
              </a:rPr>
              <a:t>21.</a:t>
            </a:r>
            <a:r>
              <a:rPr dirty="0" sz="600" spc="-15">
                <a:solidFill>
                  <a:srgbClr val="1F1F1F"/>
                </a:solidFill>
                <a:latin typeface="メイリオ"/>
                <a:cs typeface="メイリオ"/>
              </a:rPr>
              <a:t> </a:t>
            </a:r>
            <a:r>
              <a:rPr dirty="0" sz="600">
                <a:solidFill>
                  <a:srgbClr val="1F1F1F"/>
                </a:solidFill>
                <a:latin typeface="メイリオ"/>
                <a:cs typeface="メイリオ"/>
              </a:rPr>
              <a:t>Wang</a:t>
            </a:r>
            <a:r>
              <a:rPr dirty="0" sz="600" spc="25">
                <a:solidFill>
                  <a:srgbClr val="1F1F1F"/>
                </a:solidFill>
                <a:latin typeface="メイリオ"/>
                <a:cs typeface="メイリオ"/>
              </a:rPr>
              <a:t> </a:t>
            </a:r>
            <a:r>
              <a:rPr dirty="0" sz="600">
                <a:solidFill>
                  <a:srgbClr val="1F1F1F"/>
                </a:solidFill>
                <a:latin typeface="メイリオ"/>
                <a:cs typeface="メイリオ"/>
              </a:rPr>
              <a:t>F,</a:t>
            </a:r>
            <a:r>
              <a:rPr dirty="0" sz="600" spc="15">
                <a:solidFill>
                  <a:srgbClr val="1F1F1F"/>
                </a:solidFill>
                <a:latin typeface="メイリオ"/>
                <a:cs typeface="メイリオ"/>
              </a:rPr>
              <a:t> </a:t>
            </a:r>
            <a:r>
              <a:rPr dirty="0" sz="600" spc="-10">
                <a:solidFill>
                  <a:srgbClr val="1F1F1F"/>
                </a:solidFill>
                <a:latin typeface="メイリオ"/>
                <a:cs typeface="メイリオ"/>
              </a:rPr>
              <a:t>Boros</a:t>
            </a:r>
            <a:r>
              <a:rPr dirty="0" sz="600" spc="20">
                <a:solidFill>
                  <a:srgbClr val="1F1F1F"/>
                </a:solidFill>
                <a:latin typeface="メイリオ"/>
                <a:cs typeface="メイリオ"/>
              </a:rPr>
              <a:t> </a:t>
            </a:r>
            <a:r>
              <a:rPr dirty="0" sz="600">
                <a:solidFill>
                  <a:srgbClr val="1F1F1F"/>
                </a:solidFill>
                <a:latin typeface="メイリオ"/>
                <a:cs typeface="メイリオ"/>
              </a:rPr>
              <a:t>S.</a:t>
            </a:r>
            <a:r>
              <a:rPr dirty="0" sz="600" spc="25">
                <a:solidFill>
                  <a:srgbClr val="1F1F1F"/>
                </a:solidFill>
                <a:latin typeface="メイリオ"/>
                <a:cs typeface="メイリオ"/>
              </a:rPr>
              <a:t> </a:t>
            </a:r>
            <a:r>
              <a:rPr dirty="0" sz="600">
                <a:solidFill>
                  <a:srgbClr val="1F1F1F"/>
                </a:solidFill>
                <a:latin typeface="メイリオ"/>
                <a:cs typeface="メイリオ"/>
              </a:rPr>
              <a:t>The</a:t>
            </a:r>
            <a:r>
              <a:rPr dirty="0" sz="600" spc="35">
                <a:solidFill>
                  <a:srgbClr val="1F1F1F"/>
                </a:solidFill>
                <a:latin typeface="メイリオ"/>
                <a:cs typeface="メイリオ"/>
              </a:rPr>
              <a:t> </a:t>
            </a:r>
            <a:r>
              <a:rPr dirty="0" sz="600" spc="-10">
                <a:solidFill>
                  <a:srgbClr val="1F1F1F"/>
                </a:solidFill>
                <a:latin typeface="メイリオ"/>
                <a:cs typeface="メイリオ"/>
              </a:rPr>
              <a:t>effect</a:t>
            </a:r>
            <a:r>
              <a:rPr dirty="0" sz="600" spc="25">
                <a:solidFill>
                  <a:srgbClr val="1F1F1F"/>
                </a:solidFill>
                <a:latin typeface="メイリオ"/>
                <a:cs typeface="メイリオ"/>
              </a:rPr>
              <a:t> </a:t>
            </a:r>
            <a:r>
              <a:rPr dirty="0" sz="600">
                <a:solidFill>
                  <a:srgbClr val="1F1F1F"/>
                </a:solidFill>
                <a:latin typeface="メイリオ"/>
                <a:cs typeface="メイリオ"/>
              </a:rPr>
              <a:t>of</a:t>
            </a:r>
            <a:r>
              <a:rPr dirty="0" sz="600" spc="35">
                <a:solidFill>
                  <a:srgbClr val="1F1F1F"/>
                </a:solidFill>
                <a:latin typeface="メイリオ"/>
                <a:cs typeface="メイリオ"/>
              </a:rPr>
              <a:t> </a:t>
            </a:r>
            <a:r>
              <a:rPr dirty="0" sz="600" spc="-20">
                <a:solidFill>
                  <a:srgbClr val="1F1F1F"/>
                </a:solidFill>
                <a:latin typeface="メイリオ"/>
                <a:cs typeface="メイリオ"/>
              </a:rPr>
              <a:t>physical</a:t>
            </a:r>
            <a:r>
              <a:rPr dirty="0" sz="600" spc="35">
                <a:solidFill>
                  <a:srgbClr val="1F1F1F"/>
                </a:solidFill>
                <a:latin typeface="メイリオ"/>
                <a:cs typeface="メイリオ"/>
              </a:rPr>
              <a:t> </a:t>
            </a:r>
            <a:r>
              <a:rPr dirty="0" sz="600" spc="-20">
                <a:solidFill>
                  <a:srgbClr val="1F1F1F"/>
                </a:solidFill>
                <a:latin typeface="メイリオ"/>
                <a:cs typeface="メイリオ"/>
              </a:rPr>
              <a:t>activity</a:t>
            </a:r>
            <a:r>
              <a:rPr dirty="0" sz="600" spc="25">
                <a:solidFill>
                  <a:srgbClr val="1F1F1F"/>
                </a:solidFill>
                <a:latin typeface="メイリオ"/>
                <a:cs typeface="メイリオ"/>
              </a:rPr>
              <a:t> </a:t>
            </a:r>
            <a:r>
              <a:rPr dirty="0" sz="600">
                <a:solidFill>
                  <a:srgbClr val="1F1F1F"/>
                </a:solidFill>
                <a:latin typeface="メイリオ"/>
                <a:cs typeface="メイリオ"/>
              </a:rPr>
              <a:t>on</a:t>
            </a:r>
            <a:r>
              <a:rPr dirty="0" sz="600" spc="20">
                <a:solidFill>
                  <a:srgbClr val="1F1F1F"/>
                </a:solidFill>
                <a:latin typeface="メイリオ"/>
                <a:cs typeface="メイリオ"/>
              </a:rPr>
              <a:t> </a:t>
            </a:r>
            <a:r>
              <a:rPr dirty="0" sz="600" spc="-10">
                <a:solidFill>
                  <a:srgbClr val="1F1F1F"/>
                </a:solidFill>
                <a:latin typeface="メイリオ"/>
                <a:cs typeface="メイリオ"/>
              </a:rPr>
              <a:t>sleep</a:t>
            </a:r>
            <a:r>
              <a:rPr dirty="0" sz="600" spc="30">
                <a:solidFill>
                  <a:srgbClr val="1F1F1F"/>
                </a:solidFill>
                <a:latin typeface="メイリオ"/>
                <a:cs typeface="メイリオ"/>
              </a:rPr>
              <a:t> </a:t>
            </a:r>
            <a:r>
              <a:rPr dirty="0" sz="600" spc="-20">
                <a:solidFill>
                  <a:srgbClr val="1F1F1F"/>
                </a:solidFill>
                <a:latin typeface="メイリオ"/>
                <a:cs typeface="メイリオ"/>
              </a:rPr>
              <a:t>quality:</a:t>
            </a:r>
            <a:r>
              <a:rPr dirty="0" sz="600" spc="25">
                <a:solidFill>
                  <a:srgbClr val="1F1F1F"/>
                </a:solidFill>
                <a:latin typeface="メイリオ"/>
                <a:cs typeface="メイリオ"/>
              </a:rPr>
              <a:t> </a:t>
            </a:r>
            <a:r>
              <a:rPr dirty="0" sz="600">
                <a:solidFill>
                  <a:srgbClr val="1F1F1F"/>
                </a:solidFill>
                <a:latin typeface="メイリオ"/>
                <a:cs typeface="メイリオ"/>
              </a:rPr>
              <a:t>A</a:t>
            </a:r>
            <a:r>
              <a:rPr dirty="0" sz="600" spc="35">
                <a:solidFill>
                  <a:srgbClr val="1F1F1F"/>
                </a:solidFill>
                <a:latin typeface="メイリオ"/>
                <a:cs typeface="メイリオ"/>
              </a:rPr>
              <a:t> </a:t>
            </a:r>
            <a:r>
              <a:rPr dirty="0" sz="600" spc="-10">
                <a:solidFill>
                  <a:srgbClr val="1F1F1F"/>
                </a:solidFill>
                <a:latin typeface="メイリオ"/>
                <a:cs typeface="メイリオ"/>
              </a:rPr>
              <a:t>systematic</a:t>
            </a:r>
            <a:r>
              <a:rPr dirty="0" sz="600" spc="500">
                <a:solidFill>
                  <a:srgbClr val="1F1F1F"/>
                </a:solidFill>
                <a:latin typeface="メイリオ"/>
                <a:cs typeface="メイリオ"/>
              </a:rPr>
              <a:t> </a:t>
            </a:r>
            <a:r>
              <a:rPr dirty="0" sz="600" spc="-30">
                <a:solidFill>
                  <a:srgbClr val="1F1F1F"/>
                </a:solidFill>
                <a:latin typeface="メイリオ"/>
                <a:cs typeface="メイリオ"/>
              </a:rPr>
              <a:t>review.</a:t>
            </a:r>
            <a:r>
              <a:rPr dirty="0" sz="600" spc="-45">
                <a:solidFill>
                  <a:srgbClr val="1F1F1F"/>
                </a:solidFill>
                <a:latin typeface="メイリオ"/>
                <a:cs typeface="メイリオ"/>
              </a:rPr>
              <a:t> </a:t>
            </a:r>
            <a:r>
              <a:rPr dirty="0" sz="600" spc="-30">
                <a:solidFill>
                  <a:srgbClr val="1F1F1F"/>
                </a:solidFill>
                <a:latin typeface="メイリオ"/>
                <a:cs typeface="メイリオ"/>
              </a:rPr>
              <a:t>Eur</a:t>
            </a:r>
            <a:r>
              <a:rPr dirty="0" sz="600" spc="-10">
                <a:solidFill>
                  <a:srgbClr val="1F1F1F"/>
                </a:solidFill>
                <a:latin typeface="メイリオ"/>
                <a:cs typeface="メイリオ"/>
              </a:rPr>
              <a:t> </a:t>
            </a:r>
            <a:r>
              <a:rPr dirty="0" sz="600">
                <a:solidFill>
                  <a:srgbClr val="1F1F1F"/>
                </a:solidFill>
                <a:latin typeface="メイリオ"/>
                <a:cs typeface="メイリオ"/>
              </a:rPr>
              <a:t>J</a:t>
            </a:r>
            <a:r>
              <a:rPr dirty="0" sz="600" spc="-35">
                <a:solidFill>
                  <a:srgbClr val="1F1F1F"/>
                </a:solidFill>
                <a:latin typeface="メイリオ"/>
                <a:cs typeface="メイリオ"/>
              </a:rPr>
              <a:t> Physiother</a:t>
            </a:r>
            <a:r>
              <a:rPr dirty="0" sz="600" spc="-25">
                <a:solidFill>
                  <a:srgbClr val="1F1F1F"/>
                </a:solidFill>
                <a:latin typeface="メイリオ"/>
                <a:cs typeface="メイリオ"/>
              </a:rPr>
              <a:t> 23:</a:t>
            </a:r>
            <a:r>
              <a:rPr dirty="0" sz="600" spc="-10">
                <a:solidFill>
                  <a:srgbClr val="1F1F1F"/>
                </a:solidFill>
                <a:latin typeface="メイリオ"/>
                <a:cs typeface="メイリオ"/>
              </a:rPr>
              <a:t> </a:t>
            </a:r>
            <a:r>
              <a:rPr dirty="0" sz="600" spc="-35">
                <a:solidFill>
                  <a:srgbClr val="1F1F1F"/>
                </a:solidFill>
                <a:latin typeface="メイリオ"/>
                <a:cs typeface="メイリオ"/>
              </a:rPr>
              <a:t>11-</a:t>
            </a:r>
            <a:r>
              <a:rPr dirty="0" sz="600" spc="-25">
                <a:solidFill>
                  <a:srgbClr val="1F1F1F"/>
                </a:solidFill>
                <a:latin typeface="メイリオ"/>
                <a:cs typeface="メイリオ"/>
              </a:rPr>
              <a:t>18,</a:t>
            </a:r>
            <a:r>
              <a:rPr dirty="0" sz="600" spc="-10">
                <a:solidFill>
                  <a:srgbClr val="1F1F1F"/>
                </a:solidFill>
                <a:latin typeface="メイリオ"/>
                <a:cs typeface="メイリオ"/>
              </a:rPr>
              <a:t> 2021.</a:t>
            </a:r>
            <a:endParaRPr sz="600">
              <a:latin typeface="メイリオ"/>
              <a:cs typeface="メイリオ"/>
            </a:endParaRPr>
          </a:p>
          <a:p>
            <a:pPr algn="just" marL="156845" marR="28575" indent="-144780">
              <a:lnSpc>
                <a:spcPct val="100000"/>
              </a:lnSpc>
              <a:spcBef>
                <a:spcPts val="405"/>
              </a:spcBef>
            </a:pPr>
            <a:r>
              <a:rPr dirty="0" sz="600">
                <a:solidFill>
                  <a:srgbClr val="1F1F1F"/>
                </a:solidFill>
                <a:latin typeface="メイリオ"/>
                <a:cs typeface="メイリオ"/>
              </a:rPr>
              <a:t>22.</a:t>
            </a:r>
            <a:r>
              <a:rPr dirty="0" sz="600" spc="40">
                <a:solidFill>
                  <a:srgbClr val="1F1F1F"/>
                </a:solidFill>
                <a:latin typeface="メイリオ"/>
                <a:cs typeface="メイリオ"/>
              </a:rPr>
              <a:t> </a:t>
            </a:r>
            <a:r>
              <a:rPr dirty="0" sz="600" spc="-30">
                <a:solidFill>
                  <a:srgbClr val="1F1F1F"/>
                </a:solidFill>
                <a:latin typeface="メイリオ"/>
                <a:cs typeface="メイリオ"/>
              </a:rPr>
              <a:t>Dworak</a:t>
            </a:r>
            <a:r>
              <a:rPr dirty="0" sz="600" spc="-20">
                <a:solidFill>
                  <a:srgbClr val="1F1F1F"/>
                </a:solidFill>
                <a:latin typeface="メイリオ"/>
                <a:cs typeface="メイリオ"/>
              </a:rPr>
              <a:t> </a:t>
            </a:r>
            <a:r>
              <a:rPr dirty="0" sz="600" spc="-10">
                <a:solidFill>
                  <a:srgbClr val="1F1F1F"/>
                </a:solidFill>
                <a:latin typeface="メイリオ"/>
                <a:cs typeface="メイリオ"/>
              </a:rPr>
              <a:t>M,</a:t>
            </a:r>
            <a:r>
              <a:rPr dirty="0" sz="600" spc="-20">
                <a:solidFill>
                  <a:srgbClr val="1F1F1F"/>
                </a:solidFill>
                <a:latin typeface="メイリオ"/>
                <a:cs typeface="メイリオ"/>
              </a:rPr>
              <a:t> </a:t>
            </a:r>
            <a:r>
              <a:rPr dirty="0" sz="600" spc="-25">
                <a:solidFill>
                  <a:srgbClr val="1F1F1F"/>
                </a:solidFill>
                <a:latin typeface="メイリオ"/>
                <a:cs typeface="メイリオ"/>
              </a:rPr>
              <a:t>Wiater</a:t>
            </a:r>
            <a:r>
              <a:rPr dirty="0" sz="600" spc="-10">
                <a:solidFill>
                  <a:srgbClr val="1F1F1F"/>
                </a:solidFill>
                <a:latin typeface="メイリオ"/>
                <a:cs typeface="メイリオ"/>
              </a:rPr>
              <a:t> </a:t>
            </a:r>
            <a:r>
              <a:rPr dirty="0" sz="600" spc="-20">
                <a:solidFill>
                  <a:srgbClr val="1F1F1F"/>
                </a:solidFill>
                <a:latin typeface="メイリオ"/>
                <a:cs typeface="メイリオ"/>
              </a:rPr>
              <a:t>A, </a:t>
            </a:r>
            <a:r>
              <a:rPr dirty="0" sz="600" spc="-30">
                <a:solidFill>
                  <a:srgbClr val="1F1F1F"/>
                </a:solidFill>
                <a:latin typeface="メイリオ"/>
                <a:cs typeface="メイリオ"/>
              </a:rPr>
              <a:t>Alfer</a:t>
            </a:r>
            <a:r>
              <a:rPr dirty="0" sz="600" spc="-15">
                <a:solidFill>
                  <a:srgbClr val="1F1F1F"/>
                </a:solidFill>
                <a:latin typeface="メイリオ"/>
                <a:cs typeface="メイリオ"/>
              </a:rPr>
              <a:t> </a:t>
            </a:r>
            <a:r>
              <a:rPr dirty="0" sz="600" spc="-20">
                <a:solidFill>
                  <a:srgbClr val="1F1F1F"/>
                </a:solidFill>
                <a:latin typeface="メイリオ"/>
                <a:cs typeface="メイリオ"/>
              </a:rPr>
              <a:t>D, </a:t>
            </a:r>
            <a:r>
              <a:rPr dirty="0" sz="600" spc="-30">
                <a:solidFill>
                  <a:srgbClr val="1F1F1F"/>
                </a:solidFill>
                <a:latin typeface="メイリオ"/>
                <a:cs typeface="メイリオ"/>
              </a:rPr>
              <a:t>Stephan</a:t>
            </a:r>
            <a:r>
              <a:rPr dirty="0" sz="600" spc="-10">
                <a:solidFill>
                  <a:srgbClr val="1F1F1F"/>
                </a:solidFill>
                <a:latin typeface="メイリオ"/>
                <a:cs typeface="メイリオ"/>
              </a:rPr>
              <a:t> </a:t>
            </a:r>
            <a:r>
              <a:rPr dirty="0" sz="600" spc="-20">
                <a:solidFill>
                  <a:srgbClr val="1F1F1F"/>
                </a:solidFill>
                <a:latin typeface="メイリオ"/>
                <a:cs typeface="メイリオ"/>
              </a:rPr>
              <a:t>E, </a:t>
            </a:r>
            <a:r>
              <a:rPr dirty="0" sz="600" spc="-30">
                <a:solidFill>
                  <a:srgbClr val="1F1F1F"/>
                </a:solidFill>
                <a:latin typeface="メイリオ"/>
                <a:cs typeface="メイリオ"/>
              </a:rPr>
              <a:t>Hollmann</a:t>
            </a:r>
            <a:r>
              <a:rPr dirty="0" sz="600" spc="-15">
                <a:solidFill>
                  <a:srgbClr val="1F1F1F"/>
                </a:solidFill>
                <a:latin typeface="メイリオ"/>
                <a:cs typeface="メイリオ"/>
              </a:rPr>
              <a:t> </a:t>
            </a:r>
            <a:r>
              <a:rPr dirty="0" sz="600" spc="-20">
                <a:solidFill>
                  <a:srgbClr val="1F1F1F"/>
                </a:solidFill>
                <a:latin typeface="メイリオ"/>
                <a:cs typeface="メイリオ"/>
              </a:rPr>
              <a:t>W, </a:t>
            </a:r>
            <a:r>
              <a:rPr dirty="0" sz="600" spc="-30">
                <a:solidFill>
                  <a:srgbClr val="1F1F1F"/>
                </a:solidFill>
                <a:latin typeface="メイリオ"/>
                <a:cs typeface="メイリオ"/>
              </a:rPr>
              <a:t>Strüder</a:t>
            </a:r>
            <a:r>
              <a:rPr dirty="0" sz="600" spc="-10">
                <a:solidFill>
                  <a:srgbClr val="1F1F1F"/>
                </a:solidFill>
                <a:latin typeface="メイリオ"/>
                <a:cs typeface="メイリオ"/>
              </a:rPr>
              <a:t> </a:t>
            </a:r>
            <a:r>
              <a:rPr dirty="0" sz="600" spc="-25">
                <a:solidFill>
                  <a:srgbClr val="1F1F1F"/>
                </a:solidFill>
                <a:latin typeface="メイリオ"/>
                <a:cs typeface="メイリオ"/>
              </a:rPr>
              <a:t>HK.</a:t>
            </a:r>
            <a:r>
              <a:rPr dirty="0" sz="600" spc="-15">
                <a:solidFill>
                  <a:srgbClr val="1F1F1F"/>
                </a:solidFill>
                <a:latin typeface="メイリオ"/>
                <a:cs typeface="メイリオ"/>
              </a:rPr>
              <a:t> </a:t>
            </a:r>
            <a:r>
              <a:rPr dirty="0" sz="600" spc="-30">
                <a:solidFill>
                  <a:srgbClr val="1F1F1F"/>
                </a:solidFill>
                <a:latin typeface="メイリオ"/>
                <a:cs typeface="メイリオ"/>
              </a:rPr>
              <a:t>Increased</a:t>
            </a:r>
            <a:r>
              <a:rPr dirty="0" sz="600" spc="-20">
                <a:solidFill>
                  <a:srgbClr val="1F1F1F"/>
                </a:solidFill>
                <a:latin typeface="メイリオ"/>
                <a:cs typeface="メイリオ"/>
              </a:rPr>
              <a:t> slow</a:t>
            </a:r>
            <a:r>
              <a:rPr dirty="0" sz="600" spc="500">
                <a:solidFill>
                  <a:srgbClr val="1F1F1F"/>
                </a:solidFill>
                <a:latin typeface="メイリオ"/>
                <a:cs typeface="メイリオ"/>
              </a:rPr>
              <a:t> </a:t>
            </a:r>
            <a:r>
              <a:rPr dirty="0" sz="600" spc="-20">
                <a:solidFill>
                  <a:srgbClr val="1F1F1F"/>
                </a:solidFill>
                <a:latin typeface="メイリオ"/>
                <a:cs typeface="メイリオ"/>
              </a:rPr>
              <a:t>wave</a:t>
            </a:r>
            <a:r>
              <a:rPr dirty="0" sz="600" spc="-10">
                <a:solidFill>
                  <a:srgbClr val="1F1F1F"/>
                </a:solidFill>
                <a:latin typeface="メイリオ"/>
                <a:cs typeface="メイリオ"/>
              </a:rPr>
              <a:t> </a:t>
            </a:r>
            <a:r>
              <a:rPr dirty="0" sz="600" spc="-25">
                <a:solidFill>
                  <a:srgbClr val="1F1F1F"/>
                </a:solidFill>
                <a:latin typeface="メイリオ"/>
                <a:cs typeface="メイリオ"/>
              </a:rPr>
              <a:t>sleep</a:t>
            </a:r>
            <a:r>
              <a:rPr dirty="0" sz="600" spc="-15">
                <a:solidFill>
                  <a:srgbClr val="1F1F1F"/>
                </a:solidFill>
                <a:latin typeface="メイリオ"/>
                <a:cs typeface="メイリオ"/>
              </a:rPr>
              <a:t> </a:t>
            </a:r>
            <a:r>
              <a:rPr dirty="0" sz="600" spc="-20">
                <a:solidFill>
                  <a:srgbClr val="1F1F1F"/>
                </a:solidFill>
                <a:latin typeface="メイリオ"/>
                <a:cs typeface="メイリオ"/>
              </a:rPr>
              <a:t>and</a:t>
            </a:r>
            <a:r>
              <a:rPr dirty="0" sz="600" spc="-10">
                <a:solidFill>
                  <a:srgbClr val="1F1F1F"/>
                </a:solidFill>
                <a:latin typeface="メイリオ"/>
                <a:cs typeface="メイリオ"/>
              </a:rPr>
              <a:t> </a:t>
            </a:r>
            <a:r>
              <a:rPr dirty="0" sz="600" spc="-30">
                <a:solidFill>
                  <a:srgbClr val="1F1F1F"/>
                </a:solidFill>
                <a:latin typeface="メイリオ"/>
                <a:cs typeface="メイリオ"/>
              </a:rPr>
              <a:t>reduced</a:t>
            </a:r>
            <a:r>
              <a:rPr dirty="0" sz="600" spc="-10">
                <a:solidFill>
                  <a:srgbClr val="1F1F1F"/>
                </a:solidFill>
                <a:latin typeface="メイリオ"/>
                <a:cs typeface="メイリオ"/>
              </a:rPr>
              <a:t> </a:t>
            </a:r>
            <a:r>
              <a:rPr dirty="0" sz="600" spc="-25">
                <a:solidFill>
                  <a:srgbClr val="1F1F1F"/>
                </a:solidFill>
                <a:latin typeface="メイリオ"/>
                <a:cs typeface="メイリオ"/>
              </a:rPr>
              <a:t>stage</a:t>
            </a:r>
            <a:r>
              <a:rPr dirty="0" sz="600" spc="-10">
                <a:solidFill>
                  <a:srgbClr val="1F1F1F"/>
                </a:solidFill>
                <a:latin typeface="メイリオ"/>
                <a:cs typeface="メイリオ"/>
              </a:rPr>
              <a:t> </a:t>
            </a:r>
            <a:r>
              <a:rPr dirty="0" sz="600">
                <a:solidFill>
                  <a:srgbClr val="1F1F1F"/>
                </a:solidFill>
                <a:latin typeface="メイリオ"/>
                <a:cs typeface="メイリオ"/>
              </a:rPr>
              <a:t>2</a:t>
            </a:r>
            <a:r>
              <a:rPr dirty="0" sz="600" spc="-5">
                <a:solidFill>
                  <a:srgbClr val="1F1F1F"/>
                </a:solidFill>
                <a:latin typeface="メイリオ"/>
                <a:cs typeface="メイリオ"/>
              </a:rPr>
              <a:t> </a:t>
            </a:r>
            <a:r>
              <a:rPr dirty="0" sz="600" spc="-25">
                <a:solidFill>
                  <a:srgbClr val="1F1F1F"/>
                </a:solidFill>
                <a:latin typeface="メイリオ"/>
                <a:cs typeface="メイリオ"/>
              </a:rPr>
              <a:t>sleep </a:t>
            </a:r>
            <a:r>
              <a:rPr dirty="0" sz="600">
                <a:solidFill>
                  <a:srgbClr val="1F1F1F"/>
                </a:solidFill>
                <a:latin typeface="メイリオ"/>
                <a:cs typeface="メイリオ"/>
              </a:rPr>
              <a:t>in</a:t>
            </a:r>
            <a:r>
              <a:rPr dirty="0" sz="600" spc="-10">
                <a:solidFill>
                  <a:srgbClr val="1F1F1F"/>
                </a:solidFill>
                <a:latin typeface="メイリオ"/>
                <a:cs typeface="メイリオ"/>
              </a:rPr>
              <a:t> </a:t>
            </a:r>
            <a:r>
              <a:rPr dirty="0" sz="600" spc="-30">
                <a:solidFill>
                  <a:srgbClr val="1F1F1F"/>
                </a:solidFill>
                <a:latin typeface="メイリオ"/>
                <a:cs typeface="メイリオ"/>
              </a:rPr>
              <a:t>children</a:t>
            </a:r>
            <a:r>
              <a:rPr dirty="0" sz="600" spc="-5">
                <a:solidFill>
                  <a:srgbClr val="1F1F1F"/>
                </a:solidFill>
                <a:latin typeface="メイリオ"/>
                <a:cs typeface="メイリオ"/>
              </a:rPr>
              <a:t> </a:t>
            </a:r>
            <a:r>
              <a:rPr dirty="0" sz="600" spc="-30">
                <a:solidFill>
                  <a:srgbClr val="1F1F1F"/>
                </a:solidFill>
                <a:latin typeface="メイリオ"/>
                <a:cs typeface="メイリオ"/>
              </a:rPr>
              <a:t>depending</a:t>
            </a:r>
            <a:r>
              <a:rPr dirty="0" sz="600" spc="-10">
                <a:solidFill>
                  <a:srgbClr val="1F1F1F"/>
                </a:solidFill>
                <a:latin typeface="メイリオ"/>
                <a:cs typeface="メイリオ"/>
              </a:rPr>
              <a:t> on </a:t>
            </a:r>
            <a:r>
              <a:rPr dirty="0" sz="600" spc="-30">
                <a:solidFill>
                  <a:srgbClr val="1F1F1F"/>
                </a:solidFill>
                <a:latin typeface="メイリオ"/>
                <a:cs typeface="メイリオ"/>
              </a:rPr>
              <a:t>exercise</a:t>
            </a:r>
            <a:r>
              <a:rPr dirty="0" sz="600" spc="-5">
                <a:solidFill>
                  <a:srgbClr val="1F1F1F"/>
                </a:solidFill>
                <a:latin typeface="メイリオ"/>
                <a:cs typeface="メイリオ"/>
              </a:rPr>
              <a:t> </a:t>
            </a:r>
            <a:r>
              <a:rPr dirty="0" sz="600" spc="-10">
                <a:solidFill>
                  <a:srgbClr val="1F1F1F"/>
                </a:solidFill>
                <a:latin typeface="メイリオ"/>
                <a:cs typeface="メイリオ"/>
              </a:rPr>
              <a:t>intensity.</a:t>
            </a:r>
            <a:r>
              <a:rPr dirty="0" sz="600" spc="500">
                <a:solidFill>
                  <a:srgbClr val="1F1F1F"/>
                </a:solidFill>
                <a:latin typeface="メイリオ"/>
                <a:cs typeface="メイリオ"/>
              </a:rPr>
              <a:t> </a:t>
            </a:r>
            <a:r>
              <a:rPr dirty="0" sz="600" spc="-30">
                <a:solidFill>
                  <a:srgbClr val="1F1F1F"/>
                </a:solidFill>
                <a:latin typeface="メイリオ"/>
                <a:cs typeface="メイリオ"/>
              </a:rPr>
              <a:t>Sleep</a:t>
            </a:r>
            <a:r>
              <a:rPr dirty="0" sz="600" spc="-55">
                <a:solidFill>
                  <a:srgbClr val="1F1F1F"/>
                </a:solidFill>
                <a:latin typeface="メイリオ"/>
                <a:cs typeface="メイリオ"/>
              </a:rPr>
              <a:t> </a:t>
            </a:r>
            <a:r>
              <a:rPr dirty="0" sz="600" spc="-25">
                <a:solidFill>
                  <a:srgbClr val="1F1F1F"/>
                </a:solidFill>
                <a:latin typeface="メイリオ"/>
                <a:cs typeface="メイリオ"/>
              </a:rPr>
              <a:t>Med</a:t>
            </a:r>
            <a:r>
              <a:rPr dirty="0" sz="600" spc="-20">
                <a:solidFill>
                  <a:srgbClr val="1F1F1F"/>
                </a:solidFill>
                <a:latin typeface="メイリオ"/>
                <a:cs typeface="メイリオ"/>
              </a:rPr>
              <a:t> </a:t>
            </a:r>
            <a:r>
              <a:rPr dirty="0" sz="600" spc="-25">
                <a:solidFill>
                  <a:srgbClr val="1F1F1F"/>
                </a:solidFill>
                <a:latin typeface="メイリオ"/>
                <a:cs typeface="メイリオ"/>
              </a:rPr>
              <a:t>9:</a:t>
            </a:r>
            <a:r>
              <a:rPr dirty="0" sz="600" spc="-20">
                <a:solidFill>
                  <a:srgbClr val="1F1F1F"/>
                </a:solidFill>
                <a:latin typeface="メイリオ"/>
                <a:cs typeface="メイリオ"/>
              </a:rPr>
              <a:t> </a:t>
            </a:r>
            <a:r>
              <a:rPr dirty="0" sz="600" spc="-35">
                <a:solidFill>
                  <a:srgbClr val="1F1F1F"/>
                </a:solidFill>
                <a:latin typeface="メイリオ"/>
                <a:cs typeface="メイリオ"/>
              </a:rPr>
              <a:t>266-</a:t>
            </a:r>
            <a:r>
              <a:rPr dirty="0" sz="600" spc="-30">
                <a:solidFill>
                  <a:srgbClr val="1F1F1F"/>
                </a:solidFill>
                <a:latin typeface="メイリオ"/>
                <a:cs typeface="メイリオ"/>
              </a:rPr>
              <a:t>272,</a:t>
            </a:r>
            <a:r>
              <a:rPr dirty="0" sz="600" spc="-5">
                <a:solidFill>
                  <a:srgbClr val="1F1F1F"/>
                </a:solidFill>
                <a:latin typeface="メイリオ"/>
                <a:cs typeface="メイリオ"/>
              </a:rPr>
              <a:t> </a:t>
            </a:r>
            <a:r>
              <a:rPr dirty="0" sz="600" spc="-10">
                <a:solidFill>
                  <a:srgbClr val="1F1F1F"/>
                </a:solidFill>
                <a:latin typeface="メイリオ"/>
                <a:cs typeface="メイリオ"/>
              </a:rPr>
              <a:t>2008.</a:t>
            </a:r>
            <a:endParaRPr sz="600">
              <a:latin typeface="メイリオ"/>
              <a:cs typeface="メイリオ"/>
            </a:endParaRPr>
          </a:p>
          <a:p>
            <a:pPr algn="just" marL="156845" marR="27305" indent="-144780">
              <a:lnSpc>
                <a:spcPct val="100000"/>
              </a:lnSpc>
              <a:spcBef>
                <a:spcPts val="400"/>
              </a:spcBef>
            </a:pPr>
            <a:r>
              <a:rPr dirty="0" sz="600">
                <a:solidFill>
                  <a:srgbClr val="1F1F1F"/>
                </a:solidFill>
                <a:latin typeface="メイリオ"/>
                <a:cs typeface="メイリオ"/>
              </a:rPr>
              <a:t>23.</a:t>
            </a:r>
            <a:r>
              <a:rPr dirty="0" sz="600" spc="-10">
                <a:solidFill>
                  <a:srgbClr val="1F1F1F"/>
                </a:solidFill>
                <a:latin typeface="メイリオ"/>
                <a:cs typeface="メイリオ"/>
              </a:rPr>
              <a:t> Stutz </a:t>
            </a:r>
            <a:r>
              <a:rPr dirty="0" sz="600">
                <a:solidFill>
                  <a:srgbClr val="1F1F1F"/>
                </a:solidFill>
                <a:latin typeface="メイリオ"/>
                <a:cs typeface="メイリオ"/>
              </a:rPr>
              <a:t>J,</a:t>
            </a:r>
            <a:r>
              <a:rPr dirty="0" sz="600" spc="5">
                <a:solidFill>
                  <a:srgbClr val="1F1F1F"/>
                </a:solidFill>
                <a:latin typeface="メイリオ"/>
                <a:cs typeface="メイリオ"/>
              </a:rPr>
              <a:t> </a:t>
            </a:r>
            <a:r>
              <a:rPr dirty="0" sz="600" spc="-25">
                <a:solidFill>
                  <a:srgbClr val="1F1F1F"/>
                </a:solidFill>
                <a:latin typeface="メイリオ"/>
                <a:cs typeface="メイリオ"/>
              </a:rPr>
              <a:t>Eiholzer</a:t>
            </a:r>
            <a:r>
              <a:rPr dirty="0" sz="600">
                <a:solidFill>
                  <a:srgbClr val="1F1F1F"/>
                </a:solidFill>
                <a:latin typeface="メイリオ"/>
                <a:cs typeface="メイリオ"/>
              </a:rPr>
              <a:t> R,</a:t>
            </a:r>
            <a:r>
              <a:rPr dirty="0" sz="600" spc="-5">
                <a:solidFill>
                  <a:srgbClr val="1F1F1F"/>
                </a:solidFill>
                <a:latin typeface="メイリオ"/>
                <a:cs typeface="メイリオ"/>
              </a:rPr>
              <a:t> </a:t>
            </a:r>
            <a:r>
              <a:rPr dirty="0" sz="600" spc="-20">
                <a:solidFill>
                  <a:srgbClr val="1F1F1F"/>
                </a:solidFill>
                <a:latin typeface="メイリオ"/>
                <a:cs typeface="メイリオ"/>
              </a:rPr>
              <a:t>Spengler</a:t>
            </a:r>
            <a:r>
              <a:rPr dirty="0" sz="600" spc="-10">
                <a:solidFill>
                  <a:srgbClr val="1F1F1F"/>
                </a:solidFill>
                <a:latin typeface="メイリオ"/>
                <a:cs typeface="メイリオ"/>
              </a:rPr>
              <a:t> </a:t>
            </a:r>
            <a:r>
              <a:rPr dirty="0" sz="600">
                <a:solidFill>
                  <a:srgbClr val="1F1F1F"/>
                </a:solidFill>
                <a:latin typeface="メイリオ"/>
                <a:cs typeface="メイリオ"/>
              </a:rPr>
              <a:t>CM. </a:t>
            </a:r>
            <a:r>
              <a:rPr dirty="0" sz="600" spc="-20">
                <a:solidFill>
                  <a:srgbClr val="1F1F1F"/>
                </a:solidFill>
                <a:latin typeface="メイリオ"/>
                <a:cs typeface="メイリオ"/>
              </a:rPr>
              <a:t>Effects</a:t>
            </a:r>
            <a:r>
              <a:rPr dirty="0" sz="600" spc="10">
                <a:solidFill>
                  <a:srgbClr val="1F1F1F"/>
                </a:solidFill>
                <a:latin typeface="メイリオ"/>
                <a:cs typeface="メイリオ"/>
              </a:rPr>
              <a:t> </a:t>
            </a:r>
            <a:r>
              <a:rPr dirty="0" sz="600">
                <a:solidFill>
                  <a:srgbClr val="1F1F1F"/>
                </a:solidFill>
                <a:latin typeface="メイリオ"/>
                <a:cs typeface="メイリオ"/>
              </a:rPr>
              <a:t>of </a:t>
            </a:r>
            <a:r>
              <a:rPr dirty="0" sz="600" spc="-20">
                <a:solidFill>
                  <a:srgbClr val="1F1F1F"/>
                </a:solidFill>
                <a:latin typeface="メイリオ"/>
                <a:cs typeface="メイリオ"/>
              </a:rPr>
              <a:t>evening</a:t>
            </a:r>
            <a:r>
              <a:rPr dirty="0" sz="600">
                <a:solidFill>
                  <a:srgbClr val="1F1F1F"/>
                </a:solidFill>
                <a:latin typeface="メイリオ"/>
                <a:cs typeface="メイリオ"/>
              </a:rPr>
              <a:t> </a:t>
            </a:r>
            <a:r>
              <a:rPr dirty="0" sz="600" spc="-25">
                <a:solidFill>
                  <a:srgbClr val="1F1F1F"/>
                </a:solidFill>
                <a:latin typeface="メイリオ"/>
                <a:cs typeface="メイリオ"/>
              </a:rPr>
              <a:t>exercise</a:t>
            </a:r>
            <a:r>
              <a:rPr dirty="0" sz="600">
                <a:solidFill>
                  <a:srgbClr val="1F1F1F"/>
                </a:solidFill>
                <a:latin typeface="メイリオ"/>
                <a:cs typeface="メイリオ"/>
              </a:rPr>
              <a:t> on</a:t>
            </a:r>
            <a:r>
              <a:rPr dirty="0" sz="600" spc="5">
                <a:solidFill>
                  <a:srgbClr val="1F1F1F"/>
                </a:solidFill>
                <a:latin typeface="メイリオ"/>
                <a:cs typeface="メイリオ"/>
              </a:rPr>
              <a:t> </a:t>
            </a:r>
            <a:r>
              <a:rPr dirty="0" sz="600" spc="-10">
                <a:solidFill>
                  <a:srgbClr val="1F1F1F"/>
                </a:solidFill>
                <a:latin typeface="メイリオ"/>
                <a:cs typeface="メイリオ"/>
              </a:rPr>
              <a:t>sleep</a:t>
            </a:r>
            <a:r>
              <a:rPr dirty="0" sz="600" spc="5">
                <a:solidFill>
                  <a:srgbClr val="1F1F1F"/>
                </a:solidFill>
                <a:latin typeface="メイリオ"/>
                <a:cs typeface="メイリオ"/>
              </a:rPr>
              <a:t> </a:t>
            </a:r>
            <a:r>
              <a:rPr dirty="0" sz="600">
                <a:solidFill>
                  <a:srgbClr val="1F1F1F"/>
                </a:solidFill>
                <a:latin typeface="メイリオ"/>
                <a:cs typeface="メイリオ"/>
              </a:rPr>
              <a:t>in </a:t>
            </a:r>
            <a:r>
              <a:rPr dirty="0" sz="600" spc="-10">
                <a:solidFill>
                  <a:srgbClr val="1F1F1F"/>
                </a:solidFill>
                <a:latin typeface="メイリオ"/>
                <a:cs typeface="メイリオ"/>
              </a:rPr>
              <a:t>healthy</a:t>
            </a:r>
            <a:r>
              <a:rPr dirty="0" sz="600" spc="500">
                <a:solidFill>
                  <a:srgbClr val="1F1F1F"/>
                </a:solidFill>
                <a:latin typeface="メイリオ"/>
                <a:cs typeface="メイリオ"/>
              </a:rPr>
              <a:t> </a:t>
            </a:r>
            <a:r>
              <a:rPr dirty="0" sz="600" spc="-25">
                <a:solidFill>
                  <a:srgbClr val="1F1F1F"/>
                </a:solidFill>
                <a:latin typeface="メイリオ"/>
                <a:cs typeface="メイリオ"/>
              </a:rPr>
              <a:t>participants:</a:t>
            </a:r>
            <a:r>
              <a:rPr dirty="0" sz="600" spc="40">
                <a:solidFill>
                  <a:srgbClr val="1F1F1F"/>
                </a:solidFill>
                <a:latin typeface="メイリオ"/>
                <a:cs typeface="メイリオ"/>
              </a:rPr>
              <a:t> </a:t>
            </a:r>
            <a:r>
              <a:rPr dirty="0" sz="600">
                <a:solidFill>
                  <a:srgbClr val="1F1F1F"/>
                </a:solidFill>
                <a:latin typeface="メイリオ"/>
                <a:cs typeface="メイリオ"/>
              </a:rPr>
              <a:t>A</a:t>
            </a:r>
            <a:r>
              <a:rPr dirty="0" sz="600" spc="50">
                <a:solidFill>
                  <a:srgbClr val="1F1F1F"/>
                </a:solidFill>
                <a:latin typeface="メイリオ"/>
                <a:cs typeface="メイリオ"/>
              </a:rPr>
              <a:t> </a:t>
            </a:r>
            <a:r>
              <a:rPr dirty="0" sz="600" spc="-20">
                <a:solidFill>
                  <a:srgbClr val="1F1F1F"/>
                </a:solidFill>
                <a:latin typeface="メイリオ"/>
                <a:cs typeface="メイリオ"/>
              </a:rPr>
              <a:t>systematic</a:t>
            </a:r>
            <a:r>
              <a:rPr dirty="0" sz="600" spc="45">
                <a:solidFill>
                  <a:srgbClr val="1F1F1F"/>
                </a:solidFill>
                <a:latin typeface="メイリオ"/>
                <a:cs typeface="メイリオ"/>
              </a:rPr>
              <a:t> </a:t>
            </a:r>
            <a:r>
              <a:rPr dirty="0" sz="600" spc="-10">
                <a:solidFill>
                  <a:srgbClr val="1F1F1F"/>
                </a:solidFill>
                <a:latin typeface="メイリオ"/>
                <a:cs typeface="メイリオ"/>
              </a:rPr>
              <a:t>review</a:t>
            </a:r>
            <a:r>
              <a:rPr dirty="0" sz="600" spc="40">
                <a:solidFill>
                  <a:srgbClr val="1F1F1F"/>
                </a:solidFill>
                <a:latin typeface="メイリオ"/>
                <a:cs typeface="メイリオ"/>
              </a:rPr>
              <a:t> </a:t>
            </a:r>
            <a:r>
              <a:rPr dirty="0" sz="600">
                <a:solidFill>
                  <a:srgbClr val="1F1F1F"/>
                </a:solidFill>
                <a:latin typeface="メイリオ"/>
                <a:cs typeface="メイリオ"/>
              </a:rPr>
              <a:t>and</a:t>
            </a:r>
            <a:r>
              <a:rPr dirty="0" sz="600" spc="40">
                <a:solidFill>
                  <a:srgbClr val="1F1F1F"/>
                </a:solidFill>
                <a:latin typeface="メイリオ"/>
                <a:cs typeface="メイリオ"/>
              </a:rPr>
              <a:t> </a:t>
            </a:r>
            <a:r>
              <a:rPr dirty="0" sz="600" spc="-40">
                <a:solidFill>
                  <a:srgbClr val="1F1F1F"/>
                </a:solidFill>
                <a:latin typeface="メイリオ"/>
                <a:cs typeface="メイリオ"/>
              </a:rPr>
              <a:t>meta-</a:t>
            </a:r>
            <a:r>
              <a:rPr dirty="0" sz="600" spc="-20">
                <a:solidFill>
                  <a:srgbClr val="1F1F1F"/>
                </a:solidFill>
                <a:latin typeface="メイリオ"/>
                <a:cs typeface="メイリオ"/>
              </a:rPr>
              <a:t>analysis.</a:t>
            </a:r>
            <a:r>
              <a:rPr dirty="0" sz="600" spc="35">
                <a:solidFill>
                  <a:srgbClr val="1F1F1F"/>
                </a:solidFill>
                <a:latin typeface="メイリオ"/>
                <a:cs typeface="メイリオ"/>
              </a:rPr>
              <a:t> </a:t>
            </a:r>
            <a:r>
              <a:rPr dirty="0" sz="600" spc="-10">
                <a:solidFill>
                  <a:srgbClr val="1F1F1F"/>
                </a:solidFill>
                <a:latin typeface="メイリオ"/>
                <a:cs typeface="メイリオ"/>
              </a:rPr>
              <a:t>Sports</a:t>
            </a:r>
            <a:r>
              <a:rPr dirty="0" sz="600" spc="40">
                <a:solidFill>
                  <a:srgbClr val="1F1F1F"/>
                </a:solidFill>
                <a:latin typeface="メイリオ"/>
                <a:cs typeface="メイリオ"/>
              </a:rPr>
              <a:t> </a:t>
            </a:r>
            <a:r>
              <a:rPr dirty="0" sz="600">
                <a:solidFill>
                  <a:srgbClr val="1F1F1F"/>
                </a:solidFill>
                <a:latin typeface="メイリオ"/>
                <a:cs typeface="メイリオ"/>
              </a:rPr>
              <a:t>Med</a:t>
            </a:r>
            <a:r>
              <a:rPr dirty="0" sz="600" spc="40">
                <a:solidFill>
                  <a:srgbClr val="1F1F1F"/>
                </a:solidFill>
                <a:latin typeface="メイリオ"/>
                <a:cs typeface="メイリオ"/>
              </a:rPr>
              <a:t> </a:t>
            </a:r>
            <a:r>
              <a:rPr dirty="0" sz="600">
                <a:solidFill>
                  <a:srgbClr val="1F1F1F"/>
                </a:solidFill>
                <a:latin typeface="メイリオ"/>
                <a:cs typeface="メイリオ"/>
              </a:rPr>
              <a:t>49:</a:t>
            </a:r>
            <a:r>
              <a:rPr dirty="0" sz="600" spc="45">
                <a:solidFill>
                  <a:srgbClr val="1F1F1F"/>
                </a:solidFill>
                <a:latin typeface="メイリオ"/>
                <a:cs typeface="メイリオ"/>
              </a:rPr>
              <a:t> </a:t>
            </a:r>
            <a:r>
              <a:rPr dirty="0" sz="600" spc="-40">
                <a:solidFill>
                  <a:srgbClr val="1F1F1F"/>
                </a:solidFill>
                <a:latin typeface="メイリオ"/>
                <a:cs typeface="メイリオ"/>
              </a:rPr>
              <a:t>269-</a:t>
            </a:r>
            <a:r>
              <a:rPr dirty="0" sz="600" spc="-20">
                <a:solidFill>
                  <a:srgbClr val="1F1F1F"/>
                </a:solidFill>
                <a:latin typeface="メイリオ"/>
                <a:cs typeface="メイリオ"/>
              </a:rPr>
              <a:t>287,</a:t>
            </a:r>
            <a:r>
              <a:rPr dirty="0" sz="600" spc="500">
                <a:solidFill>
                  <a:srgbClr val="1F1F1F"/>
                </a:solidFill>
                <a:latin typeface="メイリオ"/>
                <a:cs typeface="メイリオ"/>
              </a:rPr>
              <a:t> </a:t>
            </a:r>
            <a:r>
              <a:rPr dirty="0" sz="600" spc="-10">
                <a:solidFill>
                  <a:srgbClr val="1F1F1F"/>
                </a:solidFill>
                <a:latin typeface="メイリオ"/>
                <a:cs typeface="メイリオ"/>
              </a:rPr>
              <a:t>2019.</a:t>
            </a:r>
            <a:endParaRPr sz="600">
              <a:latin typeface="メイリオ"/>
              <a:cs typeface="メイリオ"/>
            </a:endParaRPr>
          </a:p>
          <a:p>
            <a:pPr algn="just" marL="156845" marR="29209" indent="-144780">
              <a:lnSpc>
                <a:spcPct val="100000"/>
              </a:lnSpc>
              <a:spcBef>
                <a:spcPts val="395"/>
              </a:spcBef>
            </a:pPr>
            <a:r>
              <a:rPr dirty="0" sz="600">
                <a:solidFill>
                  <a:srgbClr val="1F1F1F"/>
                </a:solidFill>
                <a:latin typeface="メイリオ"/>
                <a:cs typeface="メイリオ"/>
              </a:rPr>
              <a:t>24.</a:t>
            </a:r>
            <a:r>
              <a:rPr dirty="0" sz="600" spc="-35">
                <a:solidFill>
                  <a:srgbClr val="1F1F1F"/>
                </a:solidFill>
                <a:latin typeface="メイリオ"/>
                <a:cs typeface="メイリオ"/>
              </a:rPr>
              <a:t> </a:t>
            </a:r>
            <a:r>
              <a:rPr dirty="0" sz="600">
                <a:solidFill>
                  <a:srgbClr val="1F1F1F"/>
                </a:solidFill>
                <a:latin typeface="メイリオ"/>
                <a:cs typeface="メイリオ"/>
              </a:rPr>
              <a:t>Falbe</a:t>
            </a:r>
            <a:r>
              <a:rPr dirty="0" sz="600" spc="15">
                <a:solidFill>
                  <a:srgbClr val="1F1F1F"/>
                </a:solidFill>
                <a:latin typeface="メイリオ"/>
                <a:cs typeface="メイリオ"/>
              </a:rPr>
              <a:t> </a:t>
            </a:r>
            <a:r>
              <a:rPr dirty="0" sz="600">
                <a:solidFill>
                  <a:srgbClr val="1F1F1F"/>
                </a:solidFill>
                <a:latin typeface="メイリオ"/>
                <a:cs typeface="メイリオ"/>
              </a:rPr>
              <a:t>J,</a:t>
            </a:r>
            <a:r>
              <a:rPr dirty="0" sz="600" spc="15">
                <a:solidFill>
                  <a:srgbClr val="1F1F1F"/>
                </a:solidFill>
                <a:latin typeface="メイリオ"/>
                <a:cs typeface="メイリオ"/>
              </a:rPr>
              <a:t> </a:t>
            </a:r>
            <a:r>
              <a:rPr dirty="0" sz="600" spc="-10">
                <a:solidFill>
                  <a:srgbClr val="1F1F1F"/>
                </a:solidFill>
                <a:latin typeface="メイリオ"/>
                <a:cs typeface="メイリオ"/>
              </a:rPr>
              <a:t>Davison</a:t>
            </a:r>
            <a:r>
              <a:rPr dirty="0" sz="600" spc="20">
                <a:solidFill>
                  <a:srgbClr val="1F1F1F"/>
                </a:solidFill>
                <a:latin typeface="メイリオ"/>
                <a:cs typeface="メイリオ"/>
              </a:rPr>
              <a:t> </a:t>
            </a:r>
            <a:r>
              <a:rPr dirty="0" sz="600">
                <a:solidFill>
                  <a:srgbClr val="1F1F1F"/>
                </a:solidFill>
                <a:latin typeface="メイリオ"/>
                <a:cs typeface="メイリオ"/>
              </a:rPr>
              <a:t>KK,</a:t>
            </a:r>
            <a:r>
              <a:rPr dirty="0" sz="600" spc="15">
                <a:solidFill>
                  <a:srgbClr val="1F1F1F"/>
                </a:solidFill>
                <a:latin typeface="メイリオ"/>
                <a:cs typeface="メイリオ"/>
              </a:rPr>
              <a:t> </a:t>
            </a:r>
            <a:r>
              <a:rPr dirty="0" sz="600" spc="-10">
                <a:solidFill>
                  <a:srgbClr val="1F1F1F"/>
                </a:solidFill>
                <a:latin typeface="メイリオ"/>
                <a:cs typeface="メイリオ"/>
              </a:rPr>
              <a:t>Franckle</a:t>
            </a:r>
            <a:r>
              <a:rPr dirty="0" sz="600" spc="15">
                <a:solidFill>
                  <a:srgbClr val="1F1F1F"/>
                </a:solidFill>
                <a:latin typeface="メイリオ"/>
                <a:cs typeface="メイリオ"/>
              </a:rPr>
              <a:t> </a:t>
            </a:r>
            <a:r>
              <a:rPr dirty="0" sz="600">
                <a:solidFill>
                  <a:srgbClr val="1F1F1F"/>
                </a:solidFill>
                <a:latin typeface="メイリオ"/>
                <a:cs typeface="メイリオ"/>
              </a:rPr>
              <a:t>RL,</a:t>
            </a:r>
            <a:r>
              <a:rPr dirty="0" sz="600" spc="15">
                <a:solidFill>
                  <a:srgbClr val="1F1F1F"/>
                </a:solidFill>
                <a:latin typeface="メイリオ"/>
                <a:cs typeface="メイリオ"/>
              </a:rPr>
              <a:t> </a:t>
            </a:r>
            <a:r>
              <a:rPr dirty="0" sz="600">
                <a:solidFill>
                  <a:srgbClr val="1F1F1F"/>
                </a:solidFill>
                <a:latin typeface="メイリオ"/>
                <a:cs typeface="メイリオ"/>
              </a:rPr>
              <a:t>Ganter</a:t>
            </a:r>
            <a:r>
              <a:rPr dirty="0" sz="600" spc="20">
                <a:solidFill>
                  <a:srgbClr val="1F1F1F"/>
                </a:solidFill>
                <a:latin typeface="メイリオ"/>
                <a:cs typeface="メイリオ"/>
              </a:rPr>
              <a:t> </a:t>
            </a:r>
            <a:r>
              <a:rPr dirty="0" sz="600">
                <a:solidFill>
                  <a:srgbClr val="1F1F1F"/>
                </a:solidFill>
                <a:latin typeface="メイリオ"/>
                <a:cs typeface="メイリオ"/>
              </a:rPr>
              <a:t>C,</a:t>
            </a:r>
            <a:r>
              <a:rPr dirty="0" sz="600" spc="10">
                <a:solidFill>
                  <a:srgbClr val="1F1F1F"/>
                </a:solidFill>
                <a:latin typeface="メイリオ"/>
                <a:cs typeface="メイリオ"/>
              </a:rPr>
              <a:t> </a:t>
            </a:r>
            <a:r>
              <a:rPr dirty="0" sz="600" spc="-10">
                <a:solidFill>
                  <a:srgbClr val="1F1F1F"/>
                </a:solidFill>
                <a:latin typeface="メイリオ"/>
                <a:cs typeface="メイリオ"/>
              </a:rPr>
              <a:t>Gortmaker</a:t>
            </a:r>
            <a:r>
              <a:rPr dirty="0" sz="600" spc="20">
                <a:solidFill>
                  <a:srgbClr val="1F1F1F"/>
                </a:solidFill>
                <a:latin typeface="メイリオ"/>
                <a:cs typeface="メイリオ"/>
              </a:rPr>
              <a:t> </a:t>
            </a:r>
            <a:r>
              <a:rPr dirty="0" sz="600">
                <a:solidFill>
                  <a:srgbClr val="1F1F1F"/>
                </a:solidFill>
                <a:latin typeface="メイリオ"/>
                <a:cs typeface="メイリオ"/>
              </a:rPr>
              <a:t>SL,</a:t>
            </a:r>
            <a:r>
              <a:rPr dirty="0" sz="600" spc="10">
                <a:solidFill>
                  <a:srgbClr val="1F1F1F"/>
                </a:solidFill>
                <a:latin typeface="メイリオ"/>
                <a:cs typeface="メイリオ"/>
              </a:rPr>
              <a:t> </a:t>
            </a:r>
            <a:r>
              <a:rPr dirty="0" sz="600">
                <a:solidFill>
                  <a:srgbClr val="1F1F1F"/>
                </a:solidFill>
                <a:latin typeface="メイリオ"/>
                <a:cs typeface="メイリオ"/>
              </a:rPr>
              <a:t>Smith</a:t>
            </a:r>
            <a:r>
              <a:rPr dirty="0" sz="600" spc="20">
                <a:solidFill>
                  <a:srgbClr val="1F1F1F"/>
                </a:solidFill>
                <a:latin typeface="メイリオ"/>
                <a:cs typeface="メイリオ"/>
              </a:rPr>
              <a:t> </a:t>
            </a:r>
            <a:r>
              <a:rPr dirty="0" sz="600">
                <a:solidFill>
                  <a:srgbClr val="1F1F1F"/>
                </a:solidFill>
                <a:latin typeface="メイリオ"/>
                <a:cs typeface="メイリオ"/>
              </a:rPr>
              <a:t>L,</a:t>
            </a:r>
            <a:r>
              <a:rPr dirty="0" sz="600" spc="10">
                <a:solidFill>
                  <a:srgbClr val="1F1F1F"/>
                </a:solidFill>
                <a:latin typeface="メイリオ"/>
                <a:cs typeface="メイリオ"/>
              </a:rPr>
              <a:t> </a:t>
            </a:r>
            <a:r>
              <a:rPr dirty="0" sz="600">
                <a:solidFill>
                  <a:srgbClr val="1F1F1F"/>
                </a:solidFill>
                <a:latin typeface="メイリオ"/>
                <a:cs typeface="メイリオ"/>
              </a:rPr>
              <a:t>Land</a:t>
            </a:r>
            <a:r>
              <a:rPr dirty="0" sz="600" spc="15">
                <a:solidFill>
                  <a:srgbClr val="1F1F1F"/>
                </a:solidFill>
                <a:latin typeface="メイリオ"/>
                <a:cs typeface="メイリオ"/>
              </a:rPr>
              <a:t> </a:t>
            </a:r>
            <a:r>
              <a:rPr dirty="0" sz="600" spc="-25">
                <a:solidFill>
                  <a:srgbClr val="1F1F1F"/>
                </a:solidFill>
                <a:latin typeface="メイリオ"/>
                <a:cs typeface="メイリオ"/>
              </a:rPr>
              <a:t>T,</a:t>
            </a:r>
            <a:r>
              <a:rPr dirty="0" sz="600" spc="500">
                <a:solidFill>
                  <a:srgbClr val="1F1F1F"/>
                </a:solidFill>
                <a:latin typeface="メイリオ"/>
                <a:cs typeface="メイリオ"/>
              </a:rPr>
              <a:t> </a:t>
            </a:r>
            <a:r>
              <a:rPr dirty="0" sz="600" spc="-10">
                <a:solidFill>
                  <a:srgbClr val="1F1F1F"/>
                </a:solidFill>
                <a:latin typeface="メイリオ"/>
                <a:cs typeface="メイリオ"/>
              </a:rPr>
              <a:t>Taveras</a:t>
            </a:r>
            <a:r>
              <a:rPr dirty="0" sz="600">
                <a:solidFill>
                  <a:srgbClr val="1F1F1F"/>
                </a:solidFill>
                <a:latin typeface="メイリオ"/>
                <a:cs typeface="メイリオ"/>
              </a:rPr>
              <a:t> EM. </a:t>
            </a:r>
            <a:r>
              <a:rPr dirty="0" sz="600" spc="-10">
                <a:solidFill>
                  <a:srgbClr val="1F1F1F"/>
                </a:solidFill>
                <a:latin typeface="メイリオ"/>
                <a:cs typeface="メイリオ"/>
              </a:rPr>
              <a:t>Sleep</a:t>
            </a:r>
            <a:r>
              <a:rPr dirty="0" sz="600" spc="-5">
                <a:solidFill>
                  <a:srgbClr val="1F1F1F"/>
                </a:solidFill>
                <a:latin typeface="メイリオ"/>
                <a:cs typeface="メイリオ"/>
              </a:rPr>
              <a:t> </a:t>
            </a:r>
            <a:r>
              <a:rPr dirty="0" sz="600" spc="-20">
                <a:solidFill>
                  <a:srgbClr val="1F1F1F"/>
                </a:solidFill>
                <a:latin typeface="メイリオ"/>
                <a:cs typeface="メイリオ"/>
              </a:rPr>
              <a:t>duration,</a:t>
            </a:r>
            <a:r>
              <a:rPr dirty="0" sz="600" spc="-10">
                <a:solidFill>
                  <a:srgbClr val="1F1F1F"/>
                </a:solidFill>
                <a:latin typeface="メイリオ"/>
                <a:cs typeface="メイリオ"/>
              </a:rPr>
              <a:t> </a:t>
            </a:r>
            <a:r>
              <a:rPr dirty="0" sz="600" spc="-25">
                <a:solidFill>
                  <a:srgbClr val="1F1F1F"/>
                </a:solidFill>
                <a:latin typeface="メイリオ"/>
                <a:cs typeface="メイリオ"/>
              </a:rPr>
              <a:t>restfulness,</a:t>
            </a:r>
            <a:r>
              <a:rPr dirty="0" sz="600">
                <a:solidFill>
                  <a:srgbClr val="1F1F1F"/>
                </a:solidFill>
                <a:latin typeface="メイリオ"/>
                <a:cs typeface="メイリオ"/>
              </a:rPr>
              <a:t> and </a:t>
            </a:r>
            <a:r>
              <a:rPr dirty="0" sz="600" spc="-10">
                <a:solidFill>
                  <a:srgbClr val="1F1F1F"/>
                </a:solidFill>
                <a:latin typeface="メイリオ"/>
                <a:cs typeface="メイリオ"/>
              </a:rPr>
              <a:t>screens</a:t>
            </a:r>
            <a:r>
              <a:rPr dirty="0" sz="600">
                <a:solidFill>
                  <a:srgbClr val="1F1F1F"/>
                </a:solidFill>
                <a:latin typeface="メイリオ"/>
                <a:cs typeface="メイリオ"/>
              </a:rPr>
              <a:t> in</a:t>
            </a:r>
            <a:r>
              <a:rPr dirty="0" sz="600" spc="-5">
                <a:solidFill>
                  <a:srgbClr val="1F1F1F"/>
                </a:solidFill>
                <a:latin typeface="メイリオ"/>
                <a:cs typeface="メイリオ"/>
              </a:rPr>
              <a:t> </a:t>
            </a:r>
            <a:r>
              <a:rPr dirty="0" sz="600">
                <a:solidFill>
                  <a:srgbClr val="1F1F1F"/>
                </a:solidFill>
                <a:latin typeface="メイリオ"/>
                <a:cs typeface="メイリオ"/>
              </a:rPr>
              <a:t>the </a:t>
            </a:r>
            <a:r>
              <a:rPr dirty="0" sz="600" spc="-10">
                <a:solidFill>
                  <a:srgbClr val="1F1F1F"/>
                </a:solidFill>
                <a:latin typeface="メイリオ"/>
                <a:cs typeface="メイリオ"/>
              </a:rPr>
              <a:t>sleep</a:t>
            </a:r>
            <a:r>
              <a:rPr dirty="0" sz="600">
                <a:solidFill>
                  <a:srgbClr val="1F1F1F"/>
                </a:solidFill>
                <a:latin typeface="メイリオ"/>
                <a:cs typeface="メイリオ"/>
              </a:rPr>
              <a:t> </a:t>
            </a:r>
            <a:r>
              <a:rPr dirty="0" sz="600" spc="-10">
                <a:solidFill>
                  <a:srgbClr val="1F1F1F"/>
                </a:solidFill>
                <a:latin typeface="メイリオ"/>
                <a:cs typeface="メイリオ"/>
              </a:rPr>
              <a:t>environment.</a:t>
            </a:r>
            <a:r>
              <a:rPr dirty="0" sz="600" spc="500">
                <a:solidFill>
                  <a:srgbClr val="1F1F1F"/>
                </a:solidFill>
                <a:latin typeface="メイリオ"/>
                <a:cs typeface="メイリオ"/>
              </a:rPr>
              <a:t> </a:t>
            </a:r>
            <a:r>
              <a:rPr dirty="0" sz="600" spc="-30">
                <a:solidFill>
                  <a:srgbClr val="1F1F1F"/>
                </a:solidFill>
                <a:latin typeface="メイリオ"/>
                <a:cs typeface="メイリオ"/>
              </a:rPr>
              <a:t>Pediatrics</a:t>
            </a:r>
            <a:r>
              <a:rPr dirty="0" sz="600" spc="-35">
                <a:solidFill>
                  <a:srgbClr val="1F1F1F"/>
                </a:solidFill>
                <a:latin typeface="メイリオ"/>
                <a:cs typeface="メイリオ"/>
              </a:rPr>
              <a:t> </a:t>
            </a:r>
            <a:r>
              <a:rPr dirty="0" sz="600" spc="-30">
                <a:solidFill>
                  <a:srgbClr val="1F1F1F"/>
                </a:solidFill>
                <a:latin typeface="メイリオ"/>
                <a:cs typeface="メイリオ"/>
              </a:rPr>
              <a:t>135:</a:t>
            </a:r>
            <a:r>
              <a:rPr dirty="0" sz="600" spc="5">
                <a:solidFill>
                  <a:srgbClr val="1F1F1F"/>
                </a:solidFill>
                <a:latin typeface="メイリオ"/>
                <a:cs typeface="メイリオ"/>
              </a:rPr>
              <a:t> </a:t>
            </a:r>
            <a:r>
              <a:rPr dirty="0" sz="600" spc="-35">
                <a:solidFill>
                  <a:srgbClr val="1F1F1F"/>
                </a:solidFill>
                <a:latin typeface="メイリオ"/>
                <a:cs typeface="メイリオ"/>
              </a:rPr>
              <a:t>e367-</a:t>
            </a:r>
            <a:r>
              <a:rPr dirty="0" sz="600" spc="-30">
                <a:solidFill>
                  <a:srgbClr val="1F1F1F"/>
                </a:solidFill>
                <a:latin typeface="メイリオ"/>
                <a:cs typeface="メイリオ"/>
              </a:rPr>
              <a:t>375,</a:t>
            </a:r>
            <a:r>
              <a:rPr dirty="0" sz="600">
                <a:solidFill>
                  <a:srgbClr val="1F1F1F"/>
                </a:solidFill>
                <a:latin typeface="メイリオ"/>
                <a:cs typeface="メイリオ"/>
              </a:rPr>
              <a:t> </a:t>
            </a:r>
            <a:r>
              <a:rPr dirty="0" sz="600" spc="-10">
                <a:solidFill>
                  <a:srgbClr val="1F1F1F"/>
                </a:solidFill>
                <a:latin typeface="メイリオ"/>
                <a:cs typeface="メイリオ"/>
              </a:rPr>
              <a:t>2015.</a:t>
            </a:r>
            <a:endParaRPr sz="600">
              <a:latin typeface="メイリオ"/>
              <a:cs typeface="メイリオ"/>
            </a:endParaRPr>
          </a:p>
          <a:p>
            <a:pPr algn="just" marL="156845" marR="29209" indent="-144780">
              <a:lnSpc>
                <a:spcPct val="100000"/>
              </a:lnSpc>
              <a:spcBef>
                <a:spcPts val="409"/>
              </a:spcBef>
            </a:pPr>
            <a:r>
              <a:rPr dirty="0" sz="600">
                <a:solidFill>
                  <a:srgbClr val="1F1F1F"/>
                </a:solidFill>
                <a:latin typeface="メイリオ"/>
                <a:cs typeface="メイリオ"/>
              </a:rPr>
              <a:t>25.</a:t>
            </a:r>
            <a:r>
              <a:rPr dirty="0" sz="600" spc="-35">
                <a:solidFill>
                  <a:srgbClr val="1F1F1F"/>
                </a:solidFill>
                <a:latin typeface="メイリオ"/>
                <a:cs typeface="メイリオ"/>
              </a:rPr>
              <a:t> </a:t>
            </a:r>
            <a:r>
              <a:rPr dirty="0" sz="600">
                <a:solidFill>
                  <a:srgbClr val="1F1F1F"/>
                </a:solidFill>
                <a:latin typeface="メイリオ"/>
                <a:cs typeface="メイリオ"/>
              </a:rPr>
              <a:t>Yoshimura</a:t>
            </a:r>
            <a:r>
              <a:rPr dirty="0" sz="600" spc="90">
                <a:solidFill>
                  <a:srgbClr val="1F1F1F"/>
                </a:solidFill>
                <a:latin typeface="メイリオ"/>
                <a:cs typeface="メイリオ"/>
              </a:rPr>
              <a:t> </a:t>
            </a:r>
            <a:r>
              <a:rPr dirty="0" sz="600">
                <a:solidFill>
                  <a:srgbClr val="1F1F1F"/>
                </a:solidFill>
                <a:latin typeface="メイリオ"/>
                <a:cs typeface="メイリオ"/>
              </a:rPr>
              <a:t>M,</a:t>
            </a:r>
            <a:r>
              <a:rPr dirty="0" sz="600" spc="100">
                <a:solidFill>
                  <a:srgbClr val="1F1F1F"/>
                </a:solidFill>
                <a:latin typeface="メイリオ"/>
                <a:cs typeface="メイリオ"/>
              </a:rPr>
              <a:t> </a:t>
            </a:r>
            <a:r>
              <a:rPr dirty="0" sz="600">
                <a:solidFill>
                  <a:srgbClr val="1F1F1F"/>
                </a:solidFill>
                <a:latin typeface="メイリオ"/>
                <a:cs typeface="メイリオ"/>
              </a:rPr>
              <a:t>Kitazawa</a:t>
            </a:r>
            <a:r>
              <a:rPr dirty="0" sz="600" spc="90">
                <a:solidFill>
                  <a:srgbClr val="1F1F1F"/>
                </a:solidFill>
                <a:latin typeface="メイリオ"/>
                <a:cs typeface="メイリオ"/>
              </a:rPr>
              <a:t> </a:t>
            </a:r>
            <a:r>
              <a:rPr dirty="0" sz="600">
                <a:solidFill>
                  <a:srgbClr val="1F1F1F"/>
                </a:solidFill>
                <a:latin typeface="メイリオ"/>
                <a:cs typeface="メイリオ"/>
              </a:rPr>
              <a:t>M,</a:t>
            </a:r>
            <a:r>
              <a:rPr dirty="0" sz="600" spc="95">
                <a:solidFill>
                  <a:srgbClr val="1F1F1F"/>
                </a:solidFill>
                <a:latin typeface="メイリオ"/>
                <a:cs typeface="メイリオ"/>
              </a:rPr>
              <a:t> </a:t>
            </a:r>
            <a:r>
              <a:rPr dirty="0" sz="600">
                <a:solidFill>
                  <a:srgbClr val="1F1F1F"/>
                </a:solidFill>
                <a:latin typeface="メイリオ"/>
                <a:cs typeface="メイリオ"/>
              </a:rPr>
              <a:t>Maeda</a:t>
            </a:r>
            <a:r>
              <a:rPr dirty="0" sz="600" spc="100">
                <a:solidFill>
                  <a:srgbClr val="1F1F1F"/>
                </a:solidFill>
                <a:latin typeface="メイリオ"/>
                <a:cs typeface="メイリオ"/>
              </a:rPr>
              <a:t> </a:t>
            </a:r>
            <a:r>
              <a:rPr dirty="0" sz="600">
                <a:solidFill>
                  <a:srgbClr val="1F1F1F"/>
                </a:solidFill>
                <a:latin typeface="メイリオ"/>
                <a:cs typeface="メイリオ"/>
              </a:rPr>
              <a:t>Y,</a:t>
            </a:r>
            <a:r>
              <a:rPr dirty="0" sz="600" spc="95">
                <a:solidFill>
                  <a:srgbClr val="1F1F1F"/>
                </a:solidFill>
                <a:latin typeface="メイリオ"/>
                <a:cs typeface="メイリオ"/>
              </a:rPr>
              <a:t> </a:t>
            </a:r>
            <a:r>
              <a:rPr dirty="0" sz="600">
                <a:solidFill>
                  <a:srgbClr val="1F1F1F"/>
                </a:solidFill>
                <a:latin typeface="メイリオ"/>
                <a:cs typeface="メイリオ"/>
              </a:rPr>
              <a:t>Mimura</a:t>
            </a:r>
            <a:r>
              <a:rPr dirty="0" sz="600" spc="100">
                <a:solidFill>
                  <a:srgbClr val="1F1F1F"/>
                </a:solidFill>
                <a:latin typeface="メイリオ"/>
                <a:cs typeface="メイリオ"/>
              </a:rPr>
              <a:t> </a:t>
            </a:r>
            <a:r>
              <a:rPr dirty="0" sz="600">
                <a:solidFill>
                  <a:srgbClr val="1F1F1F"/>
                </a:solidFill>
                <a:latin typeface="メイリオ"/>
                <a:cs typeface="メイリオ"/>
              </a:rPr>
              <a:t>M,</a:t>
            </a:r>
            <a:r>
              <a:rPr dirty="0" sz="600" spc="95">
                <a:solidFill>
                  <a:srgbClr val="1F1F1F"/>
                </a:solidFill>
                <a:latin typeface="メイリオ"/>
                <a:cs typeface="メイリオ"/>
              </a:rPr>
              <a:t> </a:t>
            </a:r>
            <a:r>
              <a:rPr dirty="0" sz="600">
                <a:solidFill>
                  <a:srgbClr val="1F1F1F"/>
                </a:solidFill>
                <a:latin typeface="メイリオ"/>
                <a:cs typeface="メイリオ"/>
              </a:rPr>
              <a:t>Tsubota</a:t>
            </a:r>
            <a:r>
              <a:rPr dirty="0" sz="600" spc="100">
                <a:solidFill>
                  <a:srgbClr val="1F1F1F"/>
                </a:solidFill>
                <a:latin typeface="メイリオ"/>
                <a:cs typeface="メイリオ"/>
              </a:rPr>
              <a:t> </a:t>
            </a:r>
            <a:r>
              <a:rPr dirty="0" sz="600">
                <a:solidFill>
                  <a:srgbClr val="1F1F1F"/>
                </a:solidFill>
                <a:latin typeface="メイリオ"/>
                <a:cs typeface="メイリオ"/>
              </a:rPr>
              <a:t>K,</a:t>
            </a:r>
            <a:r>
              <a:rPr dirty="0" sz="600" spc="100">
                <a:solidFill>
                  <a:srgbClr val="1F1F1F"/>
                </a:solidFill>
                <a:latin typeface="メイリオ"/>
                <a:cs typeface="メイリオ"/>
              </a:rPr>
              <a:t> </a:t>
            </a:r>
            <a:r>
              <a:rPr dirty="0" sz="600">
                <a:solidFill>
                  <a:srgbClr val="1F1F1F"/>
                </a:solidFill>
                <a:latin typeface="メイリオ"/>
                <a:cs typeface="メイリオ"/>
              </a:rPr>
              <a:t>Kishimoto</a:t>
            </a:r>
            <a:r>
              <a:rPr dirty="0" sz="600" spc="100">
                <a:solidFill>
                  <a:srgbClr val="1F1F1F"/>
                </a:solidFill>
                <a:latin typeface="メイリオ"/>
                <a:cs typeface="メイリオ"/>
              </a:rPr>
              <a:t> </a:t>
            </a:r>
            <a:r>
              <a:rPr dirty="0" sz="600" spc="-25">
                <a:solidFill>
                  <a:srgbClr val="1F1F1F"/>
                </a:solidFill>
                <a:latin typeface="メイリオ"/>
                <a:cs typeface="メイリオ"/>
              </a:rPr>
              <a:t>T.</a:t>
            </a:r>
            <a:r>
              <a:rPr dirty="0" sz="600" spc="500">
                <a:solidFill>
                  <a:srgbClr val="1F1F1F"/>
                </a:solidFill>
                <a:latin typeface="メイリオ"/>
                <a:cs typeface="メイリオ"/>
              </a:rPr>
              <a:t> </a:t>
            </a:r>
            <a:r>
              <a:rPr dirty="0" sz="600" spc="-35">
                <a:solidFill>
                  <a:srgbClr val="1F1F1F"/>
                </a:solidFill>
                <a:latin typeface="メイリオ"/>
                <a:cs typeface="メイリオ"/>
              </a:rPr>
              <a:t>Smartphone</a:t>
            </a:r>
            <a:r>
              <a:rPr dirty="0" sz="600" spc="-15">
                <a:solidFill>
                  <a:srgbClr val="1F1F1F"/>
                </a:solidFill>
                <a:latin typeface="メイリオ"/>
                <a:cs typeface="メイリオ"/>
              </a:rPr>
              <a:t> </a:t>
            </a:r>
            <a:r>
              <a:rPr dirty="0" sz="600" spc="-35">
                <a:solidFill>
                  <a:srgbClr val="1F1F1F"/>
                </a:solidFill>
                <a:latin typeface="メイリオ"/>
                <a:cs typeface="メイリオ"/>
              </a:rPr>
              <a:t>viewing</a:t>
            </a:r>
            <a:r>
              <a:rPr dirty="0" sz="600" spc="-15">
                <a:solidFill>
                  <a:srgbClr val="1F1F1F"/>
                </a:solidFill>
                <a:latin typeface="メイリオ"/>
                <a:cs typeface="メイリオ"/>
              </a:rPr>
              <a:t> </a:t>
            </a:r>
            <a:r>
              <a:rPr dirty="0" sz="600" spc="-35">
                <a:solidFill>
                  <a:srgbClr val="1F1F1F"/>
                </a:solidFill>
                <a:latin typeface="メイリオ"/>
                <a:cs typeface="メイリオ"/>
              </a:rPr>
              <a:t>distance</a:t>
            </a:r>
            <a:r>
              <a:rPr dirty="0" sz="600" spc="-15">
                <a:solidFill>
                  <a:srgbClr val="1F1F1F"/>
                </a:solidFill>
                <a:latin typeface="メイリオ"/>
                <a:cs typeface="メイリオ"/>
              </a:rPr>
              <a:t> </a:t>
            </a:r>
            <a:r>
              <a:rPr dirty="0" sz="600" spc="-40">
                <a:solidFill>
                  <a:srgbClr val="1F1F1F"/>
                </a:solidFill>
                <a:latin typeface="メイリオ"/>
                <a:cs typeface="メイリオ"/>
              </a:rPr>
              <a:t>and</a:t>
            </a:r>
            <a:r>
              <a:rPr dirty="0" sz="600" spc="-10">
                <a:solidFill>
                  <a:srgbClr val="1F1F1F"/>
                </a:solidFill>
                <a:latin typeface="メイリオ"/>
                <a:cs typeface="メイリオ"/>
              </a:rPr>
              <a:t> </a:t>
            </a:r>
            <a:r>
              <a:rPr dirty="0" sz="600" spc="-35">
                <a:solidFill>
                  <a:srgbClr val="1F1F1F"/>
                </a:solidFill>
                <a:latin typeface="メイリオ"/>
                <a:cs typeface="メイリオ"/>
              </a:rPr>
              <a:t>sleep:</a:t>
            </a:r>
            <a:r>
              <a:rPr dirty="0" sz="600" spc="-15">
                <a:solidFill>
                  <a:srgbClr val="1F1F1F"/>
                </a:solidFill>
                <a:latin typeface="メイリオ"/>
                <a:cs typeface="メイリオ"/>
              </a:rPr>
              <a:t> </a:t>
            </a:r>
            <a:r>
              <a:rPr dirty="0" sz="600" spc="-50">
                <a:solidFill>
                  <a:srgbClr val="1F1F1F"/>
                </a:solidFill>
                <a:latin typeface="メイリオ"/>
                <a:cs typeface="メイリオ"/>
              </a:rPr>
              <a:t>An</a:t>
            </a:r>
            <a:r>
              <a:rPr dirty="0" sz="600">
                <a:solidFill>
                  <a:srgbClr val="1F1F1F"/>
                </a:solidFill>
                <a:latin typeface="メイリオ"/>
                <a:cs typeface="メイリオ"/>
              </a:rPr>
              <a:t> </a:t>
            </a:r>
            <a:r>
              <a:rPr dirty="0" sz="600" spc="-35">
                <a:solidFill>
                  <a:srgbClr val="1F1F1F"/>
                </a:solidFill>
                <a:latin typeface="メイリオ"/>
                <a:cs typeface="メイリオ"/>
              </a:rPr>
              <a:t>experimental</a:t>
            </a:r>
            <a:r>
              <a:rPr dirty="0" sz="600" spc="-15">
                <a:solidFill>
                  <a:srgbClr val="1F1F1F"/>
                </a:solidFill>
                <a:latin typeface="メイリオ"/>
                <a:cs typeface="メイリオ"/>
              </a:rPr>
              <a:t> </a:t>
            </a:r>
            <a:r>
              <a:rPr dirty="0" sz="600" spc="-30">
                <a:solidFill>
                  <a:srgbClr val="1F1F1F"/>
                </a:solidFill>
                <a:latin typeface="メイリオ"/>
                <a:cs typeface="メイリオ"/>
              </a:rPr>
              <a:t>study</a:t>
            </a:r>
            <a:r>
              <a:rPr dirty="0" sz="600" spc="-20">
                <a:solidFill>
                  <a:srgbClr val="1F1F1F"/>
                </a:solidFill>
                <a:latin typeface="メイリオ"/>
                <a:cs typeface="メイリオ"/>
              </a:rPr>
              <a:t> </a:t>
            </a:r>
            <a:r>
              <a:rPr dirty="0" sz="600">
                <a:solidFill>
                  <a:srgbClr val="1F1F1F"/>
                </a:solidFill>
                <a:latin typeface="メイリオ"/>
                <a:cs typeface="メイリオ"/>
              </a:rPr>
              <a:t>utilizing</a:t>
            </a:r>
            <a:r>
              <a:rPr dirty="0" sz="600" spc="280">
                <a:solidFill>
                  <a:srgbClr val="1F1F1F"/>
                </a:solidFill>
                <a:latin typeface="メイリオ"/>
                <a:cs typeface="メイリオ"/>
              </a:rPr>
              <a:t>  </a:t>
            </a:r>
            <a:r>
              <a:rPr dirty="0" sz="600" spc="-10">
                <a:solidFill>
                  <a:srgbClr val="1F1F1F"/>
                </a:solidFill>
                <a:latin typeface="メイリオ"/>
                <a:cs typeface="メイリオ"/>
              </a:rPr>
              <a:t>motion</a:t>
            </a:r>
            <a:r>
              <a:rPr dirty="0" sz="600" spc="500">
                <a:solidFill>
                  <a:srgbClr val="1F1F1F"/>
                </a:solidFill>
                <a:latin typeface="メイリオ"/>
                <a:cs typeface="メイリオ"/>
              </a:rPr>
              <a:t> </a:t>
            </a:r>
            <a:r>
              <a:rPr dirty="0" sz="600" spc="-30">
                <a:solidFill>
                  <a:srgbClr val="1F1F1F"/>
                </a:solidFill>
                <a:latin typeface="メイリオ"/>
                <a:cs typeface="メイリオ"/>
              </a:rPr>
              <a:t>capture</a:t>
            </a:r>
            <a:r>
              <a:rPr dirty="0" sz="600" spc="-25">
                <a:solidFill>
                  <a:srgbClr val="1F1F1F"/>
                </a:solidFill>
                <a:latin typeface="メイリオ"/>
                <a:cs typeface="メイリオ"/>
              </a:rPr>
              <a:t> </a:t>
            </a:r>
            <a:r>
              <a:rPr dirty="0" sz="600" spc="-35">
                <a:solidFill>
                  <a:srgbClr val="1F1F1F"/>
                </a:solidFill>
                <a:latin typeface="メイリオ"/>
                <a:cs typeface="メイリオ"/>
              </a:rPr>
              <a:t>technology.</a:t>
            </a:r>
            <a:r>
              <a:rPr dirty="0" sz="600" spc="-15">
                <a:solidFill>
                  <a:srgbClr val="1F1F1F"/>
                </a:solidFill>
                <a:latin typeface="メイリオ"/>
                <a:cs typeface="メイリオ"/>
              </a:rPr>
              <a:t> </a:t>
            </a:r>
            <a:r>
              <a:rPr dirty="0" sz="600" spc="-30">
                <a:solidFill>
                  <a:srgbClr val="1F1F1F"/>
                </a:solidFill>
                <a:latin typeface="メイリオ"/>
                <a:cs typeface="メイリオ"/>
              </a:rPr>
              <a:t>Nat</a:t>
            </a:r>
            <a:r>
              <a:rPr dirty="0" sz="600" spc="-5">
                <a:solidFill>
                  <a:srgbClr val="1F1F1F"/>
                </a:solidFill>
                <a:latin typeface="メイリオ"/>
                <a:cs typeface="メイリオ"/>
              </a:rPr>
              <a:t> </a:t>
            </a:r>
            <a:r>
              <a:rPr dirty="0" sz="600" spc="-25">
                <a:solidFill>
                  <a:srgbClr val="1F1F1F"/>
                </a:solidFill>
                <a:latin typeface="メイリオ"/>
                <a:cs typeface="メイリオ"/>
              </a:rPr>
              <a:t>Sci</a:t>
            </a:r>
            <a:r>
              <a:rPr dirty="0" sz="600" spc="-35">
                <a:solidFill>
                  <a:srgbClr val="1F1F1F"/>
                </a:solidFill>
                <a:latin typeface="メイリオ"/>
                <a:cs typeface="メイリオ"/>
              </a:rPr>
              <a:t> </a:t>
            </a:r>
            <a:r>
              <a:rPr dirty="0" sz="600" spc="-30">
                <a:solidFill>
                  <a:srgbClr val="1F1F1F"/>
                </a:solidFill>
                <a:latin typeface="メイリオ"/>
                <a:cs typeface="メイリオ"/>
              </a:rPr>
              <a:t>Sleep </a:t>
            </a:r>
            <a:r>
              <a:rPr dirty="0" sz="600" spc="-25">
                <a:solidFill>
                  <a:srgbClr val="1F1F1F"/>
                </a:solidFill>
                <a:latin typeface="メイリオ"/>
                <a:cs typeface="メイリオ"/>
              </a:rPr>
              <a:t>9:</a:t>
            </a:r>
            <a:r>
              <a:rPr dirty="0" sz="600" spc="-15">
                <a:solidFill>
                  <a:srgbClr val="1F1F1F"/>
                </a:solidFill>
                <a:latin typeface="メイリオ"/>
                <a:cs typeface="メイリオ"/>
              </a:rPr>
              <a:t> </a:t>
            </a:r>
            <a:r>
              <a:rPr dirty="0" sz="600" spc="-35">
                <a:solidFill>
                  <a:srgbClr val="1F1F1F"/>
                </a:solidFill>
                <a:latin typeface="メイリオ"/>
                <a:cs typeface="メイリオ"/>
              </a:rPr>
              <a:t>59-</a:t>
            </a:r>
            <a:r>
              <a:rPr dirty="0" sz="600" spc="-25">
                <a:solidFill>
                  <a:srgbClr val="1F1F1F"/>
                </a:solidFill>
                <a:latin typeface="メイリオ"/>
                <a:cs typeface="メイリオ"/>
              </a:rPr>
              <a:t>65,</a:t>
            </a:r>
            <a:r>
              <a:rPr dirty="0" sz="600">
                <a:solidFill>
                  <a:srgbClr val="1F1F1F"/>
                </a:solidFill>
                <a:latin typeface="メイリオ"/>
                <a:cs typeface="メイリオ"/>
              </a:rPr>
              <a:t> </a:t>
            </a:r>
            <a:r>
              <a:rPr dirty="0" sz="600" spc="-10">
                <a:solidFill>
                  <a:srgbClr val="1F1F1F"/>
                </a:solidFill>
                <a:latin typeface="メイリオ"/>
                <a:cs typeface="メイリオ"/>
              </a:rPr>
              <a:t>2017.</a:t>
            </a:r>
            <a:endParaRPr sz="600">
              <a:latin typeface="メイリオ"/>
              <a:cs typeface="メイリオ"/>
            </a:endParaRPr>
          </a:p>
          <a:p>
            <a:pPr algn="just" marL="156845" marR="28575" indent="-144780">
              <a:lnSpc>
                <a:spcPct val="100000"/>
              </a:lnSpc>
              <a:spcBef>
                <a:spcPts val="395"/>
              </a:spcBef>
            </a:pPr>
            <a:r>
              <a:rPr dirty="0" sz="600" spc="-20">
                <a:solidFill>
                  <a:srgbClr val="1F1F1F"/>
                </a:solidFill>
                <a:latin typeface="メイリオ"/>
                <a:cs typeface="メイリオ"/>
              </a:rPr>
              <a:t>26.</a:t>
            </a:r>
            <a:r>
              <a:rPr dirty="0" sz="600" spc="30">
                <a:solidFill>
                  <a:srgbClr val="1F1F1F"/>
                </a:solidFill>
                <a:latin typeface="メイリオ"/>
                <a:cs typeface="メイリオ"/>
              </a:rPr>
              <a:t> </a:t>
            </a:r>
            <a:r>
              <a:rPr dirty="0" sz="600" spc="-30">
                <a:solidFill>
                  <a:srgbClr val="1F1F1F"/>
                </a:solidFill>
                <a:latin typeface="メイリオ"/>
                <a:cs typeface="メイリオ"/>
              </a:rPr>
              <a:t>Kroese</a:t>
            </a:r>
            <a:r>
              <a:rPr dirty="0" sz="600" spc="-50">
                <a:solidFill>
                  <a:srgbClr val="1F1F1F"/>
                </a:solidFill>
                <a:latin typeface="メイリオ"/>
                <a:cs typeface="メイリオ"/>
              </a:rPr>
              <a:t> </a:t>
            </a:r>
            <a:r>
              <a:rPr dirty="0" sz="600" spc="-25">
                <a:solidFill>
                  <a:srgbClr val="1F1F1F"/>
                </a:solidFill>
                <a:latin typeface="メイリオ"/>
                <a:cs typeface="メイリオ"/>
              </a:rPr>
              <a:t>FM,</a:t>
            </a:r>
            <a:r>
              <a:rPr dirty="0" sz="600" spc="-55">
                <a:solidFill>
                  <a:srgbClr val="1F1F1F"/>
                </a:solidFill>
                <a:latin typeface="メイリオ"/>
                <a:cs typeface="メイリオ"/>
              </a:rPr>
              <a:t> </a:t>
            </a:r>
            <a:r>
              <a:rPr dirty="0" sz="600" spc="-25">
                <a:solidFill>
                  <a:srgbClr val="1F1F1F"/>
                </a:solidFill>
                <a:latin typeface="メイリオ"/>
                <a:cs typeface="メイリオ"/>
              </a:rPr>
              <a:t>Evers</a:t>
            </a:r>
            <a:r>
              <a:rPr dirty="0" sz="600" spc="-60">
                <a:solidFill>
                  <a:srgbClr val="1F1F1F"/>
                </a:solidFill>
                <a:latin typeface="メイリオ"/>
                <a:cs typeface="メイリオ"/>
              </a:rPr>
              <a:t> </a:t>
            </a:r>
            <a:r>
              <a:rPr dirty="0" sz="600" spc="-20">
                <a:solidFill>
                  <a:srgbClr val="1F1F1F"/>
                </a:solidFill>
                <a:latin typeface="メイリオ"/>
                <a:cs typeface="メイリオ"/>
              </a:rPr>
              <a:t>C</a:t>
            </a:r>
            <a:r>
              <a:rPr dirty="0" sz="600">
                <a:solidFill>
                  <a:srgbClr val="1F1F1F"/>
                </a:solidFill>
                <a:latin typeface="メイリオ"/>
                <a:cs typeface="メイリオ"/>
              </a:rPr>
              <a:t>,</a:t>
            </a:r>
            <a:r>
              <a:rPr dirty="0" sz="600" spc="-55">
                <a:solidFill>
                  <a:srgbClr val="1F1F1F"/>
                </a:solidFill>
                <a:latin typeface="メイリオ"/>
                <a:cs typeface="メイリオ"/>
              </a:rPr>
              <a:t> </a:t>
            </a:r>
            <a:r>
              <a:rPr dirty="0" sz="600" spc="-30">
                <a:solidFill>
                  <a:srgbClr val="1F1F1F"/>
                </a:solidFill>
                <a:latin typeface="メイリオ"/>
                <a:cs typeface="メイリオ"/>
              </a:rPr>
              <a:t>Adriaanse</a:t>
            </a:r>
            <a:r>
              <a:rPr dirty="0" sz="600" spc="-60">
                <a:solidFill>
                  <a:srgbClr val="1F1F1F"/>
                </a:solidFill>
                <a:latin typeface="メイリオ"/>
                <a:cs typeface="メイリオ"/>
              </a:rPr>
              <a:t> </a:t>
            </a:r>
            <a:r>
              <a:rPr dirty="0" sz="600" spc="-25">
                <a:solidFill>
                  <a:srgbClr val="1F1F1F"/>
                </a:solidFill>
                <a:latin typeface="メイリオ"/>
                <a:cs typeface="メイリオ"/>
              </a:rPr>
              <a:t>MA,</a:t>
            </a:r>
            <a:r>
              <a:rPr dirty="0" sz="600" spc="-55">
                <a:solidFill>
                  <a:srgbClr val="1F1F1F"/>
                </a:solidFill>
                <a:latin typeface="メイリオ"/>
                <a:cs typeface="メイリオ"/>
              </a:rPr>
              <a:t> </a:t>
            </a:r>
            <a:r>
              <a:rPr dirty="0" sz="600" spc="-20">
                <a:solidFill>
                  <a:srgbClr val="1F1F1F"/>
                </a:solidFill>
                <a:latin typeface="メイリオ"/>
                <a:cs typeface="メイリオ"/>
              </a:rPr>
              <a:t>de</a:t>
            </a:r>
            <a:r>
              <a:rPr dirty="0" sz="600" spc="-50">
                <a:solidFill>
                  <a:srgbClr val="1F1F1F"/>
                </a:solidFill>
                <a:latin typeface="メイリオ"/>
                <a:cs typeface="メイリオ"/>
              </a:rPr>
              <a:t> </a:t>
            </a:r>
            <a:r>
              <a:rPr dirty="0" sz="600" spc="-30">
                <a:solidFill>
                  <a:srgbClr val="1F1F1F"/>
                </a:solidFill>
                <a:latin typeface="メイリオ"/>
                <a:cs typeface="メイリオ"/>
              </a:rPr>
              <a:t>Ridder</a:t>
            </a:r>
            <a:r>
              <a:rPr dirty="0" sz="600" spc="-60">
                <a:solidFill>
                  <a:srgbClr val="1F1F1F"/>
                </a:solidFill>
                <a:latin typeface="メイリオ"/>
                <a:cs typeface="メイリオ"/>
              </a:rPr>
              <a:t> </a:t>
            </a:r>
            <a:r>
              <a:rPr dirty="0" sz="600" spc="-30">
                <a:solidFill>
                  <a:srgbClr val="1F1F1F"/>
                </a:solidFill>
                <a:latin typeface="メイリオ"/>
                <a:cs typeface="メイリオ"/>
              </a:rPr>
              <a:t>DTD.</a:t>
            </a:r>
            <a:r>
              <a:rPr dirty="0" sz="600" spc="-55">
                <a:solidFill>
                  <a:srgbClr val="1F1F1F"/>
                </a:solidFill>
                <a:latin typeface="メイリオ"/>
                <a:cs typeface="メイリオ"/>
              </a:rPr>
              <a:t> </a:t>
            </a:r>
            <a:r>
              <a:rPr dirty="0" sz="600" spc="-25">
                <a:solidFill>
                  <a:srgbClr val="1F1F1F"/>
                </a:solidFill>
                <a:latin typeface="メイリオ"/>
                <a:cs typeface="メイリオ"/>
              </a:rPr>
              <a:t>Bedtime</a:t>
            </a:r>
            <a:r>
              <a:rPr dirty="0" sz="600" spc="-45">
                <a:solidFill>
                  <a:srgbClr val="1F1F1F"/>
                </a:solidFill>
                <a:latin typeface="メイリオ"/>
                <a:cs typeface="メイリオ"/>
              </a:rPr>
              <a:t> </a:t>
            </a:r>
            <a:r>
              <a:rPr dirty="0" sz="600" spc="-30">
                <a:solidFill>
                  <a:srgbClr val="1F1F1F"/>
                </a:solidFill>
                <a:latin typeface="メイリオ"/>
                <a:cs typeface="メイリオ"/>
              </a:rPr>
              <a:t>procrastination:</a:t>
            </a:r>
            <a:r>
              <a:rPr dirty="0" sz="600" spc="-55">
                <a:solidFill>
                  <a:srgbClr val="1F1F1F"/>
                </a:solidFill>
                <a:latin typeface="メイリオ"/>
                <a:cs typeface="メイリオ"/>
              </a:rPr>
              <a:t> </a:t>
            </a:r>
            <a:r>
              <a:rPr dirty="0" sz="600" spc="-10">
                <a:solidFill>
                  <a:srgbClr val="1F1F1F"/>
                </a:solidFill>
                <a:latin typeface="メイリオ"/>
                <a:cs typeface="メイリオ"/>
              </a:rPr>
              <a:t>A</a:t>
            </a:r>
            <a:r>
              <a:rPr dirty="0" sz="600" spc="-50">
                <a:solidFill>
                  <a:srgbClr val="1F1F1F"/>
                </a:solidFill>
                <a:latin typeface="メイリオ"/>
                <a:cs typeface="メイリオ"/>
              </a:rPr>
              <a:t> </a:t>
            </a:r>
            <a:r>
              <a:rPr dirty="0" sz="600" spc="-25">
                <a:solidFill>
                  <a:srgbClr val="1F1F1F"/>
                </a:solidFill>
                <a:latin typeface="メイリオ"/>
                <a:cs typeface="メイリオ"/>
              </a:rPr>
              <a:t>self-</a:t>
            </a:r>
            <a:r>
              <a:rPr dirty="0" sz="600" spc="-30">
                <a:solidFill>
                  <a:srgbClr val="1F1F1F"/>
                </a:solidFill>
                <a:latin typeface="メイリオ"/>
                <a:cs typeface="メイリオ"/>
              </a:rPr>
              <a:t>regulation</a:t>
            </a:r>
            <a:r>
              <a:rPr dirty="0" sz="600" spc="85">
                <a:solidFill>
                  <a:srgbClr val="1F1F1F"/>
                </a:solidFill>
                <a:latin typeface="メイリオ"/>
                <a:cs typeface="メイリオ"/>
              </a:rPr>
              <a:t> </a:t>
            </a:r>
            <a:r>
              <a:rPr dirty="0" sz="600" spc="-30">
                <a:solidFill>
                  <a:srgbClr val="1F1F1F"/>
                </a:solidFill>
                <a:latin typeface="メイリオ"/>
                <a:cs typeface="メイリオ"/>
              </a:rPr>
              <a:t>perspective</a:t>
            </a:r>
            <a:r>
              <a:rPr dirty="0" sz="600" spc="85">
                <a:solidFill>
                  <a:srgbClr val="1F1F1F"/>
                </a:solidFill>
                <a:latin typeface="メイリオ"/>
                <a:cs typeface="メイリオ"/>
              </a:rPr>
              <a:t> </a:t>
            </a:r>
            <a:r>
              <a:rPr dirty="0" sz="600" spc="-20">
                <a:solidFill>
                  <a:srgbClr val="1F1F1F"/>
                </a:solidFill>
                <a:latin typeface="メイリオ"/>
                <a:cs typeface="メイリオ"/>
              </a:rPr>
              <a:t>on</a:t>
            </a:r>
            <a:r>
              <a:rPr dirty="0" sz="600" spc="85">
                <a:solidFill>
                  <a:srgbClr val="1F1F1F"/>
                </a:solidFill>
                <a:latin typeface="メイリオ"/>
                <a:cs typeface="メイリオ"/>
              </a:rPr>
              <a:t> </a:t>
            </a:r>
            <a:r>
              <a:rPr dirty="0" sz="600" spc="-30">
                <a:solidFill>
                  <a:srgbClr val="1F1F1F"/>
                </a:solidFill>
                <a:latin typeface="メイリオ"/>
                <a:cs typeface="メイリオ"/>
              </a:rPr>
              <a:t>sleep</a:t>
            </a:r>
            <a:r>
              <a:rPr dirty="0" sz="600" spc="75">
                <a:solidFill>
                  <a:srgbClr val="1F1F1F"/>
                </a:solidFill>
                <a:latin typeface="メイリオ"/>
                <a:cs typeface="メイリオ"/>
              </a:rPr>
              <a:t> </a:t>
            </a:r>
            <a:r>
              <a:rPr dirty="0" sz="600" spc="-30">
                <a:solidFill>
                  <a:srgbClr val="1F1F1F"/>
                </a:solidFill>
                <a:latin typeface="メイリオ"/>
                <a:cs typeface="メイリオ"/>
              </a:rPr>
              <a:t>insufficiency</a:t>
            </a:r>
            <a:r>
              <a:rPr dirty="0" sz="600" spc="80">
                <a:solidFill>
                  <a:srgbClr val="1F1F1F"/>
                </a:solidFill>
                <a:latin typeface="メイリオ"/>
                <a:cs typeface="メイリオ"/>
              </a:rPr>
              <a:t> </a:t>
            </a:r>
            <a:r>
              <a:rPr dirty="0" sz="600" spc="-20">
                <a:solidFill>
                  <a:srgbClr val="1F1F1F"/>
                </a:solidFill>
                <a:latin typeface="メイリオ"/>
                <a:cs typeface="メイリオ"/>
              </a:rPr>
              <a:t>in</a:t>
            </a:r>
            <a:r>
              <a:rPr dirty="0" sz="600" spc="85">
                <a:solidFill>
                  <a:srgbClr val="1F1F1F"/>
                </a:solidFill>
                <a:latin typeface="メイリオ"/>
                <a:cs typeface="メイリオ"/>
              </a:rPr>
              <a:t> </a:t>
            </a:r>
            <a:r>
              <a:rPr dirty="0" sz="600" spc="-20">
                <a:solidFill>
                  <a:srgbClr val="1F1F1F"/>
                </a:solidFill>
                <a:latin typeface="メイリオ"/>
                <a:cs typeface="メイリオ"/>
              </a:rPr>
              <a:t>the</a:t>
            </a:r>
            <a:r>
              <a:rPr dirty="0" sz="600" spc="85">
                <a:solidFill>
                  <a:srgbClr val="1F1F1F"/>
                </a:solidFill>
                <a:latin typeface="メイリオ"/>
                <a:cs typeface="メイリオ"/>
              </a:rPr>
              <a:t> </a:t>
            </a:r>
            <a:r>
              <a:rPr dirty="0" sz="600" spc="-30">
                <a:solidFill>
                  <a:srgbClr val="1F1F1F"/>
                </a:solidFill>
                <a:latin typeface="メイリオ"/>
                <a:cs typeface="メイリオ"/>
              </a:rPr>
              <a:t>general</a:t>
            </a:r>
            <a:r>
              <a:rPr dirty="0" sz="600" spc="90">
                <a:solidFill>
                  <a:srgbClr val="1F1F1F"/>
                </a:solidFill>
                <a:latin typeface="メイリオ"/>
                <a:cs typeface="メイリオ"/>
              </a:rPr>
              <a:t> </a:t>
            </a:r>
            <a:r>
              <a:rPr dirty="0" sz="600" spc="-30">
                <a:solidFill>
                  <a:srgbClr val="1F1F1F"/>
                </a:solidFill>
                <a:latin typeface="メイリオ"/>
                <a:cs typeface="メイリオ"/>
              </a:rPr>
              <a:t>population.</a:t>
            </a:r>
            <a:r>
              <a:rPr dirty="0" sz="600" spc="75">
                <a:solidFill>
                  <a:srgbClr val="1F1F1F"/>
                </a:solidFill>
                <a:latin typeface="メイリオ"/>
                <a:cs typeface="メイリオ"/>
              </a:rPr>
              <a:t> </a:t>
            </a:r>
            <a:r>
              <a:rPr dirty="0" sz="600">
                <a:solidFill>
                  <a:srgbClr val="1F1F1F"/>
                </a:solidFill>
                <a:latin typeface="メイリオ"/>
                <a:cs typeface="メイリオ"/>
              </a:rPr>
              <a:t>J</a:t>
            </a:r>
            <a:r>
              <a:rPr dirty="0" sz="600" spc="80">
                <a:solidFill>
                  <a:srgbClr val="1F1F1F"/>
                </a:solidFill>
                <a:latin typeface="メイリオ"/>
                <a:cs typeface="メイリオ"/>
              </a:rPr>
              <a:t> </a:t>
            </a:r>
            <a:r>
              <a:rPr dirty="0" sz="600" spc="-25">
                <a:solidFill>
                  <a:srgbClr val="1F1F1F"/>
                </a:solidFill>
                <a:latin typeface="メイリオ"/>
                <a:cs typeface="メイリオ"/>
              </a:rPr>
              <a:t>Health</a:t>
            </a:r>
            <a:r>
              <a:rPr dirty="0" sz="600" spc="-5">
                <a:solidFill>
                  <a:srgbClr val="1F1F1F"/>
                </a:solidFill>
                <a:latin typeface="メイリオ"/>
                <a:cs typeface="メイリオ"/>
              </a:rPr>
              <a:t> </a:t>
            </a:r>
            <a:r>
              <a:rPr dirty="0" sz="600" spc="-30">
                <a:solidFill>
                  <a:srgbClr val="1F1F1F"/>
                </a:solidFill>
                <a:latin typeface="メイリオ"/>
                <a:cs typeface="メイリオ"/>
              </a:rPr>
              <a:t>Psychol</a:t>
            </a:r>
            <a:r>
              <a:rPr dirty="0" sz="600" spc="-60">
                <a:solidFill>
                  <a:srgbClr val="1F1F1F"/>
                </a:solidFill>
                <a:latin typeface="メイリオ"/>
                <a:cs typeface="メイリオ"/>
              </a:rPr>
              <a:t> </a:t>
            </a:r>
            <a:r>
              <a:rPr dirty="0" sz="600" spc="-25">
                <a:solidFill>
                  <a:srgbClr val="1F1F1F"/>
                </a:solidFill>
                <a:latin typeface="メイリオ"/>
                <a:cs typeface="メイリオ"/>
              </a:rPr>
              <a:t>21:</a:t>
            </a:r>
            <a:r>
              <a:rPr dirty="0" sz="600" spc="-45">
                <a:solidFill>
                  <a:srgbClr val="1F1F1F"/>
                </a:solidFill>
                <a:latin typeface="メイリオ"/>
                <a:cs typeface="メイリオ"/>
              </a:rPr>
              <a:t> </a:t>
            </a:r>
            <a:r>
              <a:rPr dirty="0" sz="600" spc="-30">
                <a:solidFill>
                  <a:srgbClr val="1F1F1F"/>
                </a:solidFill>
                <a:latin typeface="メイリオ"/>
                <a:cs typeface="メイリオ"/>
              </a:rPr>
              <a:t>853-</a:t>
            </a:r>
            <a:r>
              <a:rPr dirty="0" sz="600" spc="-25">
                <a:solidFill>
                  <a:srgbClr val="1F1F1F"/>
                </a:solidFill>
                <a:latin typeface="メイリオ"/>
                <a:cs typeface="メイリオ"/>
              </a:rPr>
              <a:t>862,</a:t>
            </a:r>
            <a:r>
              <a:rPr dirty="0" sz="600" spc="-45">
                <a:solidFill>
                  <a:srgbClr val="1F1F1F"/>
                </a:solidFill>
                <a:latin typeface="メイリオ"/>
                <a:cs typeface="メイリオ"/>
              </a:rPr>
              <a:t> </a:t>
            </a:r>
            <a:r>
              <a:rPr dirty="0" sz="600" spc="-25">
                <a:solidFill>
                  <a:srgbClr val="1F1F1F"/>
                </a:solidFill>
                <a:latin typeface="メイリオ"/>
                <a:cs typeface="メイリオ"/>
              </a:rPr>
              <a:t>2016.</a:t>
            </a:r>
            <a:endParaRPr sz="600">
              <a:latin typeface="メイリオ"/>
              <a:cs typeface="メイリオ"/>
            </a:endParaRPr>
          </a:p>
          <a:p>
            <a:pPr marL="156845" marR="29209" indent="-144780">
              <a:lnSpc>
                <a:spcPct val="100000"/>
              </a:lnSpc>
              <a:spcBef>
                <a:spcPts val="395"/>
              </a:spcBef>
            </a:pPr>
            <a:r>
              <a:rPr dirty="0" sz="600">
                <a:solidFill>
                  <a:srgbClr val="1F1F1F"/>
                </a:solidFill>
                <a:latin typeface="メイリオ"/>
                <a:cs typeface="メイリオ"/>
              </a:rPr>
              <a:t>27.</a:t>
            </a:r>
            <a:r>
              <a:rPr dirty="0" sz="600" spc="-15">
                <a:solidFill>
                  <a:srgbClr val="1F1F1F"/>
                </a:solidFill>
                <a:latin typeface="メイリオ"/>
                <a:cs typeface="メイリオ"/>
              </a:rPr>
              <a:t> </a:t>
            </a:r>
            <a:r>
              <a:rPr dirty="0" sz="600" spc="-10">
                <a:solidFill>
                  <a:srgbClr val="1F1F1F"/>
                </a:solidFill>
                <a:latin typeface="メイリオ"/>
                <a:cs typeface="メイリオ"/>
              </a:rPr>
              <a:t>Kroese</a:t>
            </a:r>
            <a:r>
              <a:rPr dirty="0" sz="600" spc="95">
                <a:solidFill>
                  <a:srgbClr val="1F1F1F"/>
                </a:solidFill>
                <a:latin typeface="メイリオ"/>
                <a:cs typeface="メイリオ"/>
              </a:rPr>
              <a:t> </a:t>
            </a:r>
            <a:r>
              <a:rPr dirty="0" sz="600">
                <a:solidFill>
                  <a:srgbClr val="1F1F1F"/>
                </a:solidFill>
                <a:latin typeface="メイリオ"/>
                <a:cs typeface="メイリオ"/>
              </a:rPr>
              <a:t>FM,</a:t>
            </a:r>
            <a:r>
              <a:rPr dirty="0" sz="600" spc="90">
                <a:solidFill>
                  <a:srgbClr val="1F1F1F"/>
                </a:solidFill>
                <a:latin typeface="メイリオ"/>
                <a:cs typeface="メイリオ"/>
              </a:rPr>
              <a:t> </a:t>
            </a:r>
            <a:r>
              <a:rPr dirty="0" sz="600">
                <a:solidFill>
                  <a:srgbClr val="1F1F1F"/>
                </a:solidFill>
                <a:latin typeface="メイリオ"/>
                <a:cs typeface="メイリオ"/>
              </a:rPr>
              <a:t>De</a:t>
            </a:r>
            <a:r>
              <a:rPr dirty="0" sz="600" spc="100">
                <a:solidFill>
                  <a:srgbClr val="1F1F1F"/>
                </a:solidFill>
                <a:latin typeface="メイリオ"/>
                <a:cs typeface="メイリオ"/>
              </a:rPr>
              <a:t> </a:t>
            </a:r>
            <a:r>
              <a:rPr dirty="0" sz="600" spc="-10">
                <a:solidFill>
                  <a:srgbClr val="1F1F1F"/>
                </a:solidFill>
                <a:latin typeface="メイリオ"/>
                <a:cs typeface="メイリオ"/>
              </a:rPr>
              <a:t>Ridder</a:t>
            </a:r>
            <a:r>
              <a:rPr dirty="0" sz="600" spc="100">
                <a:solidFill>
                  <a:srgbClr val="1F1F1F"/>
                </a:solidFill>
                <a:latin typeface="メイリオ"/>
                <a:cs typeface="メイリオ"/>
              </a:rPr>
              <a:t> </a:t>
            </a:r>
            <a:r>
              <a:rPr dirty="0" sz="600">
                <a:solidFill>
                  <a:srgbClr val="1F1F1F"/>
                </a:solidFill>
                <a:latin typeface="メイリオ"/>
                <a:cs typeface="メイリオ"/>
              </a:rPr>
              <a:t>DT,</a:t>
            </a:r>
            <a:r>
              <a:rPr dirty="0" sz="600" spc="90">
                <a:solidFill>
                  <a:srgbClr val="1F1F1F"/>
                </a:solidFill>
                <a:latin typeface="メイリオ"/>
                <a:cs typeface="メイリオ"/>
              </a:rPr>
              <a:t> </a:t>
            </a:r>
            <a:r>
              <a:rPr dirty="0" sz="600">
                <a:solidFill>
                  <a:srgbClr val="1F1F1F"/>
                </a:solidFill>
                <a:latin typeface="メイリオ"/>
                <a:cs typeface="メイリオ"/>
              </a:rPr>
              <a:t>Evers</a:t>
            </a:r>
            <a:r>
              <a:rPr dirty="0" sz="600" spc="95">
                <a:solidFill>
                  <a:srgbClr val="1F1F1F"/>
                </a:solidFill>
                <a:latin typeface="メイリオ"/>
                <a:cs typeface="メイリオ"/>
              </a:rPr>
              <a:t> </a:t>
            </a:r>
            <a:r>
              <a:rPr dirty="0" sz="600">
                <a:solidFill>
                  <a:srgbClr val="1F1F1F"/>
                </a:solidFill>
                <a:latin typeface="メイリオ"/>
                <a:cs typeface="メイリオ"/>
              </a:rPr>
              <a:t>C,</a:t>
            </a:r>
            <a:r>
              <a:rPr dirty="0" sz="600" spc="90">
                <a:solidFill>
                  <a:srgbClr val="1F1F1F"/>
                </a:solidFill>
                <a:latin typeface="メイリオ"/>
                <a:cs typeface="メイリオ"/>
              </a:rPr>
              <a:t> </a:t>
            </a:r>
            <a:r>
              <a:rPr dirty="0" sz="600" spc="-20">
                <a:solidFill>
                  <a:srgbClr val="1F1F1F"/>
                </a:solidFill>
                <a:latin typeface="メイリオ"/>
                <a:cs typeface="メイリオ"/>
              </a:rPr>
              <a:t>Adriaanse</a:t>
            </a:r>
            <a:r>
              <a:rPr dirty="0" sz="600" spc="95">
                <a:solidFill>
                  <a:srgbClr val="1F1F1F"/>
                </a:solidFill>
                <a:latin typeface="メイリオ"/>
                <a:cs typeface="メイリオ"/>
              </a:rPr>
              <a:t> </a:t>
            </a:r>
            <a:r>
              <a:rPr dirty="0" sz="600">
                <a:solidFill>
                  <a:srgbClr val="1F1F1F"/>
                </a:solidFill>
                <a:latin typeface="メイリオ"/>
                <a:cs typeface="メイリオ"/>
              </a:rPr>
              <a:t>MA.</a:t>
            </a:r>
            <a:r>
              <a:rPr dirty="0" sz="600" spc="90">
                <a:solidFill>
                  <a:srgbClr val="1F1F1F"/>
                </a:solidFill>
                <a:latin typeface="メイリオ"/>
                <a:cs typeface="メイリオ"/>
              </a:rPr>
              <a:t> </a:t>
            </a:r>
            <a:r>
              <a:rPr dirty="0" sz="600" spc="-10">
                <a:solidFill>
                  <a:srgbClr val="1F1F1F"/>
                </a:solidFill>
                <a:latin typeface="メイリオ"/>
                <a:cs typeface="メイリオ"/>
              </a:rPr>
              <a:t>Bedtime</a:t>
            </a:r>
            <a:r>
              <a:rPr dirty="0" sz="600" spc="90">
                <a:solidFill>
                  <a:srgbClr val="1F1F1F"/>
                </a:solidFill>
                <a:latin typeface="メイリオ"/>
                <a:cs typeface="メイリオ"/>
              </a:rPr>
              <a:t> </a:t>
            </a:r>
            <a:r>
              <a:rPr dirty="0" sz="600" spc="-10">
                <a:solidFill>
                  <a:srgbClr val="1F1F1F"/>
                </a:solidFill>
                <a:latin typeface="メイリオ"/>
                <a:cs typeface="メイリオ"/>
              </a:rPr>
              <a:t>procrastination:</a:t>
            </a:r>
            <a:r>
              <a:rPr dirty="0" sz="600" spc="500">
                <a:solidFill>
                  <a:srgbClr val="1F1F1F"/>
                </a:solidFill>
                <a:latin typeface="メイリオ"/>
                <a:cs typeface="メイリオ"/>
              </a:rPr>
              <a:t> </a:t>
            </a:r>
            <a:r>
              <a:rPr dirty="0" sz="600" spc="-35">
                <a:solidFill>
                  <a:srgbClr val="1F1F1F"/>
                </a:solidFill>
                <a:latin typeface="メイリオ"/>
                <a:cs typeface="メイリオ"/>
              </a:rPr>
              <a:t>Introducing</a:t>
            </a:r>
            <a:r>
              <a:rPr dirty="0" sz="600" spc="-20">
                <a:solidFill>
                  <a:srgbClr val="1F1F1F"/>
                </a:solidFill>
                <a:latin typeface="メイリオ"/>
                <a:cs typeface="メイリオ"/>
              </a:rPr>
              <a:t> </a:t>
            </a:r>
            <a:r>
              <a:rPr dirty="0" sz="600" spc="-10">
                <a:solidFill>
                  <a:srgbClr val="1F1F1F"/>
                </a:solidFill>
                <a:latin typeface="メイリオ"/>
                <a:cs typeface="メイリオ"/>
              </a:rPr>
              <a:t>a</a:t>
            </a:r>
            <a:r>
              <a:rPr dirty="0" sz="600">
                <a:solidFill>
                  <a:srgbClr val="1F1F1F"/>
                </a:solidFill>
                <a:latin typeface="メイリオ"/>
                <a:cs typeface="メイリオ"/>
              </a:rPr>
              <a:t> </a:t>
            </a:r>
            <a:r>
              <a:rPr dirty="0" sz="600" spc="-30">
                <a:solidFill>
                  <a:srgbClr val="1F1F1F"/>
                </a:solidFill>
                <a:latin typeface="メイリオ"/>
                <a:cs typeface="メイリオ"/>
              </a:rPr>
              <a:t>new</a:t>
            </a:r>
            <a:r>
              <a:rPr dirty="0" sz="600" spc="-15">
                <a:solidFill>
                  <a:srgbClr val="1F1F1F"/>
                </a:solidFill>
                <a:latin typeface="メイリオ"/>
                <a:cs typeface="メイリオ"/>
              </a:rPr>
              <a:t> </a:t>
            </a:r>
            <a:r>
              <a:rPr dirty="0" sz="600" spc="-30">
                <a:solidFill>
                  <a:srgbClr val="1F1F1F"/>
                </a:solidFill>
                <a:latin typeface="メイリオ"/>
                <a:cs typeface="メイリオ"/>
              </a:rPr>
              <a:t>area</a:t>
            </a:r>
            <a:r>
              <a:rPr dirty="0" sz="600" spc="5">
                <a:solidFill>
                  <a:srgbClr val="1F1F1F"/>
                </a:solidFill>
                <a:latin typeface="メイリオ"/>
                <a:cs typeface="メイリオ"/>
              </a:rPr>
              <a:t> </a:t>
            </a:r>
            <a:r>
              <a:rPr dirty="0" sz="600" spc="-25">
                <a:solidFill>
                  <a:srgbClr val="1F1F1F"/>
                </a:solidFill>
                <a:latin typeface="メイリオ"/>
                <a:cs typeface="メイリオ"/>
              </a:rPr>
              <a:t>of</a:t>
            </a:r>
            <a:r>
              <a:rPr dirty="0" sz="600" spc="-15">
                <a:solidFill>
                  <a:srgbClr val="1F1F1F"/>
                </a:solidFill>
                <a:latin typeface="メイリオ"/>
                <a:cs typeface="メイリオ"/>
              </a:rPr>
              <a:t> </a:t>
            </a:r>
            <a:r>
              <a:rPr dirty="0" sz="600" spc="-35">
                <a:solidFill>
                  <a:srgbClr val="1F1F1F"/>
                </a:solidFill>
                <a:latin typeface="メイリオ"/>
                <a:cs typeface="メイリオ"/>
              </a:rPr>
              <a:t>procrastination.</a:t>
            </a:r>
            <a:r>
              <a:rPr dirty="0" sz="600" spc="-40">
                <a:solidFill>
                  <a:srgbClr val="1F1F1F"/>
                </a:solidFill>
                <a:latin typeface="メイリオ"/>
                <a:cs typeface="メイリオ"/>
              </a:rPr>
              <a:t> </a:t>
            </a:r>
            <a:r>
              <a:rPr dirty="0" sz="600" spc="-30">
                <a:solidFill>
                  <a:srgbClr val="1F1F1F"/>
                </a:solidFill>
                <a:latin typeface="メイリオ"/>
                <a:cs typeface="メイリオ"/>
              </a:rPr>
              <a:t>Front</a:t>
            </a:r>
            <a:r>
              <a:rPr dirty="0" sz="600" spc="-10">
                <a:solidFill>
                  <a:srgbClr val="1F1F1F"/>
                </a:solidFill>
                <a:latin typeface="メイリオ"/>
                <a:cs typeface="メイリオ"/>
              </a:rPr>
              <a:t> </a:t>
            </a:r>
            <a:r>
              <a:rPr dirty="0" sz="600" spc="-35">
                <a:solidFill>
                  <a:srgbClr val="1F1F1F"/>
                </a:solidFill>
                <a:latin typeface="メイリオ"/>
                <a:cs typeface="メイリオ"/>
              </a:rPr>
              <a:t>Psychol</a:t>
            </a:r>
            <a:r>
              <a:rPr dirty="0" sz="600" spc="-10">
                <a:solidFill>
                  <a:srgbClr val="1F1F1F"/>
                </a:solidFill>
                <a:latin typeface="メイリオ"/>
                <a:cs typeface="メイリオ"/>
              </a:rPr>
              <a:t> </a:t>
            </a:r>
            <a:r>
              <a:rPr dirty="0" sz="600" spc="-20">
                <a:solidFill>
                  <a:srgbClr val="1F1F1F"/>
                </a:solidFill>
                <a:latin typeface="メイリオ"/>
                <a:cs typeface="メイリオ"/>
              </a:rPr>
              <a:t>5:</a:t>
            </a:r>
            <a:r>
              <a:rPr dirty="0" sz="600" spc="10">
                <a:solidFill>
                  <a:srgbClr val="1F1F1F"/>
                </a:solidFill>
                <a:latin typeface="メイリオ"/>
                <a:cs typeface="メイリオ"/>
              </a:rPr>
              <a:t> </a:t>
            </a:r>
            <a:r>
              <a:rPr dirty="0" sz="600" spc="-30">
                <a:solidFill>
                  <a:srgbClr val="1F1F1F"/>
                </a:solidFill>
                <a:latin typeface="メイリオ"/>
                <a:cs typeface="メイリオ"/>
              </a:rPr>
              <a:t>611,</a:t>
            </a:r>
            <a:r>
              <a:rPr dirty="0" sz="600" spc="-5">
                <a:solidFill>
                  <a:srgbClr val="1F1F1F"/>
                </a:solidFill>
                <a:latin typeface="メイリオ"/>
                <a:cs typeface="メイリオ"/>
              </a:rPr>
              <a:t> </a:t>
            </a:r>
            <a:r>
              <a:rPr dirty="0" sz="600" spc="-10">
                <a:solidFill>
                  <a:srgbClr val="1F1F1F"/>
                </a:solidFill>
                <a:latin typeface="メイリオ"/>
                <a:cs typeface="メイリオ"/>
              </a:rPr>
              <a:t>2014.</a:t>
            </a:r>
            <a:endParaRPr sz="600">
              <a:latin typeface="メイリオ"/>
              <a:cs typeface="メイリオ"/>
            </a:endParaRPr>
          </a:p>
          <a:p>
            <a:pPr algn="just" marL="156845" marR="27940" indent="-144780">
              <a:lnSpc>
                <a:spcPct val="100000"/>
              </a:lnSpc>
              <a:spcBef>
                <a:spcPts val="409"/>
              </a:spcBef>
            </a:pPr>
            <a:r>
              <a:rPr dirty="0" sz="600">
                <a:solidFill>
                  <a:srgbClr val="1F1F1F"/>
                </a:solidFill>
                <a:latin typeface="メイリオ"/>
                <a:cs typeface="メイリオ"/>
              </a:rPr>
              <a:t>28.</a:t>
            </a:r>
            <a:r>
              <a:rPr dirty="0" sz="600" spc="100">
                <a:solidFill>
                  <a:srgbClr val="1F1F1F"/>
                </a:solidFill>
                <a:latin typeface="メイリオ"/>
                <a:cs typeface="メイリオ"/>
              </a:rPr>
              <a:t> </a:t>
            </a:r>
            <a:r>
              <a:rPr dirty="0" sz="600" spc="-45">
                <a:solidFill>
                  <a:srgbClr val="1F1F1F"/>
                </a:solidFill>
                <a:latin typeface="メイリオ"/>
                <a:cs typeface="メイリオ"/>
              </a:rPr>
              <a:t>Pu</a:t>
            </a:r>
            <a:r>
              <a:rPr dirty="0" sz="600">
                <a:solidFill>
                  <a:srgbClr val="1F1F1F"/>
                </a:solidFill>
                <a:latin typeface="メイリオ"/>
                <a:cs typeface="メイリオ"/>
              </a:rPr>
              <a:t> </a:t>
            </a:r>
            <a:r>
              <a:rPr dirty="0" sz="600" spc="-30">
                <a:solidFill>
                  <a:srgbClr val="1F1F1F"/>
                </a:solidFill>
                <a:latin typeface="メイリオ"/>
                <a:cs typeface="メイリオ"/>
              </a:rPr>
              <a:t>Z,</a:t>
            </a:r>
            <a:r>
              <a:rPr dirty="0" sz="600" spc="-5">
                <a:solidFill>
                  <a:srgbClr val="1F1F1F"/>
                </a:solidFill>
                <a:latin typeface="メイリオ"/>
                <a:cs typeface="メイリオ"/>
              </a:rPr>
              <a:t> </a:t>
            </a:r>
            <a:r>
              <a:rPr dirty="0" sz="600" spc="-35">
                <a:solidFill>
                  <a:srgbClr val="1F1F1F"/>
                </a:solidFill>
                <a:latin typeface="メイリオ"/>
                <a:cs typeface="メイリオ"/>
              </a:rPr>
              <a:t>Leong</a:t>
            </a:r>
            <a:r>
              <a:rPr dirty="0" sz="600" spc="-10">
                <a:solidFill>
                  <a:srgbClr val="1F1F1F"/>
                </a:solidFill>
                <a:latin typeface="メイリオ"/>
                <a:cs typeface="メイリオ"/>
              </a:rPr>
              <a:t> </a:t>
            </a:r>
            <a:r>
              <a:rPr dirty="0" sz="600" spc="-40">
                <a:solidFill>
                  <a:srgbClr val="1F1F1F"/>
                </a:solidFill>
                <a:latin typeface="メイリオ"/>
                <a:cs typeface="メイリオ"/>
              </a:rPr>
              <a:t>RLF,</a:t>
            </a:r>
            <a:r>
              <a:rPr dirty="0" sz="600" spc="-10">
                <a:solidFill>
                  <a:srgbClr val="1F1F1F"/>
                </a:solidFill>
                <a:latin typeface="メイリオ"/>
                <a:cs typeface="メイリオ"/>
              </a:rPr>
              <a:t> </a:t>
            </a:r>
            <a:r>
              <a:rPr dirty="0" sz="600" spc="-30">
                <a:solidFill>
                  <a:srgbClr val="1F1F1F"/>
                </a:solidFill>
                <a:latin typeface="メイリオ"/>
                <a:cs typeface="メイリオ"/>
              </a:rPr>
              <a:t>Chee</a:t>
            </a:r>
            <a:r>
              <a:rPr dirty="0" sz="600" spc="5">
                <a:solidFill>
                  <a:srgbClr val="1F1F1F"/>
                </a:solidFill>
                <a:latin typeface="メイリオ"/>
                <a:cs typeface="メイリオ"/>
              </a:rPr>
              <a:t> </a:t>
            </a:r>
            <a:r>
              <a:rPr dirty="0" sz="600" spc="-40">
                <a:solidFill>
                  <a:srgbClr val="1F1F1F"/>
                </a:solidFill>
                <a:latin typeface="メイリオ"/>
                <a:cs typeface="メイリオ"/>
              </a:rPr>
              <a:t>MWL,</a:t>
            </a:r>
            <a:r>
              <a:rPr dirty="0" sz="600" spc="-5">
                <a:solidFill>
                  <a:srgbClr val="1F1F1F"/>
                </a:solidFill>
                <a:latin typeface="メイリオ"/>
                <a:cs typeface="メイリオ"/>
              </a:rPr>
              <a:t> </a:t>
            </a:r>
            <a:r>
              <a:rPr dirty="0" sz="600" spc="-30">
                <a:solidFill>
                  <a:srgbClr val="1F1F1F"/>
                </a:solidFill>
                <a:latin typeface="メイリオ"/>
                <a:cs typeface="メイリオ"/>
              </a:rPr>
              <a:t>Massar</a:t>
            </a:r>
            <a:r>
              <a:rPr dirty="0" sz="600" spc="5">
                <a:solidFill>
                  <a:srgbClr val="1F1F1F"/>
                </a:solidFill>
                <a:latin typeface="メイリオ"/>
                <a:cs typeface="メイリオ"/>
              </a:rPr>
              <a:t> </a:t>
            </a:r>
            <a:r>
              <a:rPr dirty="0" sz="600" spc="-40">
                <a:solidFill>
                  <a:srgbClr val="1F1F1F"/>
                </a:solidFill>
                <a:latin typeface="メイリオ"/>
                <a:cs typeface="メイリオ"/>
              </a:rPr>
              <a:t>SAA.</a:t>
            </a:r>
            <a:r>
              <a:rPr dirty="0" sz="600" spc="-10">
                <a:solidFill>
                  <a:srgbClr val="1F1F1F"/>
                </a:solidFill>
                <a:latin typeface="メイリオ"/>
                <a:cs typeface="メイリオ"/>
              </a:rPr>
              <a:t> </a:t>
            </a:r>
            <a:r>
              <a:rPr dirty="0" sz="600" spc="-35">
                <a:solidFill>
                  <a:srgbClr val="1F1F1F"/>
                </a:solidFill>
                <a:latin typeface="メイリオ"/>
                <a:cs typeface="メイリオ"/>
              </a:rPr>
              <a:t>Bedtime</a:t>
            </a:r>
            <a:r>
              <a:rPr dirty="0" sz="600">
                <a:solidFill>
                  <a:srgbClr val="1F1F1F"/>
                </a:solidFill>
                <a:latin typeface="メイリオ"/>
                <a:cs typeface="メイリオ"/>
              </a:rPr>
              <a:t> </a:t>
            </a:r>
            <a:r>
              <a:rPr dirty="0" sz="600" spc="-35">
                <a:solidFill>
                  <a:srgbClr val="1F1F1F"/>
                </a:solidFill>
                <a:latin typeface="メイリオ"/>
                <a:cs typeface="メイリオ"/>
              </a:rPr>
              <a:t>procrastination</a:t>
            </a:r>
            <a:r>
              <a:rPr dirty="0" sz="600" spc="5">
                <a:solidFill>
                  <a:srgbClr val="1F1F1F"/>
                </a:solidFill>
                <a:latin typeface="メイリオ"/>
                <a:cs typeface="メイリオ"/>
              </a:rPr>
              <a:t> </a:t>
            </a:r>
            <a:r>
              <a:rPr dirty="0" sz="600" spc="-40">
                <a:solidFill>
                  <a:srgbClr val="1F1F1F"/>
                </a:solidFill>
                <a:latin typeface="メイリオ"/>
                <a:cs typeface="メイリオ"/>
              </a:rPr>
              <a:t>and</a:t>
            </a:r>
            <a:r>
              <a:rPr dirty="0" sz="600" spc="-5">
                <a:solidFill>
                  <a:srgbClr val="1F1F1F"/>
                </a:solidFill>
                <a:latin typeface="メイリオ"/>
                <a:cs typeface="メイリオ"/>
              </a:rPr>
              <a:t> </a:t>
            </a:r>
            <a:r>
              <a:rPr dirty="0" sz="600" spc="-10">
                <a:solidFill>
                  <a:srgbClr val="1F1F1F"/>
                </a:solidFill>
                <a:latin typeface="メイリオ"/>
                <a:cs typeface="メイリオ"/>
              </a:rPr>
              <a:t>chronotype</a:t>
            </a:r>
            <a:r>
              <a:rPr dirty="0" sz="600" spc="500">
                <a:solidFill>
                  <a:srgbClr val="1F1F1F"/>
                </a:solidFill>
                <a:latin typeface="メイリオ"/>
                <a:cs typeface="メイリオ"/>
              </a:rPr>
              <a:t> </a:t>
            </a:r>
            <a:r>
              <a:rPr dirty="0" sz="600" spc="-35">
                <a:solidFill>
                  <a:srgbClr val="1F1F1F"/>
                </a:solidFill>
                <a:latin typeface="メイリオ"/>
                <a:cs typeface="メイリオ"/>
              </a:rPr>
              <a:t>differentially</a:t>
            </a:r>
            <a:r>
              <a:rPr dirty="0" sz="600" spc="15">
                <a:solidFill>
                  <a:srgbClr val="1F1F1F"/>
                </a:solidFill>
                <a:latin typeface="メイリオ"/>
                <a:cs typeface="メイリオ"/>
              </a:rPr>
              <a:t> </a:t>
            </a:r>
            <a:r>
              <a:rPr dirty="0" sz="600" spc="-35">
                <a:solidFill>
                  <a:srgbClr val="1F1F1F"/>
                </a:solidFill>
                <a:latin typeface="メイリオ"/>
                <a:cs typeface="メイリオ"/>
              </a:rPr>
              <a:t>predict</a:t>
            </a:r>
            <a:r>
              <a:rPr dirty="0" sz="600" spc="5">
                <a:solidFill>
                  <a:srgbClr val="1F1F1F"/>
                </a:solidFill>
                <a:latin typeface="メイリオ"/>
                <a:cs typeface="メイリオ"/>
              </a:rPr>
              <a:t> </a:t>
            </a:r>
            <a:r>
              <a:rPr dirty="0" sz="600" spc="-30">
                <a:solidFill>
                  <a:srgbClr val="1F1F1F"/>
                </a:solidFill>
                <a:latin typeface="メイリオ"/>
                <a:cs typeface="メイリオ"/>
              </a:rPr>
              <a:t>adolescent</a:t>
            </a:r>
            <a:r>
              <a:rPr dirty="0" sz="600">
                <a:solidFill>
                  <a:srgbClr val="1F1F1F"/>
                </a:solidFill>
                <a:latin typeface="メイリオ"/>
                <a:cs typeface="メイリオ"/>
              </a:rPr>
              <a:t> </a:t>
            </a:r>
            <a:r>
              <a:rPr dirty="0" sz="600" spc="-40">
                <a:solidFill>
                  <a:srgbClr val="1F1F1F"/>
                </a:solidFill>
                <a:latin typeface="メイリオ"/>
                <a:cs typeface="メイリオ"/>
              </a:rPr>
              <a:t>sleep</a:t>
            </a:r>
            <a:r>
              <a:rPr dirty="0" sz="600" spc="10">
                <a:solidFill>
                  <a:srgbClr val="1F1F1F"/>
                </a:solidFill>
                <a:latin typeface="メイリオ"/>
                <a:cs typeface="メイリオ"/>
              </a:rPr>
              <a:t> </a:t>
            </a:r>
            <a:r>
              <a:rPr dirty="0" sz="600" spc="-30">
                <a:solidFill>
                  <a:srgbClr val="1F1F1F"/>
                </a:solidFill>
                <a:latin typeface="メイリオ"/>
                <a:cs typeface="メイリオ"/>
              </a:rPr>
              <a:t>on</a:t>
            </a:r>
            <a:r>
              <a:rPr dirty="0" sz="600" spc="25">
                <a:solidFill>
                  <a:srgbClr val="1F1F1F"/>
                </a:solidFill>
                <a:latin typeface="メイリオ"/>
                <a:cs typeface="メイリオ"/>
              </a:rPr>
              <a:t> </a:t>
            </a:r>
            <a:r>
              <a:rPr dirty="0" sz="600" spc="-30">
                <a:solidFill>
                  <a:srgbClr val="1F1F1F"/>
                </a:solidFill>
                <a:latin typeface="メイリオ"/>
                <a:cs typeface="メイリオ"/>
              </a:rPr>
              <a:t>school</a:t>
            </a:r>
            <a:r>
              <a:rPr dirty="0" sz="600" spc="25">
                <a:solidFill>
                  <a:srgbClr val="1F1F1F"/>
                </a:solidFill>
                <a:latin typeface="メイリオ"/>
                <a:cs typeface="メイリオ"/>
              </a:rPr>
              <a:t> </a:t>
            </a:r>
            <a:r>
              <a:rPr dirty="0" sz="600" spc="-30">
                <a:solidFill>
                  <a:srgbClr val="1F1F1F"/>
                </a:solidFill>
                <a:latin typeface="メイリオ"/>
                <a:cs typeface="メイリオ"/>
              </a:rPr>
              <a:t>nights</a:t>
            </a:r>
            <a:r>
              <a:rPr dirty="0" sz="600" spc="5">
                <a:solidFill>
                  <a:srgbClr val="1F1F1F"/>
                </a:solidFill>
                <a:latin typeface="メイリオ"/>
                <a:cs typeface="メイリオ"/>
              </a:rPr>
              <a:t> </a:t>
            </a:r>
            <a:r>
              <a:rPr dirty="0" sz="600" spc="-35">
                <a:solidFill>
                  <a:srgbClr val="1F1F1F"/>
                </a:solidFill>
                <a:latin typeface="メイリオ"/>
                <a:cs typeface="メイリオ"/>
              </a:rPr>
              <a:t>and</a:t>
            </a:r>
            <a:r>
              <a:rPr dirty="0" sz="600" spc="10">
                <a:solidFill>
                  <a:srgbClr val="1F1F1F"/>
                </a:solidFill>
                <a:latin typeface="メイリオ"/>
                <a:cs typeface="メイリオ"/>
              </a:rPr>
              <a:t> </a:t>
            </a:r>
            <a:r>
              <a:rPr dirty="0" sz="600" spc="-35">
                <a:solidFill>
                  <a:srgbClr val="1F1F1F"/>
                </a:solidFill>
                <a:latin typeface="メイリオ"/>
                <a:cs typeface="メイリオ"/>
              </a:rPr>
              <a:t>non-</a:t>
            </a:r>
            <a:r>
              <a:rPr dirty="0" sz="600" spc="-30">
                <a:solidFill>
                  <a:srgbClr val="1F1F1F"/>
                </a:solidFill>
                <a:latin typeface="メイリオ"/>
                <a:cs typeface="メイリオ"/>
              </a:rPr>
              <a:t>school</a:t>
            </a:r>
            <a:r>
              <a:rPr dirty="0" sz="600" spc="25">
                <a:solidFill>
                  <a:srgbClr val="1F1F1F"/>
                </a:solidFill>
                <a:latin typeface="メイリオ"/>
                <a:cs typeface="メイリオ"/>
              </a:rPr>
              <a:t> </a:t>
            </a:r>
            <a:r>
              <a:rPr dirty="0" sz="600" spc="-35">
                <a:solidFill>
                  <a:srgbClr val="1F1F1F"/>
                </a:solidFill>
                <a:latin typeface="メイリオ"/>
                <a:cs typeface="メイリオ"/>
              </a:rPr>
              <a:t>nights.</a:t>
            </a:r>
            <a:r>
              <a:rPr dirty="0" sz="600" spc="-5">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30">
                <a:solidFill>
                  <a:srgbClr val="1F1F1F"/>
                </a:solidFill>
                <a:latin typeface="メイリオ"/>
                <a:cs typeface="メイリオ"/>
              </a:rPr>
              <a:t>Health</a:t>
            </a:r>
            <a:r>
              <a:rPr dirty="0" sz="600" spc="-35">
                <a:solidFill>
                  <a:srgbClr val="1F1F1F"/>
                </a:solidFill>
                <a:latin typeface="メイリオ"/>
                <a:cs typeface="メイリオ"/>
              </a:rPr>
              <a:t> </a:t>
            </a:r>
            <a:r>
              <a:rPr dirty="0" sz="600" spc="-20">
                <a:solidFill>
                  <a:srgbClr val="1F1F1F"/>
                </a:solidFill>
                <a:latin typeface="メイリオ"/>
                <a:cs typeface="メイリオ"/>
              </a:rPr>
              <a:t>8:</a:t>
            </a:r>
            <a:r>
              <a:rPr dirty="0" sz="600" spc="-10">
                <a:solidFill>
                  <a:srgbClr val="1F1F1F"/>
                </a:solidFill>
                <a:latin typeface="メイリオ"/>
                <a:cs typeface="メイリオ"/>
              </a:rPr>
              <a:t> </a:t>
            </a:r>
            <a:r>
              <a:rPr dirty="0" sz="600" spc="-35">
                <a:solidFill>
                  <a:srgbClr val="1F1F1F"/>
                </a:solidFill>
                <a:latin typeface="メイリオ"/>
                <a:cs typeface="メイリオ"/>
              </a:rPr>
              <a:t>640-</a:t>
            </a:r>
            <a:r>
              <a:rPr dirty="0" sz="600" spc="-30">
                <a:solidFill>
                  <a:srgbClr val="1F1F1F"/>
                </a:solidFill>
                <a:latin typeface="メイリオ"/>
                <a:cs typeface="メイリオ"/>
              </a:rPr>
              <a:t>647,</a:t>
            </a:r>
            <a:r>
              <a:rPr dirty="0" sz="600" spc="-10">
                <a:solidFill>
                  <a:srgbClr val="1F1F1F"/>
                </a:solidFill>
                <a:latin typeface="メイリオ"/>
                <a:cs typeface="メイリオ"/>
              </a:rPr>
              <a:t> 2022.</a:t>
            </a:r>
            <a:endParaRPr sz="600">
              <a:latin typeface="メイリオ"/>
              <a:cs typeface="メイリオ"/>
            </a:endParaRPr>
          </a:p>
          <a:p>
            <a:pPr algn="just" marL="156845" marR="28575" indent="-144780">
              <a:lnSpc>
                <a:spcPct val="100000"/>
              </a:lnSpc>
              <a:spcBef>
                <a:spcPts val="395"/>
              </a:spcBef>
            </a:pPr>
            <a:r>
              <a:rPr dirty="0" sz="600">
                <a:solidFill>
                  <a:srgbClr val="1F1F1F"/>
                </a:solidFill>
                <a:latin typeface="メイリオ"/>
                <a:cs typeface="メイリオ"/>
              </a:rPr>
              <a:t>29.</a:t>
            </a:r>
            <a:r>
              <a:rPr dirty="0" sz="600" spc="-15">
                <a:solidFill>
                  <a:srgbClr val="1F1F1F"/>
                </a:solidFill>
                <a:latin typeface="メイリオ"/>
                <a:cs typeface="メイリオ"/>
              </a:rPr>
              <a:t> </a:t>
            </a:r>
            <a:r>
              <a:rPr dirty="0" sz="600">
                <a:solidFill>
                  <a:srgbClr val="1F1F1F"/>
                </a:solidFill>
                <a:latin typeface="メイリオ"/>
                <a:cs typeface="メイリオ"/>
              </a:rPr>
              <a:t>Li</a:t>
            </a:r>
            <a:r>
              <a:rPr dirty="0" sz="600" spc="30">
                <a:solidFill>
                  <a:srgbClr val="1F1F1F"/>
                </a:solidFill>
                <a:latin typeface="メイリオ"/>
                <a:cs typeface="メイリオ"/>
              </a:rPr>
              <a:t> </a:t>
            </a:r>
            <a:r>
              <a:rPr dirty="0" sz="600">
                <a:solidFill>
                  <a:srgbClr val="1F1F1F"/>
                </a:solidFill>
                <a:latin typeface="メイリオ"/>
                <a:cs typeface="メイリオ"/>
              </a:rPr>
              <a:t>X,</a:t>
            </a:r>
            <a:r>
              <a:rPr dirty="0" sz="600" spc="20">
                <a:solidFill>
                  <a:srgbClr val="1F1F1F"/>
                </a:solidFill>
                <a:latin typeface="メイリオ"/>
                <a:cs typeface="メイリオ"/>
              </a:rPr>
              <a:t> </a:t>
            </a:r>
            <a:r>
              <a:rPr dirty="0" sz="600" spc="-10">
                <a:solidFill>
                  <a:srgbClr val="1F1F1F"/>
                </a:solidFill>
                <a:latin typeface="メイリオ"/>
                <a:cs typeface="メイリオ"/>
              </a:rPr>
              <a:t>Buxton</a:t>
            </a:r>
            <a:r>
              <a:rPr dirty="0" sz="600" spc="35">
                <a:solidFill>
                  <a:srgbClr val="1F1F1F"/>
                </a:solidFill>
                <a:latin typeface="メイリオ"/>
                <a:cs typeface="メイリオ"/>
              </a:rPr>
              <a:t> </a:t>
            </a:r>
            <a:r>
              <a:rPr dirty="0" sz="600">
                <a:solidFill>
                  <a:srgbClr val="1F1F1F"/>
                </a:solidFill>
                <a:latin typeface="メイリオ"/>
                <a:cs typeface="メイリオ"/>
              </a:rPr>
              <a:t>OM,</a:t>
            </a:r>
            <a:r>
              <a:rPr dirty="0" sz="600" spc="20">
                <a:solidFill>
                  <a:srgbClr val="1F1F1F"/>
                </a:solidFill>
                <a:latin typeface="メイリオ"/>
                <a:cs typeface="メイリオ"/>
              </a:rPr>
              <a:t> </a:t>
            </a:r>
            <a:r>
              <a:rPr dirty="0" sz="600">
                <a:solidFill>
                  <a:srgbClr val="1F1F1F"/>
                </a:solidFill>
                <a:latin typeface="メイリオ"/>
                <a:cs typeface="メイリオ"/>
              </a:rPr>
              <a:t>Kim</a:t>
            </a:r>
            <a:r>
              <a:rPr dirty="0" sz="600" spc="30">
                <a:solidFill>
                  <a:srgbClr val="1F1F1F"/>
                </a:solidFill>
                <a:latin typeface="メイリオ"/>
                <a:cs typeface="メイリオ"/>
              </a:rPr>
              <a:t> </a:t>
            </a:r>
            <a:r>
              <a:rPr dirty="0" sz="600">
                <a:solidFill>
                  <a:srgbClr val="1F1F1F"/>
                </a:solidFill>
                <a:latin typeface="メイリオ"/>
                <a:cs typeface="メイリオ"/>
              </a:rPr>
              <a:t>Y,</a:t>
            </a:r>
            <a:r>
              <a:rPr dirty="0" sz="600" spc="25">
                <a:solidFill>
                  <a:srgbClr val="1F1F1F"/>
                </a:solidFill>
                <a:latin typeface="メイリオ"/>
                <a:cs typeface="メイリオ"/>
              </a:rPr>
              <a:t> </a:t>
            </a:r>
            <a:r>
              <a:rPr dirty="0" sz="600" spc="-10">
                <a:solidFill>
                  <a:srgbClr val="1F1F1F"/>
                </a:solidFill>
                <a:latin typeface="メイリオ"/>
                <a:cs typeface="メイリオ"/>
              </a:rPr>
              <a:t>Haneuse</a:t>
            </a:r>
            <a:r>
              <a:rPr dirty="0" sz="600" spc="30">
                <a:solidFill>
                  <a:srgbClr val="1F1F1F"/>
                </a:solidFill>
                <a:latin typeface="メイリオ"/>
                <a:cs typeface="メイリオ"/>
              </a:rPr>
              <a:t> </a:t>
            </a:r>
            <a:r>
              <a:rPr dirty="0" sz="600">
                <a:solidFill>
                  <a:srgbClr val="1F1F1F"/>
                </a:solidFill>
                <a:latin typeface="メイリオ"/>
                <a:cs typeface="メイリオ"/>
              </a:rPr>
              <a:t>S,</a:t>
            </a:r>
            <a:r>
              <a:rPr dirty="0" sz="600" spc="25">
                <a:solidFill>
                  <a:srgbClr val="1F1F1F"/>
                </a:solidFill>
                <a:latin typeface="メイリオ"/>
                <a:cs typeface="メイリオ"/>
              </a:rPr>
              <a:t> </a:t>
            </a:r>
            <a:r>
              <a:rPr dirty="0" sz="600" spc="-10">
                <a:solidFill>
                  <a:srgbClr val="1F1F1F"/>
                </a:solidFill>
                <a:latin typeface="メイリオ"/>
                <a:cs typeface="メイリオ"/>
              </a:rPr>
              <a:t>Kawachi</a:t>
            </a:r>
            <a:r>
              <a:rPr dirty="0" sz="600" spc="30">
                <a:solidFill>
                  <a:srgbClr val="1F1F1F"/>
                </a:solidFill>
                <a:latin typeface="メイリオ"/>
                <a:cs typeface="メイリオ"/>
              </a:rPr>
              <a:t> </a:t>
            </a:r>
            <a:r>
              <a:rPr dirty="0" sz="600">
                <a:solidFill>
                  <a:srgbClr val="1F1F1F"/>
                </a:solidFill>
                <a:latin typeface="メイリオ"/>
                <a:cs typeface="メイリオ"/>
              </a:rPr>
              <a:t>I.</a:t>
            </a:r>
            <a:r>
              <a:rPr dirty="0" sz="600" spc="20">
                <a:solidFill>
                  <a:srgbClr val="1F1F1F"/>
                </a:solidFill>
                <a:latin typeface="メイリオ"/>
                <a:cs typeface="メイリオ"/>
              </a:rPr>
              <a:t> </a:t>
            </a:r>
            <a:r>
              <a:rPr dirty="0" sz="600">
                <a:solidFill>
                  <a:srgbClr val="1F1F1F"/>
                </a:solidFill>
                <a:latin typeface="メイリオ"/>
                <a:cs typeface="メイリオ"/>
              </a:rPr>
              <a:t>Do</a:t>
            </a:r>
            <a:r>
              <a:rPr dirty="0" sz="600" spc="30">
                <a:solidFill>
                  <a:srgbClr val="1F1F1F"/>
                </a:solidFill>
                <a:latin typeface="メイリオ"/>
                <a:cs typeface="メイリオ"/>
              </a:rPr>
              <a:t> </a:t>
            </a:r>
            <a:r>
              <a:rPr dirty="0" sz="600" spc="-25">
                <a:solidFill>
                  <a:srgbClr val="1F1F1F"/>
                </a:solidFill>
                <a:latin typeface="メイリオ"/>
                <a:cs typeface="メイリオ"/>
              </a:rPr>
              <a:t>procrastinators</a:t>
            </a:r>
            <a:r>
              <a:rPr dirty="0" sz="600" spc="35">
                <a:solidFill>
                  <a:srgbClr val="1F1F1F"/>
                </a:solidFill>
                <a:latin typeface="メイリオ"/>
                <a:cs typeface="メイリオ"/>
              </a:rPr>
              <a:t> </a:t>
            </a:r>
            <a:r>
              <a:rPr dirty="0" sz="600">
                <a:solidFill>
                  <a:srgbClr val="1F1F1F"/>
                </a:solidFill>
                <a:latin typeface="メイリオ"/>
                <a:cs typeface="メイリオ"/>
              </a:rPr>
              <a:t>get</a:t>
            </a:r>
            <a:r>
              <a:rPr dirty="0" sz="600" spc="15">
                <a:solidFill>
                  <a:srgbClr val="1F1F1F"/>
                </a:solidFill>
                <a:latin typeface="メイリオ"/>
                <a:cs typeface="メイリオ"/>
              </a:rPr>
              <a:t> </a:t>
            </a:r>
            <a:r>
              <a:rPr dirty="0" sz="600" spc="-20">
                <a:solidFill>
                  <a:srgbClr val="1F1F1F"/>
                </a:solidFill>
                <a:latin typeface="メイリオ"/>
                <a:cs typeface="メイリオ"/>
              </a:rPr>
              <a:t>worse</a:t>
            </a:r>
            <a:r>
              <a:rPr dirty="0" sz="600" spc="500">
                <a:solidFill>
                  <a:srgbClr val="1F1F1F"/>
                </a:solidFill>
                <a:latin typeface="メイリオ"/>
                <a:cs typeface="メイリオ"/>
              </a:rPr>
              <a:t> </a:t>
            </a:r>
            <a:r>
              <a:rPr dirty="0" sz="600" spc="-30">
                <a:solidFill>
                  <a:srgbClr val="1F1F1F"/>
                </a:solidFill>
                <a:latin typeface="メイリオ"/>
                <a:cs typeface="メイリオ"/>
              </a:rPr>
              <a:t>sleep?</a:t>
            </a:r>
            <a:r>
              <a:rPr dirty="0" sz="600" spc="-5">
                <a:solidFill>
                  <a:srgbClr val="1F1F1F"/>
                </a:solidFill>
                <a:latin typeface="メイリオ"/>
                <a:cs typeface="メイリオ"/>
              </a:rPr>
              <a:t> </a:t>
            </a:r>
            <a:r>
              <a:rPr dirty="0" sz="600" spc="-35">
                <a:solidFill>
                  <a:srgbClr val="1F1F1F"/>
                </a:solidFill>
                <a:latin typeface="メイリオ"/>
                <a:cs typeface="メイリオ"/>
              </a:rPr>
              <a:t>Cross-sectional</a:t>
            </a:r>
            <a:r>
              <a:rPr dirty="0" sz="600" spc="15">
                <a:solidFill>
                  <a:srgbClr val="1F1F1F"/>
                </a:solidFill>
                <a:latin typeface="メイリオ"/>
                <a:cs typeface="メイリオ"/>
              </a:rPr>
              <a:t> </a:t>
            </a:r>
            <a:r>
              <a:rPr dirty="0" sz="600" spc="-30">
                <a:solidFill>
                  <a:srgbClr val="1F1F1F"/>
                </a:solidFill>
                <a:latin typeface="メイリオ"/>
                <a:cs typeface="メイリオ"/>
              </a:rPr>
              <a:t>study</a:t>
            </a:r>
            <a:r>
              <a:rPr dirty="0" sz="600">
                <a:solidFill>
                  <a:srgbClr val="1F1F1F"/>
                </a:solidFill>
                <a:latin typeface="メイリオ"/>
                <a:cs typeface="メイリオ"/>
              </a:rPr>
              <a:t> </a:t>
            </a:r>
            <a:r>
              <a:rPr dirty="0" sz="600" spc="-30">
                <a:solidFill>
                  <a:srgbClr val="1F1F1F"/>
                </a:solidFill>
                <a:latin typeface="メイリオ"/>
                <a:cs typeface="メイリオ"/>
              </a:rPr>
              <a:t>of</a:t>
            </a:r>
            <a:r>
              <a:rPr dirty="0" sz="600" spc="10">
                <a:solidFill>
                  <a:srgbClr val="1F1F1F"/>
                </a:solidFill>
                <a:latin typeface="メイリオ"/>
                <a:cs typeface="メイリオ"/>
              </a:rPr>
              <a:t> </a:t>
            </a:r>
            <a:r>
              <a:rPr dirty="0" sz="600" spc="-40">
                <a:solidFill>
                  <a:srgbClr val="1F1F1F"/>
                </a:solidFill>
                <a:latin typeface="メイリオ"/>
                <a:cs typeface="メイリオ"/>
              </a:rPr>
              <a:t>US</a:t>
            </a:r>
            <a:r>
              <a:rPr dirty="0" sz="600" spc="15">
                <a:solidFill>
                  <a:srgbClr val="1F1F1F"/>
                </a:solidFill>
                <a:latin typeface="メイリオ"/>
                <a:cs typeface="メイリオ"/>
              </a:rPr>
              <a:t> </a:t>
            </a:r>
            <a:r>
              <a:rPr dirty="0" sz="600" spc="-35">
                <a:solidFill>
                  <a:srgbClr val="1F1F1F"/>
                </a:solidFill>
                <a:latin typeface="メイリオ"/>
                <a:cs typeface="メイリオ"/>
              </a:rPr>
              <a:t>adolescents</a:t>
            </a:r>
            <a:r>
              <a:rPr dirty="0" sz="600" spc="5">
                <a:solidFill>
                  <a:srgbClr val="1F1F1F"/>
                </a:solidFill>
                <a:latin typeface="メイリオ"/>
                <a:cs typeface="メイリオ"/>
              </a:rPr>
              <a:t> </a:t>
            </a:r>
            <a:r>
              <a:rPr dirty="0" sz="600" spc="-40">
                <a:solidFill>
                  <a:srgbClr val="1F1F1F"/>
                </a:solidFill>
                <a:latin typeface="メイリオ"/>
                <a:cs typeface="メイリオ"/>
              </a:rPr>
              <a:t>and</a:t>
            </a:r>
            <a:r>
              <a:rPr dirty="0" sz="600">
                <a:solidFill>
                  <a:srgbClr val="1F1F1F"/>
                </a:solidFill>
                <a:latin typeface="メイリオ"/>
                <a:cs typeface="メイリオ"/>
              </a:rPr>
              <a:t> </a:t>
            </a:r>
            <a:r>
              <a:rPr dirty="0" sz="600" spc="-35">
                <a:solidFill>
                  <a:srgbClr val="1F1F1F"/>
                </a:solidFill>
                <a:latin typeface="メイリオ"/>
                <a:cs typeface="メイリオ"/>
              </a:rPr>
              <a:t>young</a:t>
            </a:r>
            <a:r>
              <a:rPr dirty="0" sz="600" spc="-5">
                <a:solidFill>
                  <a:srgbClr val="1F1F1F"/>
                </a:solidFill>
                <a:latin typeface="メイリオ"/>
                <a:cs typeface="メイリオ"/>
              </a:rPr>
              <a:t> </a:t>
            </a:r>
            <a:r>
              <a:rPr dirty="0" sz="600" spc="-35">
                <a:solidFill>
                  <a:srgbClr val="1F1F1F"/>
                </a:solidFill>
                <a:latin typeface="メイリオ"/>
                <a:cs typeface="メイリオ"/>
              </a:rPr>
              <a:t>adults.</a:t>
            </a:r>
            <a:r>
              <a:rPr dirty="0" sz="600">
                <a:solidFill>
                  <a:srgbClr val="1F1F1F"/>
                </a:solidFill>
                <a:latin typeface="メイリオ"/>
                <a:cs typeface="メイリオ"/>
              </a:rPr>
              <a:t> </a:t>
            </a:r>
            <a:r>
              <a:rPr dirty="0" sz="600" spc="-25">
                <a:solidFill>
                  <a:srgbClr val="1F1F1F"/>
                </a:solidFill>
                <a:latin typeface="メイリオ"/>
                <a:cs typeface="メイリオ"/>
              </a:rPr>
              <a:t>SSM</a:t>
            </a:r>
            <a:r>
              <a:rPr dirty="0" sz="600" spc="15">
                <a:solidFill>
                  <a:srgbClr val="1F1F1F"/>
                </a:solidFill>
                <a:latin typeface="メイリオ"/>
                <a:cs typeface="メイリオ"/>
              </a:rPr>
              <a:t> </a:t>
            </a:r>
            <a:r>
              <a:rPr dirty="0" sz="600" spc="-40">
                <a:solidFill>
                  <a:srgbClr val="1F1F1F"/>
                </a:solidFill>
                <a:latin typeface="メイリオ"/>
                <a:cs typeface="メイリオ"/>
              </a:rPr>
              <a:t>Popul</a:t>
            </a:r>
            <a:r>
              <a:rPr dirty="0" sz="600" spc="10">
                <a:solidFill>
                  <a:srgbClr val="1F1F1F"/>
                </a:solidFill>
                <a:latin typeface="メイリオ"/>
                <a:cs typeface="メイリオ"/>
              </a:rPr>
              <a:t> </a:t>
            </a:r>
            <a:r>
              <a:rPr dirty="0" sz="600" spc="-10">
                <a:solidFill>
                  <a:srgbClr val="1F1F1F"/>
                </a:solidFill>
                <a:latin typeface="メイリオ"/>
                <a:cs typeface="メイリオ"/>
              </a:rPr>
              <a:t>Health</a:t>
            </a:r>
            <a:r>
              <a:rPr dirty="0" sz="600" spc="500">
                <a:solidFill>
                  <a:srgbClr val="1F1F1F"/>
                </a:solidFill>
                <a:latin typeface="メイリオ"/>
                <a:cs typeface="メイリオ"/>
              </a:rPr>
              <a:t> </a:t>
            </a:r>
            <a:r>
              <a:rPr dirty="0" sz="600" spc="-25">
                <a:solidFill>
                  <a:srgbClr val="1F1F1F"/>
                </a:solidFill>
                <a:latin typeface="メイリオ"/>
                <a:cs typeface="メイリオ"/>
              </a:rPr>
              <a:t>10: </a:t>
            </a:r>
            <a:r>
              <a:rPr dirty="0" sz="600" spc="-30">
                <a:solidFill>
                  <a:srgbClr val="1F1F1F"/>
                </a:solidFill>
                <a:latin typeface="メイリオ"/>
                <a:cs typeface="メイリオ"/>
              </a:rPr>
              <a:t>100518,</a:t>
            </a:r>
            <a:r>
              <a:rPr dirty="0" sz="600" spc="-20">
                <a:solidFill>
                  <a:srgbClr val="1F1F1F"/>
                </a:solidFill>
                <a:latin typeface="メイリオ"/>
                <a:cs typeface="メイリオ"/>
              </a:rPr>
              <a:t> </a:t>
            </a:r>
            <a:r>
              <a:rPr dirty="0" sz="600" spc="-10">
                <a:solidFill>
                  <a:srgbClr val="1F1F1F"/>
                </a:solidFill>
                <a:latin typeface="メイリオ"/>
                <a:cs typeface="メイリオ"/>
              </a:rPr>
              <a:t>2020.</a:t>
            </a:r>
            <a:endParaRPr sz="600">
              <a:latin typeface="メイリオ"/>
              <a:cs typeface="メイリオ"/>
            </a:endParaRPr>
          </a:p>
          <a:p>
            <a:pPr algn="just" marL="156845" marR="28575" indent="-144780">
              <a:lnSpc>
                <a:spcPct val="100000"/>
              </a:lnSpc>
              <a:spcBef>
                <a:spcPts val="395"/>
              </a:spcBef>
            </a:pPr>
            <a:r>
              <a:rPr dirty="0" sz="600">
                <a:solidFill>
                  <a:srgbClr val="1F1F1F"/>
                </a:solidFill>
                <a:latin typeface="メイリオ"/>
                <a:cs typeface="メイリオ"/>
              </a:rPr>
              <a:t>30. </a:t>
            </a:r>
            <a:r>
              <a:rPr dirty="0" sz="600" spc="-20">
                <a:solidFill>
                  <a:srgbClr val="1F1F1F"/>
                </a:solidFill>
                <a:latin typeface="メイリオ"/>
                <a:cs typeface="メイリオ"/>
              </a:rPr>
              <a:t>Baron</a:t>
            </a:r>
            <a:r>
              <a:rPr dirty="0" sz="600" spc="-10">
                <a:solidFill>
                  <a:srgbClr val="1F1F1F"/>
                </a:solidFill>
                <a:latin typeface="メイリオ"/>
                <a:cs typeface="メイリオ"/>
              </a:rPr>
              <a:t> </a:t>
            </a:r>
            <a:r>
              <a:rPr dirty="0" sz="600" spc="-20">
                <a:solidFill>
                  <a:srgbClr val="1F1F1F"/>
                </a:solidFill>
                <a:latin typeface="メイリオ"/>
                <a:cs typeface="メイリオ"/>
              </a:rPr>
              <a:t>KG, </a:t>
            </a:r>
            <a:r>
              <a:rPr dirty="0" sz="600" spc="-25">
                <a:solidFill>
                  <a:srgbClr val="1F1F1F"/>
                </a:solidFill>
                <a:latin typeface="メイリオ"/>
                <a:cs typeface="メイリオ"/>
              </a:rPr>
              <a:t>Duffecy</a:t>
            </a:r>
            <a:r>
              <a:rPr dirty="0" sz="600" spc="-20">
                <a:solidFill>
                  <a:srgbClr val="1F1F1F"/>
                </a:solidFill>
                <a:latin typeface="メイリオ"/>
                <a:cs typeface="メイリオ"/>
              </a:rPr>
              <a:t> </a:t>
            </a:r>
            <a:r>
              <a:rPr dirty="0" sz="600">
                <a:solidFill>
                  <a:srgbClr val="1F1F1F"/>
                </a:solidFill>
                <a:latin typeface="メイリオ"/>
                <a:cs typeface="メイリオ"/>
              </a:rPr>
              <a:t>J,</a:t>
            </a:r>
            <a:r>
              <a:rPr dirty="0" sz="600" spc="-20">
                <a:solidFill>
                  <a:srgbClr val="1F1F1F"/>
                </a:solidFill>
                <a:latin typeface="メイリオ"/>
                <a:cs typeface="メイリオ"/>
              </a:rPr>
              <a:t> </a:t>
            </a:r>
            <a:r>
              <a:rPr dirty="0" sz="600" spc="-25">
                <a:solidFill>
                  <a:srgbClr val="1F1F1F"/>
                </a:solidFill>
                <a:latin typeface="メイリオ"/>
                <a:cs typeface="メイリオ"/>
              </a:rPr>
              <a:t>Reutrakul </a:t>
            </a:r>
            <a:r>
              <a:rPr dirty="0" sz="600">
                <a:solidFill>
                  <a:srgbClr val="1F1F1F"/>
                </a:solidFill>
                <a:latin typeface="メイリオ"/>
                <a:cs typeface="メイリオ"/>
              </a:rPr>
              <a:t>S,</a:t>
            </a:r>
            <a:r>
              <a:rPr dirty="0" sz="600" spc="-20">
                <a:solidFill>
                  <a:srgbClr val="1F1F1F"/>
                </a:solidFill>
                <a:latin typeface="メイリオ"/>
                <a:cs typeface="メイリオ"/>
              </a:rPr>
              <a:t> </a:t>
            </a:r>
            <a:r>
              <a:rPr dirty="0" sz="600" spc="-25">
                <a:solidFill>
                  <a:srgbClr val="1F1F1F"/>
                </a:solidFill>
                <a:latin typeface="メイリオ"/>
                <a:cs typeface="メイリオ"/>
              </a:rPr>
              <a:t>Levenson</a:t>
            </a:r>
            <a:r>
              <a:rPr dirty="0" sz="600" spc="-15">
                <a:solidFill>
                  <a:srgbClr val="1F1F1F"/>
                </a:solidFill>
                <a:latin typeface="メイリオ"/>
                <a:cs typeface="メイリオ"/>
              </a:rPr>
              <a:t> </a:t>
            </a:r>
            <a:r>
              <a:rPr dirty="0" sz="600" spc="-10">
                <a:solidFill>
                  <a:srgbClr val="1F1F1F"/>
                </a:solidFill>
                <a:latin typeface="メイリオ"/>
                <a:cs typeface="メイリオ"/>
              </a:rPr>
              <a:t>JC,</a:t>
            </a:r>
            <a:r>
              <a:rPr dirty="0" sz="600" spc="-20">
                <a:solidFill>
                  <a:srgbClr val="1F1F1F"/>
                </a:solidFill>
                <a:latin typeface="メイリオ"/>
                <a:cs typeface="メイリオ"/>
              </a:rPr>
              <a:t> </a:t>
            </a:r>
            <a:r>
              <a:rPr dirty="0" sz="600" spc="-30">
                <a:solidFill>
                  <a:srgbClr val="1F1F1F"/>
                </a:solidFill>
                <a:latin typeface="メイリオ"/>
                <a:cs typeface="メイリオ"/>
              </a:rPr>
              <a:t>McFarland</a:t>
            </a:r>
            <a:r>
              <a:rPr dirty="0" sz="600" spc="-15">
                <a:solidFill>
                  <a:srgbClr val="1F1F1F"/>
                </a:solidFill>
                <a:latin typeface="メイリオ"/>
                <a:cs typeface="メイリオ"/>
              </a:rPr>
              <a:t> </a:t>
            </a:r>
            <a:r>
              <a:rPr dirty="0" sz="600" spc="-20">
                <a:solidFill>
                  <a:srgbClr val="1F1F1F"/>
                </a:solidFill>
                <a:latin typeface="メイリオ"/>
                <a:cs typeface="メイリオ"/>
              </a:rPr>
              <a:t>MM, </a:t>
            </a:r>
            <a:r>
              <a:rPr dirty="0" sz="600" spc="-10">
                <a:solidFill>
                  <a:srgbClr val="1F1F1F"/>
                </a:solidFill>
                <a:latin typeface="メイリオ"/>
                <a:cs typeface="メイリオ"/>
              </a:rPr>
              <a:t>Lee </a:t>
            </a:r>
            <a:r>
              <a:rPr dirty="0" sz="600">
                <a:solidFill>
                  <a:srgbClr val="1F1F1F"/>
                </a:solidFill>
                <a:latin typeface="メイリオ"/>
                <a:cs typeface="メイリオ"/>
              </a:rPr>
              <a:t>S,</a:t>
            </a:r>
            <a:r>
              <a:rPr dirty="0" sz="600" spc="-20">
                <a:solidFill>
                  <a:srgbClr val="1F1F1F"/>
                </a:solidFill>
                <a:latin typeface="メイリオ"/>
                <a:cs typeface="メイリオ"/>
              </a:rPr>
              <a:t> </a:t>
            </a:r>
            <a:r>
              <a:rPr dirty="0" sz="600" spc="-30">
                <a:solidFill>
                  <a:srgbClr val="1F1F1F"/>
                </a:solidFill>
                <a:latin typeface="メイリオ"/>
                <a:cs typeface="メイリオ"/>
              </a:rPr>
              <a:t>Qeadan</a:t>
            </a:r>
            <a:r>
              <a:rPr dirty="0" sz="600" spc="-15">
                <a:solidFill>
                  <a:srgbClr val="1F1F1F"/>
                </a:solidFill>
                <a:latin typeface="メイリオ"/>
                <a:cs typeface="メイリオ"/>
              </a:rPr>
              <a:t> </a:t>
            </a:r>
            <a:r>
              <a:rPr dirty="0" sz="600" spc="-25">
                <a:solidFill>
                  <a:srgbClr val="1F1F1F"/>
                </a:solidFill>
                <a:latin typeface="メイリオ"/>
                <a:cs typeface="メイリオ"/>
              </a:rPr>
              <a:t>F.</a:t>
            </a:r>
            <a:r>
              <a:rPr dirty="0" sz="600" spc="500">
                <a:solidFill>
                  <a:srgbClr val="1F1F1F"/>
                </a:solidFill>
                <a:latin typeface="メイリオ"/>
                <a:cs typeface="メイリオ"/>
              </a:rPr>
              <a:t> </a:t>
            </a:r>
            <a:r>
              <a:rPr dirty="0" sz="600" spc="-30">
                <a:solidFill>
                  <a:srgbClr val="1F1F1F"/>
                </a:solidFill>
                <a:latin typeface="メイリオ"/>
                <a:cs typeface="メイリオ"/>
              </a:rPr>
              <a:t>Behavioral</a:t>
            </a:r>
            <a:r>
              <a:rPr dirty="0" sz="600" spc="5">
                <a:solidFill>
                  <a:srgbClr val="1F1F1F"/>
                </a:solidFill>
                <a:latin typeface="メイリオ"/>
                <a:cs typeface="メイリオ"/>
              </a:rPr>
              <a:t> </a:t>
            </a:r>
            <a:r>
              <a:rPr dirty="0" sz="600" spc="-30">
                <a:solidFill>
                  <a:srgbClr val="1F1F1F"/>
                </a:solidFill>
                <a:latin typeface="メイリオ"/>
                <a:cs typeface="メイリオ"/>
              </a:rPr>
              <a:t>interventions</a:t>
            </a:r>
            <a:r>
              <a:rPr dirty="0" sz="600" spc="-5">
                <a:solidFill>
                  <a:srgbClr val="1F1F1F"/>
                </a:solidFill>
                <a:latin typeface="メイリオ"/>
                <a:cs typeface="メイリオ"/>
              </a:rPr>
              <a:t> </a:t>
            </a:r>
            <a:r>
              <a:rPr dirty="0" sz="600">
                <a:solidFill>
                  <a:srgbClr val="1F1F1F"/>
                </a:solidFill>
                <a:latin typeface="メイリオ"/>
                <a:cs typeface="メイリオ"/>
              </a:rPr>
              <a:t>to </a:t>
            </a:r>
            <a:r>
              <a:rPr dirty="0" sz="600" spc="-25">
                <a:solidFill>
                  <a:srgbClr val="1F1F1F"/>
                </a:solidFill>
                <a:latin typeface="メイリオ"/>
                <a:cs typeface="メイリオ"/>
              </a:rPr>
              <a:t>extend sleep </a:t>
            </a:r>
            <a:r>
              <a:rPr dirty="0" sz="600" spc="-30">
                <a:solidFill>
                  <a:srgbClr val="1F1F1F"/>
                </a:solidFill>
                <a:latin typeface="メイリオ"/>
                <a:cs typeface="メイリオ"/>
              </a:rPr>
              <a:t>duration:</a:t>
            </a:r>
            <a:r>
              <a:rPr dirty="0" sz="600" spc="-5">
                <a:solidFill>
                  <a:srgbClr val="1F1F1F"/>
                </a:solidFill>
                <a:latin typeface="メイリオ"/>
                <a:cs typeface="メイリオ"/>
              </a:rPr>
              <a:t> </a:t>
            </a:r>
            <a:r>
              <a:rPr dirty="0" sz="600">
                <a:solidFill>
                  <a:srgbClr val="1F1F1F"/>
                </a:solidFill>
                <a:latin typeface="メイリオ"/>
                <a:cs typeface="メイリオ"/>
              </a:rPr>
              <a:t>A </a:t>
            </a:r>
            <a:r>
              <a:rPr dirty="0" sz="600" spc="-30">
                <a:solidFill>
                  <a:srgbClr val="1F1F1F"/>
                </a:solidFill>
                <a:latin typeface="メイリオ"/>
                <a:cs typeface="メイリオ"/>
              </a:rPr>
              <a:t>systematic</a:t>
            </a:r>
            <a:r>
              <a:rPr dirty="0" sz="600" spc="-10">
                <a:solidFill>
                  <a:srgbClr val="1F1F1F"/>
                </a:solidFill>
                <a:latin typeface="メイリオ"/>
                <a:cs typeface="メイリオ"/>
              </a:rPr>
              <a:t> </a:t>
            </a:r>
            <a:r>
              <a:rPr dirty="0" sz="600" spc="-25">
                <a:solidFill>
                  <a:srgbClr val="1F1F1F"/>
                </a:solidFill>
                <a:latin typeface="メイリオ"/>
                <a:cs typeface="メイリオ"/>
              </a:rPr>
              <a:t>review </a:t>
            </a:r>
            <a:r>
              <a:rPr dirty="0" sz="600" spc="-10">
                <a:solidFill>
                  <a:srgbClr val="1F1F1F"/>
                </a:solidFill>
                <a:latin typeface="メイリオ"/>
                <a:cs typeface="メイリオ"/>
              </a:rPr>
              <a:t>and </a:t>
            </a:r>
            <a:r>
              <a:rPr dirty="0" sz="600" spc="-20">
                <a:solidFill>
                  <a:srgbClr val="1F1F1F"/>
                </a:solidFill>
                <a:latin typeface="メイリオ"/>
                <a:cs typeface="メイリオ"/>
              </a:rPr>
              <a:t>meta-</a:t>
            </a:r>
            <a:r>
              <a:rPr dirty="0" sz="600" spc="-35">
                <a:solidFill>
                  <a:srgbClr val="1F1F1F"/>
                </a:solidFill>
                <a:latin typeface="メイリオ"/>
                <a:cs typeface="メイリオ"/>
              </a:rPr>
              <a:t>analysis.</a:t>
            </a:r>
            <a:r>
              <a:rPr dirty="0" sz="600" spc="-40">
                <a:solidFill>
                  <a:srgbClr val="1F1F1F"/>
                </a:solidFill>
                <a:latin typeface="メイリオ"/>
                <a:cs typeface="メイリオ"/>
              </a:rPr>
              <a:t> </a:t>
            </a:r>
            <a:r>
              <a:rPr dirty="0" sz="600" spc="-30">
                <a:solidFill>
                  <a:srgbClr val="1F1F1F"/>
                </a:solidFill>
                <a:latin typeface="メイリオ"/>
                <a:cs typeface="メイリオ"/>
              </a:rPr>
              <a:t>Sleep </a:t>
            </a:r>
            <a:r>
              <a:rPr dirty="0" sz="600" spc="-25">
                <a:solidFill>
                  <a:srgbClr val="1F1F1F"/>
                </a:solidFill>
                <a:latin typeface="メイリオ"/>
                <a:cs typeface="メイリオ"/>
              </a:rPr>
              <a:t>Med</a:t>
            </a:r>
            <a:r>
              <a:rPr dirty="0" sz="600" spc="-30">
                <a:solidFill>
                  <a:srgbClr val="1F1F1F"/>
                </a:solidFill>
                <a:latin typeface="メイリオ"/>
                <a:cs typeface="メイリオ"/>
              </a:rPr>
              <a:t> Rev</a:t>
            </a:r>
            <a:r>
              <a:rPr dirty="0" sz="600" spc="-15">
                <a:solidFill>
                  <a:srgbClr val="1F1F1F"/>
                </a:solidFill>
                <a:latin typeface="メイリオ"/>
                <a:cs typeface="メイリオ"/>
              </a:rPr>
              <a:t> </a:t>
            </a:r>
            <a:r>
              <a:rPr dirty="0" sz="600" spc="-25">
                <a:solidFill>
                  <a:srgbClr val="1F1F1F"/>
                </a:solidFill>
                <a:latin typeface="メイリオ"/>
                <a:cs typeface="メイリオ"/>
              </a:rPr>
              <a:t>60:</a:t>
            </a:r>
            <a:r>
              <a:rPr dirty="0" sz="600" spc="-5">
                <a:solidFill>
                  <a:srgbClr val="1F1F1F"/>
                </a:solidFill>
                <a:latin typeface="メイリオ"/>
                <a:cs typeface="メイリオ"/>
              </a:rPr>
              <a:t> </a:t>
            </a:r>
            <a:r>
              <a:rPr dirty="0" sz="600" spc="-30">
                <a:solidFill>
                  <a:srgbClr val="1F1F1F"/>
                </a:solidFill>
                <a:latin typeface="メイリオ"/>
                <a:cs typeface="メイリオ"/>
              </a:rPr>
              <a:t>101532,</a:t>
            </a:r>
            <a:r>
              <a:rPr dirty="0" sz="600" spc="-5">
                <a:solidFill>
                  <a:srgbClr val="1F1F1F"/>
                </a:solidFill>
                <a:latin typeface="メイリオ"/>
                <a:cs typeface="メイリオ"/>
              </a:rPr>
              <a:t> </a:t>
            </a:r>
            <a:r>
              <a:rPr dirty="0" sz="600" spc="-10">
                <a:solidFill>
                  <a:srgbClr val="1F1F1F"/>
                </a:solidFill>
                <a:latin typeface="メイリオ"/>
                <a:cs typeface="メイリオ"/>
              </a:rPr>
              <a:t>2021.</a:t>
            </a:r>
            <a:endParaRPr sz="600">
              <a:latin typeface="メイリオ"/>
              <a:cs typeface="メイリオ"/>
            </a:endParaRPr>
          </a:p>
          <a:p>
            <a:pPr algn="just" marL="156845" marR="28575" indent="-144780">
              <a:lnSpc>
                <a:spcPct val="100000"/>
              </a:lnSpc>
              <a:spcBef>
                <a:spcPts val="409"/>
              </a:spcBef>
            </a:pPr>
            <a:r>
              <a:rPr dirty="0" sz="600">
                <a:solidFill>
                  <a:srgbClr val="1F1F1F"/>
                </a:solidFill>
                <a:latin typeface="メイリオ"/>
                <a:cs typeface="メイリオ"/>
              </a:rPr>
              <a:t>31.</a:t>
            </a:r>
            <a:r>
              <a:rPr dirty="0" sz="600" spc="5">
                <a:solidFill>
                  <a:srgbClr val="1F1F1F"/>
                </a:solidFill>
                <a:latin typeface="メイリオ"/>
                <a:cs typeface="メイリオ"/>
              </a:rPr>
              <a:t> </a:t>
            </a:r>
            <a:r>
              <a:rPr dirty="0" sz="600" spc="-25">
                <a:solidFill>
                  <a:srgbClr val="1F1F1F"/>
                </a:solidFill>
                <a:latin typeface="メイリオ"/>
                <a:cs typeface="メイリオ"/>
              </a:rPr>
              <a:t>Pillion</a:t>
            </a:r>
            <a:r>
              <a:rPr dirty="0" sz="600" spc="-15">
                <a:solidFill>
                  <a:srgbClr val="1F1F1F"/>
                </a:solidFill>
                <a:latin typeface="メイリオ"/>
                <a:cs typeface="メイリオ"/>
              </a:rPr>
              <a:t> </a:t>
            </a:r>
            <a:r>
              <a:rPr dirty="0" sz="600">
                <a:solidFill>
                  <a:srgbClr val="1F1F1F"/>
                </a:solidFill>
                <a:latin typeface="メイリオ"/>
                <a:cs typeface="メイリオ"/>
              </a:rPr>
              <a:t>M,</a:t>
            </a:r>
            <a:r>
              <a:rPr dirty="0" sz="600" spc="-5">
                <a:solidFill>
                  <a:srgbClr val="1F1F1F"/>
                </a:solidFill>
                <a:latin typeface="メイリオ"/>
                <a:cs typeface="メイリオ"/>
              </a:rPr>
              <a:t> </a:t>
            </a:r>
            <a:r>
              <a:rPr dirty="0" sz="600" spc="-25">
                <a:solidFill>
                  <a:srgbClr val="1F1F1F"/>
                </a:solidFill>
                <a:latin typeface="メイリオ"/>
                <a:cs typeface="メイリオ"/>
              </a:rPr>
              <a:t>Gradisar</a:t>
            </a:r>
            <a:r>
              <a:rPr dirty="0" sz="600" spc="-10">
                <a:solidFill>
                  <a:srgbClr val="1F1F1F"/>
                </a:solidFill>
                <a:latin typeface="メイリオ"/>
                <a:cs typeface="メイリオ"/>
              </a:rPr>
              <a:t> </a:t>
            </a:r>
            <a:r>
              <a:rPr dirty="0" sz="600">
                <a:solidFill>
                  <a:srgbClr val="1F1F1F"/>
                </a:solidFill>
                <a:latin typeface="メイリオ"/>
                <a:cs typeface="メイリオ"/>
              </a:rPr>
              <a:t>M,</a:t>
            </a:r>
            <a:r>
              <a:rPr dirty="0" sz="600" spc="-15">
                <a:solidFill>
                  <a:srgbClr val="1F1F1F"/>
                </a:solidFill>
                <a:latin typeface="メイリオ"/>
                <a:cs typeface="メイリオ"/>
              </a:rPr>
              <a:t> </a:t>
            </a:r>
            <a:r>
              <a:rPr dirty="0" sz="600" spc="-20">
                <a:solidFill>
                  <a:srgbClr val="1F1F1F"/>
                </a:solidFill>
                <a:latin typeface="メイリオ"/>
                <a:cs typeface="メイリオ"/>
              </a:rPr>
              <a:t>Bartel</a:t>
            </a:r>
            <a:r>
              <a:rPr dirty="0" sz="600">
                <a:solidFill>
                  <a:srgbClr val="1F1F1F"/>
                </a:solidFill>
                <a:latin typeface="メイリオ"/>
                <a:cs typeface="メイリオ"/>
              </a:rPr>
              <a:t> K,</a:t>
            </a:r>
            <a:r>
              <a:rPr dirty="0" sz="600" spc="-10">
                <a:solidFill>
                  <a:srgbClr val="1F1F1F"/>
                </a:solidFill>
                <a:latin typeface="メイリオ"/>
                <a:cs typeface="メイリオ"/>
              </a:rPr>
              <a:t> </a:t>
            </a:r>
            <a:r>
              <a:rPr dirty="0" sz="600" spc="-25">
                <a:solidFill>
                  <a:srgbClr val="1F1F1F"/>
                </a:solidFill>
                <a:latin typeface="メイリオ"/>
                <a:cs typeface="メイリオ"/>
              </a:rPr>
              <a:t>Whittall</a:t>
            </a:r>
            <a:r>
              <a:rPr dirty="0" sz="600" spc="5">
                <a:solidFill>
                  <a:srgbClr val="1F1F1F"/>
                </a:solidFill>
                <a:latin typeface="メイリオ"/>
                <a:cs typeface="メイリオ"/>
              </a:rPr>
              <a:t> </a:t>
            </a:r>
            <a:r>
              <a:rPr dirty="0" sz="600">
                <a:solidFill>
                  <a:srgbClr val="1F1F1F"/>
                </a:solidFill>
                <a:latin typeface="メイリオ"/>
                <a:cs typeface="メイリオ"/>
              </a:rPr>
              <a:t>H,</a:t>
            </a:r>
            <a:r>
              <a:rPr dirty="0" sz="600" spc="-20">
                <a:solidFill>
                  <a:srgbClr val="1F1F1F"/>
                </a:solidFill>
                <a:latin typeface="メイリオ"/>
                <a:cs typeface="メイリオ"/>
              </a:rPr>
              <a:t> </a:t>
            </a:r>
            <a:r>
              <a:rPr dirty="0" sz="600" spc="-25">
                <a:solidFill>
                  <a:srgbClr val="1F1F1F"/>
                </a:solidFill>
                <a:latin typeface="メイリオ"/>
                <a:cs typeface="メイリオ"/>
              </a:rPr>
              <a:t>Mikulcic</a:t>
            </a:r>
            <a:r>
              <a:rPr dirty="0" sz="600" spc="-15">
                <a:solidFill>
                  <a:srgbClr val="1F1F1F"/>
                </a:solidFill>
                <a:latin typeface="メイリオ"/>
                <a:cs typeface="メイリオ"/>
              </a:rPr>
              <a:t> </a:t>
            </a:r>
            <a:r>
              <a:rPr dirty="0" sz="600">
                <a:solidFill>
                  <a:srgbClr val="1F1F1F"/>
                </a:solidFill>
                <a:latin typeface="メイリオ"/>
                <a:cs typeface="メイリオ"/>
              </a:rPr>
              <a:t>J,</a:t>
            </a:r>
            <a:r>
              <a:rPr dirty="0" sz="600" spc="-10">
                <a:solidFill>
                  <a:srgbClr val="1F1F1F"/>
                </a:solidFill>
                <a:latin typeface="メイリオ"/>
                <a:cs typeface="メイリオ"/>
              </a:rPr>
              <a:t> </a:t>
            </a:r>
            <a:r>
              <a:rPr dirty="0" sz="600" spc="-25">
                <a:solidFill>
                  <a:srgbClr val="1F1F1F"/>
                </a:solidFill>
                <a:latin typeface="メイリオ"/>
                <a:cs typeface="メイリオ"/>
              </a:rPr>
              <a:t>Daniels</a:t>
            </a:r>
            <a:r>
              <a:rPr dirty="0" sz="600" spc="-5">
                <a:solidFill>
                  <a:srgbClr val="1F1F1F"/>
                </a:solidFill>
                <a:latin typeface="メイリオ"/>
                <a:cs typeface="メイリオ"/>
              </a:rPr>
              <a:t> </a:t>
            </a:r>
            <a:r>
              <a:rPr dirty="0" sz="600">
                <a:solidFill>
                  <a:srgbClr val="1F1F1F"/>
                </a:solidFill>
                <a:latin typeface="メイリオ"/>
                <a:cs typeface="メイリオ"/>
              </a:rPr>
              <a:t>A,</a:t>
            </a:r>
            <a:r>
              <a:rPr dirty="0" sz="600" spc="-10">
                <a:solidFill>
                  <a:srgbClr val="1F1F1F"/>
                </a:solidFill>
                <a:latin typeface="メイリオ"/>
                <a:cs typeface="メイリオ"/>
              </a:rPr>
              <a:t> </a:t>
            </a:r>
            <a:r>
              <a:rPr dirty="0" sz="600" spc="-20">
                <a:solidFill>
                  <a:srgbClr val="1F1F1F"/>
                </a:solidFill>
                <a:latin typeface="メイリオ"/>
                <a:cs typeface="メイリオ"/>
              </a:rPr>
              <a:t>Rullo</a:t>
            </a:r>
            <a:r>
              <a:rPr dirty="0" sz="600" spc="-5">
                <a:solidFill>
                  <a:srgbClr val="1F1F1F"/>
                </a:solidFill>
                <a:latin typeface="メイリオ"/>
                <a:cs typeface="メイリオ"/>
              </a:rPr>
              <a:t> </a:t>
            </a:r>
            <a:r>
              <a:rPr dirty="0" sz="600">
                <a:solidFill>
                  <a:srgbClr val="1F1F1F"/>
                </a:solidFill>
                <a:latin typeface="メイリオ"/>
                <a:cs typeface="メイリオ"/>
              </a:rPr>
              <a:t>B,</a:t>
            </a:r>
            <a:r>
              <a:rPr dirty="0" sz="600" spc="-10">
                <a:solidFill>
                  <a:srgbClr val="1F1F1F"/>
                </a:solidFill>
                <a:latin typeface="メイリオ"/>
                <a:cs typeface="メイリオ"/>
              </a:rPr>
              <a:t> Kahn</a:t>
            </a:r>
            <a:r>
              <a:rPr dirty="0" sz="600">
                <a:solidFill>
                  <a:srgbClr val="1F1F1F"/>
                </a:solidFill>
                <a:latin typeface="メイリオ"/>
                <a:cs typeface="メイリオ"/>
              </a:rPr>
              <a:t> </a:t>
            </a:r>
            <a:r>
              <a:rPr dirty="0" sz="600" spc="-25">
                <a:solidFill>
                  <a:srgbClr val="1F1F1F"/>
                </a:solidFill>
                <a:latin typeface="メイリオ"/>
                <a:cs typeface="メイリオ"/>
              </a:rPr>
              <a:t>M.</a:t>
            </a:r>
            <a:r>
              <a:rPr dirty="0" sz="600" spc="500">
                <a:solidFill>
                  <a:srgbClr val="1F1F1F"/>
                </a:solidFill>
                <a:latin typeface="メイリオ"/>
                <a:cs typeface="メイリオ"/>
              </a:rPr>
              <a:t> </a:t>
            </a:r>
            <a:r>
              <a:rPr dirty="0" sz="600" spc="-30">
                <a:solidFill>
                  <a:srgbClr val="1F1F1F"/>
                </a:solidFill>
                <a:latin typeface="メイリオ"/>
                <a:cs typeface="メイリオ"/>
              </a:rPr>
              <a:t>Wi-</a:t>
            </a:r>
            <a:r>
              <a:rPr dirty="0" sz="600">
                <a:solidFill>
                  <a:srgbClr val="1F1F1F"/>
                </a:solidFill>
                <a:latin typeface="メイリオ"/>
                <a:cs typeface="メイリオ"/>
              </a:rPr>
              <a:t>Fi</a:t>
            </a:r>
            <a:r>
              <a:rPr dirty="0" sz="600" spc="10">
                <a:solidFill>
                  <a:srgbClr val="1F1F1F"/>
                </a:solidFill>
                <a:latin typeface="メイリオ"/>
                <a:cs typeface="メイリオ"/>
              </a:rPr>
              <a:t> </a:t>
            </a:r>
            <a:r>
              <a:rPr dirty="0" sz="600">
                <a:solidFill>
                  <a:srgbClr val="1F1F1F"/>
                </a:solidFill>
                <a:latin typeface="メイリオ"/>
                <a:cs typeface="メイリオ"/>
              </a:rPr>
              <a:t>off,</a:t>
            </a:r>
            <a:r>
              <a:rPr dirty="0" sz="600" spc="15">
                <a:solidFill>
                  <a:srgbClr val="1F1F1F"/>
                </a:solidFill>
                <a:latin typeface="メイリオ"/>
                <a:cs typeface="メイリオ"/>
              </a:rPr>
              <a:t> </a:t>
            </a:r>
            <a:r>
              <a:rPr dirty="0" sz="600" spc="-20">
                <a:solidFill>
                  <a:srgbClr val="1F1F1F"/>
                </a:solidFill>
                <a:latin typeface="メイリオ"/>
                <a:cs typeface="メイリオ"/>
              </a:rPr>
              <a:t>devices</a:t>
            </a:r>
            <a:r>
              <a:rPr dirty="0" sz="600" spc="10">
                <a:solidFill>
                  <a:srgbClr val="1F1F1F"/>
                </a:solidFill>
                <a:latin typeface="メイリオ"/>
                <a:cs typeface="メイリオ"/>
              </a:rPr>
              <a:t> </a:t>
            </a:r>
            <a:r>
              <a:rPr dirty="0" sz="600">
                <a:solidFill>
                  <a:srgbClr val="1F1F1F"/>
                </a:solidFill>
                <a:latin typeface="メイリオ"/>
                <a:cs typeface="メイリオ"/>
              </a:rPr>
              <a:t>out:</a:t>
            </a:r>
            <a:r>
              <a:rPr dirty="0" sz="600" spc="15">
                <a:solidFill>
                  <a:srgbClr val="1F1F1F"/>
                </a:solidFill>
                <a:latin typeface="メイリオ"/>
                <a:cs typeface="メイリオ"/>
              </a:rPr>
              <a:t> </a:t>
            </a:r>
            <a:r>
              <a:rPr dirty="0" sz="600">
                <a:solidFill>
                  <a:srgbClr val="1F1F1F"/>
                </a:solidFill>
                <a:latin typeface="メイリオ"/>
                <a:cs typeface="メイリオ"/>
              </a:rPr>
              <a:t>Do</a:t>
            </a:r>
            <a:r>
              <a:rPr dirty="0" sz="600" spc="25">
                <a:solidFill>
                  <a:srgbClr val="1F1F1F"/>
                </a:solidFill>
                <a:latin typeface="メイリオ"/>
                <a:cs typeface="メイリオ"/>
              </a:rPr>
              <a:t> </a:t>
            </a:r>
            <a:r>
              <a:rPr dirty="0" sz="600" spc="-35">
                <a:solidFill>
                  <a:srgbClr val="1F1F1F"/>
                </a:solidFill>
                <a:latin typeface="メイリオ"/>
                <a:cs typeface="メイリオ"/>
              </a:rPr>
              <a:t>parent-</a:t>
            </a:r>
            <a:r>
              <a:rPr dirty="0" sz="600">
                <a:solidFill>
                  <a:srgbClr val="1F1F1F"/>
                </a:solidFill>
                <a:latin typeface="メイリオ"/>
                <a:cs typeface="メイリオ"/>
              </a:rPr>
              <a:t>set</a:t>
            </a:r>
            <a:r>
              <a:rPr dirty="0" sz="600" spc="20">
                <a:solidFill>
                  <a:srgbClr val="1F1F1F"/>
                </a:solidFill>
                <a:latin typeface="メイリオ"/>
                <a:cs typeface="メイリオ"/>
              </a:rPr>
              <a:t> </a:t>
            </a:r>
            <a:r>
              <a:rPr dirty="0" sz="600" spc="-25">
                <a:solidFill>
                  <a:srgbClr val="1F1F1F"/>
                </a:solidFill>
                <a:latin typeface="メイリオ"/>
                <a:cs typeface="メイリオ"/>
              </a:rPr>
              <a:t>technology</a:t>
            </a:r>
            <a:r>
              <a:rPr dirty="0" sz="600" spc="15">
                <a:solidFill>
                  <a:srgbClr val="1F1F1F"/>
                </a:solidFill>
                <a:latin typeface="メイリオ"/>
                <a:cs typeface="メイリオ"/>
              </a:rPr>
              <a:t> </a:t>
            </a:r>
            <a:r>
              <a:rPr dirty="0" sz="600">
                <a:solidFill>
                  <a:srgbClr val="1F1F1F"/>
                </a:solidFill>
                <a:latin typeface="メイリオ"/>
                <a:cs typeface="メイリオ"/>
              </a:rPr>
              <a:t>rules</a:t>
            </a:r>
            <a:r>
              <a:rPr dirty="0" sz="600" spc="15">
                <a:solidFill>
                  <a:srgbClr val="1F1F1F"/>
                </a:solidFill>
                <a:latin typeface="メイリオ"/>
                <a:cs typeface="メイリオ"/>
              </a:rPr>
              <a:t> </a:t>
            </a:r>
            <a:r>
              <a:rPr dirty="0" sz="600">
                <a:solidFill>
                  <a:srgbClr val="1F1F1F"/>
                </a:solidFill>
                <a:latin typeface="メイリオ"/>
                <a:cs typeface="メイリオ"/>
              </a:rPr>
              <a:t>play</a:t>
            </a:r>
            <a:r>
              <a:rPr dirty="0" sz="600" spc="20">
                <a:solidFill>
                  <a:srgbClr val="1F1F1F"/>
                </a:solidFill>
                <a:latin typeface="メイリオ"/>
                <a:cs typeface="メイリオ"/>
              </a:rPr>
              <a:t> </a:t>
            </a:r>
            <a:r>
              <a:rPr dirty="0" sz="600">
                <a:solidFill>
                  <a:srgbClr val="1F1F1F"/>
                </a:solidFill>
                <a:latin typeface="メイリオ"/>
                <a:cs typeface="メイリオ"/>
              </a:rPr>
              <a:t>a</a:t>
            </a:r>
            <a:r>
              <a:rPr dirty="0" sz="600" spc="15">
                <a:solidFill>
                  <a:srgbClr val="1F1F1F"/>
                </a:solidFill>
                <a:latin typeface="メイリオ"/>
                <a:cs typeface="メイリオ"/>
              </a:rPr>
              <a:t> </a:t>
            </a:r>
            <a:r>
              <a:rPr dirty="0" sz="600">
                <a:solidFill>
                  <a:srgbClr val="1F1F1F"/>
                </a:solidFill>
                <a:latin typeface="メイリオ"/>
                <a:cs typeface="メイリオ"/>
              </a:rPr>
              <a:t>role</a:t>
            </a:r>
            <a:r>
              <a:rPr dirty="0" sz="600" spc="15">
                <a:solidFill>
                  <a:srgbClr val="1F1F1F"/>
                </a:solidFill>
                <a:latin typeface="メイリオ"/>
                <a:cs typeface="メイリオ"/>
              </a:rPr>
              <a:t> </a:t>
            </a:r>
            <a:r>
              <a:rPr dirty="0" sz="600">
                <a:solidFill>
                  <a:srgbClr val="1F1F1F"/>
                </a:solidFill>
                <a:latin typeface="メイリオ"/>
                <a:cs typeface="メイリオ"/>
              </a:rPr>
              <a:t>in</a:t>
            </a:r>
            <a:r>
              <a:rPr dirty="0" sz="600" spc="15">
                <a:solidFill>
                  <a:srgbClr val="1F1F1F"/>
                </a:solidFill>
                <a:latin typeface="メイリオ"/>
                <a:cs typeface="メイリオ"/>
              </a:rPr>
              <a:t> </a:t>
            </a:r>
            <a:r>
              <a:rPr dirty="0" sz="600" spc="-10">
                <a:solidFill>
                  <a:srgbClr val="1F1F1F"/>
                </a:solidFill>
                <a:latin typeface="メイリオ"/>
                <a:cs typeface="メイリオ"/>
              </a:rPr>
              <a:t>adolescent</a:t>
            </a:r>
            <a:r>
              <a:rPr dirty="0" sz="600" spc="500">
                <a:solidFill>
                  <a:srgbClr val="1F1F1F"/>
                </a:solidFill>
                <a:latin typeface="メイリオ"/>
                <a:cs typeface="メイリオ"/>
              </a:rPr>
              <a:t> </a:t>
            </a:r>
            <a:r>
              <a:rPr dirty="0" sz="600" spc="-30">
                <a:solidFill>
                  <a:srgbClr val="1F1F1F"/>
                </a:solidFill>
                <a:latin typeface="メイリオ"/>
                <a:cs typeface="メイリオ"/>
              </a:rPr>
              <a:t>sleep?</a:t>
            </a:r>
            <a:r>
              <a:rPr dirty="0" sz="600" spc="-50">
                <a:solidFill>
                  <a:srgbClr val="1F1F1F"/>
                </a:solidFill>
                <a:latin typeface="メイリオ"/>
                <a:cs typeface="メイリオ"/>
              </a:rPr>
              <a:t> </a:t>
            </a:r>
            <a:r>
              <a:rPr dirty="0" sz="600" spc="-30">
                <a:solidFill>
                  <a:srgbClr val="1F1F1F"/>
                </a:solidFill>
                <a:latin typeface="メイリオ"/>
                <a:cs typeface="メイリオ"/>
              </a:rPr>
              <a:t>Sleep</a:t>
            </a:r>
            <a:r>
              <a:rPr dirty="0" sz="600" spc="-40">
                <a:solidFill>
                  <a:srgbClr val="1F1F1F"/>
                </a:solidFill>
                <a:latin typeface="メイリオ"/>
                <a:cs typeface="メイリオ"/>
              </a:rPr>
              <a:t> </a:t>
            </a:r>
            <a:r>
              <a:rPr dirty="0" sz="600" spc="-25">
                <a:solidFill>
                  <a:srgbClr val="1F1F1F"/>
                </a:solidFill>
                <a:latin typeface="メイリオ"/>
                <a:cs typeface="メイリオ"/>
              </a:rPr>
              <a:t>Med</a:t>
            </a:r>
            <a:r>
              <a:rPr dirty="0" sz="600" spc="-45">
                <a:solidFill>
                  <a:srgbClr val="1F1F1F"/>
                </a:solidFill>
                <a:latin typeface="メイリオ"/>
                <a:cs typeface="メイリオ"/>
              </a:rPr>
              <a:t> </a:t>
            </a:r>
            <a:r>
              <a:rPr dirty="0" sz="600">
                <a:solidFill>
                  <a:srgbClr val="1F1F1F"/>
                </a:solidFill>
                <a:latin typeface="メイリオ"/>
                <a:cs typeface="メイリオ"/>
              </a:rPr>
              <a:t>X</a:t>
            </a:r>
            <a:r>
              <a:rPr dirty="0" sz="600" spc="-30">
                <a:solidFill>
                  <a:srgbClr val="1F1F1F"/>
                </a:solidFill>
                <a:latin typeface="メイリオ"/>
                <a:cs typeface="メイリオ"/>
              </a:rPr>
              <a:t> </a:t>
            </a:r>
            <a:r>
              <a:rPr dirty="0" sz="600" spc="-25">
                <a:solidFill>
                  <a:srgbClr val="1F1F1F"/>
                </a:solidFill>
                <a:latin typeface="メイリオ"/>
                <a:cs typeface="メイリオ"/>
              </a:rPr>
              <a:t>4:</a:t>
            </a:r>
            <a:r>
              <a:rPr dirty="0" sz="600" spc="-30">
                <a:solidFill>
                  <a:srgbClr val="1F1F1F"/>
                </a:solidFill>
                <a:latin typeface="メイリオ"/>
                <a:cs typeface="メイリオ"/>
              </a:rPr>
              <a:t> 100046,</a:t>
            </a:r>
            <a:r>
              <a:rPr dirty="0" sz="600">
                <a:solidFill>
                  <a:srgbClr val="1F1F1F"/>
                </a:solidFill>
                <a:latin typeface="メイリオ"/>
                <a:cs typeface="メイリオ"/>
              </a:rPr>
              <a:t> </a:t>
            </a:r>
            <a:r>
              <a:rPr dirty="0" sz="600" spc="-10">
                <a:solidFill>
                  <a:srgbClr val="1F1F1F"/>
                </a:solidFill>
                <a:latin typeface="メイリオ"/>
                <a:cs typeface="メイリオ"/>
              </a:rPr>
              <a:t>2022.</a:t>
            </a:r>
            <a:endParaRPr sz="600">
              <a:latin typeface="メイリオ"/>
              <a:cs typeface="メイリオ"/>
            </a:endParaRPr>
          </a:p>
          <a:p>
            <a:pPr marL="156845" marR="27940" indent="-144780">
              <a:lnSpc>
                <a:spcPct val="100000"/>
              </a:lnSpc>
              <a:spcBef>
                <a:spcPts val="400"/>
              </a:spcBef>
            </a:pPr>
            <a:r>
              <a:rPr dirty="0" sz="600">
                <a:solidFill>
                  <a:srgbClr val="1F1F1F"/>
                </a:solidFill>
                <a:latin typeface="メイリオ"/>
                <a:cs typeface="メイリオ"/>
              </a:rPr>
              <a:t>32.</a:t>
            </a:r>
            <a:r>
              <a:rPr dirty="0" sz="600" spc="-10">
                <a:solidFill>
                  <a:srgbClr val="1F1F1F"/>
                </a:solidFill>
                <a:latin typeface="メイリオ"/>
                <a:cs typeface="メイリオ"/>
              </a:rPr>
              <a:t> </a:t>
            </a:r>
            <a:r>
              <a:rPr dirty="0" sz="600">
                <a:solidFill>
                  <a:srgbClr val="1F1F1F"/>
                </a:solidFill>
                <a:latin typeface="メイリオ"/>
                <a:cs typeface="メイリオ"/>
              </a:rPr>
              <a:t>Bhad</a:t>
            </a:r>
            <a:r>
              <a:rPr dirty="0" sz="600" spc="190">
                <a:solidFill>
                  <a:srgbClr val="1F1F1F"/>
                </a:solidFill>
                <a:latin typeface="メイリオ"/>
                <a:cs typeface="メイリオ"/>
              </a:rPr>
              <a:t> </a:t>
            </a:r>
            <a:r>
              <a:rPr dirty="0" sz="600">
                <a:solidFill>
                  <a:srgbClr val="1F1F1F"/>
                </a:solidFill>
                <a:latin typeface="メイリオ"/>
                <a:cs typeface="メイリオ"/>
              </a:rPr>
              <a:t>P,</a:t>
            </a:r>
            <a:r>
              <a:rPr dirty="0" sz="600" spc="190">
                <a:solidFill>
                  <a:srgbClr val="1F1F1F"/>
                </a:solidFill>
                <a:latin typeface="メイリオ"/>
                <a:cs typeface="メイリオ"/>
              </a:rPr>
              <a:t> </a:t>
            </a:r>
            <a:r>
              <a:rPr dirty="0" sz="600" spc="-10">
                <a:solidFill>
                  <a:srgbClr val="1F1F1F"/>
                </a:solidFill>
                <a:latin typeface="メイリオ"/>
                <a:cs typeface="メイリオ"/>
              </a:rPr>
              <a:t>Awasthi</a:t>
            </a:r>
            <a:r>
              <a:rPr dirty="0" sz="600" spc="200">
                <a:solidFill>
                  <a:srgbClr val="1F1F1F"/>
                </a:solidFill>
                <a:latin typeface="メイリオ"/>
                <a:cs typeface="メイリオ"/>
              </a:rPr>
              <a:t> </a:t>
            </a:r>
            <a:r>
              <a:rPr dirty="0" sz="600">
                <a:solidFill>
                  <a:srgbClr val="1F1F1F"/>
                </a:solidFill>
                <a:latin typeface="メイリオ"/>
                <a:cs typeface="メイリオ"/>
              </a:rPr>
              <a:t>A,</a:t>
            </a:r>
            <a:r>
              <a:rPr dirty="0" sz="600" spc="190">
                <a:solidFill>
                  <a:srgbClr val="1F1F1F"/>
                </a:solidFill>
                <a:latin typeface="メイリオ"/>
                <a:cs typeface="メイリオ"/>
              </a:rPr>
              <a:t> </a:t>
            </a:r>
            <a:r>
              <a:rPr dirty="0" sz="600">
                <a:solidFill>
                  <a:srgbClr val="1F1F1F"/>
                </a:solidFill>
                <a:latin typeface="メイリオ"/>
                <a:cs typeface="メイリオ"/>
              </a:rPr>
              <a:t>Passi</a:t>
            </a:r>
            <a:r>
              <a:rPr dirty="0" sz="600" spc="195">
                <a:solidFill>
                  <a:srgbClr val="1F1F1F"/>
                </a:solidFill>
                <a:latin typeface="メイリオ"/>
                <a:cs typeface="メイリオ"/>
              </a:rPr>
              <a:t> </a:t>
            </a:r>
            <a:r>
              <a:rPr dirty="0" sz="600">
                <a:solidFill>
                  <a:srgbClr val="1F1F1F"/>
                </a:solidFill>
                <a:latin typeface="メイリオ"/>
                <a:cs typeface="メイリオ"/>
              </a:rPr>
              <a:t>GR.</a:t>
            </a:r>
            <a:r>
              <a:rPr dirty="0" sz="600" spc="200">
                <a:solidFill>
                  <a:srgbClr val="1F1F1F"/>
                </a:solidFill>
                <a:latin typeface="メイリオ"/>
                <a:cs typeface="メイリオ"/>
              </a:rPr>
              <a:t> </a:t>
            </a:r>
            <a:r>
              <a:rPr dirty="0" sz="600" spc="-20">
                <a:solidFill>
                  <a:srgbClr val="1F1F1F"/>
                </a:solidFill>
                <a:latin typeface="メイリオ"/>
                <a:cs typeface="メイリオ"/>
              </a:rPr>
              <a:t>Relationship</a:t>
            </a:r>
            <a:r>
              <a:rPr dirty="0" sz="600" spc="190">
                <a:solidFill>
                  <a:srgbClr val="1F1F1F"/>
                </a:solidFill>
                <a:latin typeface="メイリオ"/>
                <a:cs typeface="メイリオ"/>
              </a:rPr>
              <a:t> </a:t>
            </a:r>
            <a:r>
              <a:rPr dirty="0" sz="600">
                <a:solidFill>
                  <a:srgbClr val="1F1F1F"/>
                </a:solidFill>
                <a:latin typeface="メイリオ"/>
                <a:cs typeface="メイリオ"/>
              </a:rPr>
              <a:t>of</a:t>
            </a:r>
            <a:r>
              <a:rPr dirty="0" sz="600" spc="200">
                <a:solidFill>
                  <a:srgbClr val="1F1F1F"/>
                </a:solidFill>
                <a:latin typeface="メイリオ"/>
                <a:cs typeface="メイリオ"/>
              </a:rPr>
              <a:t> </a:t>
            </a:r>
            <a:r>
              <a:rPr dirty="0" sz="600" spc="-10">
                <a:solidFill>
                  <a:srgbClr val="1F1F1F"/>
                </a:solidFill>
                <a:latin typeface="メイリオ"/>
                <a:cs typeface="メイリオ"/>
              </a:rPr>
              <a:t>leisure</a:t>
            </a:r>
            <a:r>
              <a:rPr dirty="0" sz="600" spc="195">
                <a:solidFill>
                  <a:srgbClr val="1F1F1F"/>
                </a:solidFill>
                <a:latin typeface="メイリオ"/>
                <a:cs typeface="メイリオ"/>
              </a:rPr>
              <a:t> </a:t>
            </a:r>
            <a:r>
              <a:rPr dirty="0" sz="600">
                <a:solidFill>
                  <a:srgbClr val="1F1F1F"/>
                </a:solidFill>
                <a:latin typeface="メイリオ"/>
                <a:cs typeface="メイリオ"/>
              </a:rPr>
              <a:t>time</a:t>
            </a:r>
            <a:r>
              <a:rPr dirty="0" sz="600" spc="195">
                <a:solidFill>
                  <a:srgbClr val="1F1F1F"/>
                </a:solidFill>
                <a:latin typeface="メイリオ"/>
                <a:cs typeface="メイリオ"/>
              </a:rPr>
              <a:t> </a:t>
            </a:r>
            <a:r>
              <a:rPr dirty="0" sz="600" spc="-20">
                <a:solidFill>
                  <a:srgbClr val="1F1F1F"/>
                </a:solidFill>
                <a:latin typeface="メイリオ"/>
                <a:cs typeface="メイリオ"/>
              </a:rPr>
              <a:t>activities</a:t>
            </a:r>
            <a:r>
              <a:rPr dirty="0" sz="600" spc="195">
                <a:solidFill>
                  <a:srgbClr val="1F1F1F"/>
                </a:solidFill>
                <a:latin typeface="メイリオ"/>
                <a:cs typeface="メイリオ"/>
              </a:rPr>
              <a:t> </a:t>
            </a:r>
            <a:r>
              <a:rPr dirty="0" sz="600" spc="-25">
                <a:solidFill>
                  <a:srgbClr val="1F1F1F"/>
                </a:solidFill>
                <a:latin typeface="メイリオ"/>
                <a:cs typeface="メイリオ"/>
              </a:rPr>
              <a:t>and</a:t>
            </a:r>
            <a:r>
              <a:rPr dirty="0" sz="600" spc="500">
                <a:solidFill>
                  <a:srgbClr val="1F1F1F"/>
                </a:solidFill>
                <a:latin typeface="メイリオ"/>
                <a:cs typeface="メイリオ"/>
              </a:rPr>
              <a:t> </a:t>
            </a:r>
            <a:r>
              <a:rPr dirty="0" sz="600" spc="-35">
                <a:solidFill>
                  <a:srgbClr val="1F1F1F"/>
                </a:solidFill>
                <a:latin typeface="メイリオ"/>
                <a:cs typeface="メイリオ"/>
              </a:rPr>
              <a:t>psychological</a:t>
            </a:r>
            <a:r>
              <a:rPr dirty="0" sz="600" spc="-25">
                <a:solidFill>
                  <a:srgbClr val="1F1F1F"/>
                </a:solidFill>
                <a:latin typeface="メイリオ"/>
                <a:cs typeface="メイリオ"/>
              </a:rPr>
              <a:t> </a:t>
            </a:r>
            <a:r>
              <a:rPr dirty="0" sz="600" spc="-30">
                <a:solidFill>
                  <a:srgbClr val="1F1F1F"/>
                </a:solidFill>
                <a:latin typeface="メイリオ"/>
                <a:cs typeface="メイリオ"/>
              </a:rPr>
              <a:t>distress</a:t>
            </a:r>
            <a:r>
              <a:rPr dirty="0" sz="600" spc="-5">
                <a:solidFill>
                  <a:srgbClr val="1F1F1F"/>
                </a:solidFill>
                <a:latin typeface="メイリオ"/>
                <a:cs typeface="メイリオ"/>
              </a:rPr>
              <a:t> </a:t>
            </a:r>
            <a:r>
              <a:rPr dirty="0" sz="600" spc="-25">
                <a:solidFill>
                  <a:srgbClr val="1F1F1F"/>
                </a:solidFill>
                <a:latin typeface="メイリオ"/>
                <a:cs typeface="メイリオ"/>
              </a:rPr>
              <a:t>in</a:t>
            </a:r>
            <a:r>
              <a:rPr dirty="0" sz="600" spc="-10">
                <a:solidFill>
                  <a:srgbClr val="1F1F1F"/>
                </a:solidFill>
                <a:latin typeface="メイリオ"/>
                <a:cs typeface="メイリオ"/>
              </a:rPr>
              <a:t> </a:t>
            </a:r>
            <a:r>
              <a:rPr dirty="0" sz="600" spc="-35">
                <a:solidFill>
                  <a:srgbClr val="1F1F1F"/>
                </a:solidFill>
                <a:latin typeface="メイリオ"/>
                <a:cs typeface="メイリオ"/>
              </a:rPr>
              <a:t>school</a:t>
            </a:r>
            <a:r>
              <a:rPr dirty="0" sz="600" spc="-5">
                <a:solidFill>
                  <a:srgbClr val="1F1F1F"/>
                </a:solidFill>
                <a:latin typeface="メイリオ"/>
                <a:cs typeface="メイリオ"/>
              </a:rPr>
              <a:t> </a:t>
            </a:r>
            <a:r>
              <a:rPr dirty="0" sz="600" spc="-35">
                <a:solidFill>
                  <a:srgbClr val="1F1F1F"/>
                </a:solidFill>
                <a:latin typeface="メイリオ"/>
                <a:cs typeface="メイリオ"/>
              </a:rPr>
              <a:t>children.</a:t>
            </a:r>
            <a:r>
              <a:rPr dirty="0" sz="600" spc="-20">
                <a:solidFill>
                  <a:srgbClr val="1F1F1F"/>
                </a:solidFill>
                <a:latin typeface="メイリオ"/>
                <a:cs typeface="メイリオ"/>
              </a:rPr>
              <a:t> </a:t>
            </a:r>
            <a:r>
              <a:rPr dirty="0" sz="600" spc="-30">
                <a:solidFill>
                  <a:srgbClr val="1F1F1F"/>
                </a:solidFill>
                <a:latin typeface="メイリオ"/>
                <a:cs typeface="メイリオ"/>
              </a:rPr>
              <a:t>Indian</a:t>
            </a:r>
            <a:r>
              <a:rPr dirty="0" sz="600" spc="5">
                <a:solidFill>
                  <a:srgbClr val="1F1F1F"/>
                </a:solidFill>
                <a:latin typeface="メイリオ"/>
                <a:cs typeface="メイリオ"/>
              </a:rPr>
              <a:t> </a:t>
            </a:r>
            <a:r>
              <a:rPr dirty="0" sz="600" spc="-30">
                <a:solidFill>
                  <a:srgbClr val="1F1F1F"/>
                </a:solidFill>
                <a:latin typeface="メイリオ"/>
                <a:cs typeface="メイリオ"/>
              </a:rPr>
              <a:t>Pediatr</a:t>
            </a:r>
            <a:r>
              <a:rPr dirty="0" sz="600" spc="-5">
                <a:solidFill>
                  <a:srgbClr val="1F1F1F"/>
                </a:solidFill>
                <a:latin typeface="メイリオ"/>
                <a:cs typeface="メイリオ"/>
              </a:rPr>
              <a:t> </a:t>
            </a:r>
            <a:r>
              <a:rPr dirty="0" sz="600" spc="-30">
                <a:solidFill>
                  <a:srgbClr val="1F1F1F"/>
                </a:solidFill>
                <a:latin typeface="メイリオ"/>
                <a:cs typeface="メイリオ"/>
              </a:rPr>
              <a:t>56:</a:t>
            </a:r>
            <a:r>
              <a:rPr dirty="0" sz="600" spc="-5">
                <a:solidFill>
                  <a:srgbClr val="1F1F1F"/>
                </a:solidFill>
                <a:latin typeface="メイリオ"/>
                <a:cs typeface="メイリオ"/>
              </a:rPr>
              <a:t> </a:t>
            </a:r>
            <a:r>
              <a:rPr dirty="0" sz="600" spc="-35">
                <a:solidFill>
                  <a:srgbClr val="1F1F1F"/>
                </a:solidFill>
                <a:latin typeface="メイリオ"/>
                <a:cs typeface="メイリオ"/>
              </a:rPr>
              <a:t>686-</a:t>
            </a:r>
            <a:r>
              <a:rPr dirty="0" sz="600" spc="-30">
                <a:solidFill>
                  <a:srgbClr val="1F1F1F"/>
                </a:solidFill>
                <a:latin typeface="メイリオ"/>
                <a:cs typeface="メイリオ"/>
              </a:rPr>
              <a:t>688,</a:t>
            </a:r>
            <a:r>
              <a:rPr dirty="0" sz="600" spc="15">
                <a:solidFill>
                  <a:srgbClr val="1F1F1F"/>
                </a:solidFill>
                <a:latin typeface="メイリオ"/>
                <a:cs typeface="メイリオ"/>
              </a:rPr>
              <a:t> </a:t>
            </a:r>
            <a:r>
              <a:rPr dirty="0" sz="600" spc="-10">
                <a:solidFill>
                  <a:srgbClr val="1F1F1F"/>
                </a:solidFill>
                <a:latin typeface="メイリオ"/>
                <a:cs typeface="メイリオ"/>
              </a:rPr>
              <a:t>2019.</a:t>
            </a:r>
            <a:endParaRPr sz="600">
              <a:latin typeface="メイリオ"/>
              <a:cs typeface="メイリオ"/>
            </a:endParaRPr>
          </a:p>
          <a:p>
            <a:pPr algn="just" marL="156845" marR="29209" indent="-144780">
              <a:lnSpc>
                <a:spcPct val="100000"/>
              </a:lnSpc>
              <a:spcBef>
                <a:spcPts val="395"/>
              </a:spcBef>
            </a:pPr>
            <a:r>
              <a:rPr dirty="0" sz="600">
                <a:solidFill>
                  <a:srgbClr val="1F1F1F"/>
                </a:solidFill>
                <a:latin typeface="メイリオ"/>
                <a:cs typeface="メイリオ"/>
              </a:rPr>
              <a:t>33.</a:t>
            </a:r>
            <a:r>
              <a:rPr dirty="0" sz="600" spc="-30">
                <a:solidFill>
                  <a:srgbClr val="1F1F1F"/>
                </a:solidFill>
                <a:latin typeface="メイリオ"/>
                <a:cs typeface="メイリオ"/>
              </a:rPr>
              <a:t> </a:t>
            </a:r>
            <a:r>
              <a:rPr dirty="0" sz="600" spc="-10">
                <a:solidFill>
                  <a:srgbClr val="1F1F1F"/>
                </a:solidFill>
                <a:latin typeface="メイリオ"/>
                <a:cs typeface="メイリオ"/>
              </a:rPr>
              <a:t>Spaeth</a:t>
            </a:r>
            <a:r>
              <a:rPr dirty="0" sz="600" spc="10">
                <a:solidFill>
                  <a:srgbClr val="1F1F1F"/>
                </a:solidFill>
                <a:latin typeface="メイリオ"/>
                <a:cs typeface="メイリオ"/>
              </a:rPr>
              <a:t> </a:t>
            </a:r>
            <a:r>
              <a:rPr dirty="0" sz="600">
                <a:solidFill>
                  <a:srgbClr val="1F1F1F"/>
                </a:solidFill>
                <a:latin typeface="メイリオ"/>
                <a:cs typeface="メイリオ"/>
              </a:rPr>
              <a:t>M,</a:t>
            </a:r>
            <a:r>
              <a:rPr dirty="0" sz="600" spc="5">
                <a:solidFill>
                  <a:srgbClr val="1F1F1F"/>
                </a:solidFill>
                <a:latin typeface="メイリオ"/>
                <a:cs typeface="メイリオ"/>
              </a:rPr>
              <a:t> </a:t>
            </a:r>
            <a:r>
              <a:rPr dirty="0" sz="600" spc="-20">
                <a:solidFill>
                  <a:srgbClr val="1F1F1F"/>
                </a:solidFill>
                <a:latin typeface="メイリオ"/>
                <a:cs typeface="メイリオ"/>
              </a:rPr>
              <a:t>Weichold</a:t>
            </a:r>
            <a:r>
              <a:rPr dirty="0" sz="600" spc="5">
                <a:solidFill>
                  <a:srgbClr val="1F1F1F"/>
                </a:solidFill>
                <a:latin typeface="メイリオ"/>
                <a:cs typeface="メイリオ"/>
              </a:rPr>
              <a:t> </a:t>
            </a:r>
            <a:r>
              <a:rPr dirty="0" sz="600">
                <a:solidFill>
                  <a:srgbClr val="1F1F1F"/>
                </a:solidFill>
                <a:latin typeface="メイリオ"/>
                <a:cs typeface="メイリオ"/>
              </a:rPr>
              <a:t>K,</a:t>
            </a:r>
            <a:r>
              <a:rPr dirty="0" sz="600" spc="10">
                <a:solidFill>
                  <a:srgbClr val="1F1F1F"/>
                </a:solidFill>
                <a:latin typeface="メイリオ"/>
                <a:cs typeface="メイリオ"/>
              </a:rPr>
              <a:t> </a:t>
            </a:r>
            <a:r>
              <a:rPr dirty="0" sz="600" spc="-20">
                <a:solidFill>
                  <a:srgbClr val="1F1F1F"/>
                </a:solidFill>
                <a:latin typeface="メイリオ"/>
                <a:cs typeface="メイリオ"/>
              </a:rPr>
              <a:t>Silbereisen</a:t>
            </a:r>
            <a:r>
              <a:rPr dirty="0" sz="600" spc="15">
                <a:solidFill>
                  <a:srgbClr val="1F1F1F"/>
                </a:solidFill>
                <a:latin typeface="メイリオ"/>
                <a:cs typeface="メイリオ"/>
              </a:rPr>
              <a:t> </a:t>
            </a:r>
            <a:r>
              <a:rPr dirty="0" sz="600">
                <a:solidFill>
                  <a:srgbClr val="1F1F1F"/>
                </a:solidFill>
                <a:latin typeface="メイリオ"/>
                <a:cs typeface="メイリオ"/>
              </a:rPr>
              <a:t>RK.</a:t>
            </a:r>
            <a:r>
              <a:rPr dirty="0" sz="600" spc="10">
                <a:solidFill>
                  <a:srgbClr val="1F1F1F"/>
                </a:solidFill>
                <a:latin typeface="メイリオ"/>
                <a:cs typeface="メイリオ"/>
              </a:rPr>
              <a:t> </a:t>
            </a:r>
            <a:r>
              <a:rPr dirty="0" sz="600">
                <a:solidFill>
                  <a:srgbClr val="1F1F1F"/>
                </a:solidFill>
                <a:latin typeface="メイリオ"/>
                <a:cs typeface="メイリオ"/>
              </a:rPr>
              <a:t>The</a:t>
            </a:r>
            <a:r>
              <a:rPr dirty="0" sz="600" spc="15">
                <a:solidFill>
                  <a:srgbClr val="1F1F1F"/>
                </a:solidFill>
                <a:latin typeface="メイリオ"/>
                <a:cs typeface="メイリオ"/>
              </a:rPr>
              <a:t> </a:t>
            </a:r>
            <a:r>
              <a:rPr dirty="0" sz="600" spc="-20">
                <a:solidFill>
                  <a:srgbClr val="1F1F1F"/>
                </a:solidFill>
                <a:latin typeface="メイリオ"/>
                <a:cs typeface="メイリオ"/>
              </a:rPr>
              <a:t>development</a:t>
            </a:r>
            <a:r>
              <a:rPr dirty="0" sz="600" spc="15">
                <a:solidFill>
                  <a:srgbClr val="1F1F1F"/>
                </a:solidFill>
                <a:latin typeface="メイリオ"/>
                <a:cs typeface="メイリオ"/>
              </a:rPr>
              <a:t> </a:t>
            </a:r>
            <a:r>
              <a:rPr dirty="0" sz="600">
                <a:solidFill>
                  <a:srgbClr val="1F1F1F"/>
                </a:solidFill>
                <a:latin typeface="メイリオ"/>
                <a:cs typeface="メイリオ"/>
              </a:rPr>
              <a:t>of</a:t>
            </a:r>
            <a:r>
              <a:rPr dirty="0" sz="600" spc="10">
                <a:solidFill>
                  <a:srgbClr val="1F1F1F"/>
                </a:solidFill>
                <a:latin typeface="メイリオ"/>
                <a:cs typeface="メイリオ"/>
              </a:rPr>
              <a:t> </a:t>
            </a:r>
            <a:r>
              <a:rPr dirty="0" sz="600" spc="-10">
                <a:solidFill>
                  <a:srgbClr val="1F1F1F"/>
                </a:solidFill>
                <a:latin typeface="メイリオ"/>
                <a:cs typeface="メイリオ"/>
              </a:rPr>
              <a:t>leisure</a:t>
            </a:r>
            <a:r>
              <a:rPr dirty="0" sz="600" spc="5">
                <a:solidFill>
                  <a:srgbClr val="1F1F1F"/>
                </a:solidFill>
                <a:latin typeface="メイリオ"/>
                <a:cs typeface="メイリオ"/>
              </a:rPr>
              <a:t> </a:t>
            </a:r>
            <a:r>
              <a:rPr dirty="0" sz="600" spc="-10">
                <a:solidFill>
                  <a:srgbClr val="1F1F1F"/>
                </a:solidFill>
                <a:latin typeface="メイリオ"/>
                <a:cs typeface="メイリオ"/>
              </a:rPr>
              <a:t>boredom</a:t>
            </a:r>
            <a:r>
              <a:rPr dirty="0" sz="600" spc="15">
                <a:solidFill>
                  <a:srgbClr val="1F1F1F"/>
                </a:solidFill>
                <a:latin typeface="メイリオ"/>
                <a:cs typeface="メイリオ"/>
              </a:rPr>
              <a:t> </a:t>
            </a:r>
            <a:r>
              <a:rPr dirty="0" sz="600" spc="-25">
                <a:solidFill>
                  <a:srgbClr val="1F1F1F"/>
                </a:solidFill>
                <a:latin typeface="メイリオ"/>
                <a:cs typeface="メイリオ"/>
              </a:rPr>
              <a:t>in</a:t>
            </a:r>
            <a:r>
              <a:rPr dirty="0" sz="600" spc="500">
                <a:solidFill>
                  <a:srgbClr val="1F1F1F"/>
                </a:solidFill>
                <a:latin typeface="メイリオ"/>
                <a:cs typeface="メイリオ"/>
              </a:rPr>
              <a:t> </a:t>
            </a:r>
            <a:r>
              <a:rPr dirty="0" sz="600">
                <a:solidFill>
                  <a:srgbClr val="1F1F1F"/>
                </a:solidFill>
                <a:latin typeface="メイリオ"/>
                <a:cs typeface="メイリオ"/>
              </a:rPr>
              <a:t>early</a:t>
            </a:r>
            <a:r>
              <a:rPr dirty="0" sz="600" spc="5">
                <a:solidFill>
                  <a:srgbClr val="1F1F1F"/>
                </a:solidFill>
                <a:latin typeface="メイリオ"/>
                <a:cs typeface="メイリオ"/>
              </a:rPr>
              <a:t> </a:t>
            </a:r>
            <a:r>
              <a:rPr dirty="0" sz="600" spc="-25">
                <a:solidFill>
                  <a:srgbClr val="1F1F1F"/>
                </a:solidFill>
                <a:latin typeface="メイリオ"/>
                <a:cs typeface="メイリオ"/>
              </a:rPr>
              <a:t>adolescence:</a:t>
            </a:r>
            <a:r>
              <a:rPr dirty="0" sz="600" spc="10">
                <a:solidFill>
                  <a:srgbClr val="1F1F1F"/>
                </a:solidFill>
                <a:latin typeface="メイリオ"/>
                <a:cs typeface="メイリオ"/>
              </a:rPr>
              <a:t> </a:t>
            </a:r>
            <a:r>
              <a:rPr dirty="0" sz="600" spc="-20">
                <a:solidFill>
                  <a:srgbClr val="1F1F1F"/>
                </a:solidFill>
                <a:latin typeface="メイリオ"/>
                <a:cs typeface="メイリオ"/>
              </a:rPr>
              <a:t>Predictors</a:t>
            </a:r>
            <a:r>
              <a:rPr dirty="0" sz="600" spc="10">
                <a:solidFill>
                  <a:srgbClr val="1F1F1F"/>
                </a:solidFill>
                <a:latin typeface="メイリオ"/>
                <a:cs typeface="メイリオ"/>
              </a:rPr>
              <a:t> </a:t>
            </a:r>
            <a:r>
              <a:rPr dirty="0" sz="600">
                <a:solidFill>
                  <a:srgbClr val="1F1F1F"/>
                </a:solidFill>
                <a:latin typeface="メイリオ"/>
                <a:cs typeface="メイリオ"/>
              </a:rPr>
              <a:t>and </a:t>
            </a:r>
            <a:r>
              <a:rPr dirty="0" sz="600" spc="-25">
                <a:solidFill>
                  <a:srgbClr val="1F1F1F"/>
                </a:solidFill>
                <a:latin typeface="メイリオ"/>
                <a:cs typeface="メイリオ"/>
              </a:rPr>
              <a:t>longitudinal</a:t>
            </a:r>
            <a:r>
              <a:rPr dirty="0" sz="600" spc="15">
                <a:solidFill>
                  <a:srgbClr val="1F1F1F"/>
                </a:solidFill>
                <a:latin typeface="メイリオ"/>
                <a:cs typeface="メイリオ"/>
              </a:rPr>
              <a:t> </a:t>
            </a:r>
            <a:r>
              <a:rPr dirty="0" sz="600" spc="-25">
                <a:solidFill>
                  <a:srgbClr val="1F1F1F"/>
                </a:solidFill>
                <a:latin typeface="メイリオ"/>
                <a:cs typeface="メイリオ"/>
              </a:rPr>
              <a:t>associations</a:t>
            </a:r>
            <a:r>
              <a:rPr dirty="0" sz="600" spc="10">
                <a:solidFill>
                  <a:srgbClr val="1F1F1F"/>
                </a:solidFill>
                <a:latin typeface="メイリオ"/>
                <a:cs typeface="メイリオ"/>
              </a:rPr>
              <a:t> </a:t>
            </a:r>
            <a:r>
              <a:rPr dirty="0" sz="600">
                <a:solidFill>
                  <a:srgbClr val="1F1F1F"/>
                </a:solidFill>
                <a:latin typeface="メイリオ"/>
                <a:cs typeface="メイリオ"/>
              </a:rPr>
              <a:t>with</a:t>
            </a:r>
            <a:r>
              <a:rPr dirty="0" sz="600" spc="5">
                <a:solidFill>
                  <a:srgbClr val="1F1F1F"/>
                </a:solidFill>
                <a:latin typeface="メイリオ"/>
                <a:cs typeface="メイリオ"/>
              </a:rPr>
              <a:t> </a:t>
            </a:r>
            <a:r>
              <a:rPr dirty="0" sz="600" spc="-25">
                <a:solidFill>
                  <a:srgbClr val="1F1F1F"/>
                </a:solidFill>
                <a:latin typeface="メイリオ"/>
                <a:cs typeface="メイリオ"/>
              </a:rPr>
              <a:t>delinquency</a:t>
            </a:r>
            <a:r>
              <a:rPr dirty="0" sz="600" spc="10">
                <a:solidFill>
                  <a:srgbClr val="1F1F1F"/>
                </a:solidFill>
                <a:latin typeface="メイリオ"/>
                <a:cs typeface="メイリオ"/>
              </a:rPr>
              <a:t> </a:t>
            </a:r>
            <a:r>
              <a:rPr dirty="0" sz="600" spc="-25">
                <a:solidFill>
                  <a:srgbClr val="1F1F1F"/>
                </a:solidFill>
                <a:latin typeface="メイリオ"/>
                <a:cs typeface="メイリオ"/>
              </a:rPr>
              <a:t>and</a:t>
            </a:r>
            <a:r>
              <a:rPr dirty="0" sz="600" spc="500">
                <a:solidFill>
                  <a:srgbClr val="1F1F1F"/>
                </a:solidFill>
                <a:latin typeface="メイリオ"/>
                <a:cs typeface="メイリオ"/>
              </a:rPr>
              <a:t> </a:t>
            </a:r>
            <a:r>
              <a:rPr dirty="0" sz="600" spc="-35">
                <a:solidFill>
                  <a:srgbClr val="1F1F1F"/>
                </a:solidFill>
                <a:latin typeface="メイリオ"/>
                <a:cs typeface="メイリオ"/>
              </a:rPr>
              <a:t>depression.</a:t>
            </a:r>
            <a:r>
              <a:rPr dirty="0" sz="600" spc="-10">
                <a:solidFill>
                  <a:srgbClr val="1F1F1F"/>
                </a:solidFill>
                <a:latin typeface="メイリオ"/>
                <a:cs typeface="メイリオ"/>
              </a:rPr>
              <a:t> </a:t>
            </a:r>
            <a:r>
              <a:rPr dirty="0" sz="600" spc="-30">
                <a:solidFill>
                  <a:srgbClr val="1F1F1F"/>
                </a:solidFill>
                <a:latin typeface="メイリオ"/>
                <a:cs typeface="メイリオ"/>
              </a:rPr>
              <a:t>Dev</a:t>
            </a:r>
            <a:r>
              <a:rPr dirty="0" sz="600" spc="-5">
                <a:solidFill>
                  <a:srgbClr val="1F1F1F"/>
                </a:solidFill>
                <a:latin typeface="メイリオ"/>
                <a:cs typeface="メイリオ"/>
              </a:rPr>
              <a:t> </a:t>
            </a:r>
            <a:r>
              <a:rPr dirty="0" sz="600" spc="-35">
                <a:solidFill>
                  <a:srgbClr val="1F1F1F"/>
                </a:solidFill>
                <a:latin typeface="メイリオ"/>
                <a:cs typeface="メイリオ"/>
              </a:rPr>
              <a:t>Psychol</a:t>
            </a:r>
            <a:r>
              <a:rPr dirty="0" sz="600" spc="-5">
                <a:solidFill>
                  <a:srgbClr val="1F1F1F"/>
                </a:solidFill>
                <a:latin typeface="メイリオ"/>
                <a:cs typeface="メイリオ"/>
              </a:rPr>
              <a:t> </a:t>
            </a:r>
            <a:r>
              <a:rPr dirty="0" sz="600" spc="-25">
                <a:solidFill>
                  <a:srgbClr val="1F1F1F"/>
                </a:solidFill>
                <a:latin typeface="メイリオ"/>
                <a:cs typeface="メイリオ"/>
              </a:rPr>
              <a:t>51:</a:t>
            </a:r>
            <a:r>
              <a:rPr dirty="0" sz="600" spc="10">
                <a:solidFill>
                  <a:srgbClr val="1F1F1F"/>
                </a:solidFill>
                <a:latin typeface="メイリオ"/>
                <a:cs typeface="メイリオ"/>
              </a:rPr>
              <a:t> </a:t>
            </a:r>
            <a:r>
              <a:rPr dirty="0" sz="600" spc="-35">
                <a:solidFill>
                  <a:srgbClr val="1F1F1F"/>
                </a:solidFill>
                <a:latin typeface="メイリオ"/>
                <a:cs typeface="メイリオ"/>
              </a:rPr>
              <a:t>1380-</a:t>
            </a:r>
            <a:r>
              <a:rPr dirty="0" sz="600" spc="-30">
                <a:solidFill>
                  <a:srgbClr val="1F1F1F"/>
                </a:solidFill>
                <a:latin typeface="メイリオ"/>
                <a:cs typeface="メイリオ"/>
              </a:rPr>
              <a:t>1394,</a:t>
            </a:r>
            <a:r>
              <a:rPr dirty="0" sz="600" spc="10">
                <a:solidFill>
                  <a:srgbClr val="1F1F1F"/>
                </a:solidFill>
                <a:latin typeface="メイリオ"/>
                <a:cs typeface="メイリオ"/>
              </a:rPr>
              <a:t> </a:t>
            </a:r>
            <a:r>
              <a:rPr dirty="0" sz="600" spc="-10">
                <a:solidFill>
                  <a:srgbClr val="1F1F1F"/>
                </a:solidFill>
                <a:latin typeface="メイリオ"/>
                <a:cs typeface="メイリオ"/>
              </a:rPr>
              <a:t>2015.</a:t>
            </a:r>
            <a:endParaRPr sz="600">
              <a:latin typeface="メイリオ"/>
              <a:cs typeface="メイリオ"/>
            </a:endParaRPr>
          </a:p>
          <a:p>
            <a:pPr marL="156845" marR="5080" indent="-144780">
              <a:lnSpc>
                <a:spcPct val="100000"/>
              </a:lnSpc>
              <a:spcBef>
                <a:spcPts val="405"/>
              </a:spcBef>
            </a:pPr>
            <a:r>
              <a:rPr dirty="0" sz="600">
                <a:solidFill>
                  <a:srgbClr val="1F1F1F"/>
                </a:solidFill>
                <a:latin typeface="メイリオ"/>
                <a:cs typeface="メイリオ"/>
              </a:rPr>
              <a:t>34.</a:t>
            </a:r>
            <a:r>
              <a:rPr dirty="0" sz="600" spc="45">
                <a:solidFill>
                  <a:srgbClr val="1F1F1F"/>
                </a:solidFill>
                <a:latin typeface="メイリオ"/>
                <a:cs typeface="メイリオ"/>
              </a:rPr>
              <a:t> </a:t>
            </a:r>
            <a:r>
              <a:rPr dirty="0" sz="600" spc="-25">
                <a:solidFill>
                  <a:srgbClr val="1F1F1F"/>
                </a:solidFill>
                <a:latin typeface="メイリオ"/>
                <a:cs typeface="メイリオ"/>
              </a:rPr>
              <a:t>Eime</a:t>
            </a:r>
            <a:r>
              <a:rPr dirty="0" sz="600" spc="-15">
                <a:solidFill>
                  <a:srgbClr val="1F1F1F"/>
                </a:solidFill>
                <a:latin typeface="メイリオ"/>
                <a:cs typeface="メイリオ"/>
              </a:rPr>
              <a:t> </a:t>
            </a:r>
            <a:r>
              <a:rPr dirty="0" sz="600" spc="-30">
                <a:solidFill>
                  <a:srgbClr val="1F1F1F"/>
                </a:solidFill>
                <a:latin typeface="メイリオ"/>
                <a:cs typeface="メイリオ"/>
              </a:rPr>
              <a:t>RM,</a:t>
            </a:r>
            <a:r>
              <a:rPr dirty="0" sz="600" spc="-15">
                <a:solidFill>
                  <a:srgbClr val="1F1F1F"/>
                </a:solidFill>
                <a:latin typeface="メイリオ"/>
                <a:cs typeface="メイリオ"/>
              </a:rPr>
              <a:t> </a:t>
            </a:r>
            <a:r>
              <a:rPr dirty="0" sz="600" spc="-25">
                <a:solidFill>
                  <a:srgbClr val="1F1F1F"/>
                </a:solidFill>
                <a:latin typeface="メイリオ"/>
                <a:cs typeface="メイリオ"/>
              </a:rPr>
              <a:t>Young</a:t>
            </a:r>
            <a:r>
              <a:rPr dirty="0" sz="600" spc="-20">
                <a:solidFill>
                  <a:srgbClr val="1F1F1F"/>
                </a:solidFill>
                <a:latin typeface="メイリオ"/>
                <a:cs typeface="メイリオ"/>
              </a:rPr>
              <a:t> </a:t>
            </a:r>
            <a:r>
              <a:rPr dirty="0" sz="600" spc="-25">
                <a:solidFill>
                  <a:srgbClr val="1F1F1F"/>
                </a:solidFill>
                <a:latin typeface="メイリオ"/>
                <a:cs typeface="メイリオ"/>
              </a:rPr>
              <a:t>JA,</a:t>
            </a:r>
            <a:r>
              <a:rPr dirty="0" sz="600" spc="-20">
                <a:solidFill>
                  <a:srgbClr val="1F1F1F"/>
                </a:solidFill>
                <a:latin typeface="メイリオ"/>
                <a:cs typeface="メイリオ"/>
              </a:rPr>
              <a:t> </a:t>
            </a:r>
            <a:r>
              <a:rPr dirty="0" sz="600" spc="-30">
                <a:solidFill>
                  <a:srgbClr val="1F1F1F"/>
                </a:solidFill>
                <a:latin typeface="メイリオ"/>
                <a:cs typeface="メイリオ"/>
              </a:rPr>
              <a:t>Harvey JT,</a:t>
            </a:r>
            <a:r>
              <a:rPr dirty="0" sz="600" spc="-15">
                <a:solidFill>
                  <a:srgbClr val="1F1F1F"/>
                </a:solidFill>
                <a:latin typeface="メイリオ"/>
                <a:cs typeface="メイリオ"/>
              </a:rPr>
              <a:t> </a:t>
            </a:r>
            <a:r>
              <a:rPr dirty="0" sz="600" spc="-25">
                <a:solidFill>
                  <a:srgbClr val="1F1F1F"/>
                </a:solidFill>
                <a:latin typeface="メイリオ"/>
                <a:cs typeface="メイリオ"/>
              </a:rPr>
              <a:t>Charity</a:t>
            </a:r>
            <a:r>
              <a:rPr dirty="0" sz="600" spc="-20">
                <a:solidFill>
                  <a:srgbClr val="1F1F1F"/>
                </a:solidFill>
                <a:latin typeface="メイリオ"/>
                <a:cs typeface="メイリオ"/>
              </a:rPr>
              <a:t> </a:t>
            </a:r>
            <a:r>
              <a:rPr dirty="0" sz="600" spc="-25">
                <a:solidFill>
                  <a:srgbClr val="1F1F1F"/>
                </a:solidFill>
                <a:latin typeface="メイリオ"/>
                <a:cs typeface="メイリオ"/>
              </a:rPr>
              <a:t>MJ,</a:t>
            </a:r>
            <a:r>
              <a:rPr dirty="0" sz="600" spc="-15">
                <a:solidFill>
                  <a:srgbClr val="1F1F1F"/>
                </a:solidFill>
                <a:latin typeface="メイリオ"/>
                <a:cs typeface="メイリオ"/>
              </a:rPr>
              <a:t> </a:t>
            </a:r>
            <a:r>
              <a:rPr dirty="0" sz="600" spc="-30">
                <a:solidFill>
                  <a:srgbClr val="1F1F1F"/>
                </a:solidFill>
                <a:latin typeface="メイリオ"/>
                <a:cs typeface="メイリオ"/>
              </a:rPr>
              <a:t>Payne</a:t>
            </a:r>
            <a:r>
              <a:rPr dirty="0" sz="600" spc="-15">
                <a:solidFill>
                  <a:srgbClr val="1F1F1F"/>
                </a:solidFill>
                <a:latin typeface="メイリオ"/>
                <a:cs typeface="メイリオ"/>
              </a:rPr>
              <a:t> </a:t>
            </a:r>
            <a:r>
              <a:rPr dirty="0" sz="600" spc="-25">
                <a:solidFill>
                  <a:srgbClr val="1F1F1F"/>
                </a:solidFill>
                <a:latin typeface="メイリオ"/>
                <a:cs typeface="メイリオ"/>
              </a:rPr>
              <a:t>WR.</a:t>
            </a:r>
            <a:r>
              <a:rPr dirty="0" sz="600" spc="-20">
                <a:solidFill>
                  <a:srgbClr val="1F1F1F"/>
                </a:solidFill>
                <a:latin typeface="メイリオ"/>
                <a:cs typeface="メイリオ"/>
              </a:rPr>
              <a:t> </a:t>
            </a:r>
            <a:r>
              <a:rPr dirty="0" sz="600">
                <a:solidFill>
                  <a:srgbClr val="1F1F1F"/>
                </a:solidFill>
                <a:latin typeface="メイリオ"/>
                <a:cs typeface="メイリオ"/>
              </a:rPr>
              <a:t>A</a:t>
            </a:r>
            <a:r>
              <a:rPr dirty="0" sz="600" spc="-10">
                <a:solidFill>
                  <a:srgbClr val="1F1F1F"/>
                </a:solidFill>
                <a:latin typeface="メイリオ"/>
                <a:cs typeface="メイリオ"/>
              </a:rPr>
              <a:t> </a:t>
            </a:r>
            <a:r>
              <a:rPr dirty="0" sz="600" spc="-30">
                <a:solidFill>
                  <a:srgbClr val="1F1F1F"/>
                </a:solidFill>
                <a:latin typeface="メイリオ"/>
                <a:cs typeface="メイリオ"/>
              </a:rPr>
              <a:t>systematic</a:t>
            </a:r>
            <a:r>
              <a:rPr dirty="0" sz="600" spc="-25">
                <a:solidFill>
                  <a:srgbClr val="1F1F1F"/>
                </a:solidFill>
                <a:latin typeface="メイリオ"/>
                <a:cs typeface="メイリオ"/>
              </a:rPr>
              <a:t> review</a:t>
            </a:r>
            <a:r>
              <a:rPr dirty="0" sz="600" spc="-5">
                <a:solidFill>
                  <a:srgbClr val="1F1F1F"/>
                </a:solidFill>
                <a:latin typeface="メイリオ"/>
                <a:cs typeface="メイリオ"/>
              </a:rPr>
              <a:t> </a:t>
            </a:r>
            <a:r>
              <a:rPr dirty="0" sz="600" spc="-20">
                <a:solidFill>
                  <a:srgbClr val="1F1F1F"/>
                </a:solidFill>
                <a:latin typeface="メイリオ"/>
                <a:cs typeface="メイリオ"/>
              </a:rPr>
              <a:t>of</a:t>
            </a:r>
            <a:r>
              <a:rPr dirty="0" sz="600" spc="-15">
                <a:solidFill>
                  <a:srgbClr val="1F1F1F"/>
                </a:solidFill>
                <a:latin typeface="メイリオ"/>
                <a:cs typeface="メイリオ"/>
              </a:rPr>
              <a:t> </a:t>
            </a:r>
            <a:r>
              <a:rPr dirty="0" sz="600" spc="-25">
                <a:solidFill>
                  <a:srgbClr val="1F1F1F"/>
                </a:solidFill>
                <a:latin typeface="メイリオ"/>
                <a:cs typeface="メイリオ"/>
              </a:rPr>
              <a:t>the</a:t>
            </a:r>
            <a:r>
              <a:rPr dirty="0" sz="600" spc="500">
                <a:solidFill>
                  <a:srgbClr val="1F1F1F"/>
                </a:solidFill>
                <a:latin typeface="メイリオ"/>
                <a:cs typeface="メイリオ"/>
              </a:rPr>
              <a:t> </a:t>
            </a:r>
            <a:r>
              <a:rPr dirty="0" sz="600" spc="-20">
                <a:solidFill>
                  <a:srgbClr val="1F1F1F"/>
                </a:solidFill>
                <a:latin typeface="メイリオ"/>
                <a:cs typeface="メイリオ"/>
              </a:rPr>
              <a:t>psychological</a:t>
            </a:r>
            <a:r>
              <a:rPr dirty="0" sz="600" spc="175">
                <a:solidFill>
                  <a:srgbClr val="1F1F1F"/>
                </a:solidFill>
                <a:latin typeface="メイリオ"/>
                <a:cs typeface="メイリオ"/>
              </a:rPr>
              <a:t> </a:t>
            </a:r>
            <a:r>
              <a:rPr dirty="0" sz="600">
                <a:solidFill>
                  <a:srgbClr val="1F1F1F"/>
                </a:solidFill>
                <a:latin typeface="メイリオ"/>
                <a:cs typeface="メイリオ"/>
              </a:rPr>
              <a:t>and</a:t>
            </a:r>
            <a:r>
              <a:rPr dirty="0" sz="600" spc="175">
                <a:solidFill>
                  <a:srgbClr val="1F1F1F"/>
                </a:solidFill>
                <a:latin typeface="メイリオ"/>
                <a:cs typeface="メイリオ"/>
              </a:rPr>
              <a:t> </a:t>
            </a:r>
            <a:r>
              <a:rPr dirty="0" sz="600">
                <a:solidFill>
                  <a:srgbClr val="1F1F1F"/>
                </a:solidFill>
                <a:latin typeface="メイリオ"/>
                <a:cs typeface="メイリオ"/>
              </a:rPr>
              <a:t>social</a:t>
            </a:r>
            <a:r>
              <a:rPr dirty="0" sz="600" spc="165">
                <a:solidFill>
                  <a:srgbClr val="1F1F1F"/>
                </a:solidFill>
                <a:latin typeface="メイリオ"/>
                <a:cs typeface="メイリオ"/>
              </a:rPr>
              <a:t> </a:t>
            </a:r>
            <a:r>
              <a:rPr dirty="0" sz="600" spc="-10">
                <a:solidFill>
                  <a:srgbClr val="1F1F1F"/>
                </a:solidFill>
                <a:latin typeface="メイリオ"/>
                <a:cs typeface="メイリオ"/>
              </a:rPr>
              <a:t>benefits</a:t>
            </a:r>
            <a:r>
              <a:rPr dirty="0" sz="600" spc="175">
                <a:solidFill>
                  <a:srgbClr val="1F1F1F"/>
                </a:solidFill>
                <a:latin typeface="メイリオ"/>
                <a:cs typeface="メイリオ"/>
              </a:rPr>
              <a:t> </a:t>
            </a:r>
            <a:r>
              <a:rPr dirty="0" sz="600">
                <a:solidFill>
                  <a:srgbClr val="1F1F1F"/>
                </a:solidFill>
                <a:latin typeface="メイリオ"/>
                <a:cs typeface="メイリオ"/>
              </a:rPr>
              <a:t>of</a:t>
            </a:r>
            <a:r>
              <a:rPr dirty="0" sz="600" spc="180">
                <a:solidFill>
                  <a:srgbClr val="1F1F1F"/>
                </a:solidFill>
                <a:latin typeface="メイリオ"/>
                <a:cs typeface="メイリオ"/>
              </a:rPr>
              <a:t> </a:t>
            </a:r>
            <a:r>
              <a:rPr dirty="0" sz="600" spc="-25">
                <a:solidFill>
                  <a:srgbClr val="1F1F1F"/>
                </a:solidFill>
                <a:latin typeface="メイリオ"/>
                <a:cs typeface="メイリオ"/>
              </a:rPr>
              <a:t>participation</a:t>
            </a:r>
            <a:r>
              <a:rPr dirty="0" sz="600" spc="165">
                <a:solidFill>
                  <a:srgbClr val="1F1F1F"/>
                </a:solidFill>
                <a:latin typeface="メイリオ"/>
                <a:cs typeface="メイリオ"/>
              </a:rPr>
              <a:t> </a:t>
            </a:r>
            <a:r>
              <a:rPr dirty="0" sz="600">
                <a:solidFill>
                  <a:srgbClr val="1F1F1F"/>
                </a:solidFill>
                <a:latin typeface="メイリオ"/>
                <a:cs typeface="メイリオ"/>
              </a:rPr>
              <a:t>in</a:t>
            </a:r>
            <a:r>
              <a:rPr dirty="0" sz="600" spc="175">
                <a:solidFill>
                  <a:srgbClr val="1F1F1F"/>
                </a:solidFill>
                <a:latin typeface="メイリオ"/>
                <a:cs typeface="メイリオ"/>
              </a:rPr>
              <a:t> </a:t>
            </a:r>
            <a:r>
              <a:rPr dirty="0" sz="600">
                <a:solidFill>
                  <a:srgbClr val="1F1F1F"/>
                </a:solidFill>
                <a:latin typeface="メイリオ"/>
                <a:cs typeface="メイリオ"/>
              </a:rPr>
              <a:t>sport</a:t>
            </a:r>
            <a:r>
              <a:rPr dirty="0" sz="600" spc="165">
                <a:solidFill>
                  <a:srgbClr val="1F1F1F"/>
                </a:solidFill>
                <a:latin typeface="メイリオ"/>
                <a:cs typeface="メイリオ"/>
              </a:rPr>
              <a:t> </a:t>
            </a:r>
            <a:r>
              <a:rPr dirty="0" sz="600">
                <a:solidFill>
                  <a:srgbClr val="1F1F1F"/>
                </a:solidFill>
                <a:latin typeface="メイリオ"/>
                <a:cs typeface="メイリオ"/>
              </a:rPr>
              <a:t>for</a:t>
            </a:r>
            <a:r>
              <a:rPr dirty="0" sz="600" spc="175">
                <a:solidFill>
                  <a:srgbClr val="1F1F1F"/>
                </a:solidFill>
                <a:latin typeface="メイリオ"/>
                <a:cs typeface="メイリオ"/>
              </a:rPr>
              <a:t> </a:t>
            </a:r>
            <a:r>
              <a:rPr dirty="0" sz="600" spc="-10">
                <a:solidFill>
                  <a:srgbClr val="1F1F1F"/>
                </a:solidFill>
                <a:latin typeface="メイリオ"/>
                <a:cs typeface="メイリオ"/>
              </a:rPr>
              <a:t>children</a:t>
            </a:r>
            <a:r>
              <a:rPr dirty="0" sz="600" spc="180">
                <a:solidFill>
                  <a:srgbClr val="1F1F1F"/>
                </a:solidFill>
                <a:latin typeface="メイリオ"/>
                <a:cs typeface="メイリオ"/>
              </a:rPr>
              <a:t> </a:t>
            </a:r>
            <a:r>
              <a:rPr dirty="0" sz="600" spc="-25">
                <a:solidFill>
                  <a:srgbClr val="1F1F1F"/>
                </a:solidFill>
                <a:latin typeface="メイリオ"/>
                <a:cs typeface="メイリオ"/>
              </a:rPr>
              <a:t>and</a:t>
            </a:r>
            <a:r>
              <a:rPr dirty="0" sz="600" spc="500">
                <a:solidFill>
                  <a:srgbClr val="1F1F1F"/>
                </a:solidFill>
                <a:latin typeface="メイリオ"/>
                <a:cs typeface="メイリオ"/>
              </a:rPr>
              <a:t> </a:t>
            </a:r>
            <a:r>
              <a:rPr dirty="0" sz="600" spc="-35">
                <a:solidFill>
                  <a:srgbClr val="1F1F1F"/>
                </a:solidFill>
                <a:latin typeface="メイリオ"/>
                <a:cs typeface="メイリオ"/>
              </a:rPr>
              <a:t>adolescents:</a:t>
            </a:r>
            <a:r>
              <a:rPr dirty="0" sz="600" spc="-5">
                <a:solidFill>
                  <a:srgbClr val="1F1F1F"/>
                </a:solidFill>
                <a:latin typeface="メイリオ"/>
                <a:cs typeface="メイリオ"/>
              </a:rPr>
              <a:t> </a:t>
            </a:r>
            <a:r>
              <a:rPr dirty="0" sz="600" spc="-35">
                <a:solidFill>
                  <a:srgbClr val="1F1F1F"/>
                </a:solidFill>
                <a:latin typeface="メイリオ"/>
                <a:cs typeface="メイリオ"/>
              </a:rPr>
              <a:t>Informing</a:t>
            </a:r>
            <a:r>
              <a:rPr dirty="0" sz="600" spc="5">
                <a:solidFill>
                  <a:srgbClr val="1F1F1F"/>
                </a:solidFill>
                <a:latin typeface="メイリオ"/>
                <a:cs typeface="メイリオ"/>
              </a:rPr>
              <a:t> </a:t>
            </a:r>
            <a:r>
              <a:rPr dirty="0" sz="600" spc="-35">
                <a:solidFill>
                  <a:srgbClr val="1F1F1F"/>
                </a:solidFill>
                <a:latin typeface="メイリオ"/>
                <a:cs typeface="メイリオ"/>
              </a:rPr>
              <a:t>development</a:t>
            </a:r>
            <a:r>
              <a:rPr dirty="0" sz="600" spc="10">
                <a:solidFill>
                  <a:srgbClr val="1F1F1F"/>
                </a:solidFill>
                <a:latin typeface="メイリオ"/>
                <a:cs typeface="メイリオ"/>
              </a:rPr>
              <a:t> </a:t>
            </a:r>
            <a:r>
              <a:rPr dirty="0" sz="600" spc="-25">
                <a:solidFill>
                  <a:srgbClr val="1F1F1F"/>
                </a:solidFill>
                <a:latin typeface="メイリオ"/>
                <a:cs typeface="メイリオ"/>
              </a:rPr>
              <a:t>of</a:t>
            </a:r>
            <a:r>
              <a:rPr dirty="0" sz="600" spc="-5">
                <a:solidFill>
                  <a:srgbClr val="1F1F1F"/>
                </a:solidFill>
                <a:latin typeface="メイリオ"/>
                <a:cs typeface="メイリオ"/>
              </a:rPr>
              <a:t> </a:t>
            </a:r>
            <a:r>
              <a:rPr dirty="0" sz="600">
                <a:solidFill>
                  <a:srgbClr val="1F1F1F"/>
                </a:solidFill>
                <a:latin typeface="メイリオ"/>
                <a:cs typeface="メイリオ"/>
              </a:rPr>
              <a:t>a</a:t>
            </a:r>
            <a:r>
              <a:rPr dirty="0" sz="600" spc="10">
                <a:solidFill>
                  <a:srgbClr val="1F1F1F"/>
                </a:solidFill>
                <a:latin typeface="メイリオ"/>
                <a:cs typeface="メイリオ"/>
              </a:rPr>
              <a:t> </a:t>
            </a:r>
            <a:r>
              <a:rPr dirty="0" sz="600" spc="-35">
                <a:solidFill>
                  <a:srgbClr val="1F1F1F"/>
                </a:solidFill>
                <a:latin typeface="メイリオ"/>
                <a:cs typeface="メイリオ"/>
              </a:rPr>
              <a:t>conceptual</a:t>
            </a:r>
            <a:r>
              <a:rPr dirty="0" sz="600" spc="10">
                <a:solidFill>
                  <a:srgbClr val="1F1F1F"/>
                </a:solidFill>
                <a:latin typeface="メイリオ"/>
                <a:cs typeface="メイリオ"/>
              </a:rPr>
              <a:t> </a:t>
            </a:r>
            <a:r>
              <a:rPr dirty="0" sz="600" spc="-30">
                <a:solidFill>
                  <a:srgbClr val="1F1F1F"/>
                </a:solidFill>
                <a:latin typeface="メイリオ"/>
                <a:cs typeface="メイリオ"/>
              </a:rPr>
              <a:t>model</a:t>
            </a:r>
            <a:r>
              <a:rPr dirty="0" sz="600" spc="20">
                <a:solidFill>
                  <a:srgbClr val="1F1F1F"/>
                </a:solidFill>
                <a:latin typeface="メイリオ"/>
                <a:cs typeface="メイリオ"/>
              </a:rPr>
              <a:t> </a:t>
            </a:r>
            <a:r>
              <a:rPr dirty="0" sz="600" spc="-30">
                <a:solidFill>
                  <a:srgbClr val="1F1F1F"/>
                </a:solidFill>
                <a:latin typeface="メイリオ"/>
                <a:cs typeface="メイリオ"/>
              </a:rPr>
              <a:t>of</a:t>
            </a:r>
            <a:r>
              <a:rPr dirty="0" sz="600" spc="10">
                <a:solidFill>
                  <a:srgbClr val="1F1F1F"/>
                </a:solidFill>
                <a:latin typeface="メイリオ"/>
                <a:cs typeface="メイリオ"/>
              </a:rPr>
              <a:t> </a:t>
            </a:r>
            <a:r>
              <a:rPr dirty="0" sz="600" spc="-35">
                <a:solidFill>
                  <a:srgbClr val="1F1F1F"/>
                </a:solidFill>
                <a:latin typeface="メイリオ"/>
                <a:cs typeface="メイリオ"/>
              </a:rPr>
              <a:t>health</a:t>
            </a:r>
            <a:r>
              <a:rPr dirty="0" sz="600" spc="-5">
                <a:solidFill>
                  <a:srgbClr val="1F1F1F"/>
                </a:solidFill>
                <a:latin typeface="メイリオ"/>
                <a:cs typeface="メイリオ"/>
              </a:rPr>
              <a:t> </a:t>
            </a:r>
            <a:r>
              <a:rPr dirty="0" sz="600" spc="-30">
                <a:solidFill>
                  <a:srgbClr val="1F1F1F"/>
                </a:solidFill>
                <a:latin typeface="メイリオ"/>
                <a:cs typeface="メイリオ"/>
              </a:rPr>
              <a:t>through</a:t>
            </a:r>
            <a:r>
              <a:rPr dirty="0" sz="600" spc="10">
                <a:solidFill>
                  <a:srgbClr val="1F1F1F"/>
                </a:solidFill>
                <a:latin typeface="メイリオ"/>
                <a:cs typeface="メイリオ"/>
              </a:rPr>
              <a:t> </a:t>
            </a:r>
            <a:r>
              <a:rPr dirty="0" sz="600" spc="-10">
                <a:solidFill>
                  <a:srgbClr val="1F1F1F"/>
                </a:solidFill>
                <a:latin typeface="メイリオ"/>
                <a:cs typeface="メイリオ"/>
              </a:rPr>
              <a:t>sport.</a:t>
            </a:r>
            <a:r>
              <a:rPr dirty="0" sz="600" spc="500">
                <a:solidFill>
                  <a:srgbClr val="1F1F1F"/>
                </a:solidFill>
                <a:latin typeface="メイリオ"/>
                <a:cs typeface="メイリオ"/>
              </a:rPr>
              <a:t> </a:t>
            </a:r>
            <a:r>
              <a:rPr dirty="0" sz="600" spc="-25">
                <a:solidFill>
                  <a:srgbClr val="1F1F1F"/>
                </a:solidFill>
                <a:latin typeface="メイリオ"/>
                <a:cs typeface="メイリオ"/>
              </a:rPr>
              <a:t>Int</a:t>
            </a:r>
            <a:r>
              <a:rPr dirty="0" sz="600" spc="-45">
                <a:solidFill>
                  <a:srgbClr val="1F1F1F"/>
                </a:solidFill>
                <a:latin typeface="メイリオ"/>
                <a:cs typeface="メイリオ"/>
              </a:rPr>
              <a:t> </a:t>
            </a:r>
            <a:r>
              <a:rPr dirty="0" sz="600">
                <a:solidFill>
                  <a:srgbClr val="1F1F1F"/>
                </a:solidFill>
                <a:latin typeface="メイリオ"/>
                <a:cs typeface="メイリオ"/>
              </a:rPr>
              <a:t>J</a:t>
            </a:r>
            <a:r>
              <a:rPr dirty="0" sz="600" spc="-45">
                <a:solidFill>
                  <a:srgbClr val="1F1F1F"/>
                </a:solidFill>
                <a:latin typeface="メイリオ"/>
                <a:cs typeface="メイリオ"/>
              </a:rPr>
              <a:t> </a:t>
            </a:r>
            <a:r>
              <a:rPr dirty="0" sz="600" spc="-30">
                <a:solidFill>
                  <a:srgbClr val="1F1F1F"/>
                </a:solidFill>
                <a:latin typeface="メイリオ"/>
                <a:cs typeface="メイリオ"/>
              </a:rPr>
              <a:t>Behav</a:t>
            </a:r>
            <a:r>
              <a:rPr dirty="0" sz="600" spc="-35">
                <a:solidFill>
                  <a:srgbClr val="1F1F1F"/>
                </a:solidFill>
                <a:latin typeface="メイリオ"/>
                <a:cs typeface="メイリオ"/>
              </a:rPr>
              <a:t> </a:t>
            </a:r>
            <a:r>
              <a:rPr dirty="0" sz="600" spc="-30">
                <a:solidFill>
                  <a:srgbClr val="1F1F1F"/>
                </a:solidFill>
                <a:latin typeface="メイリオ"/>
                <a:cs typeface="メイリオ"/>
              </a:rPr>
              <a:t>Nutr</a:t>
            </a:r>
            <a:r>
              <a:rPr dirty="0" sz="600" spc="-40">
                <a:solidFill>
                  <a:srgbClr val="1F1F1F"/>
                </a:solidFill>
                <a:latin typeface="メイリオ"/>
                <a:cs typeface="メイリオ"/>
              </a:rPr>
              <a:t> </a:t>
            </a:r>
            <a:r>
              <a:rPr dirty="0" sz="600" spc="-30">
                <a:solidFill>
                  <a:srgbClr val="1F1F1F"/>
                </a:solidFill>
                <a:latin typeface="メイリオ"/>
                <a:cs typeface="メイリオ"/>
              </a:rPr>
              <a:t>Phys</a:t>
            </a:r>
            <a:r>
              <a:rPr dirty="0" sz="600" spc="-25">
                <a:solidFill>
                  <a:srgbClr val="1F1F1F"/>
                </a:solidFill>
                <a:latin typeface="メイリオ"/>
                <a:cs typeface="メイリオ"/>
              </a:rPr>
              <a:t> Act</a:t>
            </a:r>
            <a:r>
              <a:rPr dirty="0" sz="600" spc="-30">
                <a:solidFill>
                  <a:srgbClr val="1F1F1F"/>
                </a:solidFill>
                <a:latin typeface="メイリオ"/>
                <a:cs typeface="メイリオ"/>
              </a:rPr>
              <a:t> 10:</a:t>
            </a:r>
            <a:r>
              <a:rPr dirty="0" sz="600" spc="-35">
                <a:solidFill>
                  <a:srgbClr val="1F1F1F"/>
                </a:solidFill>
                <a:latin typeface="メイリオ"/>
                <a:cs typeface="メイリオ"/>
              </a:rPr>
              <a:t> </a:t>
            </a:r>
            <a:r>
              <a:rPr dirty="0" sz="600" spc="-25">
                <a:solidFill>
                  <a:srgbClr val="1F1F1F"/>
                </a:solidFill>
                <a:latin typeface="メイリオ"/>
                <a:cs typeface="メイリオ"/>
              </a:rPr>
              <a:t>98, </a:t>
            </a:r>
            <a:r>
              <a:rPr dirty="0" sz="600" spc="-10">
                <a:solidFill>
                  <a:srgbClr val="1F1F1F"/>
                </a:solidFill>
                <a:latin typeface="メイリオ"/>
                <a:cs typeface="メイリオ"/>
              </a:rPr>
              <a:t>2013.</a:t>
            </a:r>
            <a:endParaRPr sz="600">
              <a:latin typeface="メイリオ"/>
              <a:cs typeface="メイリオ"/>
            </a:endParaRPr>
          </a:p>
        </p:txBody>
      </p:sp>
      <p:sp>
        <p:nvSpPr>
          <p:cNvPr id="5" name="object 5"/>
          <p:cNvSpPr txBox="1"/>
          <p:nvPr/>
        </p:nvSpPr>
        <p:spPr>
          <a:xfrm>
            <a:off x="5527294" y="1275624"/>
            <a:ext cx="1059180" cy="117475"/>
          </a:xfrm>
          <a:prstGeom prst="rect">
            <a:avLst/>
          </a:prstGeom>
        </p:spPr>
        <p:txBody>
          <a:bodyPr wrap="square" lIns="0" tIns="0" rIns="0" bIns="0" rtlCol="0" vert="horz">
            <a:spAutoFit/>
          </a:bodyPr>
          <a:lstStyle/>
          <a:p>
            <a:pPr>
              <a:lnSpc>
                <a:spcPts val="915"/>
              </a:lnSpc>
            </a:pPr>
            <a:r>
              <a:rPr dirty="0" sz="800" spc="-55" b="1">
                <a:solidFill>
                  <a:srgbClr val="92D050"/>
                </a:solidFill>
                <a:latin typeface="メイリオ"/>
                <a:cs typeface="メイリオ"/>
              </a:rPr>
              <a:t>子ども・青少年版</a:t>
            </a:r>
            <a:r>
              <a:rPr dirty="0" sz="800" spc="-65" b="1">
                <a:solidFill>
                  <a:srgbClr val="92D050"/>
                </a:solidFill>
                <a:latin typeface="メイリオ"/>
                <a:cs typeface="メイリオ"/>
              </a:rPr>
              <a:t>（</a:t>
            </a:r>
            <a:r>
              <a:rPr dirty="0" sz="800" spc="-50" b="1">
                <a:solidFill>
                  <a:srgbClr val="92D050"/>
                </a:solidFill>
                <a:latin typeface="メイリオ"/>
                <a:cs typeface="メイリオ"/>
              </a:rPr>
              <a:t>案）</a:t>
            </a:r>
            <a:endParaRPr sz="800">
              <a:latin typeface="メイリオ"/>
              <a:cs typeface="メイリオ"/>
            </a:endParaRPr>
          </a:p>
        </p:txBody>
      </p:sp>
      <p:sp>
        <p:nvSpPr>
          <p:cNvPr id="6" name="object 6"/>
          <p:cNvSpPr/>
          <p:nvPr/>
        </p:nvSpPr>
        <p:spPr>
          <a:xfrm>
            <a:off x="278891" y="2357627"/>
            <a:ext cx="251460" cy="253365"/>
          </a:xfrm>
          <a:custGeom>
            <a:avLst/>
            <a:gdLst/>
            <a:ahLst/>
            <a:cxnLst/>
            <a:rect l="l" t="t" r="r" b="b"/>
            <a:pathLst>
              <a:path w="251459" h="253364">
                <a:moveTo>
                  <a:pt x="0" y="252983"/>
                </a:moveTo>
                <a:lnTo>
                  <a:pt x="251460" y="252983"/>
                </a:lnTo>
                <a:lnTo>
                  <a:pt x="251460" y="0"/>
                </a:lnTo>
                <a:lnTo>
                  <a:pt x="0" y="0"/>
                </a:lnTo>
                <a:lnTo>
                  <a:pt x="0" y="252983"/>
                </a:lnTo>
                <a:close/>
              </a:path>
            </a:pathLst>
          </a:custGeom>
          <a:ln w="12700">
            <a:solidFill>
              <a:srgbClr val="92D050"/>
            </a:solidFill>
          </a:ln>
        </p:spPr>
        <p:txBody>
          <a:bodyPr wrap="square" lIns="0" tIns="0" rIns="0" bIns="0" rtlCol="0"/>
          <a:lstStyle/>
          <a:p/>
        </p:txBody>
      </p:sp>
      <p:sp>
        <p:nvSpPr>
          <p:cNvPr id="7" name="object 7"/>
          <p:cNvSpPr txBox="1"/>
          <p:nvPr/>
        </p:nvSpPr>
        <p:spPr>
          <a:xfrm>
            <a:off x="272541" y="2351277"/>
            <a:ext cx="264160" cy="266065"/>
          </a:xfrm>
          <a:prstGeom prst="rect">
            <a:avLst/>
          </a:prstGeom>
          <a:solidFill>
            <a:srgbClr val="92D050"/>
          </a:solidFill>
        </p:spPr>
        <p:txBody>
          <a:bodyPr wrap="square" lIns="0" tIns="32384" rIns="0" bIns="0" rtlCol="0" vert="horz">
            <a:spAutoFit/>
          </a:bodyPr>
          <a:lstStyle/>
          <a:p>
            <a:pPr marL="55880">
              <a:lnSpc>
                <a:spcPct val="100000"/>
              </a:lnSpc>
              <a:spcBef>
                <a:spcPts val="254"/>
              </a:spcBef>
            </a:pPr>
            <a:r>
              <a:rPr dirty="0" sz="1200" spc="-50" b="1">
                <a:solidFill>
                  <a:srgbClr val="FFFFFF"/>
                </a:solidFill>
                <a:latin typeface="メイリオ"/>
                <a:cs typeface="メイリオ"/>
              </a:rPr>
              <a:t>３</a:t>
            </a:r>
            <a:endParaRPr sz="1200">
              <a:latin typeface="メイリオ"/>
              <a:cs typeface="メイリオ"/>
            </a:endParaRPr>
          </a:p>
        </p:txBody>
      </p:sp>
      <p:sp>
        <p:nvSpPr>
          <p:cNvPr id="8" name="object 8"/>
          <p:cNvSpPr/>
          <p:nvPr/>
        </p:nvSpPr>
        <p:spPr>
          <a:xfrm>
            <a:off x="638555" y="2357627"/>
            <a:ext cx="5941060" cy="253365"/>
          </a:xfrm>
          <a:custGeom>
            <a:avLst/>
            <a:gdLst/>
            <a:ahLst/>
            <a:cxnLst/>
            <a:rect l="l" t="t" r="r" b="b"/>
            <a:pathLst>
              <a:path w="5941059" h="253364">
                <a:moveTo>
                  <a:pt x="0" y="252983"/>
                </a:moveTo>
                <a:lnTo>
                  <a:pt x="5940552" y="252983"/>
                </a:lnTo>
                <a:lnTo>
                  <a:pt x="5940552" y="0"/>
                </a:lnTo>
                <a:lnTo>
                  <a:pt x="0" y="0"/>
                </a:lnTo>
                <a:lnTo>
                  <a:pt x="0" y="252983"/>
                </a:lnTo>
                <a:close/>
              </a:path>
            </a:pathLst>
          </a:custGeom>
          <a:ln w="12699">
            <a:solidFill>
              <a:srgbClr val="92D050"/>
            </a:solidFill>
          </a:ln>
        </p:spPr>
        <p:txBody>
          <a:bodyPr wrap="square" lIns="0" tIns="0" rIns="0" bIns="0" rtlCol="0"/>
          <a:lstStyle/>
          <a:p/>
        </p:txBody>
      </p:sp>
      <p:sp>
        <p:nvSpPr>
          <p:cNvPr id="9" name="object 9"/>
          <p:cNvSpPr txBox="1"/>
          <p:nvPr/>
        </p:nvSpPr>
        <p:spPr>
          <a:xfrm>
            <a:off x="632205" y="2351277"/>
            <a:ext cx="5953760" cy="266065"/>
          </a:xfrm>
          <a:prstGeom prst="rect">
            <a:avLst/>
          </a:prstGeom>
          <a:solidFill>
            <a:srgbClr val="92D050"/>
          </a:solidFill>
        </p:spPr>
        <p:txBody>
          <a:bodyPr wrap="square" lIns="0" tIns="32384" rIns="0" bIns="0" rtlCol="0" vert="horz">
            <a:spAutoFit/>
          </a:bodyPr>
          <a:lstStyle/>
          <a:p>
            <a:pPr marL="97790">
              <a:lnSpc>
                <a:spcPct val="100000"/>
              </a:lnSpc>
              <a:spcBef>
                <a:spcPts val="254"/>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Q&amp;A</a:t>
            </a:r>
            <a:r>
              <a:rPr dirty="0" sz="1200" spc="-20" b="1">
                <a:solidFill>
                  <a:srgbClr val="FFFFFF"/>
                </a:solidFill>
                <a:latin typeface="メイリオ"/>
                <a:cs typeface="メイリオ"/>
              </a:rPr>
              <a:t>）</a:t>
            </a:r>
            <a:endParaRPr sz="1200">
              <a:latin typeface="メイリオ"/>
              <a:cs typeface="メイリオ"/>
            </a:endParaRPr>
          </a:p>
        </p:txBody>
      </p:sp>
      <p:sp>
        <p:nvSpPr>
          <p:cNvPr id="10" name="object 10"/>
          <p:cNvSpPr txBox="1"/>
          <p:nvPr/>
        </p:nvSpPr>
        <p:spPr>
          <a:xfrm>
            <a:off x="266496" y="2641218"/>
            <a:ext cx="3072765" cy="519430"/>
          </a:xfrm>
          <a:prstGeom prst="rect">
            <a:avLst/>
          </a:prstGeom>
        </p:spPr>
        <p:txBody>
          <a:bodyPr wrap="square" lIns="0" tIns="12700" rIns="0" bIns="0" rtlCol="0" vert="horz">
            <a:spAutoFit/>
          </a:bodyPr>
          <a:lstStyle/>
          <a:p>
            <a:pPr algn="just" marL="190500" marR="5080" indent="-178435">
              <a:lnSpc>
                <a:spcPct val="120000"/>
              </a:lnSpc>
              <a:spcBef>
                <a:spcPts val="100"/>
              </a:spcBef>
            </a:pPr>
            <a:r>
              <a:rPr dirty="0" sz="900" b="1">
                <a:solidFill>
                  <a:srgbClr val="92D050"/>
                </a:solidFill>
                <a:latin typeface="メイリオ"/>
                <a:cs typeface="メイリオ"/>
              </a:rPr>
              <a:t>Q. </a:t>
            </a:r>
            <a:r>
              <a:rPr dirty="0" sz="900" spc="-5">
                <a:solidFill>
                  <a:srgbClr val="92D050"/>
                </a:solidFill>
                <a:latin typeface="メイリオ"/>
                <a:cs typeface="メイリオ"/>
              </a:rPr>
              <a:t>息子が小学生ですが、夜中眠っているときに寝ぼけて泣き出したり、寝言を言ったりすることがあります。病院で診てもらう必要はありますか？</a:t>
            </a:r>
            <a:endParaRPr sz="900">
              <a:latin typeface="メイリオ"/>
              <a:cs typeface="メイリオ"/>
            </a:endParaRPr>
          </a:p>
        </p:txBody>
      </p:sp>
      <p:sp>
        <p:nvSpPr>
          <p:cNvPr id="11" name="object 11"/>
          <p:cNvSpPr txBox="1"/>
          <p:nvPr/>
        </p:nvSpPr>
        <p:spPr>
          <a:xfrm>
            <a:off x="3463416" y="2641218"/>
            <a:ext cx="3129915" cy="1013460"/>
          </a:xfrm>
          <a:prstGeom prst="rect">
            <a:avLst/>
          </a:prstGeom>
        </p:spPr>
        <p:txBody>
          <a:bodyPr wrap="square" lIns="0" tIns="12700" rIns="0" bIns="0" rtlCol="0" vert="horz">
            <a:spAutoFit/>
          </a:bodyPr>
          <a:lstStyle/>
          <a:p>
            <a:pPr algn="just" marL="215900" marR="30480" indent="-178435">
              <a:lnSpc>
                <a:spcPct val="120000"/>
              </a:lnSpc>
              <a:spcBef>
                <a:spcPts val="100"/>
              </a:spcBef>
            </a:pPr>
            <a:r>
              <a:rPr dirty="0" sz="900" b="1">
                <a:latin typeface="メイリオ"/>
                <a:cs typeface="メイリオ"/>
              </a:rPr>
              <a:t>A. </a:t>
            </a:r>
            <a:r>
              <a:rPr dirty="0" sz="900" spc="-5">
                <a:latin typeface="メイリオ"/>
                <a:cs typeface="メイリオ"/>
              </a:rPr>
              <a:t>子どもの睡眠中の異常⾏動は、年齢とともに自然に消失するケースがほとんどですので心配しすぎなくても良い</a:t>
            </a:r>
            <a:r>
              <a:rPr dirty="0" sz="900">
                <a:latin typeface="メイリオ"/>
                <a:cs typeface="メイリオ"/>
              </a:rPr>
              <a:t>でしょう</a:t>
            </a:r>
            <a:r>
              <a:rPr dirty="0" baseline="27777" sz="900">
                <a:latin typeface="メイリオ"/>
                <a:cs typeface="メイリオ"/>
              </a:rPr>
              <a:t>11）</a:t>
            </a:r>
            <a:r>
              <a:rPr dirty="0" sz="900" spc="-5">
                <a:latin typeface="メイリオ"/>
                <a:cs typeface="メイリオ"/>
              </a:rPr>
              <a:t>。ただし、睡眠が不足したり、生活が不規</a:t>
            </a:r>
            <a:r>
              <a:rPr dirty="0" sz="900">
                <a:latin typeface="メイリオ"/>
                <a:cs typeface="メイリオ"/>
              </a:rPr>
              <a:t>則になると、睡眠中の異常⾏動が増えます</a:t>
            </a:r>
            <a:r>
              <a:rPr dirty="0" baseline="27777" sz="900">
                <a:latin typeface="メイリオ"/>
                <a:cs typeface="メイリオ"/>
              </a:rPr>
              <a:t>11）</a:t>
            </a:r>
            <a:r>
              <a:rPr dirty="0" sz="900" spc="-15">
                <a:latin typeface="メイリオ"/>
                <a:cs typeface="メイリオ"/>
              </a:rPr>
              <a:t>ので、規</a:t>
            </a:r>
            <a:r>
              <a:rPr dirty="0" sz="900">
                <a:latin typeface="メイリオ"/>
                <a:cs typeface="メイリオ"/>
              </a:rPr>
              <a:t>則正しく十分な睡眠時間を確保することが大切です</a:t>
            </a:r>
            <a:r>
              <a:rPr dirty="0" sz="900" spc="-25">
                <a:latin typeface="メイリオ"/>
                <a:cs typeface="メイリオ"/>
              </a:rPr>
              <a:t>（⇒</a:t>
            </a:r>
            <a:r>
              <a:rPr dirty="0" sz="900" spc="-10">
                <a:latin typeface="メイリオ"/>
                <a:cs typeface="メイリオ"/>
              </a:rPr>
              <a:t>妊娠、子育てと良質な睡眠について（案）参照）</a:t>
            </a:r>
            <a:r>
              <a:rPr dirty="0" sz="900" spc="-50">
                <a:latin typeface="メイリオ"/>
                <a:cs typeface="メイリオ"/>
              </a:rPr>
              <a:t>。</a:t>
            </a:r>
            <a:endParaRPr sz="900">
              <a:latin typeface="メイリオ"/>
              <a:cs typeface="メイリオ"/>
            </a:endParaRPr>
          </a:p>
        </p:txBody>
      </p:sp>
      <p:grpSp>
        <p:nvGrpSpPr>
          <p:cNvPr id="12" name="object 12"/>
          <p:cNvGrpSpPr/>
          <p:nvPr/>
        </p:nvGrpSpPr>
        <p:grpSpPr>
          <a:xfrm>
            <a:off x="153670" y="245109"/>
            <a:ext cx="6439535" cy="2016760"/>
            <a:chOff x="153670" y="245109"/>
            <a:chExt cx="6439535" cy="2016760"/>
          </a:xfrm>
        </p:grpSpPr>
        <p:sp>
          <p:nvSpPr>
            <p:cNvPr id="13" name="object 13"/>
            <p:cNvSpPr/>
            <p:nvPr/>
          </p:nvSpPr>
          <p:spPr>
            <a:xfrm>
              <a:off x="160020" y="251459"/>
              <a:ext cx="6426835" cy="2004060"/>
            </a:xfrm>
            <a:custGeom>
              <a:avLst/>
              <a:gdLst/>
              <a:ahLst/>
              <a:cxnLst/>
              <a:rect l="l" t="t" r="r" b="b"/>
              <a:pathLst>
                <a:path w="6426834" h="2004060">
                  <a:moveTo>
                    <a:pt x="6426708" y="0"/>
                  </a:moveTo>
                  <a:lnTo>
                    <a:pt x="0" y="0"/>
                  </a:lnTo>
                  <a:lnTo>
                    <a:pt x="0" y="2004060"/>
                  </a:lnTo>
                  <a:lnTo>
                    <a:pt x="6426708" y="2004060"/>
                  </a:lnTo>
                  <a:lnTo>
                    <a:pt x="6426708" y="0"/>
                  </a:lnTo>
                  <a:close/>
                </a:path>
              </a:pathLst>
            </a:custGeom>
            <a:solidFill>
              <a:srgbClr val="EEFFF4"/>
            </a:solidFill>
          </p:spPr>
          <p:txBody>
            <a:bodyPr wrap="square" lIns="0" tIns="0" rIns="0" bIns="0" rtlCol="0"/>
            <a:lstStyle/>
            <a:p/>
          </p:txBody>
        </p:sp>
        <p:sp>
          <p:nvSpPr>
            <p:cNvPr id="14" name="object 14"/>
            <p:cNvSpPr/>
            <p:nvPr/>
          </p:nvSpPr>
          <p:spPr>
            <a:xfrm>
              <a:off x="160020" y="251459"/>
              <a:ext cx="6426835" cy="2004060"/>
            </a:xfrm>
            <a:custGeom>
              <a:avLst/>
              <a:gdLst/>
              <a:ahLst/>
              <a:cxnLst/>
              <a:rect l="l" t="t" r="r" b="b"/>
              <a:pathLst>
                <a:path w="6426834" h="2004060">
                  <a:moveTo>
                    <a:pt x="0" y="2004060"/>
                  </a:moveTo>
                  <a:lnTo>
                    <a:pt x="6426708" y="2004060"/>
                  </a:lnTo>
                  <a:lnTo>
                    <a:pt x="6426708" y="0"/>
                  </a:lnTo>
                  <a:lnTo>
                    <a:pt x="0" y="0"/>
                  </a:lnTo>
                  <a:lnTo>
                    <a:pt x="0" y="2004060"/>
                  </a:lnTo>
                  <a:close/>
                </a:path>
              </a:pathLst>
            </a:custGeom>
            <a:ln w="12700">
              <a:solidFill>
                <a:srgbClr val="EEFFF4"/>
              </a:solidFill>
            </a:ln>
          </p:spPr>
          <p:txBody>
            <a:bodyPr wrap="square" lIns="0" tIns="0" rIns="0" bIns="0" rtlCol="0"/>
            <a:lstStyle/>
            <a:p/>
          </p:txBody>
        </p:sp>
      </p:grpSp>
      <p:sp>
        <p:nvSpPr>
          <p:cNvPr id="15" name="object 15"/>
          <p:cNvSpPr txBox="1"/>
          <p:nvPr/>
        </p:nvSpPr>
        <p:spPr>
          <a:xfrm>
            <a:off x="525589" y="303085"/>
            <a:ext cx="1071880" cy="163830"/>
          </a:xfrm>
          <a:prstGeom prst="rect">
            <a:avLst/>
          </a:prstGeom>
          <a:solidFill>
            <a:srgbClr val="92D050"/>
          </a:solidFill>
          <a:ln w="3175">
            <a:solidFill>
              <a:srgbClr val="92D050"/>
            </a:solidFill>
          </a:ln>
        </p:spPr>
        <p:txBody>
          <a:bodyPr wrap="square" lIns="0" tIns="0" rIns="0" bIns="0" rtlCol="0" vert="horz">
            <a:spAutoFit/>
          </a:bodyPr>
          <a:lstStyle/>
          <a:p>
            <a:pPr marL="5080">
              <a:lnSpc>
                <a:spcPts val="1085"/>
              </a:lnSpc>
            </a:pPr>
            <a:r>
              <a:rPr dirty="0" sz="1000" spc="-40" b="1">
                <a:solidFill>
                  <a:srgbClr val="FFFFFF"/>
                </a:solidFill>
                <a:latin typeface="メイリオ"/>
                <a:cs typeface="メイリオ"/>
              </a:rPr>
              <a:t>ショートコラム</a:t>
            </a:r>
            <a:endParaRPr sz="1000">
              <a:latin typeface="メイリオ"/>
              <a:cs typeface="メイリオ"/>
            </a:endParaRPr>
          </a:p>
        </p:txBody>
      </p:sp>
      <p:sp>
        <p:nvSpPr>
          <p:cNvPr id="21" name="object 21"/>
          <p:cNvSpPr txBox="1">
            <a:spLocks noGrp="1"/>
          </p:cNvSpPr>
          <p:nvPr>
            <p:ph type="sldNum" idx="7" sz="quarter"/>
          </p:nvPr>
        </p:nvSpPr>
        <p:spPr>
          <a:prstGeom prst="rect"/>
        </p:spPr>
        <p:txBody>
          <a:bodyPr wrap="square" lIns="0" tIns="0" rIns="0" bIns="0" rtlCol="0" vert="horz">
            <a:spAutoFit/>
          </a:bodyPr>
          <a:lstStyle/>
          <a:p>
            <a:pPr marL="38100">
              <a:lnSpc>
                <a:spcPts val="1215"/>
              </a:lnSpc>
            </a:pPr>
            <a:r>
              <a:rPr dirty="0" spc="-25"/>
              <a:t>17</a:t>
            </a:r>
          </a:p>
        </p:txBody>
      </p:sp>
      <p:sp>
        <p:nvSpPr>
          <p:cNvPr id="16" name="object 16"/>
          <p:cNvSpPr txBox="1"/>
          <p:nvPr/>
        </p:nvSpPr>
        <p:spPr>
          <a:xfrm>
            <a:off x="1720723" y="276605"/>
            <a:ext cx="1139190" cy="177800"/>
          </a:xfrm>
          <a:prstGeom prst="rect">
            <a:avLst/>
          </a:prstGeom>
        </p:spPr>
        <p:txBody>
          <a:bodyPr wrap="square" lIns="0" tIns="12065" rIns="0" bIns="0" rtlCol="0" vert="horz">
            <a:spAutoFit/>
          </a:bodyPr>
          <a:lstStyle/>
          <a:p>
            <a:pPr marL="12700">
              <a:lnSpc>
                <a:spcPct val="100000"/>
              </a:lnSpc>
              <a:spcBef>
                <a:spcPts val="95"/>
              </a:spcBef>
            </a:pPr>
            <a:r>
              <a:rPr dirty="0" sz="1000" spc="-40" b="1">
                <a:solidFill>
                  <a:srgbClr val="92D050"/>
                </a:solidFill>
                <a:latin typeface="メイリオ"/>
                <a:cs typeface="メイリオ"/>
              </a:rPr>
              <a:t>就寝時間の先延ばし</a:t>
            </a:r>
            <a:endParaRPr sz="1000">
              <a:latin typeface="メイリオ"/>
              <a:cs typeface="メイリオ"/>
            </a:endParaRPr>
          </a:p>
        </p:txBody>
      </p:sp>
      <p:sp>
        <p:nvSpPr>
          <p:cNvPr id="17" name="object 17"/>
          <p:cNvSpPr txBox="1"/>
          <p:nvPr/>
        </p:nvSpPr>
        <p:spPr>
          <a:xfrm>
            <a:off x="185318" y="458825"/>
            <a:ext cx="3108325" cy="1685289"/>
          </a:xfrm>
          <a:prstGeom prst="rect">
            <a:avLst/>
          </a:prstGeom>
        </p:spPr>
        <p:txBody>
          <a:bodyPr wrap="square" lIns="0" tIns="12700" rIns="0" bIns="0" rtlCol="0" vert="horz">
            <a:spAutoFit/>
          </a:bodyPr>
          <a:lstStyle/>
          <a:p>
            <a:pPr algn="just" marL="38100" marR="30480" indent="104775">
              <a:lnSpc>
                <a:spcPct val="120000"/>
              </a:lnSpc>
              <a:spcBef>
                <a:spcPts val="100"/>
              </a:spcBef>
            </a:pPr>
            <a:r>
              <a:rPr dirty="0" sz="800" spc="5">
                <a:latin typeface="メイリオ"/>
                <a:cs typeface="メイリオ"/>
              </a:rPr>
              <a:t>特段の理由がないにもかかわらず、本来の就寝時刻をこえて夜</a:t>
            </a:r>
            <a:r>
              <a:rPr dirty="0" sz="800">
                <a:latin typeface="メイリオ"/>
                <a:cs typeface="メイリオ"/>
              </a:rPr>
              <a:t>ふかしをしている状態を、就寝時刻の先延ばしと呼びます</a:t>
            </a:r>
            <a:r>
              <a:rPr dirty="0" baseline="27777" sz="750" spc="22">
                <a:latin typeface="メイリオ"/>
                <a:cs typeface="メイリオ"/>
              </a:rPr>
              <a:t>26,27）</a:t>
            </a:r>
            <a:r>
              <a:rPr dirty="0" sz="800">
                <a:latin typeface="メイリオ"/>
                <a:cs typeface="メイリオ"/>
              </a:rPr>
              <a:t>。</a:t>
            </a:r>
            <a:r>
              <a:rPr dirty="0" sz="800" spc="45">
                <a:latin typeface="メイリオ"/>
                <a:cs typeface="メイリオ"/>
              </a:rPr>
              <a:t>就寝時刻の先延ばし⾏動としては、テレビを延々と見続けてし</a:t>
            </a:r>
            <a:r>
              <a:rPr dirty="0" sz="800" spc="10">
                <a:latin typeface="メイリオ"/>
                <a:cs typeface="メイリオ"/>
              </a:rPr>
              <a:t>まったり、ゲームが止められなかったり、あるいは</a:t>
            </a:r>
            <a:r>
              <a:rPr dirty="0" sz="800">
                <a:latin typeface="メイリオ"/>
                <a:cs typeface="メイリオ"/>
              </a:rPr>
              <a:t>SNS</a:t>
            </a:r>
            <a:r>
              <a:rPr dirty="0" sz="800" spc="5">
                <a:latin typeface="メイリオ"/>
                <a:cs typeface="メイリオ"/>
              </a:rPr>
              <a:t>で交流したり等、本来の就寝時刻を過ぎても、さまざまな余暇活動を⾏う</a:t>
            </a:r>
            <a:r>
              <a:rPr dirty="0" sz="800">
                <a:latin typeface="メイリオ"/>
                <a:cs typeface="メイリオ"/>
              </a:rPr>
              <a:t>ことが多いようです。</a:t>
            </a:r>
            <a:endParaRPr sz="800">
              <a:latin typeface="メイリオ"/>
              <a:cs typeface="メイリオ"/>
            </a:endParaRPr>
          </a:p>
          <a:p>
            <a:pPr algn="just" marL="38100" marR="32384" indent="104775">
              <a:lnSpc>
                <a:spcPct val="120100"/>
              </a:lnSpc>
              <a:spcBef>
                <a:spcPts val="395"/>
              </a:spcBef>
            </a:pPr>
            <a:r>
              <a:rPr dirty="0" sz="800" spc="-5">
                <a:latin typeface="メイリオ"/>
                <a:cs typeface="メイリオ"/>
              </a:rPr>
              <a:t>就寝時刻の先延ばしにより、睡眠時間が短くなることで翌日の眠気や疲労感が強くなるだけでなく、寝つきの悪さを生じるとともに、翌朝の登校時刻に目覚められなくなる概日リズム睡眠・覚</a:t>
            </a:r>
            <a:r>
              <a:rPr dirty="0" sz="800">
                <a:latin typeface="メイリオ"/>
                <a:cs typeface="メイリオ"/>
              </a:rPr>
              <a:t>醒障害（⇒睡眠障害について（案）参照）</a:t>
            </a:r>
            <a:r>
              <a:rPr dirty="0" sz="800" spc="-5">
                <a:latin typeface="メイリオ"/>
                <a:cs typeface="メイリオ"/>
              </a:rPr>
              <a:t>を生じる素地となりま</a:t>
            </a:r>
            <a:r>
              <a:rPr dirty="0" sz="800">
                <a:latin typeface="メイリオ"/>
                <a:cs typeface="メイリオ"/>
              </a:rPr>
              <a:t>す</a:t>
            </a:r>
            <a:r>
              <a:rPr dirty="0" baseline="27777" sz="750">
                <a:latin typeface="メイリオ"/>
                <a:cs typeface="メイリオ"/>
              </a:rPr>
              <a:t>28,29）</a:t>
            </a:r>
            <a:r>
              <a:rPr dirty="0" sz="800" spc="-5">
                <a:latin typeface="メイリオ"/>
                <a:cs typeface="メイリオ"/>
              </a:rPr>
              <a:t>。したがって、就寝時刻の先延ばしはできるだけ避けるべ</a:t>
            </a:r>
            <a:endParaRPr sz="800">
              <a:latin typeface="メイリオ"/>
              <a:cs typeface="メイリオ"/>
            </a:endParaRPr>
          </a:p>
        </p:txBody>
      </p:sp>
      <p:sp>
        <p:nvSpPr>
          <p:cNvPr id="18" name="object 18"/>
          <p:cNvSpPr txBox="1"/>
          <p:nvPr/>
        </p:nvSpPr>
        <p:spPr>
          <a:xfrm>
            <a:off x="3458209" y="458825"/>
            <a:ext cx="3108325" cy="1392555"/>
          </a:xfrm>
          <a:prstGeom prst="rect">
            <a:avLst/>
          </a:prstGeom>
        </p:spPr>
        <p:txBody>
          <a:bodyPr wrap="square" lIns="0" tIns="12700" rIns="0" bIns="0" rtlCol="0" vert="horz">
            <a:spAutoFit/>
          </a:bodyPr>
          <a:lstStyle/>
          <a:p>
            <a:pPr algn="just" marL="38100" marR="30480">
              <a:lnSpc>
                <a:spcPct val="120000"/>
              </a:lnSpc>
              <a:spcBef>
                <a:spcPts val="100"/>
              </a:spcBef>
            </a:pPr>
            <a:r>
              <a:rPr dirty="0" sz="800" spc="65">
                <a:latin typeface="メイリオ"/>
                <a:cs typeface="メイリオ"/>
              </a:rPr>
              <a:t>きです。就寝時刻の先延ばしを予防するためには、睡眠スケ</a:t>
            </a:r>
            <a:r>
              <a:rPr dirty="0" sz="800" spc="-5">
                <a:latin typeface="メイリオ"/>
                <a:cs typeface="メイリオ"/>
              </a:rPr>
              <a:t>ジュールの目標を決め、実践できるかを日々モニタリングすると</a:t>
            </a:r>
            <a:r>
              <a:rPr dirty="0" sz="800">
                <a:latin typeface="メイリオ"/>
                <a:cs typeface="メイリオ"/>
              </a:rPr>
              <a:t>いった工夫</a:t>
            </a:r>
            <a:r>
              <a:rPr dirty="0" baseline="27777" sz="750">
                <a:latin typeface="メイリオ"/>
                <a:cs typeface="メイリオ"/>
              </a:rPr>
              <a:t>30）</a:t>
            </a:r>
            <a:r>
              <a:rPr dirty="0" sz="800" spc="-5">
                <a:latin typeface="メイリオ"/>
                <a:cs typeface="メイリオ"/>
              </a:rPr>
              <a:t>や、家庭での電子機器使用に関するルールづくり</a:t>
            </a:r>
            <a:r>
              <a:rPr dirty="0" sz="800" spc="-50">
                <a:latin typeface="メイリオ"/>
                <a:cs typeface="メイリオ"/>
              </a:rPr>
              <a:t> </a:t>
            </a:r>
            <a:r>
              <a:rPr dirty="0" baseline="27777" sz="750">
                <a:latin typeface="メイリオ"/>
                <a:cs typeface="メイリオ"/>
              </a:rPr>
              <a:t>31）</a:t>
            </a:r>
            <a:r>
              <a:rPr dirty="0" sz="800" spc="-5">
                <a:latin typeface="メイリオ"/>
                <a:cs typeface="メイリオ"/>
              </a:rPr>
              <a:t>が有効な場合があります。</a:t>
            </a:r>
            <a:endParaRPr sz="800">
              <a:latin typeface="メイリオ"/>
              <a:cs typeface="メイリオ"/>
            </a:endParaRPr>
          </a:p>
          <a:p>
            <a:pPr algn="just" marL="38100" marR="31750" indent="104775">
              <a:lnSpc>
                <a:spcPct val="120000"/>
              </a:lnSpc>
              <a:spcBef>
                <a:spcPts val="395"/>
              </a:spcBef>
            </a:pPr>
            <a:r>
              <a:rPr dirty="0" sz="800" spc="-5">
                <a:latin typeface="メイリオ"/>
                <a:cs typeface="メイリオ"/>
              </a:rPr>
              <a:t>他方で、就寝時刻の先延ばしをやめることは、余暇時間の減少をもたらす場合があります。適切な余暇活動が減ることは、ストレスの増加や抑うつにつながる可能性があるため、注意が必要で</a:t>
            </a:r>
            <a:r>
              <a:rPr dirty="0" sz="800">
                <a:latin typeface="メイリオ"/>
                <a:cs typeface="メイリオ"/>
              </a:rPr>
              <a:t>す</a:t>
            </a:r>
            <a:r>
              <a:rPr dirty="0" baseline="27777" sz="750">
                <a:latin typeface="メイリオ"/>
                <a:cs typeface="メイリオ"/>
              </a:rPr>
              <a:t>32,33）</a:t>
            </a:r>
            <a:r>
              <a:rPr dirty="0" sz="800" spc="-5">
                <a:latin typeface="メイリオ"/>
                <a:cs typeface="メイリオ"/>
              </a:rPr>
              <a:t>。就寝時刻付近の余暇時間を、日中に十分補えるように工夫すると良いでしょう。さらに日中の余暇活動が、運動を⾏える</a:t>
            </a:r>
            <a:endParaRPr sz="800">
              <a:latin typeface="メイリオ"/>
              <a:cs typeface="メイリオ"/>
            </a:endParaRPr>
          </a:p>
        </p:txBody>
      </p:sp>
      <p:sp>
        <p:nvSpPr>
          <p:cNvPr id="19" name="object 19"/>
          <p:cNvSpPr txBox="1"/>
          <p:nvPr/>
        </p:nvSpPr>
        <p:spPr>
          <a:xfrm>
            <a:off x="3458209" y="1849882"/>
            <a:ext cx="3206115" cy="147955"/>
          </a:xfrm>
          <a:prstGeom prst="rect">
            <a:avLst/>
          </a:prstGeom>
        </p:spPr>
        <p:txBody>
          <a:bodyPr wrap="square" lIns="0" tIns="12700" rIns="0" bIns="0" rtlCol="0" vert="horz">
            <a:spAutoFit/>
          </a:bodyPr>
          <a:lstStyle/>
          <a:p>
            <a:pPr marL="38100">
              <a:lnSpc>
                <a:spcPct val="100000"/>
              </a:lnSpc>
              <a:spcBef>
                <a:spcPts val="100"/>
              </a:spcBef>
            </a:pPr>
            <a:r>
              <a:rPr dirty="0" sz="800">
                <a:latin typeface="メイリオ"/>
                <a:cs typeface="メイリオ"/>
              </a:rPr>
              <a:t>ようなものであれば、睡眠健康の増進により貢献するでしょう</a:t>
            </a:r>
            <a:r>
              <a:rPr dirty="0" baseline="27777" sz="750">
                <a:latin typeface="メイリオ"/>
                <a:cs typeface="メイリオ"/>
              </a:rPr>
              <a:t>34）</a:t>
            </a:r>
            <a:r>
              <a:rPr dirty="0" sz="800" spc="-50">
                <a:latin typeface="メイリオ"/>
                <a:cs typeface="メイリオ"/>
              </a:rPr>
              <a:t>。</a:t>
            </a:r>
            <a:endParaRPr sz="800">
              <a:latin typeface="メイリオ"/>
              <a:cs typeface="メイリオ"/>
            </a:endParaRPr>
          </a:p>
        </p:txBody>
      </p:sp>
      <p:sp>
        <p:nvSpPr>
          <p:cNvPr id="20" name="object 20"/>
          <p:cNvSpPr txBox="1"/>
          <p:nvPr/>
        </p:nvSpPr>
        <p:spPr>
          <a:xfrm>
            <a:off x="5895847" y="83058"/>
            <a:ext cx="697865"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92D050"/>
                </a:solidFill>
                <a:latin typeface="メイリオ"/>
                <a:cs typeface="メイリオ"/>
              </a:rPr>
              <a:t>こども版（案）</a:t>
            </a:r>
            <a:endParaRPr sz="800">
              <a:latin typeface="メイリオ"/>
              <a:cs typeface="メイリオ"/>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74195" y="9057623"/>
            <a:ext cx="140335" cy="160020"/>
          </a:xfrm>
          <a:prstGeom prst="rect">
            <a:avLst/>
          </a:prstGeom>
        </p:spPr>
        <p:txBody>
          <a:bodyPr wrap="square" lIns="0" tIns="0" rIns="0" bIns="0" rtlCol="0" vert="horz">
            <a:spAutoFit/>
          </a:bodyPr>
          <a:lstStyle/>
          <a:p>
            <a:pPr marL="19685">
              <a:lnSpc>
                <a:spcPts val="1135"/>
              </a:lnSpc>
            </a:pPr>
            <a:fld id="{81D60167-4931-47E6-BA6A-407CBD079E47}" type="slidenum">
              <a:rPr dirty="0" sz="950" spc="-25">
                <a:latin typeface="游明朝"/>
                <a:cs typeface="游明朝"/>
              </a:rPr>
              <a:t>ii</a:t>
            </a:fld>
            <a:endParaRPr sz="950">
              <a:latin typeface="游明朝"/>
              <a:cs typeface="游明朝"/>
            </a:endParaRPr>
          </a:p>
        </p:txBody>
      </p:sp>
      <p:sp>
        <p:nvSpPr>
          <p:cNvPr id="2" name="object 2"/>
          <p:cNvSpPr txBox="1"/>
          <p:nvPr/>
        </p:nvSpPr>
        <p:spPr>
          <a:xfrm>
            <a:off x="609372" y="1000124"/>
            <a:ext cx="5640705" cy="4996815"/>
          </a:xfrm>
          <a:prstGeom prst="rect">
            <a:avLst/>
          </a:prstGeom>
        </p:spPr>
        <p:txBody>
          <a:bodyPr wrap="square" lIns="0" tIns="43815" rIns="0" bIns="0" rtlCol="0" vert="horz">
            <a:spAutoFit/>
          </a:bodyPr>
          <a:lstStyle/>
          <a:p>
            <a:pPr marL="134620">
              <a:lnSpc>
                <a:spcPct val="100000"/>
              </a:lnSpc>
              <a:spcBef>
                <a:spcPts val="345"/>
              </a:spcBef>
            </a:pPr>
            <a:r>
              <a:rPr dirty="0" sz="1600" spc="-25" b="1">
                <a:latin typeface="ＭＳ ゴシック"/>
                <a:cs typeface="ＭＳ ゴシック"/>
              </a:rPr>
              <a:t>目次</a:t>
            </a:r>
            <a:endParaRPr sz="1600">
              <a:latin typeface="ＭＳ ゴシック"/>
              <a:cs typeface="ＭＳ ゴシック"/>
            </a:endParaRPr>
          </a:p>
          <a:p>
            <a:pPr algn="r" marR="5080">
              <a:lnSpc>
                <a:spcPct val="100000"/>
              </a:lnSpc>
              <a:spcBef>
                <a:spcPts val="185"/>
              </a:spcBef>
            </a:pPr>
            <a:r>
              <a:rPr dirty="0" sz="1050" spc="-5">
                <a:latin typeface="ＭＳ ゴシック"/>
                <a:cs typeface="ＭＳ ゴシック"/>
              </a:rPr>
              <a:t>１．はじめに...................................................................  １</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（１）</a:t>
            </a:r>
            <a:r>
              <a:rPr dirty="0" sz="1050" spc="-5">
                <a:latin typeface="ＭＳ ゴシック"/>
                <a:cs typeface="ＭＳ ゴシック"/>
              </a:rPr>
              <a:t>健康づくりにおける睡眠の意義...........................................  １</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（２）</a:t>
            </a:r>
            <a:r>
              <a:rPr dirty="0" sz="1050" spc="-5">
                <a:latin typeface="ＭＳ ゴシック"/>
                <a:cs typeface="ＭＳ ゴシック"/>
              </a:rPr>
              <a:t>睡眠指針改訂の主旨.....................................................  ２</a:t>
            </a:r>
            <a:endParaRPr sz="1050">
              <a:latin typeface="ＭＳ ゴシック"/>
              <a:cs typeface="ＭＳ ゴシック"/>
            </a:endParaRPr>
          </a:p>
          <a:p>
            <a:pPr algn="r" marR="5080">
              <a:lnSpc>
                <a:spcPct val="100000"/>
              </a:lnSpc>
              <a:spcBef>
                <a:spcPts val="145"/>
              </a:spcBef>
            </a:pPr>
            <a:r>
              <a:rPr dirty="0" sz="1050" spc="15">
                <a:latin typeface="ＭＳ ゴシック"/>
                <a:cs typeface="ＭＳ ゴシック"/>
              </a:rPr>
              <a:t>２．「健康日本 </a:t>
            </a:r>
            <a:r>
              <a:rPr dirty="0" sz="1050" spc="10">
                <a:latin typeface="ＭＳ ゴシック"/>
                <a:cs typeface="ＭＳ ゴシック"/>
              </a:rPr>
              <a:t>21（第三次）</a:t>
            </a:r>
            <a:r>
              <a:rPr dirty="0" sz="1050" spc="-5">
                <a:latin typeface="ＭＳ ゴシック"/>
                <a:cs typeface="ＭＳ ゴシック"/>
              </a:rPr>
              <a:t>」の目標と本ガイドの活用方策について ................ ４</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（１）</a:t>
            </a:r>
            <a:r>
              <a:rPr dirty="0" sz="1050" spc="25">
                <a:latin typeface="ＭＳ ゴシック"/>
                <a:cs typeface="ＭＳ ゴシック"/>
              </a:rPr>
              <a:t>「健康日本 </a:t>
            </a:r>
            <a:r>
              <a:rPr dirty="0" sz="1050">
                <a:latin typeface="ＭＳ ゴシック"/>
                <a:cs typeface="ＭＳ ゴシック"/>
              </a:rPr>
              <a:t>21（第三次）</a:t>
            </a:r>
            <a:r>
              <a:rPr dirty="0" sz="1050" spc="-5">
                <a:latin typeface="ＭＳ ゴシック"/>
                <a:cs typeface="ＭＳ ゴシック"/>
              </a:rPr>
              <a:t>」における睡眠分野の目標 ........................ ４</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（２）</a:t>
            </a:r>
            <a:r>
              <a:rPr dirty="0" sz="1050" spc="-5">
                <a:latin typeface="ＭＳ ゴシック"/>
                <a:cs typeface="ＭＳ ゴシック"/>
              </a:rPr>
              <a:t>本ガイドの活用方策.....................................................  ５</a:t>
            </a:r>
            <a:endParaRPr sz="1050">
              <a:latin typeface="ＭＳ ゴシック"/>
              <a:cs typeface="ＭＳ ゴシック"/>
            </a:endParaRPr>
          </a:p>
          <a:p>
            <a:pPr algn="r" marR="5080">
              <a:lnSpc>
                <a:spcPct val="100000"/>
              </a:lnSpc>
              <a:spcBef>
                <a:spcPts val="145"/>
              </a:spcBef>
            </a:pPr>
            <a:r>
              <a:rPr dirty="0" sz="1050" spc="-5">
                <a:latin typeface="ＭＳ ゴシック"/>
                <a:cs typeface="ＭＳ ゴシック"/>
              </a:rPr>
              <a:t>３．睡眠に関する推奨事項.......................................................  ６</a:t>
            </a:r>
            <a:endParaRPr sz="1050">
              <a:latin typeface="ＭＳ ゴシック"/>
              <a:cs typeface="ＭＳ ゴシック"/>
            </a:endParaRPr>
          </a:p>
          <a:p>
            <a:pPr algn="r" marR="5080">
              <a:lnSpc>
                <a:spcPct val="100000"/>
              </a:lnSpc>
              <a:spcBef>
                <a:spcPts val="155"/>
              </a:spcBef>
            </a:pPr>
            <a:r>
              <a:rPr dirty="0" sz="1050" spc="-5">
                <a:latin typeface="ＭＳ ゴシック"/>
                <a:cs typeface="ＭＳ ゴシック"/>
              </a:rPr>
              <a:t>本ガイドにおける推奨事項の概要について.......................................  ７</a:t>
            </a:r>
            <a:endParaRPr sz="1050">
              <a:latin typeface="ＭＳ ゴシック"/>
              <a:cs typeface="ＭＳ ゴシック"/>
            </a:endParaRPr>
          </a:p>
          <a:p>
            <a:pPr algn="r" marR="5080">
              <a:lnSpc>
                <a:spcPct val="100000"/>
              </a:lnSpc>
              <a:spcBef>
                <a:spcPts val="260"/>
              </a:spcBef>
            </a:pPr>
            <a:r>
              <a:rPr dirty="0" sz="1050" spc="-10">
                <a:latin typeface="ＭＳ ゴシック"/>
                <a:cs typeface="ＭＳ ゴシック"/>
              </a:rPr>
              <a:t>睡眠に関する基本事項  ....................................................... ８</a:t>
            </a:r>
            <a:endParaRPr sz="1050">
              <a:latin typeface="ＭＳ ゴシック"/>
              <a:cs typeface="ＭＳ ゴシック"/>
            </a:endParaRPr>
          </a:p>
          <a:p>
            <a:pPr algn="r" marR="5080">
              <a:lnSpc>
                <a:spcPct val="100000"/>
              </a:lnSpc>
              <a:spcBef>
                <a:spcPts val="265"/>
              </a:spcBef>
            </a:pPr>
            <a:r>
              <a:rPr dirty="0" sz="1050">
                <a:latin typeface="ＭＳ ゴシック"/>
                <a:cs typeface="ＭＳ ゴシック"/>
              </a:rPr>
              <a:t>（１）成人版.................................................................  </a:t>
            </a:r>
            <a:r>
              <a:rPr dirty="0" sz="1050" spc="-25">
                <a:latin typeface="ＭＳ ゴシック"/>
                <a:cs typeface="ＭＳ ゴシック"/>
              </a:rPr>
              <a:t>11</a:t>
            </a:r>
            <a:endParaRPr sz="1050">
              <a:latin typeface="ＭＳ ゴシック"/>
              <a:cs typeface="ＭＳ ゴシック"/>
            </a:endParaRPr>
          </a:p>
          <a:p>
            <a:pPr algn="r" marR="5080">
              <a:lnSpc>
                <a:spcPct val="100000"/>
              </a:lnSpc>
              <a:spcBef>
                <a:spcPts val="150"/>
              </a:spcBef>
            </a:pPr>
            <a:r>
              <a:rPr dirty="0" sz="1050">
                <a:latin typeface="ＭＳ ゴシック"/>
                <a:cs typeface="ＭＳ ゴシック"/>
              </a:rPr>
              <a:t>（２）こども版...............................................................  </a:t>
            </a:r>
            <a:r>
              <a:rPr dirty="0" sz="1050" spc="-25">
                <a:latin typeface="ＭＳ ゴシック"/>
                <a:cs typeface="ＭＳ ゴシック"/>
              </a:rPr>
              <a:t>15</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（３）高齢者版...............................................................  </a:t>
            </a:r>
            <a:r>
              <a:rPr dirty="0" sz="1050" spc="-25">
                <a:latin typeface="ＭＳ ゴシック"/>
                <a:cs typeface="ＭＳ ゴシック"/>
              </a:rPr>
              <a:t>18</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４．睡眠に関する参考情報.......................................................  </a:t>
            </a:r>
            <a:r>
              <a:rPr dirty="0" sz="1050" spc="-25">
                <a:latin typeface="ＭＳ ゴシック"/>
                <a:cs typeface="ＭＳ ゴシック"/>
              </a:rPr>
              <a:t>21</a:t>
            </a:r>
            <a:endParaRPr sz="1050">
              <a:latin typeface="ＭＳ ゴシック"/>
              <a:cs typeface="ＭＳ ゴシック"/>
            </a:endParaRPr>
          </a:p>
          <a:p>
            <a:pPr algn="r" marR="5080">
              <a:lnSpc>
                <a:spcPct val="100000"/>
              </a:lnSpc>
              <a:spcBef>
                <a:spcPts val="140"/>
              </a:spcBef>
            </a:pPr>
            <a:r>
              <a:rPr dirty="0" sz="1050">
                <a:latin typeface="ＭＳ ゴシック"/>
                <a:cs typeface="ＭＳ ゴシック"/>
              </a:rPr>
              <a:t>（１）良質な睡眠のための環境づくりについて...................................  </a:t>
            </a:r>
            <a:r>
              <a:rPr dirty="0" sz="1050" spc="-25">
                <a:latin typeface="ＭＳ ゴシック"/>
                <a:cs typeface="ＭＳ ゴシック"/>
              </a:rPr>
              <a:t>22</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（２）運動、食事等の生活習慣と睡眠について...................................  </a:t>
            </a:r>
            <a:r>
              <a:rPr dirty="0" sz="1050" spc="-25">
                <a:latin typeface="ＭＳ ゴシック"/>
                <a:cs typeface="ＭＳ ゴシック"/>
              </a:rPr>
              <a:t>25</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（３）睡眠と嗜好品について...................................................  </a:t>
            </a:r>
            <a:r>
              <a:rPr dirty="0" sz="1050" spc="-25">
                <a:latin typeface="ＭＳ ゴシック"/>
                <a:cs typeface="ＭＳ ゴシック"/>
              </a:rPr>
              <a:t>29</a:t>
            </a:r>
            <a:endParaRPr sz="1050">
              <a:latin typeface="ＭＳ ゴシック"/>
              <a:cs typeface="ＭＳ ゴシック"/>
            </a:endParaRPr>
          </a:p>
          <a:p>
            <a:pPr algn="r" marR="5080">
              <a:lnSpc>
                <a:spcPct val="100000"/>
              </a:lnSpc>
              <a:spcBef>
                <a:spcPts val="160"/>
              </a:spcBef>
            </a:pPr>
            <a:r>
              <a:rPr dirty="0" sz="1050">
                <a:latin typeface="ＭＳ ゴシック"/>
                <a:cs typeface="ＭＳ ゴシック"/>
              </a:rPr>
              <a:t>（４）睡眠障害について.......................................................  </a:t>
            </a:r>
            <a:r>
              <a:rPr dirty="0" sz="1050" spc="-25">
                <a:latin typeface="ＭＳ ゴシック"/>
                <a:cs typeface="ＭＳ ゴシック"/>
              </a:rPr>
              <a:t>33</a:t>
            </a:r>
            <a:endParaRPr sz="1050">
              <a:latin typeface="ＭＳ ゴシック"/>
              <a:cs typeface="ＭＳ ゴシック"/>
            </a:endParaRPr>
          </a:p>
          <a:p>
            <a:pPr algn="r" marR="5080">
              <a:lnSpc>
                <a:spcPct val="100000"/>
              </a:lnSpc>
              <a:spcBef>
                <a:spcPts val="140"/>
              </a:spcBef>
            </a:pPr>
            <a:r>
              <a:rPr dirty="0" sz="1050">
                <a:latin typeface="ＭＳ ゴシック"/>
                <a:cs typeface="ＭＳ ゴシック"/>
              </a:rPr>
              <a:t>（５）女性の健康と良質な睡眠について.........................................  </a:t>
            </a:r>
            <a:r>
              <a:rPr dirty="0" sz="1050" spc="-25">
                <a:latin typeface="ＭＳ ゴシック"/>
                <a:cs typeface="ＭＳ ゴシック"/>
              </a:rPr>
              <a:t>37</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（６）就業形態と睡眠の課題について   ......................................... </a:t>
            </a:r>
            <a:r>
              <a:rPr dirty="0" sz="1050" spc="-25">
                <a:latin typeface="ＭＳ ゴシック"/>
                <a:cs typeface="ＭＳ ゴシック"/>
              </a:rPr>
              <a:t>41</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５．おわりに...................................................................  </a:t>
            </a:r>
            <a:r>
              <a:rPr dirty="0" sz="1050" spc="-25">
                <a:latin typeface="ＭＳ ゴシック"/>
                <a:cs typeface="ＭＳ ゴシック"/>
              </a:rPr>
              <a:t>43</a:t>
            </a:r>
            <a:endParaRPr sz="1050">
              <a:latin typeface="ＭＳ ゴシック"/>
              <a:cs typeface="ＭＳ ゴシック"/>
            </a:endParaRPr>
          </a:p>
          <a:p>
            <a:pPr algn="r" marR="5080">
              <a:lnSpc>
                <a:spcPct val="100000"/>
              </a:lnSpc>
              <a:spcBef>
                <a:spcPts val="145"/>
              </a:spcBef>
            </a:pPr>
            <a:r>
              <a:rPr dirty="0" sz="1050">
                <a:latin typeface="ＭＳ ゴシック"/>
                <a:cs typeface="ＭＳ ゴシック"/>
              </a:rPr>
              <a:t>６．参考.......................................................................  </a:t>
            </a:r>
            <a:r>
              <a:rPr dirty="0" sz="1050" spc="-25">
                <a:latin typeface="ＭＳ ゴシック"/>
                <a:cs typeface="ＭＳ ゴシック"/>
              </a:rPr>
              <a:t>44</a:t>
            </a:r>
            <a:endParaRPr sz="1050">
              <a:latin typeface="ＭＳ ゴシック"/>
              <a:cs typeface="ＭＳ ゴシック"/>
            </a:endParaRPr>
          </a:p>
          <a:p>
            <a:pPr algn="r" marR="5080">
              <a:lnSpc>
                <a:spcPct val="100000"/>
              </a:lnSpc>
              <a:spcBef>
                <a:spcPts val="155"/>
              </a:spcBef>
            </a:pPr>
            <a:r>
              <a:rPr dirty="0" sz="1050">
                <a:latin typeface="ＭＳ ゴシック"/>
                <a:cs typeface="ＭＳ ゴシック"/>
              </a:rPr>
              <a:t>・睡眠に関する国際的な動向...................................................  </a:t>
            </a:r>
            <a:r>
              <a:rPr dirty="0" sz="1050" spc="-25">
                <a:latin typeface="ＭＳ ゴシック"/>
                <a:cs typeface="ＭＳ ゴシック"/>
              </a:rPr>
              <a:t>45</a:t>
            </a:r>
            <a:endParaRPr sz="1050">
              <a:latin typeface="ＭＳ ゴシック"/>
              <a:cs typeface="ＭＳ ゴシック"/>
            </a:endParaRPr>
          </a:p>
          <a:p>
            <a:pPr algn="r" marR="5080">
              <a:lnSpc>
                <a:spcPct val="100000"/>
              </a:lnSpc>
              <a:spcBef>
                <a:spcPts val="160"/>
              </a:spcBef>
            </a:pPr>
            <a:r>
              <a:rPr dirty="0" sz="1050">
                <a:latin typeface="ＭＳ ゴシック"/>
                <a:cs typeface="ＭＳ ゴシック"/>
              </a:rPr>
              <a:t>・「e-ヘルスネット」について.................................................  </a:t>
            </a:r>
            <a:r>
              <a:rPr dirty="0" sz="1050" spc="-25">
                <a:latin typeface="ＭＳ ゴシック"/>
                <a:cs typeface="ＭＳ ゴシック"/>
              </a:rPr>
              <a:t>46</a:t>
            </a:r>
            <a:endParaRPr sz="1050">
              <a:latin typeface="ＭＳ ゴシック"/>
              <a:cs typeface="ＭＳ ゴシック"/>
            </a:endParaRPr>
          </a:p>
          <a:p>
            <a:pPr algn="r" marR="5080">
              <a:lnSpc>
                <a:spcPct val="100000"/>
              </a:lnSpc>
              <a:spcBef>
                <a:spcPts val="140"/>
              </a:spcBef>
            </a:pPr>
            <a:r>
              <a:rPr dirty="0" sz="1050">
                <a:latin typeface="ＭＳ ゴシック"/>
                <a:cs typeface="ＭＳ ゴシック"/>
              </a:rPr>
              <a:t>・「e-健康づくりネット」について.............................................  </a:t>
            </a:r>
            <a:r>
              <a:rPr dirty="0" sz="1050" spc="-25">
                <a:latin typeface="ＭＳ ゴシック"/>
                <a:cs typeface="ＭＳ ゴシック"/>
              </a:rPr>
              <a:t>46</a:t>
            </a:r>
            <a:endParaRPr sz="1050">
              <a:latin typeface="ＭＳ ゴシック"/>
              <a:cs typeface="ＭＳ ゴシック"/>
            </a:endParaRPr>
          </a:p>
          <a:p>
            <a:pPr algn="r" marR="5080">
              <a:lnSpc>
                <a:spcPct val="100000"/>
              </a:lnSpc>
              <a:spcBef>
                <a:spcPts val="155"/>
              </a:spcBef>
            </a:pPr>
            <a:r>
              <a:rPr dirty="0" sz="1050" spc="15">
                <a:latin typeface="ＭＳ ゴシック"/>
                <a:cs typeface="ＭＳ ゴシック"/>
              </a:rPr>
              <a:t>・「健康づくりのための睡眠指針の改訂に関する検討会」構成員名簿............... </a:t>
            </a:r>
            <a:r>
              <a:rPr dirty="0" sz="1050" spc="-25">
                <a:latin typeface="ＭＳ ゴシック"/>
                <a:cs typeface="ＭＳ ゴシック"/>
              </a:rPr>
              <a:t>47</a:t>
            </a:r>
            <a:endParaRPr sz="1050">
              <a:latin typeface="ＭＳ ゴシック"/>
              <a:cs typeface="ＭＳ ゴシック"/>
            </a:endParaRPr>
          </a:p>
          <a:p>
            <a:pPr algn="r" marR="5080">
              <a:lnSpc>
                <a:spcPct val="100000"/>
              </a:lnSpc>
              <a:spcBef>
                <a:spcPts val="155"/>
              </a:spcBef>
            </a:pPr>
            <a:r>
              <a:rPr dirty="0" sz="1050" spc="15">
                <a:latin typeface="ＭＳ ゴシック"/>
                <a:cs typeface="ＭＳ ゴシック"/>
              </a:rPr>
              <a:t>・「健康づくりのための睡眠の改訂に関する検討会」開催経緯..................... </a:t>
            </a:r>
            <a:r>
              <a:rPr dirty="0" sz="1050" spc="-25">
                <a:latin typeface="ＭＳ ゴシック"/>
                <a:cs typeface="ＭＳ ゴシック"/>
              </a:rPr>
              <a:t>48</a:t>
            </a:r>
            <a:endParaRPr sz="1050">
              <a:latin typeface="ＭＳ ゴシック"/>
              <a:cs typeface="ＭＳ ゴシック"/>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D50092"/>
          </a:solidFill>
        </p:spPr>
        <p:txBody>
          <a:bodyPr wrap="square" lIns="0" tIns="0" rIns="0" bIns="0" rtlCol="0"/>
          <a:lstStyle/>
          <a:p/>
        </p:txBody>
      </p:sp>
      <p:sp>
        <p:nvSpPr>
          <p:cNvPr id="3" name="object 3"/>
          <p:cNvSpPr txBox="1"/>
          <p:nvPr/>
        </p:nvSpPr>
        <p:spPr>
          <a:xfrm>
            <a:off x="1583816" y="-31622"/>
            <a:ext cx="3689985" cy="299720"/>
          </a:xfrm>
          <a:prstGeom prst="rect">
            <a:avLst/>
          </a:prstGeom>
        </p:spPr>
        <p:txBody>
          <a:bodyPr wrap="square" lIns="0" tIns="12700" rIns="0" bIns="0" rtlCol="0" vert="horz">
            <a:spAutoFit/>
          </a:bodyPr>
          <a:lstStyle/>
          <a:p>
            <a:pPr marL="12700">
              <a:lnSpc>
                <a:spcPct val="100000"/>
              </a:lnSpc>
              <a:spcBef>
                <a:spcPts val="100"/>
              </a:spcBef>
            </a:pPr>
            <a:r>
              <a:rPr dirty="0" sz="1800" spc="-5">
                <a:solidFill>
                  <a:srgbClr val="FFFFFF"/>
                </a:solidFill>
                <a:latin typeface="メイリオ"/>
                <a:cs typeface="メイリオ"/>
              </a:rPr>
              <a:t>健康づくりのための睡眠ガイド</a:t>
            </a:r>
            <a:r>
              <a:rPr dirty="0" sz="1800" spc="-20">
                <a:solidFill>
                  <a:srgbClr val="FFFFFF"/>
                </a:solidFill>
                <a:latin typeface="Calibri"/>
                <a:cs typeface="Calibri"/>
              </a:rPr>
              <a:t>2023</a:t>
            </a:r>
            <a:endParaRPr sz="1800">
              <a:latin typeface="Calibri"/>
              <a:cs typeface="Calibri"/>
            </a:endParaRPr>
          </a:p>
        </p:txBody>
      </p:sp>
      <p:sp>
        <p:nvSpPr>
          <p:cNvPr id="4" name="object 4" descr="$PPTXTitle"/>
          <p:cNvSpPr txBox="1">
            <a:spLocks noGrp="1"/>
          </p:cNvSpPr>
          <p:nvPr>
            <p:ph type="title"/>
          </p:nvPr>
        </p:nvSpPr>
        <p:spPr>
          <a:prstGeom prst="rect"/>
        </p:spPr>
        <p:txBody>
          <a:bodyPr wrap="square" lIns="0" tIns="15875" rIns="0" bIns="0" rtlCol="0" vert="horz">
            <a:spAutoFit/>
          </a:bodyPr>
          <a:lstStyle/>
          <a:p>
            <a:pPr marL="741045">
              <a:lnSpc>
                <a:spcPct val="100000"/>
              </a:lnSpc>
              <a:spcBef>
                <a:spcPts val="125"/>
              </a:spcBef>
            </a:pPr>
            <a:r>
              <a:rPr dirty="0" spc="120"/>
              <a:t>高齢者版</a:t>
            </a:r>
            <a:r>
              <a:rPr dirty="0" baseline="5555" sz="3000" spc="-52"/>
              <a:t>（</a:t>
            </a:r>
            <a:r>
              <a:rPr dirty="0" baseline="5555" sz="3000" spc="-89"/>
              <a:t>案</a:t>
            </a:r>
            <a:r>
              <a:rPr dirty="0" baseline="5555" sz="3000" spc="-75"/>
              <a:t>）</a:t>
            </a:r>
            <a:endParaRPr baseline="5555" sz="3000"/>
          </a:p>
        </p:txBody>
      </p:sp>
      <p:sp>
        <p:nvSpPr>
          <p:cNvPr id="5" name="object 5"/>
          <p:cNvSpPr/>
          <p:nvPr/>
        </p:nvSpPr>
        <p:spPr>
          <a:xfrm>
            <a:off x="6858" y="1115949"/>
            <a:ext cx="6851650" cy="19050"/>
          </a:xfrm>
          <a:custGeom>
            <a:avLst/>
            <a:gdLst/>
            <a:ahLst/>
            <a:cxnLst/>
            <a:rect l="l" t="t" r="r" b="b"/>
            <a:pathLst>
              <a:path w="6851650" h="19050">
                <a:moveTo>
                  <a:pt x="0" y="19050"/>
                </a:moveTo>
                <a:lnTo>
                  <a:pt x="6851650" y="19050"/>
                </a:lnTo>
                <a:lnTo>
                  <a:pt x="6851650" y="0"/>
                </a:lnTo>
                <a:lnTo>
                  <a:pt x="0" y="0"/>
                </a:lnTo>
                <a:lnTo>
                  <a:pt x="0" y="19050"/>
                </a:lnTo>
                <a:close/>
              </a:path>
            </a:pathLst>
          </a:custGeom>
          <a:solidFill>
            <a:srgbClr val="D50092"/>
          </a:solidFill>
        </p:spPr>
        <p:txBody>
          <a:bodyPr wrap="square" lIns="0" tIns="0" rIns="0" bIns="0" rtlCol="0"/>
          <a:lstStyle/>
          <a:p/>
        </p:txBody>
      </p:sp>
      <p:grpSp>
        <p:nvGrpSpPr>
          <p:cNvPr id="6" name="object 6"/>
          <p:cNvGrpSpPr/>
          <p:nvPr/>
        </p:nvGrpSpPr>
        <p:grpSpPr>
          <a:xfrm>
            <a:off x="274129" y="1328737"/>
            <a:ext cx="6309995" cy="1256665"/>
            <a:chOff x="274129" y="1328737"/>
            <a:chExt cx="6309995" cy="1256665"/>
          </a:xfrm>
        </p:grpSpPr>
        <p:sp>
          <p:nvSpPr>
            <p:cNvPr id="7" name="object 7"/>
            <p:cNvSpPr/>
            <p:nvPr/>
          </p:nvSpPr>
          <p:spPr>
            <a:xfrm>
              <a:off x="278891" y="1333500"/>
              <a:ext cx="6300470" cy="1247140"/>
            </a:xfrm>
            <a:custGeom>
              <a:avLst/>
              <a:gdLst/>
              <a:ahLst/>
              <a:cxnLst/>
              <a:rect l="l" t="t" r="r" b="b"/>
              <a:pathLst>
                <a:path w="6300470" h="1247139">
                  <a:moveTo>
                    <a:pt x="6300216" y="0"/>
                  </a:moveTo>
                  <a:lnTo>
                    <a:pt x="0" y="0"/>
                  </a:lnTo>
                  <a:lnTo>
                    <a:pt x="0" y="1246631"/>
                  </a:lnTo>
                  <a:lnTo>
                    <a:pt x="6300216" y="1246631"/>
                  </a:lnTo>
                  <a:lnTo>
                    <a:pt x="6300216" y="0"/>
                  </a:lnTo>
                  <a:close/>
                </a:path>
              </a:pathLst>
            </a:custGeom>
            <a:solidFill>
              <a:srgbClr val="E7E6E6"/>
            </a:solidFill>
          </p:spPr>
          <p:txBody>
            <a:bodyPr wrap="square" lIns="0" tIns="0" rIns="0" bIns="0" rtlCol="0"/>
            <a:lstStyle/>
            <a:p/>
          </p:txBody>
        </p:sp>
        <p:sp>
          <p:nvSpPr>
            <p:cNvPr id="8" name="object 8"/>
            <p:cNvSpPr/>
            <p:nvPr/>
          </p:nvSpPr>
          <p:spPr>
            <a:xfrm>
              <a:off x="278891" y="1333500"/>
              <a:ext cx="6300470" cy="1247140"/>
            </a:xfrm>
            <a:custGeom>
              <a:avLst/>
              <a:gdLst/>
              <a:ahLst/>
              <a:cxnLst/>
              <a:rect l="l" t="t" r="r" b="b"/>
              <a:pathLst>
                <a:path w="6300470" h="1247139">
                  <a:moveTo>
                    <a:pt x="0" y="1246631"/>
                  </a:moveTo>
                  <a:lnTo>
                    <a:pt x="6300216" y="1246631"/>
                  </a:lnTo>
                  <a:lnTo>
                    <a:pt x="6300216" y="0"/>
                  </a:lnTo>
                  <a:lnTo>
                    <a:pt x="0" y="0"/>
                  </a:lnTo>
                  <a:lnTo>
                    <a:pt x="0" y="1246631"/>
                  </a:lnTo>
                  <a:close/>
                </a:path>
              </a:pathLst>
            </a:custGeom>
            <a:ln w="9524">
              <a:solidFill>
                <a:srgbClr val="000000"/>
              </a:solidFill>
            </a:ln>
          </p:spPr>
          <p:txBody>
            <a:bodyPr wrap="square" lIns="0" tIns="0" rIns="0" bIns="0" rtlCol="0"/>
            <a:lstStyle/>
            <a:p/>
          </p:txBody>
        </p:sp>
        <p:sp>
          <p:nvSpPr>
            <p:cNvPr id="9" name="object 9"/>
            <p:cNvSpPr/>
            <p:nvPr/>
          </p:nvSpPr>
          <p:spPr>
            <a:xfrm>
              <a:off x="279653" y="1523237"/>
              <a:ext cx="6300470" cy="0"/>
            </a:xfrm>
            <a:custGeom>
              <a:avLst/>
              <a:gdLst/>
              <a:ahLst/>
              <a:cxnLst/>
              <a:rect l="l" t="t" r="r" b="b"/>
              <a:pathLst>
                <a:path w="6300470" h="0">
                  <a:moveTo>
                    <a:pt x="0" y="0"/>
                  </a:moveTo>
                  <a:lnTo>
                    <a:pt x="453390" y="0"/>
                  </a:lnTo>
                </a:path>
                <a:path w="6300470" h="0">
                  <a:moveTo>
                    <a:pt x="1796033" y="0"/>
                  </a:moveTo>
                  <a:lnTo>
                    <a:pt x="6299962" y="0"/>
                  </a:lnTo>
                </a:path>
              </a:pathLst>
            </a:custGeom>
            <a:ln w="19050">
              <a:solidFill>
                <a:srgbClr val="D50092"/>
              </a:solidFill>
            </a:ln>
          </p:spPr>
          <p:txBody>
            <a:bodyPr wrap="square" lIns="0" tIns="0" rIns="0" bIns="0" rtlCol="0"/>
            <a:lstStyle/>
            <a:p/>
          </p:txBody>
        </p:sp>
      </p:grpSp>
      <p:sp>
        <p:nvSpPr>
          <p:cNvPr id="10" name="object 10"/>
          <p:cNvSpPr txBox="1"/>
          <p:nvPr/>
        </p:nvSpPr>
        <p:spPr>
          <a:xfrm>
            <a:off x="368604" y="1361129"/>
            <a:ext cx="6028690" cy="1081405"/>
          </a:xfrm>
          <a:prstGeom prst="rect">
            <a:avLst/>
          </a:prstGeom>
        </p:spPr>
        <p:txBody>
          <a:bodyPr wrap="square" lIns="0" tIns="81915" rIns="0" bIns="0" rtlCol="0" vert="horz">
            <a:spAutoFit/>
          </a:bodyPr>
          <a:lstStyle/>
          <a:p>
            <a:pPr marL="781685">
              <a:lnSpc>
                <a:spcPct val="100000"/>
              </a:lnSpc>
              <a:spcBef>
                <a:spcPts val="645"/>
              </a:spcBef>
            </a:pPr>
            <a:r>
              <a:rPr dirty="0" sz="1050" spc="-60" b="1">
                <a:solidFill>
                  <a:srgbClr val="D50092"/>
                </a:solidFill>
                <a:latin typeface="メイリオ"/>
                <a:cs typeface="メイリオ"/>
              </a:rPr>
              <a:t>推奨事項</a:t>
            </a:r>
            <a:endParaRPr sz="1050">
              <a:latin typeface="メイリオ"/>
              <a:cs typeface="メイリオ"/>
            </a:endParaRPr>
          </a:p>
          <a:p>
            <a:pPr marL="182880" marR="5080" indent="-170815">
              <a:lnSpc>
                <a:spcPct val="100000"/>
              </a:lnSpc>
              <a:spcBef>
                <a:spcPts val="505"/>
              </a:spcBef>
            </a:pPr>
            <a:r>
              <a:rPr dirty="0" sz="1000">
                <a:solidFill>
                  <a:srgbClr val="B4479B"/>
                </a:solidFill>
                <a:latin typeface="Wingdings"/>
                <a:cs typeface="Wingdings"/>
              </a:rPr>
              <a:t></a:t>
            </a:r>
            <a:r>
              <a:rPr dirty="0" sz="1000" spc="340">
                <a:solidFill>
                  <a:srgbClr val="B4479B"/>
                </a:solidFill>
                <a:latin typeface="Times New Roman"/>
                <a:cs typeface="Times New Roman"/>
              </a:rPr>
              <a:t> </a:t>
            </a:r>
            <a:r>
              <a:rPr dirty="0" sz="1000" spc="-15">
                <a:latin typeface="メイリオ"/>
                <a:cs typeface="メイリオ"/>
              </a:rPr>
              <a:t>長い床上時間は健康リスクとなるため、床上時間が８時間以上にならないことを目安に、必要な睡眠時</a:t>
            </a:r>
            <a:r>
              <a:rPr dirty="0" sz="1000" spc="-20">
                <a:latin typeface="メイリオ"/>
                <a:cs typeface="メイリオ"/>
              </a:rPr>
              <a:t>間を確保する。</a:t>
            </a:r>
            <a:endParaRPr sz="1000">
              <a:latin typeface="メイリオ"/>
              <a:cs typeface="メイリオ"/>
            </a:endParaRPr>
          </a:p>
          <a:p>
            <a:pPr marL="12700">
              <a:lnSpc>
                <a:spcPct val="100000"/>
              </a:lnSpc>
              <a:spcBef>
                <a:spcPts val="600"/>
              </a:spcBef>
            </a:pPr>
            <a:r>
              <a:rPr dirty="0" sz="1000">
                <a:solidFill>
                  <a:srgbClr val="B4479B"/>
                </a:solidFill>
                <a:latin typeface="Wingdings"/>
                <a:cs typeface="Wingdings"/>
              </a:rPr>
              <a:t></a:t>
            </a:r>
            <a:r>
              <a:rPr dirty="0" sz="1000" spc="340">
                <a:solidFill>
                  <a:srgbClr val="B4479B"/>
                </a:solidFill>
                <a:latin typeface="Times New Roman"/>
                <a:cs typeface="Times New Roman"/>
              </a:rPr>
              <a:t> </a:t>
            </a:r>
            <a:r>
              <a:rPr dirty="0" sz="1000" spc="-15">
                <a:latin typeface="メイリオ"/>
                <a:cs typeface="メイリオ"/>
              </a:rPr>
              <a:t>食生活や運動等の生活習慣、寝室の睡眠環境等を見直して、睡眠休養感を高める。</a:t>
            </a:r>
            <a:endParaRPr sz="1000">
              <a:latin typeface="メイリオ"/>
              <a:cs typeface="メイリオ"/>
            </a:endParaRPr>
          </a:p>
          <a:p>
            <a:pPr marL="12700">
              <a:lnSpc>
                <a:spcPct val="100000"/>
              </a:lnSpc>
              <a:spcBef>
                <a:spcPts val="600"/>
              </a:spcBef>
            </a:pPr>
            <a:r>
              <a:rPr dirty="0" sz="1000">
                <a:solidFill>
                  <a:srgbClr val="B4479B"/>
                </a:solidFill>
                <a:latin typeface="Wingdings"/>
                <a:cs typeface="Wingdings"/>
              </a:rPr>
              <a:t></a:t>
            </a:r>
            <a:r>
              <a:rPr dirty="0" sz="1000" spc="340">
                <a:solidFill>
                  <a:srgbClr val="B4479B"/>
                </a:solidFill>
                <a:latin typeface="Times New Roman"/>
                <a:cs typeface="Times New Roman"/>
              </a:rPr>
              <a:t> </a:t>
            </a:r>
            <a:r>
              <a:rPr dirty="0" sz="1000" spc="-15">
                <a:latin typeface="メイリオ"/>
                <a:cs typeface="メイリオ"/>
              </a:rPr>
              <a:t>長い昼寝は夜間の良眠を妨げるため、日中は長時間の昼寝は避け、活動的に過ごす。</a:t>
            </a:r>
            <a:endParaRPr sz="1000">
              <a:latin typeface="メイリオ"/>
              <a:cs typeface="メイリオ"/>
            </a:endParaRPr>
          </a:p>
        </p:txBody>
      </p:sp>
      <p:sp>
        <p:nvSpPr>
          <p:cNvPr id="11" name="object 11"/>
          <p:cNvSpPr/>
          <p:nvPr/>
        </p:nvSpPr>
        <p:spPr>
          <a:xfrm>
            <a:off x="278891" y="2691383"/>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D50092"/>
          </a:solidFill>
        </p:spPr>
        <p:txBody>
          <a:bodyPr wrap="square" lIns="0" tIns="0" rIns="0" bIns="0" rtlCol="0"/>
          <a:lstStyle/>
          <a:p/>
        </p:txBody>
      </p:sp>
      <p:sp>
        <p:nvSpPr>
          <p:cNvPr id="12" name="object 12"/>
          <p:cNvSpPr txBox="1"/>
          <p:nvPr/>
        </p:nvSpPr>
        <p:spPr>
          <a:xfrm>
            <a:off x="316179" y="2704338"/>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3" name="object 13"/>
          <p:cNvSpPr txBox="1"/>
          <p:nvPr/>
        </p:nvSpPr>
        <p:spPr>
          <a:xfrm>
            <a:off x="638555" y="2691383"/>
            <a:ext cx="5941060" cy="251460"/>
          </a:xfrm>
          <a:prstGeom prst="rect">
            <a:avLst/>
          </a:prstGeom>
          <a:solidFill>
            <a:srgbClr val="D50092"/>
          </a:solidFill>
        </p:spPr>
        <p:txBody>
          <a:bodyPr wrap="square" lIns="0" tIns="25400" rIns="0" bIns="0" rtlCol="0" vert="horz">
            <a:spAutoFit/>
          </a:bodyPr>
          <a:lstStyle/>
          <a:p>
            <a:pPr marL="91440">
              <a:lnSpc>
                <a:spcPct val="100000"/>
              </a:lnSpc>
              <a:spcBef>
                <a:spcPts val="200"/>
              </a:spcBef>
            </a:pPr>
            <a:r>
              <a:rPr dirty="0" sz="1200" spc="-5" b="1">
                <a:solidFill>
                  <a:srgbClr val="FFFFFF"/>
                </a:solidFill>
                <a:latin typeface="メイリオ"/>
                <a:cs typeface="メイリオ"/>
              </a:rPr>
              <a:t>長時間の睡眠による健康リスク</a:t>
            </a:r>
            <a:endParaRPr sz="1200">
              <a:latin typeface="メイリオ"/>
              <a:cs typeface="メイリオ"/>
            </a:endParaRPr>
          </a:p>
        </p:txBody>
      </p:sp>
      <p:sp>
        <p:nvSpPr>
          <p:cNvPr id="14" name="object 14"/>
          <p:cNvSpPr txBox="1">
            <a:spLocks noGrp="1"/>
          </p:cNvSpPr>
          <p:nvPr>
            <p:ph type="body" idx="1"/>
          </p:nvPr>
        </p:nvSpPr>
        <p:spPr>
          <a:prstGeom prst="rect"/>
        </p:spPr>
        <p:txBody>
          <a:bodyPr wrap="square" lIns="0" tIns="12700" rIns="0" bIns="0" rtlCol="0" vert="horz">
            <a:spAutoFit/>
          </a:bodyPr>
          <a:lstStyle/>
          <a:p>
            <a:pPr algn="just" marL="182245" marR="31750" indent="-144780">
              <a:lnSpc>
                <a:spcPct val="120000"/>
              </a:lnSpc>
              <a:spcBef>
                <a:spcPts val="100"/>
              </a:spcBef>
            </a:pPr>
            <a:r>
              <a:rPr dirty="0">
                <a:solidFill>
                  <a:srgbClr val="B4479B"/>
                </a:solidFill>
                <a:latin typeface="Wingdings"/>
                <a:cs typeface="Wingdings"/>
              </a:rPr>
              <a:t></a:t>
            </a:r>
            <a:r>
              <a:rPr dirty="0">
                <a:solidFill>
                  <a:srgbClr val="B4479B"/>
                </a:solidFill>
                <a:latin typeface="Times New Roman"/>
                <a:cs typeface="Times New Roman"/>
              </a:rPr>
              <a:t> </a:t>
            </a:r>
            <a:r>
              <a:rPr dirty="0"/>
              <a:t>成人では、短時間睡眠（睡眠不足）</a:t>
            </a:r>
            <a:r>
              <a:rPr dirty="0" spc="-10"/>
              <a:t>による健康への悪影響</a:t>
            </a:r>
            <a:r>
              <a:rPr dirty="0" spc="-5"/>
              <a:t>に注目されてきましたが、高齢世代においては、むしろ</a:t>
            </a:r>
            <a:r>
              <a:rPr dirty="0"/>
              <a:t>長時間睡眠による健康リスク（死亡リスク）</a:t>
            </a:r>
            <a:r>
              <a:rPr dirty="0" spc="-15"/>
              <a:t>の方がより</a:t>
            </a:r>
            <a:r>
              <a:rPr dirty="0" spc="-5"/>
              <a:t>強く表れることが、多くの調査結果をまとめて解析した</a:t>
            </a:r>
            <a:r>
              <a:rPr dirty="0"/>
              <a:t>研究で示されています</a:t>
            </a:r>
            <a:r>
              <a:rPr dirty="0" baseline="27777" sz="900"/>
              <a:t>１）</a:t>
            </a:r>
            <a:r>
              <a:rPr dirty="0" sz="900" spc="-5"/>
              <a:t>。この研究では、７時間未満の</a:t>
            </a:r>
            <a:r>
              <a:rPr dirty="0" sz="900"/>
              <a:t>短時間睡眠による将来の死亡リスクは1.07</a:t>
            </a:r>
            <a:r>
              <a:rPr dirty="0" sz="900" spc="-10"/>
              <a:t>倍であるのに</a:t>
            </a:r>
            <a:r>
              <a:rPr dirty="0" sz="900" spc="-5"/>
              <a:t>対し、８時間以上の長時間睡眠による将来の死亡リスク</a:t>
            </a:r>
            <a:r>
              <a:rPr dirty="0" sz="900"/>
              <a:t>は</a:t>
            </a:r>
            <a:r>
              <a:rPr dirty="0" sz="900" spc="-10"/>
              <a:t>1.33</a:t>
            </a:r>
            <a:r>
              <a:rPr dirty="0" sz="900" spc="-5"/>
              <a:t>倍と著しく増加することが報告されています。</a:t>
            </a:r>
            <a:endParaRPr sz="900">
              <a:latin typeface="Times New Roman"/>
              <a:cs typeface="Times New Roman"/>
            </a:endParaRPr>
          </a:p>
          <a:p>
            <a:pPr algn="just" marL="182245" marR="30480" indent="-144780">
              <a:lnSpc>
                <a:spcPct val="120000"/>
              </a:lnSpc>
              <a:spcBef>
                <a:spcPts val="395"/>
              </a:spcBef>
            </a:pPr>
            <a:r>
              <a:rPr dirty="0">
                <a:solidFill>
                  <a:srgbClr val="B4479B"/>
                </a:solidFill>
                <a:latin typeface="Wingdings"/>
                <a:cs typeface="Wingdings"/>
              </a:rPr>
              <a:t></a:t>
            </a:r>
            <a:r>
              <a:rPr dirty="0">
                <a:solidFill>
                  <a:srgbClr val="B4479B"/>
                </a:solidFill>
                <a:latin typeface="Times New Roman"/>
                <a:cs typeface="Times New Roman"/>
              </a:rPr>
              <a:t> </a:t>
            </a:r>
            <a:r>
              <a:rPr dirty="0" spc="55"/>
              <a:t>最近の大規模調査研究では、長時間の睡眠</a:t>
            </a:r>
            <a:r>
              <a:rPr dirty="0" spc="65"/>
              <a:t>（</a:t>
            </a:r>
            <a:r>
              <a:rPr dirty="0" spc="45"/>
              <a:t>９時間以</a:t>
            </a:r>
            <a:r>
              <a:rPr dirty="0"/>
              <a:t>上）</a:t>
            </a:r>
            <a:r>
              <a:rPr dirty="0" spc="-5"/>
              <a:t>がアルツハイマー病の発症リスクを増加させること</a:t>
            </a:r>
            <a:r>
              <a:rPr dirty="0"/>
              <a:t>が報告されています</a:t>
            </a:r>
            <a:r>
              <a:rPr dirty="0" baseline="27777" sz="900"/>
              <a:t>２）</a:t>
            </a:r>
            <a:r>
              <a:rPr dirty="0" sz="900" spc="-5"/>
              <a:t>。長寝をしても、実際に身体が眠れる時間が増えるわけではなく、むしろ入眠に時間がか</a:t>
            </a:r>
            <a:r>
              <a:rPr dirty="0" sz="900"/>
              <a:t>かり（入眠困難）、途中で目が覚めやすくなり（</a:t>
            </a:r>
            <a:r>
              <a:rPr dirty="0" sz="900" spc="-20"/>
              <a:t>中途覚</a:t>
            </a:r>
            <a:r>
              <a:rPr dirty="0" sz="900"/>
              <a:t>醒）、睡眠の効率が低下します</a:t>
            </a:r>
            <a:r>
              <a:rPr dirty="0" baseline="27777" sz="900"/>
              <a:t>３）</a:t>
            </a:r>
            <a:r>
              <a:rPr dirty="0" sz="900" spc="-5"/>
              <a:t>。そして、睡眠効率の</a:t>
            </a:r>
            <a:r>
              <a:rPr dirty="0" sz="900"/>
              <a:t>低下により生じる睡眠休養感（</a:t>
            </a:r>
            <a:r>
              <a:rPr dirty="0" sz="900" spc="-5"/>
              <a:t>睡眠で休養がとれている</a:t>
            </a:r>
            <a:r>
              <a:rPr dirty="0" sz="900"/>
              <a:t>感覚）の低下</a:t>
            </a:r>
            <a:r>
              <a:rPr dirty="0" baseline="27777" sz="900"/>
              <a:t>４）</a:t>
            </a:r>
            <a:r>
              <a:rPr dirty="0" sz="900" spc="-5"/>
              <a:t>から、休養を増やす必要性を感じて長寝を助長する悪循環に陥りがちです。</a:t>
            </a:r>
            <a:endParaRPr sz="900">
              <a:latin typeface="Times New Roman"/>
              <a:cs typeface="Times New Roman"/>
            </a:endParaRPr>
          </a:p>
        </p:txBody>
      </p:sp>
      <p:sp>
        <p:nvSpPr>
          <p:cNvPr id="15" name="object 15"/>
          <p:cNvSpPr txBox="1"/>
          <p:nvPr/>
        </p:nvSpPr>
        <p:spPr>
          <a:xfrm>
            <a:off x="3463416" y="2959988"/>
            <a:ext cx="3159125" cy="2000885"/>
          </a:xfrm>
          <a:prstGeom prst="rect">
            <a:avLst/>
          </a:prstGeom>
        </p:spPr>
        <p:txBody>
          <a:bodyPr wrap="square" lIns="0" tIns="12700" rIns="0" bIns="0" rtlCol="0" vert="horz">
            <a:spAutoFit/>
          </a:bodyPr>
          <a:lstStyle/>
          <a:p>
            <a:pPr algn="just" marL="182880" marR="30480" indent="-144780">
              <a:lnSpc>
                <a:spcPct val="120000"/>
              </a:lnSpc>
              <a:spcBef>
                <a:spcPts val="100"/>
              </a:spcBef>
            </a:pPr>
            <a:r>
              <a:rPr dirty="0" sz="900">
                <a:solidFill>
                  <a:srgbClr val="B4479B"/>
                </a:solidFill>
                <a:latin typeface="Wingdings"/>
                <a:cs typeface="Wingdings"/>
              </a:rPr>
              <a:t></a:t>
            </a:r>
            <a:r>
              <a:rPr dirty="0" sz="900" spc="500">
                <a:solidFill>
                  <a:srgbClr val="B4479B"/>
                </a:solidFill>
                <a:latin typeface="Times New Roman"/>
                <a:cs typeface="Times New Roman"/>
              </a:rPr>
              <a:t> </a:t>
            </a:r>
            <a:r>
              <a:rPr dirty="0" sz="900">
                <a:latin typeface="メイリオ"/>
                <a:cs typeface="メイリオ"/>
              </a:rPr>
              <a:t>近年の国民健康・栄養調査では、成人（40歳〜60</a:t>
            </a:r>
            <a:r>
              <a:rPr dirty="0" sz="900" spc="25">
                <a:latin typeface="メイリオ"/>
                <a:cs typeface="メイリオ"/>
              </a:rPr>
              <a:t>歳未</a:t>
            </a:r>
            <a:r>
              <a:rPr dirty="0" sz="900">
                <a:latin typeface="メイリオ"/>
                <a:cs typeface="メイリオ"/>
              </a:rPr>
              <a:t>満）</a:t>
            </a:r>
            <a:r>
              <a:rPr dirty="0" sz="900" spc="-5">
                <a:latin typeface="メイリオ"/>
                <a:cs typeface="メイリオ"/>
              </a:rPr>
              <a:t>に比べ、高齢世代では睡眠時間が長くなる傾向があ</a:t>
            </a:r>
            <a:r>
              <a:rPr dirty="0" sz="900">
                <a:latin typeface="メイリオ"/>
                <a:cs typeface="メイリオ"/>
              </a:rPr>
              <a:t>ります</a:t>
            </a:r>
            <a:r>
              <a:rPr dirty="0" baseline="27777" sz="900">
                <a:latin typeface="メイリオ"/>
                <a:cs typeface="メイリオ"/>
              </a:rPr>
              <a:t>５）</a:t>
            </a:r>
            <a:r>
              <a:rPr dirty="0" sz="900" spc="-5">
                <a:latin typeface="メイリオ"/>
                <a:cs typeface="メイリオ"/>
              </a:rPr>
              <a:t>。高齢世代では、加齢に伴い生理的に必要な睡眠時間が減少するとともに、睡眠・覚醒リズムを司る体内時計の加齢性変化の影響から昼夜のメリハリが低下し</a:t>
            </a:r>
            <a:r>
              <a:rPr dirty="0" sz="900">
                <a:latin typeface="メイリオ"/>
                <a:cs typeface="メイリオ"/>
              </a:rPr>
              <a:t>ます（図１）</a:t>
            </a:r>
            <a:r>
              <a:rPr dirty="0" sz="900" spc="-5">
                <a:latin typeface="メイリオ"/>
                <a:cs typeface="メイリオ"/>
              </a:rPr>
              <a:t>。昼夜のメリハリが低下すると、日中の活</a:t>
            </a:r>
            <a:r>
              <a:rPr dirty="0" sz="900">
                <a:latin typeface="メイリオ"/>
                <a:cs typeface="メイリオ"/>
              </a:rPr>
              <a:t>動量の減少及び昼寝時間の増加をもたらしますが、30</a:t>
            </a:r>
            <a:r>
              <a:rPr dirty="0" sz="900" spc="-50">
                <a:latin typeface="メイリオ"/>
                <a:cs typeface="メイリオ"/>
              </a:rPr>
              <a:t>分</a:t>
            </a:r>
            <a:r>
              <a:rPr dirty="0" sz="900" spc="-5">
                <a:latin typeface="メイリオ"/>
                <a:cs typeface="メイリオ"/>
              </a:rPr>
              <a:t>以上の昼寝を習慣としている人は、昼寝習慣がない人と</a:t>
            </a:r>
            <a:r>
              <a:rPr dirty="0" sz="900">
                <a:latin typeface="メイリオ"/>
                <a:cs typeface="メイリオ"/>
              </a:rPr>
              <a:t>比べ、将来の死亡リスクが1.27</a:t>
            </a:r>
            <a:r>
              <a:rPr dirty="0" sz="900" spc="-5">
                <a:latin typeface="メイリオ"/>
                <a:cs typeface="メイリオ"/>
              </a:rPr>
              <a:t>倍に増加することが報告</a:t>
            </a:r>
            <a:r>
              <a:rPr dirty="0" sz="900">
                <a:latin typeface="メイリオ"/>
                <a:cs typeface="メイリオ"/>
              </a:rPr>
              <a:t>されています</a:t>
            </a:r>
            <a:r>
              <a:rPr dirty="0" baseline="27777" sz="900">
                <a:latin typeface="メイリオ"/>
                <a:cs typeface="メイリオ"/>
              </a:rPr>
              <a:t>１）</a:t>
            </a:r>
            <a:r>
              <a:rPr dirty="0" sz="900" spc="-5">
                <a:latin typeface="メイリオ"/>
                <a:cs typeface="メイリオ"/>
              </a:rPr>
              <a:t>。また、長い昼寝、頻回の昼寝は、夜間</a:t>
            </a:r>
            <a:r>
              <a:rPr dirty="0" sz="900">
                <a:latin typeface="メイリオ"/>
                <a:cs typeface="メイリオ"/>
              </a:rPr>
              <a:t>の睡眠の質の低下と関連し</a:t>
            </a:r>
            <a:r>
              <a:rPr dirty="0" baseline="27777" sz="900">
                <a:latin typeface="メイリオ"/>
                <a:cs typeface="メイリオ"/>
              </a:rPr>
              <a:t>６）</a:t>
            </a:r>
            <a:r>
              <a:rPr dirty="0" sz="900" spc="-5">
                <a:latin typeface="メイリオ"/>
                <a:cs typeface="メイリオ"/>
              </a:rPr>
              <a:t>、認知機能の低下リスクも</a:t>
            </a:r>
            <a:r>
              <a:rPr dirty="0" sz="900">
                <a:latin typeface="メイリオ"/>
                <a:cs typeface="メイリオ"/>
              </a:rPr>
              <a:t>増加させることが報告されています</a:t>
            </a:r>
            <a:r>
              <a:rPr dirty="0" baseline="27777" sz="900">
                <a:latin typeface="メイリオ"/>
                <a:cs typeface="メイリオ"/>
              </a:rPr>
              <a:t>７）</a:t>
            </a:r>
            <a:r>
              <a:rPr dirty="0" sz="900" spc="-50">
                <a:latin typeface="メイリオ"/>
                <a:cs typeface="メイリオ"/>
              </a:rPr>
              <a:t>。</a:t>
            </a:r>
            <a:endParaRPr sz="900">
              <a:latin typeface="メイリオ"/>
              <a:cs typeface="メイリオ"/>
            </a:endParaRPr>
          </a:p>
        </p:txBody>
      </p:sp>
      <p:sp>
        <p:nvSpPr>
          <p:cNvPr id="16" name="object 16"/>
          <p:cNvSpPr txBox="1"/>
          <p:nvPr/>
        </p:nvSpPr>
        <p:spPr>
          <a:xfrm>
            <a:off x="2467355" y="365759"/>
            <a:ext cx="1760220" cy="189230"/>
          </a:xfrm>
          <a:prstGeom prst="rect">
            <a:avLst/>
          </a:prstGeom>
          <a:solidFill>
            <a:srgbClr val="D50092"/>
          </a:solidFill>
        </p:spPr>
        <p:txBody>
          <a:bodyPr wrap="square" lIns="0" tIns="0" rIns="0" bIns="0" rtlCol="0" vert="horz">
            <a:spAutoFit/>
          </a:bodyPr>
          <a:lstStyle/>
          <a:p>
            <a:pPr marL="197485">
              <a:lnSpc>
                <a:spcPts val="1390"/>
              </a:lnSpc>
            </a:pPr>
            <a:r>
              <a:rPr dirty="0" sz="1200" spc="-20">
                <a:solidFill>
                  <a:srgbClr val="FFFFFF"/>
                </a:solidFill>
                <a:latin typeface="Calibri"/>
                <a:cs typeface="Calibri"/>
              </a:rPr>
              <a:t>RECOMMENDATION</a:t>
            </a:r>
            <a:r>
              <a:rPr dirty="0" sz="1200" spc="70">
                <a:solidFill>
                  <a:srgbClr val="FFFFFF"/>
                </a:solidFill>
                <a:latin typeface="Calibri"/>
                <a:cs typeface="Calibri"/>
              </a:rPr>
              <a:t> </a:t>
            </a:r>
            <a:r>
              <a:rPr dirty="0" sz="1200" spc="-50">
                <a:solidFill>
                  <a:srgbClr val="FFFFFF"/>
                </a:solidFill>
                <a:latin typeface="Calibri"/>
                <a:cs typeface="Calibri"/>
              </a:rPr>
              <a:t>3</a:t>
            </a:r>
            <a:endParaRPr sz="1200">
              <a:latin typeface="Calibri"/>
              <a:cs typeface="Calibri"/>
            </a:endParaRPr>
          </a:p>
        </p:txBody>
      </p:sp>
      <p:sp>
        <p:nvSpPr>
          <p:cNvPr id="17" name="object 17"/>
          <p:cNvSpPr/>
          <p:nvPr/>
        </p:nvSpPr>
        <p:spPr>
          <a:xfrm>
            <a:off x="278891" y="6754368"/>
            <a:ext cx="251460" cy="251460"/>
          </a:xfrm>
          <a:custGeom>
            <a:avLst/>
            <a:gdLst/>
            <a:ahLst/>
            <a:cxnLst/>
            <a:rect l="l" t="t" r="r" b="b"/>
            <a:pathLst>
              <a:path w="251459" h="251459">
                <a:moveTo>
                  <a:pt x="251460" y="0"/>
                </a:moveTo>
                <a:lnTo>
                  <a:pt x="0" y="0"/>
                </a:lnTo>
                <a:lnTo>
                  <a:pt x="0" y="251460"/>
                </a:lnTo>
                <a:lnTo>
                  <a:pt x="251460" y="251460"/>
                </a:lnTo>
                <a:lnTo>
                  <a:pt x="251460" y="0"/>
                </a:lnTo>
                <a:close/>
              </a:path>
            </a:pathLst>
          </a:custGeom>
          <a:solidFill>
            <a:srgbClr val="D50092"/>
          </a:solidFill>
        </p:spPr>
        <p:txBody>
          <a:bodyPr wrap="square" lIns="0" tIns="0" rIns="0" bIns="0" rtlCol="0"/>
          <a:lstStyle/>
          <a:p/>
        </p:txBody>
      </p:sp>
      <p:sp>
        <p:nvSpPr>
          <p:cNvPr id="18" name="object 18"/>
          <p:cNvSpPr txBox="1"/>
          <p:nvPr/>
        </p:nvSpPr>
        <p:spPr>
          <a:xfrm>
            <a:off x="316179" y="6768465"/>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19" name="object 19"/>
          <p:cNvSpPr txBox="1"/>
          <p:nvPr/>
        </p:nvSpPr>
        <p:spPr>
          <a:xfrm>
            <a:off x="638555" y="6754368"/>
            <a:ext cx="5941060" cy="251460"/>
          </a:xfrm>
          <a:prstGeom prst="rect">
            <a:avLst/>
          </a:prstGeom>
          <a:solidFill>
            <a:srgbClr val="D50092"/>
          </a:solidFill>
        </p:spPr>
        <p:txBody>
          <a:bodyPr wrap="square" lIns="0" tIns="26670" rIns="0" bIns="0" rtlCol="0" vert="horz">
            <a:spAutoFit/>
          </a:bodyPr>
          <a:lstStyle/>
          <a:p>
            <a:pPr marL="91440">
              <a:lnSpc>
                <a:spcPct val="100000"/>
              </a:lnSpc>
              <a:spcBef>
                <a:spcPts val="210"/>
              </a:spcBef>
            </a:pPr>
            <a:r>
              <a:rPr dirty="0" sz="1200" spc="-5" b="1">
                <a:solidFill>
                  <a:srgbClr val="FFFFFF"/>
                </a:solidFill>
                <a:latin typeface="メイリオ"/>
                <a:cs typeface="メイリオ"/>
              </a:rPr>
              <a:t>床上時間と健康との関係</a:t>
            </a:r>
            <a:endParaRPr sz="1200">
              <a:latin typeface="メイリオ"/>
              <a:cs typeface="メイリオ"/>
            </a:endParaRPr>
          </a:p>
        </p:txBody>
      </p:sp>
      <p:sp>
        <p:nvSpPr>
          <p:cNvPr id="20" name="object 20"/>
          <p:cNvSpPr txBox="1"/>
          <p:nvPr/>
        </p:nvSpPr>
        <p:spPr>
          <a:xfrm>
            <a:off x="241096" y="7238745"/>
            <a:ext cx="3154045" cy="1886585"/>
          </a:xfrm>
          <a:prstGeom prst="rect">
            <a:avLst/>
          </a:prstGeom>
        </p:spPr>
        <p:txBody>
          <a:bodyPr wrap="square" lIns="0" tIns="12700" rIns="0" bIns="0" rtlCol="0" vert="horz">
            <a:spAutoFit/>
          </a:bodyPr>
          <a:lstStyle/>
          <a:p>
            <a:pPr algn="just" marL="182245" marR="30480">
              <a:lnSpc>
                <a:spcPct val="120000"/>
              </a:lnSpc>
              <a:spcBef>
                <a:spcPts val="100"/>
              </a:spcBef>
            </a:pPr>
            <a:r>
              <a:rPr dirty="0" sz="900" spc="-5">
                <a:latin typeface="メイリオ"/>
                <a:cs typeface="メイリオ"/>
              </a:rPr>
              <a:t>育児などの家庭内での役割も徐々に減少するため、必要な睡眠時間に対して床上時間が相対的に過剰となる傾向</a:t>
            </a:r>
            <a:r>
              <a:rPr dirty="0" sz="900">
                <a:latin typeface="メイリオ"/>
                <a:cs typeface="メイリオ"/>
              </a:rPr>
              <a:t>がみられます（図２）</a:t>
            </a:r>
            <a:r>
              <a:rPr dirty="0" sz="900" spc="15">
                <a:latin typeface="メイリオ"/>
                <a:cs typeface="メイリオ"/>
              </a:rPr>
              <a:t> </a:t>
            </a:r>
            <a:r>
              <a:rPr dirty="0" baseline="27777" sz="900" spc="-15">
                <a:latin typeface="メイリオ"/>
                <a:cs typeface="メイリオ"/>
              </a:rPr>
              <a:t>３,８）</a:t>
            </a:r>
            <a:r>
              <a:rPr dirty="0" sz="900" spc="-50">
                <a:latin typeface="メイリオ"/>
                <a:cs typeface="メイリオ"/>
              </a:rPr>
              <a:t>。</a:t>
            </a:r>
            <a:endParaRPr sz="900">
              <a:latin typeface="メイリオ"/>
              <a:cs typeface="メイリオ"/>
            </a:endParaRPr>
          </a:p>
          <a:p>
            <a:pPr algn="just" marL="182245" marR="30480" indent="-144780">
              <a:lnSpc>
                <a:spcPct val="120000"/>
              </a:lnSpc>
              <a:spcBef>
                <a:spcPts val="395"/>
              </a:spcBef>
            </a:pPr>
            <a:r>
              <a:rPr dirty="0" sz="900">
                <a:solidFill>
                  <a:srgbClr val="B4479B"/>
                </a:solidFill>
                <a:latin typeface="Wingdings"/>
                <a:cs typeface="Wingdings"/>
              </a:rPr>
              <a:t></a:t>
            </a:r>
            <a:r>
              <a:rPr dirty="0" sz="900">
                <a:solidFill>
                  <a:srgbClr val="B4479B"/>
                </a:solidFill>
                <a:latin typeface="Times New Roman"/>
                <a:cs typeface="Times New Roman"/>
              </a:rPr>
              <a:t> </a:t>
            </a:r>
            <a:r>
              <a:rPr dirty="0" sz="900">
                <a:latin typeface="メイリオ"/>
                <a:cs typeface="メイリオ"/>
              </a:rPr>
              <a:t>65</a:t>
            </a:r>
            <a:r>
              <a:rPr dirty="0" sz="900" spc="-5">
                <a:latin typeface="メイリオ"/>
                <a:cs typeface="メイリオ"/>
              </a:rPr>
              <a:t>歳以上の高齢世代では、睡眠時間と総死亡率の関連は明確にならず、床上時間が約８時間以上の場合に総死亡</a:t>
            </a:r>
            <a:r>
              <a:rPr dirty="0" sz="900">
                <a:latin typeface="メイリオ"/>
                <a:cs typeface="メイリオ"/>
              </a:rPr>
              <a:t>率が増加することが報告されています</a:t>
            </a:r>
            <a:r>
              <a:rPr dirty="0" baseline="27777" sz="900">
                <a:latin typeface="メイリオ"/>
                <a:cs typeface="メイリオ"/>
              </a:rPr>
              <a:t>４）</a:t>
            </a:r>
            <a:r>
              <a:rPr dirty="0" sz="900" spc="-15">
                <a:latin typeface="メイリオ"/>
                <a:cs typeface="メイリオ"/>
              </a:rPr>
              <a:t>。さらに、活動</a:t>
            </a:r>
            <a:r>
              <a:rPr dirty="0" sz="900" spc="-5">
                <a:latin typeface="メイリオ"/>
                <a:cs typeface="メイリオ"/>
              </a:rPr>
              <a:t>量計を用いて床上時間を測定した別の調査研究でも、長い床上時間が総死亡率の増加と関連することが示されて</a:t>
            </a:r>
            <a:r>
              <a:rPr dirty="0" sz="900">
                <a:latin typeface="メイリオ"/>
                <a:cs typeface="メイリオ"/>
              </a:rPr>
              <a:t>います</a:t>
            </a:r>
            <a:r>
              <a:rPr dirty="0" baseline="27777" sz="900">
                <a:latin typeface="メイリオ"/>
                <a:cs typeface="メイリオ"/>
              </a:rPr>
              <a:t>９）</a:t>
            </a:r>
            <a:r>
              <a:rPr dirty="0" sz="900" spc="-10">
                <a:latin typeface="メイリオ"/>
                <a:cs typeface="メイリオ"/>
              </a:rPr>
              <a:t>。これらは、高齢世代では睡眠時間の長短より</a:t>
            </a:r>
            <a:r>
              <a:rPr dirty="0" sz="900" spc="-5">
                <a:latin typeface="メイリオ"/>
                <a:cs typeface="メイリオ"/>
              </a:rPr>
              <a:t>も、床上時間が長すぎると不良な健康状態をもたらしうることを示しています。</a:t>
            </a:r>
            <a:endParaRPr sz="900">
              <a:latin typeface="メイリオ"/>
              <a:cs typeface="メイリオ"/>
            </a:endParaRPr>
          </a:p>
        </p:txBody>
      </p:sp>
      <p:sp>
        <p:nvSpPr>
          <p:cNvPr id="21" name="object 21"/>
          <p:cNvSpPr txBox="1"/>
          <p:nvPr/>
        </p:nvSpPr>
        <p:spPr>
          <a:xfrm>
            <a:off x="266496" y="7101585"/>
            <a:ext cx="6319520" cy="162560"/>
          </a:xfrm>
          <a:prstGeom prst="rect">
            <a:avLst/>
          </a:prstGeom>
        </p:spPr>
        <p:txBody>
          <a:bodyPr wrap="square" lIns="0" tIns="12700" rIns="0" bIns="0" rtlCol="0" vert="horz">
            <a:spAutoFit/>
          </a:bodyPr>
          <a:lstStyle/>
          <a:p>
            <a:pPr marL="12700">
              <a:lnSpc>
                <a:spcPct val="100000"/>
              </a:lnSpc>
              <a:spcBef>
                <a:spcPts val="100"/>
              </a:spcBef>
            </a:pPr>
            <a:r>
              <a:rPr dirty="0" sz="900">
                <a:solidFill>
                  <a:srgbClr val="B4479B"/>
                </a:solidFill>
                <a:latin typeface="Wingdings"/>
                <a:cs typeface="Wingdings"/>
              </a:rPr>
              <a:t></a:t>
            </a:r>
            <a:r>
              <a:rPr dirty="0" sz="900" spc="420">
                <a:solidFill>
                  <a:srgbClr val="B4479B"/>
                </a:solidFill>
                <a:latin typeface="Times New Roman"/>
                <a:cs typeface="Times New Roman"/>
              </a:rPr>
              <a:t> </a:t>
            </a:r>
            <a:r>
              <a:rPr dirty="0" sz="900">
                <a:latin typeface="メイリオ"/>
                <a:cs typeface="メイリオ"/>
              </a:rPr>
              <a:t>定年退職などを迎え自宅で過ごす時間が増えるとともに、 </a:t>
            </a:r>
            <a:r>
              <a:rPr dirty="0" sz="900">
                <a:solidFill>
                  <a:srgbClr val="B4479B"/>
                </a:solidFill>
                <a:latin typeface="Wingdings"/>
                <a:cs typeface="Wingdings"/>
              </a:rPr>
              <a:t></a:t>
            </a:r>
            <a:r>
              <a:rPr dirty="0" sz="900" spc="420">
                <a:solidFill>
                  <a:srgbClr val="B4479B"/>
                </a:solidFill>
                <a:latin typeface="Times New Roman"/>
                <a:cs typeface="Times New Roman"/>
              </a:rPr>
              <a:t> </a:t>
            </a:r>
            <a:r>
              <a:rPr dirty="0" sz="900" spc="55">
                <a:latin typeface="メイリオ"/>
                <a:cs typeface="メイリオ"/>
              </a:rPr>
              <a:t>さまざまな健康上の問題</a:t>
            </a:r>
            <a:r>
              <a:rPr dirty="0" sz="900" spc="70">
                <a:latin typeface="メイリオ"/>
                <a:cs typeface="メイリオ"/>
              </a:rPr>
              <a:t>（</a:t>
            </a:r>
            <a:r>
              <a:rPr dirty="0" sz="900" spc="45">
                <a:latin typeface="メイリオ"/>
                <a:cs typeface="メイリオ"/>
              </a:rPr>
              <a:t>心血管疾患、呼吸器疾患、</a:t>
            </a:r>
            <a:endParaRPr sz="900">
              <a:latin typeface="メイリオ"/>
              <a:cs typeface="メイリオ"/>
            </a:endParaRPr>
          </a:p>
        </p:txBody>
      </p:sp>
      <p:sp>
        <p:nvSpPr>
          <p:cNvPr id="22" name="object 22"/>
          <p:cNvSpPr txBox="1"/>
          <p:nvPr/>
        </p:nvSpPr>
        <p:spPr>
          <a:xfrm>
            <a:off x="3633596" y="7238745"/>
            <a:ext cx="2958465" cy="848360"/>
          </a:xfrm>
          <a:prstGeom prst="rect">
            <a:avLst/>
          </a:prstGeom>
        </p:spPr>
        <p:txBody>
          <a:bodyPr wrap="square" lIns="0" tIns="12700" rIns="0" bIns="0" rtlCol="0" vert="horz">
            <a:spAutoFit/>
          </a:bodyPr>
          <a:lstStyle/>
          <a:p>
            <a:pPr algn="just" marL="12700" marR="5080">
              <a:lnSpc>
                <a:spcPct val="120000"/>
              </a:lnSpc>
              <a:spcBef>
                <a:spcPts val="100"/>
              </a:spcBef>
            </a:pPr>
            <a:r>
              <a:rPr dirty="0" sz="900">
                <a:latin typeface="メイリオ"/>
                <a:cs typeface="メイリオ"/>
              </a:rPr>
              <a:t>腰・膝などの関節疾患など）</a:t>
            </a:r>
            <a:r>
              <a:rPr dirty="0" sz="900" spc="-5">
                <a:latin typeface="メイリオ"/>
                <a:cs typeface="メイリオ"/>
              </a:rPr>
              <a:t>から、寝床で過ごす時間を減らすことが難しい人もいますが、前述の研究結果は、必要以上に活動を控え、寝床で過ごす時間を増やしすぎると、長期的な寿命短縮リスクは、むしろ増加する可能</a:t>
            </a:r>
            <a:r>
              <a:rPr dirty="0" sz="900" spc="-10">
                <a:latin typeface="メイリオ"/>
                <a:cs typeface="メイリオ"/>
              </a:rPr>
              <a:t>性を示しています。</a:t>
            </a:r>
            <a:endParaRPr sz="900">
              <a:latin typeface="メイリオ"/>
              <a:cs typeface="メイリオ"/>
            </a:endParaRPr>
          </a:p>
        </p:txBody>
      </p:sp>
      <p:pic>
        <p:nvPicPr>
          <p:cNvPr id="23" name="object 23"/>
          <p:cNvPicPr/>
          <p:nvPr/>
        </p:nvPicPr>
        <p:blipFill>
          <a:blip r:embed="rId2" cstate="print"/>
          <a:stretch>
            <a:fillRect/>
          </a:stretch>
        </p:blipFill>
        <p:spPr>
          <a:xfrm>
            <a:off x="3429000" y="8165336"/>
            <a:ext cx="3291075" cy="1428754"/>
          </a:xfrm>
          <a:prstGeom prst="rect">
            <a:avLst/>
          </a:prstGeom>
        </p:spPr>
      </p:pic>
      <p:pic>
        <p:nvPicPr>
          <p:cNvPr id="24" name="object 24"/>
          <p:cNvPicPr/>
          <p:nvPr/>
        </p:nvPicPr>
        <p:blipFill>
          <a:blip r:embed="rId3" cstate="print"/>
          <a:stretch>
            <a:fillRect/>
          </a:stretch>
        </p:blipFill>
        <p:spPr>
          <a:xfrm>
            <a:off x="3396996" y="5190373"/>
            <a:ext cx="3340607" cy="1434454"/>
          </a:xfrm>
          <a:prstGeom prst="rect">
            <a:avLst/>
          </a:prstGeom>
        </p:spPr>
      </p:pic>
      <p:sp>
        <p:nvSpPr>
          <p:cNvPr id="25" name="object 25"/>
          <p:cNvSpPr txBox="1">
            <a:spLocks noGrp="1"/>
          </p:cNvSpPr>
          <p:nvPr>
            <p:ph type="sldNum" idx="7" sz="quarter"/>
          </p:nvPr>
        </p:nvSpPr>
        <p:spPr>
          <a:prstGeom prst="rect"/>
        </p:spPr>
        <p:txBody>
          <a:bodyPr wrap="square" lIns="0" tIns="0" rIns="0" bIns="0" rtlCol="0" vert="horz">
            <a:spAutoFit/>
          </a:bodyPr>
          <a:lstStyle/>
          <a:p>
            <a:pPr marL="38100">
              <a:lnSpc>
                <a:spcPts val="1215"/>
              </a:lnSpc>
            </a:pPr>
            <a:r>
              <a:rPr dirty="0" spc="-25"/>
              <a:t>18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95847" y="83058"/>
            <a:ext cx="697865"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D50092"/>
                </a:solidFill>
                <a:latin typeface="メイリオ"/>
                <a:cs typeface="メイリオ"/>
              </a:rPr>
              <a:t>高齢者版（案）</a:t>
            </a:r>
            <a:endParaRPr sz="800">
              <a:latin typeface="メイリオ"/>
              <a:cs typeface="メイリオ"/>
            </a:endParaRPr>
          </a:p>
        </p:txBody>
      </p:sp>
      <p:sp>
        <p:nvSpPr>
          <p:cNvPr id="3" name="object 3"/>
          <p:cNvSpPr/>
          <p:nvPr/>
        </p:nvSpPr>
        <p:spPr>
          <a:xfrm>
            <a:off x="278891" y="316991"/>
            <a:ext cx="251460" cy="251460"/>
          </a:xfrm>
          <a:custGeom>
            <a:avLst/>
            <a:gdLst/>
            <a:ahLst/>
            <a:cxnLst/>
            <a:rect l="l" t="t" r="r" b="b"/>
            <a:pathLst>
              <a:path w="251459" h="251459">
                <a:moveTo>
                  <a:pt x="251460" y="0"/>
                </a:moveTo>
                <a:lnTo>
                  <a:pt x="0" y="0"/>
                </a:lnTo>
                <a:lnTo>
                  <a:pt x="0" y="251459"/>
                </a:lnTo>
                <a:lnTo>
                  <a:pt x="251460" y="251459"/>
                </a:lnTo>
                <a:lnTo>
                  <a:pt x="251460" y="0"/>
                </a:lnTo>
                <a:close/>
              </a:path>
            </a:pathLst>
          </a:custGeom>
          <a:solidFill>
            <a:srgbClr val="D50092"/>
          </a:solidFill>
        </p:spPr>
        <p:txBody>
          <a:bodyPr wrap="square" lIns="0" tIns="0" rIns="0" bIns="0" rtlCol="0"/>
          <a:lstStyle/>
          <a:p/>
        </p:txBody>
      </p:sp>
      <p:sp>
        <p:nvSpPr>
          <p:cNvPr id="4" name="object 4"/>
          <p:cNvSpPr txBox="1"/>
          <p:nvPr/>
        </p:nvSpPr>
        <p:spPr>
          <a:xfrm>
            <a:off x="316179" y="330200"/>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5" name="object 5"/>
          <p:cNvSpPr txBox="1"/>
          <p:nvPr/>
        </p:nvSpPr>
        <p:spPr>
          <a:xfrm>
            <a:off x="638555" y="316991"/>
            <a:ext cx="5941060" cy="251460"/>
          </a:xfrm>
          <a:prstGeom prst="rect">
            <a:avLst/>
          </a:prstGeom>
          <a:solidFill>
            <a:srgbClr val="D50092"/>
          </a:solidFill>
        </p:spPr>
        <p:txBody>
          <a:bodyPr wrap="square" lIns="0" tIns="25400" rIns="0" bIns="0" rtlCol="0" vert="horz">
            <a:spAutoFit/>
          </a:bodyPr>
          <a:lstStyle/>
          <a:p>
            <a:pPr marL="91440">
              <a:lnSpc>
                <a:spcPct val="100000"/>
              </a:lnSpc>
              <a:spcBef>
                <a:spcPts val="200"/>
              </a:spcBef>
            </a:pPr>
            <a:r>
              <a:rPr dirty="0" sz="1200" spc="-5" b="1">
                <a:solidFill>
                  <a:srgbClr val="FFFFFF"/>
                </a:solidFill>
                <a:latin typeface="メイリオ"/>
                <a:cs typeface="メイリオ"/>
              </a:rPr>
              <a:t>睡眠休養感の欠如による健康へのリスク</a:t>
            </a:r>
            <a:endParaRPr sz="1200">
              <a:latin typeface="メイリオ"/>
              <a:cs typeface="メイリオ"/>
            </a:endParaRPr>
          </a:p>
        </p:txBody>
      </p:sp>
      <p:sp>
        <p:nvSpPr>
          <p:cNvPr id="6" name="object 6"/>
          <p:cNvSpPr txBox="1"/>
          <p:nvPr/>
        </p:nvSpPr>
        <p:spPr>
          <a:xfrm>
            <a:off x="241096" y="678941"/>
            <a:ext cx="3160395" cy="1342390"/>
          </a:xfrm>
          <a:prstGeom prst="rect">
            <a:avLst/>
          </a:prstGeom>
        </p:spPr>
        <p:txBody>
          <a:bodyPr wrap="square" lIns="0" tIns="12700" rIns="0" bIns="0" rtlCol="0" vert="horz">
            <a:spAutoFit/>
          </a:bodyPr>
          <a:lstStyle/>
          <a:p>
            <a:pPr algn="just" marL="182245" marR="33655" indent="-144780">
              <a:lnSpc>
                <a:spcPct val="120000"/>
              </a:lnSpc>
              <a:spcBef>
                <a:spcPts val="100"/>
              </a:spcBef>
            </a:pPr>
            <a:r>
              <a:rPr dirty="0" sz="900">
                <a:solidFill>
                  <a:srgbClr val="B4479B"/>
                </a:solidFill>
                <a:latin typeface="Wingdings"/>
                <a:cs typeface="Wingdings"/>
              </a:rPr>
              <a:t></a:t>
            </a:r>
            <a:r>
              <a:rPr dirty="0" sz="900">
                <a:solidFill>
                  <a:srgbClr val="B4479B"/>
                </a:solidFill>
                <a:latin typeface="Times New Roman"/>
                <a:cs typeface="Times New Roman"/>
              </a:rPr>
              <a:t> </a:t>
            </a:r>
            <a:r>
              <a:rPr dirty="0" sz="900">
                <a:latin typeface="メイリオ"/>
                <a:cs typeface="メイリオ"/>
              </a:rPr>
              <a:t>米国の地域住民における調査では、65</a:t>
            </a:r>
            <a:r>
              <a:rPr dirty="0" sz="900" spc="-10">
                <a:latin typeface="メイリオ"/>
                <a:cs typeface="メイリオ"/>
              </a:rPr>
              <a:t>歳以上の高齢世代</a:t>
            </a:r>
            <a:r>
              <a:rPr dirty="0" sz="900">
                <a:latin typeface="メイリオ"/>
                <a:cs typeface="メイリオ"/>
              </a:rPr>
              <a:t>では、床上時間が長く（８時間以上）</a:t>
            </a:r>
            <a:r>
              <a:rPr dirty="0" sz="900" spc="-10">
                <a:latin typeface="メイリオ"/>
                <a:cs typeface="メイリオ"/>
              </a:rPr>
              <a:t>、かつ睡眠休養感</a:t>
            </a:r>
            <a:endParaRPr sz="900">
              <a:latin typeface="メイリオ"/>
              <a:cs typeface="メイリオ"/>
            </a:endParaRPr>
          </a:p>
          <a:p>
            <a:pPr algn="just" marL="182245" marR="30480">
              <a:lnSpc>
                <a:spcPct val="120000"/>
              </a:lnSpc>
            </a:pPr>
            <a:r>
              <a:rPr dirty="0" sz="900">
                <a:latin typeface="メイリオ"/>
                <a:cs typeface="メイリオ"/>
              </a:rPr>
              <a:t>（睡眠で休養がとれている感覚）</a:t>
            </a:r>
            <a:r>
              <a:rPr dirty="0" sz="900" spc="-5">
                <a:latin typeface="メイリオ"/>
                <a:cs typeface="メイリオ"/>
              </a:rPr>
              <a:t>が欠如している場合に死亡リスクが増加することが示されています。何らかの病因により２年以内の死期が迫り、やむなく床上時間が増加してしまった可能性がある人を除いてもなお、死亡リスクと床上時間、睡眠休養感の関係は同様な傾向が示</a:t>
            </a:r>
            <a:r>
              <a:rPr dirty="0" sz="900">
                <a:latin typeface="メイリオ"/>
                <a:cs typeface="メイリオ"/>
              </a:rPr>
              <a:t>されました</a:t>
            </a:r>
            <a:r>
              <a:rPr dirty="0" baseline="27777" sz="900" spc="-15">
                <a:latin typeface="メイリオ"/>
                <a:cs typeface="メイリオ"/>
              </a:rPr>
              <a:t>10）</a:t>
            </a:r>
            <a:r>
              <a:rPr dirty="0" sz="900" spc="-10">
                <a:latin typeface="メイリオ"/>
                <a:cs typeface="メイリオ"/>
              </a:rPr>
              <a:t>（</a:t>
            </a:r>
            <a:r>
              <a:rPr dirty="0" sz="900">
                <a:latin typeface="メイリオ"/>
                <a:cs typeface="メイリオ"/>
              </a:rPr>
              <a:t>図３）</a:t>
            </a:r>
            <a:r>
              <a:rPr dirty="0" sz="900" spc="-50">
                <a:latin typeface="メイリオ"/>
                <a:cs typeface="メイリオ"/>
              </a:rPr>
              <a:t>。</a:t>
            </a:r>
            <a:endParaRPr sz="900">
              <a:latin typeface="メイリオ"/>
              <a:cs typeface="メイリオ"/>
            </a:endParaRPr>
          </a:p>
        </p:txBody>
      </p:sp>
      <p:sp>
        <p:nvSpPr>
          <p:cNvPr id="7" name="object 7"/>
          <p:cNvSpPr/>
          <p:nvPr/>
        </p:nvSpPr>
        <p:spPr>
          <a:xfrm>
            <a:off x="297179" y="2653283"/>
            <a:ext cx="253365" cy="253365"/>
          </a:xfrm>
          <a:custGeom>
            <a:avLst/>
            <a:gdLst/>
            <a:ahLst/>
            <a:cxnLst/>
            <a:rect l="l" t="t" r="r" b="b"/>
            <a:pathLst>
              <a:path w="253365" h="253364">
                <a:moveTo>
                  <a:pt x="252984" y="0"/>
                </a:moveTo>
                <a:lnTo>
                  <a:pt x="0" y="0"/>
                </a:lnTo>
                <a:lnTo>
                  <a:pt x="0" y="252983"/>
                </a:lnTo>
                <a:lnTo>
                  <a:pt x="252984" y="252983"/>
                </a:lnTo>
                <a:lnTo>
                  <a:pt x="252984" y="0"/>
                </a:lnTo>
                <a:close/>
              </a:path>
            </a:pathLst>
          </a:custGeom>
          <a:solidFill>
            <a:srgbClr val="D50092"/>
          </a:solidFill>
        </p:spPr>
        <p:txBody>
          <a:bodyPr wrap="square" lIns="0" tIns="0" rIns="0" bIns="0" rtlCol="0"/>
          <a:lstStyle/>
          <a:p/>
        </p:txBody>
      </p:sp>
      <p:sp>
        <p:nvSpPr>
          <p:cNvPr id="8" name="object 8"/>
          <p:cNvSpPr txBox="1"/>
          <p:nvPr/>
        </p:nvSpPr>
        <p:spPr>
          <a:xfrm>
            <a:off x="334772" y="2667381"/>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４</a:t>
            </a:r>
            <a:endParaRPr sz="1200">
              <a:latin typeface="メイリオ"/>
              <a:cs typeface="メイリオ"/>
            </a:endParaRPr>
          </a:p>
        </p:txBody>
      </p:sp>
      <p:sp>
        <p:nvSpPr>
          <p:cNvPr id="9" name="object 9"/>
          <p:cNvSpPr txBox="1"/>
          <p:nvPr/>
        </p:nvSpPr>
        <p:spPr>
          <a:xfrm>
            <a:off x="656844" y="2653283"/>
            <a:ext cx="5941060" cy="253365"/>
          </a:xfrm>
          <a:prstGeom prst="rect">
            <a:avLst/>
          </a:prstGeom>
          <a:solidFill>
            <a:srgbClr val="D50092"/>
          </a:solidFill>
        </p:spPr>
        <p:txBody>
          <a:bodyPr wrap="square" lIns="0" tIns="26670" rIns="0" bIns="0" rtlCol="0" vert="horz">
            <a:spAutoFit/>
          </a:bodyPr>
          <a:lstStyle/>
          <a:p>
            <a:pPr marL="92075">
              <a:lnSpc>
                <a:spcPct val="100000"/>
              </a:lnSpc>
              <a:spcBef>
                <a:spcPts val="210"/>
              </a:spcBef>
            </a:pPr>
            <a:r>
              <a:rPr dirty="0" sz="1200" spc="-10" b="1">
                <a:solidFill>
                  <a:srgbClr val="FFFFFF"/>
                </a:solidFill>
                <a:latin typeface="メイリオ"/>
                <a:cs typeface="メイリオ"/>
              </a:rPr>
              <a:t>取り組むべきこと</a:t>
            </a:r>
            <a:endParaRPr sz="1200">
              <a:latin typeface="メイリオ"/>
              <a:cs typeface="メイリオ"/>
            </a:endParaRPr>
          </a:p>
        </p:txBody>
      </p:sp>
      <p:sp>
        <p:nvSpPr>
          <p:cNvPr id="10" name="object 10"/>
          <p:cNvSpPr txBox="1"/>
          <p:nvPr/>
        </p:nvSpPr>
        <p:spPr>
          <a:xfrm>
            <a:off x="284784" y="2956702"/>
            <a:ext cx="3215005" cy="2016125"/>
          </a:xfrm>
          <a:prstGeom prst="rect">
            <a:avLst/>
          </a:prstGeom>
        </p:spPr>
        <p:txBody>
          <a:bodyPr wrap="square" lIns="0" tIns="100330" rIns="0" bIns="0" rtlCol="0" vert="horz">
            <a:spAutoFit/>
          </a:bodyPr>
          <a:lstStyle/>
          <a:p>
            <a:pPr marL="12700">
              <a:lnSpc>
                <a:spcPct val="100000"/>
              </a:lnSpc>
              <a:spcBef>
                <a:spcPts val="790"/>
              </a:spcBef>
            </a:pPr>
            <a:r>
              <a:rPr dirty="0" u="sng" sz="1000" spc="-20" b="1">
                <a:uFill>
                  <a:solidFill>
                    <a:srgbClr val="000000"/>
                  </a:solidFill>
                </a:uFill>
                <a:latin typeface="メイリオ"/>
                <a:cs typeface="メイリオ"/>
              </a:rPr>
              <a:t>床上時間について</a:t>
            </a:r>
            <a:endParaRPr sz="1000">
              <a:latin typeface="メイリオ"/>
              <a:cs typeface="メイリオ"/>
            </a:endParaRPr>
          </a:p>
          <a:p>
            <a:pPr marL="156845" marR="119380" indent="-144780">
              <a:lnSpc>
                <a:spcPct val="120000"/>
              </a:lnSpc>
              <a:spcBef>
                <a:spcPts val="409"/>
              </a:spcBef>
            </a:pPr>
            <a:r>
              <a:rPr dirty="0" sz="900">
                <a:solidFill>
                  <a:srgbClr val="B4479B"/>
                </a:solidFill>
                <a:latin typeface="Wingdings"/>
                <a:cs typeface="Wingdings"/>
              </a:rPr>
              <a:t></a:t>
            </a:r>
            <a:r>
              <a:rPr dirty="0" sz="900" spc="500">
                <a:solidFill>
                  <a:srgbClr val="B4479B"/>
                </a:solidFill>
                <a:latin typeface="Times New Roman"/>
                <a:cs typeface="Times New Roman"/>
              </a:rPr>
              <a:t> </a:t>
            </a:r>
            <a:r>
              <a:rPr dirty="0" sz="900" spc="-5">
                <a:latin typeface="メイリオ"/>
                <a:cs typeface="メイリオ"/>
              </a:rPr>
              <a:t>高齢世代では、長い床上時間が健康リスクとなるため、睡眠時間よりも床上時間を重視しましょう。</a:t>
            </a:r>
            <a:endParaRPr sz="900">
              <a:latin typeface="メイリオ"/>
              <a:cs typeface="メイリオ"/>
            </a:endParaRPr>
          </a:p>
          <a:p>
            <a:pPr marL="156845" marR="5080" indent="-144780">
              <a:lnSpc>
                <a:spcPct val="120000"/>
              </a:lnSpc>
              <a:spcBef>
                <a:spcPts val="409"/>
              </a:spcBef>
            </a:pPr>
            <a:r>
              <a:rPr dirty="0" sz="900">
                <a:solidFill>
                  <a:srgbClr val="B4479B"/>
                </a:solidFill>
                <a:latin typeface="Wingdings"/>
                <a:cs typeface="Wingdings"/>
              </a:rPr>
              <a:t></a:t>
            </a:r>
            <a:r>
              <a:rPr dirty="0" sz="900" spc="245">
                <a:solidFill>
                  <a:srgbClr val="B4479B"/>
                </a:solidFill>
                <a:latin typeface="Times New Roman"/>
                <a:cs typeface="Times New Roman"/>
              </a:rPr>
              <a:t>  </a:t>
            </a:r>
            <a:r>
              <a:rPr dirty="0" sz="900">
                <a:latin typeface="メイリオ"/>
                <a:cs typeface="メイリオ"/>
              </a:rPr>
              <a:t>床上時間の目安は、１週間の平均睡眠時間（</a:t>
            </a:r>
            <a:r>
              <a:rPr dirty="0" sz="900" spc="-10">
                <a:latin typeface="メイリオ"/>
                <a:cs typeface="メイリオ"/>
              </a:rPr>
              <a:t>実際に眠っ</a:t>
            </a:r>
            <a:r>
              <a:rPr dirty="0" sz="900" spc="500">
                <a:latin typeface="メイリオ"/>
                <a:cs typeface="メイリオ"/>
              </a:rPr>
              <a:t> </a:t>
            </a:r>
            <a:r>
              <a:rPr dirty="0" sz="900">
                <a:latin typeface="メイリオ"/>
                <a:cs typeface="メイリオ"/>
              </a:rPr>
              <a:t>ている時間）＋30</a:t>
            </a:r>
            <a:r>
              <a:rPr dirty="0" sz="900" spc="-5">
                <a:latin typeface="メイリオ"/>
                <a:cs typeface="メイリオ"/>
              </a:rPr>
              <a:t>分程度です。床上時間が８時間以上に</a:t>
            </a:r>
            <a:r>
              <a:rPr dirty="0" sz="900" spc="500">
                <a:latin typeface="メイリオ"/>
                <a:cs typeface="メイリオ"/>
              </a:rPr>
              <a:t> </a:t>
            </a:r>
            <a:r>
              <a:rPr dirty="0" sz="900" spc="-5">
                <a:latin typeface="メイリオ"/>
                <a:cs typeface="メイリオ"/>
              </a:rPr>
              <a:t>ならないことを目安に、必要な睡眠時間を確保するよう</a:t>
            </a:r>
            <a:r>
              <a:rPr dirty="0" sz="900" spc="500">
                <a:latin typeface="メイリオ"/>
                <a:cs typeface="メイリオ"/>
              </a:rPr>
              <a:t> </a:t>
            </a:r>
            <a:r>
              <a:rPr dirty="0" sz="900" spc="-5">
                <a:latin typeface="メイリオ"/>
                <a:cs typeface="メイリオ"/>
              </a:rPr>
              <a:t>にしましょう。なお、必要な睡眠時間には個人差があり、特に、高齢世代でも日中に忙しく過ごしている人におい</a:t>
            </a:r>
            <a:r>
              <a:rPr dirty="0" sz="900" spc="500">
                <a:latin typeface="メイリオ"/>
                <a:cs typeface="メイリオ"/>
              </a:rPr>
              <a:t> </a:t>
            </a:r>
            <a:r>
              <a:rPr dirty="0" sz="900" spc="-5">
                <a:latin typeface="メイリオ"/>
                <a:cs typeface="メイリオ"/>
              </a:rPr>
              <a:t>ては、成人と同等の睡眠時間が必要な場合もあります。</a:t>
            </a:r>
            <a:r>
              <a:rPr dirty="0" sz="900" spc="500">
                <a:latin typeface="メイリオ"/>
                <a:cs typeface="メイリオ"/>
              </a:rPr>
              <a:t> </a:t>
            </a:r>
            <a:r>
              <a:rPr dirty="0" sz="900" spc="-5">
                <a:latin typeface="メイリオ"/>
                <a:cs typeface="メイリオ"/>
              </a:rPr>
              <a:t>個人差を考慮しつつ、６時間以上を目安として睡眠休養</a:t>
            </a:r>
            <a:r>
              <a:rPr dirty="0" sz="900" spc="500">
                <a:latin typeface="メイリオ"/>
                <a:cs typeface="メイリオ"/>
              </a:rPr>
              <a:t> </a:t>
            </a:r>
            <a:r>
              <a:rPr dirty="0" sz="900" spc="-5">
                <a:latin typeface="メイリオ"/>
                <a:cs typeface="メイリオ"/>
              </a:rPr>
              <a:t>感が得られるよう必要な睡眠時間を見つけましょう。</a:t>
            </a:r>
            <a:endParaRPr sz="900">
              <a:latin typeface="メイリオ"/>
              <a:cs typeface="メイリオ"/>
            </a:endParaRPr>
          </a:p>
        </p:txBody>
      </p:sp>
      <p:sp>
        <p:nvSpPr>
          <p:cNvPr id="11" name="object 11"/>
          <p:cNvSpPr txBox="1"/>
          <p:nvPr/>
        </p:nvSpPr>
        <p:spPr>
          <a:xfrm>
            <a:off x="284784" y="5241417"/>
            <a:ext cx="3103245" cy="560705"/>
          </a:xfrm>
          <a:prstGeom prst="rect">
            <a:avLst/>
          </a:prstGeom>
        </p:spPr>
        <p:txBody>
          <a:bodyPr wrap="square" lIns="0" tIns="12065" rIns="0" bIns="0" rtlCol="0" vert="horz">
            <a:spAutoFit/>
          </a:bodyPr>
          <a:lstStyle/>
          <a:p>
            <a:pPr marL="12700">
              <a:lnSpc>
                <a:spcPct val="100000"/>
              </a:lnSpc>
              <a:spcBef>
                <a:spcPts val="95"/>
              </a:spcBef>
            </a:pPr>
            <a:r>
              <a:rPr dirty="0" u="sng" sz="1000" spc="-15" b="1">
                <a:uFill>
                  <a:solidFill>
                    <a:srgbClr val="000000"/>
                  </a:solidFill>
                </a:uFill>
                <a:latin typeface="メイリオ"/>
                <a:cs typeface="メイリオ"/>
              </a:rPr>
              <a:t>睡眠休養感の確保について</a:t>
            </a:r>
            <a:endParaRPr sz="1000">
              <a:latin typeface="メイリオ"/>
              <a:cs typeface="メイリオ"/>
            </a:endParaRPr>
          </a:p>
          <a:p>
            <a:pPr marL="156845" marR="5080" indent="-144780">
              <a:lnSpc>
                <a:spcPct val="120000"/>
              </a:lnSpc>
              <a:spcBef>
                <a:spcPts val="425"/>
              </a:spcBef>
            </a:pPr>
            <a:r>
              <a:rPr dirty="0" sz="900">
                <a:solidFill>
                  <a:srgbClr val="B4479B"/>
                </a:solidFill>
                <a:latin typeface="Wingdings"/>
                <a:cs typeface="Wingdings"/>
              </a:rPr>
              <a:t></a:t>
            </a:r>
            <a:r>
              <a:rPr dirty="0" sz="900" spc="500">
                <a:solidFill>
                  <a:srgbClr val="B4479B"/>
                </a:solidFill>
                <a:latin typeface="Times New Roman"/>
                <a:cs typeface="Times New Roman"/>
              </a:rPr>
              <a:t> </a:t>
            </a:r>
            <a:r>
              <a:rPr dirty="0" sz="900" spc="-5">
                <a:latin typeface="メイリオ"/>
                <a:cs typeface="メイリオ"/>
              </a:rPr>
              <a:t>睡眠時間を十分とっているにもかかわらず、睡眠休養感が低い場合は、以下の対策が有効な場合があります。</a:t>
            </a:r>
            <a:endParaRPr sz="900">
              <a:latin typeface="メイリオ"/>
              <a:cs typeface="メイリオ"/>
            </a:endParaRPr>
          </a:p>
        </p:txBody>
      </p:sp>
      <p:sp>
        <p:nvSpPr>
          <p:cNvPr id="12" name="object 12"/>
          <p:cNvSpPr txBox="1"/>
          <p:nvPr/>
        </p:nvSpPr>
        <p:spPr>
          <a:xfrm>
            <a:off x="259384" y="6070168"/>
            <a:ext cx="3265804" cy="3131185"/>
          </a:xfrm>
          <a:prstGeom prst="rect">
            <a:avLst/>
          </a:prstGeom>
        </p:spPr>
        <p:txBody>
          <a:bodyPr wrap="square" lIns="0" tIns="12065" rIns="0" bIns="0" rtlCol="0" vert="horz">
            <a:spAutoFit/>
          </a:bodyPr>
          <a:lstStyle/>
          <a:p>
            <a:pPr marL="38100">
              <a:lnSpc>
                <a:spcPct val="100000"/>
              </a:lnSpc>
              <a:spcBef>
                <a:spcPts val="95"/>
              </a:spcBef>
            </a:pPr>
            <a:r>
              <a:rPr dirty="0" u="sng" sz="1000" spc="-25">
                <a:solidFill>
                  <a:srgbClr val="CC0099"/>
                </a:solidFill>
                <a:uFill>
                  <a:solidFill>
                    <a:srgbClr val="CC0099"/>
                  </a:solidFill>
                </a:uFill>
                <a:latin typeface="メイリオ"/>
                <a:cs typeface="メイリオ"/>
              </a:rPr>
              <a:t>床上時間</a:t>
            </a:r>
            <a:endParaRPr sz="1000">
              <a:latin typeface="メイリオ"/>
              <a:cs typeface="メイリオ"/>
            </a:endParaRPr>
          </a:p>
          <a:p>
            <a:pPr algn="just" marL="182245" marR="141605" indent="-144780">
              <a:lnSpc>
                <a:spcPct val="120000"/>
              </a:lnSpc>
              <a:spcBef>
                <a:spcPts val="430"/>
              </a:spcBef>
            </a:pPr>
            <a:r>
              <a:rPr dirty="0" sz="900">
                <a:solidFill>
                  <a:srgbClr val="B4479B"/>
                </a:solidFill>
                <a:latin typeface="Wingdings"/>
                <a:cs typeface="Wingdings"/>
              </a:rPr>
              <a:t></a:t>
            </a:r>
            <a:r>
              <a:rPr dirty="0" sz="900" spc="500">
                <a:solidFill>
                  <a:srgbClr val="B4479B"/>
                </a:solidFill>
                <a:latin typeface="Times New Roman"/>
                <a:cs typeface="Times New Roman"/>
              </a:rPr>
              <a:t> </a:t>
            </a:r>
            <a:r>
              <a:rPr dirty="0" sz="900" spc="-5">
                <a:latin typeface="メイリオ"/>
                <a:cs typeface="メイリオ"/>
              </a:rPr>
              <a:t>長寝を習慣としているような場合、床上時間が８時間以上にならないように制限することが、睡眠の質を高めることに役立つ可能性があります。</a:t>
            </a:r>
            <a:endParaRPr sz="900">
              <a:latin typeface="メイリオ"/>
              <a:cs typeface="メイリオ"/>
            </a:endParaRPr>
          </a:p>
          <a:p>
            <a:pPr algn="just" marL="182245" marR="141605" indent="-144780">
              <a:lnSpc>
                <a:spcPct val="120000"/>
              </a:lnSpc>
              <a:spcBef>
                <a:spcPts val="395"/>
              </a:spcBef>
            </a:pPr>
            <a:r>
              <a:rPr dirty="0" sz="900">
                <a:solidFill>
                  <a:srgbClr val="B4479B"/>
                </a:solidFill>
                <a:latin typeface="Wingdings"/>
                <a:cs typeface="Wingdings"/>
              </a:rPr>
              <a:t></a:t>
            </a:r>
            <a:r>
              <a:rPr dirty="0" sz="900" spc="500">
                <a:solidFill>
                  <a:srgbClr val="B4479B"/>
                </a:solidFill>
                <a:latin typeface="Times New Roman"/>
                <a:cs typeface="Times New Roman"/>
              </a:rPr>
              <a:t> </a:t>
            </a:r>
            <a:r>
              <a:rPr dirty="0" sz="900" spc="-5">
                <a:latin typeface="メイリオ"/>
                <a:cs typeface="メイリオ"/>
              </a:rPr>
              <a:t>まずは自身の睡眠状態を１週間記録してみましょう。ポ</a:t>
            </a:r>
            <a:r>
              <a:rPr dirty="0" sz="900">
                <a:latin typeface="メイリオ"/>
                <a:cs typeface="メイリオ"/>
              </a:rPr>
              <a:t>イントは、床上時間（寝床に入っている時間）</a:t>
            </a:r>
            <a:r>
              <a:rPr dirty="0" sz="900" spc="-15">
                <a:latin typeface="メイリオ"/>
                <a:cs typeface="メイリオ"/>
              </a:rPr>
              <a:t>と睡眠時</a:t>
            </a:r>
            <a:r>
              <a:rPr dirty="0" sz="900">
                <a:latin typeface="メイリオ"/>
                <a:cs typeface="メイリオ"/>
              </a:rPr>
              <a:t>間（実際に眠っている時間）</a:t>
            </a:r>
            <a:r>
              <a:rPr dirty="0" sz="900" spc="-5">
                <a:latin typeface="メイリオ"/>
                <a:cs typeface="メイリオ"/>
              </a:rPr>
              <a:t>を区別することです。</a:t>
            </a:r>
            <a:endParaRPr sz="900">
              <a:latin typeface="メイリオ"/>
              <a:cs typeface="メイリオ"/>
            </a:endParaRPr>
          </a:p>
          <a:p>
            <a:pPr marL="182245" marR="30480" indent="-144780">
              <a:lnSpc>
                <a:spcPct val="120000"/>
              </a:lnSpc>
              <a:spcBef>
                <a:spcPts val="395"/>
              </a:spcBef>
            </a:pPr>
            <a:r>
              <a:rPr dirty="0" sz="900">
                <a:solidFill>
                  <a:srgbClr val="B4479B"/>
                </a:solidFill>
                <a:latin typeface="Wingdings"/>
                <a:cs typeface="Wingdings"/>
              </a:rPr>
              <a:t></a:t>
            </a:r>
            <a:r>
              <a:rPr dirty="0" sz="900" spc="240">
                <a:solidFill>
                  <a:srgbClr val="B4479B"/>
                </a:solidFill>
                <a:latin typeface="Times New Roman"/>
                <a:cs typeface="Times New Roman"/>
              </a:rPr>
              <a:t>  </a:t>
            </a:r>
            <a:r>
              <a:rPr dirty="0" sz="900" spc="-5">
                <a:latin typeface="メイリオ"/>
                <a:cs typeface="メイリオ"/>
              </a:rPr>
              <a:t>自身で床上時間を短縮する際には、６時間を限度にする</a:t>
            </a:r>
            <a:r>
              <a:rPr dirty="0" sz="900" spc="500">
                <a:latin typeface="メイリオ"/>
                <a:cs typeface="メイリオ"/>
              </a:rPr>
              <a:t> </a:t>
            </a:r>
            <a:r>
              <a:rPr dirty="0" sz="900">
                <a:latin typeface="メイリオ"/>
                <a:cs typeface="メイリオ"/>
              </a:rPr>
              <a:t>ことをお勧めします</a:t>
            </a:r>
            <a:r>
              <a:rPr dirty="0" baseline="27777" sz="900">
                <a:latin typeface="メイリオ"/>
                <a:cs typeface="メイリオ"/>
              </a:rPr>
              <a:t>９）</a:t>
            </a:r>
            <a:r>
              <a:rPr dirty="0" sz="900" spc="-5">
                <a:latin typeface="メイリオ"/>
                <a:cs typeface="メイリオ"/>
              </a:rPr>
              <a:t>。その際、寝床で考えごとをする</a:t>
            </a:r>
            <a:r>
              <a:rPr dirty="0" sz="900" spc="500">
                <a:latin typeface="メイリオ"/>
                <a:cs typeface="メイリオ"/>
              </a:rPr>
              <a:t> </a:t>
            </a:r>
            <a:r>
              <a:rPr dirty="0" sz="900" spc="-5">
                <a:latin typeface="メイリオ"/>
                <a:cs typeface="メイリオ"/>
              </a:rPr>
              <a:t>のは避けましょう。なかなか眠れないときはいったん寝</a:t>
            </a:r>
            <a:r>
              <a:rPr dirty="0" sz="900" spc="500">
                <a:latin typeface="メイリオ"/>
                <a:cs typeface="メイリオ"/>
              </a:rPr>
              <a:t> </a:t>
            </a:r>
            <a:r>
              <a:rPr dirty="0" sz="900" spc="-5">
                <a:latin typeface="メイリオ"/>
                <a:cs typeface="メイリオ"/>
              </a:rPr>
              <a:t>床を離れ、寝床以外の静かで暗めの安心感が得られる場</a:t>
            </a:r>
            <a:r>
              <a:rPr dirty="0" sz="900" spc="500">
                <a:latin typeface="メイリオ"/>
                <a:cs typeface="メイリオ"/>
              </a:rPr>
              <a:t> </a:t>
            </a:r>
            <a:r>
              <a:rPr dirty="0" sz="900" spc="-5">
                <a:latin typeface="メイリオ"/>
                <a:cs typeface="メイリオ"/>
              </a:rPr>
              <a:t>所で、眠気が訪れるまで安静状態で過ごします。そして、</a:t>
            </a:r>
            <a:r>
              <a:rPr dirty="0" sz="900">
                <a:latin typeface="メイリオ"/>
                <a:cs typeface="メイリオ"/>
              </a:rPr>
              <a:t>しばらくして眠気が訪れてから寝床に戻りましょう</a:t>
            </a:r>
            <a:r>
              <a:rPr dirty="0" baseline="27777" sz="900">
                <a:latin typeface="メイリオ"/>
                <a:cs typeface="メイリオ"/>
              </a:rPr>
              <a:t>９）</a:t>
            </a:r>
            <a:r>
              <a:rPr dirty="0" sz="900" spc="-50">
                <a:latin typeface="メイリオ"/>
                <a:cs typeface="メイリオ"/>
              </a:rPr>
              <a:t>。</a:t>
            </a:r>
            <a:r>
              <a:rPr dirty="0" sz="900" spc="500">
                <a:latin typeface="メイリオ"/>
                <a:cs typeface="メイリオ"/>
              </a:rPr>
              <a:t> </a:t>
            </a:r>
            <a:r>
              <a:rPr dirty="0" sz="900">
                <a:latin typeface="メイリオ"/>
                <a:cs typeface="メイリオ"/>
              </a:rPr>
              <a:t>また、睡眠を妨げうる寝室環境（</a:t>
            </a:r>
            <a:r>
              <a:rPr dirty="0" sz="900" spc="-5">
                <a:latin typeface="メイリオ"/>
                <a:cs typeface="メイリオ"/>
              </a:rPr>
              <a:t>たとえば、テレビやラ</a:t>
            </a:r>
            <a:r>
              <a:rPr dirty="0" sz="900" spc="500">
                <a:latin typeface="メイリオ"/>
                <a:cs typeface="メイリオ"/>
              </a:rPr>
              <a:t> </a:t>
            </a:r>
            <a:r>
              <a:rPr dirty="0" sz="900">
                <a:latin typeface="メイリオ"/>
                <a:cs typeface="メイリオ"/>
              </a:rPr>
              <a:t>ジオをつけながら寝る、電気をつけたまま寝る）</a:t>
            </a:r>
            <a:r>
              <a:rPr dirty="0" sz="900" spc="-20">
                <a:latin typeface="メイリオ"/>
                <a:cs typeface="メイリオ"/>
              </a:rPr>
              <a:t>は、気</a:t>
            </a:r>
            <a:r>
              <a:rPr dirty="0" sz="900" spc="500">
                <a:latin typeface="メイリオ"/>
                <a:cs typeface="メイリオ"/>
              </a:rPr>
              <a:t> </a:t>
            </a:r>
            <a:r>
              <a:rPr dirty="0" sz="900" spc="-5">
                <a:latin typeface="メイリオ"/>
                <a:cs typeface="メイリオ"/>
              </a:rPr>
              <a:t>づかないうちに良眠の妨げとなっている可能性があるた</a:t>
            </a:r>
            <a:r>
              <a:rPr dirty="0" sz="900" spc="500">
                <a:latin typeface="メイリオ"/>
                <a:cs typeface="メイリオ"/>
              </a:rPr>
              <a:t> </a:t>
            </a:r>
            <a:r>
              <a:rPr dirty="0" sz="900">
                <a:latin typeface="メイリオ"/>
                <a:cs typeface="メイリオ"/>
              </a:rPr>
              <a:t>め改善するよう心がけましょう（⇒</a:t>
            </a:r>
            <a:r>
              <a:rPr dirty="0" sz="900" spc="-10">
                <a:latin typeface="メイリオ"/>
                <a:cs typeface="メイリオ"/>
              </a:rPr>
              <a:t>良質な睡眠のための</a:t>
            </a:r>
            <a:r>
              <a:rPr dirty="0" sz="900" spc="500">
                <a:latin typeface="メイリオ"/>
                <a:cs typeface="メイリオ"/>
              </a:rPr>
              <a:t> </a:t>
            </a:r>
            <a:r>
              <a:rPr dirty="0" sz="900">
                <a:latin typeface="メイリオ"/>
                <a:cs typeface="メイリオ"/>
              </a:rPr>
              <a:t>環境づくりについて（案）</a:t>
            </a:r>
            <a:r>
              <a:rPr dirty="0" sz="900" spc="-5">
                <a:latin typeface="メイリオ"/>
                <a:cs typeface="メイリオ"/>
              </a:rPr>
              <a:t>参照</a:t>
            </a:r>
            <a:r>
              <a:rPr dirty="0" sz="900">
                <a:latin typeface="メイリオ"/>
                <a:cs typeface="メイリオ"/>
              </a:rPr>
              <a:t>）</a:t>
            </a:r>
            <a:r>
              <a:rPr dirty="0" sz="900" spc="-50">
                <a:latin typeface="メイリオ"/>
                <a:cs typeface="メイリオ"/>
              </a:rPr>
              <a:t>。</a:t>
            </a:r>
            <a:endParaRPr sz="900">
              <a:latin typeface="メイリオ"/>
              <a:cs typeface="メイリオ"/>
            </a:endParaRPr>
          </a:p>
        </p:txBody>
      </p:sp>
      <p:sp>
        <p:nvSpPr>
          <p:cNvPr id="13" name="object 13"/>
          <p:cNvSpPr txBox="1"/>
          <p:nvPr/>
        </p:nvSpPr>
        <p:spPr>
          <a:xfrm>
            <a:off x="3507485" y="2956702"/>
            <a:ext cx="3103245" cy="812165"/>
          </a:xfrm>
          <a:prstGeom prst="rect">
            <a:avLst/>
          </a:prstGeom>
        </p:spPr>
        <p:txBody>
          <a:bodyPr wrap="square" lIns="0" tIns="100330" rIns="0" bIns="0" rtlCol="0" vert="horz">
            <a:spAutoFit/>
          </a:bodyPr>
          <a:lstStyle/>
          <a:p>
            <a:pPr marL="12700">
              <a:lnSpc>
                <a:spcPct val="100000"/>
              </a:lnSpc>
              <a:spcBef>
                <a:spcPts val="790"/>
              </a:spcBef>
            </a:pPr>
            <a:r>
              <a:rPr dirty="0" u="sng" sz="1000" spc="-30">
                <a:solidFill>
                  <a:srgbClr val="CC0099"/>
                </a:solidFill>
                <a:uFill>
                  <a:solidFill>
                    <a:srgbClr val="CC0099"/>
                  </a:solidFill>
                </a:uFill>
                <a:latin typeface="メイリオ"/>
                <a:cs typeface="メイリオ"/>
              </a:rPr>
              <a:t>昼寝</a:t>
            </a:r>
            <a:endParaRPr sz="1000">
              <a:latin typeface="メイリオ"/>
              <a:cs typeface="メイリオ"/>
            </a:endParaRPr>
          </a:p>
          <a:p>
            <a:pPr algn="just" marL="156845" marR="5080" indent="-144780">
              <a:lnSpc>
                <a:spcPct val="120000"/>
              </a:lnSpc>
              <a:spcBef>
                <a:spcPts val="409"/>
              </a:spcBef>
            </a:pPr>
            <a:r>
              <a:rPr dirty="0" sz="900">
                <a:solidFill>
                  <a:srgbClr val="B4479B"/>
                </a:solidFill>
                <a:latin typeface="Wingdings"/>
                <a:cs typeface="Wingdings"/>
              </a:rPr>
              <a:t></a:t>
            </a:r>
            <a:r>
              <a:rPr dirty="0" sz="900">
                <a:solidFill>
                  <a:srgbClr val="B4479B"/>
                </a:solidFill>
                <a:latin typeface="Times New Roman"/>
                <a:cs typeface="Times New Roman"/>
              </a:rPr>
              <a:t> </a:t>
            </a:r>
            <a:r>
              <a:rPr dirty="0" sz="900" spc="-5">
                <a:latin typeface="メイリオ"/>
                <a:cs typeface="メイリオ"/>
              </a:rPr>
              <a:t>夜間の良眠を妨げてしまう原因になりうるため、日中の長時間の昼寝は避けるようにしましょう。目覚ましをかける、同居者に起こしてもらうなどの工夫が有効です。</a:t>
            </a:r>
            <a:endParaRPr sz="900">
              <a:latin typeface="メイリオ"/>
              <a:cs typeface="メイリオ"/>
            </a:endParaRPr>
          </a:p>
        </p:txBody>
      </p:sp>
      <p:sp>
        <p:nvSpPr>
          <p:cNvPr id="14" name="object 14"/>
          <p:cNvSpPr txBox="1"/>
          <p:nvPr/>
        </p:nvSpPr>
        <p:spPr>
          <a:xfrm>
            <a:off x="3482085" y="3949619"/>
            <a:ext cx="3154045" cy="2675890"/>
          </a:xfrm>
          <a:prstGeom prst="rect">
            <a:avLst/>
          </a:prstGeom>
        </p:spPr>
        <p:txBody>
          <a:bodyPr wrap="square" lIns="0" tIns="100965" rIns="0" bIns="0" rtlCol="0" vert="horz">
            <a:spAutoFit/>
          </a:bodyPr>
          <a:lstStyle/>
          <a:p>
            <a:pPr marL="38100">
              <a:lnSpc>
                <a:spcPct val="100000"/>
              </a:lnSpc>
              <a:spcBef>
                <a:spcPts val="795"/>
              </a:spcBef>
            </a:pPr>
            <a:r>
              <a:rPr dirty="0" u="sng" sz="1000" spc="-20">
                <a:solidFill>
                  <a:srgbClr val="CC0099"/>
                </a:solidFill>
                <a:uFill>
                  <a:solidFill>
                    <a:srgbClr val="CC0099"/>
                  </a:solidFill>
                </a:uFill>
                <a:latin typeface="メイリオ"/>
                <a:cs typeface="メイリオ"/>
              </a:rPr>
              <a:t>日中の活動と昼夜のメリハリ</a:t>
            </a:r>
            <a:endParaRPr sz="1000">
              <a:latin typeface="メイリオ"/>
              <a:cs typeface="メイリオ"/>
            </a:endParaRPr>
          </a:p>
          <a:p>
            <a:pPr algn="just" marL="182245" marR="30480" indent="-144780">
              <a:lnSpc>
                <a:spcPct val="120000"/>
              </a:lnSpc>
              <a:spcBef>
                <a:spcPts val="415"/>
              </a:spcBef>
            </a:pPr>
            <a:r>
              <a:rPr dirty="0" sz="900">
                <a:solidFill>
                  <a:srgbClr val="B4479B"/>
                </a:solidFill>
                <a:latin typeface="Wingdings"/>
                <a:cs typeface="Wingdings"/>
              </a:rPr>
              <a:t></a:t>
            </a:r>
            <a:r>
              <a:rPr dirty="0" sz="900">
                <a:solidFill>
                  <a:srgbClr val="B4479B"/>
                </a:solidFill>
                <a:latin typeface="Times New Roman"/>
                <a:cs typeface="Times New Roman"/>
              </a:rPr>
              <a:t> </a:t>
            </a:r>
            <a:r>
              <a:rPr dirty="0" sz="900" spc="-5">
                <a:latin typeface="メイリオ"/>
                <a:cs typeface="メイリオ"/>
              </a:rPr>
              <a:t>必要な睡眠時間を確保しつつ、昼夜のメリハリを増進するために、日中の活動時間を増やし、必要以上に寝床で過ごさないようにすることが、健康を増進・改善するため</a:t>
            </a:r>
            <a:r>
              <a:rPr dirty="0" sz="900" spc="-10">
                <a:latin typeface="メイリオ"/>
                <a:cs typeface="メイリオ"/>
              </a:rPr>
              <a:t>に重要です。</a:t>
            </a:r>
            <a:endParaRPr sz="900">
              <a:latin typeface="メイリオ"/>
              <a:cs typeface="メイリオ"/>
            </a:endParaRPr>
          </a:p>
          <a:p>
            <a:pPr algn="just" marL="182245" marR="30480" indent="-144780">
              <a:lnSpc>
                <a:spcPct val="120000"/>
              </a:lnSpc>
              <a:spcBef>
                <a:spcPts val="409"/>
              </a:spcBef>
            </a:pPr>
            <a:r>
              <a:rPr dirty="0" sz="900">
                <a:solidFill>
                  <a:srgbClr val="B4479B"/>
                </a:solidFill>
                <a:latin typeface="Wingdings"/>
                <a:cs typeface="Wingdings"/>
              </a:rPr>
              <a:t></a:t>
            </a:r>
            <a:r>
              <a:rPr dirty="0" sz="900">
                <a:solidFill>
                  <a:srgbClr val="B4479B"/>
                </a:solidFill>
                <a:latin typeface="Times New Roman"/>
                <a:cs typeface="Times New Roman"/>
              </a:rPr>
              <a:t> </a:t>
            </a:r>
            <a:r>
              <a:rPr dirty="0" sz="900" spc="-5">
                <a:latin typeface="メイリオ"/>
                <a:cs typeface="メイリオ"/>
              </a:rPr>
              <a:t>昼間の眠気や疲労感は、昼夜のメリハリの低下に伴って出</a:t>
            </a:r>
            <a:r>
              <a:rPr dirty="0" sz="900">
                <a:latin typeface="メイリオ"/>
                <a:cs typeface="メイリオ"/>
              </a:rPr>
              <a:t>現しやすくなります</a:t>
            </a:r>
            <a:r>
              <a:rPr dirty="0" baseline="27777" sz="900" spc="-15">
                <a:latin typeface="メイリオ"/>
                <a:cs typeface="メイリオ"/>
              </a:rPr>
              <a:t>11）</a:t>
            </a:r>
            <a:r>
              <a:rPr dirty="0" sz="900" spc="-5">
                <a:latin typeface="メイリオ"/>
                <a:cs typeface="メイリオ"/>
              </a:rPr>
              <a:t>。そのため、高齢世代は日中にで</a:t>
            </a:r>
            <a:r>
              <a:rPr dirty="0" sz="900">
                <a:latin typeface="メイリオ"/>
                <a:cs typeface="メイリオ"/>
              </a:rPr>
              <a:t>きるだけ長く太陽の光を浴びること（⇒</a:t>
            </a:r>
            <a:r>
              <a:rPr dirty="0" sz="900" spc="-10">
                <a:latin typeface="メイリオ"/>
                <a:cs typeface="メイリオ"/>
              </a:rPr>
              <a:t>良質な睡眠のた</a:t>
            </a:r>
            <a:r>
              <a:rPr dirty="0" sz="900">
                <a:latin typeface="メイリオ"/>
                <a:cs typeface="メイリオ"/>
              </a:rPr>
              <a:t>めの環境づくりについて（案）参照）</a:t>
            </a:r>
            <a:r>
              <a:rPr dirty="0" sz="900" spc="-10">
                <a:latin typeface="メイリオ"/>
                <a:cs typeface="メイリオ"/>
              </a:rPr>
              <a:t>、習慣的に運動を</a:t>
            </a:r>
            <a:r>
              <a:rPr dirty="0" sz="900">
                <a:latin typeface="メイリオ"/>
                <a:cs typeface="メイリオ"/>
              </a:rPr>
              <a:t>⾏うこと（</a:t>
            </a:r>
            <a:r>
              <a:rPr dirty="0" sz="900" spc="-5">
                <a:latin typeface="メイリオ"/>
                <a:cs typeface="メイリオ"/>
              </a:rPr>
              <a:t>⇒運動、食事等の生活習慣と睡眠について</a:t>
            </a:r>
            <a:endParaRPr sz="900">
              <a:latin typeface="メイリオ"/>
              <a:cs typeface="メイリオ"/>
            </a:endParaRPr>
          </a:p>
          <a:p>
            <a:pPr marL="182245">
              <a:lnSpc>
                <a:spcPct val="100000"/>
              </a:lnSpc>
              <a:spcBef>
                <a:spcPts val="215"/>
              </a:spcBef>
            </a:pPr>
            <a:r>
              <a:rPr dirty="0" sz="900" spc="60">
                <a:latin typeface="メイリオ"/>
                <a:cs typeface="メイリオ"/>
              </a:rPr>
              <a:t>（案）参照）</a:t>
            </a:r>
            <a:r>
              <a:rPr dirty="0" sz="900" spc="45">
                <a:latin typeface="メイリオ"/>
                <a:cs typeface="メイリオ"/>
              </a:rPr>
              <a:t>がお勧めです。社会や他者とのつながり</a:t>
            </a:r>
            <a:endParaRPr sz="900">
              <a:latin typeface="メイリオ"/>
              <a:cs typeface="メイリオ"/>
            </a:endParaRPr>
          </a:p>
          <a:p>
            <a:pPr marL="182245">
              <a:lnSpc>
                <a:spcPct val="100000"/>
              </a:lnSpc>
              <a:spcBef>
                <a:spcPts val="215"/>
              </a:spcBef>
            </a:pPr>
            <a:r>
              <a:rPr dirty="0" sz="900">
                <a:latin typeface="メイリオ"/>
                <a:cs typeface="メイリオ"/>
              </a:rPr>
              <a:t>（地域活動、対人関係）</a:t>
            </a:r>
            <a:r>
              <a:rPr dirty="0" sz="900" spc="-5">
                <a:latin typeface="メイリオ"/>
                <a:cs typeface="メイリオ"/>
              </a:rPr>
              <a:t>や信頼関係によって睡眠や身体</a:t>
            </a:r>
            <a:endParaRPr sz="900">
              <a:latin typeface="メイリオ"/>
              <a:cs typeface="メイリオ"/>
            </a:endParaRPr>
          </a:p>
          <a:p>
            <a:pPr marL="182245">
              <a:lnSpc>
                <a:spcPct val="100000"/>
              </a:lnSpc>
              <a:spcBef>
                <a:spcPts val="215"/>
              </a:spcBef>
            </a:pPr>
            <a:r>
              <a:rPr dirty="0" sz="900" spc="-5">
                <a:latin typeface="メイリオ"/>
                <a:cs typeface="メイリオ"/>
              </a:rPr>
              <a:t>活動などが促進されます。地域住民などで開催している</a:t>
            </a:r>
            <a:endParaRPr sz="900">
              <a:latin typeface="メイリオ"/>
              <a:cs typeface="メイリオ"/>
            </a:endParaRPr>
          </a:p>
          <a:p>
            <a:pPr marL="182245" marR="30480">
              <a:lnSpc>
                <a:spcPct val="120000"/>
              </a:lnSpc>
              <a:spcBef>
                <a:spcPts val="5"/>
              </a:spcBef>
            </a:pPr>
            <a:r>
              <a:rPr dirty="0" sz="900" spc="-5">
                <a:latin typeface="メイリオ"/>
                <a:cs typeface="メイリオ"/>
              </a:rPr>
              <a:t>ヨガなどの心身イベントを活用して運動習慣をつけるこ</a:t>
            </a:r>
            <a:r>
              <a:rPr dirty="0" sz="900">
                <a:latin typeface="メイリオ"/>
                <a:cs typeface="メイリオ"/>
              </a:rPr>
              <a:t>とも良質な睡眠の確保に役立ちます</a:t>
            </a:r>
            <a:r>
              <a:rPr dirty="0" baseline="27777" sz="900" spc="-15">
                <a:latin typeface="メイリオ"/>
                <a:cs typeface="メイリオ"/>
              </a:rPr>
              <a:t>13）</a:t>
            </a:r>
            <a:r>
              <a:rPr dirty="0" sz="900" spc="-50">
                <a:latin typeface="メイリオ"/>
                <a:cs typeface="メイリオ"/>
              </a:rPr>
              <a:t>。</a:t>
            </a:r>
            <a:endParaRPr sz="900">
              <a:latin typeface="メイリオ"/>
              <a:cs typeface="メイリオ"/>
            </a:endParaRPr>
          </a:p>
        </p:txBody>
      </p:sp>
      <p:pic>
        <p:nvPicPr>
          <p:cNvPr id="15" name="object 15"/>
          <p:cNvPicPr/>
          <p:nvPr/>
        </p:nvPicPr>
        <p:blipFill>
          <a:blip r:embed="rId2" cstate="print"/>
          <a:stretch>
            <a:fillRect/>
          </a:stretch>
        </p:blipFill>
        <p:spPr>
          <a:xfrm>
            <a:off x="3488435" y="681191"/>
            <a:ext cx="3092213" cy="1898940"/>
          </a:xfrm>
          <a:prstGeom prst="rect">
            <a:avLst/>
          </a:prstGeom>
        </p:spPr>
      </p:pic>
      <p:sp>
        <p:nvSpPr>
          <p:cNvPr id="16" name="object 16"/>
          <p:cNvSpPr txBox="1">
            <a:spLocks noGrp="1"/>
          </p:cNvSpPr>
          <p:nvPr>
            <p:ph type="sldNum" idx="7" sz="quarter"/>
          </p:nvPr>
        </p:nvSpPr>
        <p:spPr>
          <a:prstGeom prst="rect"/>
        </p:spPr>
        <p:txBody>
          <a:bodyPr wrap="square" lIns="0" tIns="0" rIns="0" bIns="0" rtlCol="0" vert="horz">
            <a:spAutoFit/>
          </a:bodyPr>
          <a:lstStyle/>
          <a:p>
            <a:pPr marL="38100">
              <a:lnSpc>
                <a:spcPts val="1215"/>
              </a:lnSpc>
            </a:pPr>
            <a:r>
              <a:rPr dirty="0" spc="-25"/>
              <a:t>19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95847" y="83058"/>
            <a:ext cx="697865"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D50092"/>
                </a:solidFill>
                <a:latin typeface="メイリオ"/>
                <a:cs typeface="メイリオ"/>
              </a:rPr>
              <a:t>高齢者版（案）</a:t>
            </a:r>
            <a:endParaRPr sz="800">
              <a:latin typeface="メイリオ"/>
              <a:cs typeface="メイリオ"/>
            </a:endParaRPr>
          </a:p>
        </p:txBody>
      </p:sp>
      <p:sp>
        <p:nvSpPr>
          <p:cNvPr id="3" name="object 3"/>
          <p:cNvSpPr txBox="1"/>
          <p:nvPr/>
        </p:nvSpPr>
        <p:spPr>
          <a:xfrm>
            <a:off x="266191" y="256176"/>
            <a:ext cx="3098800" cy="482600"/>
          </a:xfrm>
          <a:prstGeom prst="rect">
            <a:avLst/>
          </a:prstGeom>
        </p:spPr>
        <p:txBody>
          <a:bodyPr wrap="square" lIns="0" tIns="100330" rIns="0" bIns="0" rtlCol="0" vert="horz">
            <a:spAutoFit/>
          </a:bodyPr>
          <a:lstStyle/>
          <a:p>
            <a:pPr marL="12700">
              <a:lnSpc>
                <a:spcPct val="100000"/>
              </a:lnSpc>
              <a:spcBef>
                <a:spcPts val="790"/>
              </a:spcBef>
            </a:pPr>
            <a:r>
              <a:rPr dirty="0" u="sng" sz="1000" spc="-15" b="1">
                <a:uFill>
                  <a:solidFill>
                    <a:srgbClr val="000000"/>
                  </a:solidFill>
                </a:uFill>
                <a:latin typeface="メイリオ"/>
                <a:cs typeface="メイリオ"/>
              </a:rPr>
              <a:t>睡眠休養感が高まらない場合の対応</a:t>
            </a:r>
            <a:endParaRPr sz="1000">
              <a:latin typeface="メイリオ"/>
              <a:cs typeface="メイリオ"/>
            </a:endParaRPr>
          </a:p>
          <a:p>
            <a:pPr marL="12700">
              <a:lnSpc>
                <a:spcPct val="100000"/>
              </a:lnSpc>
              <a:spcBef>
                <a:spcPts val="630"/>
              </a:spcBef>
            </a:pPr>
            <a:r>
              <a:rPr dirty="0" sz="900">
                <a:solidFill>
                  <a:srgbClr val="B4479B"/>
                </a:solidFill>
                <a:latin typeface="Wingdings"/>
                <a:cs typeface="Wingdings"/>
              </a:rPr>
              <a:t></a:t>
            </a:r>
            <a:r>
              <a:rPr dirty="0" sz="900" spc="245">
                <a:solidFill>
                  <a:srgbClr val="B4479B"/>
                </a:solidFill>
                <a:latin typeface="Times New Roman"/>
                <a:cs typeface="Times New Roman"/>
              </a:rPr>
              <a:t>  </a:t>
            </a:r>
            <a:r>
              <a:rPr dirty="0" sz="900" spc="-5">
                <a:latin typeface="メイリオ"/>
                <a:cs typeface="メイリオ"/>
              </a:rPr>
              <a:t>上述の対策を講じても、なお睡眠休養感が高まらない場</a:t>
            </a:r>
            <a:endParaRPr sz="900">
              <a:latin typeface="メイリオ"/>
              <a:cs typeface="メイリオ"/>
            </a:endParaRPr>
          </a:p>
        </p:txBody>
      </p:sp>
      <p:sp>
        <p:nvSpPr>
          <p:cNvPr id="4" name="object 4"/>
          <p:cNvSpPr txBox="1"/>
          <p:nvPr/>
        </p:nvSpPr>
        <p:spPr>
          <a:xfrm>
            <a:off x="410972" y="740791"/>
            <a:ext cx="2957830" cy="162560"/>
          </a:xfrm>
          <a:prstGeom prst="rect">
            <a:avLst/>
          </a:prstGeom>
        </p:spPr>
        <p:txBody>
          <a:bodyPr wrap="square" lIns="0" tIns="12700" rIns="0" bIns="0" rtlCol="0" vert="horz">
            <a:spAutoFit/>
          </a:bodyPr>
          <a:lstStyle/>
          <a:p>
            <a:pPr marL="12700">
              <a:lnSpc>
                <a:spcPct val="100000"/>
              </a:lnSpc>
              <a:spcBef>
                <a:spcPts val="100"/>
              </a:spcBef>
            </a:pPr>
            <a:r>
              <a:rPr dirty="0" sz="900" spc="-5">
                <a:latin typeface="メイリオ"/>
                <a:cs typeface="メイリオ"/>
              </a:rPr>
              <a:t>合、その他の睡眠環境や生活習慣等に原因がある場合が</a:t>
            </a:r>
            <a:endParaRPr sz="900">
              <a:latin typeface="メイリオ"/>
              <a:cs typeface="メイリオ"/>
            </a:endParaRPr>
          </a:p>
        </p:txBody>
      </p:sp>
      <p:sp>
        <p:nvSpPr>
          <p:cNvPr id="5" name="object 5"/>
          <p:cNvSpPr txBox="1"/>
          <p:nvPr/>
        </p:nvSpPr>
        <p:spPr>
          <a:xfrm>
            <a:off x="385572" y="877569"/>
            <a:ext cx="6162040" cy="162560"/>
          </a:xfrm>
          <a:prstGeom prst="rect">
            <a:avLst/>
          </a:prstGeom>
        </p:spPr>
        <p:txBody>
          <a:bodyPr wrap="square" lIns="0" tIns="12700" rIns="0" bIns="0" rtlCol="0" vert="horz">
            <a:spAutoFit/>
          </a:bodyPr>
          <a:lstStyle/>
          <a:p>
            <a:pPr marL="38100">
              <a:lnSpc>
                <a:spcPct val="100000"/>
              </a:lnSpc>
              <a:spcBef>
                <a:spcPts val="100"/>
              </a:spcBef>
            </a:pPr>
            <a:r>
              <a:rPr dirty="0" baseline="-12345" sz="1350">
                <a:latin typeface="メイリオ"/>
                <a:cs typeface="メイリオ"/>
              </a:rPr>
              <a:t>あります。覚醒作用を有する嗜好品の摂取（</a:t>
            </a:r>
            <a:r>
              <a:rPr dirty="0" baseline="-12345" sz="1350" spc="120">
                <a:latin typeface="メイリオ"/>
                <a:cs typeface="メイリオ"/>
              </a:rPr>
              <a:t>カフェイン、   </a:t>
            </a:r>
            <a:r>
              <a:rPr dirty="0" sz="900">
                <a:latin typeface="メイリオ"/>
                <a:cs typeface="メイリオ"/>
              </a:rPr>
              <a:t>眠障害が生じている可能性もあります。特に50</a:t>
            </a:r>
            <a:r>
              <a:rPr dirty="0" sz="900" spc="-15">
                <a:latin typeface="メイリオ"/>
                <a:cs typeface="メイリオ"/>
              </a:rPr>
              <a:t>歳代より</a:t>
            </a:r>
            <a:endParaRPr sz="900">
              <a:latin typeface="メイリオ"/>
              <a:cs typeface="メイリオ"/>
            </a:endParaRPr>
          </a:p>
        </p:txBody>
      </p:sp>
      <p:sp>
        <p:nvSpPr>
          <p:cNvPr id="6" name="object 6"/>
          <p:cNvSpPr txBox="1"/>
          <p:nvPr/>
        </p:nvSpPr>
        <p:spPr>
          <a:xfrm>
            <a:off x="410972" y="1041971"/>
            <a:ext cx="2961640" cy="849630"/>
          </a:xfrm>
          <a:prstGeom prst="rect">
            <a:avLst/>
          </a:prstGeom>
        </p:spPr>
        <p:txBody>
          <a:bodyPr wrap="square" lIns="0" tIns="13335" rIns="0" bIns="0" rtlCol="0" vert="horz">
            <a:spAutoFit/>
          </a:bodyPr>
          <a:lstStyle/>
          <a:p>
            <a:pPr algn="just" marL="12700" marR="5080">
              <a:lnSpc>
                <a:spcPct val="120000"/>
              </a:lnSpc>
              <a:spcBef>
                <a:spcPts val="105"/>
              </a:spcBef>
            </a:pPr>
            <a:r>
              <a:rPr dirty="0" sz="900">
                <a:latin typeface="メイリオ"/>
                <a:cs typeface="メイリオ"/>
              </a:rPr>
              <a:t>ニコチン）</a:t>
            </a:r>
            <a:r>
              <a:rPr dirty="0" sz="900" spc="-5">
                <a:latin typeface="メイリオ"/>
                <a:cs typeface="メイリオ"/>
              </a:rPr>
              <a:t>、過度の飲酒や睡眠薬代わりの寝酒は、入眠困難や中途覚醒を引き起こし、睡眠休養感を低下させま</a:t>
            </a:r>
            <a:r>
              <a:rPr dirty="0" sz="900">
                <a:latin typeface="メイリオ"/>
                <a:cs typeface="メイリオ"/>
              </a:rPr>
              <a:t>す（⇒</a:t>
            </a:r>
            <a:r>
              <a:rPr dirty="0" sz="900" spc="-5">
                <a:latin typeface="メイリオ"/>
                <a:cs typeface="メイリオ"/>
              </a:rPr>
              <a:t>睡眠と嗜好品について</a:t>
            </a:r>
            <a:r>
              <a:rPr dirty="0" sz="900">
                <a:latin typeface="メイリオ"/>
                <a:cs typeface="メイリオ"/>
              </a:rPr>
              <a:t>（案）参照）</a:t>
            </a:r>
            <a:r>
              <a:rPr dirty="0" sz="900" spc="-10">
                <a:latin typeface="メイリオ"/>
                <a:cs typeface="メイリオ"/>
              </a:rPr>
              <a:t>。また、塩分</a:t>
            </a:r>
            <a:r>
              <a:rPr dirty="0" sz="900" spc="-5">
                <a:latin typeface="メイリオ"/>
                <a:cs typeface="メイリオ"/>
              </a:rPr>
              <a:t>の過剰摂取も夜間頻尿を生じ中途覚醒を増加させうるた</a:t>
            </a:r>
            <a:r>
              <a:rPr dirty="0" sz="900">
                <a:latin typeface="メイリオ"/>
                <a:cs typeface="メイリオ"/>
              </a:rPr>
              <a:t>め、食塩の多い食生活にも注意が必要です（⇒</a:t>
            </a:r>
            <a:r>
              <a:rPr dirty="0" sz="900" spc="-15">
                <a:latin typeface="メイリオ"/>
                <a:cs typeface="メイリオ"/>
              </a:rPr>
              <a:t>運動、食</a:t>
            </a:r>
            <a:endParaRPr sz="900">
              <a:latin typeface="メイリオ"/>
              <a:cs typeface="メイリオ"/>
            </a:endParaRPr>
          </a:p>
        </p:txBody>
      </p:sp>
      <p:sp>
        <p:nvSpPr>
          <p:cNvPr id="7" name="object 7"/>
          <p:cNvSpPr txBox="1"/>
          <p:nvPr/>
        </p:nvSpPr>
        <p:spPr>
          <a:xfrm>
            <a:off x="3469894" y="356361"/>
            <a:ext cx="3073400" cy="519430"/>
          </a:xfrm>
          <a:prstGeom prst="rect">
            <a:avLst/>
          </a:prstGeom>
        </p:spPr>
        <p:txBody>
          <a:bodyPr wrap="square" lIns="0" tIns="12700" rIns="0" bIns="0" rtlCol="0" vert="horz">
            <a:spAutoFit/>
          </a:bodyPr>
          <a:lstStyle/>
          <a:p>
            <a:pPr algn="just" marL="38100" marR="30480">
              <a:lnSpc>
                <a:spcPct val="120000"/>
              </a:lnSpc>
              <a:spcBef>
                <a:spcPts val="100"/>
              </a:spcBef>
            </a:pPr>
            <a:r>
              <a:rPr dirty="0" sz="900">
                <a:latin typeface="メイリオ"/>
                <a:cs typeface="メイリオ"/>
              </a:rPr>
              <a:t>事等の生活習慣と睡眠について（案）参照）</a:t>
            </a:r>
            <a:r>
              <a:rPr dirty="0" sz="900" spc="-10">
                <a:latin typeface="メイリオ"/>
                <a:cs typeface="メイリオ"/>
              </a:rPr>
              <a:t>。 さらに、</a:t>
            </a:r>
            <a:r>
              <a:rPr dirty="0" sz="900" spc="-5">
                <a:latin typeface="メイリオ"/>
                <a:cs typeface="メイリオ"/>
              </a:rPr>
              <a:t>加齢に伴いさまざまな睡眠障害の発症率が上昇することか</a:t>
            </a:r>
            <a:r>
              <a:rPr dirty="0" sz="900">
                <a:latin typeface="メイリオ"/>
                <a:cs typeface="メイリオ"/>
              </a:rPr>
              <a:t>ら</a:t>
            </a:r>
            <a:r>
              <a:rPr dirty="0" baseline="27777" sz="900">
                <a:latin typeface="メイリオ"/>
                <a:cs typeface="メイリオ"/>
              </a:rPr>
              <a:t>14）</a:t>
            </a:r>
            <a:r>
              <a:rPr dirty="0" sz="900" spc="-5">
                <a:latin typeface="メイリオ"/>
                <a:cs typeface="メイリオ"/>
              </a:rPr>
              <a:t>、睡眠休養感が高まらない原因として、何らかの睡</a:t>
            </a:r>
            <a:endParaRPr sz="900">
              <a:latin typeface="メイリオ"/>
              <a:cs typeface="メイリオ"/>
            </a:endParaRPr>
          </a:p>
        </p:txBody>
      </p:sp>
      <p:sp>
        <p:nvSpPr>
          <p:cNvPr id="8" name="object 8"/>
          <p:cNvSpPr txBox="1"/>
          <p:nvPr/>
        </p:nvSpPr>
        <p:spPr>
          <a:xfrm>
            <a:off x="3495294" y="1014729"/>
            <a:ext cx="3022600" cy="848360"/>
          </a:xfrm>
          <a:prstGeom prst="rect">
            <a:avLst/>
          </a:prstGeom>
        </p:spPr>
        <p:txBody>
          <a:bodyPr wrap="square" lIns="0" tIns="12700" rIns="0" bIns="0" rtlCol="0" vert="horz">
            <a:spAutoFit/>
          </a:bodyPr>
          <a:lstStyle/>
          <a:p>
            <a:pPr algn="just" marL="12700" marR="5080">
              <a:lnSpc>
                <a:spcPct val="120000"/>
              </a:lnSpc>
              <a:spcBef>
                <a:spcPts val="100"/>
              </a:spcBef>
            </a:pPr>
            <a:r>
              <a:rPr dirty="0" sz="900" spc="-5">
                <a:latin typeface="メイリオ"/>
                <a:cs typeface="メイリオ"/>
              </a:rPr>
              <a:t>徐々に不眠症、閉塞性睡眠時無呼吸、むずむず脚症候群、周期性四肢運動障害などの睡眠障害が出現しやすくなりま</a:t>
            </a:r>
            <a:r>
              <a:rPr dirty="0" sz="900">
                <a:latin typeface="メイリオ"/>
                <a:cs typeface="メイリオ"/>
              </a:rPr>
              <a:t>す（⇒睡眠障害について（案）参照）</a:t>
            </a:r>
            <a:r>
              <a:rPr dirty="0" sz="900" spc="-10">
                <a:latin typeface="メイリオ"/>
                <a:cs typeface="メイリオ"/>
              </a:rPr>
              <a:t>。上述のような対策</a:t>
            </a:r>
            <a:r>
              <a:rPr dirty="0" sz="900" spc="-5">
                <a:latin typeface="メイリオ"/>
                <a:cs typeface="メイリオ"/>
              </a:rPr>
              <a:t>で睡眠休養感の低下が改善しない場合は、睡眠障害が潜んでいないか医師に相談しましょう。</a:t>
            </a:r>
            <a:endParaRPr sz="900">
              <a:latin typeface="メイリオ"/>
              <a:cs typeface="メイリオ"/>
            </a:endParaRPr>
          </a:p>
        </p:txBody>
      </p:sp>
      <p:sp>
        <p:nvSpPr>
          <p:cNvPr id="9" name="object 9"/>
          <p:cNvSpPr/>
          <p:nvPr/>
        </p:nvSpPr>
        <p:spPr>
          <a:xfrm>
            <a:off x="278891" y="1970532"/>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D50092"/>
          </a:solidFill>
        </p:spPr>
        <p:txBody>
          <a:bodyPr wrap="square" lIns="0" tIns="0" rIns="0" bIns="0" rtlCol="0"/>
          <a:lstStyle/>
          <a:p/>
        </p:txBody>
      </p:sp>
      <p:sp>
        <p:nvSpPr>
          <p:cNvPr id="10" name="object 10"/>
          <p:cNvSpPr txBox="1"/>
          <p:nvPr/>
        </p:nvSpPr>
        <p:spPr>
          <a:xfrm>
            <a:off x="315874" y="1983993"/>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４</a:t>
            </a:r>
            <a:endParaRPr sz="1200">
              <a:latin typeface="メイリオ"/>
              <a:cs typeface="メイリオ"/>
            </a:endParaRPr>
          </a:p>
        </p:txBody>
      </p:sp>
      <p:sp>
        <p:nvSpPr>
          <p:cNvPr id="11" name="object 11"/>
          <p:cNvSpPr txBox="1"/>
          <p:nvPr/>
        </p:nvSpPr>
        <p:spPr>
          <a:xfrm>
            <a:off x="638555" y="1970532"/>
            <a:ext cx="5941060" cy="251460"/>
          </a:xfrm>
          <a:prstGeom prst="rect">
            <a:avLst/>
          </a:prstGeom>
          <a:solidFill>
            <a:srgbClr val="D50092"/>
          </a:solidFill>
        </p:spPr>
        <p:txBody>
          <a:bodyPr wrap="square" lIns="0" tIns="26034" rIns="0" bIns="0" rtlCol="0" vert="horz">
            <a:spAutoFit/>
          </a:bodyPr>
          <a:lstStyle/>
          <a:p>
            <a:pPr marL="91440">
              <a:lnSpc>
                <a:spcPct val="100000"/>
              </a:lnSpc>
              <a:spcBef>
                <a:spcPts val="204"/>
              </a:spcBef>
            </a:pPr>
            <a:r>
              <a:rPr dirty="0" sz="1200" b="1">
                <a:solidFill>
                  <a:srgbClr val="FFFFFF"/>
                </a:solidFill>
                <a:latin typeface="メイリオ"/>
                <a:cs typeface="メイリオ"/>
              </a:rPr>
              <a:t>よくある質問と回答</a:t>
            </a:r>
            <a:r>
              <a:rPr dirty="0" sz="1200" spc="-10" b="1">
                <a:solidFill>
                  <a:srgbClr val="FFFFFF"/>
                </a:solidFill>
                <a:latin typeface="メイリオ"/>
                <a:cs typeface="メイリオ"/>
              </a:rPr>
              <a:t>（Ｑ＆Ａ）</a:t>
            </a:r>
            <a:endParaRPr sz="1200">
              <a:latin typeface="メイリオ"/>
              <a:cs typeface="メイリオ"/>
            </a:endParaRPr>
          </a:p>
        </p:txBody>
      </p:sp>
      <p:sp>
        <p:nvSpPr>
          <p:cNvPr id="12" name="object 12"/>
          <p:cNvSpPr txBox="1"/>
          <p:nvPr/>
        </p:nvSpPr>
        <p:spPr>
          <a:xfrm>
            <a:off x="265887" y="2384805"/>
            <a:ext cx="3213100" cy="3141345"/>
          </a:xfrm>
          <a:prstGeom prst="rect">
            <a:avLst/>
          </a:prstGeom>
        </p:spPr>
        <p:txBody>
          <a:bodyPr wrap="square" lIns="0" tIns="10795" rIns="0" bIns="0" rtlCol="0" vert="horz">
            <a:spAutoFit/>
          </a:bodyPr>
          <a:lstStyle/>
          <a:p>
            <a:pPr algn="just" marL="184785" marR="121285" indent="-172720">
              <a:lnSpc>
                <a:spcPct val="121100"/>
              </a:lnSpc>
              <a:spcBef>
                <a:spcPts val="85"/>
              </a:spcBef>
            </a:pPr>
            <a:r>
              <a:rPr dirty="0" sz="900">
                <a:solidFill>
                  <a:srgbClr val="CE5290"/>
                </a:solidFill>
                <a:latin typeface="メイリオ"/>
                <a:cs typeface="メイリオ"/>
              </a:rPr>
              <a:t>Q</a:t>
            </a:r>
            <a:r>
              <a:rPr dirty="0" sz="900" spc="-5">
                <a:solidFill>
                  <a:srgbClr val="CE5290"/>
                </a:solidFill>
                <a:latin typeface="メイリオ"/>
                <a:cs typeface="メイリオ"/>
              </a:rPr>
              <a:t>. 心臓に病気があるため、医師より運動を制限されています。睡眠休養感を向上させるために心がけるべきことは</a:t>
            </a:r>
            <a:r>
              <a:rPr dirty="0" sz="900" spc="-10">
                <a:solidFill>
                  <a:srgbClr val="CE5290"/>
                </a:solidFill>
                <a:latin typeface="メイリオ"/>
                <a:cs typeface="メイリオ"/>
              </a:rPr>
              <a:t>ありますか？</a:t>
            </a:r>
            <a:endParaRPr sz="900">
              <a:latin typeface="メイリオ"/>
              <a:cs typeface="メイリオ"/>
            </a:endParaRPr>
          </a:p>
          <a:p>
            <a:pPr marL="184785" marR="5080" indent="-172720">
              <a:lnSpc>
                <a:spcPct val="120000"/>
              </a:lnSpc>
              <a:spcBef>
                <a:spcPts val="375"/>
              </a:spcBef>
            </a:pPr>
            <a:r>
              <a:rPr dirty="0" sz="900">
                <a:latin typeface="メイリオ"/>
                <a:cs typeface="メイリオ"/>
              </a:rPr>
              <a:t>A</a:t>
            </a:r>
            <a:r>
              <a:rPr dirty="0" sz="900" spc="-5">
                <a:latin typeface="メイリオ"/>
                <a:cs typeface="メイリオ"/>
              </a:rPr>
              <a:t>. 心血管疾患、呼吸器疾患、腰・膝などの関節疾患など、</a:t>
            </a:r>
            <a:r>
              <a:rPr dirty="0" sz="900" spc="500">
                <a:latin typeface="メイリオ"/>
                <a:cs typeface="メイリオ"/>
              </a:rPr>
              <a:t> </a:t>
            </a:r>
            <a:r>
              <a:rPr dirty="0" sz="900" spc="-5">
                <a:latin typeface="メイリオ"/>
                <a:cs typeface="メイリオ"/>
              </a:rPr>
              <a:t>運動が思うようにできず、床上時間を長くせざるを得な</a:t>
            </a:r>
            <a:r>
              <a:rPr dirty="0" sz="900" spc="500">
                <a:latin typeface="メイリオ"/>
                <a:cs typeface="メイリオ"/>
              </a:rPr>
              <a:t> </a:t>
            </a:r>
            <a:r>
              <a:rPr dirty="0" sz="900" spc="-5">
                <a:latin typeface="メイリオ"/>
                <a:cs typeface="メイリオ"/>
              </a:rPr>
              <a:t>い場合、可動部位の局所運動を取り入れることで、散歩</a:t>
            </a:r>
            <a:r>
              <a:rPr dirty="0" sz="900" spc="500">
                <a:latin typeface="メイリオ"/>
                <a:cs typeface="メイリオ"/>
              </a:rPr>
              <a:t> </a:t>
            </a:r>
            <a:r>
              <a:rPr dirty="0" sz="900" spc="-5">
                <a:latin typeface="メイリオ"/>
                <a:cs typeface="メイリオ"/>
              </a:rPr>
              <a:t>や運動の代わりとなります。また、他人と話をするなど、社会的交流をもつことも良質な睡眠の確保に役立ちます。</a:t>
            </a:r>
            <a:endParaRPr sz="900">
              <a:latin typeface="メイリオ"/>
              <a:cs typeface="メイリオ"/>
            </a:endParaRPr>
          </a:p>
          <a:p>
            <a:pPr algn="just" marL="184785" marR="121285" indent="-172720">
              <a:lnSpc>
                <a:spcPct val="120000"/>
              </a:lnSpc>
              <a:spcBef>
                <a:spcPts val="409"/>
              </a:spcBef>
            </a:pPr>
            <a:r>
              <a:rPr dirty="0" sz="900">
                <a:solidFill>
                  <a:srgbClr val="CE5290"/>
                </a:solidFill>
                <a:latin typeface="メイリオ"/>
                <a:cs typeface="メイリオ"/>
              </a:rPr>
              <a:t>Q</a:t>
            </a:r>
            <a:r>
              <a:rPr dirty="0" sz="900" spc="-5">
                <a:solidFill>
                  <a:srgbClr val="CE5290"/>
                </a:solidFill>
                <a:latin typeface="メイリオ"/>
                <a:cs typeface="メイリオ"/>
              </a:rPr>
              <a:t>. 網膜の疾患があり、医師より日光や強い光を避けるよう指示されています。太陽の光を浴びることに代わる昼夜のメリハリをつける良い方法はありますか？</a:t>
            </a:r>
            <a:endParaRPr sz="900">
              <a:latin typeface="メイリオ"/>
              <a:cs typeface="メイリオ"/>
            </a:endParaRPr>
          </a:p>
          <a:p>
            <a:pPr algn="just" marL="184785" marR="118110" indent="-172720">
              <a:lnSpc>
                <a:spcPct val="120000"/>
              </a:lnSpc>
              <a:spcBef>
                <a:spcPts val="395"/>
              </a:spcBef>
            </a:pPr>
            <a:r>
              <a:rPr dirty="0" sz="900">
                <a:latin typeface="メイリオ"/>
                <a:cs typeface="メイリオ"/>
              </a:rPr>
              <a:t>A</a:t>
            </a:r>
            <a:r>
              <a:rPr dirty="0" sz="900" spc="-5">
                <a:latin typeface="メイリオ"/>
                <a:cs typeface="メイリオ"/>
              </a:rPr>
              <a:t>. 太陽光は、睡眠・覚醒リズムの調整に最も強い影響力を</a:t>
            </a:r>
            <a:r>
              <a:rPr dirty="0" sz="900">
                <a:latin typeface="メイリオ"/>
                <a:cs typeface="メイリオ"/>
              </a:rPr>
              <a:t>もっています。しかし、一部の網膜疾患、日光</a:t>
            </a:r>
            <a:r>
              <a:rPr dirty="0" sz="900" spc="-15" i="1">
                <a:latin typeface="メイリオ"/>
                <a:cs typeface="メイリオ"/>
              </a:rPr>
              <a:t>過敏症な</a:t>
            </a:r>
            <a:r>
              <a:rPr dirty="0" sz="900" spc="-5" i="1">
                <a:latin typeface="メイリオ"/>
                <a:cs typeface="メイリオ"/>
              </a:rPr>
              <a:t>どの皮膚疾患などにより、太陽光を十分浴びることができない場合、日中の室内運動や食事のタイミングを⼀定</a:t>
            </a:r>
            <a:r>
              <a:rPr dirty="0" sz="900" i="1">
                <a:latin typeface="メイリオ"/>
                <a:cs typeface="メイリオ"/>
              </a:rPr>
              <a:t>にすること（</a:t>
            </a:r>
            <a:r>
              <a:rPr dirty="0" sz="900" spc="-5" i="1">
                <a:latin typeface="メイリオ"/>
                <a:cs typeface="メイリオ"/>
              </a:rPr>
              <a:t>⇒運動、食事等の生活習慣と睡眠について</a:t>
            </a:r>
            <a:endParaRPr sz="900">
              <a:latin typeface="メイリオ"/>
              <a:cs typeface="メイリオ"/>
            </a:endParaRPr>
          </a:p>
          <a:p>
            <a:pPr marL="184785" marR="121285">
              <a:lnSpc>
                <a:spcPct val="120000"/>
              </a:lnSpc>
            </a:pPr>
            <a:r>
              <a:rPr dirty="0" sz="900" i="1">
                <a:latin typeface="メイリオ"/>
                <a:cs typeface="メイリオ"/>
              </a:rPr>
              <a:t>（案）参照）</a:t>
            </a:r>
            <a:r>
              <a:rPr dirty="0" sz="900" spc="-5" i="1">
                <a:latin typeface="メイリオ"/>
                <a:cs typeface="メイリオ"/>
              </a:rPr>
              <a:t>なども睡眠・覚醒リズムの調整⼒を有していますので、これらを活用してください。</a:t>
            </a:r>
            <a:endParaRPr sz="900">
              <a:latin typeface="メイリオ"/>
              <a:cs typeface="メイリオ"/>
            </a:endParaRPr>
          </a:p>
        </p:txBody>
      </p:sp>
      <p:sp>
        <p:nvSpPr>
          <p:cNvPr id="13" name="object 13"/>
          <p:cNvSpPr/>
          <p:nvPr/>
        </p:nvSpPr>
        <p:spPr>
          <a:xfrm>
            <a:off x="279654" y="5729478"/>
            <a:ext cx="6299835" cy="0"/>
          </a:xfrm>
          <a:custGeom>
            <a:avLst/>
            <a:gdLst/>
            <a:ahLst/>
            <a:cxnLst/>
            <a:rect l="l" t="t" r="r" b="b"/>
            <a:pathLst>
              <a:path w="6299834" h="0">
                <a:moveTo>
                  <a:pt x="0" y="0"/>
                </a:moveTo>
                <a:lnTo>
                  <a:pt x="6299835" y="0"/>
                </a:lnTo>
              </a:path>
            </a:pathLst>
          </a:custGeom>
          <a:ln w="7200">
            <a:solidFill>
              <a:srgbClr val="D50092"/>
            </a:solidFill>
          </a:ln>
        </p:spPr>
        <p:txBody>
          <a:bodyPr wrap="square" lIns="0" tIns="0" rIns="0" bIns="0" rtlCol="0"/>
          <a:lstStyle/>
          <a:p/>
        </p:txBody>
      </p:sp>
      <p:sp>
        <p:nvSpPr>
          <p:cNvPr id="14" name="object 14"/>
          <p:cNvSpPr txBox="1"/>
          <p:nvPr/>
        </p:nvSpPr>
        <p:spPr>
          <a:xfrm>
            <a:off x="266191" y="5751321"/>
            <a:ext cx="3111500" cy="2727960"/>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algn="just" marL="156845" marR="24765" indent="-144780">
              <a:lnSpc>
                <a:spcPct val="100000"/>
              </a:lnSpc>
              <a:spcBef>
                <a:spcPts val="465"/>
              </a:spcBef>
            </a:pPr>
            <a:r>
              <a:rPr dirty="0" sz="600">
                <a:solidFill>
                  <a:srgbClr val="1F1F1F"/>
                </a:solidFill>
                <a:latin typeface="メイリオ"/>
                <a:cs typeface="メイリオ"/>
              </a:rPr>
              <a:t>1.</a:t>
            </a:r>
            <a:r>
              <a:rPr dirty="0" sz="600" spc="235">
                <a:solidFill>
                  <a:srgbClr val="1F1F1F"/>
                </a:solidFill>
                <a:latin typeface="メイリオ"/>
                <a:cs typeface="メイリオ"/>
              </a:rPr>
              <a:t> </a:t>
            </a:r>
            <a:r>
              <a:rPr dirty="0" sz="600">
                <a:solidFill>
                  <a:srgbClr val="1F1F1F"/>
                </a:solidFill>
                <a:latin typeface="メイリオ"/>
                <a:cs typeface="メイリオ"/>
              </a:rPr>
              <a:t>da</a:t>
            </a:r>
            <a:r>
              <a:rPr dirty="0" sz="600" spc="25">
                <a:solidFill>
                  <a:srgbClr val="1F1F1F"/>
                </a:solidFill>
                <a:latin typeface="メイリオ"/>
                <a:cs typeface="メイリオ"/>
              </a:rPr>
              <a:t> </a:t>
            </a:r>
            <a:r>
              <a:rPr dirty="0" sz="600">
                <a:solidFill>
                  <a:srgbClr val="1F1F1F"/>
                </a:solidFill>
                <a:latin typeface="メイリオ"/>
                <a:cs typeface="メイリオ"/>
              </a:rPr>
              <a:t>Silva</a:t>
            </a:r>
            <a:r>
              <a:rPr dirty="0" sz="600" spc="25">
                <a:solidFill>
                  <a:srgbClr val="1F1F1F"/>
                </a:solidFill>
                <a:latin typeface="メイリオ"/>
                <a:cs typeface="メイリオ"/>
              </a:rPr>
              <a:t> </a:t>
            </a:r>
            <a:r>
              <a:rPr dirty="0" sz="600">
                <a:solidFill>
                  <a:srgbClr val="1F1F1F"/>
                </a:solidFill>
                <a:latin typeface="メイリオ"/>
                <a:cs typeface="メイリオ"/>
              </a:rPr>
              <a:t>AA,</a:t>
            </a:r>
            <a:r>
              <a:rPr dirty="0" sz="600" spc="20">
                <a:solidFill>
                  <a:srgbClr val="1F1F1F"/>
                </a:solidFill>
                <a:latin typeface="メイリオ"/>
                <a:cs typeface="メイリオ"/>
              </a:rPr>
              <a:t> </a:t>
            </a:r>
            <a:r>
              <a:rPr dirty="0" sz="600">
                <a:solidFill>
                  <a:srgbClr val="1F1F1F"/>
                </a:solidFill>
                <a:latin typeface="メイリオ"/>
                <a:cs typeface="メイリオ"/>
              </a:rPr>
              <a:t>De</a:t>
            </a:r>
            <a:r>
              <a:rPr dirty="0" sz="600" spc="25">
                <a:solidFill>
                  <a:srgbClr val="1F1F1F"/>
                </a:solidFill>
                <a:latin typeface="メイリオ"/>
                <a:cs typeface="メイリオ"/>
              </a:rPr>
              <a:t> </a:t>
            </a:r>
            <a:r>
              <a:rPr dirty="0" sz="600">
                <a:solidFill>
                  <a:srgbClr val="1F1F1F"/>
                </a:solidFill>
                <a:latin typeface="メイリオ"/>
                <a:cs typeface="メイリオ"/>
              </a:rPr>
              <a:t>Mello</a:t>
            </a:r>
            <a:r>
              <a:rPr dirty="0" sz="600" spc="25">
                <a:solidFill>
                  <a:srgbClr val="1F1F1F"/>
                </a:solidFill>
                <a:latin typeface="メイリオ"/>
                <a:cs typeface="メイリオ"/>
              </a:rPr>
              <a:t> </a:t>
            </a:r>
            <a:r>
              <a:rPr dirty="0" sz="600">
                <a:solidFill>
                  <a:srgbClr val="1F1F1F"/>
                </a:solidFill>
                <a:latin typeface="メイリオ"/>
                <a:cs typeface="メイリオ"/>
              </a:rPr>
              <a:t>RGB,</a:t>
            </a:r>
            <a:r>
              <a:rPr dirty="0" sz="600" spc="25">
                <a:solidFill>
                  <a:srgbClr val="1F1F1F"/>
                </a:solidFill>
                <a:latin typeface="メイリオ"/>
                <a:cs typeface="メイリオ"/>
              </a:rPr>
              <a:t> </a:t>
            </a:r>
            <a:r>
              <a:rPr dirty="0" sz="600" spc="-10">
                <a:solidFill>
                  <a:srgbClr val="1F1F1F"/>
                </a:solidFill>
                <a:latin typeface="メイリオ"/>
                <a:cs typeface="メイリオ"/>
              </a:rPr>
              <a:t>Schaan</a:t>
            </a:r>
            <a:r>
              <a:rPr dirty="0" sz="600" spc="25">
                <a:solidFill>
                  <a:srgbClr val="1F1F1F"/>
                </a:solidFill>
                <a:latin typeface="メイリオ"/>
                <a:cs typeface="メイリオ"/>
              </a:rPr>
              <a:t> </a:t>
            </a:r>
            <a:r>
              <a:rPr dirty="0" sz="600">
                <a:solidFill>
                  <a:srgbClr val="1F1F1F"/>
                </a:solidFill>
                <a:latin typeface="メイリオ"/>
                <a:cs typeface="メイリオ"/>
              </a:rPr>
              <a:t>CW,</a:t>
            </a:r>
            <a:r>
              <a:rPr dirty="0" sz="600" spc="20">
                <a:solidFill>
                  <a:srgbClr val="1F1F1F"/>
                </a:solidFill>
                <a:latin typeface="メイリオ"/>
                <a:cs typeface="メイリオ"/>
              </a:rPr>
              <a:t> </a:t>
            </a:r>
            <a:r>
              <a:rPr dirty="0" sz="600">
                <a:solidFill>
                  <a:srgbClr val="1F1F1F"/>
                </a:solidFill>
                <a:latin typeface="メイリオ"/>
                <a:cs typeface="メイリオ"/>
              </a:rPr>
              <a:t>Fuchs</a:t>
            </a:r>
            <a:r>
              <a:rPr dirty="0" sz="600" spc="20">
                <a:solidFill>
                  <a:srgbClr val="1F1F1F"/>
                </a:solidFill>
                <a:latin typeface="メイリオ"/>
                <a:cs typeface="メイリオ"/>
              </a:rPr>
              <a:t> </a:t>
            </a:r>
            <a:r>
              <a:rPr dirty="0" sz="600">
                <a:solidFill>
                  <a:srgbClr val="1F1F1F"/>
                </a:solidFill>
                <a:latin typeface="メイリオ"/>
                <a:cs typeface="メイリオ"/>
              </a:rPr>
              <a:t>FD,</a:t>
            </a:r>
            <a:r>
              <a:rPr dirty="0" sz="600" spc="20">
                <a:solidFill>
                  <a:srgbClr val="1F1F1F"/>
                </a:solidFill>
                <a:latin typeface="メイリオ"/>
                <a:cs typeface="メイリオ"/>
              </a:rPr>
              <a:t> </a:t>
            </a:r>
            <a:r>
              <a:rPr dirty="0" sz="600" spc="-10">
                <a:solidFill>
                  <a:srgbClr val="1F1F1F"/>
                </a:solidFill>
                <a:latin typeface="メイリオ"/>
                <a:cs typeface="メイリオ"/>
              </a:rPr>
              <a:t>Redline</a:t>
            </a:r>
            <a:r>
              <a:rPr dirty="0" sz="600" spc="25">
                <a:solidFill>
                  <a:srgbClr val="1F1F1F"/>
                </a:solidFill>
                <a:latin typeface="メイリオ"/>
                <a:cs typeface="メイリオ"/>
              </a:rPr>
              <a:t> </a:t>
            </a:r>
            <a:r>
              <a:rPr dirty="0" sz="600">
                <a:solidFill>
                  <a:srgbClr val="1F1F1F"/>
                </a:solidFill>
                <a:latin typeface="メイリオ"/>
                <a:cs typeface="メイリオ"/>
              </a:rPr>
              <a:t>S,</a:t>
            </a:r>
            <a:r>
              <a:rPr dirty="0" sz="600" spc="25">
                <a:solidFill>
                  <a:srgbClr val="1F1F1F"/>
                </a:solidFill>
                <a:latin typeface="メイリオ"/>
                <a:cs typeface="メイリオ"/>
              </a:rPr>
              <a:t> </a:t>
            </a:r>
            <a:r>
              <a:rPr dirty="0" sz="600">
                <a:solidFill>
                  <a:srgbClr val="1F1F1F"/>
                </a:solidFill>
                <a:latin typeface="メイリオ"/>
                <a:cs typeface="メイリオ"/>
              </a:rPr>
              <a:t>Fuchs</a:t>
            </a:r>
            <a:r>
              <a:rPr dirty="0" sz="600" spc="20">
                <a:solidFill>
                  <a:srgbClr val="1F1F1F"/>
                </a:solidFill>
                <a:latin typeface="メイリオ"/>
                <a:cs typeface="メイリオ"/>
              </a:rPr>
              <a:t> </a:t>
            </a:r>
            <a:r>
              <a:rPr dirty="0" sz="600">
                <a:solidFill>
                  <a:srgbClr val="1F1F1F"/>
                </a:solidFill>
                <a:latin typeface="メイリオ"/>
                <a:cs typeface="メイリオ"/>
              </a:rPr>
              <a:t>SC.</a:t>
            </a:r>
            <a:r>
              <a:rPr dirty="0" sz="600" spc="20">
                <a:solidFill>
                  <a:srgbClr val="1F1F1F"/>
                </a:solidFill>
                <a:latin typeface="メイリオ"/>
                <a:cs typeface="メイリオ"/>
              </a:rPr>
              <a:t> </a:t>
            </a:r>
            <a:r>
              <a:rPr dirty="0" sz="600" spc="-20">
                <a:solidFill>
                  <a:srgbClr val="1F1F1F"/>
                </a:solidFill>
                <a:latin typeface="メイリオ"/>
                <a:cs typeface="メイリオ"/>
              </a:rPr>
              <a:t>Sleep</a:t>
            </a:r>
            <a:r>
              <a:rPr dirty="0" sz="600" spc="500">
                <a:solidFill>
                  <a:srgbClr val="1F1F1F"/>
                </a:solidFill>
                <a:latin typeface="メイリオ"/>
                <a:cs typeface="メイリオ"/>
              </a:rPr>
              <a:t> </a:t>
            </a:r>
            <a:r>
              <a:rPr dirty="0" sz="600" spc="-25">
                <a:solidFill>
                  <a:srgbClr val="1F1F1F"/>
                </a:solidFill>
                <a:latin typeface="メイリオ"/>
                <a:cs typeface="メイリオ"/>
              </a:rPr>
              <a:t>duration</a:t>
            </a:r>
            <a:r>
              <a:rPr dirty="0" sz="600" spc="5">
                <a:solidFill>
                  <a:srgbClr val="1F1F1F"/>
                </a:solidFill>
                <a:latin typeface="メイリオ"/>
                <a:cs typeface="メイリオ"/>
              </a:rPr>
              <a:t> </a:t>
            </a:r>
            <a:r>
              <a:rPr dirty="0" sz="600">
                <a:solidFill>
                  <a:srgbClr val="1F1F1F"/>
                </a:solidFill>
                <a:latin typeface="メイリオ"/>
                <a:cs typeface="メイリオ"/>
              </a:rPr>
              <a:t>and</a:t>
            </a:r>
            <a:r>
              <a:rPr dirty="0" sz="600" spc="5">
                <a:solidFill>
                  <a:srgbClr val="1F1F1F"/>
                </a:solidFill>
                <a:latin typeface="メイリオ"/>
                <a:cs typeface="メイリオ"/>
              </a:rPr>
              <a:t> </a:t>
            </a:r>
            <a:r>
              <a:rPr dirty="0" sz="600" spc="-25">
                <a:solidFill>
                  <a:srgbClr val="1F1F1F"/>
                </a:solidFill>
                <a:latin typeface="メイリオ"/>
                <a:cs typeface="メイリオ"/>
              </a:rPr>
              <a:t>mortality</a:t>
            </a:r>
            <a:r>
              <a:rPr dirty="0" sz="600" spc="-15">
                <a:solidFill>
                  <a:srgbClr val="1F1F1F"/>
                </a:solidFill>
                <a:latin typeface="メイリオ"/>
                <a:cs typeface="メイリオ"/>
              </a:rPr>
              <a:t> </a:t>
            </a:r>
            <a:r>
              <a:rPr dirty="0" sz="600">
                <a:solidFill>
                  <a:srgbClr val="1F1F1F"/>
                </a:solidFill>
                <a:latin typeface="メイリオ"/>
                <a:cs typeface="メイリオ"/>
              </a:rPr>
              <a:t>in</a:t>
            </a:r>
            <a:r>
              <a:rPr dirty="0" sz="600" spc="-5">
                <a:solidFill>
                  <a:srgbClr val="1F1F1F"/>
                </a:solidFill>
                <a:latin typeface="メイリオ"/>
                <a:cs typeface="メイリオ"/>
              </a:rPr>
              <a:t> </a:t>
            </a:r>
            <a:r>
              <a:rPr dirty="0" sz="600">
                <a:solidFill>
                  <a:srgbClr val="1F1F1F"/>
                </a:solidFill>
                <a:latin typeface="メイリオ"/>
                <a:cs typeface="メイリオ"/>
              </a:rPr>
              <a:t>the</a:t>
            </a:r>
            <a:r>
              <a:rPr dirty="0" sz="600" spc="10">
                <a:solidFill>
                  <a:srgbClr val="1F1F1F"/>
                </a:solidFill>
                <a:latin typeface="メイリオ"/>
                <a:cs typeface="メイリオ"/>
              </a:rPr>
              <a:t> </a:t>
            </a:r>
            <a:r>
              <a:rPr dirty="0" sz="600" spc="-25">
                <a:solidFill>
                  <a:srgbClr val="1F1F1F"/>
                </a:solidFill>
                <a:latin typeface="メイリオ"/>
                <a:cs typeface="メイリオ"/>
              </a:rPr>
              <a:t>elderly:</a:t>
            </a:r>
            <a:r>
              <a:rPr dirty="0" sz="600" spc="-5">
                <a:solidFill>
                  <a:srgbClr val="1F1F1F"/>
                </a:solidFill>
                <a:latin typeface="メイリオ"/>
                <a:cs typeface="メイリオ"/>
              </a:rPr>
              <a:t> </a:t>
            </a:r>
            <a:r>
              <a:rPr dirty="0" sz="600">
                <a:solidFill>
                  <a:srgbClr val="1F1F1F"/>
                </a:solidFill>
                <a:latin typeface="メイリオ"/>
                <a:cs typeface="メイリオ"/>
              </a:rPr>
              <a:t>A</a:t>
            </a:r>
            <a:r>
              <a:rPr dirty="0" sz="600" spc="10">
                <a:solidFill>
                  <a:srgbClr val="1F1F1F"/>
                </a:solidFill>
                <a:latin typeface="メイリオ"/>
                <a:cs typeface="メイリオ"/>
              </a:rPr>
              <a:t> </a:t>
            </a:r>
            <a:r>
              <a:rPr dirty="0" sz="600" spc="-25">
                <a:solidFill>
                  <a:srgbClr val="1F1F1F"/>
                </a:solidFill>
                <a:latin typeface="メイリオ"/>
                <a:cs typeface="メイリオ"/>
              </a:rPr>
              <a:t>systematic</a:t>
            </a:r>
            <a:r>
              <a:rPr dirty="0" sz="600" spc="-5">
                <a:solidFill>
                  <a:srgbClr val="1F1F1F"/>
                </a:solidFill>
                <a:latin typeface="メイリオ"/>
                <a:cs typeface="メイリオ"/>
              </a:rPr>
              <a:t> </a:t>
            </a:r>
            <a:r>
              <a:rPr dirty="0" sz="600" spc="-20">
                <a:solidFill>
                  <a:srgbClr val="1F1F1F"/>
                </a:solidFill>
                <a:latin typeface="メイリオ"/>
                <a:cs typeface="メイリオ"/>
              </a:rPr>
              <a:t>review</a:t>
            </a:r>
            <a:r>
              <a:rPr dirty="0" sz="600" spc="-5">
                <a:solidFill>
                  <a:srgbClr val="1F1F1F"/>
                </a:solidFill>
                <a:latin typeface="メイリオ"/>
                <a:cs typeface="メイリオ"/>
              </a:rPr>
              <a:t> </a:t>
            </a:r>
            <a:r>
              <a:rPr dirty="0" sz="600" spc="-20">
                <a:solidFill>
                  <a:srgbClr val="1F1F1F"/>
                </a:solidFill>
                <a:latin typeface="メイリオ"/>
                <a:cs typeface="メイリオ"/>
              </a:rPr>
              <a:t>with</a:t>
            </a:r>
            <a:r>
              <a:rPr dirty="0" sz="600" spc="-5">
                <a:solidFill>
                  <a:srgbClr val="1F1F1F"/>
                </a:solidFill>
                <a:latin typeface="メイリオ"/>
                <a:cs typeface="メイリオ"/>
              </a:rPr>
              <a:t> </a:t>
            </a:r>
            <a:r>
              <a:rPr dirty="0" sz="600" spc="-35">
                <a:solidFill>
                  <a:srgbClr val="1F1F1F"/>
                </a:solidFill>
                <a:latin typeface="メイリオ"/>
                <a:cs typeface="メイリオ"/>
              </a:rPr>
              <a:t>meta-</a:t>
            </a:r>
            <a:r>
              <a:rPr dirty="0" sz="600" spc="-25">
                <a:solidFill>
                  <a:srgbClr val="1F1F1F"/>
                </a:solidFill>
                <a:latin typeface="メイリオ"/>
                <a:cs typeface="メイリオ"/>
              </a:rPr>
              <a:t>analysis.</a:t>
            </a:r>
            <a:r>
              <a:rPr dirty="0" sz="600">
                <a:solidFill>
                  <a:srgbClr val="1F1F1F"/>
                </a:solidFill>
                <a:latin typeface="メイリオ"/>
                <a:cs typeface="メイリオ"/>
              </a:rPr>
              <a:t> </a:t>
            </a:r>
            <a:r>
              <a:rPr dirty="0" sz="600" spc="-25">
                <a:solidFill>
                  <a:srgbClr val="1F1F1F"/>
                </a:solidFill>
                <a:latin typeface="メイリオ"/>
                <a:cs typeface="メイリオ"/>
              </a:rPr>
              <a:t>BMJ</a:t>
            </a:r>
            <a:r>
              <a:rPr dirty="0" sz="600" spc="500">
                <a:solidFill>
                  <a:srgbClr val="1F1F1F"/>
                </a:solidFill>
                <a:latin typeface="メイリオ"/>
                <a:cs typeface="メイリオ"/>
              </a:rPr>
              <a:t> </a:t>
            </a:r>
            <a:r>
              <a:rPr dirty="0" sz="600" spc="-30">
                <a:solidFill>
                  <a:srgbClr val="1F1F1F"/>
                </a:solidFill>
                <a:latin typeface="メイリオ"/>
                <a:cs typeface="メイリオ"/>
              </a:rPr>
              <a:t>Open</a:t>
            </a:r>
            <a:r>
              <a:rPr dirty="0" sz="600" spc="-20">
                <a:solidFill>
                  <a:srgbClr val="1F1F1F"/>
                </a:solidFill>
                <a:latin typeface="メイリオ"/>
                <a:cs typeface="メイリオ"/>
              </a:rPr>
              <a:t> </a:t>
            </a:r>
            <a:r>
              <a:rPr dirty="0" sz="600" spc="-25">
                <a:solidFill>
                  <a:srgbClr val="1F1F1F"/>
                </a:solidFill>
                <a:latin typeface="メイリオ"/>
                <a:cs typeface="メイリオ"/>
              </a:rPr>
              <a:t>6:</a:t>
            </a:r>
            <a:r>
              <a:rPr dirty="0" sz="600" spc="-15">
                <a:solidFill>
                  <a:srgbClr val="1F1F1F"/>
                </a:solidFill>
                <a:latin typeface="メイリオ"/>
                <a:cs typeface="メイリオ"/>
              </a:rPr>
              <a:t> </a:t>
            </a:r>
            <a:r>
              <a:rPr dirty="0" sz="600" spc="-35">
                <a:solidFill>
                  <a:srgbClr val="1F1F1F"/>
                </a:solidFill>
                <a:latin typeface="メイリオ"/>
                <a:cs typeface="メイリオ"/>
              </a:rPr>
              <a:t>e008119,</a:t>
            </a:r>
            <a:r>
              <a:rPr dirty="0" sz="600" spc="-15">
                <a:solidFill>
                  <a:srgbClr val="1F1F1F"/>
                </a:solidFill>
                <a:latin typeface="メイリオ"/>
                <a:cs typeface="メイリオ"/>
              </a:rPr>
              <a:t> </a:t>
            </a:r>
            <a:r>
              <a:rPr dirty="0" sz="600" spc="-10">
                <a:solidFill>
                  <a:srgbClr val="1F1F1F"/>
                </a:solidFill>
                <a:latin typeface="メイリオ"/>
                <a:cs typeface="メイリオ"/>
              </a:rPr>
              <a:t>2016.</a:t>
            </a:r>
            <a:endParaRPr sz="600">
              <a:latin typeface="メイリオ"/>
              <a:cs typeface="メイリオ"/>
            </a:endParaRPr>
          </a:p>
          <a:p>
            <a:pPr algn="just" marL="156845" marR="24765" indent="-144780">
              <a:lnSpc>
                <a:spcPct val="100000"/>
              </a:lnSpc>
              <a:spcBef>
                <a:spcPts val="409"/>
              </a:spcBef>
            </a:pPr>
            <a:r>
              <a:rPr dirty="0" sz="600">
                <a:solidFill>
                  <a:srgbClr val="1F1F1F"/>
                </a:solidFill>
                <a:latin typeface="メイリオ"/>
                <a:cs typeface="メイリオ"/>
              </a:rPr>
              <a:t>2.</a:t>
            </a:r>
            <a:r>
              <a:rPr dirty="0" sz="600" spc="400">
                <a:solidFill>
                  <a:srgbClr val="1F1F1F"/>
                </a:solidFill>
                <a:latin typeface="メイリオ"/>
                <a:cs typeface="メイリオ"/>
              </a:rPr>
              <a:t> </a:t>
            </a:r>
            <a:r>
              <a:rPr dirty="0" sz="600" spc="-25">
                <a:solidFill>
                  <a:srgbClr val="1F1F1F"/>
                </a:solidFill>
                <a:latin typeface="メイリオ"/>
                <a:cs typeface="メイリオ"/>
              </a:rPr>
              <a:t>Yuan</a:t>
            </a:r>
            <a:r>
              <a:rPr dirty="0" sz="600" spc="-10">
                <a:solidFill>
                  <a:srgbClr val="1F1F1F"/>
                </a:solidFill>
                <a:latin typeface="メイリオ"/>
                <a:cs typeface="メイリオ"/>
              </a:rPr>
              <a:t> </a:t>
            </a:r>
            <a:r>
              <a:rPr dirty="0" sz="600" spc="-20">
                <a:solidFill>
                  <a:srgbClr val="1F1F1F"/>
                </a:solidFill>
                <a:latin typeface="メイリオ"/>
                <a:cs typeface="メイリオ"/>
              </a:rPr>
              <a:t>S,</a:t>
            </a:r>
            <a:r>
              <a:rPr dirty="0" sz="600" spc="-25">
                <a:solidFill>
                  <a:srgbClr val="1F1F1F"/>
                </a:solidFill>
                <a:latin typeface="メイリオ"/>
                <a:cs typeface="メイリオ"/>
              </a:rPr>
              <a:t> </a:t>
            </a:r>
            <a:r>
              <a:rPr dirty="0" sz="600" spc="-20">
                <a:solidFill>
                  <a:srgbClr val="1F1F1F"/>
                </a:solidFill>
                <a:latin typeface="メイリオ"/>
                <a:cs typeface="メイリオ"/>
              </a:rPr>
              <a:t>Ma</a:t>
            </a:r>
            <a:r>
              <a:rPr dirty="0" sz="600" spc="-10">
                <a:solidFill>
                  <a:srgbClr val="1F1F1F"/>
                </a:solidFill>
                <a:latin typeface="メイリオ"/>
                <a:cs typeface="メイリオ"/>
              </a:rPr>
              <a:t> </a:t>
            </a:r>
            <a:r>
              <a:rPr dirty="0" sz="600" spc="-30">
                <a:solidFill>
                  <a:srgbClr val="1F1F1F"/>
                </a:solidFill>
                <a:latin typeface="メイリオ"/>
                <a:cs typeface="メイリオ"/>
              </a:rPr>
              <a:t>W,</a:t>
            </a:r>
            <a:r>
              <a:rPr dirty="0" sz="600" spc="-20">
                <a:solidFill>
                  <a:srgbClr val="1F1F1F"/>
                </a:solidFill>
                <a:latin typeface="メイリオ"/>
                <a:cs typeface="メイリオ"/>
              </a:rPr>
              <a:t> </a:t>
            </a:r>
            <a:r>
              <a:rPr dirty="0" sz="600" spc="-35">
                <a:solidFill>
                  <a:srgbClr val="1F1F1F"/>
                </a:solidFill>
                <a:latin typeface="メイリオ"/>
                <a:cs typeface="メイリオ"/>
              </a:rPr>
              <a:t>Yang</a:t>
            </a:r>
            <a:r>
              <a:rPr dirty="0" sz="600" spc="-15">
                <a:solidFill>
                  <a:srgbClr val="1F1F1F"/>
                </a:solidFill>
                <a:latin typeface="メイリオ"/>
                <a:cs typeface="メイリオ"/>
              </a:rPr>
              <a:t> </a:t>
            </a:r>
            <a:r>
              <a:rPr dirty="0" sz="600" spc="-35">
                <a:solidFill>
                  <a:srgbClr val="1F1F1F"/>
                </a:solidFill>
                <a:latin typeface="メイリオ"/>
                <a:cs typeface="メイリオ"/>
              </a:rPr>
              <a:t>R,</a:t>
            </a:r>
            <a:r>
              <a:rPr dirty="0" sz="600" spc="-15">
                <a:solidFill>
                  <a:srgbClr val="1F1F1F"/>
                </a:solidFill>
                <a:latin typeface="メイリオ"/>
                <a:cs typeface="メイリオ"/>
              </a:rPr>
              <a:t> </a:t>
            </a:r>
            <a:r>
              <a:rPr dirty="0" sz="600" spc="-30">
                <a:solidFill>
                  <a:srgbClr val="1F1F1F"/>
                </a:solidFill>
                <a:latin typeface="メイリオ"/>
                <a:cs typeface="メイリオ"/>
              </a:rPr>
              <a:t>Xu</a:t>
            </a:r>
            <a:r>
              <a:rPr dirty="0" sz="600" spc="-20">
                <a:solidFill>
                  <a:srgbClr val="1F1F1F"/>
                </a:solidFill>
                <a:latin typeface="メイリオ"/>
                <a:cs typeface="メイリオ"/>
              </a:rPr>
              <a:t> F,</a:t>
            </a:r>
            <a:r>
              <a:rPr dirty="0" sz="600" spc="-25">
                <a:solidFill>
                  <a:srgbClr val="1F1F1F"/>
                </a:solidFill>
                <a:latin typeface="メイリオ"/>
                <a:cs typeface="メイリオ"/>
              </a:rPr>
              <a:t> </a:t>
            </a:r>
            <a:r>
              <a:rPr dirty="0" sz="600" spc="-35">
                <a:solidFill>
                  <a:srgbClr val="1F1F1F"/>
                </a:solidFill>
                <a:latin typeface="メイリオ"/>
                <a:cs typeface="メイリオ"/>
              </a:rPr>
              <a:t>Han</a:t>
            </a:r>
            <a:r>
              <a:rPr dirty="0" sz="600" spc="-10">
                <a:solidFill>
                  <a:srgbClr val="1F1F1F"/>
                </a:solidFill>
                <a:latin typeface="メイリオ"/>
                <a:cs typeface="メイリオ"/>
              </a:rPr>
              <a:t> </a:t>
            </a:r>
            <a:r>
              <a:rPr dirty="0" sz="600" spc="-30">
                <a:solidFill>
                  <a:srgbClr val="1F1F1F"/>
                </a:solidFill>
                <a:latin typeface="メイリオ"/>
                <a:cs typeface="メイリオ"/>
              </a:rPr>
              <a:t>D,</a:t>
            </a:r>
            <a:r>
              <a:rPr dirty="0" sz="600" spc="-20">
                <a:solidFill>
                  <a:srgbClr val="1F1F1F"/>
                </a:solidFill>
                <a:latin typeface="メイリオ"/>
                <a:cs typeface="メイリオ"/>
              </a:rPr>
              <a:t> </a:t>
            </a:r>
            <a:r>
              <a:rPr dirty="0" sz="600" spc="-25">
                <a:solidFill>
                  <a:srgbClr val="1F1F1F"/>
                </a:solidFill>
                <a:latin typeface="メイリオ"/>
                <a:cs typeface="メイリオ"/>
              </a:rPr>
              <a:t>Huang</a:t>
            </a:r>
            <a:r>
              <a:rPr dirty="0" sz="600" spc="-5">
                <a:solidFill>
                  <a:srgbClr val="1F1F1F"/>
                </a:solidFill>
                <a:latin typeface="メイリオ"/>
                <a:cs typeface="メイリオ"/>
              </a:rPr>
              <a:t> </a:t>
            </a:r>
            <a:r>
              <a:rPr dirty="0" sz="600" spc="-35">
                <a:solidFill>
                  <a:srgbClr val="1F1F1F"/>
                </a:solidFill>
                <a:latin typeface="メイリオ"/>
                <a:cs typeface="メイリオ"/>
              </a:rPr>
              <a:t>T,</a:t>
            </a:r>
            <a:r>
              <a:rPr dirty="0" sz="600" spc="-15">
                <a:solidFill>
                  <a:srgbClr val="1F1F1F"/>
                </a:solidFill>
                <a:latin typeface="メイリオ"/>
                <a:cs typeface="メイリオ"/>
              </a:rPr>
              <a:t> </a:t>
            </a:r>
            <a:r>
              <a:rPr dirty="0" sz="600" spc="-30">
                <a:solidFill>
                  <a:srgbClr val="1F1F1F"/>
                </a:solidFill>
                <a:latin typeface="メイリオ"/>
                <a:cs typeface="メイリオ"/>
              </a:rPr>
              <a:t>Peng</a:t>
            </a:r>
            <a:r>
              <a:rPr dirty="0" sz="600" spc="-20">
                <a:solidFill>
                  <a:srgbClr val="1F1F1F"/>
                </a:solidFill>
                <a:latin typeface="メイリオ"/>
                <a:cs typeface="メイリオ"/>
              </a:rPr>
              <a:t> M,</a:t>
            </a:r>
            <a:r>
              <a:rPr dirty="0" sz="600" spc="-25">
                <a:solidFill>
                  <a:srgbClr val="1F1F1F"/>
                </a:solidFill>
                <a:latin typeface="メイリオ"/>
                <a:cs typeface="メイリオ"/>
              </a:rPr>
              <a:t> </a:t>
            </a:r>
            <a:r>
              <a:rPr dirty="0" sz="600" spc="-30">
                <a:solidFill>
                  <a:srgbClr val="1F1F1F"/>
                </a:solidFill>
                <a:latin typeface="メイリオ"/>
                <a:cs typeface="メイリオ"/>
              </a:rPr>
              <a:t>Xu</a:t>
            </a:r>
            <a:r>
              <a:rPr dirty="0" sz="600" spc="-15">
                <a:solidFill>
                  <a:srgbClr val="1F1F1F"/>
                </a:solidFill>
                <a:latin typeface="メイリオ"/>
                <a:cs typeface="メイリオ"/>
              </a:rPr>
              <a:t> </a:t>
            </a:r>
            <a:r>
              <a:rPr dirty="0" sz="600" spc="-30">
                <a:solidFill>
                  <a:srgbClr val="1F1F1F"/>
                </a:solidFill>
                <a:latin typeface="メイリオ"/>
                <a:cs typeface="メイリオ"/>
              </a:rPr>
              <a:t>A,</a:t>
            </a:r>
            <a:r>
              <a:rPr dirty="0" sz="600" spc="-20">
                <a:solidFill>
                  <a:srgbClr val="1F1F1F"/>
                </a:solidFill>
                <a:latin typeface="メイリオ"/>
                <a:cs typeface="メイリオ"/>
              </a:rPr>
              <a:t> </a:t>
            </a:r>
            <a:r>
              <a:rPr dirty="0" sz="600" spc="-35">
                <a:solidFill>
                  <a:srgbClr val="1F1F1F"/>
                </a:solidFill>
                <a:latin typeface="メイリオ"/>
                <a:cs typeface="メイリオ"/>
              </a:rPr>
              <a:t>Lyu</a:t>
            </a:r>
            <a:r>
              <a:rPr dirty="0" sz="600" spc="-10">
                <a:solidFill>
                  <a:srgbClr val="1F1F1F"/>
                </a:solidFill>
                <a:latin typeface="メイリオ"/>
                <a:cs typeface="メイリオ"/>
              </a:rPr>
              <a:t> </a:t>
            </a:r>
            <a:r>
              <a:rPr dirty="0" sz="600" spc="-20">
                <a:solidFill>
                  <a:srgbClr val="1F1F1F"/>
                </a:solidFill>
                <a:latin typeface="メイリオ"/>
                <a:cs typeface="メイリオ"/>
              </a:rPr>
              <a:t>J.</a:t>
            </a:r>
            <a:r>
              <a:rPr dirty="0" sz="600" spc="-25">
                <a:solidFill>
                  <a:srgbClr val="1F1F1F"/>
                </a:solidFill>
                <a:latin typeface="メイリオ"/>
                <a:cs typeface="メイリオ"/>
              </a:rPr>
              <a:t> </a:t>
            </a:r>
            <a:r>
              <a:rPr dirty="0" sz="600" spc="-30">
                <a:solidFill>
                  <a:srgbClr val="1F1F1F"/>
                </a:solidFill>
                <a:latin typeface="メイリオ"/>
                <a:cs typeface="メイリオ"/>
              </a:rPr>
              <a:t>Sleep</a:t>
            </a:r>
            <a:r>
              <a:rPr dirty="0" sz="600" spc="-20">
                <a:solidFill>
                  <a:srgbClr val="1F1F1F"/>
                </a:solidFill>
                <a:latin typeface="メイリオ"/>
                <a:cs typeface="メイリオ"/>
              </a:rPr>
              <a:t> </a:t>
            </a:r>
            <a:r>
              <a:rPr dirty="0" sz="600" spc="-10">
                <a:solidFill>
                  <a:srgbClr val="1F1F1F"/>
                </a:solidFill>
                <a:latin typeface="メイリオ"/>
                <a:cs typeface="メイリオ"/>
              </a:rPr>
              <a:t>duration,</a:t>
            </a:r>
            <a:r>
              <a:rPr dirty="0" sz="600" spc="500">
                <a:solidFill>
                  <a:srgbClr val="1F1F1F"/>
                </a:solidFill>
                <a:latin typeface="メイリオ"/>
                <a:cs typeface="メイリオ"/>
              </a:rPr>
              <a:t> </a:t>
            </a:r>
            <a:r>
              <a:rPr dirty="0" sz="600">
                <a:solidFill>
                  <a:srgbClr val="1F1F1F"/>
                </a:solidFill>
                <a:latin typeface="メイリオ"/>
                <a:cs typeface="メイリオ"/>
              </a:rPr>
              <a:t>genetic</a:t>
            </a:r>
            <a:r>
              <a:rPr dirty="0" sz="600" spc="65">
                <a:solidFill>
                  <a:srgbClr val="1F1F1F"/>
                </a:solidFill>
                <a:latin typeface="メイリオ"/>
                <a:cs typeface="メイリオ"/>
              </a:rPr>
              <a:t> </a:t>
            </a:r>
            <a:r>
              <a:rPr dirty="0" sz="600" spc="-25">
                <a:solidFill>
                  <a:srgbClr val="1F1F1F"/>
                </a:solidFill>
                <a:latin typeface="メイリオ"/>
                <a:cs typeface="メイリオ"/>
              </a:rPr>
              <a:t>susceptibility,</a:t>
            </a:r>
            <a:r>
              <a:rPr dirty="0" sz="600" spc="65">
                <a:solidFill>
                  <a:srgbClr val="1F1F1F"/>
                </a:solidFill>
                <a:latin typeface="メイリオ"/>
                <a:cs typeface="メイリオ"/>
              </a:rPr>
              <a:t> </a:t>
            </a:r>
            <a:r>
              <a:rPr dirty="0" sz="600">
                <a:solidFill>
                  <a:srgbClr val="1F1F1F"/>
                </a:solidFill>
                <a:latin typeface="メイリオ"/>
                <a:cs typeface="メイリオ"/>
              </a:rPr>
              <a:t>and</a:t>
            </a:r>
            <a:r>
              <a:rPr dirty="0" sz="600" spc="65">
                <a:solidFill>
                  <a:srgbClr val="1F1F1F"/>
                </a:solidFill>
                <a:latin typeface="メイリオ"/>
                <a:cs typeface="メイリオ"/>
              </a:rPr>
              <a:t> </a:t>
            </a:r>
            <a:r>
              <a:rPr dirty="0" sz="600" spc="-20">
                <a:solidFill>
                  <a:srgbClr val="1F1F1F"/>
                </a:solidFill>
                <a:latin typeface="メイリオ"/>
                <a:cs typeface="メイリオ"/>
              </a:rPr>
              <a:t>Alzheimer's</a:t>
            </a:r>
            <a:r>
              <a:rPr dirty="0" sz="600" spc="60">
                <a:solidFill>
                  <a:srgbClr val="1F1F1F"/>
                </a:solidFill>
                <a:latin typeface="メイリオ"/>
                <a:cs typeface="メイリオ"/>
              </a:rPr>
              <a:t> </a:t>
            </a:r>
            <a:r>
              <a:rPr dirty="0" sz="600" spc="-10">
                <a:solidFill>
                  <a:srgbClr val="1F1F1F"/>
                </a:solidFill>
                <a:latin typeface="メイリオ"/>
                <a:cs typeface="メイリオ"/>
              </a:rPr>
              <a:t>disease:</a:t>
            </a:r>
            <a:r>
              <a:rPr dirty="0" sz="600" spc="65">
                <a:solidFill>
                  <a:srgbClr val="1F1F1F"/>
                </a:solidFill>
                <a:latin typeface="メイリオ"/>
                <a:cs typeface="メイリオ"/>
              </a:rPr>
              <a:t> </a:t>
            </a:r>
            <a:r>
              <a:rPr dirty="0" sz="600">
                <a:solidFill>
                  <a:srgbClr val="1F1F1F"/>
                </a:solidFill>
                <a:latin typeface="メイリオ"/>
                <a:cs typeface="メイリオ"/>
              </a:rPr>
              <a:t>a</a:t>
            </a:r>
            <a:r>
              <a:rPr dirty="0" sz="600" spc="75">
                <a:solidFill>
                  <a:srgbClr val="1F1F1F"/>
                </a:solidFill>
                <a:latin typeface="メイリオ"/>
                <a:cs typeface="メイリオ"/>
              </a:rPr>
              <a:t> </a:t>
            </a:r>
            <a:r>
              <a:rPr dirty="0" sz="600" spc="-20">
                <a:solidFill>
                  <a:srgbClr val="1F1F1F"/>
                </a:solidFill>
                <a:latin typeface="メイリオ"/>
                <a:cs typeface="メイリオ"/>
              </a:rPr>
              <a:t>longitudinal</a:t>
            </a:r>
            <a:r>
              <a:rPr dirty="0" sz="600" spc="70">
                <a:solidFill>
                  <a:srgbClr val="1F1F1F"/>
                </a:solidFill>
                <a:latin typeface="メイリオ"/>
                <a:cs typeface="メイリオ"/>
              </a:rPr>
              <a:t> </a:t>
            </a:r>
            <a:r>
              <a:rPr dirty="0" sz="600">
                <a:solidFill>
                  <a:srgbClr val="1F1F1F"/>
                </a:solidFill>
                <a:latin typeface="メイリオ"/>
                <a:cs typeface="メイリオ"/>
              </a:rPr>
              <a:t>UK</a:t>
            </a:r>
            <a:r>
              <a:rPr dirty="0" sz="600" spc="60">
                <a:solidFill>
                  <a:srgbClr val="1F1F1F"/>
                </a:solidFill>
                <a:latin typeface="メイリオ"/>
                <a:cs typeface="メイリオ"/>
              </a:rPr>
              <a:t> </a:t>
            </a:r>
            <a:r>
              <a:rPr dirty="0" sz="600" spc="-35">
                <a:solidFill>
                  <a:srgbClr val="1F1F1F"/>
                </a:solidFill>
                <a:latin typeface="メイリオ"/>
                <a:cs typeface="メイリオ"/>
              </a:rPr>
              <a:t>Biobank-</a:t>
            </a:r>
            <a:r>
              <a:rPr dirty="0" sz="600" spc="-20">
                <a:solidFill>
                  <a:srgbClr val="1F1F1F"/>
                </a:solidFill>
                <a:latin typeface="メイリオ"/>
                <a:cs typeface="メイリオ"/>
              </a:rPr>
              <a:t>based</a:t>
            </a:r>
            <a:r>
              <a:rPr dirty="0" sz="600" spc="500">
                <a:solidFill>
                  <a:srgbClr val="1F1F1F"/>
                </a:solidFill>
                <a:latin typeface="メイリオ"/>
                <a:cs typeface="メイリオ"/>
              </a:rPr>
              <a:t> </a:t>
            </a:r>
            <a:r>
              <a:rPr dirty="0" sz="600" spc="-30">
                <a:solidFill>
                  <a:srgbClr val="1F1F1F"/>
                </a:solidFill>
                <a:latin typeface="メイリオ"/>
                <a:cs typeface="メイリオ"/>
              </a:rPr>
              <a:t>study.</a:t>
            </a:r>
            <a:r>
              <a:rPr dirty="0" sz="600" spc="-35">
                <a:solidFill>
                  <a:srgbClr val="1F1F1F"/>
                </a:solidFill>
                <a:latin typeface="メイリオ"/>
                <a:cs typeface="メイリオ"/>
              </a:rPr>
              <a:t> </a:t>
            </a:r>
            <a:r>
              <a:rPr dirty="0" sz="600" spc="-15">
                <a:solidFill>
                  <a:srgbClr val="1F1F1F"/>
                </a:solidFill>
                <a:latin typeface="メイリオ"/>
                <a:cs typeface="メイリオ"/>
              </a:rPr>
              <a:t>BMC</a:t>
            </a:r>
            <a:r>
              <a:rPr dirty="0" sz="600" spc="-45">
                <a:solidFill>
                  <a:srgbClr val="1F1F1F"/>
                </a:solidFill>
                <a:latin typeface="メイリオ"/>
                <a:cs typeface="メイリオ"/>
              </a:rPr>
              <a:t> </a:t>
            </a:r>
            <a:r>
              <a:rPr dirty="0" sz="600" spc="-30">
                <a:solidFill>
                  <a:srgbClr val="1F1F1F"/>
                </a:solidFill>
                <a:latin typeface="メイリオ"/>
                <a:cs typeface="メイリオ"/>
              </a:rPr>
              <a:t>Geriatr</a:t>
            </a:r>
            <a:r>
              <a:rPr dirty="0" sz="600" spc="-50">
                <a:solidFill>
                  <a:srgbClr val="1F1F1F"/>
                </a:solidFill>
                <a:latin typeface="メイリオ"/>
                <a:cs typeface="メイリオ"/>
              </a:rPr>
              <a:t> </a:t>
            </a:r>
            <a:r>
              <a:rPr dirty="0" sz="600" spc="-25">
                <a:solidFill>
                  <a:srgbClr val="1F1F1F"/>
                </a:solidFill>
                <a:latin typeface="メイリオ"/>
                <a:cs typeface="メイリオ"/>
              </a:rPr>
              <a:t>22:</a:t>
            </a:r>
            <a:r>
              <a:rPr dirty="0" sz="600" spc="-20">
                <a:solidFill>
                  <a:srgbClr val="1F1F1F"/>
                </a:solidFill>
                <a:latin typeface="メイリオ"/>
                <a:cs typeface="メイリオ"/>
              </a:rPr>
              <a:t> </a:t>
            </a:r>
            <a:r>
              <a:rPr dirty="0" sz="600" spc="-30">
                <a:solidFill>
                  <a:srgbClr val="1F1F1F"/>
                </a:solidFill>
                <a:latin typeface="メイリオ"/>
                <a:cs typeface="メイリオ"/>
              </a:rPr>
              <a:t>638,</a:t>
            </a:r>
            <a:r>
              <a:rPr dirty="0" sz="600" spc="-20">
                <a:solidFill>
                  <a:srgbClr val="1F1F1F"/>
                </a:solidFill>
                <a:latin typeface="メイリオ"/>
                <a:cs typeface="メイリオ"/>
              </a:rPr>
              <a:t> </a:t>
            </a:r>
            <a:r>
              <a:rPr dirty="0" sz="600" spc="-10">
                <a:solidFill>
                  <a:srgbClr val="1F1F1F"/>
                </a:solidFill>
                <a:latin typeface="メイリオ"/>
                <a:cs typeface="メイリオ"/>
              </a:rPr>
              <a:t>2022.</a:t>
            </a:r>
            <a:endParaRPr sz="600">
              <a:latin typeface="メイリオ"/>
              <a:cs typeface="メイリオ"/>
            </a:endParaRPr>
          </a:p>
          <a:p>
            <a:pPr algn="just" marL="156845" marR="5080" indent="-144780">
              <a:lnSpc>
                <a:spcPct val="100000"/>
              </a:lnSpc>
              <a:spcBef>
                <a:spcPts val="395"/>
              </a:spcBef>
            </a:pPr>
            <a:r>
              <a:rPr dirty="0" sz="600">
                <a:solidFill>
                  <a:srgbClr val="1F1F1F"/>
                </a:solidFill>
                <a:latin typeface="メイリオ"/>
                <a:cs typeface="メイリオ"/>
              </a:rPr>
              <a:t>3.</a:t>
            </a:r>
            <a:r>
              <a:rPr dirty="0" sz="600" spc="225">
                <a:solidFill>
                  <a:srgbClr val="1F1F1F"/>
                </a:solidFill>
                <a:latin typeface="メイリオ"/>
                <a:cs typeface="メイリオ"/>
              </a:rPr>
              <a:t> </a:t>
            </a:r>
            <a:r>
              <a:rPr dirty="0" sz="600">
                <a:solidFill>
                  <a:srgbClr val="1F1F1F"/>
                </a:solidFill>
                <a:latin typeface="メイリオ"/>
                <a:cs typeface="メイリオ"/>
              </a:rPr>
              <a:t>Ohayon</a:t>
            </a:r>
            <a:r>
              <a:rPr dirty="0" sz="600" spc="180">
                <a:solidFill>
                  <a:srgbClr val="1F1F1F"/>
                </a:solidFill>
                <a:latin typeface="メイリオ"/>
                <a:cs typeface="メイリオ"/>
              </a:rPr>
              <a:t> </a:t>
            </a:r>
            <a:r>
              <a:rPr dirty="0" sz="600">
                <a:solidFill>
                  <a:srgbClr val="1F1F1F"/>
                </a:solidFill>
                <a:latin typeface="メイリオ"/>
                <a:cs typeface="メイリオ"/>
              </a:rPr>
              <a:t>MM,</a:t>
            </a:r>
            <a:r>
              <a:rPr dirty="0" sz="600" spc="165">
                <a:solidFill>
                  <a:srgbClr val="1F1F1F"/>
                </a:solidFill>
                <a:latin typeface="メイリオ"/>
                <a:cs typeface="メイリオ"/>
              </a:rPr>
              <a:t> </a:t>
            </a:r>
            <a:r>
              <a:rPr dirty="0" sz="600">
                <a:solidFill>
                  <a:srgbClr val="1F1F1F"/>
                </a:solidFill>
                <a:latin typeface="メイリオ"/>
                <a:cs typeface="メイリオ"/>
              </a:rPr>
              <a:t>Carskadon</a:t>
            </a:r>
            <a:r>
              <a:rPr dirty="0" sz="600" spc="175">
                <a:solidFill>
                  <a:srgbClr val="1F1F1F"/>
                </a:solidFill>
                <a:latin typeface="メイリオ"/>
                <a:cs typeface="メイリオ"/>
              </a:rPr>
              <a:t> </a:t>
            </a:r>
            <a:r>
              <a:rPr dirty="0" sz="600">
                <a:solidFill>
                  <a:srgbClr val="1F1F1F"/>
                </a:solidFill>
                <a:latin typeface="メイリオ"/>
                <a:cs typeface="メイリオ"/>
              </a:rPr>
              <a:t>MA,</a:t>
            </a:r>
            <a:r>
              <a:rPr dirty="0" sz="600" spc="170">
                <a:solidFill>
                  <a:srgbClr val="1F1F1F"/>
                </a:solidFill>
                <a:latin typeface="メイリオ"/>
                <a:cs typeface="メイリオ"/>
              </a:rPr>
              <a:t> </a:t>
            </a:r>
            <a:r>
              <a:rPr dirty="0" sz="600" spc="-10">
                <a:solidFill>
                  <a:srgbClr val="1F1F1F"/>
                </a:solidFill>
                <a:latin typeface="メイリオ"/>
                <a:cs typeface="メイリオ"/>
              </a:rPr>
              <a:t>Guilleminault</a:t>
            </a:r>
            <a:r>
              <a:rPr dirty="0" sz="600" spc="175">
                <a:solidFill>
                  <a:srgbClr val="1F1F1F"/>
                </a:solidFill>
                <a:latin typeface="メイリオ"/>
                <a:cs typeface="メイリオ"/>
              </a:rPr>
              <a:t> </a:t>
            </a:r>
            <a:r>
              <a:rPr dirty="0" sz="600">
                <a:solidFill>
                  <a:srgbClr val="1F1F1F"/>
                </a:solidFill>
                <a:latin typeface="メイリオ"/>
                <a:cs typeface="メイリオ"/>
              </a:rPr>
              <a:t>C,</a:t>
            </a:r>
            <a:r>
              <a:rPr dirty="0" sz="600" spc="170">
                <a:solidFill>
                  <a:srgbClr val="1F1F1F"/>
                </a:solidFill>
                <a:latin typeface="メイリオ"/>
                <a:cs typeface="メイリオ"/>
              </a:rPr>
              <a:t> </a:t>
            </a:r>
            <a:r>
              <a:rPr dirty="0" sz="600">
                <a:solidFill>
                  <a:srgbClr val="1F1F1F"/>
                </a:solidFill>
                <a:latin typeface="メイリオ"/>
                <a:cs typeface="メイリオ"/>
              </a:rPr>
              <a:t>Vitiello</a:t>
            </a:r>
            <a:r>
              <a:rPr dirty="0" sz="600" spc="170">
                <a:solidFill>
                  <a:srgbClr val="1F1F1F"/>
                </a:solidFill>
                <a:latin typeface="メイリオ"/>
                <a:cs typeface="メイリオ"/>
              </a:rPr>
              <a:t> </a:t>
            </a:r>
            <a:r>
              <a:rPr dirty="0" sz="600">
                <a:solidFill>
                  <a:srgbClr val="1F1F1F"/>
                </a:solidFill>
                <a:latin typeface="メイリオ"/>
                <a:cs typeface="メイリオ"/>
              </a:rPr>
              <a:t>MV.</a:t>
            </a:r>
            <a:r>
              <a:rPr dirty="0" sz="600" spc="175">
                <a:solidFill>
                  <a:srgbClr val="1F1F1F"/>
                </a:solidFill>
                <a:latin typeface="メイリオ"/>
                <a:cs typeface="メイリオ"/>
              </a:rPr>
              <a:t> </a:t>
            </a:r>
            <a:r>
              <a:rPr dirty="0" sz="600" spc="-35">
                <a:solidFill>
                  <a:srgbClr val="1F1F1F"/>
                </a:solidFill>
                <a:latin typeface="メイリオ"/>
                <a:cs typeface="メイリオ"/>
              </a:rPr>
              <a:t>Meta-</a:t>
            </a:r>
            <a:r>
              <a:rPr dirty="0" sz="600">
                <a:solidFill>
                  <a:srgbClr val="1F1F1F"/>
                </a:solidFill>
                <a:latin typeface="メイリオ"/>
                <a:cs typeface="メイリオ"/>
              </a:rPr>
              <a:t>analysis</a:t>
            </a:r>
            <a:r>
              <a:rPr dirty="0" sz="600" spc="170">
                <a:solidFill>
                  <a:srgbClr val="1F1F1F"/>
                </a:solidFill>
                <a:latin typeface="メイリオ"/>
                <a:cs typeface="メイリオ"/>
              </a:rPr>
              <a:t> </a:t>
            </a:r>
            <a:r>
              <a:rPr dirty="0" sz="600" spc="-25">
                <a:solidFill>
                  <a:srgbClr val="1F1F1F"/>
                </a:solidFill>
                <a:latin typeface="メイリオ"/>
                <a:cs typeface="メイリオ"/>
              </a:rPr>
              <a:t>of</a:t>
            </a:r>
            <a:r>
              <a:rPr dirty="0" sz="600" spc="500">
                <a:solidFill>
                  <a:srgbClr val="1F1F1F"/>
                </a:solidFill>
                <a:latin typeface="メイリオ"/>
                <a:cs typeface="メイリオ"/>
              </a:rPr>
              <a:t> </a:t>
            </a:r>
            <a:r>
              <a:rPr dirty="0" sz="600" spc="-20">
                <a:solidFill>
                  <a:srgbClr val="1F1F1F"/>
                </a:solidFill>
                <a:latin typeface="メイリオ"/>
                <a:cs typeface="メイリオ"/>
              </a:rPr>
              <a:t>quantitative</a:t>
            </a:r>
            <a:r>
              <a:rPr dirty="0" sz="600" spc="40">
                <a:solidFill>
                  <a:srgbClr val="1F1F1F"/>
                </a:solidFill>
                <a:latin typeface="メイリオ"/>
                <a:cs typeface="メイリオ"/>
              </a:rPr>
              <a:t> </a:t>
            </a:r>
            <a:r>
              <a:rPr dirty="0" sz="600">
                <a:solidFill>
                  <a:srgbClr val="1F1F1F"/>
                </a:solidFill>
                <a:latin typeface="メイリオ"/>
                <a:cs typeface="メイリオ"/>
              </a:rPr>
              <a:t>sleep</a:t>
            </a:r>
            <a:r>
              <a:rPr dirty="0" sz="600" spc="30">
                <a:solidFill>
                  <a:srgbClr val="1F1F1F"/>
                </a:solidFill>
                <a:latin typeface="メイリオ"/>
                <a:cs typeface="メイリオ"/>
              </a:rPr>
              <a:t> </a:t>
            </a:r>
            <a:r>
              <a:rPr dirty="0" sz="600" spc="-10">
                <a:solidFill>
                  <a:srgbClr val="1F1F1F"/>
                </a:solidFill>
                <a:latin typeface="メイリオ"/>
                <a:cs typeface="メイリオ"/>
              </a:rPr>
              <a:t>parameters</a:t>
            </a:r>
            <a:r>
              <a:rPr dirty="0" sz="600" spc="30">
                <a:solidFill>
                  <a:srgbClr val="1F1F1F"/>
                </a:solidFill>
                <a:latin typeface="メイリオ"/>
                <a:cs typeface="メイリオ"/>
              </a:rPr>
              <a:t> </a:t>
            </a:r>
            <a:r>
              <a:rPr dirty="0" sz="600">
                <a:solidFill>
                  <a:srgbClr val="1F1F1F"/>
                </a:solidFill>
                <a:latin typeface="メイリオ"/>
                <a:cs typeface="メイリオ"/>
              </a:rPr>
              <a:t>from</a:t>
            </a:r>
            <a:r>
              <a:rPr dirty="0" sz="600" spc="40">
                <a:solidFill>
                  <a:srgbClr val="1F1F1F"/>
                </a:solidFill>
                <a:latin typeface="メイリオ"/>
                <a:cs typeface="メイリオ"/>
              </a:rPr>
              <a:t> </a:t>
            </a:r>
            <a:r>
              <a:rPr dirty="0" sz="600" spc="-10">
                <a:solidFill>
                  <a:srgbClr val="1F1F1F"/>
                </a:solidFill>
                <a:latin typeface="メイリオ"/>
                <a:cs typeface="メイリオ"/>
              </a:rPr>
              <a:t>childhood</a:t>
            </a:r>
            <a:r>
              <a:rPr dirty="0" sz="600" spc="35">
                <a:solidFill>
                  <a:srgbClr val="1F1F1F"/>
                </a:solidFill>
                <a:latin typeface="メイリオ"/>
                <a:cs typeface="メイリオ"/>
              </a:rPr>
              <a:t> </a:t>
            </a:r>
            <a:r>
              <a:rPr dirty="0" sz="600">
                <a:solidFill>
                  <a:srgbClr val="1F1F1F"/>
                </a:solidFill>
                <a:latin typeface="メイリオ"/>
                <a:cs typeface="メイリオ"/>
              </a:rPr>
              <a:t>to</a:t>
            </a:r>
            <a:r>
              <a:rPr dirty="0" sz="600" spc="45">
                <a:solidFill>
                  <a:srgbClr val="1F1F1F"/>
                </a:solidFill>
                <a:latin typeface="メイリオ"/>
                <a:cs typeface="メイリオ"/>
              </a:rPr>
              <a:t> </a:t>
            </a:r>
            <a:r>
              <a:rPr dirty="0" sz="600">
                <a:solidFill>
                  <a:srgbClr val="1F1F1F"/>
                </a:solidFill>
                <a:latin typeface="メイリオ"/>
                <a:cs typeface="メイリオ"/>
              </a:rPr>
              <a:t>old</a:t>
            </a:r>
            <a:r>
              <a:rPr dirty="0" sz="600" spc="30">
                <a:solidFill>
                  <a:srgbClr val="1F1F1F"/>
                </a:solidFill>
                <a:latin typeface="メイリオ"/>
                <a:cs typeface="メイリオ"/>
              </a:rPr>
              <a:t> </a:t>
            </a:r>
            <a:r>
              <a:rPr dirty="0" sz="600">
                <a:solidFill>
                  <a:srgbClr val="1F1F1F"/>
                </a:solidFill>
                <a:latin typeface="メイリオ"/>
                <a:cs typeface="メイリオ"/>
              </a:rPr>
              <a:t>age</a:t>
            </a:r>
            <a:r>
              <a:rPr dirty="0" sz="600" spc="40">
                <a:solidFill>
                  <a:srgbClr val="1F1F1F"/>
                </a:solidFill>
                <a:latin typeface="メイリオ"/>
                <a:cs typeface="メイリオ"/>
              </a:rPr>
              <a:t> </a:t>
            </a:r>
            <a:r>
              <a:rPr dirty="0" sz="600">
                <a:solidFill>
                  <a:srgbClr val="1F1F1F"/>
                </a:solidFill>
                <a:latin typeface="メイリオ"/>
                <a:cs typeface="メイリオ"/>
              </a:rPr>
              <a:t>in</a:t>
            </a:r>
            <a:r>
              <a:rPr dirty="0" sz="600" spc="35">
                <a:solidFill>
                  <a:srgbClr val="1F1F1F"/>
                </a:solidFill>
                <a:latin typeface="メイリオ"/>
                <a:cs typeface="メイリオ"/>
              </a:rPr>
              <a:t> </a:t>
            </a:r>
            <a:r>
              <a:rPr dirty="0" sz="600" spc="-10">
                <a:solidFill>
                  <a:srgbClr val="1F1F1F"/>
                </a:solidFill>
                <a:latin typeface="メイリオ"/>
                <a:cs typeface="メイリオ"/>
              </a:rPr>
              <a:t>healthy</a:t>
            </a:r>
            <a:r>
              <a:rPr dirty="0" sz="600" spc="35">
                <a:solidFill>
                  <a:srgbClr val="1F1F1F"/>
                </a:solidFill>
                <a:latin typeface="メイリオ"/>
                <a:cs typeface="メイリオ"/>
              </a:rPr>
              <a:t> </a:t>
            </a:r>
            <a:r>
              <a:rPr dirty="0" sz="600" spc="-10">
                <a:solidFill>
                  <a:srgbClr val="1F1F1F"/>
                </a:solidFill>
                <a:latin typeface="メイリオ"/>
                <a:cs typeface="メイリオ"/>
              </a:rPr>
              <a:t>individuals:</a:t>
            </a:r>
            <a:r>
              <a:rPr dirty="0" sz="600" spc="500">
                <a:solidFill>
                  <a:srgbClr val="1F1F1F"/>
                </a:solidFill>
                <a:latin typeface="メイリオ"/>
                <a:cs typeface="メイリオ"/>
              </a:rPr>
              <a:t> </a:t>
            </a:r>
            <a:r>
              <a:rPr dirty="0" sz="600" spc="-35">
                <a:solidFill>
                  <a:srgbClr val="1F1F1F"/>
                </a:solidFill>
                <a:latin typeface="メイリオ"/>
                <a:cs typeface="メイリオ"/>
              </a:rPr>
              <a:t>Developing</a:t>
            </a:r>
            <a:r>
              <a:rPr dirty="0" sz="600" spc="10">
                <a:solidFill>
                  <a:srgbClr val="1F1F1F"/>
                </a:solidFill>
                <a:latin typeface="メイリオ"/>
                <a:cs typeface="メイリオ"/>
              </a:rPr>
              <a:t> </a:t>
            </a:r>
            <a:r>
              <a:rPr dirty="0" sz="600" spc="-30">
                <a:solidFill>
                  <a:srgbClr val="1F1F1F"/>
                </a:solidFill>
                <a:latin typeface="メイリオ"/>
                <a:cs typeface="メイリオ"/>
              </a:rPr>
              <a:t>normative</a:t>
            </a:r>
            <a:r>
              <a:rPr dirty="0" sz="600" spc="15">
                <a:solidFill>
                  <a:srgbClr val="1F1F1F"/>
                </a:solidFill>
                <a:latin typeface="メイリオ"/>
                <a:cs typeface="メイリオ"/>
              </a:rPr>
              <a:t> </a:t>
            </a:r>
            <a:r>
              <a:rPr dirty="0" sz="600" spc="-30">
                <a:solidFill>
                  <a:srgbClr val="1F1F1F"/>
                </a:solidFill>
                <a:latin typeface="メイリオ"/>
                <a:cs typeface="メイリオ"/>
              </a:rPr>
              <a:t>sleep</a:t>
            </a:r>
            <a:r>
              <a:rPr dirty="0" sz="600" spc="5">
                <a:solidFill>
                  <a:srgbClr val="1F1F1F"/>
                </a:solidFill>
                <a:latin typeface="メイリオ"/>
                <a:cs typeface="メイリオ"/>
              </a:rPr>
              <a:t> </a:t>
            </a:r>
            <a:r>
              <a:rPr dirty="0" sz="600" spc="-30">
                <a:solidFill>
                  <a:srgbClr val="1F1F1F"/>
                </a:solidFill>
                <a:latin typeface="メイリオ"/>
                <a:cs typeface="メイリオ"/>
              </a:rPr>
              <a:t>values</a:t>
            </a:r>
            <a:r>
              <a:rPr dirty="0" sz="600" spc="15">
                <a:solidFill>
                  <a:srgbClr val="1F1F1F"/>
                </a:solidFill>
                <a:latin typeface="メイリオ"/>
                <a:cs typeface="メイリオ"/>
              </a:rPr>
              <a:t> </a:t>
            </a:r>
            <a:r>
              <a:rPr dirty="0" sz="600" spc="-30">
                <a:solidFill>
                  <a:srgbClr val="1F1F1F"/>
                </a:solidFill>
                <a:latin typeface="メイリオ"/>
                <a:cs typeface="メイリオ"/>
              </a:rPr>
              <a:t>across</a:t>
            </a:r>
            <a:r>
              <a:rPr dirty="0" sz="600">
                <a:solidFill>
                  <a:srgbClr val="1F1F1F"/>
                </a:solidFill>
                <a:latin typeface="メイリオ"/>
                <a:cs typeface="メイリオ"/>
              </a:rPr>
              <a:t> </a:t>
            </a:r>
            <a:r>
              <a:rPr dirty="0" sz="600" spc="-35">
                <a:solidFill>
                  <a:srgbClr val="1F1F1F"/>
                </a:solidFill>
                <a:latin typeface="メイリオ"/>
                <a:cs typeface="メイリオ"/>
              </a:rPr>
              <a:t>the</a:t>
            </a:r>
            <a:r>
              <a:rPr dirty="0" sz="600" spc="15">
                <a:solidFill>
                  <a:srgbClr val="1F1F1F"/>
                </a:solidFill>
                <a:latin typeface="メイリオ"/>
                <a:cs typeface="メイリオ"/>
              </a:rPr>
              <a:t> </a:t>
            </a:r>
            <a:r>
              <a:rPr dirty="0" sz="600" spc="-40">
                <a:solidFill>
                  <a:srgbClr val="1F1F1F"/>
                </a:solidFill>
                <a:latin typeface="メイリオ"/>
                <a:cs typeface="メイリオ"/>
              </a:rPr>
              <a:t>human</a:t>
            </a:r>
            <a:r>
              <a:rPr dirty="0" sz="600" spc="5">
                <a:solidFill>
                  <a:srgbClr val="1F1F1F"/>
                </a:solidFill>
                <a:latin typeface="メイリオ"/>
                <a:cs typeface="メイリオ"/>
              </a:rPr>
              <a:t> </a:t>
            </a:r>
            <a:r>
              <a:rPr dirty="0" sz="600" spc="-30">
                <a:solidFill>
                  <a:srgbClr val="1F1F1F"/>
                </a:solidFill>
                <a:latin typeface="メイリオ"/>
                <a:cs typeface="メイリオ"/>
              </a:rPr>
              <a:t>lifespan.</a:t>
            </a:r>
            <a:r>
              <a:rPr dirty="0" sz="600">
                <a:solidFill>
                  <a:srgbClr val="1F1F1F"/>
                </a:solidFill>
                <a:latin typeface="メイリオ"/>
                <a:cs typeface="メイリオ"/>
              </a:rPr>
              <a:t> </a:t>
            </a:r>
            <a:r>
              <a:rPr dirty="0" sz="600" spc="-30">
                <a:solidFill>
                  <a:srgbClr val="1F1F1F"/>
                </a:solidFill>
                <a:latin typeface="メイリオ"/>
                <a:cs typeface="メイリオ"/>
              </a:rPr>
              <a:t>Sleep</a:t>
            </a:r>
            <a:r>
              <a:rPr dirty="0" sz="600" spc="5">
                <a:solidFill>
                  <a:srgbClr val="1F1F1F"/>
                </a:solidFill>
                <a:latin typeface="メイリオ"/>
                <a:cs typeface="メイリオ"/>
              </a:rPr>
              <a:t> </a:t>
            </a:r>
            <a:r>
              <a:rPr dirty="0" sz="600" spc="-35">
                <a:solidFill>
                  <a:srgbClr val="1F1F1F"/>
                </a:solidFill>
                <a:latin typeface="メイリオ"/>
                <a:cs typeface="メイリオ"/>
              </a:rPr>
              <a:t>27:</a:t>
            </a:r>
            <a:r>
              <a:rPr dirty="0" sz="600" spc="5">
                <a:solidFill>
                  <a:srgbClr val="1F1F1F"/>
                </a:solidFill>
                <a:latin typeface="メイリオ"/>
                <a:cs typeface="メイリオ"/>
              </a:rPr>
              <a:t> </a:t>
            </a:r>
            <a:r>
              <a:rPr dirty="0" sz="600" spc="-35">
                <a:solidFill>
                  <a:srgbClr val="1F1F1F"/>
                </a:solidFill>
                <a:latin typeface="メイリオ"/>
                <a:cs typeface="メイリオ"/>
              </a:rPr>
              <a:t>1255-</a:t>
            </a:r>
            <a:r>
              <a:rPr dirty="0" sz="600" spc="-10">
                <a:solidFill>
                  <a:srgbClr val="1F1F1F"/>
                </a:solidFill>
                <a:latin typeface="メイリオ"/>
                <a:cs typeface="メイリオ"/>
              </a:rPr>
              <a:t>1273,</a:t>
            </a:r>
            <a:r>
              <a:rPr dirty="0" sz="600" spc="500">
                <a:solidFill>
                  <a:srgbClr val="1F1F1F"/>
                </a:solidFill>
                <a:latin typeface="メイリオ"/>
                <a:cs typeface="メイリオ"/>
              </a:rPr>
              <a:t> </a:t>
            </a:r>
            <a:r>
              <a:rPr dirty="0" sz="600" spc="-10">
                <a:solidFill>
                  <a:srgbClr val="1F1F1F"/>
                </a:solidFill>
                <a:latin typeface="メイリオ"/>
                <a:cs typeface="メイリオ"/>
              </a:rPr>
              <a:t>2004.</a:t>
            </a:r>
            <a:endParaRPr sz="600">
              <a:latin typeface="メイリオ"/>
              <a:cs typeface="メイリオ"/>
            </a:endParaRPr>
          </a:p>
          <a:p>
            <a:pPr algn="just" marL="156845" marR="25400" indent="-144780">
              <a:lnSpc>
                <a:spcPct val="100000"/>
              </a:lnSpc>
              <a:spcBef>
                <a:spcPts val="395"/>
              </a:spcBef>
            </a:pPr>
            <a:r>
              <a:rPr dirty="0" sz="600">
                <a:solidFill>
                  <a:srgbClr val="1F1F1F"/>
                </a:solidFill>
                <a:latin typeface="メイリオ"/>
                <a:cs typeface="メイリオ"/>
              </a:rPr>
              <a:t>4.</a:t>
            </a:r>
            <a:r>
              <a:rPr dirty="0" sz="600" spc="385">
                <a:solidFill>
                  <a:srgbClr val="1F1F1F"/>
                </a:solidFill>
                <a:latin typeface="メイリオ"/>
                <a:cs typeface="メイリオ"/>
              </a:rPr>
              <a:t> </a:t>
            </a:r>
            <a:r>
              <a:rPr dirty="0" sz="600" spc="-25">
                <a:solidFill>
                  <a:srgbClr val="1F1F1F"/>
                </a:solidFill>
                <a:latin typeface="メイリオ"/>
                <a:cs typeface="メイリオ"/>
              </a:rPr>
              <a:t>Kaplan </a:t>
            </a:r>
            <a:r>
              <a:rPr dirty="0" sz="600" spc="-20">
                <a:solidFill>
                  <a:srgbClr val="1F1F1F"/>
                </a:solidFill>
                <a:latin typeface="メイリオ"/>
                <a:cs typeface="メイリオ"/>
              </a:rPr>
              <a:t>KA, </a:t>
            </a:r>
            <a:r>
              <a:rPr dirty="0" sz="600" spc="-30">
                <a:solidFill>
                  <a:srgbClr val="1F1F1F"/>
                </a:solidFill>
                <a:latin typeface="メイリオ"/>
                <a:cs typeface="メイリオ"/>
              </a:rPr>
              <a:t>Hirshman</a:t>
            </a:r>
            <a:r>
              <a:rPr dirty="0" sz="600" spc="-15">
                <a:solidFill>
                  <a:srgbClr val="1F1F1F"/>
                </a:solidFill>
                <a:latin typeface="メイリオ"/>
                <a:cs typeface="メイリオ"/>
              </a:rPr>
              <a:t> </a:t>
            </a:r>
            <a:r>
              <a:rPr dirty="0" sz="600">
                <a:solidFill>
                  <a:srgbClr val="1F1F1F"/>
                </a:solidFill>
                <a:latin typeface="メイリオ"/>
                <a:cs typeface="メイリオ"/>
              </a:rPr>
              <a:t>J,</a:t>
            </a:r>
            <a:r>
              <a:rPr dirty="0" sz="600" spc="-20">
                <a:solidFill>
                  <a:srgbClr val="1F1F1F"/>
                </a:solidFill>
                <a:latin typeface="メイリオ"/>
                <a:cs typeface="メイリオ"/>
              </a:rPr>
              <a:t> </a:t>
            </a:r>
            <a:r>
              <a:rPr dirty="0" sz="600" spc="-30">
                <a:solidFill>
                  <a:srgbClr val="1F1F1F"/>
                </a:solidFill>
                <a:latin typeface="メイリオ"/>
                <a:cs typeface="メイリオ"/>
              </a:rPr>
              <a:t>Hernandez</a:t>
            </a:r>
            <a:r>
              <a:rPr dirty="0" sz="600" spc="-20">
                <a:solidFill>
                  <a:srgbClr val="1F1F1F"/>
                </a:solidFill>
                <a:latin typeface="メイリオ"/>
                <a:cs typeface="メイリオ"/>
              </a:rPr>
              <a:t> </a:t>
            </a:r>
            <a:r>
              <a:rPr dirty="0" sz="600">
                <a:solidFill>
                  <a:srgbClr val="1F1F1F"/>
                </a:solidFill>
                <a:latin typeface="メイリオ"/>
                <a:cs typeface="メイリオ"/>
              </a:rPr>
              <a:t>B,</a:t>
            </a:r>
            <a:r>
              <a:rPr dirty="0" sz="600" spc="-20">
                <a:solidFill>
                  <a:srgbClr val="1F1F1F"/>
                </a:solidFill>
                <a:latin typeface="メイリオ"/>
                <a:cs typeface="メイリオ"/>
              </a:rPr>
              <a:t> </a:t>
            </a:r>
            <a:r>
              <a:rPr dirty="0" sz="600" spc="-30">
                <a:solidFill>
                  <a:srgbClr val="1F1F1F"/>
                </a:solidFill>
                <a:latin typeface="メイリオ"/>
                <a:cs typeface="メイリオ"/>
              </a:rPr>
              <a:t>Stefanick</a:t>
            </a:r>
            <a:r>
              <a:rPr dirty="0" sz="600">
                <a:solidFill>
                  <a:srgbClr val="1F1F1F"/>
                </a:solidFill>
                <a:latin typeface="メイリオ"/>
                <a:cs typeface="メイリオ"/>
              </a:rPr>
              <a:t> </a:t>
            </a:r>
            <a:r>
              <a:rPr dirty="0" sz="600" spc="-20">
                <a:solidFill>
                  <a:srgbClr val="1F1F1F"/>
                </a:solidFill>
                <a:latin typeface="メイリオ"/>
                <a:cs typeface="メイリオ"/>
              </a:rPr>
              <a:t>ML, </a:t>
            </a:r>
            <a:r>
              <a:rPr dirty="0" sz="600" spc="-30">
                <a:solidFill>
                  <a:srgbClr val="1F1F1F"/>
                </a:solidFill>
                <a:latin typeface="メイリオ"/>
                <a:cs typeface="メイリオ"/>
              </a:rPr>
              <a:t>Hoffman</a:t>
            </a:r>
            <a:r>
              <a:rPr dirty="0" sz="600" spc="-15">
                <a:solidFill>
                  <a:srgbClr val="1F1F1F"/>
                </a:solidFill>
                <a:latin typeface="メイリオ"/>
                <a:cs typeface="メイリオ"/>
              </a:rPr>
              <a:t> </a:t>
            </a:r>
            <a:r>
              <a:rPr dirty="0" sz="600" spc="-30">
                <a:solidFill>
                  <a:srgbClr val="1F1F1F"/>
                </a:solidFill>
                <a:latin typeface="メイリオ"/>
                <a:cs typeface="メイリオ"/>
              </a:rPr>
              <a:t>AR,</a:t>
            </a:r>
            <a:r>
              <a:rPr dirty="0" sz="600" spc="-20">
                <a:solidFill>
                  <a:srgbClr val="1F1F1F"/>
                </a:solidFill>
                <a:latin typeface="メイリオ"/>
                <a:cs typeface="メイリオ"/>
              </a:rPr>
              <a:t> </a:t>
            </a:r>
            <a:r>
              <a:rPr dirty="0" sz="600" spc="-30">
                <a:solidFill>
                  <a:srgbClr val="1F1F1F"/>
                </a:solidFill>
                <a:latin typeface="メイリオ"/>
                <a:cs typeface="メイリオ"/>
              </a:rPr>
              <a:t>Redline</a:t>
            </a:r>
            <a:r>
              <a:rPr dirty="0" sz="600" spc="-15">
                <a:solidFill>
                  <a:srgbClr val="1F1F1F"/>
                </a:solidFill>
                <a:latin typeface="メイリオ"/>
                <a:cs typeface="メイリオ"/>
              </a:rPr>
              <a:t> </a:t>
            </a:r>
            <a:r>
              <a:rPr dirty="0" sz="600">
                <a:solidFill>
                  <a:srgbClr val="1F1F1F"/>
                </a:solidFill>
                <a:latin typeface="メイリオ"/>
                <a:cs typeface="メイリオ"/>
              </a:rPr>
              <a:t>S,</a:t>
            </a:r>
            <a:r>
              <a:rPr dirty="0" sz="600" spc="-20">
                <a:solidFill>
                  <a:srgbClr val="1F1F1F"/>
                </a:solidFill>
                <a:latin typeface="メイリオ"/>
                <a:cs typeface="メイリオ"/>
              </a:rPr>
              <a:t> </a:t>
            </a:r>
            <a:r>
              <a:rPr dirty="0" sz="600" spc="-10">
                <a:solidFill>
                  <a:srgbClr val="1F1F1F"/>
                </a:solidFill>
                <a:latin typeface="メイリオ"/>
                <a:cs typeface="メイリオ"/>
              </a:rPr>
              <a:t>Ancoli-Israel</a:t>
            </a:r>
            <a:r>
              <a:rPr dirty="0" sz="600" spc="10">
                <a:solidFill>
                  <a:srgbClr val="1F1F1F"/>
                </a:solidFill>
                <a:latin typeface="メイリオ"/>
                <a:cs typeface="メイリオ"/>
              </a:rPr>
              <a:t> </a:t>
            </a:r>
            <a:r>
              <a:rPr dirty="0" sz="600">
                <a:solidFill>
                  <a:srgbClr val="1F1F1F"/>
                </a:solidFill>
                <a:latin typeface="メイリオ"/>
                <a:cs typeface="メイリオ"/>
              </a:rPr>
              <a:t>S,</a:t>
            </a:r>
            <a:r>
              <a:rPr dirty="0" sz="600" spc="10">
                <a:solidFill>
                  <a:srgbClr val="1F1F1F"/>
                </a:solidFill>
                <a:latin typeface="メイリオ"/>
                <a:cs typeface="メイリオ"/>
              </a:rPr>
              <a:t> </a:t>
            </a:r>
            <a:r>
              <a:rPr dirty="0" sz="600">
                <a:solidFill>
                  <a:srgbClr val="1F1F1F"/>
                </a:solidFill>
                <a:latin typeface="メイリオ"/>
                <a:cs typeface="メイリオ"/>
              </a:rPr>
              <a:t>Stone</a:t>
            </a:r>
            <a:r>
              <a:rPr dirty="0" sz="600" spc="20">
                <a:solidFill>
                  <a:srgbClr val="1F1F1F"/>
                </a:solidFill>
                <a:latin typeface="メイリオ"/>
                <a:cs typeface="メイリオ"/>
              </a:rPr>
              <a:t> </a:t>
            </a:r>
            <a:r>
              <a:rPr dirty="0" sz="600">
                <a:solidFill>
                  <a:srgbClr val="1F1F1F"/>
                </a:solidFill>
                <a:latin typeface="メイリオ"/>
                <a:cs typeface="メイリオ"/>
              </a:rPr>
              <a:t>K,</a:t>
            </a:r>
            <a:r>
              <a:rPr dirty="0" sz="600" spc="10">
                <a:solidFill>
                  <a:srgbClr val="1F1F1F"/>
                </a:solidFill>
                <a:latin typeface="メイリオ"/>
                <a:cs typeface="メイリオ"/>
              </a:rPr>
              <a:t> </a:t>
            </a:r>
            <a:r>
              <a:rPr dirty="0" sz="600" spc="-10">
                <a:solidFill>
                  <a:srgbClr val="1F1F1F"/>
                </a:solidFill>
                <a:latin typeface="メイリオ"/>
                <a:cs typeface="メイリオ"/>
              </a:rPr>
              <a:t>Friedman</a:t>
            </a:r>
            <a:r>
              <a:rPr dirty="0" sz="600" spc="25">
                <a:solidFill>
                  <a:srgbClr val="1F1F1F"/>
                </a:solidFill>
                <a:latin typeface="メイリオ"/>
                <a:cs typeface="メイリオ"/>
              </a:rPr>
              <a:t> </a:t>
            </a:r>
            <a:r>
              <a:rPr dirty="0" sz="600">
                <a:solidFill>
                  <a:srgbClr val="1F1F1F"/>
                </a:solidFill>
                <a:latin typeface="メイリオ"/>
                <a:cs typeface="メイリオ"/>
              </a:rPr>
              <a:t>L,</a:t>
            </a:r>
            <a:r>
              <a:rPr dirty="0" sz="600" spc="10">
                <a:solidFill>
                  <a:srgbClr val="1F1F1F"/>
                </a:solidFill>
                <a:latin typeface="メイリオ"/>
                <a:cs typeface="メイリオ"/>
              </a:rPr>
              <a:t> </a:t>
            </a:r>
            <a:r>
              <a:rPr dirty="0" sz="600" spc="-10">
                <a:solidFill>
                  <a:srgbClr val="1F1F1F"/>
                </a:solidFill>
                <a:latin typeface="メイリオ"/>
                <a:cs typeface="メイリオ"/>
              </a:rPr>
              <a:t>Zeitzer</a:t>
            </a:r>
            <a:r>
              <a:rPr dirty="0" sz="600" spc="20">
                <a:solidFill>
                  <a:srgbClr val="1F1F1F"/>
                </a:solidFill>
                <a:latin typeface="メイリオ"/>
                <a:cs typeface="メイリオ"/>
              </a:rPr>
              <a:t> </a:t>
            </a:r>
            <a:r>
              <a:rPr dirty="0" sz="600">
                <a:solidFill>
                  <a:srgbClr val="1F1F1F"/>
                </a:solidFill>
                <a:latin typeface="メイリオ"/>
                <a:cs typeface="メイリオ"/>
              </a:rPr>
              <a:t>JM,</a:t>
            </a:r>
            <a:r>
              <a:rPr dirty="0" sz="600" spc="10">
                <a:solidFill>
                  <a:srgbClr val="1F1F1F"/>
                </a:solidFill>
                <a:latin typeface="メイリオ"/>
                <a:cs typeface="メイリオ"/>
              </a:rPr>
              <a:t> </a:t>
            </a:r>
            <a:r>
              <a:rPr dirty="0" sz="600">
                <a:solidFill>
                  <a:srgbClr val="1F1F1F"/>
                </a:solidFill>
                <a:latin typeface="メイリオ"/>
                <a:cs typeface="メイリオ"/>
              </a:rPr>
              <a:t>et</a:t>
            </a:r>
            <a:r>
              <a:rPr dirty="0" sz="600" spc="20">
                <a:solidFill>
                  <a:srgbClr val="1F1F1F"/>
                </a:solidFill>
                <a:latin typeface="メイリオ"/>
                <a:cs typeface="メイリオ"/>
              </a:rPr>
              <a:t> </a:t>
            </a:r>
            <a:r>
              <a:rPr dirty="0" sz="600">
                <a:solidFill>
                  <a:srgbClr val="1F1F1F"/>
                </a:solidFill>
                <a:latin typeface="メイリオ"/>
                <a:cs typeface="メイリオ"/>
              </a:rPr>
              <a:t>al.</a:t>
            </a:r>
            <a:r>
              <a:rPr dirty="0" sz="600" spc="20">
                <a:solidFill>
                  <a:srgbClr val="1F1F1F"/>
                </a:solidFill>
                <a:latin typeface="メイリオ"/>
                <a:cs typeface="メイリオ"/>
              </a:rPr>
              <a:t> </a:t>
            </a:r>
            <a:r>
              <a:rPr dirty="0" sz="600">
                <a:solidFill>
                  <a:srgbClr val="1F1F1F"/>
                </a:solidFill>
                <a:latin typeface="メイリオ"/>
                <a:cs typeface="メイリオ"/>
              </a:rPr>
              <a:t>When</a:t>
            </a:r>
            <a:r>
              <a:rPr dirty="0" sz="600" spc="20">
                <a:solidFill>
                  <a:srgbClr val="1F1F1F"/>
                </a:solidFill>
                <a:latin typeface="メイリオ"/>
                <a:cs typeface="メイリオ"/>
              </a:rPr>
              <a:t> </a:t>
            </a:r>
            <a:r>
              <a:rPr dirty="0" sz="600">
                <a:solidFill>
                  <a:srgbClr val="1F1F1F"/>
                </a:solidFill>
                <a:latin typeface="メイリオ"/>
                <a:cs typeface="メイリオ"/>
              </a:rPr>
              <a:t>a</a:t>
            </a:r>
            <a:r>
              <a:rPr dirty="0" sz="600" spc="25">
                <a:solidFill>
                  <a:srgbClr val="1F1F1F"/>
                </a:solidFill>
                <a:latin typeface="メイリオ"/>
                <a:cs typeface="メイリオ"/>
              </a:rPr>
              <a:t> </a:t>
            </a:r>
            <a:r>
              <a:rPr dirty="0" sz="600">
                <a:solidFill>
                  <a:srgbClr val="1F1F1F"/>
                </a:solidFill>
                <a:latin typeface="メイリオ"/>
                <a:cs typeface="メイリオ"/>
              </a:rPr>
              <a:t>gold</a:t>
            </a:r>
            <a:r>
              <a:rPr dirty="0" sz="600" spc="20">
                <a:solidFill>
                  <a:srgbClr val="1F1F1F"/>
                </a:solidFill>
                <a:latin typeface="メイリオ"/>
                <a:cs typeface="メイリオ"/>
              </a:rPr>
              <a:t> </a:t>
            </a:r>
            <a:r>
              <a:rPr dirty="0" sz="600" spc="-20">
                <a:solidFill>
                  <a:srgbClr val="1F1F1F"/>
                </a:solidFill>
                <a:latin typeface="メイリオ"/>
                <a:cs typeface="メイリオ"/>
              </a:rPr>
              <a:t>standard</a:t>
            </a:r>
            <a:r>
              <a:rPr dirty="0" sz="600" spc="10">
                <a:solidFill>
                  <a:srgbClr val="1F1F1F"/>
                </a:solidFill>
                <a:latin typeface="メイリオ"/>
                <a:cs typeface="メイリオ"/>
              </a:rPr>
              <a:t> </a:t>
            </a:r>
            <a:r>
              <a:rPr dirty="0" sz="600">
                <a:solidFill>
                  <a:srgbClr val="1F1F1F"/>
                </a:solidFill>
                <a:latin typeface="メイリオ"/>
                <a:cs typeface="メイリオ"/>
              </a:rPr>
              <a:t>isn't</a:t>
            </a:r>
            <a:r>
              <a:rPr dirty="0" sz="600" spc="30">
                <a:solidFill>
                  <a:srgbClr val="1F1F1F"/>
                </a:solidFill>
                <a:latin typeface="メイリオ"/>
                <a:cs typeface="メイリオ"/>
              </a:rPr>
              <a:t> </a:t>
            </a:r>
            <a:r>
              <a:rPr dirty="0" sz="600" spc="-25">
                <a:solidFill>
                  <a:srgbClr val="1F1F1F"/>
                </a:solidFill>
                <a:latin typeface="メイリオ"/>
                <a:cs typeface="メイリオ"/>
              </a:rPr>
              <a:t>so</a:t>
            </a:r>
            <a:r>
              <a:rPr dirty="0" sz="600" spc="500">
                <a:solidFill>
                  <a:srgbClr val="1F1F1F"/>
                </a:solidFill>
                <a:latin typeface="メイリオ"/>
                <a:cs typeface="メイリオ"/>
              </a:rPr>
              <a:t> </a:t>
            </a:r>
            <a:r>
              <a:rPr dirty="0" sz="600" spc="-25">
                <a:solidFill>
                  <a:srgbClr val="1F1F1F"/>
                </a:solidFill>
                <a:latin typeface="メイリオ"/>
                <a:cs typeface="メイリオ"/>
              </a:rPr>
              <a:t>golden:</a:t>
            </a:r>
            <a:r>
              <a:rPr dirty="0" sz="600" spc="-10">
                <a:solidFill>
                  <a:srgbClr val="1F1F1F"/>
                </a:solidFill>
                <a:latin typeface="メイリオ"/>
                <a:cs typeface="メイリオ"/>
              </a:rPr>
              <a:t> Lack</a:t>
            </a:r>
            <a:r>
              <a:rPr dirty="0" sz="600" spc="5">
                <a:solidFill>
                  <a:srgbClr val="1F1F1F"/>
                </a:solidFill>
                <a:latin typeface="メイリオ"/>
                <a:cs typeface="メイリオ"/>
              </a:rPr>
              <a:t> </a:t>
            </a:r>
            <a:r>
              <a:rPr dirty="0" sz="600">
                <a:solidFill>
                  <a:srgbClr val="1F1F1F"/>
                </a:solidFill>
                <a:latin typeface="メイリオ"/>
                <a:cs typeface="メイリオ"/>
              </a:rPr>
              <a:t>of </a:t>
            </a:r>
            <a:r>
              <a:rPr dirty="0" sz="600" spc="-30">
                <a:solidFill>
                  <a:srgbClr val="1F1F1F"/>
                </a:solidFill>
                <a:latin typeface="メイリオ"/>
                <a:cs typeface="メイリオ"/>
              </a:rPr>
              <a:t>prediction</a:t>
            </a:r>
            <a:r>
              <a:rPr dirty="0" sz="600">
                <a:solidFill>
                  <a:srgbClr val="1F1F1F"/>
                </a:solidFill>
                <a:latin typeface="メイリオ"/>
                <a:cs typeface="メイリオ"/>
              </a:rPr>
              <a:t> of</a:t>
            </a:r>
            <a:r>
              <a:rPr dirty="0" sz="600" spc="-10">
                <a:solidFill>
                  <a:srgbClr val="1F1F1F"/>
                </a:solidFill>
                <a:latin typeface="メイリオ"/>
                <a:cs typeface="メイリオ"/>
              </a:rPr>
              <a:t> </a:t>
            </a:r>
            <a:r>
              <a:rPr dirty="0" sz="600" spc="-25">
                <a:solidFill>
                  <a:srgbClr val="1F1F1F"/>
                </a:solidFill>
                <a:latin typeface="メイリオ"/>
                <a:cs typeface="メイリオ"/>
              </a:rPr>
              <a:t>subjective</a:t>
            </a:r>
            <a:r>
              <a:rPr dirty="0" sz="600" spc="5">
                <a:solidFill>
                  <a:srgbClr val="1F1F1F"/>
                </a:solidFill>
                <a:latin typeface="メイリオ"/>
                <a:cs typeface="メイリオ"/>
              </a:rPr>
              <a:t> </a:t>
            </a:r>
            <a:r>
              <a:rPr dirty="0" sz="600" spc="-20">
                <a:solidFill>
                  <a:srgbClr val="1F1F1F"/>
                </a:solidFill>
                <a:latin typeface="メイリオ"/>
                <a:cs typeface="メイリオ"/>
              </a:rPr>
              <a:t>sleep</a:t>
            </a:r>
            <a:r>
              <a:rPr dirty="0" sz="600" spc="-10">
                <a:solidFill>
                  <a:srgbClr val="1F1F1F"/>
                </a:solidFill>
                <a:latin typeface="メイリオ"/>
                <a:cs typeface="メイリオ"/>
              </a:rPr>
              <a:t> </a:t>
            </a:r>
            <a:r>
              <a:rPr dirty="0" sz="600" spc="-25">
                <a:solidFill>
                  <a:srgbClr val="1F1F1F"/>
                </a:solidFill>
                <a:latin typeface="メイリオ"/>
                <a:cs typeface="メイリオ"/>
              </a:rPr>
              <a:t>quality</a:t>
            </a:r>
            <a:r>
              <a:rPr dirty="0" sz="600" spc="-5">
                <a:solidFill>
                  <a:srgbClr val="1F1F1F"/>
                </a:solidFill>
                <a:latin typeface="メイリオ"/>
                <a:cs typeface="メイリオ"/>
              </a:rPr>
              <a:t> </a:t>
            </a:r>
            <a:r>
              <a:rPr dirty="0" sz="600" spc="-10">
                <a:solidFill>
                  <a:srgbClr val="1F1F1F"/>
                </a:solidFill>
                <a:latin typeface="メイリオ"/>
                <a:cs typeface="メイリオ"/>
              </a:rPr>
              <a:t>from</a:t>
            </a:r>
            <a:r>
              <a:rPr dirty="0" sz="600" spc="-5">
                <a:solidFill>
                  <a:srgbClr val="1F1F1F"/>
                </a:solidFill>
                <a:latin typeface="メイリオ"/>
                <a:cs typeface="メイリオ"/>
              </a:rPr>
              <a:t> </a:t>
            </a:r>
            <a:r>
              <a:rPr dirty="0" sz="600" spc="-20">
                <a:solidFill>
                  <a:srgbClr val="1F1F1F"/>
                </a:solidFill>
                <a:latin typeface="メイリオ"/>
                <a:cs typeface="メイリオ"/>
              </a:rPr>
              <a:t>sleep</a:t>
            </a:r>
            <a:r>
              <a:rPr dirty="0" sz="600" spc="-5">
                <a:solidFill>
                  <a:srgbClr val="1F1F1F"/>
                </a:solidFill>
                <a:latin typeface="メイリオ"/>
                <a:cs typeface="メイリオ"/>
              </a:rPr>
              <a:t> </a:t>
            </a:r>
            <a:r>
              <a:rPr dirty="0" sz="600" spc="-10">
                <a:solidFill>
                  <a:srgbClr val="1F1F1F"/>
                </a:solidFill>
                <a:latin typeface="メイリオ"/>
                <a:cs typeface="メイリオ"/>
              </a:rPr>
              <a:t>polysomnography.</a:t>
            </a:r>
            <a:r>
              <a:rPr dirty="0" sz="600" spc="500">
                <a:solidFill>
                  <a:srgbClr val="1F1F1F"/>
                </a:solidFill>
                <a:latin typeface="メイリオ"/>
                <a:cs typeface="メイリオ"/>
              </a:rPr>
              <a:t> </a:t>
            </a:r>
            <a:r>
              <a:rPr dirty="0" sz="600" spc="-15">
                <a:solidFill>
                  <a:srgbClr val="1F1F1F"/>
                </a:solidFill>
                <a:latin typeface="メイリオ"/>
                <a:cs typeface="メイリオ"/>
              </a:rPr>
              <a:t>Biol</a:t>
            </a:r>
            <a:r>
              <a:rPr dirty="0" sz="600" spc="-45">
                <a:solidFill>
                  <a:srgbClr val="1F1F1F"/>
                </a:solidFill>
                <a:latin typeface="メイリオ"/>
                <a:cs typeface="メイリオ"/>
              </a:rPr>
              <a:t> </a:t>
            </a:r>
            <a:r>
              <a:rPr dirty="0" sz="600" spc="-35">
                <a:solidFill>
                  <a:srgbClr val="1F1F1F"/>
                </a:solidFill>
                <a:latin typeface="メイリオ"/>
                <a:cs typeface="メイリオ"/>
              </a:rPr>
              <a:t>Psychol</a:t>
            </a:r>
            <a:r>
              <a:rPr dirty="0" sz="600" spc="-20">
                <a:solidFill>
                  <a:srgbClr val="1F1F1F"/>
                </a:solidFill>
                <a:latin typeface="メイリオ"/>
                <a:cs typeface="メイリオ"/>
              </a:rPr>
              <a:t> </a:t>
            </a:r>
            <a:r>
              <a:rPr dirty="0" sz="600" spc="-30">
                <a:solidFill>
                  <a:srgbClr val="1F1F1F"/>
                </a:solidFill>
                <a:latin typeface="メイリオ"/>
                <a:cs typeface="メイリオ"/>
              </a:rPr>
              <a:t>123:</a:t>
            </a:r>
            <a:r>
              <a:rPr dirty="0" sz="600" spc="-15">
                <a:solidFill>
                  <a:srgbClr val="1F1F1F"/>
                </a:solidFill>
                <a:latin typeface="メイリオ"/>
                <a:cs typeface="メイリオ"/>
              </a:rPr>
              <a:t> </a:t>
            </a:r>
            <a:r>
              <a:rPr dirty="0" sz="600" spc="-35">
                <a:solidFill>
                  <a:srgbClr val="1F1F1F"/>
                </a:solidFill>
                <a:latin typeface="メイリオ"/>
                <a:cs typeface="メイリオ"/>
              </a:rPr>
              <a:t>37-</a:t>
            </a:r>
            <a:r>
              <a:rPr dirty="0" sz="600" spc="-25">
                <a:solidFill>
                  <a:srgbClr val="1F1F1F"/>
                </a:solidFill>
                <a:latin typeface="メイリオ"/>
                <a:cs typeface="メイリオ"/>
              </a:rPr>
              <a:t>46,</a:t>
            </a:r>
            <a:r>
              <a:rPr dirty="0" sz="600" spc="-10">
                <a:solidFill>
                  <a:srgbClr val="1F1F1F"/>
                </a:solidFill>
                <a:latin typeface="メイリオ"/>
                <a:cs typeface="メイリオ"/>
              </a:rPr>
              <a:t> 2017.</a:t>
            </a:r>
            <a:endParaRPr sz="600">
              <a:latin typeface="メイリオ"/>
              <a:cs typeface="メイリオ"/>
            </a:endParaRPr>
          </a:p>
          <a:p>
            <a:pPr marL="156845" marR="26034" indent="-144780">
              <a:lnSpc>
                <a:spcPct val="100000"/>
              </a:lnSpc>
              <a:spcBef>
                <a:spcPts val="409"/>
              </a:spcBef>
            </a:pPr>
            <a:r>
              <a:rPr dirty="0" sz="600">
                <a:solidFill>
                  <a:srgbClr val="1F1F1F"/>
                </a:solidFill>
                <a:latin typeface="メイリオ"/>
                <a:cs typeface="メイリオ"/>
              </a:rPr>
              <a:t>5</a:t>
            </a:r>
            <a:r>
              <a:rPr dirty="0" sz="600" spc="150">
                <a:solidFill>
                  <a:srgbClr val="1F1F1F"/>
                </a:solidFill>
                <a:latin typeface="メイリオ"/>
                <a:cs typeface="メイリオ"/>
              </a:rPr>
              <a:t>. 厚 生 労 働 省 . 令 和 元 年 国 民 健 康 ・ 栄 養 調 査 .</a:t>
            </a:r>
            <a:r>
              <a:rPr dirty="0" sz="600" spc="500">
                <a:solidFill>
                  <a:srgbClr val="1F1F1F"/>
                </a:solidFill>
                <a:latin typeface="メイリオ"/>
                <a:cs typeface="メイリオ"/>
              </a:rPr>
              <a:t> </a:t>
            </a:r>
            <a:r>
              <a:rPr dirty="0" sz="600" spc="-30">
                <a:solidFill>
                  <a:srgbClr val="1F1F1F"/>
                </a:solidFill>
                <a:latin typeface="メイリオ"/>
                <a:cs typeface="メイリオ"/>
                <a:hlinkClick r:id="rId2"/>
              </a:rPr>
              <a:t>https://www.mhlw.go.jp/stf/seisakunitsuite/bunya/kenkou_iryou/kenkou/eiyou/r1-</a:t>
            </a:r>
            <a:r>
              <a:rPr dirty="0" sz="600" spc="-10">
                <a:solidFill>
                  <a:srgbClr val="1F1F1F"/>
                </a:solidFill>
                <a:latin typeface="メイリオ"/>
                <a:cs typeface="メイリオ"/>
                <a:hlinkClick r:id="rId2"/>
              </a:rPr>
              <a:t>houkoku_00002.html</a:t>
            </a:r>
            <a:endParaRPr sz="600">
              <a:latin typeface="メイリオ"/>
              <a:cs typeface="メイリオ"/>
            </a:endParaRPr>
          </a:p>
          <a:p>
            <a:pPr marL="156845" marR="28575" indent="-144780">
              <a:lnSpc>
                <a:spcPct val="100000"/>
              </a:lnSpc>
              <a:spcBef>
                <a:spcPts val="395"/>
              </a:spcBef>
            </a:pPr>
            <a:r>
              <a:rPr dirty="0" sz="600">
                <a:solidFill>
                  <a:srgbClr val="1F1F1F"/>
                </a:solidFill>
                <a:latin typeface="メイリオ"/>
                <a:cs typeface="メイリオ"/>
              </a:rPr>
              <a:t>6</a:t>
            </a:r>
            <a:r>
              <a:rPr dirty="0" sz="600" spc="-35">
                <a:solidFill>
                  <a:srgbClr val="1F1F1F"/>
                </a:solidFill>
                <a:latin typeface="メイリオ"/>
                <a:cs typeface="メイリオ"/>
              </a:rPr>
              <a:t>. ⻫藤リカ, 松⽥ひとみ. 高齢者の昼寝所要時間による特徴と夜間睡眠との関連. 高齢者ケア</a:t>
            </a:r>
            <a:r>
              <a:rPr dirty="0" sz="600" spc="-30">
                <a:solidFill>
                  <a:srgbClr val="1F1F1F"/>
                </a:solidFill>
                <a:latin typeface="メイリオ"/>
                <a:cs typeface="メイリオ"/>
              </a:rPr>
              <a:t>リング学研究会誌 </a:t>
            </a:r>
            <a:r>
              <a:rPr dirty="0" sz="600" spc="-25">
                <a:solidFill>
                  <a:srgbClr val="1F1F1F"/>
                </a:solidFill>
                <a:latin typeface="メイリオ"/>
                <a:cs typeface="メイリオ"/>
              </a:rPr>
              <a:t>4</a:t>
            </a:r>
            <a:r>
              <a:rPr dirty="0" sz="600" spc="-30">
                <a:solidFill>
                  <a:srgbClr val="1F1F1F"/>
                </a:solidFill>
                <a:latin typeface="メイリオ"/>
                <a:cs typeface="メイリオ"/>
              </a:rPr>
              <a:t>: </a:t>
            </a:r>
            <a:r>
              <a:rPr dirty="0" sz="600" spc="-35">
                <a:solidFill>
                  <a:srgbClr val="1F1F1F"/>
                </a:solidFill>
                <a:latin typeface="メイリオ"/>
                <a:cs typeface="メイリオ"/>
              </a:rPr>
              <a:t>1-</a:t>
            </a:r>
            <a:r>
              <a:rPr dirty="0" sz="600" spc="-30">
                <a:solidFill>
                  <a:srgbClr val="1F1F1F"/>
                </a:solidFill>
                <a:latin typeface="メイリオ"/>
                <a:cs typeface="メイリオ"/>
              </a:rPr>
              <a:t>10, </a:t>
            </a:r>
            <a:r>
              <a:rPr dirty="0" sz="600" spc="-10">
                <a:solidFill>
                  <a:srgbClr val="1F1F1F"/>
                </a:solidFill>
                <a:latin typeface="メイリオ"/>
                <a:cs typeface="メイリオ"/>
              </a:rPr>
              <a:t>2013.</a:t>
            </a:r>
            <a:endParaRPr sz="600">
              <a:latin typeface="メイリオ"/>
              <a:cs typeface="メイリオ"/>
            </a:endParaRPr>
          </a:p>
          <a:p>
            <a:pPr algn="just" marL="156845" marR="26034" indent="-144780">
              <a:lnSpc>
                <a:spcPct val="100000"/>
              </a:lnSpc>
              <a:spcBef>
                <a:spcPts val="395"/>
              </a:spcBef>
            </a:pPr>
            <a:r>
              <a:rPr dirty="0" sz="600">
                <a:solidFill>
                  <a:srgbClr val="1F1F1F"/>
                </a:solidFill>
                <a:latin typeface="メイリオ"/>
                <a:cs typeface="メイリオ"/>
              </a:rPr>
              <a:t>7.</a:t>
            </a:r>
            <a:r>
              <a:rPr dirty="0" sz="600" spc="260">
                <a:solidFill>
                  <a:srgbClr val="1F1F1F"/>
                </a:solidFill>
                <a:latin typeface="メイリオ"/>
                <a:cs typeface="メイリオ"/>
              </a:rPr>
              <a:t> </a:t>
            </a:r>
            <a:r>
              <a:rPr dirty="0" sz="600">
                <a:solidFill>
                  <a:srgbClr val="1F1F1F"/>
                </a:solidFill>
                <a:latin typeface="メイリオ"/>
                <a:cs typeface="メイリオ"/>
              </a:rPr>
              <a:t>Li</a:t>
            </a:r>
            <a:r>
              <a:rPr dirty="0" sz="600" spc="20">
                <a:solidFill>
                  <a:srgbClr val="1F1F1F"/>
                </a:solidFill>
                <a:latin typeface="メイリオ"/>
                <a:cs typeface="メイリオ"/>
              </a:rPr>
              <a:t> </a:t>
            </a:r>
            <a:r>
              <a:rPr dirty="0" sz="600">
                <a:solidFill>
                  <a:srgbClr val="1F1F1F"/>
                </a:solidFill>
                <a:latin typeface="メイリオ"/>
                <a:cs typeface="メイリオ"/>
              </a:rPr>
              <a:t>P,</a:t>
            </a:r>
            <a:r>
              <a:rPr dirty="0" sz="600" spc="15">
                <a:solidFill>
                  <a:srgbClr val="1F1F1F"/>
                </a:solidFill>
                <a:latin typeface="メイリオ"/>
                <a:cs typeface="メイリオ"/>
              </a:rPr>
              <a:t> </a:t>
            </a:r>
            <a:r>
              <a:rPr dirty="0" sz="600">
                <a:solidFill>
                  <a:srgbClr val="1F1F1F"/>
                </a:solidFill>
                <a:latin typeface="メイリオ"/>
                <a:cs typeface="メイリオ"/>
              </a:rPr>
              <a:t>Gao</a:t>
            </a:r>
            <a:r>
              <a:rPr dirty="0" sz="600" spc="25">
                <a:solidFill>
                  <a:srgbClr val="1F1F1F"/>
                </a:solidFill>
                <a:latin typeface="メイリオ"/>
                <a:cs typeface="メイリオ"/>
              </a:rPr>
              <a:t> </a:t>
            </a:r>
            <a:r>
              <a:rPr dirty="0" sz="600">
                <a:solidFill>
                  <a:srgbClr val="1F1F1F"/>
                </a:solidFill>
                <a:latin typeface="メイリオ"/>
                <a:cs typeface="メイリオ"/>
              </a:rPr>
              <a:t>L, Yu</a:t>
            </a:r>
            <a:r>
              <a:rPr dirty="0" sz="600" spc="10">
                <a:solidFill>
                  <a:srgbClr val="1F1F1F"/>
                </a:solidFill>
                <a:latin typeface="メイリオ"/>
                <a:cs typeface="メイリオ"/>
              </a:rPr>
              <a:t> </a:t>
            </a:r>
            <a:r>
              <a:rPr dirty="0" sz="600">
                <a:solidFill>
                  <a:srgbClr val="1F1F1F"/>
                </a:solidFill>
                <a:latin typeface="メイリオ"/>
                <a:cs typeface="メイリオ"/>
              </a:rPr>
              <a:t>L,</a:t>
            </a:r>
            <a:r>
              <a:rPr dirty="0" sz="600" spc="5">
                <a:solidFill>
                  <a:srgbClr val="1F1F1F"/>
                </a:solidFill>
                <a:latin typeface="メイリオ"/>
                <a:cs typeface="メイリオ"/>
              </a:rPr>
              <a:t> </a:t>
            </a:r>
            <a:r>
              <a:rPr dirty="0" sz="600" spc="-10">
                <a:solidFill>
                  <a:srgbClr val="1F1F1F"/>
                </a:solidFill>
                <a:latin typeface="メイリオ"/>
                <a:cs typeface="メイリオ"/>
              </a:rPr>
              <a:t>Zheng</a:t>
            </a:r>
            <a:r>
              <a:rPr dirty="0" sz="600" spc="15">
                <a:solidFill>
                  <a:srgbClr val="1F1F1F"/>
                </a:solidFill>
                <a:latin typeface="メイリオ"/>
                <a:cs typeface="メイリオ"/>
              </a:rPr>
              <a:t> </a:t>
            </a:r>
            <a:r>
              <a:rPr dirty="0" sz="600">
                <a:solidFill>
                  <a:srgbClr val="1F1F1F"/>
                </a:solidFill>
                <a:latin typeface="メイリオ"/>
                <a:cs typeface="メイリオ"/>
              </a:rPr>
              <a:t>X,</a:t>
            </a:r>
            <a:r>
              <a:rPr dirty="0" sz="600" spc="15">
                <a:solidFill>
                  <a:srgbClr val="1F1F1F"/>
                </a:solidFill>
                <a:latin typeface="メイリオ"/>
                <a:cs typeface="メイリオ"/>
              </a:rPr>
              <a:t> </a:t>
            </a:r>
            <a:r>
              <a:rPr dirty="0" sz="600">
                <a:solidFill>
                  <a:srgbClr val="1F1F1F"/>
                </a:solidFill>
                <a:latin typeface="メイリオ"/>
                <a:cs typeface="メイリオ"/>
              </a:rPr>
              <a:t>Ulsa</a:t>
            </a:r>
            <a:r>
              <a:rPr dirty="0" sz="600" spc="10">
                <a:solidFill>
                  <a:srgbClr val="1F1F1F"/>
                </a:solidFill>
                <a:latin typeface="メイリオ"/>
                <a:cs typeface="メイリオ"/>
              </a:rPr>
              <a:t> </a:t>
            </a:r>
            <a:r>
              <a:rPr dirty="0" sz="600">
                <a:solidFill>
                  <a:srgbClr val="1F1F1F"/>
                </a:solidFill>
                <a:latin typeface="メイリオ"/>
                <a:cs typeface="メイリオ"/>
              </a:rPr>
              <a:t>MC, Yang</a:t>
            </a:r>
            <a:r>
              <a:rPr dirty="0" sz="600" spc="15">
                <a:solidFill>
                  <a:srgbClr val="1F1F1F"/>
                </a:solidFill>
                <a:latin typeface="メイリオ"/>
                <a:cs typeface="メイリオ"/>
              </a:rPr>
              <a:t> </a:t>
            </a:r>
            <a:r>
              <a:rPr dirty="0" sz="600" spc="-35">
                <a:solidFill>
                  <a:srgbClr val="1F1F1F"/>
                </a:solidFill>
                <a:latin typeface="メイリオ"/>
                <a:cs typeface="メイリオ"/>
              </a:rPr>
              <a:t>H-</a:t>
            </a:r>
            <a:r>
              <a:rPr dirty="0" sz="600">
                <a:solidFill>
                  <a:srgbClr val="1F1F1F"/>
                </a:solidFill>
                <a:latin typeface="メイリオ"/>
                <a:cs typeface="メイリオ"/>
              </a:rPr>
              <a:t>W,</a:t>
            </a:r>
            <a:r>
              <a:rPr dirty="0" sz="600" spc="15">
                <a:solidFill>
                  <a:srgbClr val="1F1F1F"/>
                </a:solidFill>
                <a:latin typeface="メイリオ"/>
                <a:cs typeface="メイリオ"/>
              </a:rPr>
              <a:t> </a:t>
            </a:r>
            <a:r>
              <a:rPr dirty="0" sz="600">
                <a:solidFill>
                  <a:srgbClr val="1F1F1F"/>
                </a:solidFill>
                <a:latin typeface="メイリオ"/>
                <a:cs typeface="メイリオ"/>
              </a:rPr>
              <a:t>Gaba</a:t>
            </a:r>
            <a:r>
              <a:rPr dirty="0" sz="600" spc="20">
                <a:solidFill>
                  <a:srgbClr val="1F1F1F"/>
                </a:solidFill>
                <a:latin typeface="メイリオ"/>
                <a:cs typeface="メイリオ"/>
              </a:rPr>
              <a:t> </a:t>
            </a:r>
            <a:r>
              <a:rPr dirty="0" sz="600">
                <a:solidFill>
                  <a:srgbClr val="1F1F1F"/>
                </a:solidFill>
                <a:latin typeface="メイリオ"/>
                <a:cs typeface="メイリオ"/>
              </a:rPr>
              <a:t>A,</a:t>
            </a:r>
            <a:r>
              <a:rPr dirty="0" sz="600" spc="15">
                <a:solidFill>
                  <a:srgbClr val="1F1F1F"/>
                </a:solidFill>
                <a:latin typeface="メイリオ"/>
                <a:cs typeface="メイリオ"/>
              </a:rPr>
              <a:t> </a:t>
            </a:r>
            <a:r>
              <a:rPr dirty="0" sz="600" spc="-10">
                <a:solidFill>
                  <a:srgbClr val="1F1F1F"/>
                </a:solidFill>
                <a:latin typeface="メイリオ"/>
                <a:cs typeface="メイリオ"/>
              </a:rPr>
              <a:t>Yaffe</a:t>
            </a:r>
            <a:r>
              <a:rPr dirty="0" sz="600" spc="10">
                <a:solidFill>
                  <a:srgbClr val="1F1F1F"/>
                </a:solidFill>
                <a:latin typeface="メイリオ"/>
                <a:cs typeface="メイリオ"/>
              </a:rPr>
              <a:t> </a:t>
            </a:r>
            <a:r>
              <a:rPr dirty="0" sz="600">
                <a:solidFill>
                  <a:srgbClr val="1F1F1F"/>
                </a:solidFill>
                <a:latin typeface="メイリオ"/>
                <a:cs typeface="メイリオ"/>
              </a:rPr>
              <a:t>K,</a:t>
            </a:r>
            <a:r>
              <a:rPr dirty="0" sz="600" spc="15">
                <a:solidFill>
                  <a:srgbClr val="1F1F1F"/>
                </a:solidFill>
                <a:latin typeface="メイリオ"/>
                <a:cs typeface="メイリオ"/>
              </a:rPr>
              <a:t> </a:t>
            </a:r>
            <a:r>
              <a:rPr dirty="0" sz="600" spc="-10">
                <a:solidFill>
                  <a:srgbClr val="1F1F1F"/>
                </a:solidFill>
                <a:latin typeface="メイリオ"/>
                <a:cs typeface="メイリオ"/>
              </a:rPr>
              <a:t>Bennett</a:t>
            </a:r>
            <a:r>
              <a:rPr dirty="0" sz="600" spc="10">
                <a:solidFill>
                  <a:srgbClr val="1F1F1F"/>
                </a:solidFill>
                <a:latin typeface="メイリオ"/>
                <a:cs typeface="メイリオ"/>
              </a:rPr>
              <a:t> </a:t>
            </a:r>
            <a:r>
              <a:rPr dirty="0" sz="600" spc="-25">
                <a:solidFill>
                  <a:srgbClr val="1F1F1F"/>
                </a:solidFill>
                <a:latin typeface="メイリオ"/>
                <a:cs typeface="メイリオ"/>
              </a:rPr>
              <a:t>DA,</a:t>
            </a:r>
            <a:r>
              <a:rPr dirty="0" sz="600" spc="500">
                <a:solidFill>
                  <a:srgbClr val="1F1F1F"/>
                </a:solidFill>
                <a:latin typeface="メイリオ"/>
                <a:cs typeface="メイリオ"/>
              </a:rPr>
              <a:t> </a:t>
            </a:r>
            <a:r>
              <a:rPr dirty="0" sz="600" spc="-30">
                <a:solidFill>
                  <a:srgbClr val="1F1F1F"/>
                </a:solidFill>
                <a:latin typeface="メイリオ"/>
                <a:cs typeface="メイリオ"/>
              </a:rPr>
              <a:t>Buchman</a:t>
            </a:r>
            <a:r>
              <a:rPr dirty="0" sz="600">
                <a:solidFill>
                  <a:srgbClr val="1F1F1F"/>
                </a:solidFill>
                <a:latin typeface="メイリオ"/>
                <a:cs typeface="メイリオ"/>
              </a:rPr>
              <a:t> </a:t>
            </a:r>
            <a:r>
              <a:rPr dirty="0" sz="600" spc="-25">
                <a:solidFill>
                  <a:srgbClr val="1F1F1F"/>
                </a:solidFill>
                <a:latin typeface="メイリオ"/>
                <a:cs typeface="メイリオ"/>
              </a:rPr>
              <a:t>AS,</a:t>
            </a:r>
            <a:r>
              <a:rPr dirty="0" sz="600" spc="-5">
                <a:solidFill>
                  <a:srgbClr val="1F1F1F"/>
                </a:solidFill>
                <a:latin typeface="メイリオ"/>
                <a:cs typeface="メイリオ"/>
              </a:rPr>
              <a:t> </a:t>
            </a:r>
            <a:r>
              <a:rPr dirty="0" sz="600" spc="-30">
                <a:solidFill>
                  <a:srgbClr val="1F1F1F"/>
                </a:solidFill>
                <a:latin typeface="メイリオ"/>
                <a:cs typeface="メイリオ"/>
              </a:rPr>
              <a:t>Hu</a:t>
            </a:r>
            <a:r>
              <a:rPr dirty="0" sz="600" spc="10">
                <a:solidFill>
                  <a:srgbClr val="1F1F1F"/>
                </a:solidFill>
                <a:latin typeface="メイリオ"/>
                <a:cs typeface="メイリオ"/>
              </a:rPr>
              <a:t> </a:t>
            </a:r>
            <a:r>
              <a:rPr dirty="0" sz="600" spc="-35">
                <a:solidFill>
                  <a:srgbClr val="1F1F1F"/>
                </a:solidFill>
                <a:latin typeface="メイリオ"/>
                <a:cs typeface="メイリオ"/>
              </a:rPr>
              <a:t>K,</a:t>
            </a:r>
            <a:r>
              <a:rPr dirty="0" sz="600" spc="-5">
                <a:solidFill>
                  <a:srgbClr val="1F1F1F"/>
                </a:solidFill>
                <a:latin typeface="メイリオ"/>
                <a:cs typeface="メイリオ"/>
              </a:rPr>
              <a:t> </a:t>
            </a:r>
            <a:r>
              <a:rPr dirty="0" sz="600" spc="-40">
                <a:solidFill>
                  <a:srgbClr val="1F1F1F"/>
                </a:solidFill>
                <a:latin typeface="メイリオ"/>
                <a:cs typeface="メイリオ"/>
              </a:rPr>
              <a:t>Leng</a:t>
            </a:r>
            <a:r>
              <a:rPr dirty="0" sz="600" spc="-10">
                <a:solidFill>
                  <a:srgbClr val="1F1F1F"/>
                </a:solidFill>
                <a:latin typeface="メイリオ"/>
                <a:cs typeface="メイリオ"/>
              </a:rPr>
              <a:t> </a:t>
            </a:r>
            <a:r>
              <a:rPr dirty="0" sz="600" spc="-20">
                <a:solidFill>
                  <a:srgbClr val="1F1F1F"/>
                </a:solidFill>
                <a:latin typeface="メイリオ"/>
                <a:cs typeface="メイリオ"/>
              </a:rPr>
              <a:t>Y.</a:t>
            </a:r>
            <a:r>
              <a:rPr dirty="0" sz="600" spc="-5">
                <a:solidFill>
                  <a:srgbClr val="1F1F1F"/>
                </a:solidFill>
                <a:latin typeface="メイリオ"/>
                <a:cs typeface="メイリオ"/>
              </a:rPr>
              <a:t> </a:t>
            </a:r>
            <a:r>
              <a:rPr dirty="0" sz="600" spc="-30">
                <a:solidFill>
                  <a:srgbClr val="1F1F1F"/>
                </a:solidFill>
                <a:latin typeface="メイリオ"/>
                <a:cs typeface="メイリオ"/>
              </a:rPr>
              <a:t>Daytime</a:t>
            </a:r>
            <a:r>
              <a:rPr dirty="0" sz="600" spc="10">
                <a:solidFill>
                  <a:srgbClr val="1F1F1F"/>
                </a:solidFill>
                <a:latin typeface="メイリオ"/>
                <a:cs typeface="メイリオ"/>
              </a:rPr>
              <a:t> </a:t>
            </a:r>
            <a:r>
              <a:rPr dirty="0" sz="600" spc="-35">
                <a:solidFill>
                  <a:srgbClr val="1F1F1F"/>
                </a:solidFill>
                <a:latin typeface="メイリオ"/>
                <a:cs typeface="メイリオ"/>
              </a:rPr>
              <a:t>napping</a:t>
            </a:r>
            <a:r>
              <a:rPr dirty="0" sz="600" spc="-5">
                <a:solidFill>
                  <a:srgbClr val="1F1F1F"/>
                </a:solidFill>
                <a:latin typeface="メイリオ"/>
                <a:cs typeface="メイリオ"/>
              </a:rPr>
              <a:t> </a:t>
            </a:r>
            <a:r>
              <a:rPr dirty="0" sz="600" spc="-35">
                <a:solidFill>
                  <a:srgbClr val="1F1F1F"/>
                </a:solidFill>
                <a:latin typeface="メイリオ"/>
                <a:cs typeface="メイリオ"/>
              </a:rPr>
              <a:t>and</a:t>
            </a:r>
            <a:r>
              <a:rPr dirty="0" sz="600" spc="-5">
                <a:solidFill>
                  <a:srgbClr val="1F1F1F"/>
                </a:solidFill>
                <a:latin typeface="メイリオ"/>
                <a:cs typeface="メイリオ"/>
              </a:rPr>
              <a:t> </a:t>
            </a:r>
            <a:r>
              <a:rPr dirty="0" sz="600" spc="-35">
                <a:solidFill>
                  <a:srgbClr val="1F1F1F"/>
                </a:solidFill>
                <a:latin typeface="メイリオ"/>
                <a:cs typeface="メイリオ"/>
              </a:rPr>
              <a:t>Alzheimer’s</a:t>
            </a:r>
            <a:r>
              <a:rPr dirty="0" sz="600" spc="10">
                <a:solidFill>
                  <a:srgbClr val="1F1F1F"/>
                </a:solidFill>
                <a:latin typeface="メイリオ"/>
                <a:cs typeface="メイリオ"/>
              </a:rPr>
              <a:t> </a:t>
            </a:r>
            <a:r>
              <a:rPr dirty="0" sz="600" spc="-35">
                <a:solidFill>
                  <a:srgbClr val="1F1F1F"/>
                </a:solidFill>
                <a:latin typeface="メイリオ"/>
                <a:cs typeface="メイリオ"/>
              </a:rPr>
              <a:t>dementia:</a:t>
            </a:r>
            <a:r>
              <a:rPr dirty="0" sz="600" spc="-5">
                <a:solidFill>
                  <a:srgbClr val="1F1F1F"/>
                </a:solidFill>
                <a:latin typeface="メイリオ"/>
                <a:cs typeface="メイリオ"/>
              </a:rPr>
              <a:t> </a:t>
            </a:r>
            <a:r>
              <a:rPr dirty="0" sz="600">
                <a:solidFill>
                  <a:srgbClr val="1F1F1F"/>
                </a:solidFill>
                <a:latin typeface="メイリオ"/>
                <a:cs typeface="メイリオ"/>
              </a:rPr>
              <a:t>A</a:t>
            </a:r>
            <a:r>
              <a:rPr dirty="0" sz="600" spc="10">
                <a:solidFill>
                  <a:srgbClr val="1F1F1F"/>
                </a:solidFill>
                <a:latin typeface="メイリオ"/>
                <a:cs typeface="メイリオ"/>
              </a:rPr>
              <a:t> </a:t>
            </a:r>
            <a:r>
              <a:rPr dirty="0" sz="600" spc="-10">
                <a:solidFill>
                  <a:srgbClr val="1F1F1F"/>
                </a:solidFill>
                <a:latin typeface="メイリオ"/>
                <a:cs typeface="メイリオ"/>
              </a:rPr>
              <a:t>potential</a:t>
            </a:r>
            <a:r>
              <a:rPr dirty="0" sz="600" spc="500">
                <a:solidFill>
                  <a:srgbClr val="1F1F1F"/>
                </a:solidFill>
                <a:latin typeface="メイリオ"/>
                <a:cs typeface="メイリオ"/>
              </a:rPr>
              <a:t> </a:t>
            </a:r>
            <a:r>
              <a:rPr dirty="0" sz="600" spc="-35">
                <a:solidFill>
                  <a:srgbClr val="1F1F1F"/>
                </a:solidFill>
                <a:latin typeface="メイリオ"/>
                <a:cs typeface="メイリオ"/>
              </a:rPr>
              <a:t>bidirectional</a:t>
            </a:r>
            <a:r>
              <a:rPr dirty="0" sz="600" spc="-15">
                <a:solidFill>
                  <a:srgbClr val="1F1F1F"/>
                </a:solidFill>
                <a:latin typeface="メイリオ"/>
                <a:cs typeface="メイリオ"/>
              </a:rPr>
              <a:t> </a:t>
            </a:r>
            <a:r>
              <a:rPr dirty="0" sz="600" spc="-35">
                <a:solidFill>
                  <a:srgbClr val="1F1F1F"/>
                </a:solidFill>
                <a:latin typeface="メイリオ"/>
                <a:cs typeface="メイリオ"/>
              </a:rPr>
              <a:t>relationship.</a:t>
            </a:r>
            <a:r>
              <a:rPr dirty="0" sz="600" spc="5">
                <a:solidFill>
                  <a:srgbClr val="1F1F1F"/>
                </a:solidFill>
                <a:latin typeface="メイリオ"/>
                <a:cs typeface="メイリオ"/>
              </a:rPr>
              <a:t> </a:t>
            </a:r>
            <a:r>
              <a:rPr dirty="0" sz="600" spc="-35">
                <a:solidFill>
                  <a:srgbClr val="1F1F1F"/>
                </a:solidFill>
                <a:latin typeface="メイリオ"/>
                <a:cs typeface="メイリオ"/>
              </a:rPr>
              <a:t>Alzheimers</a:t>
            </a:r>
            <a:r>
              <a:rPr dirty="0" sz="600" spc="-10">
                <a:solidFill>
                  <a:srgbClr val="1F1F1F"/>
                </a:solidFill>
                <a:latin typeface="メイリオ"/>
                <a:cs typeface="メイリオ"/>
              </a:rPr>
              <a:t> </a:t>
            </a:r>
            <a:r>
              <a:rPr dirty="0" sz="600" spc="-35">
                <a:solidFill>
                  <a:srgbClr val="1F1F1F"/>
                </a:solidFill>
                <a:latin typeface="メイリオ"/>
                <a:cs typeface="メイリオ"/>
              </a:rPr>
              <a:t>Dement</a:t>
            </a:r>
            <a:r>
              <a:rPr dirty="0" sz="600" spc="35">
                <a:solidFill>
                  <a:srgbClr val="1F1F1F"/>
                </a:solidFill>
                <a:latin typeface="メイリオ"/>
                <a:cs typeface="メイリオ"/>
              </a:rPr>
              <a:t> </a:t>
            </a:r>
            <a:r>
              <a:rPr dirty="0" sz="600" spc="-25">
                <a:solidFill>
                  <a:srgbClr val="1F1F1F"/>
                </a:solidFill>
                <a:latin typeface="メイリオ"/>
                <a:cs typeface="メイリオ"/>
              </a:rPr>
              <a:t>19:</a:t>
            </a:r>
            <a:r>
              <a:rPr dirty="0" sz="600" spc="50">
                <a:solidFill>
                  <a:srgbClr val="1F1F1F"/>
                </a:solidFill>
                <a:latin typeface="メイリオ"/>
                <a:cs typeface="メイリオ"/>
              </a:rPr>
              <a:t> </a:t>
            </a:r>
            <a:r>
              <a:rPr dirty="0" sz="600" spc="-35">
                <a:solidFill>
                  <a:srgbClr val="1F1F1F"/>
                </a:solidFill>
                <a:latin typeface="メイリオ"/>
                <a:cs typeface="メイリオ"/>
              </a:rPr>
              <a:t>158-</a:t>
            </a:r>
            <a:r>
              <a:rPr dirty="0" sz="600" spc="-30">
                <a:solidFill>
                  <a:srgbClr val="1F1F1F"/>
                </a:solidFill>
                <a:latin typeface="メイリオ"/>
                <a:cs typeface="メイリオ"/>
              </a:rPr>
              <a:t>168,</a:t>
            </a:r>
            <a:r>
              <a:rPr dirty="0" sz="600" spc="45">
                <a:solidFill>
                  <a:srgbClr val="1F1F1F"/>
                </a:solidFill>
                <a:latin typeface="メイリオ"/>
                <a:cs typeface="メイリオ"/>
              </a:rPr>
              <a:t> </a:t>
            </a:r>
            <a:r>
              <a:rPr dirty="0" sz="600" spc="-10">
                <a:solidFill>
                  <a:srgbClr val="1F1F1F"/>
                </a:solidFill>
                <a:latin typeface="メイリオ"/>
                <a:cs typeface="メイリオ"/>
              </a:rPr>
              <a:t>2023.</a:t>
            </a:r>
            <a:endParaRPr sz="600">
              <a:latin typeface="メイリオ"/>
              <a:cs typeface="メイリオ"/>
            </a:endParaRPr>
          </a:p>
          <a:p>
            <a:pPr marL="12700">
              <a:lnSpc>
                <a:spcPct val="100000"/>
              </a:lnSpc>
              <a:spcBef>
                <a:spcPts val="409"/>
              </a:spcBef>
            </a:pPr>
            <a:r>
              <a:rPr dirty="0" sz="600">
                <a:solidFill>
                  <a:srgbClr val="1F1F1F"/>
                </a:solidFill>
                <a:latin typeface="メイリオ"/>
                <a:cs typeface="メイリオ"/>
              </a:rPr>
              <a:t>8.</a:t>
            </a:r>
            <a:r>
              <a:rPr dirty="0" sz="600" spc="400">
                <a:solidFill>
                  <a:srgbClr val="1F1F1F"/>
                </a:solidFill>
                <a:latin typeface="メイリオ"/>
                <a:cs typeface="メイリオ"/>
              </a:rPr>
              <a:t> </a:t>
            </a:r>
            <a:r>
              <a:rPr dirty="0" sz="600" spc="-30">
                <a:solidFill>
                  <a:srgbClr val="1F1F1F"/>
                </a:solidFill>
                <a:latin typeface="メイリオ"/>
                <a:cs typeface="メイリオ"/>
              </a:rPr>
              <a:t>Hood</a:t>
            </a:r>
            <a:r>
              <a:rPr dirty="0" sz="600" spc="-25">
                <a:solidFill>
                  <a:srgbClr val="1F1F1F"/>
                </a:solidFill>
                <a:latin typeface="メイリオ"/>
                <a:cs typeface="メイリオ"/>
              </a:rPr>
              <a:t> </a:t>
            </a:r>
            <a:r>
              <a:rPr dirty="0" sz="600" spc="-10">
                <a:solidFill>
                  <a:srgbClr val="1F1F1F"/>
                </a:solidFill>
                <a:latin typeface="メイリオ"/>
                <a:cs typeface="メイリオ"/>
              </a:rPr>
              <a:t>S,</a:t>
            </a:r>
            <a:r>
              <a:rPr dirty="0" sz="600" spc="-20">
                <a:solidFill>
                  <a:srgbClr val="1F1F1F"/>
                </a:solidFill>
                <a:latin typeface="メイリオ"/>
                <a:cs typeface="メイリオ"/>
              </a:rPr>
              <a:t> Amir</a:t>
            </a:r>
            <a:r>
              <a:rPr dirty="0" sz="600" spc="-10">
                <a:solidFill>
                  <a:srgbClr val="1F1F1F"/>
                </a:solidFill>
                <a:latin typeface="メイリオ"/>
                <a:cs typeface="メイリオ"/>
              </a:rPr>
              <a:t> </a:t>
            </a:r>
            <a:r>
              <a:rPr dirty="0" sz="600" spc="-20">
                <a:solidFill>
                  <a:srgbClr val="1F1F1F"/>
                </a:solidFill>
                <a:latin typeface="メイリオ"/>
                <a:cs typeface="メイリオ"/>
              </a:rPr>
              <a:t>S.</a:t>
            </a:r>
            <a:r>
              <a:rPr dirty="0" sz="600" spc="-25">
                <a:solidFill>
                  <a:srgbClr val="1F1F1F"/>
                </a:solidFill>
                <a:latin typeface="メイリオ"/>
                <a:cs typeface="メイリオ"/>
              </a:rPr>
              <a:t> </a:t>
            </a:r>
            <a:r>
              <a:rPr dirty="0" sz="600" spc="-20">
                <a:solidFill>
                  <a:srgbClr val="1F1F1F"/>
                </a:solidFill>
                <a:latin typeface="メイリオ"/>
                <a:cs typeface="メイリオ"/>
              </a:rPr>
              <a:t>The</a:t>
            </a:r>
            <a:r>
              <a:rPr dirty="0" sz="600" spc="-15">
                <a:solidFill>
                  <a:srgbClr val="1F1F1F"/>
                </a:solidFill>
                <a:latin typeface="メイリオ"/>
                <a:cs typeface="メイリオ"/>
              </a:rPr>
              <a:t> </a:t>
            </a:r>
            <a:r>
              <a:rPr dirty="0" sz="600" spc="-30">
                <a:solidFill>
                  <a:srgbClr val="1F1F1F"/>
                </a:solidFill>
                <a:latin typeface="メイリオ"/>
                <a:cs typeface="メイリオ"/>
              </a:rPr>
              <a:t>aging</a:t>
            </a:r>
            <a:r>
              <a:rPr dirty="0" sz="600" spc="-25">
                <a:solidFill>
                  <a:srgbClr val="1F1F1F"/>
                </a:solidFill>
                <a:latin typeface="メイリオ"/>
                <a:cs typeface="メイリオ"/>
              </a:rPr>
              <a:t> </a:t>
            </a:r>
            <a:r>
              <a:rPr dirty="0" sz="600" spc="-30">
                <a:solidFill>
                  <a:srgbClr val="1F1F1F"/>
                </a:solidFill>
                <a:latin typeface="メイリオ"/>
                <a:cs typeface="メイリオ"/>
              </a:rPr>
              <a:t>clock: Circadian</a:t>
            </a:r>
            <a:r>
              <a:rPr dirty="0" sz="600" spc="-15">
                <a:solidFill>
                  <a:srgbClr val="1F1F1F"/>
                </a:solidFill>
                <a:latin typeface="メイリオ"/>
                <a:cs typeface="メイリオ"/>
              </a:rPr>
              <a:t> </a:t>
            </a:r>
            <a:r>
              <a:rPr dirty="0" sz="600" spc="-30">
                <a:solidFill>
                  <a:srgbClr val="1F1F1F"/>
                </a:solidFill>
                <a:latin typeface="メイリオ"/>
                <a:cs typeface="メイリオ"/>
              </a:rPr>
              <a:t>rhythms</a:t>
            </a:r>
            <a:r>
              <a:rPr dirty="0" sz="600" spc="-15">
                <a:solidFill>
                  <a:srgbClr val="1F1F1F"/>
                </a:solidFill>
                <a:latin typeface="メイリオ"/>
                <a:cs typeface="メイリオ"/>
              </a:rPr>
              <a:t> </a:t>
            </a:r>
            <a:r>
              <a:rPr dirty="0" sz="600" spc="-20">
                <a:solidFill>
                  <a:srgbClr val="1F1F1F"/>
                </a:solidFill>
                <a:latin typeface="メイリオ"/>
                <a:cs typeface="メイリオ"/>
              </a:rPr>
              <a:t>and</a:t>
            </a:r>
            <a:r>
              <a:rPr dirty="0" sz="600" spc="-25">
                <a:solidFill>
                  <a:srgbClr val="1F1F1F"/>
                </a:solidFill>
                <a:latin typeface="メイリオ"/>
                <a:cs typeface="メイリオ"/>
              </a:rPr>
              <a:t> later life. </a:t>
            </a:r>
            <a:r>
              <a:rPr dirty="0" sz="600">
                <a:solidFill>
                  <a:srgbClr val="1F1F1F"/>
                </a:solidFill>
                <a:latin typeface="メイリオ"/>
                <a:cs typeface="メイリオ"/>
              </a:rPr>
              <a:t>J</a:t>
            </a:r>
            <a:r>
              <a:rPr dirty="0" sz="600" spc="-20">
                <a:solidFill>
                  <a:srgbClr val="1F1F1F"/>
                </a:solidFill>
                <a:latin typeface="メイリオ"/>
                <a:cs typeface="メイリオ"/>
              </a:rPr>
              <a:t> Clin</a:t>
            </a:r>
            <a:r>
              <a:rPr dirty="0" sz="600" spc="-15">
                <a:solidFill>
                  <a:srgbClr val="1F1F1F"/>
                </a:solidFill>
                <a:latin typeface="メイリオ"/>
                <a:cs typeface="メイリオ"/>
              </a:rPr>
              <a:t> </a:t>
            </a:r>
            <a:r>
              <a:rPr dirty="0" sz="600" spc="-30">
                <a:solidFill>
                  <a:srgbClr val="1F1F1F"/>
                </a:solidFill>
                <a:latin typeface="メイリオ"/>
                <a:cs typeface="メイリオ"/>
              </a:rPr>
              <a:t>Invest</a:t>
            </a:r>
            <a:r>
              <a:rPr dirty="0" sz="600" spc="-15">
                <a:solidFill>
                  <a:srgbClr val="1F1F1F"/>
                </a:solidFill>
                <a:latin typeface="メイリオ"/>
                <a:cs typeface="メイリオ"/>
              </a:rPr>
              <a:t> </a:t>
            </a:r>
            <a:r>
              <a:rPr dirty="0" sz="600" spc="-20">
                <a:solidFill>
                  <a:srgbClr val="1F1F1F"/>
                </a:solidFill>
                <a:latin typeface="メイリオ"/>
                <a:cs typeface="メイリオ"/>
              </a:rPr>
              <a:t>127:</a:t>
            </a:r>
            <a:endParaRPr sz="600">
              <a:latin typeface="メイリオ"/>
              <a:cs typeface="メイリオ"/>
            </a:endParaRPr>
          </a:p>
          <a:p>
            <a:pPr marL="156845">
              <a:lnSpc>
                <a:spcPct val="100000"/>
              </a:lnSpc>
              <a:spcBef>
                <a:spcPts val="5"/>
              </a:spcBef>
            </a:pPr>
            <a:r>
              <a:rPr dirty="0" sz="600" spc="-35">
                <a:solidFill>
                  <a:srgbClr val="1F1F1F"/>
                </a:solidFill>
                <a:latin typeface="メイリオ"/>
                <a:cs typeface="メイリオ"/>
              </a:rPr>
              <a:t>437-</a:t>
            </a:r>
            <a:r>
              <a:rPr dirty="0" sz="600" spc="-30">
                <a:solidFill>
                  <a:srgbClr val="1F1F1F"/>
                </a:solidFill>
                <a:latin typeface="メイリオ"/>
                <a:cs typeface="メイリオ"/>
              </a:rPr>
              <a:t>446,</a:t>
            </a:r>
            <a:r>
              <a:rPr dirty="0" sz="600" spc="10">
                <a:solidFill>
                  <a:srgbClr val="1F1F1F"/>
                </a:solidFill>
                <a:latin typeface="メイリオ"/>
                <a:cs typeface="メイリオ"/>
              </a:rPr>
              <a:t> </a:t>
            </a:r>
            <a:r>
              <a:rPr dirty="0" sz="600" spc="-10">
                <a:solidFill>
                  <a:srgbClr val="1F1F1F"/>
                </a:solidFill>
                <a:latin typeface="メイリオ"/>
                <a:cs typeface="メイリオ"/>
              </a:rPr>
              <a:t>2017.</a:t>
            </a:r>
            <a:endParaRPr sz="600">
              <a:latin typeface="メイリオ"/>
              <a:cs typeface="メイリオ"/>
            </a:endParaRPr>
          </a:p>
        </p:txBody>
      </p:sp>
      <p:sp>
        <p:nvSpPr>
          <p:cNvPr id="17" name="object 17"/>
          <p:cNvSpPr txBox="1">
            <a:spLocks noGrp="1"/>
          </p:cNvSpPr>
          <p:nvPr>
            <p:ph type="sldNum" idx="7" sz="quarter"/>
          </p:nvPr>
        </p:nvSpPr>
        <p:spPr>
          <a:prstGeom prst="rect"/>
        </p:spPr>
        <p:txBody>
          <a:bodyPr wrap="square" lIns="0" tIns="0" rIns="0" bIns="0" rtlCol="0" vert="horz">
            <a:spAutoFit/>
          </a:bodyPr>
          <a:lstStyle/>
          <a:p>
            <a:pPr marL="38100">
              <a:lnSpc>
                <a:spcPts val="1215"/>
              </a:lnSpc>
            </a:pPr>
            <a:r>
              <a:rPr dirty="0" spc="-25"/>
              <a:t>20</a:t>
            </a:r>
          </a:p>
        </p:txBody>
      </p:sp>
      <p:sp>
        <p:nvSpPr>
          <p:cNvPr id="15" name="object 15"/>
          <p:cNvSpPr txBox="1"/>
          <p:nvPr/>
        </p:nvSpPr>
        <p:spPr>
          <a:xfrm>
            <a:off x="3507104" y="5901944"/>
            <a:ext cx="3091180" cy="2068195"/>
          </a:xfrm>
          <a:prstGeom prst="rect">
            <a:avLst/>
          </a:prstGeom>
        </p:spPr>
        <p:txBody>
          <a:bodyPr wrap="square" lIns="0" tIns="12700" rIns="0" bIns="0" rtlCol="0" vert="horz">
            <a:spAutoFit/>
          </a:bodyPr>
          <a:lstStyle/>
          <a:p>
            <a:pPr algn="just" marL="157480" marR="6350" indent="-144780">
              <a:lnSpc>
                <a:spcPct val="100000"/>
              </a:lnSpc>
              <a:spcBef>
                <a:spcPts val="100"/>
              </a:spcBef>
            </a:pPr>
            <a:r>
              <a:rPr dirty="0" sz="600">
                <a:solidFill>
                  <a:srgbClr val="1F1F1F"/>
                </a:solidFill>
                <a:latin typeface="メイリオ"/>
                <a:cs typeface="メイリオ"/>
              </a:rPr>
              <a:t>9.</a:t>
            </a:r>
            <a:r>
              <a:rPr dirty="0" sz="600" spc="240">
                <a:solidFill>
                  <a:srgbClr val="1F1F1F"/>
                </a:solidFill>
                <a:latin typeface="メイリオ"/>
                <a:cs typeface="メイリオ"/>
              </a:rPr>
              <a:t> </a:t>
            </a:r>
            <a:r>
              <a:rPr dirty="0" sz="600" spc="-35">
                <a:solidFill>
                  <a:srgbClr val="1F1F1F"/>
                </a:solidFill>
                <a:latin typeface="メイリオ"/>
                <a:cs typeface="メイリオ"/>
              </a:rPr>
              <a:t>Buysse</a:t>
            </a:r>
            <a:r>
              <a:rPr dirty="0" sz="600" spc="-15">
                <a:solidFill>
                  <a:srgbClr val="1F1F1F"/>
                </a:solidFill>
                <a:latin typeface="メイリオ"/>
                <a:cs typeface="メイリオ"/>
              </a:rPr>
              <a:t> </a:t>
            </a:r>
            <a:r>
              <a:rPr dirty="0" sz="600" spc="-40">
                <a:solidFill>
                  <a:srgbClr val="1F1F1F"/>
                </a:solidFill>
                <a:latin typeface="メイリオ"/>
                <a:cs typeface="メイリオ"/>
              </a:rPr>
              <a:t>DJ,</a:t>
            </a:r>
            <a:r>
              <a:rPr dirty="0" sz="600" spc="-10">
                <a:solidFill>
                  <a:srgbClr val="1F1F1F"/>
                </a:solidFill>
                <a:latin typeface="メイリオ"/>
                <a:cs typeface="メイリオ"/>
              </a:rPr>
              <a:t> </a:t>
            </a:r>
            <a:r>
              <a:rPr dirty="0" sz="600" spc="-30">
                <a:solidFill>
                  <a:srgbClr val="1F1F1F"/>
                </a:solidFill>
                <a:latin typeface="メイリオ"/>
                <a:cs typeface="メイリオ"/>
              </a:rPr>
              <a:t>Germain</a:t>
            </a:r>
            <a:r>
              <a:rPr dirty="0" sz="600" spc="-20">
                <a:solidFill>
                  <a:srgbClr val="1F1F1F"/>
                </a:solidFill>
                <a:latin typeface="メイリオ"/>
                <a:cs typeface="メイリオ"/>
              </a:rPr>
              <a:t> </a:t>
            </a:r>
            <a:r>
              <a:rPr dirty="0" sz="600" spc="-50">
                <a:solidFill>
                  <a:srgbClr val="1F1F1F"/>
                </a:solidFill>
                <a:latin typeface="メイリオ"/>
                <a:cs typeface="メイリオ"/>
              </a:rPr>
              <a:t>A,</a:t>
            </a:r>
            <a:r>
              <a:rPr dirty="0" sz="600">
                <a:solidFill>
                  <a:srgbClr val="1F1F1F"/>
                </a:solidFill>
                <a:latin typeface="メイリオ"/>
                <a:cs typeface="メイリオ"/>
              </a:rPr>
              <a:t> </a:t>
            </a:r>
            <a:r>
              <a:rPr dirty="0" sz="600" spc="-40">
                <a:solidFill>
                  <a:srgbClr val="1F1F1F"/>
                </a:solidFill>
                <a:latin typeface="メイリオ"/>
                <a:cs typeface="メイリオ"/>
              </a:rPr>
              <a:t>Moul</a:t>
            </a:r>
            <a:r>
              <a:rPr dirty="0" sz="600" spc="-10">
                <a:solidFill>
                  <a:srgbClr val="1F1F1F"/>
                </a:solidFill>
                <a:latin typeface="メイリオ"/>
                <a:cs typeface="メイリオ"/>
              </a:rPr>
              <a:t> </a:t>
            </a:r>
            <a:r>
              <a:rPr dirty="0" sz="600" spc="-40">
                <a:solidFill>
                  <a:srgbClr val="1F1F1F"/>
                </a:solidFill>
                <a:latin typeface="メイリオ"/>
                <a:cs typeface="メイリオ"/>
              </a:rPr>
              <a:t>DE,</a:t>
            </a:r>
            <a:r>
              <a:rPr dirty="0" sz="600" spc="-10">
                <a:solidFill>
                  <a:srgbClr val="1F1F1F"/>
                </a:solidFill>
                <a:latin typeface="メイリオ"/>
                <a:cs typeface="メイリオ"/>
              </a:rPr>
              <a:t> </a:t>
            </a:r>
            <a:r>
              <a:rPr dirty="0" sz="600" spc="-35">
                <a:solidFill>
                  <a:srgbClr val="1F1F1F"/>
                </a:solidFill>
                <a:latin typeface="メイリオ"/>
                <a:cs typeface="メイリオ"/>
              </a:rPr>
              <a:t>Franzen</a:t>
            </a:r>
            <a:r>
              <a:rPr dirty="0" sz="600" spc="-15">
                <a:solidFill>
                  <a:srgbClr val="1F1F1F"/>
                </a:solidFill>
                <a:latin typeface="メイリオ"/>
                <a:cs typeface="メイリオ"/>
              </a:rPr>
              <a:t> </a:t>
            </a:r>
            <a:r>
              <a:rPr dirty="0" sz="600" spc="-40">
                <a:solidFill>
                  <a:srgbClr val="1F1F1F"/>
                </a:solidFill>
                <a:latin typeface="メイリオ"/>
                <a:cs typeface="メイリオ"/>
              </a:rPr>
              <a:t>PL,</a:t>
            </a:r>
            <a:r>
              <a:rPr dirty="0" sz="600" spc="-10">
                <a:solidFill>
                  <a:srgbClr val="1F1F1F"/>
                </a:solidFill>
                <a:latin typeface="メイリオ"/>
                <a:cs typeface="メイリオ"/>
              </a:rPr>
              <a:t> </a:t>
            </a:r>
            <a:r>
              <a:rPr dirty="0" sz="600" spc="-40">
                <a:solidFill>
                  <a:srgbClr val="1F1F1F"/>
                </a:solidFill>
                <a:latin typeface="メイリオ"/>
                <a:cs typeface="メイリオ"/>
              </a:rPr>
              <a:t>Brar</a:t>
            </a:r>
            <a:r>
              <a:rPr dirty="0" sz="600" spc="-10">
                <a:solidFill>
                  <a:srgbClr val="1F1F1F"/>
                </a:solidFill>
                <a:latin typeface="メイリオ"/>
                <a:cs typeface="メイリオ"/>
              </a:rPr>
              <a:t> </a:t>
            </a:r>
            <a:r>
              <a:rPr dirty="0" sz="600" spc="-30">
                <a:solidFill>
                  <a:srgbClr val="1F1F1F"/>
                </a:solidFill>
                <a:latin typeface="メイリオ"/>
                <a:cs typeface="メイリオ"/>
              </a:rPr>
              <a:t>LK,</a:t>
            </a:r>
            <a:r>
              <a:rPr dirty="0" sz="600" spc="-15">
                <a:solidFill>
                  <a:srgbClr val="1F1F1F"/>
                </a:solidFill>
                <a:latin typeface="メイリオ"/>
                <a:cs typeface="メイリオ"/>
              </a:rPr>
              <a:t> </a:t>
            </a:r>
            <a:r>
              <a:rPr dirty="0" sz="600" spc="-35">
                <a:solidFill>
                  <a:srgbClr val="1F1F1F"/>
                </a:solidFill>
                <a:latin typeface="メイリオ"/>
                <a:cs typeface="メイリオ"/>
              </a:rPr>
              <a:t>Fletcher</a:t>
            </a:r>
            <a:r>
              <a:rPr dirty="0" sz="600" spc="-15">
                <a:solidFill>
                  <a:srgbClr val="1F1F1F"/>
                </a:solidFill>
                <a:latin typeface="メイリオ"/>
                <a:cs typeface="メイリオ"/>
              </a:rPr>
              <a:t> </a:t>
            </a:r>
            <a:r>
              <a:rPr dirty="0" sz="600" spc="-40">
                <a:solidFill>
                  <a:srgbClr val="1F1F1F"/>
                </a:solidFill>
                <a:latin typeface="メイリオ"/>
                <a:cs typeface="メイリオ"/>
              </a:rPr>
              <a:t>ME,</a:t>
            </a:r>
            <a:r>
              <a:rPr dirty="0" sz="600" spc="-10">
                <a:solidFill>
                  <a:srgbClr val="1F1F1F"/>
                </a:solidFill>
                <a:latin typeface="メイリオ"/>
                <a:cs typeface="メイリオ"/>
              </a:rPr>
              <a:t> </a:t>
            </a:r>
            <a:r>
              <a:rPr dirty="0" sz="600">
                <a:solidFill>
                  <a:srgbClr val="1F1F1F"/>
                </a:solidFill>
                <a:latin typeface="メイリオ"/>
                <a:cs typeface="メイリオ"/>
              </a:rPr>
              <a:t>Begley</a:t>
            </a:r>
            <a:r>
              <a:rPr dirty="0" sz="600" spc="305">
                <a:solidFill>
                  <a:srgbClr val="1F1F1F"/>
                </a:solidFill>
                <a:latin typeface="メイリオ"/>
                <a:cs typeface="メイリオ"/>
              </a:rPr>
              <a:t> </a:t>
            </a:r>
            <a:r>
              <a:rPr dirty="0" sz="600">
                <a:solidFill>
                  <a:srgbClr val="1F1F1F"/>
                </a:solidFill>
                <a:latin typeface="メイリオ"/>
                <a:cs typeface="メイリオ"/>
              </a:rPr>
              <a:t>A,</a:t>
            </a:r>
            <a:r>
              <a:rPr dirty="0" sz="600" spc="25">
                <a:solidFill>
                  <a:srgbClr val="1F1F1F"/>
                </a:solidFill>
                <a:latin typeface="メイリオ"/>
                <a:cs typeface="メイリオ"/>
              </a:rPr>
              <a:t> </a:t>
            </a:r>
            <a:r>
              <a:rPr dirty="0" sz="600" spc="-20">
                <a:solidFill>
                  <a:srgbClr val="1F1F1F"/>
                </a:solidFill>
                <a:latin typeface="メイリオ"/>
                <a:cs typeface="メイリオ"/>
              </a:rPr>
              <a:t>Houck</a:t>
            </a:r>
            <a:r>
              <a:rPr dirty="0" sz="600" spc="500">
                <a:solidFill>
                  <a:srgbClr val="1F1F1F"/>
                </a:solidFill>
                <a:latin typeface="メイリオ"/>
                <a:cs typeface="メイリオ"/>
              </a:rPr>
              <a:t> </a:t>
            </a:r>
            <a:r>
              <a:rPr dirty="0" sz="600" spc="-40">
                <a:solidFill>
                  <a:srgbClr val="1F1F1F"/>
                </a:solidFill>
                <a:latin typeface="メイリオ"/>
                <a:cs typeface="メイリオ"/>
              </a:rPr>
              <a:t>PR,</a:t>
            </a:r>
            <a:r>
              <a:rPr dirty="0" sz="600" spc="-10">
                <a:solidFill>
                  <a:srgbClr val="1F1F1F"/>
                </a:solidFill>
                <a:latin typeface="メイリオ"/>
                <a:cs typeface="メイリオ"/>
              </a:rPr>
              <a:t> </a:t>
            </a:r>
            <a:r>
              <a:rPr dirty="0" sz="600" spc="-35">
                <a:solidFill>
                  <a:srgbClr val="1F1F1F"/>
                </a:solidFill>
                <a:latin typeface="メイリオ"/>
                <a:cs typeface="メイリオ"/>
              </a:rPr>
              <a:t>Mazumdar</a:t>
            </a:r>
            <a:r>
              <a:rPr dirty="0" sz="600" spc="-15">
                <a:solidFill>
                  <a:srgbClr val="1F1F1F"/>
                </a:solidFill>
                <a:latin typeface="メイリオ"/>
                <a:cs typeface="メイリオ"/>
              </a:rPr>
              <a:t> </a:t>
            </a:r>
            <a:r>
              <a:rPr dirty="0" sz="600" spc="-50">
                <a:solidFill>
                  <a:srgbClr val="1F1F1F"/>
                </a:solidFill>
                <a:latin typeface="メイリオ"/>
                <a:cs typeface="メイリオ"/>
              </a:rPr>
              <a:t>S,</a:t>
            </a:r>
            <a:r>
              <a:rPr dirty="0" sz="600">
                <a:solidFill>
                  <a:srgbClr val="1F1F1F"/>
                </a:solidFill>
                <a:latin typeface="メイリオ"/>
                <a:cs typeface="メイリオ"/>
              </a:rPr>
              <a:t> </a:t>
            </a:r>
            <a:r>
              <a:rPr dirty="0" sz="600" spc="-35">
                <a:solidFill>
                  <a:srgbClr val="1F1F1F"/>
                </a:solidFill>
                <a:latin typeface="メイリオ"/>
                <a:cs typeface="メイリオ"/>
              </a:rPr>
              <a:t>Reynolds</a:t>
            </a:r>
            <a:r>
              <a:rPr dirty="0" sz="600" spc="-15">
                <a:solidFill>
                  <a:srgbClr val="1F1F1F"/>
                </a:solidFill>
                <a:latin typeface="メイリオ"/>
                <a:cs typeface="メイリオ"/>
              </a:rPr>
              <a:t> </a:t>
            </a:r>
            <a:r>
              <a:rPr dirty="0" sz="600" spc="-40">
                <a:solidFill>
                  <a:srgbClr val="1F1F1F"/>
                </a:solidFill>
                <a:latin typeface="メイリオ"/>
                <a:cs typeface="メイリオ"/>
              </a:rPr>
              <a:t>3rd</a:t>
            </a:r>
            <a:r>
              <a:rPr dirty="0" sz="600" spc="-10">
                <a:solidFill>
                  <a:srgbClr val="1F1F1F"/>
                </a:solidFill>
                <a:latin typeface="メイリオ"/>
                <a:cs typeface="メイリオ"/>
              </a:rPr>
              <a:t> </a:t>
            </a:r>
            <a:r>
              <a:rPr dirty="0" sz="600" spc="-35">
                <a:solidFill>
                  <a:srgbClr val="1F1F1F"/>
                </a:solidFill>
                <a:latin typeface="メイリオ"/>
                <a:cs typeface="メイリオ"/>
              </a:rPr>
              <a:t>CF,</a:t>
            </a:r>
            <a:r>
              <a:rPr dirty="0" sz="600" spc="-15">
                <a:solidFill>
                  <a:srgbClr val="1F1F1F"/>
                </a:solidFill>
                <a:latin typeface="メイリオ"/>
                <a:cs typeface="メイリオ"/>
              </a:rPr>
              <a:t> </a:t>
            </a:r>
            <a:r>
              <a:rPr dirty="0" sz="600" spc="-45">
                <a:solidFill>
                  <a:srgbClr val="1F1F1F"/>
                </a:solidFill>
                <a:latin typeface="メイリオ"/>
                <a:cs typeface="メイリオ"/>
              </a:rPr>
              <a:t>Monk</a:t>
            </a:r>
            <a:r>
              <a:rPr dirty="0" sz="600" spc="-5">
                <a:solidFill>
                  <a:srgbClr val="1F1F1F"/>
                </a:solidFill>
                <a:latin typeface="メイリオ"/>
                <a:cs typeface="メイリオ"/>
              </a:rPr>
              <a:t> </a:t>
            </a:r>
            <a:r>
              <a:rPr dirty="0" sz="600" spc="-40">
                <a:solidFill>
                  <a:srgbClr val="1F1F1F"/>
                </a:solidFill>
                <a:latin typeface="メイリオ"/>
                <a:cs typeface="メイリオ"/>
              </a:rPr>
              <a:t>TH.</a:t>
            </a:r>
            <a:r>
              <a:rPr dirty="0" sz="600" spc="-10">
                <a:solidFill>
                  <a:srgbClr val="1F1F1F"/>
                </a:solidFill>
                <a:latin typeface="メイリオ"/>
                <a:cs typeface="メイリオ"/>
              </a:rPr>
              <a:t> </a:t>
            </a:r>
            <a:r>
              <a:rPr dirty="0" sz="600" spc="-35">
                <a:solidFill>
                  <a:srgbClr val="1F1F1F"/>
                </a:solidFill>
                <a:latin typeface="メイリオ"/>
                <a:cs typeface="メイリオ"/>
              </a:rPr>
              <a:t>Efficacy</a:t>
            </a:r>
            <a:r>
              <a:rPr dirty="0" sz="600" spc="-15">
                <a:solidFill>
                  <a:srgbClr val="1F1F1F"/>
                </a:solidFill>
                <a:latin typeface="メイリオ"/>
                <a:cs typeface="メイリオ"/>
              </a:rPr>
              <a:t> </a:t>
            </a:r>
            <a:r>
              <a:rPr dirty="0" sz="600" spc="-50">
                <a:solidFill>
                  <a:srgbClr val="1F1F1F"/>
                </a:solidFill>
                <a:latin typeface="メイリオ"/>
                <a:cs typeface="メイリオ"/>
              </a:rPr>
              <a:t>of</a:t>
            </a:r>
            <a:r>
              <a:rPr dirty="0" sz="600">
                <a:solidFill>
                  <a:srgbClr val="1F1F1F"/>
                </a:solidFill>
                <a:latin typeface="メイリオ"/>
                <a:cs typeface="メイリオ"/>
              </a:rPr>
              <a:t> brief</a:t>
            </a:r>
            <a:r>
              <a:rPr dirty="0" sz="600" spc="-50">
                <a:solidFill>
                  <a:srgbClr val="1F1F1F"/>
                </a:solidFill>
                <a:latin typeface="メイリオ"/>
                <a:cs typeface="メイリオ"/>
              </a:rPr>
              <a:t> </a:t>
            </a:r>
            <a:r>
              <a:rPr dirty="0" sz="600">
                <a:solidFill>
                  <a:srgbClr val="1F1F1F"/>
                </a:solidFill>
                <a:latin typeface="メイリオ"/>
                <a:cs typeface="メイリオ"/>
              </a:rPr>
              <a:t>behavioral</a:t>
            </a:r>
            <a:r>
              <a:rPr dirty="0" sz="600" spc="409">
                <a:solidFill>
                  <a:srgbClr val="1F1F1F"/>
                </a:solidFill>
                <a:latin typeface="メイリオ"/>
                <a:cs typeface="メイリオ"/>
              </a:rPr>
              <a:t> </a:t>
            </a:r>
            <a:r>
              <a:rPr dirty="0" sz="600" spc="-10">
                <a:solidFill>
                  <a:srgbClr val="1F1F1F"/>
                </a:solidFill>
                <a:latin typeface="メイリオ"/>
                <a:cs typeface="メイリオ"/>
              </a:rPr>
              <a:t>treatment</a:t>
            </a:r>
            <a:r>
              <a:rPr dirty="0" sz="600" spc="500">
                <a:solidFill>
                  <a:srgbClr val="1F1F1F"/>
                </a:solidFill>
                <a:latin typeface="メイリオ"/>
                <a:cs typeface="メイリオ"/>
              </a:rPr>
              <a:t> </a:t>
            </a:r>
            <a:r>
              <a:rPr dirty="0" sz="600" spc="-25">
                <a:solidFill>
                  <a:srgbClr val="1F1F1F"/>
                </a:solidFill>
                <a:latin typeface="メイリオ"/>
                <a:cs typeface="メイリオ"/>
              </a:rPr>
              <a:t>for</a:t>
            </a:r>
            <a:r>
              <a:rPr dirty="0" sz="600" spc="-30">
                <a:solidFill>
                  <a:srgbClr val="1F1F1F"/>
                </a:solidFill>
                <a:latin typeface="メイリオ"/>
                <a:cs typeface="メイリオ"/>
              </a:rPr>
              <a:t> chronic</a:t>
            </a:r>
            <a:r>
              <a:rPr dirty="0" sz="600" spc="-35">
                <a:solidFill>
                  <a:srgbClr val="1F1F1F"/>
                </a:solidFill>
                <a:latin typeface="メイリオ"/>
                <a:cs typeface="メイリオ"/>
              </a:rPr>
              <a:t> </a:t>
            </a:r>
            <a:r>
              <a:rPr dirty="0" sz="600" spc="-30">
                <a:solidFill>
                  <a:srgbClr val="1F1F1F"/>
                </a:solidFill>
                <a:latin typeface="メイリオ"/>
                <a:cs typeface="メイリオ"/>
              </a:rPr>
              <a:t>insomnia</a:t>
            </a:r>
            <a:r>
              <a:rPr dirty="0" sz="600" spc="-35">
                <a:solidFill>
                  <a:srgbClr val="1F1F1F"/>
                </a:solidFill>
                <a:latin typeface="メイリオ"/>
                <a:cs typeface="メイリオ"/>
              </a:rPr>
              <a:t> </a:t>
            </a:r>
            <a:r>
              <a:rPr dirty="0" sz="600" spc="-20">
                <a:solidFill>
                  <a:srgbClr val="1F1F1F"/>
                </a:solidFill>
                <a:latin typeface="メイリオ"/>
                <a:cs typeface="メイリオ"/>
              </a:rPr>
              <a:t>in</a:t>
            </a:r>
            <a:r>
              <a:rPr dirty="0" sz="600" spc="-30">
                <a:solidFill>
                  <a:srgbClr val="1F1F1F"/>
                </a:solidFill>
                <a:latin typeface="メイリオ"/>
                <a:cs typeface="メイリオ"/>
              </a:rPr>
              <a:t> older</a:t>
            </a:r>
            <a:r>
              <a:rPr dirty="0" sz="600" spc="-20">
                <a:solidFill>
                  <a:srgbClr val="1F1F1F"/>
                </a:solidFill>
                <a:latin typeface="メイリオ"/>
                <a:cs typeface="メイリオ"/>
              </a:rPr>
              <a:t> </a:t>
            </a:r>
            <a:r>
              <a:rPr dirty="0" sz="600" spc="-30">
                <a:solidFill>
                  <a:srgbClr val="1F1F1F"/>
                </a:solidFill>
                <a:latin typeface="メイリオ"/>
                <a:cs typeface="メイリオ"/>
              </a:rPr>
              <a:t>adults.</a:t>
            </a:r>
            <a:r>
              <a:rPr dirty="0" sz="600" spc="-20">
                <a:solidFill>
                  <a:srgbClr val="1F1F1F"/>
                </a:solidFill>
                <a:latin typeface="メイリオ"/>
                <a:cs typeface="メイリオ"/>
              </a:rPr>
              <a:t> </a:t>
            </a:r>
            <a:r>
              <a:rPr dirty="0" sz="600" spc="-30">
                <a:solidFill>
                  <a:srgbClr val="1F1F1F"/>
                </a:solidFill>
                <a:latin typeface="メイリオ"/>
                <a:cs typeface="メイリオ"/>
              </a:rPr>
              <a:t>Arch</a:t>
            </a:r>
            <a:r>
              <a:rPr dirty="0" sz="600" spc="-25">
                <a:solidFill>
                  <a:srgbClr val="1F1F1F"/>
                </a:solidFill>
                <a:latin typeface="メイリオ"/>
                <a:cs typeface="メイリオ"/>
              </a:rPr>
              <a:t> </a:t>
            </a:r>
            <a:r>
              <a:rPr dirty="0" sz="600" spc="-30">
                <a:solidFill>
                  <a:srgbClr val="1F1F1F"/>
                </a:solidFill>
                <a:latin typeface="メイリオ"/>
                <a:cs typeface="メイリオ"/>
              </a:rPr>
              <a:t>Intern </a:t>
            </a:r>
            <a:r>
              <a:rPr dirty="0" sz="600" spc="-25">
                <a:solidFill>
                  <a:srgbClr val="1F1F1F"/>
                </a:solidFill>
                <a:latin typeface="メイリオ"/>
                <a:cs typeface="メイリオ"/>
              </a:rPr>
              <a:t>Med</a:t>
            </a:r>
            <a:r>
              <a:rPr dirty="0" sz="600" spc="-20">
                <a:solidFill>
                  <a:srgbClr val="1F1F1F"/>
                </a:solidFill>
                <a:latin typeface="メイリオ"/>
                <a:cs typeface="メイリオ"/>
              </a:rPr>
              <a:t> </a:t>
            </a:r>
            <a:r>
              <a:rPr dirty="0" sz="600" spc="-35">
                <a:solidFill>
                  <a:srgbClr val="1F1F1F"/>
                </a:solidFill>
                <a:latin typeface="メイリオ"/>
                <a:cs typeface="メイリオ"/>
              </a:rPr>
              <a:t>171:</a:t>
            </a:r>
            <a:r>
              <a:rPr dirty="0" sz="600" spc="-5">
                <a:solidFill>
                  <a:srgbClr val="1F1F1F"/>
                </a:solidFill>
                <a:latin typeface="メイリオ"/>
                <a:cs typeface="メイリオ"/>
              </a:rPr>
              <a:t> </a:t>
            </a:r>
            <a:r>
              <a:rPr dirty="0" sz="600" spc="-40">
                <a:solidFill>
                  <a:srgbClr val="1F1F1F"/>
                </a:solidFill>
                <a:latin typeface="メイリオ"/>
                <a:cs typeface="メイリオ"/>
              </a:rPr>
              <a:t>887-</a:t>
            </a:r>
            <a:r>
              <a:rPr dirty="0" sz="600" spc="-30">
                <a:solidFill>
                  <a:srgbClr val="1F1F1F"/>
                </a:solidFill>
                <a:latin typeface="メイリオ"/>
                <a:cs typeface="メイリオ"/>
              </a:rPr>
              <a:t>895,</a:t>
            </a:r>
            <a:r>
              <a:rPr dirty="0" sz="600" spc="-10">
                <a:solidFill>
                  <a:srgbClr val="1F1F1F"/>
                </a:solidFill>
                <a:latin typeface="メイリオ"/>
                <a:cs typeface="メイリオ"/>
              </a:rPr>
              <a:t> 2011.</a:t>
            </a:r>
            <a:endParaRPr sz="600">
              <a:latin typeface="メイリオ"/>
              <a:cs typeface="メイリオ"/>
            </a:endParaRPr>
          </a:p>
          <a:p>
            <a:pPr algn="just" marL="157480" marR="5080" indent="-144780">
              <a:lnSpc>
                <a:spcPct val="100000"/>
              </a:lnSpc>
              <a:spcBef>
                <a:spcPts val="409"/>
              </a:spcBef>
            </a:pPr>
            <a:r>
              <a:rPr dirty="0" sz="600">
                <a:solidFill>
                  <a:srgbClr val="1F1F1F"/>
                </a:solidFill>
                <a:latin typeface="メイリオ"/>
                <a:cs typeface="メイリオ"/>
              </a:rPr>
              <a:t>10.</a:t>
            </a:r>
            <a:r>
              <a:rPr dirty="0" sz="600" spc="70">
                <a:solidFill>
                  <a:srgbClr val="1F1F1F"/>
                </a:solidFill>
                <a:latin typeface="メイリオ"/>
                <a:cs typeface="メイリオ"/>
              </a:rPr>
              <a:t> </a:t>
            </a:r>
            <a:r>
              <a:rPr dirty="0" sz="600" spc="-35">
                <a:solidFill>
                  <a:srgbClr val="1F1F1F"/>
                </a:solidFill>
                <a:latin typeface="メイリオ"/>
                <a:cs typeface="メイリオ"/>
              </a:rPr>
              <a:t>Yoshiike</a:t>
            </a:r>
            <a:r>
              <a:rPr dirty="0" sz="600">
                <a:solidFill>
                  <a:srgbClr val="1F1F1F"/>
                </a:solidFill>
                <a:latin typeface="メイリオ"/>
                <a:cs typeface="メイリオ"/>
              </a:rPr>
              <a:t> </a:t>
            </a:r>
            <a:r>
              <a:rPr dirty="0" sz="600" spc="-50">
                <a:solidFill>
                  <a:srgbClr val="1F1F1F"/>
                </a:solidFill>
                <a:latin typeface="メイリオ"/>
                <a:cs typeface="メイリオ"/>
              </a:rPr>
              <a:t>T,</a:t>
            </a:r>
            <a:r>
              <a:rPr dirty="0" sz="600">
                <a:solidFill>
                  <a:srgbClr val="1F1F1F"/>
                </a:solidFill>
                <a:latin typeface="メイリオ"/>
                <a:cs typeface="メイリオ"/>
              </a:rPr>
              <a:t> </a:t>
            </a:r>
            <a:r>
              <a:rPr dirty="0" sz="600" spc="-30">
                <a:solidFill>
                  <a:srgbClr val="1F1F1F"/>
                </a:solidFill>
                <a:latin typeface="メイリオ"/>
                <a:cs typeface="メイリオ"/>
              </a:rPr>
              <a:t>Utsumi</a:t>
            </a:r>
            <a:r>
              <a:rPr dirty="0" sz="600" spc="15">
                <a:solidFill>
                  <a:srgbClr val="1F1F1F"/>
                </a:solidFill>
                <a:latin typeface="メイリオ"/>
                <a:cs typeface="メイリオ"/>
              </a:rPr>
              <a:t> </a:t>
            </a:r>
            <a:r>
              <a:rPr dirty="0" sz="600" spc="-50">
                <a:solidFill>
                  <a:srgbClr val="1F1F1F"/>
                </a:solidFill>
                <a:latin typeface="メイリオ"/>
                <a:cs typeface="メイリオ"/>
              </a:rPr>
              <a:t>T,</a:t>
            </a:r>
            <a:r>
              <a:rPr dirty="0" sz="600">
                <a:solidFill>
                  <a:srgbClr val="1F1F1F"/>
                </a:solidFill>
                <a:latin typeface="メイリオ"/>
                <a:cs typeface="メイリオ"/>
              </a:rPr>
              <a:t> </a:t>
            </a:r>
            <a:r>
              <a:rPr dirty="0" sz="600" spc="-30">
                <a:solidFill>
                  <a:srgbClr val="1F1F1F"/>
                </a:solidFill>
                <a:latin typeface="メイリオ"/>
                <a:cs typeface="メイリオ"/>
              </a:rPr>
              <a:t>Matsui</a:t>
            </a:r>
            <a:r>
              <a:rPr dirty="0" sz="600" spc="10">
                <a:solidFill>
                  <a:srgbClr val="1F1F1F"/>
                </a:solidFill>
                <a:latin typeface="メイリオ"/>
                <a:cs typeface="メイリオ"/>
              </a:rPr>
              <a:t> </a:t>
            </a:r>
            <a:r>
              <a:rPr dirty="0" sz="600" spc="-50">
                <a:solidFill>
                  <a:srgbClr val="1F1F1F"/>
                </a:solidFill>
                <a:latin typeface="メイリオ"/>
                <a:cs typeface="メイリオ"/>
              </a:rPr>
              <a:t>K,</a:t>
            </a:r>
            <a:r>
              <a:rPr dirty="0" sz="600">
                <a:solidFill>
                  <a:srgbClr val="1F1F1F"/>
                </a:solidFill>
                <a:latin typeface="メイリオ"/>
                <a:cs typeface="メイリオ"/>
              </a:rPr>
              <a:t> </a:t>
            </a:r>
            <a:r>
              <a:rPr dirty="0" sz="600" spc="-40">
                <a:solidFill>
                  <a:srgbClr val="1F1F1F"/>
                </a:solidFill>
                <a:latin typeface="メイリオ"/>
                <a:cs typeface="メイリオ"/>
              </a:rPr>
              <a:t>Nagao</a:t>
            </a:r>
            <a:r>
              <a:rPr dirty="0" sz="600" spc="10">
                <a:solidFill>
                  <a:srgbClr val="1F1F1F"/>
                </a:solidFill>
                <a:latin typeface="メイリオ"/>
                <a:cs typeface="メイリオ"/>
              </a:rPr>
              <a:t> </a:t>
            </a:r>
            <a:r>
              <a:rPr dirty="0" sz="600" spc="-50">
                <a:solidFill>
                  <a:srgbClr val="1F1F1F"/>
                </a:solidFill>
                <a:latin typeface="メイリオ"/>
                <a:cs typeface="メイリオ"/>
              </a:rPr>
              <a:t>K,</a:t>
            </a:r>
            <a:r>
              <a:rPr dirty="0" sz="600">
                <a:solidFill>
                  <a:srgbClr val="1F1F1F"/>
                </a:solidFill>
                <a:latin typeface="メイリオ"/>
                <a:cs typeface="メイリオ"/>
              </a:rPr>
              <a:t> </a:t>
            </a:r>
            <a:r>
              <a:rPr dirty="0" sz="600" spc="-35">
                <a:solidFill>
                  <a:srgbClr val="1F1F1F"/>
                </a:solidFill>
                <a:latin typeface="メイリオ"/>
                <a:cs typeface="メイリオ"/>
              </a:rPr>
              <a:t>Saitoh</a:t>
            </a:r>
            <a:r>
              <a:rPr dirty="0" sz="600" spc="5">
                <a:solidFill>
                  <a:srgbClr val="1F1F1F"/>
                </a:solidFill>
                <a:latin typeface="メイリオ"/>
                <a:cs typeface="メイリオ"/>
              </a:rPr>
              <a:t> </a:t>
            </a:r>
            <a:r>
              <a:rPr dirty="0" sz="600" spc="-50">
                <a:solidFill>
                  <a:srgbClr val="1F1F1F"/>
                </a:solidFill>
                <a:latin typeface="メイリオ"/>
                <a:cs typeface="メイリオ"/>
              </a:rPr>
              <a:t>K,</a:t>
            </a:r>
            <a:r>
              <a:rPr dirty="0" sz="600">
                <a:solidFill>
                  <a:srgbClr val="1F1F1F"/>
                </a:solidFill>
                <a:latin typeface="メイリオ"/>
                <a:cs typeface="メイリオ"/>
              </a:rPr>
              <a:t> </a:t>
            </a:r>
            <a:r>
              <a:rPr dirty="0" sz="600" spc="-30">
                <a:solidFill>
                  <a:srgbClr val="1F1F1F"/>
                </a:solidFill>
                <a:latin typeface="メイリオ"/>
                <a:cs typeface="メイリオ"/>
              </a:rPr>
              <a:t>Otsuki</a:t>
            </a:r>
            <a:r>
              <a:rPr dirty="0" sz="600" spc="10">
                <a:solidFill>
                  <a:srgbClr val="1F1F1F"/>
                </a:solidFill>
                <a:latin typeface="メイリオ"/>
                <a:cs typeface="メイリオ"/>
              </a:rPr>
              <a:t> </a:t>
            </a:r>
            <a:r>
              <a:rPr dirty="0" sz="600" spc="-50">
                <a:solidFill>
                  <a:srgbClr val="1F1F1F"/>
                </a:solidFill>
                <a:latin typeface="メイリオ"/>
                <a:cs typeface="メイリオ"/>
              </a:rPr>
              <a:t>R,</a:t>
            </a:r>
            <a:r>
              <a:rPr dirty="0" sz="600">
                <a:solidFill>
                  <a:srgbClr val="1F1F1F"/>
                </a:solidFill>
                <a:latin typeface="メイリオ"/>
                <a:cs typeface="メイリオ"/>
              </a:rPr>
              <a:t> </a:t>
            </a:r>
            <a:r>
              <a:rPr dirty="0" sz="600" spc="-35">
                <a:solidFill>
                  <a:srgbClr val="1F1F1F"/>
                </a:solidFill>
                <a:latin typeface="メイリオ"/>
                <a:cs typeface="メイリオ"/>
              </a:rPr>
              <a:t>Aritake-Okada</a:t>
            </a:r>
            <a:r>
              <a:rPr dirty="0" sz="600">
                <a:solidFill>
                  <a:srgbClr val="1F1F1F"/>
                </a:solidFill>
                <a:latin typeface="メイリオ"/>
                <a:cs typeface="メイリオ"/>
              </a:rPr>
              <a:t> </a:t>
            </a:r>
            <a:r>
              <a:rPr dirty="0" sz="600" spc="-50">
                <a:solidFill>
                  <a:srgbClr val="1F1F1F"/>
                </a:solidFill>
                <a:latin typeface="メイリオ"/>
                <a:cs typeface="メイリオ"/>
              </a:rPr>
              <a:t>S,</a:t>
            </a:r>
            <a:r>
              <a:rPr dirty="0" sz="600">
                <a:solidFill>
                  <a:srgbClr val="1F1F1F"/>
                </a:solidFill>
                <a:latin typeface="メイリオ"/>
                <a:cs typeface="メイリオ"/>
              </a:rPr>
              <a:t> </a:t>
            </a:r>
            <a:r>
              <a:rPr dirty="0" sz="600" spc="-10">
                <a:solidFill>
                  <a:srgbClr val="1F1F1F"/>
                </a:solidFill>
                <a:latin typeface="メイリオ"/>
                <a:cs typeface="メイリオ"/>
              </a:rPr>
              <a:t>Suzuki</a:t>
            </a:r>
            <a:r>
              <a:rPr dirty="0" sz="600" spc="500">
                <a:solidFill>
                  <a:srgbClr val="1F1F1F"/>
                </a:solidFill>
                <a:latin typeface="メイリオ"/>
                <a:cs typeface="メイリオ"/>
              </a:rPr>
              <a:t> </a:t>
            </a:r>
            <a:r>
              <a:rPr dirty="0" sz="600">
                <a:solidFill>
                  <a:srgbClr val="1F1F1F"/>
                </a:solidFill>
                <a:latin typeface="メイリオ"/>
                <a:cs typeface="メイリオ"/>
              </a:rPr>
              <a:t>M,</a:t>
            </a:r>
            <a:r>
              <a:rPr dirty="0" sz="600" spc="220">
                <a:solidFill>
                  <a:srgbClr val="1F1F1F"/>
                </a:solidFill>
                <a:latin typeface="メイリオ"/>
                <a:cs typeface="メイリオ"/>
              </a:rPr>
              <a:t> </a:t>
            </a:r>
            <a:r>
              <a:rPr dirty="0" sz="600">
                <a:solidFill>
                  <a:srgbClr val="1F1F1F"/>
                </a:solidFill>
                <a:latin typeface="メイリオ"/>
                <a:cs typeface="メイリオ"/>
              </a:rPr>
              <a:t>Kuriyama</a:t>
            </a:r>
            <a:r>
              <a:rPr dirty="0" sz="600" spc="225">
                <a:solidFill>
                  <a:srgbClr val="1F1F1F"/>
                </a:solidFill>
                <a:latin typeface="メイリオ"/>
                <a:cs typeface="メイリオ"/>
              </a:rPr>
              <a:t> </a:t>
            </a:r>
            <a:r>
              <a:rPr dirty="0" sz="600">
                <a:solidFill>
                  <a:srgbClr val="1F1F1F"/>
                </a:solidFill>
                <a:latin typeface="メイリオ"/>
                <a:cs typeface="メイリオ"/>
              </a:rPr>
              <a:t>K.</a:t>
            </a:r>
            <a:r>
              <a:rPr dirty="0" sz="600" spc="225">
                <a:solidFill>
                  <a:srgbClr val="1F1F1F"/>
                </a:solidFill>
                <a:latin typeface="メイリオ"/>
                <a:cs typeface="メイリオ"/>
              </a:rPr>
              <a:t> </a:t>
            </a:r>
            <a:r>
              <a:rPr dirty="0" sz="600">
                <a:solidFill>
                  <a:srgbClr val="1F1F1F"/>
                </a:solidFill>
                <a:latin typeface="メイリオ"/>
                <a:cs typeface="メイリオ"/>
              </a:rPr>
              <a:t>Mortality</a:t>
            </a:r>
            <a:r>
              <a:rPr dirty="0" sz="600" spc="225">
                <a:solidFill>
                  <a:srgbClr val="1F1F1F"/>
                </a:solidFill>
                <a:latin typeface="メイリオ"/>
                <a:cs typeface="メイリオ"/>
              </a:rPr>
              <a:t> </a:t>
            </a:r>
            <a:r>
              <a:rPr dirty="0" sz="600">
                <a:solidFill>
                  <a:srgbClr val="1F1F1F"/>
                </a:solidFill>
                <a:latin typeface="メイリオ"/>
                <a:cs typeface="メイリオ"/>
              </a:rPr>
              <a:t>associated</a:t>
            </a:r>
            <a:r>
              <a:rPr dirty="0" sz="600" spc="215">
                <a:solidFill>
                  <a:srgbClr val="1F1F1F"/>
                </a:solidFill>
                <a:latin typeface="メイリオ"/>
                <a:cs typeface="メイリオ"/>
              </a:rPr>
              <a:t> </a:t>
            </a:r>
            <a:r>
              <a:rPr dirty="0" sz="600">
                <a:solidFill>
                  <a:srgbClr val="1F1F1F"/>
                </a:solidFill>
                <a:latin typeface="メイリオ"/>
                <a:cs typeface="メイリオ"/>
              </a:rPr>
              <a:t>with</a:t>
            </a:r>
            <a:r>
              <a:rPr dirty="0" sz="600" spc="225">
                <a:solidFill>
                  <a:srgbClr val="1F1F1F"/>
                </a:solidFill>
                <a:latin typeface="メイリオ"/>
                <a:cs typeface="メイリオ"/>
              </a:rPr>
              <a:t> </a:t>
            </a:r>
            <a:r>
              <a:rPr dirty="0" sz="600">
                <a:solidFill>
                  <a:srgbClr val="1F1F1F"/>
                </a:solidFill>
                <a:latin typeface="メイリオ"/>
                <a:cs typeface="メイリオ"/>
              </a:rPr>
              <a:t>nonrestorative</a:t>
            </a:r>
            <a:r>
              <a:rPr dirty="0" sz="600" spc="229">
                <a:solidFill>
                  <a:srgbClr val="1F1F1F"/>
                </a:solidFill>
                <a:latin typeface="メイリオ"/>
                <a:cs typeface="メイリオ"/>
              </a:rPr>
              <a:t> </a:t>
            </a:r>
            <a:r>
              <a:rPr dirty="0" sz="600">
                <a:solidFill>
                  <a:srgbClr val="1F1F1F"/>
                </a:solidFill>
                <a:latin typeface="メイリオ"/>
                <a:cs typeface="メイリオ"/>
              </a:rPr>
              <a:t>short</a:t>
            </a:r>
            <a:r>
              <a:rPr dirty="0" sz="600" spc="229">
                <a:solidFill>
                  <a:srgbClr val="1F1F1F"/>
                </a:solidFill>
                <a:latin typeface="メイリオ"/>
                <a:cs typeface="メイリオ"/>
              </a:rPr>
              <a:t> </a:t>
            </a:r>
            <a:r>
              <a:rPr dirty="0" sz="600">
                <a:solidFill>
                  <a:srgbClr val="1F1F1F"/>
                </a:solidFill>
                <a:latin typeface="メイリオ"/>
                <a:cs typeface="メイリオ"/>
              </a:rPr>
              <a:t>sleep</a:t>
            </a:r>
            <a:r>
              <a:rPr dirty="0" sz="600" spc="220">
                <a:solidFill>
                  <a:srgbClr val="1F1F1F"/>
                </a:solidFill>
                <a:latin typeface="メイリオ"/>
                <a:cs typeface="メイリオ"/>
              </a:rPr>
              <a:t> </a:t>
            </a:r>
            <a:r>
              <a:rPr dirty="0" sz="600" spc="-25">
                <a:solidFill>
                  <a:srgbClr val="1F1F1F"/>
                </a:solidFill>
                <a:latin typeface="メイリオ"/>
                <a:cs typeface="メイリオ"/>
              </a:rPr>
              <a:t>or</a:t>
            </a:r>
            <a:r>
              <a:rPr dirty="0" sz="600" spc="500">
                <a:solidFill>
                  <a:srgbClr val="1F1F1F"/>
                </a:solidFill>
                <a:latin typeface="メイリオ"/>
                <a:cs typeface="メイリオ"/>
              </a:rPr>
              <a:t> </a:t>
            </a:r>
            <a:r>
              <a:rPr dirty="0" sz="600" spc="-30">
                <a:solidFill>
                  <a:srgbClr val="1F1F1F"/>
                </a:solidFill>
                <a:latin typeface="メイリオ"/>
                <a:cs typeface="メイリオ"/>
              </a:rPr>
              <a:t>nonrestorative</a:t>
            </a:r>
            <a:r>
              <a:rPr dirty="0" sz="600" spc="-15">
                <a:solidFill>
                  <a:srgbClr val="1F1F1F"/>
                </a:solidFill>
                <a:latin typeface="メイリオ"/>
                <a:cs typeface="メイリオ"/>
              </a:rPr>
              <a:t> </a:t>
            </a:r>
            <a:r>
              <a:rPr dirty="0" sz="600" spc="-10">
                <a:solidFill>
                  <a:srgbClr val="1F1F1F"/>
                </a:solidFill>
                <a:latin typeface="メイリオ"/>
                <a:cs typeface="メイリオ"/>
              </a:rPr>
              <a:t>long </a:t>
            </a:r>
            <a:r>
              <a:rPr dirty="0" sz="600" spc="-35">
                <a:solidFill>
                  <a:srgbClr val="1F1F1F"/>
                </a:solidFill>
                <a:latin typeface="メイリオ"/>
                <a:cs typeface="メイリオ"/>
              </a:rPr>
              <a:t>time-in-</a:t>
            </a:r>
            <a:r>
              <a:rPr dirty="0" sz="600">
                <a:solidFill>
                  <a:srgbClr val="1F1F1F"/>
                </a:solidFill>
                <a:latin typeface="メイリオ"/>
                <a:cs typeface="メイリオ"/>
              </a:rPr>
              <a:t>bed</a:t>
            </a:r>
            <a:r>
              <a:rPr dirty="0" sz="600" spc="-10">
                <a:solidFill>
                  <a:srgbClr val="1F1F1F"/>
                </a:solidFill>
                <a:latin typeface="メイリオ"/>
                <a:cs typeface="メイリオ"/>
              </a:rPr>
              <a:t> </a:t>
            </a:r>
            <a:r>
              <a:rPr dirty="0" sz="600">
                <a:solidFill>
                  <a:srgbClr val="1F1F1F"/>
                </a:solidFill>
                <a:latin typeface="メイリオ"/>
                <a:cs typeface="メイリオ"/>
              </a:rPr>
              <a:t>in </a:t>
            </a:r>
            <a:r>
              <a:rPr dirty="0" sz="600" spc="-35">
                <a:solidFill>
                  <a:srgbClr val="1F1F1F"/>
                </a:solidFill>
                <a:latin typeface="メイリオ"/>
                <a:cs typeface="メイリオ"/>
              </a:rPr>
              <a:t>middle-</a:t>
            </a:r>
            <a:r>
              <a:rPr dirty="0" sz="600" spc="-20">
                <a:solidFill>
                  <a:srgbClr val="1F1F1F"/>
                </a:solidFill>
                <a:latin typeface="メイリオ"/>
                <a:cs typeface="メイリオ"/>
              </a:rPr>
              <a:t>aged</a:t>
            </a:r>
            <a:r>
              <a:rPr dirty="0" sz="600" spc="-10">
                <a:solidFill>
                  <a:srgbClr val="1F1F1F"/>
                </a:solidFill>
                <a:latin typeface="メイリオ"/>
                <a:cs typeface="メイリオ"/>
              </a:rPr>
              <a:t> </a:t>
            </a:r>
            <a:r>
              <a:rPr dirty="0" sz="600">
                <a:solidFill>
                  <a:srgbClr val="1F1F1F"/>
                </a:solidFill>
                <a:latin typeface="メイリオ"/>
                <a:cs typeface="メイリオ"/>
              </a:rPr>
              <a:t>and</a:t>
            </a:r>
            <a:r>
              <a:rPr dirty="0" sz="600" spc="-10">
                <a:solidFill>
                  <a:srgbClr val="1F1F1F"/>
                </a:solidFill>
                <a:latin typeface="メイリオ"/>
                <a:cs typeface="メイリオ"/>
              </a:rPr>
              <a:t> </a:t>
            </a:r>
            <a:r>
              <a:rPr dirty="0" sz="600" spc="-20">
                <a:solidFill>
                  <a:srgbClr val="1F1F1F"/>
                </a:solidFill>
                <a:latin typeface="メイリオ"/>
                <a:cs typeface="メイリオ"/>
              </a:rPr>
              <a:t>older</a:t>
            </a:r>
            <a:r>
              <a:rPr dirty="0" sz="600">
                <a:solidFill>
                  <a:srgbClr val="1F1F1F"/>
                </a:solidFill>
                <a:latin typeface="メイリオ"/>
                <a:cs typeface="メイリオ"/>
              </a:rPr>
              <a:t> </a:t>
            </a:r>
            <a:r>
              <a:rPr dirty="0" sz="600" spc="-20">
                <a:solidFill>
                  <a:srgbClr val="1F1F1F"/>
                </a:solidFill>
                <a:latin typeface="メイリオ"/>
                <a:cs typeface="メイリオ"/>
              </a:rPr>
              <a:t>adults.</a:t>
            </a:r>
            <a:r>
              <a:rPr dirty="0" sz="600" spc="-10">
                <a:solidFill>
                  <a:srgbClr val="1F1F1F"/>
                </a:solidFill>
                <a:latin typeface="メイリオ"/>
                <a:cs typeface="メイリオ"/>
              </a:rPr>
              <a:t> </a:t>
            </a:r>
            <a:r>
              <a:rPr dirty="0" sz="600">
                <a:solidFill>
                  <a:srgbClr val="1F1F1F"/>
                </a:solidFill>
                <a:latin typeface="メイリオ"/>
                <a:cs typeface="メイリオ"/>
              </a:rPr>
              <a:t>Sci</a:t>
            </a:r>
            <a:r>
              <a:rPr dirty="0" sz="600" spc="-10">
                <a:solidFill>
                  <a:srgbClr val="1F1F1F"/>
                </a:solidFill>
                <a:latin typeface="メイリオ"/>
                <a:cs typeface="メイリオ"/>
              </a:rPr>
              <a:t> Rep </a:t>
            </a:r>
            <a:r>
              <a:rPr dirty="0" sz="600">
                <a:solidFill>
                  <a:srgbClr val="1F1F1F"/>
                </a:solidFill>
                <a:latin typeface="メイリオ"/>
                <a:cs typeface="メイリオ"/>
              </a:rPr>
              <a:t>12:</a:t>
            </a:r>
            <a:r>
              <a:rPr dirty="0" sz="600" spc="-10">
                <a:solidFill>
                  <a:srgbClr val="1F1F1F"/>
                </a:solidFill>
                <a:latin typeface="メイリオ"/>
                <a:cs typeface="メイリオ"/>
              </a:rPr>
              <a:t> </a:t>
            </a:r>
            <a:r>
              <a:rPr dirty="0" sz="600" spc="-20">
                <a:solidFill>
                  <a:srgbClr val="1F1F1F"/>
                </a:solidFill>
                <a:latin typeface="メイリオ"/>
                <a:cs typeface="メイリオ"/>
              </a:rPr>
              <a:t>189,</a:t>
            </a:r>
            <a:r>
              <a:rPr dirty="0" sz="600" spc="500">
                <a:solidFill>
                  <a:srgbClr val="1F1F1F"/>
                </a:solidFill>
                <a:latin typeface="メイリオ"/>
                <a:cs typeface="メイリオ"/>
              </a:rPr>
              <a:t> </a:t>
            </a:r>
            <a:r>
              <a:rPr dirty="0" sz="600" spc="-10">
                <a:solidFill>
                  <a:srgbClr val="1F1F1F"/>
                </a:solidFill>
                <a:latin typeface="メイリオ"/>
                <a:cs typeface="メイリオ"/>
              </a:rPr>
              <a:t>2022.</a:t>
            </a:r>
            <a:endParaRPr sz="600">
              <a:latin typeface="メイリオ"/>
              <a:cs typeface="メイリオ"/>
            </a:endParaRPr>
          </a:p>
          <a:p>
            <a:pPr algn="just" marL="157480" marR="5080" indent="-144780">
              <a:lnSpc>
                <a:spcPct val="100000"/>
              </a:lnSpc>
              <a:spcBef>
                <a:spcPts val="395"/>
              </a:spcBef>
            </a:pPr>
            <a:r>
              <a:rPr dirty="0" sz="600">
                <a:solidFill>
                  <a:srgbClr val="1F1F1F"/>
                </a:solidFill>
                <a:latin typeface="メイリオ"/>
                <a:cs typeface="メイリオ"/>
              </a:rPr>
              <a:t>11.</a:t>
            </a:r>
            <a:r>
              <a:rPr dirty="0" sz="600" spc="-20">
                <a:solidFill>
                  <a:srgbClr val="1F1F1F"/>
                </a:solidFill>
                <a:latin typeface="メイリオ"/>
                <a:cs typeface="メイリオ"/>
              </a:rPr>
              <a:t> </a:t>
            </a:r>
            <a:r>
              <a:rPr dirty="0" sz="600" spc="-10">
                <a:solidFill>
                  <a:srgbClr val="1F1F1F"/>
                </a:solidFill>
                <a:latin typeface="メイリオ"/>
                <a:cs typeface="メイリオ"/>
              </a:rPr>
              <a:t>Tanaka</a:t>
            </a:r>
            <a:r>
              <a:rPr dirty="0" sz="600">
                <a:solidFill>
                  <a:srgbClr val="1F1F1F"/>
                </a:solidFill>
                <a:latin typeface="メイリオ"/>
                <a:cs typeface="メイリオ"/>
              </a:rPr>
              <a:t> H,</a:t>
            </a:r>
            <a:r>
              <a:rPr dirty="0" sz="600" spc="-10">
                <a:solidFill>
                  <a:srgbClr val="1F1F1F"/>
                </a:solidFill>
                <a:latin typeface="メイリオ"/>
                <a:cs typeface="メイリオ"/>
              </a:rPr>
              <a:t> </a:t>
            </a:r>
            <a:r>
              <a:rPr dirty="0" sz="600" spc="-20">
                <a:solidFill>
                  <a:srgbClr val="1F1F1F"/>
                </a:solidFill>
                <a:latin typeface="メイリオ"/>
                <a:cs typeface="メイリオ"/>
              </a:rPr>
              <a:t>Shirakawa</a:t>
            </a:r>
            <a:r>
              <a:rPr dirty="0" sz="600" spc="-10">
                <a:solidFill>
                  <a:srgbClr val="1F1F1F"/>
                </a:solidFill>
                <a:latin typeface="メイリオ"/>
                <a:cs typeface="メイリオ"/>
              </a:rPr>
              <a:t> </a:t>
            </a:r>
            <a:r>
              <a:rPr dirty="0" sz="600">
                <a:solidFill>
                  <a:srgbClr val="1F1F1F"/>
                </a:solidFill>
                <a:latin typeface="メイリオ"/>
                <a:cs typeface="メイリオ"/>
              </a:rPr>
              <a:t>S.</a:t>
            </a:r>
            <a:r>
              <a:rPr dirty="0" sz="600" spc="-15">
                <a:solidFill>
                  <a:srgbClr val="1F1F1F"/>
                </a:solidFill>
                <a:latin typeface="メイリオ"/>
                <a:cs typeface="メイリオ"/>
              </a:rPr>
              <a:t> </a:t>
            </a:r>
            <a:r>
              <a:rPr dirty="0" sz="600" spc="-10">
                <a:solidFill>
                  <a:srgbClr val="1F1F1F"/>
                </a:solidFill>
                <a:latin typeface="メイリオ"/>
                <a:cs typeface="メイリオ"/>
              </a:rPr>
              <a:t>Sleep</a:t>
            </a:r>
            <a:r>
              <a:rPr dirty="0" sz="600" spc="-15">
                <a:solidFill>
                  <a:srgbClr val="1F1F1F"/>
                </a:solidFill>
                <a:latin typeface="メイリオ"/>
                <a:cs typeface="メイリオ"/>
              </a:rPr>
              <a:t> </a:t>
            </a:r>
            <a:r>
              <a:rPr dirty="0" sz="600" spc="-20">
                <a:solidFill>
                  <a:srgbClr val="1F1F1F"/>
                </a:solidFill>
                <a:latin typeface="メイリオ"/>
                <a:cs typeface="メイリオ"/>
              </a:rPr>
              <a:t>health,</a:t>
            </a:r>
            <a:r>
              <a:rPr dirty="0" sz="600" spc="-5">
                <a:solidFill>
                  <a:srgbClr val="1F1F1F"/>
                </a:solidFill>
                <a:latin typeface="メイリオ"/>
                <a:cs typeface="メイリオ"/>
              </a:rPr>
              <a:t> </a:t>
            </a:r>
            <a:r>
              <a:rPr dirty="0" sz="600" spc="-25">
                <a:solidFill>
                  <a:srgbClr val="1F1F1F"/>
                </a:solidFill>
                <a:latin typeface="メイリオ"/>
                <a:cs typeface="メイリオ"/>
              </a:rPr>
              <a:t>lifestyle</a:t>
            </a:r>
            <a:r>
              <a:rPr dirty="0" sz="600" spc="-5">
                <a:solidFill>
                  <a:srgbClr val="1F1F1F"/>
                </a:solidFill>
                <a:latin typeface="メイリオ"/>
                <a:cs typeface="メイリオ"/>
              </a:rPr>
              <a:t> </a:t>
            </a:r>
            <a:r>
              <a:rPr dirty="0" sz="600">
                <a:solidFill>
                  <a:srgbClr val="1F1F1F"/>
                </a:solidFill>
                <a:latin typeface="メイリオ"/>
                <a:cs typeface="メイリオ"/>
              </a:rPr>
              <a:t>and</a:t>
            </a:r>
            <a:r>
              <a:rPr dirty="0" sz="600" spc="-5">
                <a:solidFill>
                  <a:srgbClr val="1F1F1F"/>
                </a:solidFill>
                <a:latin typeface="メイリオ"/>
                <a:cs typeface="メイリオ"/>
              </a:rPr>
              <a:t> </a:t>
            </a:r>
            <a:r>
              <a:rPr dirty="0" sz="600" spc="-10">
                <a:solidFill>
                  <a:srgbClr val="1F1F1F"/>
                </a:solidFill>
                <a:latin typeface="メイリオ"/>
                <a:cs typeface="メイリオ"/>
              </a:rPr>
              <a:t>mental</a:t>
            </a:r>
            <a:r>
              <a:rPr dirty="0" sz="600">
                <a:solidFill>
                  <a:srgbClr val="1F1F1F"/>
                </a:solidFill>
                <a:latin typeface="メイリオ"/>
                <a:cs typeface="メイリオ"/>
              </a:rPr>
              <a:t> </a:t>
            </a:r>
            <a:r>
              <a:rPr dirty="0" sz="600" spc="-20">
                <a:solidFill>
                  <a:srgbClr val="1F1F1F"/>
                </a:solidFill>
                <a:latin typeface="メイリオ"/>
                <a:cs typeface="メイリオ"/>
              </a:rPr>
              <a:t>health</a:t>
            </a:r>
            <a:r>
              <a:rPr dirty="0" sz="600">
                <a:solidFill>
                  <a:srgbClr val="1F1F1F"/>
                </a:solidFill>
                <a:latin typeface="メイリオ"/>
                <a:cs typeface="メイリオ"/>
              </a:rPr>
              <a:t> in</a:t>
            </a:r>
            <a:r>
              <a:rPr dirty="0" sz="600" spc="-15">
                <a:solidFill>
                  <a:srgbClr val="1F1F1F"/>
                </a:solidFill>
                <a:latin typeface="メイリオ"/>
                <a:cs typeface="メイリオ"/>
              </a:rPr>
              <a:t> </a:t>
            </a:r>
            <a:r>
              <a:rPr dirty="0" sz="600">
                <a:solidFill>
                  <a:srgbClr val="1F1F1F"/>
                </a:solidFill>
                <a:latin typeface="メイリオ"/>
                <a:cs typeface="メイリオ"/>
              </a:rPr>
              <a:t>the</a:t>
            </a:r>
            <a:r>
              <a:rPr dirty="0" sz="600" spc="5">
                <a:solidFill>
                  <a:srgbClr val="1F1F1F"/>
                </a:solidFill>
                <a:latin typeface="メイリオ"/>
                <a:cs typeface="メイリオ"/>
              </a:rPr>
              <a:t> </a:t>
            </a:r>
            <a:r>
              <a:rPr dirty="0" sz="600" spc="-10">
                <a:solidFill>
                  <a:srgbClr val="1F1F1F"/>
                </a:solidFill>
                <a:latin typeface="メイリオ"/>
                <a:cs typeface="メイリオ"/>
              </a:rPr>
              <a:t>Japanese</a:t>
            </a:r>
            <a:r>
              <a:rPr dirty="0" sz="600" spc="500">
                <a:solidFill>
                  <a:srgbClr val="1F1F1F"/>
                </a:solidFill>
                <a:latin typeface="メイリオ"/>
                <a:cs typeface="メイリオ"/>
              </a:rPr>
              <a:t> </a:t>
            </a:r>
            <a:r>
              <a:rPr dirty="0" sz="600" spc="-25">
                <a:solidFill>
                  <a:srgbClr val="1F1F1F"/>
                </a:solidFill>
                <a:latin typeface="メイリオ"/>
                <a:cs typeface="メイリオ"/>
              </a:rPr>
              <a:t>elderly:</a:t>
            </a:r>
            <a:r>
              <a:rPr dirty="0" sz="600" spc="-15">
                <a:solidFill>
                  <a:srgbClr val="1F1F1F"/>
                </a:solidFill>
                <a:latin typeface="メイリオ"/>
                <a:cs typeface="メイリオ"/>
              </a:rPr>
              <a:t> </a:t>
            </a:r>
            <a:r>
              <a:rPr dirty="0" sz="600" spc="-25">
                <a:solidFill>
                  <a:srgbClr val="1F1F1F"/>
                </a:solidFill>
                <a:latin typeface="メイリオ"/>
                <a:cs typeface="メイリオ"/>
              </a:rPr>
              <a:t>Ensuring</a:t>
            </a:r>
            <a:r>
              <a:rPr dirty="0" sz="600" spc="-10">
                <a:solidFill>
                  <a:srgbClr val="1F1F1F"/>
                </a:solidFill>
                <a:latin typeface="メイリオ"/>
                <a:cs typeface="メイリオ"/>
              </a:rPr>
              <a:t> </a:t>
            </a:r>
            <a:r>
              <a:rPr dirty="0" sz="600" spc="-25">
                <a:solidFill>
                  <a:srgbClr val="1F1F1F"/>
                </a:solidFill>
                <a:latin typeface="メイリオ"/>
                <a:cs typeface="メイリオ"/>
              </a:rPr>
              <a:t>sleep</a:t>
            </a:r>
            <a:r>
              <a:rPr dirty="0" sz="600" spc="-20">
                <a:solidFill>
                  <a:srgbClr val="1F1F1F"/>
                </a:solidFill>
                <a:latin typeface="メイリオ"/>
                <a:cs typeface="メイリオ"/>
              </a:rPr>
              <a:t> </a:t>
            </a:r>
            <a:r>
              <a:rPr dirty="0" sz="600">
                <a:solidFill>
                  <a:srgbClr val="1F1F1F"/>
                </a:solidFill>
                <a:latin typeface="メイリオ"/>
                <a:cs typeface="メイリオ"/>
              </a:rPr>
              <a:t>to</a:t>
            </a:r>
            <a:r>
              <a:rPr dirty="0" sz="600" spc="-5">
                <a:solidFill>
                  <a:srgbClr val="1F1F1F"/>
                </a:solidFill>
                <a:latin typeface="メイリオ"/>
                <a:cs typeface="メイリオ"/>
              </a:rPr>
              <a:t> </a:t>
            </a:r>
            <a:r>
              <a:rPr dirty="0" sz="600" spc="-25">
                <a:solidFill>
                  <a:srgbClr val="1F1F1F"/>
                </a:solidFill>
                <a:latin typeface="メイリオ"/>
                <a:cs typeface="メイリオ"/>
              </a:rPr>
              <a:t>promote </a:t>
            </a:r>
            <a:r>
              <a:rPr dirty="0" sz="600">
                <a:solidFill>
                  <a:srgbClr val="1F1F1F"/>
                </a:solidFill>
                <a:latin typeface="メイリオ"/>
                <a:cs typeface="メイリオ"/>
              </a:rPr>
              <a:t>a </a:t>
            </a:r>
            <a:r>
              <a:rPr dirty="0" sz="600" spc="-25">
                <a:solidFill>
                  <a:srgbClr val="1F1F1F"/>
                </a:solidFill>
                <a:latin typeface="メイリオ"/>
                <a:cs typeface="メイリオ"/>
              </a:rPr>
              <a:t>healthy</a:t>
            </a:r>
            <a:r>
              <a:rPr dirty="0" sz="600" spc="-10">
                <a:solidFill>
                  <a:srgbClr val="1F1F1F"/>
                </a:solidFill>
                <a:latin typeface="メイリオ"/>
                <a:cs typeface="メイリオ"/>
              </a:rPr>
              <a:t> </a:t>
            </a:r>
            <a:r>
              <a:rPr dirty="0" sz="600" spc="-20">
                <a:solidFill>
                  <a:srgbClr val="1F1F1F"/>
                </a:solidFill>
                <a:latin typeface="メイリオ"/>
                <a:cs typeface="メイリオ"/>
              </a:rPr>
              <a:t>brain</a:t>
            </a:r>
            <a:r>
              <a:rPr dirty="0" sz="600" spc="-5">
                <a:solidFill>
                  <a:srgbClr val="1F1F1F"/>
                </a:solidFill>
                <a:latin typeface="メイリオ"/>
                <a:cs typeface="メイリオ"/>
              </a:rPr>
              <a:t> </a:t>
            </a:r>
            <a:r>
              <a:rPr dirty="0" sz="600" spc="-20">
                <a:solidFill>
                  <a:srgbClr val="1F1F1F"/>
                </a:solidFill>
                <a:latin typeface="メイリオ"/>
                <a:cs typeface="メイリオ"/>
              </a:rPr>
              <a:t>and </a:t>
            </a:r>
            <a:r>
              <a:rPr dirty="0" sz="600" spc="-25">
                <a:solidFill>
                  <a:srgbClr val="1F1F1F"/>
                </a:solidFill>
                <a:latin typeface="メイリオ"/>
                <a:cs typeface="メイリオ"/>
              </a:rPr>
              <a:t>mind.</a:t>
            </a:r>
            <a:r>
              <a:rPr dirty="0" sz="600" spc="-15">
                <a:solidFill>
                  <a:srgbClr val="1F1F1F"/>
                </a:solidFill>
                <a:latin typeface="メイリオ"/>
                <a:cs typeface="メイリオ"/>
              </a:rPr>
              <a:t> </a:t>
            </a:r>
            <a:r>
              <a:rPr dirty="0" sz="600">
                <a:solidFill>
                  <a:srgbClr val="1F1F1F"/>
                </a:solidFill>
                <a:latin typeface="メイリオ"/>
                <a:cs typeface="メイリオ"/>
              </a:rPr>
              <a:t>J</a:t>
            </a:r>
            <a:r>
              <a:rPr dirty="0" sz="600" spc="-10">
                <a:solidFill>
                  <a:srgbClr val="1F1F1F"/>
                </a:solidFill>
                <a:latin typeface="メイリオ"/>
                <a:cs typeface="メイリオ"/>
              </a:rPr>
              <a:t> </a:t>
            </a:r>
            <a:r>
              <a:rPr dirty="0" sz="600" spc="-30">
                <a:solidFill>
                  <a:srgbClr val="1F1F1F"/>
                </a:solidFill>
                <a:latin typeface="メイリオ"/>
                <a:cs typeface="メイリオ"/>
              </a:rPr>
              <a:t>Psychosom</a:t>
            </a:r>
            <a:r>
              <a:rPr dirty="0" sz="600" spc="-15">
                <a:solidFill>
                  <a:srgbClr val="1F1F1F"/>
                </a:solidFill>
                <a:latin typeface="メイリオ"/>
                <a:cs typeface="メイリオ"/>
              </a:rPr>
              <a:t> </a:t>
            </a:r>
            <a:r>
              <a:rPr dirty="0" sz="600" spc="-10">
                <a:solidFill>
                  <a:srgbClr val="1F1F1F"/>
                </a:solidFill>
                <a:latin typeface="メイリオ"/>
                <a:cs typeface="メイリオ"/>
              </a:rPr>
              <a:t>Res</a:t>
            </a:r>
            <a:r>
              <a:rPr dirty="0" sz="600" spc="-5">
                <a:solidFill>
                  <a:srgbClr val="1F1F1F"/>
                </a:solidFill>
                <a:latin typeface="メイリオ"/>
                <a:cs typeface="メイリオ"/>
              </a:rPr>
              <a:t> </a:t>
            </a:r>
            <a:r>
              <a:rPr dirty="0" sz="600" spc="-25">
                <a:solidFill>
                  <a:srgbClr val="1F1F1F"/>
                </a:solidFill>
                <a:latin typeface="メイリオ"/>
                <a:cs typeface="メイリオ"/>
              </a:rPr>
              <a:t>56:</a:t>
            </a:r>
            <a:r>
              <a:rPr dirty="0" sz="600" spc="500">
                <a:solidFill>
                  <a:srgbClr val="1F1F1F"/>
                </a:solidFill>
                <a:latin typeface="メイリオ"/>
                <a:cs typeface="メイリオ"/>
              </a:rPr>
              <a:t> </a:t>
            </a:r>
            <a:r>
              <a:rPr dirty="0" sz="600" spc="-35">
                <a:solidFill>
                  <a:srgbClr val="1F1F1F"/>
                </a:solidFill>
                <a:latin typeface="メイリオ"/>
                <a:cs typeface="メイリオ"/>
              </a:rPr>
              <a:t>465-</a:t>
            </a:r>
            <a:r>
              <a:rPr dirty="0" sz="600" spc="-30">
                <a:solidFill>
                  <a:srgbClr val="1F1F1F"/>
                </a:solidFill>
                <a:latin typeface="メイリオ"/>
                <a:cs typeface="メイリオ"/>
              </a:rPr>
              <a:t>477,</a:t>
            </a:r>
            <a:r>
              <a:rPr dirty="0" sz="600" spc="10">
                <a:solidFill>
                  <a:srgbClr val="1F1F1F"/>
                </a:solidFill>
                <a:latin typeface="メイリオ"/>
                <a:cs typeface="メイリオ"/>
              </a:rPr>
              <a:t> </a:t>
            </a:r>
            <a:r>
              <a:rPr dirty="0" sz="600" spc="-10">
                <a:solidFill>
                  <a:srgbClr val="1F1F1F"/>
                </a:solidFill>
                <a:latin typeface="メイリオ"/>
                <a:cs typeface="メイリオ"/>
              </a:rPr>
              <a:t>2004.</a:t>
            </a:r>
            <a:endParaRPr sz="600">
              <a:latin typeface="メイリオ"/>
              <a:cs typeface="メイリオ"/>
            </a:endParaRPr>
          </a:p>
          <a:p>
            <a:pPr algn="just" marL="157480" marR="7620" indent="-144780">
              <a:lnSpc>
                <a:spcPct val="100000"/>
              </a:lnSpc>
              <a:spcBef>
                <a:spcPts val="395"/>
              </a:spcBef>
            </a:pPr>
            <a:r>
              <a:rPr dirty="0" sz="600">
                <a:solidFill>
                  <a:srgbClr val="1F1F1F"/>
                </a:solidFill>
                <a:latin typeface="メイリオ"/>
                <a:cs typeface="メイリオ"/>
              </a:rPr>
              <a:t>12.</a:t>
            </a:r>
            <a:r>
              <a:rPr dirty="0" sz="600" spc="10">
                <a:solidFill>
                  <a:srgbClr val="1F1F1F"/>
                </a:solidFill>
                <a:latin typeface="メイリオ"/>
                <a:cs typeface="メイリオ"/>
              </a:rPr>
              <a:t> </a:t>
            </a:r>
            <a:r>
              <a:rPr dirty="0" sz="600" spc="-10">
                <a:solidFill>
                  <a:srgbClr val="1F1F1F"/>
                </a:solidFill>
                <a:latin typeface="メイリオ"/>
                <a:cs typeface="メイリオ"/>
              </a:rPr>
              <a:t>Xue</a:t>
            </a:r>
            <a:r>
              <a:rPr dirty="0" sz="600" spc="-15">
                <a:solidFill>
                  <a:srgbClr val="1F1F1F"/>
                </a:solidFill>
                <a:latin typeface="メイリオ"/>
                <a:cs typeface="メイリオ"/>
              </a:rPr>
              <a:t> </a:t>
            </a:r>
            <a:r>
              <a:rPr dirty="0" sz="600">
                <a:solidFill>
                  <a:srgbClr val="1F1F1F"/>
                </a:solidFill>
                <a:latin typeface="メイリオ"/>
                <a:cs typeface="メイリオ"/>
              </a:rPr>
              <a:t>X,</a:t>
            </a:r>
            <a:r>
              <a:rPr dirty="0" sz="600" spc="-20">
                <a:solidFill>
                  <a:srgbClr val="1F1F1F"/>
                </a:solidFill>
                <a:latin typeface="メイリオ"/>
                <a:cs typeface="メイリオ"/>
              </a:rPr>
              <a:t> Cheng </a:t>
            </a:r>
            <a:r>
              <a:rPr dirty="0" sz="600">
                <a:solidFill>
                  <a:srgbClr val="1F1F1F"/>
                </a:solidFill>
                <a:latin typeface="メイリオ"/>
                <a:cs typeface="メイリオ"/>
              </a:rPr>
              <a:t>M.</a:t>
            </a:r>
            <a:r>
              <a:rPr dirty="0" sz="600" spc="-25">
                <a:solidFill>
                  <a:srgbClr val="1F1F1F"/>
                </a:solidFill>
                <a:latin typeface="メイリオ"/>
                <a:cs typeface="メイリオ"/>
              </a:rPr>
              <a:t> </a:t>
            </a:r>
            <a:r>
              <a:rPr dirty="0" sz="600" spc="-20">
                <a:solidFill>
                  <a:srgbClr val="1F1F1F"/>
                </a:solidFill>
                <a:latin typeface="メイリオ"/>
                <a:cs typeface="メイリオ"/>
              </a:rPr>
              <a:t>Social</a:t>
            </a:r>
            <a:r>
              <a:rPr dirty="0" sz="600" spc="-15">
                <a:solidFill>
                  <a:srgbClr val="1F1F1F"/>
                </a:solidFill>
                <a:latin typeface="メイリオ"/>
                <a:cs typeface="メイリオ"/>
              </a:rPr>
              <a:t> </a:t>
            </a:r>
            <a:r>
              <a:rPr dirty="0" sz="600" spc="-25">
                <a:solidFill>
                  <a:srgbClr val="1F1F1F"/>
                </a:solidFill>
                <a:latin typeface="メイリオ"/>
                <a:cs typeface="メイリオ"/>
              </a:rPr>
              <a:t>capital</a:t>
            </a:r>
            <a:r>
              <a:rPr dirty="0" sz="600" spc="-5">
                <a:solidFill>
                  <a:srgbClr val="1F1F1F"/>
                </a:solidFill>
                <a:latin typeface="メイリオ"/>
                <a:cs typeface="メイリオ"/>
              </a:rPr>
              <a:t> </a:t>
            </a:r>
            <a:r>
              <a:rPr dirty="0" sz="600" spc="-10">
                <a:solidFill>
                  <a:srgbClr val="1F1F1F"/>
                </a:solidFill>
                <a:latin typeface="メイリオ"/>
                <a:cs typeface="メイリオ"/>
              </a:rPr>
              <a:t>and</a:t>
            </a:r>
            <a:r>
              <a:rPr dirty="0" sz="600" spc="-20">
                <a:solidFill>
                  <a:srgbClr val="1F1F1F"/>
                </a:solidFill>
                <a:latin typeface="メイリオ"/>
                <a:cs typeface="メイリオ"/>
              </a:rPr>
              <a:t> </a:t>
            </a:r>
            <a:r>
              <a:rPr dirty="0" sz="600" spc="-25">
                <a:solidFill>
                  <a:srgbClr val="1F1F1F"/>
                </a:solidFill>
                <a:latin typeface="メイリオ"/>
                <a:cs typeface="メイリオ"/>
              </a:rPr>
              <a:t>health</a:t>
            </a:r>
            <a:r>
              <a:rPr dirty="0" sz="600" spc="-15">
                <a:solidFill>
                  <a:srgbClr val="1F1F1F"/>
                </a:solidFill>
                <a:latin typeface="メイリオ"/>
                <a:cs typeface="メイリオ"/>
              </a:rPr>
              <a:t> </a:t>
            </a:r>
            <a:r>
              <a:rPr dirty="0" sz="600">
                <a:solidFill>
                  <a:srgbClr val="1F1F1F"/>
                </a:solidFill>
                <a:latin typeface="メイリオ"/>
                <a:cs typeface="メイリオ"/>
              </a:rPr>
              <a:t>in</a:t>
            </a:r>
            <a:r>
              <a:rPr dirty="0" sz="600" spc="-30">
                <a:solidFill>
                  <a:srgbClr val="1F1F1F"/>
                </a:solidFill>
                <a:latin typeface="メイリオ"/>
                <a:cs typeface="メイリオ"/>
              </a:rPr>
              <a:t> </a:t>
            </a:r>
            <a:r>
              <a:rPr dirty="0" sz="600" spc="-25">
                <a:solidFill>
                  <a:srgbClr val="1F1F1F"/>
                </a:solidFill>
                <a:latin typeface="メイリオ"/>
                <a:cs typeface="メイリオ"/>
              </a:rPr>
              <a:t>China:</a:t>
            </a:r>
            <a:r>
              <a:rPr dirty="0" sz="600" spc="-20">
                <a:solidFill>
                  <a:srgbClr val="1F1F1F"/>
                </a:solidFill>
                <a:latin typeface="メイリオ"/>
                <a:cs typeface="メイリオ"/>
              </a:rPr>
              <a:t> </a:t>
            </a:r>
            <a:r>
              <a:rPr dirty="0" sz="600" spc="-30">
                <a:solidFill>
                  <a:srgbClr val="1F1F1F"/>
                </a:solidFill>
                <a:latin typeface="メイリオ"/>
                <a:cs typeface="メイリオ"/>
              </a:rPr>
              <a:t>Exploring</a:t>
            </a:r>
            <a:r>
              <a:rPr dirty="0" sz="600" spc="-20">
                <a:solidFill>
                  <a:srgbClr val="1F1F1F"/>
                </a:solidFill>
                <a:latin typeface="メイリオ"/>
                <a:cs typeface="メイリオ"/>
              </a:rPr>
              <a:t> </a:t>
            </a:r>
            <a:r>
              <a:rPr dirty="0" sz="600" spc="-10">
                <a:solidFill>
                  <a:srgbClr val="1F1F1F"/>
                </a:solidFill>
                <a:latin typeface="メイリオ"/>
                <a:cs typeface="メイリオ"/>
              </a:rPr>
              <a:t>the</a:t>
            </a:r>
            <a:r>
              <a:rPr dirty="0" sz="600" spc="-15">
                <a:solidFill>
                  <a:srgbClr val="1F1F1F"/>
                </a:solidFill>
                <a:latin typeface="メイリオ"/>
                <a:cs typeface="メイリオ"/>
              </a:rPr>
              <a:t> </a:t>
            </a:r>
            <a:r>
              <a:rPr dirty="0" sz="600" spc="-30">
                <a:solidFill>
                  <a:srgbClr val="1F1F1F"/>
                </a:solidFill>
                <a:latin typeface="メイリオ"/>
                <a:cs typeface="メイリオ"/>
              </a:rPr>
              <a:t>mediating</a:t>
            </a:r>
            <a:r>
              <a:rPr dirty="0" sz="600" spc="-20">
                <a:solidFill>
                  <a:srgbClr val="1F1F1F"/>
                </a:solidFill>
                <a:latin typeface="メイリオ"/>
                <a:cs typeface="メイリオ"/>
              </a:rPr>
              <a:t> role</a:t>
            </a:r>
            <a:r>
              <a:rPr dirty="0" sz="600" spc="-15">
                <a:solidFill>
                  <a:srgbClr val="1F1F1F"/>
                </a:solidFill>
                <a:latin typeface="メイリオ"/>
                <a:cs typeface="メイリオ"/>
              </a:rPr>
              <a:t> </a:t>
            </a:r>
            <a:r>
              <a:rPr dirty="0" sz="600" spc="-25">
                <a:solidFill>
                  <a:srgbClr val="1F1F1F"/>
                </a:solidFill>
                <a:latin typeface="メイリオ"/>
                <a:cs typeface="メイリオ"/>
              </a:rPr>
              <a:t>of</a:t>
            </a:r>
            <a:r>
              <a:rPr dirty="0" sz="600" spc="500">
                <a:solidFill>
                  <a:srgbClr val="1F1F1F"/>
                </a:solidFill>
                <a:latin typeface="メイリオ"/>
                <a:cs typeface="メイリオ"/>
              </a:rPr>
              <a:t> </a:t>
            </a:r>
            <a:r>
              <a:rPr dirty="0" sz="600" spc="-30">
                <a:solidFill>
                  <a:srgbClr val="1F1F1F"/>
                </a:solidFill>
                <a:latin typeface="メイリオ"/>
                <a:cs typeface="メイリオ"/>
              </a:rPr>
              <a:t>lifestyle.</a:t>
            </a:r>
            <a:r>
              <a:rPr dirty="0" sz="600" spc="-55">
                <a:solidFill>
                  <a:srgbClr val="1F1F1F"/>
                </a:solidFill>
                <a:latin typeface="メイリオ"/>
                <a:cs typeface="メイリオ"/>
              </a:rPr>
              <a:t> </a:t>
            </a:r>
            <a:r>
              <a:rPr dirty="0" sz="600" spc="-15">
                <a:solidFill>
                  <a:srgbClr val="1F1F1F"/>
                </a:solidFill>
                <a:latin typeface="メイリオ"/>
                <a:cs typeface="メイリオ"/>
              </a:rPr>
              <a:t>BMC</a:t>
            </a:r>
            <a:r>
              <a:rPr dirty="0" sz="600" spc="-55">
                <a:solidFill>
                  <a:srgbClr val="1F1F1F"/>
                </a:solidFill>
                <a:latin typeface="メイリオ"/>
                <a:cs typeface="メイリオ"/>
              </a:rPr>
              <a:t> </a:t>
            </a:r>
            <a:r>
              <a:rPr dirty="0" sz="600" spc="-30">
                <a:solidFill>
                  <a:srgbClr val="1F1F1F"/>
                </a:solidFill>
                <a:latin typeface="メイリオ"/>
                <a:cs typeface="メイリオ"/>
              </a:rPr>
              <a:t>Public</a:t>
            </a:r>
            <a:r>
              <a:rPr dirty="0" sz="600" spc="-35">
                <a:solidFill>
                  <a:srgbClr val="1F1F1F"/>
                </a:solidFill>
                <a:latin typeface="メイリオ"/>
                <a:cs typeface="メイリオ"/>
              </a:rPr>
              <a:t> </a:t>
            </a:r>
            <a:r>
              <a:rPr dirty="0" sz="600" spc="-30">
                <a:solidFill>
                  <a:srgbClr val="1F1F1F"/>
                </a:solidFill>
                <a:latin typeface="メイリオ"/>
                <a:cs typeface="メイリオ"/>
              </a:rPr>
              <a:t>Health</a:t>
            </a:r>
            <a:r>
              <a:rPr dirty="0" sz="600" spc="-15">
                <a:solidFill>
                  <a:srgbClr val="1F1F1F"/>
                </a:solidFill>
                <a:latin typeface="メイリオ"/>
                <a:cs typeface="メイリオ"/>
              </a:rPr>
              <a:t> </a:t>
            </a:r>
            <a:r>
              <a:rPr dirty="0" sz="600" spc="-30">
                <a:solidFill>
                  <a:srgbClr val="1F1F1F"/>
                </a:solidFill>
                <a:latin typeface="メイリオ"/>
                <a:cs typeface="メイリオ"/>
              </a:rPr>
              <a:t>17:</a:t>
            </a:r>
            <a:r>
              <a:rPr dirty="0" sz="600" spc="-20">
                <a:solidFill>
                  <a:srgbClr val="1F1F1F"/>
                </a:solidFill>
                <a:latin typeface="メイリオ"/>
                <a:cs typeface="メイリオ"/>
              </a:rPr>
              <a:t> </a:t>
            </a:r>
            <a:r>
              <a:rPr dirty="0" sz="600" spc="-30">
                <a:solidFill>
                  <a:srgbClr val="1F1F1F"/>
                </a:solidFill>
                <a:latin typeface="メイリオ"/>
                <a:cs typeface="メイリオ"/>
              </a:rPr>
              <a:t>863,</a:t>
            </a:r>
            <a:r>
              <a:rPr dirty="0" sz="600" spc="-15">
                <a:solidFill>
                  <a:srgbClr val="1F1F1F"/>
                </a:solidFill>
                <a:latin typeface="メイリオ"/>
                <a:cs typeface="メイリオ"/>
              </a:rPr>
              <a:t> </a:t>
            </a:r>
            <a:r>
              <a:rPr dirty="0" sz="600" spc="-10">
                <a:solidFill>
                  <a:srgbClr val="1F1F1F"/>
                </a:solidFill>
                <a:latin typeface="メイリオ"/>
                <a:cs typeface="メイリオ"/>
              </a:rPr>
              <a:t>2017.</a:t>
            </a:r>
            <a:endParaRPr sz="600">
              <a:latin typeface="メイリオ"/>
              <a:cs typeface="メイリオ"/>
            </a:endParaRPr>
          </a:p>
          <a:p>
            <a:pPr algn="just" marL="157480" marR="5080" indent="-144780">
              <a:lnSpc>
                <a:spcPct val="100000"/>
              </a:lnSpc>
              <a:spcBef>
                <a:spcPts val="409"/>
              </a:spcBef>
            </a:pPr>
            <a:r>
              <a:rPr dirty="0" sz="600">
                <a:solidFill>
                  <a:srgbClr val="1F1F1F"/>
                </a:solidFill>
                <a:latin typeface="メイリオ"/>
                <a:cs typeface="メイリオ"/>
              </a:rPr>
              <a:t>13.</a:t>
            </a:r>
            <a:r>
              <a:rPr dirty="0" sz="600" spc="-20">
                <a:solidFill>
                  <a:srgbClr val="1F1F1F"/>
                </a:solidFill>
                <a:latin typeface="メイリオ"/>
                <a:cs typeface="メイリオ"/>
              </a:rPr>
              <a:t> </a:t>
            </a:r>
            <a:r>
              <a:rPr dirty="0" sz="600" spc="-10">
                <a:solidFill>
                  <a:srgbClr val="1F1F1F"/>
                </a:solidFill>
                <a:latin typeface="メイリオ"/>
                <a:cs typeface="メイリオ"/>
              </a:rPr>
              <a:t>Hasan</a:t>
            </a:r>
            <a:r>
              <a:rPr dirty="0" sz="600" spc="15">
                <a:solidFill>
                  <a:srgbClr val="1F1F1F"/>
                </a:solidFill>
                <a:latin typeface="メイリオ"/>
                <a:cs typeface="メイリオ"/>
              </a:rPr>
              <a:t> </a:t>
            </a:r>
            <a:r>
              <a:rPr dirty="0" sz="600">
                <a:solidFill>
                  <a:srgbClr val="1F1F1F"/>
                </a:solidFill>
                <a:latin typeface="メイリオ"/>
                <a:cs typeface="メイリオ"/>
              </a:rPr>
              <a:t>F,</a:t>
            </a:r>
            <a:r>
              <a:rPr dirty="0" sz="600" spc="10">
                <a:solidFill>
                  <a:srgbClr val="1F1F1F"/>
                </a:solidFill>
                <a:latin typeface="メイリオ"/>
                <a:cs typeface="メイリオ"/>
              </a:rPr>
              <a:t> </a:t>
            </a:r>
            <a:r>
              <a:rPr dirty="0" sz="600">
                <a:solidFill>
                  <a:srgbClr val="1F1F1F"/>
                </a:solidFill>
                <a:latin typeface="メイリオ"/>
                <a:cs typeface="メイリオ"/>
              </a:rPr>
              <a:t>Tu</a:t>
            </a:r>
            <a:r>
              <a:rPr dirty="0" sz="600" spc="5">
                <a:solidFill>
                  <a:srgbClr val="1F1F1F"/>
                </a:solidFill>
                <a:latin typeface="メイリオ"/>
                <a:cs typeface="メイリオ"/>
              </a:rPr>
              <a:t> </a:t>
            </a:r>
            <a:r>
              <a:rPr dirty="0" sz="600" spc="-30">
                <a:solidFill>
                  <a:srgbClr val="1F1F1F"/>
                </a:solidFill>
                <a:latin typeface="メイリオ"/>
                <a:cs typeface="メイリオ"/>
              </a:rPr>
              <a:t>Y-</a:t>
            </a:r>
            <a:r>
              <a:rPr dirty="0" sz="600">
                <a:solidFill>
                  <a:srgbClr val="1F1F1F"/>
                </a:solidFill>
                <a:latin typeface="メイリオ"/>
                <a:cs typeface="メイリオ"/>
              </a:rPr>
              <a:t>K</a:t>
            </a:r>
            <a:r>
              <a:rPr dirty="0" sz="600" spc="15">
                <a:solidFill>
                  <a:srgbClr val="1F1F1F"/>
                </a:solidFill>
                <a:latin typeface="メイリオ"/>
                <a:cs typeface="メイリオ"/>
              </a:rPr>
              <a:t> </a:t>
            </a:r>
            <a:r>
              <a:rPr dirty="0" sz="600">
                <a:solidFill>
                  <a:srgbClr val="1F1F1F"/>
                </a:solidFill>
                <a:latin typeface="メイリオ"/>
                <a:cs typeface="メイリオ"/>
              </a:rPr>
              <a:t>Lin</a:t>
            </a:r>
            <a:r>
              <a:rPr dirty="0" sz="600" spc="5">
                <a:solidFill>
                  <a:srgbClr val="1F1F1F"/>
                </a:solidFill>
                <a:latin typeface="メイリオ"/>
                <a:cs typeface="メイリオ"/>
              </a:rPr>
              <a:t> </a:t>
            </a:r>
            <a:r>
              <a:rPr dirty="0" sz="600" spc="-30">
                <a:solidFill>
                  <a:srgbClr val="1F1F1F"/>
                </a:solidFill>
                <a:latin typeface="メイリオ"/>
                <a:cs typeface="メイリオ"/>
              </a:rPr>
              <a:t>C-</a:t>
            </a:r>
            <a:r>
              <a:rPr dirty="0" sz="600">
                <a:solidFill>
                  <a:srgbClr val="1F1F1F"/>
                </a:solidFill>
                <a:latin typeface="メイリオ"/>
                <a:cs typeface="メイリオ"/>
              </a:rPr>
              <a:t>M,</a:t>
            </a:r>
            <a:r>
              <a:rPr dirty="0" sz="600" spc="15">
                <a:solidFill>
                  <a:srgbClr val="1F1F1F"/>
                </a:solidFill>
                <a:latin typeface="メイリオ"/>
                <a:cs typeface="メイリオ"/>
              </a:rPr>
              <a:t> </a:t>
            </a:r>
            <a:r>
              <a:rPr dirty="0" sz="600" spc="-10">
                <a:solidFill>
                  <a:srgbClr val="1F1F1F"/>
                </a:solidFill>
                <a:latin typeface="メイリオ"/>
                <a:cs typeface="メイリオ"/>
              </a:rPr>
              <a:t>Chuang</a:t>
            </a:r>
            <a:r>
              <a:rPr dirty="0" sz="600" spc="10">
                <a:solidFill>
                  <a:srgbClr val="1F1F1F"/>
                </a:solidFill>
                <a:latin typeface="メイリオ"/>
                <a:cs typeface="メイリオ"/>
              </a:rPr>
              <a:t> </a:t>
            </a:r>
            <a:r>
              <a:rPr dirty="0" sz="600" spc="-35">
                <a:solidFill>
                  <a:srgbClr val="1F1F1F"/>
                </a:solidFill>
                <a:latin typeface="メイリオ"/>
                <a:cs typeface="メイリオ"/>
              </a:rPr>
              <a:t>L-</a:t>
            </a:r>
            <a:r>
              <a:rPr dirty="0" sz="600">
                <a:solidFill>
                  <a:srgbClr val="1F1F1F"/>
                </a:solidFill>
                <a:latin typeface="メイリオ"/>
                <a:cs typeface="メイリオ"/>
              </a:rPr>
              <a:t>P,</a:t>
            </a:r>
            <a:r>
              <a:rPr dirty="0" sz="600" spc="10">
                <a:solidFill>
                  <a:srgbClr val="1F1F1F"/>
                </a:solidFill>
                <a:latin typeface="メイリオ"/>
                <a:cs typeface="メイリオ"/>
              </a:rPr>
              <a:t> </a:t>
            </a:r>
            <a:r>
              <a:rPr dirty="0" sz="600">
                <a:solidFill>
                  <a:srgbClr val="1F1F1F"/>
                </a:solidFill>
                <a:latin typeface="メイリオ"/>
                <a:cs typeface="メイリオ"/>
              </a:rPr>
              <a:t>Jeng</a:t>
            </a:r>
            <a:r>
              <a:rPr dirty="0" sz="600" spc="10">
                <a:solidFill>
                  <a:srgbClr val="1F1F1F"/>
                </a:solidFill>
                <a:latin typeface="メイリオ"/>
                <a:cs typeface="メイリオ"/>
              </a:rPr>
              <a:t> </a:t>
            </a:r>
            <a:r>
              <a:rPr dirty="0" sz="600">
                <a:solidFill>
                  <a:srgbClr val="1F1F1F"/>
                </a:solidFill>
                <a:latin typeface="メイリオ"/>
                <a:cs typeface="メイリオ"/>
              </a:rPr>
              <a:t>C, </a:t>
            </a:r>
            <a:r>
              <a:rPr dirty="0" sz="600" spc="-10">
                <a:solidFill>
                  <a:srgbClr val="1F1F1F"/>
                </a:solidFill>
                <a:latin typeface="メイリオ"/>
                <a:cs typeface="メイリオ"/>
              </a:rPr>
              <a:t>Yuliana</a:t>
            </a:r>
            <a:r>
              <a:rPr dirty="0" sz="600" spc="15">
                <a:solidFill>
                  <a:srgbClr val="1F1F1F"/>
                </a:solidFill>
                <a:latin typeface="メイリオ"/>
                <a:cs typeface="メイリオ"/>
              </a:rPr>
              <a:t> </a:t>
            </a:r>
            <a:r>
              <a:rPr dirty="0" sz="600">
                <a:solidFill>
                  <a:srgbClr val="1F1F1F"/>
                </a:solidFill>
                <a:latin typeface="メイリオ"/>
                <a:cs typeface="メイリオ"/>
              </a:rPr>
              <a:t>LT,</a:t>
            </a:r>
            <a:r>
              <a:rPr dirty="0" sz="600" spc="10">
                <a:solidFill>
                  <a:srgbClr val="1F1F1F"/>
                </a:solidFill>
                <a:latin typeface="メイリオ"/>
                <a:cs typeface="メイリオ"/>
              </a:rPr>
              <a:t> </a:t>
            </a:r>
            <a:r>
              <a:rPr dirty="0" sz="600">
                <a:solidFill>
                  <a:srgbClr val="1F1F1F"/>
                </a:solidFill>
                <a:latin typeface="メイリオ"/>
                <a:cs typeface="メイリオ"/>
              </a:rPr>
              <a:t>Chen</a:t>
            </a:r>
            <a:r>
              <a:rPr dirty="0" sz="600" spc="10">
                <a:solidFill>
                  <a:srgbClr val="1F1F1F"/>
                </a:solidFill>
                <a:latin typeface="メイリオ"/>
                <a:cs typeface="メイリオ"/>
              </a:rPr>
              <a:t> </a:t>
            </a:r>
            <a:r>
              <a:rPr dirty="0" sz="600" spc="-45">
                <a:solidFill>
                  <a:srgbClr val="1F1F1F"/>
                </a:solidFill>
                <a:latin typeface="メイリオ"/>
                <a:cs typeface="メイリオ"/>
              </a:rPr>
              <a:t>T-</a:t>
            </a:r>
            <a:r>
              <a:rPr dirty="0" sz="600">
                <a:solidFill>
                  <a:srgbClr val="1F1F1F"/>
                </a:solidFill>
                <a:latin typeface="メイリオ"/>
                <a:cs typeface="メイリオ"/>
              </a:rPr>
              <a:t>J,</a:t>
            </a:r>
            <a:r>
              <a:rPr dirty="0" sz="600" spc="10">
                <a:solidFill>
                  <a:srgbClr val="1F1F1F"/>
                </a:solidFill>
                <a:latin typeface="メイリオ"/>
                <a:cs typeface="メイリオ"/>
              </a:rPr>
              <a:t> </a:t>
            </a:r>
            <a:r>
              <a:rPr dirty="0" sz="600">
                <a:solidFill>
                  <a:srgbClr val="1F1F1F"/>
                </a:solidFill>
                <a:latin typeface="メイリオ"/>
                <a:cs typeface="メイリオ"/>
              </a:rPr>
              <a:t>Chiu</a:t>
            </a:r>
            <a:r>
              <a:rPr dirty="0" sz="600" spc="15">
                <a:solidFill>
                  <a:srgbClr val="1F1F1F"/>
                </a:solidFill>
                <a:latin typeface="メイリオ"/>
                <a:cs typeface="メイリオ"/>
              </a:rPr>
              <a:t> </a:t>
            </a:r>
            <a:r>
              <a:rPr dirty="0" sz="600" spc="-45">
                <a:solidFill>
                  <a:srgbClr val="1F1F1F"/>
                </a:solidFill>
                <a:latin typeface="メイリオ"/>
                <a:cs typeface="メイリオ"/>
              </a:rPr>
              <a:t>H-</a:t>
            </a:r>
            <a:r>
              <a:rPr dirty="0" sz="600" spc="-25">
                <a:solidFill>
                  <a:srgbClr val="1F1F1F"/>
                </a:solidFill>
                <a:latin typeface="メイリオ"/>
                <a:cs typeface="メイリオ"/>
              </a:rPr>
              <a:t>Y.</a:t>
            </a:r>
            <a:r>
              <a:rPr dirty="0" sz="600" spc="500">
                <a:solidFill>
                  <a:srgbClr val="1F1F1F"/>
                </a:solidFill>
                <a:latin typeface="メイリオ"/>
                <a:cs typeface="メイリオ"/>
              </a:rPr>
              <a:t> </a:t>
            </a:r>
            <a:r>
              <a:rPr dirty="0" sz="600" spc="-10">
                <a:solidFill>
                  <a:srgbClr val="1F1F1F"/>
                </a:solidFill>
                <a:latin typeface="メイリオ"/>
                <a:cs typeface="メイリオ"/>
              </a:rPr>
              <a:t>Comparative</a:t>
            </a:r>
            <a:r>
              <a:rPr dirty="0" sz="600" spc="35">
                <a:solidFill>
                  <a:srgbClr val="1F1F1F"/>
                </a:solidFill>
                <a:latin typeface="メイリオ"/>
                <a:cs typeface="メイリオ"/>
              </a:rPr>
              <a:t> </a:t>
            </a:r>
            <a:r>
              <a:rPr dirty="0" sz="600">
                <a:solidFill>
                  <a:srgbClr val="1F1F1F"/>
                </a:solidFill>
                <a:latin typeface="メイリオ"/>
                <a:cs typeface="メイリオ"/>
              </a:rPr>
              <a:t>efficacy</a:t>
            </a:r>
            <a:r>
              <a:rPr dirty="0" sz="600" spc="35">
                <a:solidFill>
                  <a:srgbClr val="1F1F1F"/>
                </a:solidFill>
                <a:latin typeface="メイリオ"/>
                <a:cs typeface="メイリオ"/>
              </a:rPr>
              <a:t> </a:t>
            </a:r>
            <a:r>
              <a:rPr dirty="0" sz="600">
                <a:solidFill>
                  <a:srgbClr val="1F1F1F"/>
                </a:solidFill>
                <a:latin typeface="メイリオ"/>
                <a:cs typeface="メイリオ"/>
              </a:rPr>
              <a:t>of</a:t>
            </a:r>
            <a:r>
              <a:rPr dirty="0" sz="600" spc="30">
                <a:solidFill>
                  <a:srgbClr val="1F1F1F"/>
                </a:solidFill>
                <a:latin typeface="メイリオ"/>
                <a:cs typeface="メイリオ"/>
              </a:rPr>
              <a:t> </a:t>
            </a:r>
            <a:r>
              <a:rPr dirty="0" sz="600">
                <a:solidFill>
                  <a:srgbClr val="1F1F1F"/>
                </a:solidFill>
                <a:latin typeface="メイリオ"/>
                <a:cs typeface="メイリオ"/>
              </a:rPr>
              <a:t>exercise</a:t>
            </a:r>
            <a:r>
              <a:rPr dirty="0" sz="600" spc="30">
                <a:solidFill>
                  <a:srgbClr val="1F1F1F"/>
                </a:solidFill>
                <a:latin typeface="メイリオ"/>
                <a:cs typeface="メイリオ"/>
              </a:rPr>
              <a:t> </a:t>
            </a:r>
            <a:r>
              <a:rPr dirty="0" sz="600">
                <a:solidFill>
                  <a:srgbClr val="1F1F1F"/>
                </a:solidFill>
                <a:latin typeface="メイリオ"/>
                <a:cs typeface="メイリオ"/>
              </a:rPr>
              <a:t>regimens</a:t>
            </a:r>
            <a:r>
              <a:rPr dirty="0" sz="600" spc="35">
                <a:solidFill>
                  <a:srgbClr val="1F1F1F"/>
                </a:solidFill>
                <a:latin typeface="メイリオ"/>
                <a:cs typeface="メイリオ"/>
              </a:rPr>
              <a:t> </a:t>
            </a:r>
            <a:r>
              <a:rPr dirty="0" sz="600">
                <a:solidFill>
                  <a:srgbClr val="1F1F1F"/>
                </a:solidFill>
                <a:latin typeface="メイリオ"/>
                <a:cs typeface="メイリオ"/>
              </a:rPr>
              <a:t>on</a:t>
            </a:r>
            <a:r>
              <a:rPr dirty="0" sz="600" spc="35">
                <a:solidFill>
                  <a:srgbClr val="1F1F1F"/>
                </a:solidFill>
                <a:latin typeface="メイリオ"/>
                <a:cs typeface="メイリオ"/>
              </a:rPr>
              <a:t> </a:t>
            </a:r>
            <a:r>
              <a:rPr dirty="0" sz="600">
                <a:solidFill>
                  <a:srgbClr val="1F1F1F"/>
                </a:solidFill>
                <a:latin typeface="メイリオ"/>
                <a:cs typeface="メイリオ"/>
              </a:rPr>
              <a:t>sleep</a:t>
            </a:r>
            <a:r>
              <a:rPr dirty="0" sz="600" spc="35">
                <a:solidFill>
                  <a:srgbClr val="1F1F1F"/>
                </a:solidFill>
                <a:latin typeface="メイリオ"/>
                <a:cs typeface="メイリオ"/>
              </a:rPr>
              <a:t> </a:t>
            </a:r>
            <a:r>
              <a:rPr dirty="0" sz="600">
                <a:solidFill>
                  <a:srgbClr val="1F1F1F"/>
                </a:solidFill>
                <a:latin typeface="メイリオ"/>
                <a:cs typeface="メイリオ"/>
              </a:rPr>
              <a:t>quality</a:t>
            </a:r>
            <a:r>
              <a:rPr dirty="0" sz="600" spc="30">
                <a:solidFill>
                  <a:srgbClr val="1F1F1F"/>
                </a:solidFill>
                <a:latin typeface="メイリオ"/>
                <a:cs typeface="メイリオ"/>
              </a:rPr>
              <a:t> </a:t>
            </a:r>
            <a:r>
              <a:rPr dirty="0" sz="600">
                <a:solidFill>
                  <a:srgbClr val="1F1F1F"/>
                </a:solidFill>
                <a:latin typeface="メイリオ"/>
                <a:cs typeface="メイリオ"/>
              </a:rPr>
              <a:t>in</a:t>
            </a:r>
            <a:r>
              <a:rPr dirty="0" sz="600" spc="30">
                <a:solidFill>
                  <a:srgbClr val="1F1F1F"/>
                </a:solidFill>
                <a:latin typeface="メイリオ"/>
                <a:cs typeface="メイリオ"/>
              </a:rPr>
              <a:t> </a:t>
            </a:r>
            <a:r>
              <a:rPr dirty="0" sz="600">
                <a:solidFill>
                  <a:srgbClr val="1F1F1F"/>
                </a:solidFill>
                <a:latin typeface="メイリオ"/>
                <a:cs typeface="メイリオ"/>
              </a:rPr>
              <a:t>older</a:t>
            </a:r>
            <a:r>
              <a:rPr dirty="0" sz="600" spc="35">
                <a:solidFill>
                  <a:srgbClr val="1F1F1F"/>
                </a:solidFill>
                <a:latin typeface="メイリオ"/>
                <a:cs typeface="メイリオ"/>
              </a:rPr>
              <a:t> </a:t>
            </a:r>
            <a:r>
              <a:rPr dirty="0" sz="600">
                <a:solidFill>
                  <a:srgbClr val="1F1F1F"/>
                </a:solidFill>
                <a:latin typeface="メイリオ"/>
                <a:cs typeface="メイリオ"/>
              </a:rPr>
              <a:t>adults:</a:t>
            </a:r>
            <a:r>
              <a:rPr dirty="0" sz="600" spc="35">
                <a:solidFill>
                  <a:srgbClr val="1F1F1F"/>
                </a:solidFill>
                <a:latin typeface="メイリオ"/>
                <a:cs typeface="メイリオ"/>
              </a:rPr>
              <a:t> </a:t>
            </a:r>
            <a:r>
              <a:rPr dirty="0" sz="600" spc="-50">
                <a:solidFill>
                  <a:srgbClr val="1F1F1F"/>
                </a:solidFill>
                <a:latin typeface="メイリオ"/>
                <a:cs typeface="メイリオ"/>
              </a:rPr>
              <a:t>A</a:t>
            </a:r>
            <a:r>
              <a:rPr dirty="0" sz="600" spc="500">
                <a:solidFill>
                  <a:srgbClr val="1F1F1F"/>
                </a:solidFill>
                <a:latin typeface="メイリオ"/>
                <a:cs typeface="メイリオ"/>
              </a:rPr>
              <a:t> </a:t>
            </a:r>
            <a:r>
              <a:rPr dirty="0" sz="600" spc="-30">
                <a:solidFill>
                  <a:srgbClr val="1F1F1F"/>
                </a:solidFill>
                <a:latin typeface="メイリオ"/>
                <a:cs typeface="メイリオ"/>
              </a:rPr>
              <a:t>systematic</a:t>
            </a:r>
            <a:r>
              <a:rPr dirty="0" sz="600" spc="-45">
                <a:solidFill>
                  <a:srgbClr val="1F1F1F"/>
                </a:solidFill>
                <a:latin typeface="メイリオ"/>
                <a:cs typeface="メイリオ"/>
              </a:rPr>
              <a:t> </a:t>
            </a:r>
            <a:r>
              <a:rPr dirty="0" sz="600" spc="-30">
                <a:solidFill>
                  <a:srgbClr val="1F1F1F"/>
                </a:solidFill>
                <a:latin typeface="メイリオ"/>
                <a:cs typeface="メイリオ"/>
              </a:rPr>
              <a:t>review</a:t>
            </a:r>
            <a:r>
              <a:rPr dirty="0" sz="600" spc="-15">
                <a:solidFill>
                  <a:srgbClr val="1F1F1F"/>
                </a:solidFill>
                <a:latin typeface="メイリオ"/>
                <a:cs typeface="メイリオ"/>
              </a:rPr>
              <a:t> </a:t>
            </a:r>
            <a:r>
              <a:rPr dirty="0" sz="600" spc="-30">
                <a:solidFill>
                  <a:srgbClr val="1F1F1F"/>
                </a:solidFill>
                <a:latin typeface="メイリオ"/>
                <a:cs typeface="メイリオ"/>
              </a:rPr>
              <a:t>and</a:t>
            </a:r>
            <a:r>
              <a:rPr dirty="0" sz="600" spc="-10">
                <a:solidFill>
                  <a:srgbClr val="1F1F1F"/>
                </a:solidFill>
                <a:latin typeface="メイリオ"/>
                <a:cs typeface="メイリオ"/>
              </a:rPr>
              <a:t> </a:t>
            </a:r>
            <a:r>
              <a:rPr dirty="0" sz="600" spc="-30">
                <a:solidFill>
                  <a:srgbClr val="1F1F1F"/>
                </a:solidFill>
                <a:latin typeface="メイリオ"/>
                <a:cs typeface="メイリオ"/>
              </a:rPr>
              <a:t>network</a:t>
            </a:r>
            <a:r>
              <a:rPr dirty="0" sz="600" spc="-25">
                <a:solidFill>
                  <a:srgbClr val="1F1F1F"/>
                </a:solidFill>
                <a:latin typeface="メイリオ"/>
                <a:cs typeface="メイリオ"/>
              </a:rPr>
              <a:t> </a:t>
            </a:r>
            <a:r>
              <a:rPr dirty="0" sz="600" spc="-35">
                <a:solidFill>
                  <a:srgbClr val="1F1F1F"/>
                </a:solidFill>
                <a:latin typeface="メイリオ"/>
                <a:cs typeface="メイリオ"/>
              </a:rPr>
              <a:t>meta-analysis.</a:t>
            </a:r>
            <a:r>
              <a:rPr dirty="0" sz="600" spc="-40">
                <a:solidFill>
                  <a:srgbClr val="1F1F1F"/>
                </a:solidFill>
                <a:latin typeface="メイリオ"/>
                <a:cs typeface="メイリオ"/>
              </a:rPr>
              <a:t> </a:t>
            </a:r>
            <a:r>
              <a:rPr dirty="0" sz="600" spc="-30">
                <a:solidFill>
                  <a:srgbClr val="1F1F1F"/>
                </a:solidFill>
                <a:latin typeface="メイリオ"/>
                <a:cs typeface="メイリオ"/>
              </a:rPr>
              <a:t>Sleep</a:t>
            </a:r>
            <a:r>
              <a:rPr dirty="0" sz="600" spc="-25">
                <a:solidFill>
                  <a:srgbClr val="1F1F1F"/>
                </a:solidFill>
                <a:latin typeface="メイリオ"/>
                <a:cs typeface="メイリオ"/>
              </a:rPr>
              <a:t> Med </a:t>
            </a:r>
            <a:r>
              <a:rPr dirty="0" sz="600" spc="-30">
                <a:solidFill>
                  <a:srgbClr val="1F1F1F"/>
                </a:solidFill>
                <a:latin typeface="メイリオ"/>
                <a:cs typeface="メイリオ"/>
              </a:rPr>
              <a:t>Rev</a:t>
            </a:r>
            <a:r>
              <a:rPr dirty="0" sz="600" spc="-10">
                <a:solidFill>
                  <a:srgbClr val="1F1F1F"/>
                </a:solidFill>
                <a:latin typeface="メイリオ"/>
                <a:cs typeface="メイリオ"/>
              </a:rPr>
              <a:t> </a:t>
            </a:r>
            <a:r>
              <a:rPr dirty="0" sz="600" spc="-25">
                <a:solidFill>
                  <a:srgbClr val="1F1F1F"/>
                </a:solidFill>
                <a:latin typeface="メイリオ"/>
                <a:cs typeface="メイリオ"/>
              </a:rPr>
              <a:t>65:</a:t>
            </a:r>
            <a:r>
              <a:rPr dirty="0" sz="600" spc="5">
                <a:solidFill>
                  <a:srgbClr val="1F1F1F"/>
                </a:solidFill>
                <a:latin typeface="メイリオ"/>
                <a:cs typeface="メイリオ"/>
              </a:rPr>
              <a:t> </a:t>
            </a:r>
            <a:r>
              <a:rPr dirty="0" sz="600" spc="-30">
                <a:solidFill>
                  <a:srgbClr val="1F1F1F"/>
                </a:solidFill>
                <a:latin typeface="メイリオ"/>
                <a:cs typeface="メイリオ"/>
              </a:rPr>
              <a:t>101673,</a:t>
            </a:r>
            <a:r>
              <a:rPr dirty="0" sz="600" spc="5">
                <a:solidFill>
                  <a:srgbClr val="1F1F1F"/>
                </a:solidFill>
                <a:latin typeface="メイリオ"/>
                <a:cs typeface="メイリオ"/>
              </a:rPr>
              <a:t> </a:t>
            </a:r>
            <a:r>
              <a:rPr dirty="0" sz="600" spc="-10">
                <a:solidFill>
                  <a:srgbClr val="1F1F1F"/>
                </a:solidFill>
                <a:latin typeface="メイリオ"/>
                <a:cs typeface="メイリオ"/>
              </a:rPr>
              <a:t>2022.</a:t>
            </a:r>
            <a:endParaRPr sz="600">
              <a:latin typeface="メイリオ"/>
              <a:cs typeface="メイリオ"/>
            </a:endParaRPr>
          </a:p>
          <a:p>
            <a:pPr algn="just" marL="157480" marR="5715" indent="-144780">
              <a:lnSpc>
                <a:spcPct val="100000"/>
              </a:lnSpc>
              <a:spcBef>
                <a:spcPts val="395"/>
              </a:spcBef>
            </a:pPr>
            <a:r>
              <a:rPr dirty="0" sz="600">
                <a:solidFill>
                  <a:srgbClr val="1F1F1F"/>
                </a:solidFill>
                <a:latin typeface="メイリオ"/>
                <a:cs typeface="メイリオ"/>
              </a:rPr>
              <a:t>14.</a:t>
            </a:r>
            <a:r>
              <a:rPr dirty="0" sz="600" spc="-30">
                <a:solidFill>
                  <a:srgbClr val="1F1F1F"/>
                </a:solidFill>
                <a:latin typeface="メイリオ"/>
                <a:cs typeface="メイリオ"/>
              </a:rPr>
              <a:t> </a:t>
            </a:r>
            <a:r>
              <a:rPr dirty="0" sz="600">
                <a:solidFill>
                  <a:srgbClr val="1F1F1F"/>
                </a:solidFill>
                <a:latin typeface="メイリオ"/>
                <a:cs typeface="メイリオ"/>
              </a:rPr>
              <a:t>Gulia</a:t>
            </a:r>
            <a:r>
              <a:rPr dirty="0" sz="600" spc="135">
                <a:solidFill>
                  <a:srgbClr val="1F1F1F"/>
                </a:solidFill>
                <a:latin typeface="メイリオ"/>
                <a:cs typeface="メイリオ"/>
              </a:rPr>
              <a:t> </a:t>
            </a:r>
            <a:r>
              <a:rPr dirty="0" sz="600">
                <a:solidFill>
                  <a:srgbClr val="1F1F1F"/>
                </a:solidFill>
                <a:latin typeface="メイリオ"/>
                <a:cs typeface="メイリオ"/>
              </a:rPr>
              <a:t>KK,</a:t>
            </a:r>
            <a:r>
              <a:rPr dirty="0" sz="600" spc="130">
                <a:solidFill>
                  <a:srgbClr val="1F1F1F"/>
                </a:solidFill>
                <a:latin typeface="メイリオ"/>
                <a:cs typeface="メイリオ"/>
              </a:rPr>
              <a:t> </a:t>
            </a:r>
            <a:r>
              <a:rPr dirty="0" sz="600">
                <a:solidFill>
                  <a:srgbClr val="1F1F1F"/>
                </a:solidFill>
                <a:latin typeface="メイリオ"/>
                <a:cs typeface="メイリオ"/>
              </a:rPr>
              <a:t>Kumar</a:t>
            </a:r>
            <a:r>
              <a:rPr dirty="0" sz="600" spc="140">
                <a:solidFill>
                  <a:srgbClr val="1F1F1F"/>
                </a:solidFill>
                <a:latin typeface="メイリオ"/>
                <a:cs typeface="メイリオ"/>
              </a:rPr>
              <a:t> </a:t>
            </a:r>
            <a:r>
              <a:rPr dirty="0" sz="600">
                <a:solidFill>
                  <a:srgbClr val="1F1F1F"/>
                </a:solidFill>
                <a:latin typeface="メイリオ"/>
                <a:cs typeface="メイリオ"/>
              </a:rPr>
              <a:t>VM.</a:t>
            </a:r>
            <a:r>
              <a:rPr dirty="0" sz="600" spc="120">
                <a:solidFill>
                  <a:srgbClr val="1F1F1F"/>
                </a:solidFill>
                <a:latin typeface="メイリオ"/>
                <a:cs typeface="メイリオ"/>
              </a:rPr>
              <a:t> </a:t>
            </a:r>
            <a:r>
              <a:rPr dirty="0" sz="600">
                <a:solidFill>
                  <a:srgbClr val="1F1F1F"/>
                </a:solidFill>
                <a:latin typeface="メイリオ"/>
                <a:cs typeface="メイリオ"/>
              </a:rPr>
              <a:t>Sleep</a:t>
            </a:r>
            <a:r>
              <a:rPr dirty="0" sz="600" spc="130">
                <a:solidFill>
                  <a:srgbClr val="1F1F1F"/>
                </a:solidFill>
                <a:latin typeface="メイリオ"/>
                <a:cs typeface="メイリオ"/>
              </a:rPr>
              <a:t> </a:t>
            </a:r>
            <a:r>
              <a:rPr dirty="0" sz="600">
                <a:solidFill>
                  <a:srgbClr val="1F1F1F"/>
                </a:solidFill>
                <a:latin typeface="メイリオ"/>
                <a:cs typeface="メイリオ"/>
              </a:rPr>
              <a:t>disorders</a:t>
            </a:r>
            <a:r>
              <a:rPr dirty="0" sz="600" spc="125">
                <a:solidFill>
                  <a:srgbClr val="1F1F1F"/>
                </a:solidFill>
                <a:latin typeface="メイリオ"/>
                <a:cs typeface="メイリオ"/>
              </a:rPr>
              <a:t> </a:t>
            </a:r>
            <a:r>
              <a:rPr dirty="0" sz="600">
                <a:solidFill>
                  <a:srgbClr val="1F1F1F"/>
                </a:solidFill>
                <a:latin typeface="メイリオ"/>
                <a:cs typeface="メイリオ"/>
              </a:rPr>
              <a:t>in</a:t>
            </a:r>
            <a:r>
              <a:rPr dirty="0" sz="600" spc="135">
                <a:solidFill>
                  <a:srgbClr val="1F1F1F"/>
                </a:solidFill>
                <a:latin typeface="メイリオ"/>
                <a:cs typeface="メイリオ"/>
              </a:rPr>
              <a:t> </a:t>
            </a:r>
            <a:r>
              <a:rPr dirty="0" sz="600">
                <a:solidFill>
                  <a:srgbClr val="1F1F1F"/>
                </a:solidFill>
                <a:latin typeface="メイリオ"/>
                <a:cs typeface="メイリオ"/>
              </a:rPr>
              <a:t>the</a:t>
            </a:r>
            <a:r>
              <a:rPr dirty="0" sz="600" spc="140">
                <a:solidFill>
                  <a:srgbClr val="1F1F1F"/>
                </a:solidFill>
                <a:latin typeface="メイリオ"/>
                <a:cs typeface="メイリオ"/>
              </a:rPr>
              <a:t> </a:t>
            </a:r>
            <a:r>
              <a:rPr dirty="0" sz="600">
                <a:solidFill>
                  <a:srgbClr val="1F1F1F"/>
                </a:solidFill>
                <a:latin typeface="メイリオ"/>
                <a:cs typeface="メイリオ"/>
              </a:rPr>
              <a:t>elderly:</a:t>
            </a:r>
            <a:r>
              <a:rPr dirty="0" sz="600" spc="130">
                <a:solidFill>
                  <a:srgbClr val="1F1F1F"/>
                </a:solidFill>
                <a:latin typeface="メイリオ"/>
                <a:cs typeface="メイリオ"/>
              </a:rPr>
              <a:t> </a:t>
            </a:r>
            <a:r>
              <a:rPr dirty="0" sz="600">
                <a:solidFill>
                  <a:srgbClr val="1F1F1F"/>
                </a:solidFill>
                <a:latin typeface="メイリオ"/>
                <a:cs typeface="メイリオ"/>
              </a:rPr>
              <a:t>A</a:t>
            </a:r>
            <a:r>
              <a:rPr dirty="0" sz="600" spc="140">
                <a:solidFill>
                  <a:srgbClr val="1F1F1F"/>
                </a:solidFill>
                <a:latin typeface="メイリオ"/>
                <a:cs typeface="メイリオ"/>
              </a:rPr>
              <a:t> </a:t>
            </a:r>
            <a:r>
              <a:rPr dirty="0" sz="600">
                <a:solidFill>
                  <a:srgbClr val="1F1F1F"/>
                </a:solidFill>
                <a:latin typeface="メイリオ"/>
                <a:cs typeface="メイリオ"/>
              </a:rPr>
              <a:t>growing</a:t>
            </a:r>
            <a:r>
              <a:rPr dirty="0" sz="600" spc="130">
                <a:solidFill>
                  <a:srgbClr val="1F1F1F"/>
                </a:solidFill>
                <a:latin typeface="メイリオ"/>
                <a:cs typeface="メイリオ"/>
              </a:rPr>
              <a:t> </a:t>
            </a:r>
            <a:r>
              <a:rPr dirty="0" sz="600" spc="-10">
                <a:solidFill>
                  <a:srgbClr val="1F1F1F"/>
                </a:solidFill>
                <a:latin typeface="メイリオ"/>
                <a:cs typeface="メイリオ"/>
              </a:rPr>
              <a:t>challenge.</a:t>
            </a:r>
            <a:r>
              <a:rPr dirty="0" sz="600" spc="500">
                <a:solidFill>
                  <a:srgbClr val="1F1F1F"/>
                </a:solidFill>
                <a:latin typeface="メイリオ"/>
                <a:cs typeface="メイリオ"/>
              </a:rPr>
              <a:t> </a:t>
            </a:r>
            <a:r>
              <a:rPr dirty="0" sz="600" spc="-35">
                <a:solidFill>
                  <a:srgbClr val="1F1F1F"/>
                </a:solidFill>
                <a:latin typeface="メイリオ"/>
                <a:cs typeface="メイリオ"/>
              </a:rPr>
              <a:t>Psychogeriatrics</a:t>
            </a:r>
            <a:r>
              <a:rPr dirty="0" sz="600" spc="-20">
                <a:solidFill>
                  <a:srgbClr val="1F1F1F"/>
                </a:solidFill>
                <a:latin typeface="メイリオ"/>
                <a:cs typeface="メイリオ"/>
              </a:rPr>
              <a:t> </a:t>
            </a:r>
            <a:r>
              <a:rPr dirty="0" sz="600" spc="-25">
                <a:solidFill>
                  <a:srgbClr val="1F1F1F"/>
                </a:solidFill>
                <a:latin typeface="メイリオ"/>
                <a:cs typeface="メイリオ"/>
              </a:rPr>
              <a:t>18:</a:t>
            </a:r>
            <a:r>
              <a:rPr dirty="0" sz="600" spc="30">
                <a:solidFill>
                  <a:srgbClr val="1F1F1F"/>
                </a:solidFill>
                <a:latin typeface="メイリオ"/>
                <a:cs typeface="メイリオ"/>
              </a:rPr>
              <a:t> </a:t>
            </a:r>
            <a:r>
              <a:rPr dirty="0" sz="600" spc="-35">
                <a:solidFill>
                  <a:srgbClr val="1F1F1F"/>
                </a:solidFill>
                <a:latin typeface="メイリオ"/>
                <a:cs typeface="メイリオ"/>
              </a:rPr>
              <a:t>155-</a:t>
            </a:r>
            <a:r>
              <a:rPr dirty="0" sz="600" spc="-30">
                <a:solidFill>
                  <a:srgbClr val="1F1F1F"/>
                </a:solidFill>
                <a:latin typeface="メイリオ"/>
                <a:cs typeface="メイリオ"/>
              </a:rPr>
              <a:t>165,</a:t>
            </a:r>
            <a:r>
              <a:rPr dirty="0" sz="600" spc="30">
                <a:solidFill>
                  <a:srgbClr val="1F1F1F"/>
                </a:solidFill>
                <a:latin typeface="メイリオ"/>
                <a:cs typeface="メイリオ"/>
              </a:rPr>
              <a:t> </a:t>
            </a:r>
            <a:r>
              <a:rPr dirty="0" sz="600" spc="-10">
                <a:solidFill>
                  <a:srgbClr val="1F1F1F"/>
                </a:solidFill>
                <a:latin typeface="メイリオ"/>
                <a:cs typeface="メイリオ"/>
              </a:rPr>
              <a:t>2018.</a:t>
            </a:r>
            <a:endParaRPr sz="600">
              <a:latin typeface="メイリオ"/>
              <a:cs typeface="メイリオ"/>
            </a:endParaRPr>
          </a:p>
          <a:p>
            <a:pPr algn="just" marL="157480" marR="5080" indent="-144780">
              <a:lnSpc>
                <a:spcPct val="100000"/>
              </a:lnSpc>
              <a:spcBef>
                <a:spcPts val="395"/>
              </a:spcBef>
            </a:pPr>
            <a:r>
              <a:rPr dirty="0" sz="600">
                <a:solidFill>
                  <a:srgbClr val="1F1F1F"/>
                </a:solidFill>
                <a:latin typeface="メイリオ"/>
                <a:cs typeface="メイリオ"/>
              </a:rPr>
              <a:t>15.</a:t>
            </a:r>
            <a:r>
              <a:rPr dirty="0" sz="600" spc="-40">
                <a:solidFill>
                  <a:srgbClr val="1F1F1F"/>
                </a:solidFill>
                <a:latin typeface="メイリオ"/>
                <a:cs typeface="メイリオ"/>
              </a:rPr>
              <a:t> </a:t>
            </a:r>
            <a:r>
              <a:rPr dirty="0" sz="600" spc="-10">
                <a:solidFill>
                  <a:srgbClr val="1F1F1F"/>
                </a:solidFill>
                <a:latin typeface="メイリオ"/>
                <a:cs typeface="メイリオ"/>
              </a:rPr>
              <a:t>Wennberg</a:t>
            </a:r>
            <a:r>
              <a:rPr dirty="0" sz="600" spc="20">
                <a:solidFill>
                  <a:srgbClr val="1F1F1F"/>
                </a:solidFill>
                <a:latin typeface="メイリオ"/>
                <a:cs typeface="メイリオ"/>
              </a:rPr>
              <a:t> </a:t>
            </a:r>
            <a:r>
              <a:rPr dirty="0" sz="600">
                <a:solidFill>
                  <a:srgbClr val="1F1F1F"/>
                </a:solidFill>
                <a:latin typeface="メイリオ"/>
                <a:cs typeface="メイリオ"/>
              </a:rPr>
              <a:t>AMV,</a:t>
            </a:r>
            <a:r>
              <a:rPr dirty="0" sz="600" spc="25">
                <a:solidFill>
                  <a:srgbClr val="1F1F1F"/>
                </a:solidFill>
                <a:latin typeface="メイリオ"/>
                <a:cs typeface="メイリオ"/>
              </a:rPr>
              <a:t> </a:t>
            </a:r>
            <a:r>
              <a:rPr dirty="0" sz="600">
                <a:solidFill>
                  <a:srgbClr val="1F1F1F"/>
                </a:solidFill>
                <a:latin typeface="メイリオ"/>
                <a:cs typeface="メイリオ"/>
              </a:rPr>
              <a:t>Wu</a:t>
            </a:r>
            <a:r>
              <a:rPr dirty="0" sz="600" spc="20">
                <a:solidFill>
                  <a:srgbClr val="1F1F1F"/>
                </a:solidFill>
                <a:latin typeface="メイリオ"/>
                <a:cs typeface="メイリオ"/>
              </a:rPr>
              <a:t> </a:t>
            </a:r>
            <a:r>
              <a:rPr dirty="0" sz="600">
                <a:solidFill>
                  <a:srgbClr val="1F1F1F"/>
                </a:solidFill>
                <a:latin typeface="メイリオ"/>
                <a:cs typeface="メイリオ"/>
              </a:rPr>
              <a:t>MN,</a:t>
            </a:r>
            <a:r>
              <a:rPr dirty="0" sz="600" spc="20">
                <a:solidFill>
                  <a:srgbClr val="1F1F1F"/>
                </a:solidFill>
                <a:latin typeface="メイリオ"/>
                <a:cs typeface="メイリオ"/>
              </a:rPr>
              <a:t> </a:t>
            </a:r>
            <a:r>
              <a:rPr dirty="0" sz="600" spc="-10">
                <a:solidFill>
                  <a:srgbClr val="1F1F1F"/>
                </a:solidFill>
                <a:latin typeface="メイリオ"/>
                <a:cs typeface="メイリオ"/>
              </a:rPr>
              <a:t>Rosenberg</a:t>
            </a:r>
            <a:r>
              <a:rPr dirty="0" sz="600" spc="25">
                <a:solidFill>
                  <a:srgbClr val="1F1F1F"/>
                </a:solidFill>
                <a:latin typeface="メイリオ"/>
                <a:cs typeface="メイリオ"/>
              </a:rPr>
              <a:t> </a:t>
            </a:r>
            <a:r>
              <a:rPr dirty="0" sz="600">
                <a:solidFill>
                  <a:srgbClr val="1F1F1F"/>
                </a:solidFill>
                <a:latin typeface="メイリオ"/>
                <a:cs typeface="メイリオ"/>
              </a:rPr>
              <a:t>PB,</a:t>
            </a:r>
            <a:r>
              <a:rPr dirty="0" sz="600" spc="20">
                <a:solidFill>
                  <a:srgbClr val="1F1F1F"/>
                </a:solidFill>
                <a:latin typeface="メイリオ"/>
                <a:cs typeface="メイリオ"/>
              </a:rPr>
              <a:t> </a:t>
            </a:r>
            <a:r>
              <a:rPr dirty="0" sz="600">
                <a:solidFill>
                  <a:srgbClr val="1F1F1F"/>
                </a:solidFill>
                <a:latin typeface="メイリオ"/>
                <a:cs typeface="メイリオ"/>
              </a:rPr>
              <a:t>Spira</a:t>
            </a:r>
            <a:r>
              <a:rPr dirty="0" sz="600" spc="25">
                <a:solidFill>
                  <a:srgbClr val="1F1F1F"/>
                </a:solidFill>
                <a:latin typeface="メイリオ"/>
                <a:cs typeface="メイリオ"/>
              </a:rPr>
              <a:t> </a:t>
            </a:r>
            <a:r>
              <a:rPr dirty="0" sz="600">
                <a:solidFill>
                  <a:srgbClr val="1F1F1F"/>
                </a:solidFill>
                <a:latin typeface="メイリオ"/>
                <a:cs typeface="メイリオ"/>
              </a:rPr>
              <a:t>AP.</a:t>
            </a:r>
            <a:r>
              <a:rPr dirty="0" sz="600" spc="20">
                <a:solidFill>
                  <a:srgbClr val="1F1F1F"/>
                </a:solidFill>
                <a:latin typeface="メイリオ"/>
                <a:cs typeface="メイリオ"/>
              </a:rPr>
              <a:t> </a:t>
            </a:r>
            <a:r>
              <a:rPr dirty="0" sz="600">
                <a:solidFill>
                  <a:srgbClr val="1F1F1F"/>
                </a:solidFill>
                <a:latin typeface="メイリオ"/>
                <a:cs typeface="メイリオ"/>
              </a:rPr>
              <a:t>Sleep</a:t>
            </a:r>
            <a:r>
              <a:rPr dirty="0" sz="600" spc="20">
                <a:solidFill>
                  <a:srgbClr val="1F1F1F"/>
                </a:solidFill>
                <a:latin typeface="メイリオ"/>
                <a:cs typeface="メイリオ"/>
              </a:rPr>
              <a:t> </a:t>
            </a:r>
            <a:r>
              <a:rPr dirty="0" sz="600" spc="-20">
                <a:solidFill>
                  <a:srgbClr val="1F1F1F"/>
                </a:solidFill>
                <a:latin typeface="メイリオ"/>
                <a:cs typeface="メイリオ"/>
              </a:rPr>
              <a:t>disturbance,</a:t>
            </a:r>
            <a:r>
              <a:rPr dirty="0" sz="600" spc="10">
                <a:solidFill>
                  <a:srgbClr val="1F1F1F"/>
                </a:solidFill>
                <a:latin typeface="メイリオ"/>
                <a:cs typeface="メイリオ"/>
              </a:rPr>
              <a:t> </a:t>
            </a:r>
            <a:r>
              <a:rPr dirty="0" sz="600" spc="-10">
                <a:solidFill>
                  <a:srgbClr val="1F1F1F"/>
                </a:solidFill>
                <a:latin typeface="メイリオ"/>
                <a:cs typeface="メイリオ"/>
              </a:rPr>
              <a:t>cognitive</a:t>
            </a:r>
            <a:r>
              <a:rPr dirty="0" sz="600" spc="500">
                <a:solidFill>
                  <a:srgbClr val="1F1F1F"/>
                </a:solidFill>
                <a:latin typeface="メイリオ"/>
                <a:cs typeface="メイリオ"/>
              </a:rPr>
              <a:t> </a:t>
            </a:r>
            <a:r>
              <a:rPr dirty="0" sz="600" spc="-35">
                <a:solidFill>
                  <a:srgbClr val="1F1F1F"/>
                </a:solidFill>
                <a:latin typeface="メイリオ"/>
                <a:cs typeface="メイリオ"/>
              </a:rPr>
              <a:t>decline, </a:t>
            </a:r>
            <a:r>
              <a:rPr dirty="0" sz="600" spc="-30">
                <a:solidFill>
                  <a:srgbClr val="1F1F1F"/>
                </a:solidFill>
                <a:latin typeface="メイリオ"/>
                <a:cs typeface="メイリオ"/>
              </a:rPr>
              <a:t>and</a:t>
            </a:r>
            <a:r>
              <a:rPr dirty="0" sz="600" spc="-15">
                <a:solidFill>
                  <a:srgbClr val="1F1F1F"/>
                </a:solidFill>
                <a:latin typeface="メイリオ"/>
                <a:cs typeface="メイリオ"/>
              </a:rPr>
              <a:t> </a:t>
            </a:r>
            <a:r>
              <a:rPr dirty="0" sz="600" spc="-35">
                <a:solidFill>
                  <a:srgbClr val="1F1F1F"/>
                </a:solidFill>
                <a:latin typeface="メイリオ"/>
                <a:cs typeface="メイリオ"/>
              </a:rPr>
              <a:t>dementia:</a:t>
            </a:r>
            <a:r>
              <a:rPr dirty="0" sz="600" spc="-10">
                <a:solidFill>
                  <a:srgbClr val="1F1F1F"/>
                </a:solidFill>
                <a:latin typeface="メイリオ"/>
                <a:cs typeface="メイリオ"/>
              </a:rPr>
              <a:t> A</a:t>
            </a:r>
            <a:r>
              <a:rPr dirty="0" sz="600" spc="-5">
                <a:solidFill>
                  <a:srgbClr val="1F1F1F"/>
                </a:solidFill>
                <a:latin typeface="メイリオ"/>
                <a:cs typeface="メイリオ"/>
              </a:rPr>
              <a:t> </a:t>
            </a:r>
            <a:r>
              <a:rPr dirty="0" sz="600" spc="-30">
                <a:solidFill>
                  <a:srgbClr val="1F1F1F"/>
                </a:solidFill>
                <a:latin typeface="メイリオ"/>
                <a:cs typeface="メイリオ"/>
              </a:rPr>
              <a:t>review.</a:t>
            </a:r>
            <a:r>
              <a:rPr dirty="0" sz="600" spc="-35">
                <a:solidFill>
                  <a:srgbClr val="1F1F1F"/>
                </a:solidFill>
                <a:latin typeface="メイリオ"/>
                <a:cs typeface="メイリオ"/>
              </a:rPr>
              <a:t> </a:t>
            </a:r>
            <a:r>
              <a:rPr dirty="0" sz="600" spc="-30">
                <a:solidFill>
                  <a:srgbClr val="1F1F1F"/>
                </a:solidFill>
                <a:latin typeface="メイリオ"/>
                <a:cs typeface="メイリオ"/>
              </a:rPr>
              <a:t>Semin</a:t>
            </a:r>
            <a:r>
              <a:rPr dirty="0" sz="600" spc="-40">
                <a:solidFill>
                  <a:srgbClr val="1F1F1F"/>
                </a:solidFill>
                <a:latin typeface="メイリオ"/>
                <a:cs typeface="メイリオ"/>
              </a:rPr>
              <a:t> </a:t>
            </a:r>
            <a:r>
              <a:rPr dirty="0" sz="600" spc="-30">
                <a:solidFill>
                  <a:srgbClr val="1F1F1F"/>
                </a:solidFill>
                <a:latin typeface="メイリオ"/>
                <a:cs typeface="メイリオ"/>
              </a:rPr>
              <a:t>Neurol</a:t>
            </a:r>
            <a:r>
              <a:rPr dirty="0" sz="600">
                <a:solidFill>
                  <a:srgbClr val="1F1F1F"/>
                </a:solidFill>
                <a:latin typeface="メイリオ"/>
                <a:cs typeface="メイリオ"/>
              </a:rPr>
              <a:t> </a:t>
            </a:r>
            <a:r>
              <a:rPr dirty="0" sz="600" spc="-25">
                <a:solidFill>
                  <a:srgbClr val="1F1F1F"/>
                </a:solidFill>
                <a:latin typeface="メイリオ"/>
                <a:cs typeface="メイリオ"/>
              </a:rPr>
              <a:t>37:</a:t>
            </a:r>
            <a:r>
              <a:rPr dirty="0" sz="600">
                <a:solidFill>
                  <a:srgbClr val="1F1F1F"/>
                </a:solidFill>
                <a:latin typeface="メイリオ"/>
                <a:cs typeface="メイリオ"/>
              </a:rPr>
              <a:t> </a:t>
            </a:r>
            <a:r>
              <a:rPr dirty="0" sz="600" spc="-35">
                <a:solidFill>
                  <a:srgbClr val="1F1F1F"/>
                </a:solidFill>
                <a:latin typeface="メイリオ"/>
                <a:cs typeface="メイリオ"/>
              </a:rPr>
              <a:t>395-</a:t>
            </a:r>
            <a:r>
              <a:rPr dirty="0" sz="600" spc="-30">
                <a:solidFill>
                  <a:srgbClr val="1F1F1F"/>
                </a:solidFill>
                <a:latin typeface="メイリオ"/>
                <a:cs typeface="メイリオ"/>
              </a:rPr>
              <a:t>406,</a:t>
            </a:r>
            <a:r>
              <a:rPr dirty="0" sz="600">
                <a:solidFill>
                  <a:srgbClr val="1F1F1F"/>
                </a:solidFill>
                <a:latin typeface="メイリオ"/>
                <a:cs typeface="メイリオ"/>
              </a:rPr>
              <a:t> </a:t>
            </a:r>
            <a:r>
              <a:rPr dirty="0" sz="600" spc="-10">
                <a:solidFill>
                  <a:srgbClr val="1F1F1F"/>
                </a:solidFill>
                <a:latin typeface="メイリオ"/>
                <a:cs typeface="メイリオ"/>
              </a:rPr>
              <a:t>2017.</a:t>
            </a:r>
            <a:endParaRPr sz="600">
              <a:latin typeface="メイリオ"/>
              <a:cs typeface="メイリオ"/>
            </a:endParaRPr>
          </a:p>
        </p:txBody>
      </p:sp>
      <p:sp>
        <p:nvSpPr>
          <p:cNvPr id="16" name="object 16"/>
          <p:cNvSpPr txBox="1"/>
          <p:nvPr/>
        </p:nvSpPr>
        <p:spPr>
          <a:xfrm>
            <a:off x="3463163" y="2384805"/>
            <a:ext cx="3155315" cy="2874645"/>
          </a:xfrm>
          <a:prstGeom prst="rect">
            <a:avLst/>
          </a:prstGeom>
        </p:spPr>
        <p:txBody>
          <a:bodyPr wrap="square" lIns="0" tIns="12700" rIns="0" bIns="0" rtlCol="0" vert="horz">
            <a:spAutoFit/>
          </a:bodyPr>
          <a:lstStyle/>
          <a:p>
            <a:pPr algn="just" marL="210185" marR="36195" indent="-172720">
              <a:lnSpc>
                <a:spcPct val="120000"/>
              </a:lnSpc>
              <a:spcBef>
                <a:spcPts val="100"/>
              </a:spcBef>
            </a:pPr>
            <a:r>
              <a:rPr dirty="0" sz="900">
                <a:solidFill>
                  <a:srgbClr val="CE5290"/>
                </a:solidFill>
                <a:latin typeface="メイリオ"/>
                <a:cs typeface="メイリオ"/>
              </a:rPr>
              <a:t>Q. </a:t>
            </a:r>
            <a:r>
              <a:rPr dirty="0" sz="900" spc="-5" i="1">
                <a:solidFill>
                  <a:srgbClr val="CE5290"/>
                </a:solidFill>
                <a:latin typeface="メイリオ"/>
                <a:cs typeface="メイリオ"/>
              </a:rPr>
              <a:t>認知症の両親の睡眠が乱れ、昼間に⻑く居眠りをし、夜に活動する時間が増えてしまいました。対策はあります</a:t>
            </a:r>
            <a:r>
              <a:rPr dirty="0" sz="900" spc="-25" i="1">
                <a:solidFill>
                  <a:srgbClr val="CE5290"/>
                </a:solidFill>
                <a:latin typeface="メイリオ"/>
                <a:cs typeface="メイリオ"/>
              </a:rPr>
              <a:t>か？</a:t>
            </a:r>
            <a:endParaRPr sz="900">
              <a:latin typeface="メイリオ"/>
              <a:cs typeface="メイリオ"/>
            </a:endParaRPr>
          </a:p>
          <a:p>
            <a:pPr algn="just" marL="210185" marR="30480" indent="-172720">
              <a:lnSpc>
                <a:spcPct val="120000"/>
              </a:lnSpc>
              <a:spcBef>
                <a:spcPts val="395"/>
              </a:spcBef>
            </a:pPr>
            <a:r>
              <a:rPr dirty="0" sz="900" spc="-5">
                <a:latin typeface="メイリオ"/>
                <a:cs typeface="メイリオ"/>
              </a:rPr>
              <a:t>A</a:t>
            </a:r>
            <a:r>
              <a:rPr dirty="0" sz="900" spc="130">
                <a:latin typeface="メイリオ"/>
                <a:cs typeface="メイリオ"/>
              </a:rPr>
              <a:t>. </a:t>
            </a:r>
            <a:r>
              <a:rPr dirty="0" sz="900" spc="55" i="1">
                <a:latin typeface="メイリオ"/>
                <a:cs typeface="メイリオ"/>
              </a:rPr>
              <a:t>６ 割から７ 割の認知症患者が、睡眠の乱れで悩ん</a:t>
            </a:r>
            <a:r>
              <a:rPr dirty="0" sz="900" spc="25" i="1">
                <a:latin typeface="メイリオ"/>
                <a:cs typeface="メイリオ"/>
              </a:rPr>
              <a:t>でいるといわれています</a:t>
            </a:r>
            <a:r>
              <a:rPr dirty="0" baseline="27777" sz="900" spc="15" i="1">
                <a:latin typeface="メイリオ"/>
                <a:cs typeface="メイリオ"/>
              </a:rPr>
              <a:t>15）</a:t>
            </a:r>
            <a:r>
              <a:rPr dirty="0" sz="900" spc="25" i="1">
                <a:latin typeface="メイリオ"/>
                <a:cs typeface="メイリオ"/>
              </a:rPr>
              <a:t>。加齢に伴い、睡眠・覚醒</a:t>
            </a:r>
            <a:r>
              <a:rPr dirty="0" sz="900" spc="5" i="1">
                <a:latin typeface="メイリオ"/>
                <a:cs typeface="メイリオ"/>
              </a:rPr>
              <a:t>リズムを司る体内時計の機能が変化し、昼夜のメリハリが弱まります。このため、高齢者では若いときに比べて昼寝（昼間の眠気</a:t>
            </a:r>
            <a:r>
              <a:rPr dirty="0" sz="900" spc="10" i="1">
                <a:latin typeface="メイリオ"/>
                <a:cs typeface="メイリオ"/>
              </a:rPr>
              <a:t>）</a:t>
            </a:r>
            <a:r>
              <a:rPr dirty="0" sz="900" i="1">
                <a:latin typeface="メイリオ"/>
                <a:cs typeface="メイリオ"/>
              </a:rPr>
              <a:t>が増加するとともに、夜間の覚醒時間が増加する傾向にあります</a:t>
            </a:r>
            <a:r>
              <a:rPr dirty="0" baseline="27777" sz="900" i="1">
                <a:latin typeface="メイリオ"/>
                <a:cs typeface="メイリオ"/>
              </a:rPr>
              <a:t>８）</a:t>
            </a:r>
            <a:r>
              <a:rPr dirty="0" sz="900" i="1">
                <a:latin typeface="メイリオ"/>
                <a:cs typeface="メイリオ"/>
              </a:rPr>
              <a:t>。認知症になると、体内</a:t>
            </a:r>
            <a:r>
              <a:rPr dirty="0" sz="900" spc="5" i="1">
                <a:latin typeface="メイリオ"/>
                <a:cs typeface="メイリオ"/>
              </a:rPr>
              <a:t>時計の機能変化がさらに進む傾向にあり、昼夜のメリハリがさらに弱まり、活動パターンが完全に昼夜逆転して</a:t>
            </a:r>
            <a:r>
              <a:rPr dirty="0" sz="900" spc="30" i="1">
                <a:latin typeface="メイリオ"/>
                <a:cs typeface="メイリオ"/>
              </a:rPr>
              <a:t>しまう人もいます</a:t>
            </a:r>
            <a:r>
              <a:rPr dirty="0" baseline="27777" sz="900" spc="22" i="1">
                <a:latin typeface="メイリオ"/>
                <a:cs typeface="メイリオ"/>
              </a:rPr>
              <a:t>15）</a:t>
            </a:r>
            <a:r>
              <a:rPr dirty="0" sz="900" spc="15" i="1">
                <a:latin typeface="メイリオ"/>
                <a:cs typeface="メイリオ"/>
              </a:rPr>
              <a:t>。さらに、認知症が進むと自らこ</a:t>
            </a:r>
            <a:r>
              <a:rPr dirty="0" sz="900" spc="10" i="1">
                <a:latin typeface="メイリオ"/>
                <a:cs typeface="メイリオ"/>
              </a:rPr>
              <a:t>れを修正する意識も弱まることから、睡眠・覚醒リズムを是正するのは困難な場合が少なくありません。太陽光の活用、日中の運動習慣、社会的交流などが睡眠・覚醒</a:t>
            </a:r>
            <a:r>
              <a:rPr dirty="0" sz="900" spc="5" i="1">
                <a:latin typeface="メイリオ"/>
                <a:cs typeface="メイリオ"/>
              </a:rPr>
              <a:t>リズムの調整に役⽴つことがありますが、それでも困難</a:t>
            </a:r>
            <a:r>
              <a:rPr dirty="0" sz="900" i="1">
                <a:latin typeface="メイリオ"/>
                <a:cs typeface="メイリオ"/>
              </a:rPr>
              <a:t>な場合は医師に相談してください。</a:t>
            </a:r>
            <a:endParaRPr sz="900">
              <a:latin typeface="メイリオ"/>
              <a:cs typeface="メイリオ"/>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51212" y="9057623"/>
            <a:ext cx="158115" cy="160020"/>
          </a:xfrm>
          <a:prstGeom prst="rect">
            <a:avLst/>
          </a:prstGeom>
        </p:spPr>
        <p:txBody>
          <a:bodyPr wrap="square" lIns="0" tIns="0" rIns="0" bIns="0" rtlCol="0" vert="horz">
            <a:spAutoFit/>
          </a:bodyPr>
          <a:lstStyle/>
          <a:p>
            <a:pPr marL="12700">
              <a:lnSpc>
                <a:spcPts val="1135"/>
              </a:lnSpc>
            </a:pPr>
            <a:r>
              <a:rPr dirty="0" sz="950" spc="-25">
                <a:latin typeface="游明朝"/>
                <a:cs typeface="游明朝"/>
              </a:rPr>
              <a:t>21</a:t>
            </a:r>
            <a:endParaRPr sz="950">
              <a:latin typeface="游明朝"/>
              <a:cs typeface="游明朝"/>
            </a:endParaRPr>
          </a:p>
        </p:txBody>
      </p:sp>
      <p:sp>
        <p:nvSpPr>
          <p:cNvPr id="2" name="object 2"/>
          <p:cNvSpPr txBox="1"/>
          <p:nvPr/>
        </p:nvSpPr>
        <p:spPr>
          <a:xfrm>
            <a:off x="1969866" y="4263585"/>
            <a:ext cx="2917825" cy="302895"/>
          </a:xfrm>
          <a:prstGeom prst="rect">
            <a:avLst/>
          </a:prstGeom>
        </p:spPr>
        <p:txBody>
          <a:bodyPr wrap="square" lIns="0" tIns="14604" rIns="0" bIns="0" rtlCol="0" vert="horz">
            <a:spAutoFit/>
          </a:bodyPr>
          <a:lstStyle/>
          <a:p>
            <a:pPr marL="12700">
              <a:lnSpc>
                <a:spcPct val="100000"/>
              </a:lnSpc>
              <a:spcBef>
                <a:spcPts val="114"/>
              </a:spcBef>
            </a:pPr>
            <a:r>
              <a:rPr dirty="0" sz="1800" spc="-5" b="1">
                <a:latin typeface="ＭＳ ゴシック"/>
                <a:cs typeface="ＭＳ ゴシック"/>
              </a:rPr>
              <a:t>４.  睡眠に関する参考情報</a:t>
            </a:r>
            <a:endParaRPr sz="1800">
              <a:latin typeface="ＭＳ ゴシック"/>
              <a:cs typeface="ＭＳ ゴシック"/>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B1ECEB"/>
          </a:solidFill>
        </p:spPr>
        <p:txBody>
          <a:bodyPr wrap="square" lIns="0" tIns="0" rIns="0" bIns="0" rtlCol="0"/>
          <a:lstStyle/>
          <a:p/>
        </p:txBody>
      </p:sp>
      <p:sp>
        <p:nvSpPr>
          <p:cNvPr id="3" name="object 3"/>
          <p:cNvSpPr txBox="1"/>
          <p:nvPr/>
        </p:nvSpPr>
        <p:spPr>
          <a:xfrm>
            <a:off x="1583816" y="-31622"/>
            <a:ext cx="368998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Calibri"/>
                <a:cs typeface="Calibri"/>
              </a:rPr>
              <a:t>2023</a:t>
            </a:r>
            <a:endParaRPr sz="1800">
              <a:latin typeface="Calibri"/>
              <a:cs typeface="Calibri"/>
            </a:endParaRPr>
          </a:p>
        </p:txBody>
      </p:sp>
      <p:sp>
        <p:nvSpPr>
          <p:cNvPr id="4" name="object 4"/>
          <p:cNvSpPr txBox="1"/>
          <p:nvPr/>
        </p:nvSpPr>
        <p:spPr>
          <a:xfrm>
            <a:off x="776427" y="745998"/>
            <a:ext cx="5297805" cy="311150"/>
          </a:xfrm>
          <a:prstGeom prst="rect">
            <a:avLst/>
          </a:prstGeom>
        </p:spPr>
        <p:txBody>
          <a:bodyPr wrap="square" lIns="0" tIns="15240" rIns="0" bIns="0" rtlCol="0" vert="horz">
            <a:spAutoFit/>
          </a:bodyPr>
          <a:lstStyle/>
          <a:p>
            <a:pPr marL="12700">
              <a:lnSpc>
                <a:spcPct val="100000"/>
              </a:lnSpc>
              <a:spcBef>
                <a:spcPts val="120"/>
              </a:spcBef>
            </a:pPr>
            <a:r>
              <a:rPr dirty="0" sz="1850" spc="120" b="1">
                <a:solidFill>
                  <a:srgbClr val="33CCCC"/>
                </a:solidFill>
                <a:latin typeface="メイリオ"/>
                <a:cs typeface="メイリオ"/>
              </a:rPr>
              <a:t>良質な睡眠のための環境づくりについて（案</a:t>
            </a:r>
            <a:r>
              <a:rPr dirty="0" sz="1850" spc="-50" b="1">
                <a:solidFill>
                  <a:srgbClr val="33CCCC"/>
                </a:solidFill>
                <a:latin typeface="メイリオ"/>
                <a:cs typeface="メイリオ"/>
              </a:rPr>
              <a:t>）</a:t>
            </a:r>
            <a:endParaRPr sz="1850">
              <a:latin typeface="メイリオ"/>
              <a:cs typeface="メイリオ"/>
            </a:endParaRPr>
          </a:p>
        </p:txBody>
      </p:sp>
      <p:grpSp>
        <p:nvGrpSpPr>
          <p:cNvPr id="5" name="object 5"/>
          <p:cNvGrpSpPr/>
          <p:nvPr/>
        </p:nvGrpSpPr>
        <p:grpSpPr>
          <a:xfrm>
            <a:off x="274129" y="1206817"/>
            <a:ext cx="6309995" cy="1609725"/>
            <a:chOff x="274129" y="1206817"/>
            <a:chExt cx="6309995" cy="1609725"/>
          </a:xfrm>
        </p:grpSpPr>
        <p:sp>
          <p:nvSpPr>
            <p:cNvPr id="6" name="object 6"/>
            <p:cNvSpPr/>
            <p:nvPr/>
          </p:nvSpPr>
          <p:spPr>
            <a:xfrm>
              <a:off x="278891" y="1211580"/>
              <a:ext cx="6300470" cy="1600200"/>
            </a:xfrm>
            <a:custGeom>
              <a:avLst/>
              <a:gdLst/>
              <a:ahLst/>
              <a:cxnLst/>
              <a:rect l="l" t="t" r="r" b="b"/>
              <a:pathLst>
                <a:path w="6300470" h="1600200">
                  <a:moveTo>
                    <a:pt x="6300216" y="0"/>
                  </a:moveTo>
                  <a:lnTo>
                    <a:pt x="0" y="0"/>
                  </a:lnTo>
                  <a:lnTo>
                    <a:pt x="0" y="1600200"/>
                  </a:lnTo>
                  <a:lnTo>
                    <a:pt x="6300216" y="1600200"/>
                  </a:lnTo>
                  <a:lnTo>
                    <a:pt x="6300216" y="0"/>
                  </a:lnTo>
                  <a:close/>
                </a:path>
              </a:pathLst>
            </a:custGeom>
            <a:solidFill>
              <a:srgbClr val="E7E6E6"/>
            </a:solidFill>
          </p:spPr>
          <p:txBody>
            <a:bodyPr wrap="square" lIns="0" tIns="0" rIns="0" bIns="0" rtlCol="0"/>
            <a:lstStyle/>
            <a:p/>
          </p:txBody>
        </p:sp>
        <p:sp>
          <p:nvSpPr>
            <p:cNvPr id="7" name="object 7"/>
            <p:cNvSpPr/>
            <p:nvPr/>
          </p:nvSpPr>
          <p:spPr>
            <a:xfrm>
              <a:off x="278891" y="1211580"/>
              <a:ext cx="6300470" cy="1600200"/>
            </a:xfrm>
            <a:custGeom>
              <a:avLst/>
              <a:gdLst/>
              <a:ahLst/>
              <a:cxnLst/>
              <a:rect l="l" t="t" r="r" b="b"/>
              <a:pathLst>
                <a:path w="6300470" h="1600200">
                  <a:moveTo>
                    <a:pt x="0" y="1600200"/>
                  </a:moveTo>
                  <a:lnTo>
                    <a:pt x="6300216" y="1600200"/>
                  </a:lnTo>
                  <a:lnTo>
                    <a:pt x="6300216" y="0"/>
                  </a:lnTo>
                  <a:lnTo>
                    <a:pt x="0" y="0"/>
                  </a:lnTo>
                  <a:lnTo>
                    <a:pt x="0" y="1600200"/>
                  </a:lnTo>
                  <a:close/>
                </a:path>
              </a:pathLst>
            </a:custGeom>
            <a:ln w="9525">
              <a:solidFill>
                <a:srgbClr val="000000"/>
              </a:solidFill>
            </a:ln>
          </p:spPr>
          <p:txBody>
            <a:bodyPr wrap="square" lIns="0" tIns="0" rIns="0" bIns="0" rtlCol="0"/>
            <a:lstStyle/>
            <a:p/>
          </p:txBody>
        </p:sp>
        <p:sp>
          <p:nvSpPr>
            <p:cNvPr id="8" name="object 8"/>
            <p:cNvSpPr/>
            <p:nvPr/>
          </p:nvSpPr>
          <p:spPr>
            <a:xfrm>
              <a:off x="279653" y="1401318"/>
              <a:ext cx="6300470" cy="0"/>
            </a:xfrm>
            <a:custGeom>
              <a:avLst/>
              <a:gdLst/>
              <a:ahLst/>
              <a:cxnLst/>
              <a:rect l="l" t="t" r="r" b="b"/>
              <a:pathLst>
                <a:path w="6300470" h="0">
                  <a:moveTo>
                    <a:pt x="0" y="0"/>
                  </a:moveTo>
                  <a:lnTo>
                    <a:pt x="453390" y="0"/>
                  </a:lnTo>
                </a:path>
                <a:path w="6300470" h="0">
                  <a:moveTo>
                    <a:pt x="1198626" y="0"/>
                  </a:moveTo>
                  <a:lnTo>
                    <a:pt x="6299962" y="0"/>
                  </a:lnTo>
                </a:path>
              </a:pathLst>
            </a:custGeom>
            <a:ln w="19050">
              <a:solidFill>
                <a:srgbClr val="33CCCC"/>
              </a:solidFill>
            </a:ln>
          </p:spPr>
          <p:txBody>
            <a:bodyPr wrap="square" lIns="0" tIns="0" rIns="0" bIns="0" rtlCol="0"/>
            <a:lstStyle/>
            <a:p/>
          </p:txBody>
        </p:sp>
      </p:grpSp>
      <p:sp>
        <p:nvSpPr>
          <p:cNvPr id="9" name="object 9"/>
          <p:cNvSpPr txBox="1"/>
          <p:nvPr/>
        </p:nvSpPr>
        <p:spPr>
          <a:xfrm>
            <a:off x="392379" y="1307719"/>
            <a:ext cx="5911850" cy="1457325"/>
          </a:xfrm>
          <a:prstGeom prst="rect">
            <a:avLst/>
          </a:prstGeom>
        </p:spPr>
        <p:txBody>
          <a:bodyPr wrap="square" lIns="0" tIns="13335" rIns="0" bIns="0" rtlCol="0" vert="horz">
            <a:spAutoFit/>
          </a:bodyPr>
          <a:lstStyle/>
          <a:p>
            <a:pPr marL="461009">
              <a:lnSpc>
                <a:spcPct val="100000"/>
              </a:lnSpc>
              <a:spcBef>
                <a:spcPts val="105"/>
              </a:spcBef>
            </a:pPr>
            <a:r>
              <a:rPr dirty="0" sz="1050" spc="-60" b="1">
                <a:solidFill>
                  <a:srgbClr val="33CCCC"/>
                </a:solidFill>
                <a:latin typeface="メイリオ"/>
                <a:cs typeface="メイリオ"/>
              </a:rPr>
              <a:t>ポイント</a:t>
            </a:r>
            <a:endParaRPr sz="1050">
              <a:latin typeface="メイリオ"/>
              <a:cs typeface="メイリオ"/>
            </a:endParaRPr>
          </a:p>
          <a:p>
            <a:pPr marL="12700">
              <a:lnSpc>
                <a:spcPct val="100000"/>
              </a:lnSpc>
              <a:spcBef>
                <a:spcPts val="1005"/>
              </a:spcBef>
            </a:pPr>
            <a:r>
              <a:rPr dirty="0" sz="1000">
                <a:solidFill>
                  <a:srgbClr val="00AAAC"/>
                </a:solidFill>
                <a:latin typeface="Wingdings"/>
                <a:cs typeface="Wingdings"/>
              </a:rPr>
              <a:t></a:t>
            </a:r>
            <a:r>
              <a:rPr dirty="0" sz="1000" spc="409">
                <a:solidFill>
                  <a:srgbClr val="00AAAC"/>
                </a:solidFill>
                <a:latin typeface="Times New Roman"/>
                <a:cs typeface="Times New Roman"/>
              </a:rPr>
              <a:t> </a:t>
            </a:r>
            <a:r>
              <a:rPr dirty="0" sz="1000" spc="-15">
                <a:solidFill>
                  <a:srgbClr val="211F1F"/>
                </a:solidFill>
                <a:latin typeface="メイリオ"/>
                <a:cs typeface="メイリオ"/>
              </a:rPr>
              <a:t>日中にできるだけ日光を浴びると、体内時計が調節されて入眠しやすくなる。</a:t>
            </a:r>
            <a:endParaRPr sz="1000">
              <a:latin typeface="メイリオ"/>
              <a:cs typeface="メイリオ"/>
            </a:endParaRPr>
          </a:p>
          <a:p>
            <a:pPr marL="192405" marR="5080" indent="-180340">
              <a:lnSpc>
                <a:spcPct val="100000"/>
              </a:lnSpc>
              <a:spcBef>
                <a:spcPts val="600"/>
              </a:spcBef>
            </a:pPr>
            <a:r>
              <a:rPr dirty="0" sz="1000">
                <a:solidFill>
                  <a:srgbClr val="00AAAC"/>
                </a:solidFill>
                <a:latin typeface="Wingdings"/>
                <a:cs typeface="Wingdings"/>
              </a:rPr>
              <a:t></a:t>
            </a:r>
            <a:r>
              <a:rPr dirty="0" sz="1000" spc="409">
                <a:solidFill>
                  <a:srgbClr val="00AAAC"/>
                </a:solidFill>
                <a:latin typeface="Times New Roman"/>
                <a:cs typeface="Times New Roman"/>
              </a:rPr>
              <a:t> </a:t>
            </a:r>
            <a:r>
              <a:rPr dirty="0" sz="1000" spc="-15">
                <a:solidFill>
                  <a:srgbClr val="211F1F"/>
                </a:solidFill>
                <a:latin typeface="メイリオ"/>
                <a:cs typeface="メイリオ"/>
              </a:rPr>
              <a:t>寝室にはスマートフォンやタブレット端末を持ち込まず、できるだけ暗くして寝ることが良い睡眠に</a:t>
            </a:r>
            <a:r>
              <a:rPr dirty="0" sz="1000" spc="-20">
                <a:solidFill>
                  <a:srgbClr val="211F1F"/>
                </a:solidFill>
                <a:latin typeface="メイリオ"/>
                <a:cs typeface="メイリオ"/>
              </a:rPr>
              <a:t>つながる。</a:t>
            </a:r>
            <a:endParaRPr sz="1000">
              <a:latin typeface="メイリオ"/>
              <a:cs typeface="メイリオ"/>
            </a:endParaRPr>
          </a:p>
          <a:p>
            <a:pPr marL="192405" marR="5080" indent="-180340">
              <a:lnSpc>
                <a:spcPct val="100000"/>
              </a:lnSpc>
              <a:spcBef>
                <a:spcPts val="600"/>
              </a:spcBef>
            </a:pPr>
            <a:r>
              <a:rPr dirty="0" sz="1000">
                <a:solidFill>
                  <a:srgbClr val="00AAAC"/>
                </a:solidFill>
                <a:latin typeface="Wingdings"/>
                <a:cs typeface="Wingdings"/>
              </a:rPr>
              <a:t></a:t>
            </a:r>
            <a:r>
              <a:rPr dirty="0" sz="1000" spc="420">
                <a:solidFill>
                  <a:srgbClr val="00AAAC"/>
                </a:solidFill>
                <a:latin typeface="Times New Roman"/>
                <a:cs typeface="Times New Roman"/>
              </a:rPr>
              <a:t> </a:t>
            </a:r>
            <a:r>
              <a:rPr dirty="0" sz="1000" spc="-10">
                <a:solidFill>
                  <a:srgbClr val="211F1F"/>
                </a:solidFill>
                <a:latin typeface="メイリオ"/>
                <a:cs typeface="メイリオ"/>
              </a:rPr>
              <a:t>寝室は暑すぎず寒すぎない温度で、就寝１～２</a:t>
            </a:r>
            <a:r>
              <a:rPr dirty="0" sz="1000" spc="-15">
                <a:solidFill>
                  <a:srgbClr val="211F1F"/>
                </a:solidFill>
                <a:latin typeface="メイリオ"/>
                <a:cs typeface="メイリオ"/>
              </a:rPr>
              <a:t>時間前に入浴し身体を温めてから寝床に入ると入眠し</a:t>
            </a:r>
            <a:r>
              <a:rPr dirty="0" sz="1000" spc="-20">
                <a:solidFill>
                  <a:srgbClr val="211F1F"/>
                </a:solidFill>
                <a:latin typeface="メイリオ"/>
                <a:cs typeface="メイリオ"/>
              </a:rPr>
              <a:t>やすくなる。</a:t>
            </a:r>
            <a:endParaRPr sz="1000">
              <a:latin typeface="メイリオ"/>
              <a:cs typeface="メイリオ"/>
            </a:endParaRPr>
          </a:p>
          <a:p>
            <a:pPr marL="12700">
              <a:lnSpc>
                <a:spcPct val="100000"/>
              </a:lnSpc>
              <a:spcBef>
                <a:spcPts val="600"/>
              </a:spcBef>
            </a:pPr>
            <a:r>
              <a:rPr dirty="0" sz="1000">
                <a:solidFill>
                  <a:srgbClr val="00AAAC"/>
                </a:solidFill>
                <a:latin typeface="Wingdings"/>
                <a:cs typeface="Wingdings"/>
              </a:rPr>
              <a:t></a:t>
            </a:r>
            <a:r>
              <a:rPr dirty="0" sz="1000" spc="409">
                <a:solidFill>
                  <a:srgbClr val="00AAAC"/>
                </a:solidFill>
                <a:latin typeface="Times New Roman"/>
                <a:cs typeface="Times New Roman"/>
              </a:rPr>
              <a:t> </a:t>
            </a:r>
            <a:r>
              <a:rPr dirty="0" sz="1000" spc="-15">
                <a:solidFill>
                  <a:srgbClr val="211F1F"/>
                </a:solidFill>
                <a:latin typeface="メイリオ"/>
                <a:cs typeface="メイリオ"/>
              </a:rPr>
              <a:t>できるだけ静かな環境で、リラックスできる寝衣・寝具で眠ることが良い睡眠につながる。</a:t>
            </a:r>
            <a:endParaRPr sz="1000">
              <a:latin typeface="メイリオ"/>
              <a:cs typeface="メイリオ"/>
            </a:endParaRPr>
          </a:p>
        </p:txBody>
      </p:sp>
      <p:sp>
        <p:nvSpPr>
          <p:cNvPr id="10" name="object 10"/>
          <p:cNvSpPr/>
          <p:nvPr/>
        </p:nvSpPr>
        <p:spPr>
          <a:xfrm>
            <a:off x="278891" y="2918460"/>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33CCCC"/>
          </a:solidFill>
        </p:spPr>
        <p:txBody>
          <a:bodyPr wrap="square" lIns="0" tIns="0" rIns="0" bIns="0" rtlCol="0"/>
          <a:lstStyle/>
          <a:p/>
        </p:txBody>
      </p:sp>
      <p:sp>
        <p:nvSpPr>
          <p:cNvPr id="11" name="object 11"/>
          <p:cNvSpPr txBox="1"/>
          <p:nvPr/>
        </p:nvSpPr>
        <p:spPr>
          <a:xfrm>
            <a:off x="316179" y="2931921"/>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2" name="object 12"/>
          <p:cNvSpPr txBox="1"/>
          <p:nvPr/>
        </p:nvSpPr>
        <p:spPr>
          <a:xfrm>
            <a:off x="638555" y="2918460"/>
            <a:ext cx="5941060" cy="251460"/>
          </a:xfrm>
          <a:prstGeom prst="rect">
            <a:avLst/>
          </a:prstGeom>
          <a:solidFill>
            <a:srgbClr val="33CCCC"/>
          </a:solidFill>
        </p:spPr>
        <p:txBody>
          <a:bodyPr wrap="square" lIns="0" tIns="26034" rIns="0" bIns="0" rtlCol="0" vert="horz">
            <a:spAutoFit/>
          </a:bodyPr>
          <a:lstStyle/>
          <a:p>
            <a:pPr marL="91440">
              <a:lnSpc>
                <a:spcPct val="100000"/>
              </a:lnSpc>
              <a:spcBef>
                <a:spcPts val="204"/>
              </a:spcBef>
            </a:pPr>
            <a:r>
              <a:rPr dirty="0" sz="1200" spc="-5" b="1">
                <a:solidFill>
                  <a:srgbClr val="FFFFFF"/>
                </a:solidFill>
                <a:latin typeface="メイリオ"/>
                <a:cs typeface="メイリオ"/>
              </a:rPr>
              <a:t>光の環境づくりで大切なこと</a:t>
            </a:r>
            <a:endParaRPr sz="1200">
              <a:latin typeface="メイリオ"/>
              <a:cs typeface="メイリオ"/>
            </a:endParaRPr>
          </a:p>
        </p:txBody>
      </p:sp>
      <p:sp>
        <p:nvSpPr>
          <p:cNvPr id="13" name="object 13"/>
          <p:cNvSpPr txBox="1"/>
          <p:nvPr/>
        </p:nvSpPr>
        <p:spPr>
          <a:xfrm>
            <a:off x="192633" y="3185350"/>
            <a:ext cx="3121660" cy="3039745"/>
          </a:xfrm>
          <a:prstGeom prst="rect">
            <a:avLst/>
          </a:prstGeom>
        </p:spPr>
        <p:txBody>
          <a:bodyPr wrap="square" lIns="0" tIns="13335" rIns="0" bIns="0" rtlCol="0" vert="horz">
            <a:spAutoFit/>
          </a:bodyPr>
          <a:lstStyle/>
          <a:p>
            <a:pPr algn="just" marL="182880" marR="30480" indent="-144780">
              <a:lnSpc>
                <a:spcPct val="120000"/>
              </a:lnSpc>
              <a:spcBef>
                <a:spcPts val="105"/>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起床後に朝日の強い光を浴びることで体内時計はリセットされ睡眠・覚醒リズムが整い、脳の覚醒度は上昇しま</a:t>
            </a:r>
            <a:r>
              <a:rPr dirty="0" sz="900">
                <a:solidFill>
                  <a:srgbClr val="211F1F"/>
                </a:solidFill>
                <a:latin typeface="メイリオ"/>
                <a:cs typeface="メイリオ"/>
              </a:rPr>
              <a:t>す</a:t>
            </a:r>
            <a:r>
              <a:rPr dirty="0" baseline="27777" sz="900">
                <a:solidFill>
                  <a:srgbClr val="211F1F"/>
                </a:solidFill>
                <a:latin typeface="メイリオ"/>
                <a:cs typeface="メイリオ"/>
              </a:rPr>
              <a:t>１）</a:t>
            </a:r>
            <a:r>
              <a:rPr dirty="0" sz="900" spc="-5">
                <a:solidFill>
                  <a:srgbClr val="211F1F"/>
                </a:solidFill>
                <a:latin typeface="メイリオ"/>
                <a:cs typeface="メイリオ"/>
              </a:rPr>
              <a:t>。日中に光を多く浴びることで夜間のメラトニン分泌量が増加し、体内時計が調節され、入眠が促進されま</a:t>
            </a:r>
            <a:r>
              <a:rPr dirty="0" sz="900">
                <a:solidFill>
                  <a:srgbClr val="211F1F"/>
                </a:solidFill>
                <a:latin typeface="メイリオ"/>
                <a:cs typeface="メイリオ"/>
              </a:rPr>
              <a:t>す。これらの効果は</a:t>
            </a:r>
            <a:r>
              <a:rPr dirty="0" sz="900" spc="-10">
                <a:solidFill>
                  <a:srgbClr val="211F1F"/>
                </a:solidFill>
                <a:latin typeface="メイリオ"/>
                <a:cs typeface="メイリオ"/>
              </a:rPr>
              <a:t>1,000</a:t>
            </a:r>
            <a:r>
              <a:rPr dirty="0" sz="900" spc="-5">
                <a:solidFill>
                  <a:srgbClr val="211F1F"/>
                </a:solidFill>
                <a:latin typeface="メイリオ"/>
                <a:cs typeface="メイリオ"/>
              </a:rPr>
              <a:t>ルクス以上の照度の光を日中</a:t>
            </a:r>
            <a:r>
              <a:rPr dirty="0" sz="900">
                <a:solidFill>
                  <a:srgbClr val="211F1F"/>
                </a:solidFill>
                <a:latin typeface="メイリオ"/>
                <a:cs typeface="メイリオ"/>
              </a:rPr>
              <a:t>に浴びることで得られます</a:t>
            </a:r>
            <a:r>
              <a:rPr dirty="0" baseline="27777" sz="900">
                <a:solidFill>
                  <a:srgbClr val="211F1F"/>
                </a:solidFill>
                <a:latin typeface="メイリオ"/>
                <a:cs typeface="メイリオ"/>
              </a:rPr>
              <a:t>２）</a:t>
            </a:r>
            <a:r>
              <a:rPr dirty="0" sz="900" spc="-5">
                <a:solidFill>
                  <a:srgbClr val="211F1F"/>
                </a:solidFill>
                <a:latin typeface="メイリオ"/>
                <a:cs typeface="メイリオ"/>
              </a:rPr>
              <a:t>。朝目覚めたら部屋に朝日を取り入れ、日中はできるだけ日光を浴びるように心がけることで、就寝時の速やかな入眠が期待できます。就寝の２時間程前から睡眠を促すホルモンであるメラトニンの分泌が始まります。それ以降に照明やスマートフォンの強い光を浴びると、催眠効果のあるメラトニンの分</a:t>
            </a:r>
            <a:r>
              <a:rPr dirty="0" sz="900" spc="-10">
                <a:solidFill>
                  <a:srgbClr val="211F1F"/>
                </a:solidFill>
                <a:latin typeface="メイリオ"/>
                <a:cs typeface="メイリオ"/>
              </a:rPr>
              <a:t>泌が抑制されることから、睡眠・覚醒リズムが遅れ、入</a:t>
            </a:r>
            <a:r>
              <a:rPr dirty="0" sz="900">
                <a:solidFill>
                  <a:srgbClr val="211F1F"/>
                </a:solidFill>
                <a:latin typeface="メイリオ"/>
                <a:cs typeface="メイリオ"/>
              </a:rPr>
              <a:t>眠が妨げられることが報告されています</a:t>
            </a:r>
            <a:r>
              <a:rPr dirty="0" baseline="27777" sz="900">
                <a:solidFill>
                  <a:srgbClr val="211F1F"/>
                </a:solidFill>
                <a:latin typeface="メイリオ"/>
                <a:cs typeface="メイリオ"/>
              </a:rPr>
              <a:t>３）</a:t>
            </a:r>
            <a:r>
              <a:rPr dirty="0" sz="900" spc="-50">
                <a:solidFill>
                  <a:srgbClr val="211F1F"/>
                </a:solidFill>
                <a:latin typeface="メイリオ"/>
                <a:cs typeface="メイリオ"/>
              </a:rPr>
              <a:t>。</a:t>
            </a:r>
            <a:endParaRPr sz="900">
              <a:latin typeface="メイリオ"/>
              <a:cs typeface="メイリオ"/>
            </a:endParaRPr>
          </a:p>
          <a:p>
            <a:pPr algn="just" marL="182880" marR="33020" indent="-144780">
              <a:lnSpc>
                <a:spcPct val="120000"/>
              </a:lnSpc>
              <a:spcBef>
                <a:spcPts val="395"/>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寝ている間は、低い照度の光でも中途覚醒時間を増加させ、睡眠の効率を下げることが報告されており、寝室の照明にも配慮することは重要と考えられます。観察研究の系統的レビューで、夜間の光曝露が睡眠障害と関連し</a:t>
            </a:r>
            <a:r>
              <a:rPr dirty="0" sz="900">
                <a:solidFill>
                  <a:srgbClr val="211F1F"/>
                </a:solidFill>
                <a:latin typeface="メイリオ"/>
                <a:cs typeface="メイリオ"/>
              </a:rPr>
              <a:t>ていることが報告されています</a:t>
            </a:r>
            <a:r>
              <a:rPr dirty="0" baseline="27777" sz="900">
                <a:solidFill>
                  <a:srgbClr val="211F1F"/>
                </a:solidFill>
                <a:latin typeface="メイリオ"/>
                <a:cs typeface="メイリオ"/>
              </a:rPr>
              <a:t>４）</a:t>
            </a:r>
            <a:r>
              <a:rPr dirty="0" sz="900" spc="-5">
                <a:solidFill>
                  <a:srgbClr val="211F1F"/>
                </a:solidFill>
                <a:latin typeface="メイリオ"/>
                <a:cs typeface="メイリオ"/>
              </a:rPr>
              <a:t>。近年の照明器具やス</a:t>
            </a:r>
            <a:endParaRPr sz="900">
              <a:latin typeface="メイリオ"/>
              <a:cs typeface="メイリオ"/>
            </a:endParaRPr>
          </a:p>
        </p:txBody>
      </p:sp>
      <p:sp>
        <p:nvSpPr>
          <p:cNvPr id="14" name="object 14"/>
          <p:cNvSpPr txBox="1"/>
          <p:nvPr/>
        </p:nvSpPr>
        <p:spPr>
          <a:xfrm>
            <a:off x="3427476" y="3185350"/>
            <a:ext cx="3119120" cy="2268220"/>
          </a:xfrm>
          <a:prstGeom prst="rect">
            <a:avLst/>
          </a:prstGeom>
        </p:spPr>
        <p:txBody>
          <a:bodyPr wrap="square" lIns="0" tIns="13335" rIns="0" bIns="0" rtlCol="0" vert="horz">
            <a:spAutoFit/>
          </a:bodyPr>
          <a:lstStyle/>
          <a:p>
            <a:pPr algn="just" marL="182245" marR="30480">
              <a:lnSpc>
                <a:spcPct val="120000"/>
              </a:lnSpc>
              <a:spcBef>
                <a:spcPts val="105"/>
              </a:spcBef>
            </a:pPr>
            <a:r>
              <a:rPr dirty="0" sz="900">
                <a:solidFill>
                  <a:srgbClr val="211F1F"/>
                </a:solidFill>
                <a:latin typeface="メイリオ"/>
                <a:cs typeface="メイリオ"/>
              </a:rPr>
              <a:t>マートフォンにはLED</a:t>
            </a:r>
            <a:r>
              <a:rPr dirty="0" sz="900" spc="-5">
                <a:solidFill>
                  <a:srgbClr val="211F1F"/>
                </a:solidFill>
                <a:latin typeface="メイリオ"/>
                <a:cs typeface="メイリオ"/>
              </a:rPr>
              <a:t>が使用されており、体内時計への</a:t>
            </a:r>
            <a:r>
              <a:rPr dirty="0" sz="900">
                <a:solidFill>
                  <a:srgbClr val="211F1F"/>
                </a:solidFill>
                <a:latin typeface="メイリオ"/>
                <a:cs typeface="メイリオ"/>
              </a:rPr>
              <a:t>影響が強い短波長光（ブルーライト）</a:t>
            </a:r>
            <a:r>
              <a:rPr dirty="0" sz="900" spc="-10">
                <a:solidFill>
                  <a:srgbClr val="211F1F"/>
                </a:solidFill>
                <a:latin typeface="メイリオ"/>
                <a:cs typeface="メイリオ"/>
              </a:rPr>
              <a:t>が多く含まれてい</a:t>
            </a:r>
            <a:r>
              <a:rPr dirty="0" sz="900" spc="-5">
                <a:solidFill>
                  <a:srgbClr val="211F1F"/>
                </a:solidFill>
                <a:latin typeface="メイリオ"/>
                <a:cs typeface="メイリオ"/>
              </a:rPr>
              <a:t>るため、寝室にはスマートフォンやタブレット端末を持ち込まず、できるだけ暗くして寝ることが良い睡眠に寄</a:t>
            </a:r>
            <a:r>
              <a:rPr dirty="0" sz="900" spc="-10">
                <a:solidFill>
                  <a:srgbClr val="211F1F"/>
                </a:solidFill>
                <a:latin typeface="メイリオ"/>
                <a:cs typeface="メイリオ"/>
              </a:rPr>
              <a:t>与します。</a:t>
            </a:r>
            <a:endParaRPr sz="900">
              <a:latin typeface="メイリオ"/>
              <a:cs typeface="メイリオ"/>
            </a:endParaRPr>
          </a:p>
          <a:p>
            <a:pPr algn="just" marL="182245" marR="30480" indent="-144780">
              <a:lnSpc>
                <a:spcPct val="120000"/>
              </a:lnSpc>
              <a:spcBef>
                <a:spcPts val="395"/>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高齢者は夜間にトイレに行くことも多いため、転倒しないように間接照明や足元灯などで眼に入る光の量を減ら</a:t>
            </a:r>
            <a:r>
              <a:rPr dirty="0" sz="900" spc="-10">
                <a:solidFill>
                  <a:srgbClr val="211F1F"/>
                </a:solidFill>
                <a:latin typeface="メイリオ"/>
                <a:cs typeface="メイリオ"/>
              </a:rPr>
              <a:t>す工夫が重要です。</a:t>
            </a:r>
            <a:endParaRPr sz="900">
              <a:latin typeface="メイリオ"/>
              <a:cs typeface="メイリオ"/>
            </a:endParaRPr>
          </a:p>
          <a:p>
            <a:pPr algn="just" marL="182245" marR="30480" indent="-144780">
              <a:lnSpc>
                <a:spcPct val="120000"/>
              </a:lnSpc>
              <a:spcBef>
                <a:spcPts val="405"/>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現代社会では、夜間に照明の光を浴びることは避けられ</a:t>
            </a:r>
            <a:r>
              <a:rPr dirty="0" sz="900">
                <a:solidFill>
                  <a:srgbClr val="211F1F"/>
                </a:solidFill>
                <a:latin typeface="メイリオ"/>
                <a:cs typeface="メイリオ"/>
              </a:rPr>
              <a:t>ませんが、日中に光</a:t>
            </a:r>
            <a:r>
              <a:rPr dirty="0" sz="900" spc="-5">
                <a:latin typeface="メイリオ"/>
                <a:cs typeface="メイリオ"/>
              </a:rPr>
              <a:t>を多く浴びることで、夜間の照明の</a:t>
            </a:r>
            <a:r>
              <a:rPr dirty="0" sz="900">
                <a:latin typeface="メイリオ"/>
                <a:cs typeface="メイリオ"/>
              </a:rPr>
              <a:t>光による体内時計への悪影響が減少すること</a:t>
            </a:r>
            <a:r>
              <a:rPr dirty="0" baseline="27777" sz="900">
                <a:latin typeface="メイリオ"/>
                <a:cs typeface="メイリオ"/>
              </a:rPr>
              <a:t>５）</a:t>
            </a:r>
            <a:r>
              <a:rPr dirty="0" sz="900" spc="-15">
                <a:latin typeface="メイリオ"/>
                <a:cs typeface="メイリオ"/>
              </a:rPr>
              <a:t>が報告さ</a:t>
            </a:r>
            <a:r>
              <a:rPr dirty="0" sz="900" spc="-5">
                <a:latin typeface="メイリオ"/>
                <a:cs typeface="メイリオ"/>
              </a:rPr>
              <a:t>れており、１日を通して光環境を整えることは、良質な睡眠を確保するために重要です。</a:t>
            </a:r>
            <a:endParaRPr sz="900">
              <a:latin typeface="メイリオ"/>
              <a:cs typeface="メイリオ"/>
            </a:endParaRPr>
          </a:p>
        </p:txBody>
      </p:sp>
      <p:sp>
        <p:nvSpPr>
          <p:cNvPr id="15" name="object 15"/>
          <p:cNvSpPr/>
          <p:nvPr/>
        </p:nvSpPr>
        <p:spPr>
          <a:xfrm>
            <a:off x="278891" y="7575804"/>
            <a:ext cx="251460" cy="251460"/>
          </a:xfrm>
          <a:custGeom>
            <a:avLst/>
            <a:gdLst/>
            <a:ahLst/>
            <a:cxnLst/>
            <a:rect l="l" t="t" r="r" b="b"/>
            <a:pathLst>
              <a:path w="251459" h="251459">
                <a:moveTo>
                  <a:pt x="251460" y="0"/>
                </a:moveTo>
                <a:lnTo>
                  <a:pt x="0" y="0"/>
                </a:lnTo>
                <a:lnTo>
                  <a:pt x="0" y="251460"/>
                </a:lnTo>
                <a:lnTo>
                  <a:pt x="251460" y="251460"/>
                </a:lnTo>
                <a:lnTo>
                  <a:pt x="251460" y="0"/>
                </a:lnTo>
                <a:close/>
              </a:path>
            </a:pathLst>
          </a:custGeom>
          <a:solidFill>
            <a:srgbClr val="33CCCC"/>
          </a:solidFill>
        </p:spPr>
        <p:txBody>
          <a:bodyPr wrap="square" lIns="0" tIns="0" rIns="0" bIns="0" rtlCol="0"/>
          <a:lstStyle/>
          <a:p/>
        </p:txBody>
      </p:sp>
      <p:sp>
        <p:nvSpPr>
          <p:cNvPr id="16" name="object 16"/>
          <p:cNvSpPr txBox="1"/>
          <p:nvPr/>
        </p:nvSpPr>
        <p:spPr>
          <a:xfrm>
            <a:off x="316179" y="7589646"/>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23" name="object 23"/>
          <p:cNvSpPr txBox="1">
            <a:spLocks noGrp="1"/>
          </p:cNvSpPr>
          <p:nvPr>
            <p:ph type="sldNum" idx="7" sz="quarter"/>
          </p:nvPr>
        </p:nvSpPr>
        <p:spPr>
          <a:prstGeom prst="rect"/>
        </p:spPr>
        <p:txBody>
          <a:bodyPr wrap="square" lIns="0" tIns="1270" rIns="0" bIns="0" rtlCol="0" vert="horz">
            <a:spAutoFit/>
          </a:bodyPr>
          <a:lstStyle/>
          <a:p>
            <a:pPr marL="38100">
              <a:lnSpc>
                <a:spcPct val="100000"/>
              </a:lnSpc>
              <a:spcBef>
                <a:spcPts val="10"/>
              </a:spcBef>
            </a:pPr>
            <a:r>
              <a:rPr dirty="0" spc="-25"/>
              <a:t>22</a:t>
            </a:r>
          </a:p>
        </p:txBody>
      </p:sp>
      <p:sp>
        <p:nvSpPr>
          <p:cNvPr id="17" name="object 17"/>
          <p:cNvSpPr txBox="1"/>
          <p:nvPr/>
        </p:nvSpPr>
        <p:spPr>
          <a:xfrm>
            <a:off x="638555" y="7575804"/>
            <a:ext cx="5941060" cy="251460"/>
          </a:xfrm>
          <a:prstGeom prst="rect">
            <a:avLst/>
          </a:prstGeom>
          <a:solidFill>
            <a:srgbClr val="33CCCC"/>
          </a:solidFill>
        </p:spPr>
        <p:txBody>
          <a:bodyPr wrap="square" lIns="0" tIns="26669" rIns="0" bIns="0" rtlCol="0" vert="horz">
            <a:spAutoFit/>
          </a:bodyPr>
          <a:lstStyle/>
          <a:p>
            <a:pPr marL="91440">
              <a:lnSpc>
                <a:spcPct val="100000"/>
              </a:lnSpc>
              <a:spcBef>
                <a:spcPts val="209"/>
              </a:spcBef>
            </a:pPr>
            <a:r>
              <a:rPr dirty="0" sz="1200" spc="-5" b="1">
                <a:solidFill>
                  <a:srgbClr val="FFFFFF"/>
                </a:solidFill>
                <a:latin typeface="メイリオ"/>
                <a:cs typeface="メイリオ"/>
              </a:rPr>
              <a:t>温度の環境づくりで大切なこと</a:t>
            </a:r>
            <a:endParaRPr sz="1200">
              <a:latin typeface="メイリオ"/>
              <a:cs typeface="メイリオ"/>
            </a:endParaRPr>
          </a:p>
        </p:txBody>
      </p:sp>
      <p:sp>
        <p:nvSpPr>
          <p:cNvPr id="18" name="object 18"/>
          <p:cNvSpPr txBox="1"/>
          <p:nvPr/>
        </p:nvSpPr>
        <p:spPr>
          <a:xfrm>
            <a:off x="216712" y="7846821"/>
            <a:ext cx="3220085" cy="1342390"/>
          </a:xfrm>
          <a:prstGeom prst="rect">
            <a:avLst/>
          </a:prstGeom>
        </p:spPr>
        <p:txBody>
          <a:bodyPr wrap="square" lIns="0" tIns="12700" rIns="0" bIns="0" rtlCol="0" vert="horz">
            <a:spAutoFit/>
          </a:bodyPr>
          <a:lstStyle/>
          <a:p>
            <a:pPr algn="just" marL="182245" marR="30480" indent="-144780">
              <a:lnSpc>
                <a:spcPct val="120000"/>
              </a:lnSpc>
              <a:spcBef>
                <a:spcPts val="100"/>
              </a:spcBef>
            </a:pPr>
            <a:r>
              <a:rPr dirty="0" sz="900">
                <a:solidFill>
                  <a:srgbClr val="00AAAC"/>
                </a:solidFill>
                <a:latin typeface="Wingdings"/>
                <a:cs typeface="Wingdings"/>
              </a:rPr>
              <a:t></a:t>
            </a:r>
            <a:r>
              <a:rPr dirty="0" sz="900" spc="500">
                <a:solidFill>
                  <a:srgbClr val="00AAAC"/>
                </a:solidFill>
                <a:latin typeface="Times New Roman"/>
                <a:cs typeface="Times New Roman"/>
              </a:rPr>
              <a:t> </a:t>
            </a:r>
            <a:r>
              <a:rPr dirty="0" sz="900">
                <a:solidFill>
                  <a:srgbClr val="211F1F"/>
                </a:solidFill>
                <a:latin typeface="メイリオ"/>
                <a:cs typeface="メイリオ"/>
              </a:rPr>
              <a:t>ヒトの深部体温は、およそ24</a:t>
            </a:r>
            <a:r>
              <a:rPr dirty="0" sz="900" spc="-5">
                <a:solidFill>
                  <a:srgbClr val="211F1F"/>
                </a:solidFill>
                <a:latin typeface="メイリオ"/>
                <a:cs typeface="メイリオ"/>
              </a:rPr>
              <a:t>時間周期で変動しており、</a:t>
            </a:r>
            <a:r>
              <a:rPr dirty="0" sz="900" spc="35">
                <a:solidFill>
                  <a:srgbClr val="211F1F"/>
                </a:solidFill>
                <a:latin typeface="メイリオ"/>
                <a:cs typeface="メイリオ"/>
              </a:rPr>
              <a:t>日中の覚醒時に上昇し、夜間の睡眠時には低下します</a:t>
            </a:r>
            <a:endParaRPr sz="900">
              <a:latin typeface="メイリオ"/>
              <a:cs typeface="メイリオ"/>
            </a:endParaRPr>
          </a:p>
          <a:p>
            <a:pPr algn="just" marL="182245">
              <a:lnSpc>
                <a:spcPct val="100000"/>
              </a:lnSpc>
              <a:spcBef>
                <a:spcPts val="215"/>
              </a:spcBef>
            </a:pPr>
            <a:r>
              <a:rPr dirty="0" baseline="27777" sz="900">
                <a:solidFill>
                  <a:srgbClr val="211F1F"/>
                </a:solidFill>
                <a:latin typeface="メイリオ"/>
                <a:cs typeface="メイリオ"/>
              </a:rPr>
              <a:t>８）</a:t>
            </a:r>
            <a:r>
              <a:rPr dirty="0" sz="900" spc="-5">
                <a:solidFill>
                  <a:srgbClr val="211F1F"/>
                </a:solidFill>
                <a:latin typeface="メイリオ"/>
                <a:cs typeface="メイリオ"/>
              </a:rPr>
              <a:t>。就寝前に、手足の皮膚血流が増加することで体温</a:t>
            </a:r>
            <a:endParaRPr sz="900">
              <a:latin typeface="メイリオ"/>
              <a:cs typeface="メイリオ"/>
            </a:endParaRPr>
          </a:p>
          <a:p>
            <a:pPr algn="just" marL="182245" marR="140335">
              <a:lnSpc>
                <a:spcPct val="120000"/>
              </a:lnSpc>
            </a:pPr>
            <a:r>
              <a:rPr dirty="0" sz="900">
                <a:solidFill>
                  <a:srgbClr val="211F1F"/>
                </a:solidFill>
                <a:latin typeface="メイリオ"/>
                <a:cs typeface="メイリオ"/>
              </a:rPr>
              <a:t>が外部に放散され、深部体温が低下し始めると、入眠し</a:t>
            </a:r>
            <a:r>
              <a:rPr dirty="0" sz="900" spc="25">
                <a:solidFill>
                  <a:srgbClr val="211F1F"/>
                </a:solidFill>
                <a:latin typeface="メイリオ"/>
                <a:cs typeface="メイリオ"/>
              </a:rPr>
              <a:t>やすい状態となります</a:t>
            </a:r>
            <a:r>
              <a:rPr dirty="0" baseline="27777" sz="900" spc="52">
                <a:solidFill>
                  <a:srgbClr val="211F1F"/>
                </a:solidFill>
                <a:latin typeface="メイリオ"/>
                <a:cs typeface="メイリオ"/>
              </a:rPr>
              <a:t>９）</a:t>
            </a:r>
            <a:r>
              <a:rPr dirty="0" sz="900" spc="20">
                <a:solidFill>
                  <a:srgbClr val="211F1F"/>
                </a:solidFill>
                <a:latin typeface="メイリオ"/>
                <a:cs typeface="メイリオ"/>
              </a:rPr>
              <a:t>。入浴のタイミングの調整な</a:t>
            </a:r>
            <a:r>
              <a:rPr dirty="0" sz="900">
                <a:solidFill>
                  <a:srgbClr val="211F1F"/>
                </a:solidFill>
                <a:latin typeface="メイリオ"/>
                <a:cs typeface="メイリオ"/>
              </a:rPr>
              <a:t>どにより、このような睡眠時の体温変動が円滑に行われやすい温度環境を整えることは、良好な睡眠を得るために重要です。</a:t>
            </a:r>
            <a:endParaRPr sz="900">
              <a:latin typeface="メイリオ"/>
              <a:cs typeface="メイリオ"/>
            </a:endParaRPr>
          </a:p>
        </p:txBody>
      </p:sp>
      <p:sp>
        <p:nvSpPr>
          <p:cNvPr id="19" name="object 19"/>
          <p:cNvSpPr txBox="1"/>
          <p:nvPr/>
        </p:nvSpPr>
        <p:spPr>
          <a:xfrm>
            <a:off x="3439414" y="7846821"/>
            <a:ext cx="3109595" cy="1671955"/>
          </a:xfrm>
          <a:prstGeom prst="rect">
            <a:avLst/>
          </a:prstGeom>
        </p:spPr>
        <p:txBody>
          <a:bodyPr wrap="square" lIns="0" tIns="12700" rIns="0" bIns="0" rtlCol="0" vert="horz">
            <a:spAutoFit/>
          </a:bodyPr>
          <a:lstStyle/>
          <a:p>
            <a:pPr algn="just" marL="182880" marR="30480" indent="-144780">
              <a:lnSpc>
                <a:spcPct val="120000"/>
              </a:lnSpc>
              <a:spcBef>
                <a:spcPts val="100"/>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就寝前の入浴は手足の血管を拡張させることで、入浴後の熱放散を促進すると考えられています。いくつかの実験研究では、就寝前にからだを温めることで、入眠潜時</a:t>
            </a:r>
            <a:endParaRPr sz="900">
              <a:latin typeface="メイリオ"/>
              <a:cs typeface="メイリオ"/>
            </a:endParaRPr>
          </a:p>
          <a:p>
            <a:pPr algn="just" marL="182880" marR="30480">
              <a:lnSpc>
                <a:spcPct val="120000"/>
              </a:lnSpc>
            </a:pPr>
            <a:r>
              <a:rPr dirty="0" sz="900">
                <a:solidFill>
                  <a:srgbClr val="211F1F"/>
                </a:solidFill>
                <a:latin typeface="メイリオ"/>
                <a:cs typeface="メイリオ"/>
              </a:rPr>
              <a:t>（就床から入眠までの時間）</a:t>
            </a:r>
            <a:r>
              <a:rPr dirty="0" sz="900" spc="-5">
                <a:solidFill>
                  <a:srgbClr val="211F1F"/>
                </a:solidFill>
                <a:latin typeface="メイリオ"/>
                <a:cs typeface="メイリオ"/>
              </a:rPr>
              <a:t>が短縮することが報告され</a:t>
            </a:r>
            <a:r>
              <a:rPr dirty="0" sz="900">
                <a:solidFill>
                  <a:srgbClr val="211F1F"/>
                </a:solidFill>
                <a:latin typeface="メイリオ"/>
                <a:cs typeface="メイリオ"/>
              </a:rPr>
              <a:t>ています</a:t>
            </a:r>
            <a:r>
              <a:rPr dirty="0" baseline="27777" sz="900">
                <a:solidFill>
                  <a:srgbClr val="211F1F"/>
                </a:solidFill>
                <a:latin typeface="メイリオ"/>
                <a:cs typeface="メイリオ"/>
              </a:rPr>
              <a:t>10）</a:t>
            </a:r>
            <a:r>
              <a:rPr dirty="0" sz="900" spc="-5">
                <a:solidFill>
                  <a:srgbClr val="211F1F"/>
                </a:solidFill>
                <a:latin typeface="メイリオ"/>
                <a:cs typeface="メイリオ"/>
              </a:rPr>
              <a:t>。我が国の高齢不眠症患者を対象とした実験においても、就寝前の入浴が速やかな入眠をもたらす</a:t>
            </a:r>
            <a:r>
              <a:rPr dirty="0" sz="900">
                <a:solidFill>
                  <a:srgbClr val="211F1F"/>
                </a:solidFill>
                <a:latin typeface="メイリオ"/>
                <a:cs typeface="メイリオ"/>
              </a:rPr>
              <a:t>ことが報告されています</a:t>
            </a:r>
            <a:r>
              <a:rPr dirty="0" baseline="27777" sz="900">
                <a:solidFill>
                  <a:srgbClr val="211F1F"/>
                </a:solidFill>
                <a:latin typeface="メイリオ"/>
                <a:cs typeface="メイリオ"/>
              </a:rPr>
              <a:t>11）</a:t>
            </a:r>
            <a:r>
              <a:rPr dirty="0" sz="900" spc="-5">
                <a:solidFill>
                  <a:srgbClr val="211F1F"/>
                </a:solidFill>
                <a:latin typeface="メイリオ"/>
                <a:cs typeface="メイリオ"/>
              </a:rPr>
              <a:t>。実生活下で実施された研</a:t>
            </a:r>
            <a:r>
              <a:rPr dirty="0" sz="900">
                <a:solidFill>
                  <a:srgbClr val="211F1F"/>
                </a:solidFill>
                <a:latin typeface="メイリオ"/>
                <a:cs typeface="メイリオ"/>
              </a:rPr>
              <a:t>究からも、就寝１～</a:t>
            </a:r>
            <a:r>
              <a:rPr dirty="0" sz="900" spc="-5">
                <a:solidFill>
                  <a:srgbClr val="211F1F"/>
                </a:solidFill>
                <a:latin typeface="メイリオ"/>
                <a:cs typeface="メイリオ"/>
              </a:rPr>
              <a:t>２時間前に入浴した場合、しなかった場合に比べて速やかな入眠が得られることが報告され</a:t>
            </a:r>
            <a:r>
              <a:rPr dirty="0" sz="900" spc="-10">
                <a:solidFill>
                  <a:srgbClr val="211F1F"/>
                </a:solidFill>
                <a:latin typeface="メイリオ"/>
                <a:cs typeface="メイリオ"/>
              </a:rPr>
              <a:t>ています</a:t>
            </a:r>
            <a:r>
              <a:rPr dirty="0" baseline="27777" sz="900" spc="-15">
                <a:solidFill>
                  <a:srgbClr val="211F1F"/>
                </a:solidFill>
                <a:latin typeface="メイリオ"/>
                <a:cs typeface="メイリオ"/>
              </a:rPr>
              <a:t>12）</a:t>
            </a:r>
            <a:r>
              <a:rPr dirty="0" sz="900" spc="-50">
                <a:solidFill>
                  <a:srgbClr val="211F1F"/>
                </a:solidFill>
                <a:latin typeface="メイリオ"/>
                <a:cs typeface="メイリオ"/>
              </a:rPr>
              <a:t>。</a:t>
            </a:r>
            <a:endParaRPr sz="900">
              <a:latin typeface="メイリオ"/>
              <a:cs typeface="メイリオ"/>
            </a:endParaRPr>
          </a:p>
        </p:txBody>
      </p:sp>
      <p:sp>
        <p:nvSpPr>
          <p:cNvPr id="20" name="object 20"/>
          <p:cNvSpPr txBox="1"/>
          <p:nvPr/>
        </p:nvSpPr>
        <p:spPr>
          <a:xfrm>
            <a:off x="2685288" y="396240"/>
            <a:ext cx="1487805" cy="189230"/>
          </a:xfrm>
          <a:prstGeom prst="rect">
            <a:avLst/>
          </a:prstGeom>
          <a:solidFill>
            <a:srgbClr val="33CCCC"/>
          </a:solidFill>
        </p:spPr>
        <p:txBody>
          <a:bodyPr wrap="square" lIns="0" tIns="0" rIns="0" bIns="0" rtlCol="0" vert="horz">
            <a:spAutoFit/>
          </a:bodyPr>
          <a:lstStyle/>
          <a:p>
            <a:pPr marL="212725">
              <a:lnSpc>
                <a:spcPts val="1315"/>
              </a:lnSpc>
            </a:pPr>
            <a:r>
              <a:rPr dirty="0" sz="1200" spc="-10">
                <a:solidFill>
                  <a:srgbClr val="FFFFFF"/>
                </a:solidFill>
                <a:latin typeface="Calibri"/>
                <a:cs typeface="Calibri"/>
              </a:rPr>
              <a:t>INFORMATION</a:t>
            </a:r>
            <a:r>
              <a:rPr dirty="0" sz="1200" spc="-10">
                <a:solidFill>
                  <a:srgbClr val="FFFFFF"/>
                </a:solidFill>
                <a:latin typeface="メイリオ"/>
                <a:cs typeface="メイリオ"/>
              </a:rPr>
              <a:t>１</a:t>
            </a:r>
            <a:endParaRPr sz="1200">
              <a:latin typeface="メイリオ"/>
              <a:cs typeface="メイリオ"/>
            </a:endParaRPr>
          </a:p>
        </p:txBody>
      </p:sp>
      <p:sp>
        <p:nvSpPr>
          <p:cNvPr id="21" name="object 21"/>
          <p:cNvSpPr txBox="1"/>
          <p:nvPr/>
        </p:nvSpPr>
        <p:spPr>
          <a:xfrm>
            <a:off x="3815905" y="5617273"/>
            <a:ext cx="968375" cy="163830"/>
          </a:xfrm>
          <a:prstGeom prst="rect">
            <a:avLst/>
          </a:prstGeom>
          <a:solidFill>
            <a:srgbClr val="00CC99"/>
          </a:solidFill>
          <a:ln w="3175">
            <a:solidFill>
              <a:srgbClr val="00CC99"/>
            </a:solidFill>
          </a:ln>
        </p:spPr>
        <p:txBody>
          <a:bodyPr wrap="square" lIns="0" tIns="0" rIns="0" bIns="0" rtlCol="0" vert="horz">
            <a:spAutoFit/>
          </a:bodyPr>
          <a:lstStyle/>
          <a:p>
            <a:pPr marL="5080">
              <a:lnSpc>
                <a:spcPts val="1100"/>
              </a:lnSpc>
            </a:pPr>
            <a:r>
              <a:rPr dirty="0" sz="1000" spc="-45" b="1">
                <a:solidFill>
                  <a:srgbClr val="FFFFFF"/>
                </a:solidFill>
                <a:latin typeface="メイリオ"/>
                <a:cs typeface="メイリオ"/>
              </a:rPr>
              <a:t>ショートコラム</a:t>
            </a:r>
            <a:endParaRPr sz="1000">
              <a:latin typeface="メイリオ"/>
              <a:cs typeface="メイリオ"/>
            </a:endParaRPr>
          </a:p>
        </p:txBody>
      </p:sp>
      <p:sp>
        <p:nvSpPr>
          <p:cNvPr id="22" name="object 22"/>
          <p:cNvSpPr txBox="1"/>
          <p:nvPr/>
        </p:nvSpPr>
        <p:spPr>
          <a:xfrm>
            <a:off x="3422650" y="5531865"/>
            <a:ext cx="3326129" cy="1960880"/>
          </a:xfrm>
          <a:prstGeom prst="rect">
            <a:avLst/>
          </a:prstGeom>
          <a:solidFill>
            <a:srgbClr val="E0FFF3"/>
          </a:solidFill>
          <a:ln w="3175">
            <a:solidFill>
              <a:srgbClr val="E0FFF3"/>
            </a:solidFill>
          </a:ln>
        </p:spPr>
        <p:txBody>
          <a:bodyPr wrap="square" lIns="0" tIns="72390" rIns="0" bIns="0" rtlCol="0" vert="horz">
            <a:spAutoFit/>
          </a:bodyPr>
          <a:lstStyle/>
          <a:p>
            <a:pPr marL="1542415">
              <a:lnSpc>
                <a:spcPct val="100000"/>
              </a:lnSpc>
              <a:spcBef>
                <a:spcPts val="570"/>
              </a:spcBef>
            </a:pPr>
            <a:r>
              <a:rPr dirty="0" sz="1000" spc="-20" b="1">
                <a:solidFill>
                  <a:srgbClr val="00CC99"/>
                </a:solidFill>
                <a:latin typeface="メイリオ"/>
                <a:cs typeface="メイリオ"/>
              </a:rPr>
              <a:t>光の波長と体内時計</a:t>
            </a:r>
            <a:endParaRPr sz="1000">
              <a:latin typeface="メイリオ"/>
              <a:cs typeface="メイリオ"/>
            </a:endParaRPr>
          </a:p>
          <a:p>
            <a:pPr algn="just" marL="270510" marR="253365" indent="104775">
              <a:lnSpc>
                <a:spcPct val="120000"/>
              </a:lnSpc>
              <a:spcBef>
                <a:spcPts val="125"/>
              </a:spcBef>
            </a:pPr>
            <a:r>
              <a:rPr dirty="0" sz="900" spc="-5">
                <a:latin typeface="メイリオ"/>
                <a:cs typeface="メイリオ"/>
              </a:rPr>
              <a:t>体内時計の中枢である視床下部の視交叉上核は、外部環境と体内環境を同期する役割を担っていますが、</a:t>
            </a:r>
            <a:r>
              <a:rPr dirty="0" sz="900">
                <a:latin typeface="メイリオ"/>
                <a:cs typeface="メイリオ"/>
              </a:rPr>
              <a:t>同期には主に光情報を利用しています。2002</a:t>
            </a:r>
            <a:r>
              <a:rPr dirty="0" sz="900" spc="-20">
                <a:latin typeface="メイリオ"/>
                <a:cs typeface="メイリオ"/>
              </a:rPr>
              <a:t>年に、</a:t>
            </a:r>
            <a:r>
              <a:rPr dirty="0" sz="900" spc="-5">
                <a:latin typeface="メイリオ"/>
                <a:cs typeface="メイリオ"/>
              </a:rPr>
              <a:t>体内時計を調節する光の受容細胞として、網膜にある</a:t>
            </a:r>
            <a:r>
              <a:rPr dirty="0" sz="900">
                <a:latin typeface="メイリオ"/>
                <a:cs typeface="メイリオ"/>
              </a:rPr>
              <a:t>光感受性網膜神経節細胞が発見されました</a:t>
            </a:r>
            <a:r>
              <a:rPr dirty="0" baseline="27777" sz="900">
                <a:latin typeface="メイリオ"/>
                <a:cs typeface="メイリオ"/>
              </a:rPr>
              <a:t>6）</a:t>
            </a:r>
            <a:r>
              <a:rPr dirty="0" sz="900" spc="-15">
                <a:latin typeface="メイリオ"/>
                <a:cs typeface="メイリオ"/>
              </a:rPr>
              <a:t>。この細</a:t>
            </a:r>
            <a:r>
              <a:rPr dirty="0" sz="900" spc="40">
                <a:latin typeface="メイリオ"/>
                <a:cs typeface="メイリオ"/>
              </a:rPr>
              <a:t>胞はメラノプシンという感光色素を含有しており、</a:t>
            </a:r>
            <a:r>
              <a:rPr dirty="0" sz="900" spc="-50">
                <a:latin typeface="メイリオ"/>
                <a:cs typeface="メイリオ"/>
              </a:rPr>
              <a:t> </a:t>
            </a:r>
            <a:r>
              <a:rPr dirty="0" sz="900" spc="-10">
                <a:latin typeface="メイリオ"/>
                <a:cs typeface="メイリオ"/>
              </a:rPr>
              <a:t>460～480nm</a:t>
            </a:r>
            <a:r>
              <a:rPr dirty="0" sz="900" spc="-5">
                <a:latin typeface="メイリオ"/>
                <a:cs typeface="メイリオ"/>
              </a:rPr>
              <a:t>付近の短波長光に感受性のピークがあります。このため、同じ光の強さであっても、この波長域に属する光であるブルーライトが、最も強く体内時</a:t>
            </a:r>
            <a:r>
              <a:rPr dirty="0" sz="900">
                <a:latin typeface="メイリオ"/>
                <a:cs typeface="メイリオ"/>
              </a:rPr>
              <a:t>計に影響を及ぼすことががわかっています</a:t>
            </a:r>
            <a:r>
              <a:rPr dirty="0" baseline="27777" sz="900" spc="-15">
                <a:latin typeface="メイリオ"/>
                <a:cs typeface="メイリオ"/>
              </a:rPr>
              <a:t>7）</a:t>
            </a:r>
            <a:r>
              <a:rPr dirty="0" sz="900" spc="-50">
                <a:latin typeface="メイリオ"/>
                <a:cs typeface="メイリオ"/>
              </a:rPr>
              <a:t>。</a:t>
            </a:r>
            <a:endParaRPr sz="900">
              <a:latin typeface="メイリオ"/>
              <a:cs typeface="メイリオ"/>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62094" y="81534"/>
            <a:ext cx="2036445" cy="147955"/>
          </a:xfrm>
          <a:prstGeom prst="rect">
            <a:avLst/>
          </a:prstGeom>
        </p:spPr>
        <p:txBody>
          <a:bodyPr wrap="square" lIns="0" tIns="12700" rIns="0" bIns="0" rtlCol="0" vert="horz">
            <a:spAutoFit/>
          </a:bodyPr>
          <a:lstStyle/>
          <a:p>
            <a:pPr marL="12700">
              <a:lnSpc>
                <a:spcPct val="100000"/>
              </a:lnSpc>
              <a:spcBef>
                <a:spcPts val="100"/>
              </a:spcBef>
            </a:pPr>
            <a:r>
              <a:rPr dirty="0" sz="800" spc="-65" b="1">
                <a:solidFill>
                  <a:srgbClr val="33CCCC"/>
                </a:solidFill>
                <a:latin typeface="メイリオ"/>
                <a:cs typeface="メイリオ"/>
              </a:rPr>
              <a:t>良質な睡眠のための環境づくりについて</a:t>
            </a:r>
            <a:r>
              <a:rPr dirty="0" sz="800" spc="-50" b="1">
                <a:solidFill>
                  <a:srgbClr val="33CCCC"/>
                </a:solidFill>
                <a:latin typeface="メイリオ"/>
                <a:cs typeface="メイリオ"/>
              </a:rPr>
              <a:t>（</a:t>
            </a:r>
            <a:r>
              <a:rPr dirty="0" sz="800" spc="-65" b="1">
                <a:solidFill>
                  <a:srgbClr val="33CCCC"/>
                </a:solidFill>
                <a:latin typeface="メイリオ"/>
                <a:cs typeface="メイリオ"/>
              </a:rPr>
              <a:t>案</a:t>
            </a:r>
            <a:r>
              <a:rPr dirty="0" sz="800" spc="-50" b="1">
                <a:solidFill>
                  <a:srgbClr val="33CCCC"/>
                </a:solidFill>
                <a:latin typeface="メイリオ"/>
                <a:cs typeface="メイリオ"/>
              </a:rPr>
              <a:t>）</a:t>
            </a:r>
            <a:endParaRPr sz="800">
              <a:latin typeface="メイリオ"/>
              <a:cs typeface="メイリオ"/>
            </a:endParaRPr>
          </a:p>
        </p:txBody>
      </p:sp>
      <p:sp>
        <p:nvSpPr>
          <p:cNvPr id="3" name="object 3"/>
          <p:cNvSpPr/>
          <p:nvPr/>
        </p:nvSpPr>
        <p:spPr>
          <a:xfrm>
            <a:off x="262127" y="5140452"/>
            <a:ext cx="251460" cy="251460"/>
          </a:xfrm>
          <a:custGeom>
            <a:avLst/>
            <a:gdLst/>
            <a:ahLst/>
            <a:cxnLst/>
            <a:rect l="l" t="t" r="r" b="b"/>
            <a:pathLst>
              <a:path w="251459" h="251460">
                <a:moveTo>
                  <a:pt x="251459" y="0"/>
                </a:moveTo>
                <a:lnTo>
                  <a:pt x="0" y="0"/>
                </a:lnTo>
                <a:lnTo>
                  <a:pt x="0" y="251460"/>
                </a:lnTo>
                <a:lnTo>
                  <a:pt x="251459" y="251460"/>
                </a:lnTo>
                <a:lnTo>
                  <a:pt x="251459" y="0"/>
                </a:lnTo>
                <a:close/>
              </a:path>
            </a:pathLst>
          </a:custGeom>
          <a:solidFill>
            <a:srgbClr val="33CCCC"/>
          </a:solidFill>
        </p:spPr>
        <p:txBody>
          <a:bodyPr wrap="square" lIns="0" tIns="0" rIns="0" bIns="0" rtlCol="0"/>
          <a:lstStyle/>
          <a:p/>
        </p:txBody>
      </p:sp>
      <p:sp>
        <p:nvSpPr>
          <p:cNvPr id="4" name="object 4"/>
          <p:cNvSpPr txBox="1"/>
          <p:nvPr/>
        </p:nvSpPr>
        <p:spPr>
          <a:xfrm>
            <a:off x="298805" y="5150865"/>
            <a:ext cx="177800" cy="394335"/>
          </a:xfrm>
          <a:prstGeom prst="rect">
            <a:avLst/>
          </a:prstGeom>
        </p:spPr>
        <p:txBody>
          <a:bodyPr wrap="square" lIns="0" tIns="9525" rIns="0" bIns="0" rtlCol="0" vert="horz">
            <a:spAutoFit/>
          </a:bodyPr>
          <a:lstStyle/>
          <a:p>
            <a:pPr marL="12700" marR="5080">
              <a:lnSpc>
                <a:spcPct val="101699"/>
              </a:lnSpc>
              <a:spcBef>
                <a:spcPts val="75"/>
              </a:spcBef>
            </a:pPr>
            <a:r>
              <a:rPr dirty="0" sz="1200" spc="-50" b="1">
                <a:solidFill>
                  <a:srgbClr val="FFFFFF"/>
                </a:solidFill>
                <a:latin typeface="メイリオ"/>
                <a:cs typeface="メイリオ"/>
              </a:rPr>
              <a:t>４ ３</a:t>
            </a:r>
            <a:endParaRPr sz="1200">
              <a:latin typeface="メイリオ"/>
              <a:cs typeface="メイリオ"/>
            </a:endParaRPr>
          </a:p>
        </p:txBody>
      </p:sp>
      <p:sp>
        <p:nvSpPr>
          <p:cNvPr id="5" name="object 5"/>
          <p:cNvSpPr txBox="1"/>
          <p:nvPr/>
        </p:nvSpPr>
        <p:spPr>
          <a:xfrm>
            <a:off x="621791" y="5140452"/>
            <a:ext cx="5941060" cy="251460"/>
          </a:xfrm>
          <a:prstGeom prst="rect">
            <a:avLst/>
          </a:prstGeom>
          <a:solidFill>
            <a:srgbClr val="33CCCC"/>
          </a:solidFill>
        </p:spPr>
        <p:txBody>
          <a:bodyPr wrap="square" lIns="0" tIns="26034" rIns="0" bIns="0" rtlCol="0" vert="horz">
            <a:spAutoFit/>
          </a:bodyPr>
          <a:lstStyle/>
          <a:p>
            <a:pPr marL="90805">
              <a:lnSpc>
                <a:spcPct val="100000"/>
              </a:lnSpc>
              <a:spcBef>
                <a:spcPts val="204"/>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t>
            </a:r>
            <a:r>
              <a:rPr dirty="0" sz="1200" spc="-20" b="1">
                <a:solidFill>
                  <a:srgbClr val="FFFFFF"/>
                </a:solidFill>
                <a:latin typeface="メイリオ"/>
                <a:cs typeface="メイリオ"/>
              </a:rPr>
              <a:t>＆</a:t>
            </a:r>
            <a:r>
              <a:rPr dirty="0" sz="1200" spc="-20" b="1">
                <a:solidFill>
                  <a:srgbClr val="FFFFFF"/>
                </a:solidFill>
                <a:latin typeface="Calibri"/>
                <a:cs typeface="Calibri"/>
              </a:rPr>
              <a:t>A</a:t>
            </a:r>
            <a:r>
              <a:rPr dirty="0" sz="1200" spc="-20" b="1">
                <a:solidFill>
                  <a:srgbClr val="FFFFFF"/>
                </a:solidFill>
                <a:latin typeface="メイリオ"/>
                <a:cs typeface="メイリオ"/>
              </a:rPr>
              <a:t>）</a:t>
            </a:r>
            <a:endParaRPr sz="1200">
              <a:latin typeface="メイリオ"/>
              <a:cs typeface="メイリオ"/>
            </a:endParaRPr>
          </a:p>
        </p:txBody>
      </p:sp>
      <p:sp>
        <p:nvSpPr>
          <p:cNvPr id="6" name="object 6"/>
          <p:cNvSpPr txBox="1"/>
          <p:nvPr/>
        </p:nvSpPr>
        <p:spPr>
          <a:xfrm>
            <a:off x="232562" y="2690875"/>
            <a:ext cx="3228975" cy="2216150"/>
          </a:xfrm>
          <a:prstGeom prst="rect">
            <a:avLst/>
          </a:prstGeom>
        </p:spPr>
        <p:txBody>
          <a:bodyPr wrap="square" lIns="0" tIns="12700" rIns="0" bIns="0" rtlCol="0" vert="horz">
            <a:spAutoFit/>
          </a:bodyPr>
          <a:lstStyle/>
          <a:p>
            <a:pPr algn="just" marL="182880" marR="142875" indent="-144780">
              <a:lnSpc>
                <a:spcPct val="120000"/>
              </a:lnSpc>
              <a:spcBef>
                <a:spcPts val="100"/>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実生活下で道路・鉄道・航空機による騒音を屋外で測定し、主観的な睡眠との関連を調査した国際的な大規模研究では、騒音は住民の主観的な睡眠障害と関連していま</a:t>
            </a:r>
            <a:r>
              <a:rPr dirty="0" sz="900">
                <a:solidFill>
                  <a:srgbClr val="211F1F"/>
                </a:solidFill>
                <a:latin typeface="メイリオ"/>
                <a:cs typeface="メイリオ"/>
              </a:rPr>
              <a:t>した</a:t>
            </a:r>
            <a:r>
              <a:rPr dirty="0" baseline="27777" sz="900">
                <a:solidFill>
                  <a:srgbClr val="211F1F"/>
                </a:solidFill>
                <a:latin typeface="メイリオ"/>
                <a:cs typeface="メイリオ"/>
              </a:rPr>
              <a:t>17）</a:t>
            </a:r>
            <a:r>
              <a:rPr dirty="0" sz="900" spc="-5">
                <a:solidFill>
                  <a:srgbClr val="211F1F"/>
                </a:solidFill>
                <a:latin typeface="メイリオ"/>
                <a:cs typeface="メイリオ"/>
              </a:rPr>
              <a:t>。さらに近年の研究では、寝室内で測定した騒</a:t>
            </a:r>
            <a:r>
              <a:rPr dirty="0" sz="900">
                <a:solidFill>
                  <a:srgbClr val="211F1F"/>
                </a:solidFill>
                <a:latin typeface="メイリオ"/>
                <a:cs typeface="メイリオ"/>
              </a:rPr>
              <a:t>音が、アクチグラフィー（</a:t>
            </a:r>
            <a:r>
              <a:rPr dirty="0" sz="900" spc="-5">
                <a:solidFill>
                  <a:srgbClr val="211F1F"/>
                </a:solidFill>
                <a:latin typeface="メイリオ"/>
                <a:cs typeface="メイリオ"/>
              </a:rPr>
              <a:t>超小型超精密加速度計を内蔵</a:t>
            </a:r>
            <a:r>
              <a:rPr dirty="0" sz="900">
                <a:solidFill>
                  <a:srgbClr val="211F1F"/>
                </a:solidFill>
                <a:latin typeface="メイリオ"/>
                <a:cs typeface="メイリオ"/>
              </a:rPr>
              <a:t>した装置）で測定した睡眠</a:t>
            </a:r>
            <a:r>
              <a:rPr dirty="0" sz="900" spc="-5">
                <a:latin typeface="メイリオ"/>
                <a:cs typeface="メイリオ"/>
              </a:rPr>
              <a:t>効率の低下、入眠潜時・中途</a:t>
            </a:r>
            <a:r>
              <a:rPr dirty="0" sz="900">
                <a:latin typeface="メイリオ"/>
                <a:cs typeface="メイリオ"/>
              </a:rPr>
              <a:t>覚醒時間の延長と有意に関連したことから</a:t>
            </a:r>
            <a:r>
              <a:rPr dirty="0" baseline="27777" sz="900">
                <a:latin typeface="メイリオ"/>
                <a:cs typeface="メイリオ"/>
              </a:rPr>
              <a:t>18）</a:t>
            </a:r>
            <a:r>
              <a:rPr dirty="0" sz="900" spc="-15">
                <a:latin typeface="メイリオ"/>
                <a:cs typeface="メイリオ"/>
              </a:rPr>
              <a:t>、静かな</a:t>
            </a:r>
            <a:r>
              <a:rPr dirty="0" sz="900" spc="-5">
                <a:latin typeface="メイリオ"/>
                <a:cs typeface="メイリオ"/>
              </a:rPr>
              <a:t>睡眠環境の確保が重要と考えられます。</a:t>
            </a:r>
            <a:endParaRPr sz="900">
              <a:latin typeface="メイリオ"/>
              <a:cs typeface="メイリオ"/>
            </a:endParaRPr>
          </a:p>
          <a:p>
            <a:pPr marL="182880" marR="30480" indent="-144780">
              <a:lnSpc>
                <a:spcPct val="120000"/>
              </a:lnSpc>
              <a:spcBef>
                <a:spcPts val="395"/>
              </a:spcBef>
            </a:pPr>
            <a:r>
              <a:rPr dirty="0" sz="900">
                <a:solidFill>
                  <a:srgbClr val="00AAAC"/>
                </a:solidFill>
                <a:latin typeface="Wingdings"/>
                <a:cs typeface="Wingdings"/>
              </a:rPr>
              <a:t></a:t>
            </a:r>
            <a:r>
              <a:rPr dirty="0" sz="900" spc="465">
                <a:solidFill>
                  <a:srgbClr val="00AAAC"/>
                </a:solidFill>
                <a:latin typeface="Times New Roman"/>
                <a:cs typeface="Times New Roman"/>
              </a:rPr>
              <a:t> </a:t>
            </a:r>
            <a:r>
              <a:rPr dirty="0" sz="900" spc="-5">
                <a:solidFill>
                  <a:srgbClr val="211F1F"/>
                </a:solidFill>
                <a:latin typeface="メイリオ"/>
                <a:cs typeface="メイリオ"/>
              </a:rPr>
              <a:t>睡眠中に騒音曝露をさせた実験研究からは、騒音によっ</a:t>
            </a:r>
            <a:r>
              <a:rPr dirty="0" sz="900" spc="500">
                <a:solidFill>
                  <a:srgbClr val="211F1F"/>
                </a:solidFill>
                <a:latin typeface="メイリオ"/>
                <a:cs typeface="メイリオ"/>
              </a:rPr>
              <a:t> </a:t>
            </a:r>
            <a:r>
              <a:rPr dirty="0" sz="900" spc="-5">
                <a:solidFill>
                  <a:srgbClr val="211F1F"/>
                </a:solidFill>
                <a:latin typeface="メイリオ"/>
                <a:cs typeface="メイリオ"/>
              </a:rPr>
              <a:t>て覚醒頻度が増加し、深い睡眠が減少する結果が報告さ</a:t>
            </a:r>
            <a:r>
              <a:rPr dirty="0" sz="900" spc="500">
                <a:solidFill>
                  <a:srgbClr val="211F1F"/>
                </a:solidFill>
                <a:latin typeface="メイリオ"/>
                <a:cs typeface="メイリオ"/>
              </a:rPr>
              <a:t> </a:t>
            </a:r>
            <a:r>
              <a:rPr dirty="0" sz="900">
                <a:solidFill>
                  <a:srgbClr val="211F1F"/>
                </a:solidFill>
                <a:latin typeface="メイリオ"/>
                <a:cs typeface="メイリオ"/>
              </a:rPr>
              <a:t>れています</a:t>
            </a:r>
            <a:r>
              <a:rPr dirty="0" baseline="27777" sz="900">
                <a:solidFill>
                  <a:srgbClr val="211F1F"/>
                </a:solidFill>
                <a:latin typeface="メイリオ"/>
                <a:cs typeface="メイリオ"/>
              </a:rPr>
              <a:t>19）</a:t>
            </a:r>
            <a:r>
              <a:rPr dirty="0" sz="900" spc="-5">
                <a:solidFill>
                  <a:srgbClr val="211F1F"/>
                </a:solidFill>
                <a:latin typeface="メイリオ"/>
                <a:cs typeface="メイリオ"/>
              </a:rPr>
              <a:t>。しかし、騒音による睡眠への影響は、</a:t>
            </a:r>
            <a:r>
              <a:rPr dirty="0" sz="900" spc="500">
                <a:solidFill>
                  <a:srgbClr val="211F1F"/>
                </a:solidFill>
                <a:latin typeface="メイリオ"/>
                <a:cs typeface="メイリオ"/>
              </a:rPr>
              <a:t> </a:t>
            </a:r>
            <a:r>
              <a:rPr dirty="0" sz="900" spc="-5">
                <a:solidFill>
                  <a:srgbClr val="211F1F"/>
                </a:solidFill>
                <a:latin typeface="メイリオ"/>
                <a:cs typeface="メイリオ"/>
              </a:rPr>
              <a:t>慣れによって減少する現象がみられたことから、実験研</a:t>
            </a:r>
            <a:r>
              <a:rPr dirty="0" sz="900" spc="500">
                <a:solidFill>
                  <a:srgbClr val="211F1F"/>
                </a:solidFill>
                <a:latin typeface="メイリオ"/>
                <a:cs typeface="メイリオ"/>
              </a:rPr>
              <a:t> </a:t>
            </a:r>
            <a:r>
              <a:rPr dirty="0" sz="900" spc="-5">
                <a:solidFill>
                  <a:srgbClr val="211F1F"/>
                </a:solidFill>
                <a:latin typeface="メイリオ"/>
                <a:cs typeface="メイリオ"/>
              </a:rPr>
              <a:t>究では影響を過大評価している可能性が示されています。</a:t>
            </a:r>
            <a:endParaRPr sz="900">
              <a:latin typeface="メイリオ"/>
              <a:cs typeface="メイリオ"/>
            </a:endParaRPr>
          </a:p>
        </p:txBody>
      </p:sp>
      <p:sp>
        <p:nvSpPr>
          <p:cNvPr id="7" name="object 7"/>
          <p:cNvSpPr txBox="1"/>
          <p:nvPr/>
        </p:nvSpPr>
        <p:spPr>
          <a:xfrm>
            <a:off x="3464052" y="2690875"/>
            <a:ext cx="3228975" cy="1177925"/>
          </a:xfrm>
          <a:prstGeom prst="rect">
            <a:avLst/>
          </a:prstGeom>
        </p:spPr>
        <p:txBody>
          <a:bodyPr wrap="square" lIns="0" tIns="12700" rIns="0" bIns="0" rtlCol="0" vert="horz">
            <a:spAutoFit/>
          </a:bodyPr>
          <a:lstStyle/>
          <a:p>
            <a:pPr marL="182880" marR="30480" indent="-144780">
              <a:lnSpc>
                <a:spcPct val="120000"/>
              </a:lnSpc>
              <a:spcBef>
                <a:spcPts val="100"/>
              </a:spcBef>
            </a:pPr>
            <a:r>
              <a:rPr dirty="0" sz="900">
                <a:solidFill>
                  <a:srgbClr val="00AAAC"/>
                </a:solidFill>
                <a:latin typeface="Wingdings"/>
                <a:cs typeface="Wingdings"/>
              </a:rPr>
              <a:t></a:t>
            </a:r>
            <a:r>
              <a:rPr dirty="0" sz="900" spc="465">
                <a:solidFill>
                  <a:srgbClr val="00AAAC"/>
                </a:solidFill>
                <a:latin typeface="Times New Roman"/>
                <a:cs typeface="Times New Roman"/>
              </a:rPr>
              <a:t> </a:t>
            </a:r>
            <a:r>
              <a:rPr dirty="0" sz="900" spc="-5">
                <a:solidFill>
                  <a:srgbClr val="211F1F"/>
                </a:solidFill>
                <a:latin typeface="メイリオ"/>
                <a:cs typeface="メイリオ"/>
              </a:rPr>
              <a:t>騒音に対する感受性には個人差があり、騒音による影響</a:t>
            </a:r>
            <a:r>
              <a:rPr dirty="0" sz="900" spc="500">
                <a:solidFill>
                  <a:srgbClr val="211F1F"/>
                </a:solidFill>
                <a:latin typeface="メイリオ"/>
                <a:cs typeface="メイリオ"/>
              </a:rPr>
              <a:t> </a:t>
            </a:r>
            <a:r>
              <a:rPr dirty="0" sz="900" spc="-5">
                <a:solidFill>
                  <a:srgbClr val="211F1F"/>
                </a:solidFill>
                <a:latin typeface="メイリオ"/>
                <a:cs typeface="メイリオ"/>
              </a:rPr>
              <a:t>を受けやすいとされるこども・高齢者・疾病を有する人</a:t>
            </a:r>
            <a:r>
              <a:rPr dirty="0" sz="900" spc="500">
                <a:solidFill>
                  <a:srgbClr val="211F1F"/>
                </a:solidFill>
                <a:latin typeface="メイリオ"/>
                <a:cs typeface="メイリオ"/>
              </a:rPr>
              <a:t> </a:t>
            </a:r>
            <a:r>
              <a:rPr dirty="0" sz="900">
                <a:solidFill>
                  <a:srgbClr val="211F1F"/>
                </a:solidFill>
                <a:latin typeface="メイリオ"/>
                <a:cs typeface="メイリオ"/>
              </a:rPr>
              <a:t>の健康を守る観点から、欧州WHO</a:t>
            </a:r>
            <a:r>
              <a:rPr dirty="0" sz="900" spc="-10">
                <a:solidFill>
                  <a:srgbClr val="211F1F"/>
                </a:solidFill>
                <a:latin typeface="メイリオ"/>
                <a:cs typeface="メイリオ"/>
              </a:rPr>
              <a:t>ガイドラインは夜間</a:t>
            </a:r>
            <a:r>
              <a:rPr dirty="0" sz="900" spc="500">
                <a:solidFill>
                  <a:srgbClr val="211F1F"/>
                </a:solidFill>
                <a:latin typeface="メイリオ"/>
                <a:cs typeface="メイリオ"/>
              </a:rPr>
              <a:t> </a:t>
            </a:r>
            <a:r>
              <a:rPr dirty="0" sz="900">
                <a:solidFill>
                  <a:srgbClr val="211F1F"/>
                </a:solidFill>
                <a:latin typeface="メイリオ"/>
                <a:cs typeface="メイリオ"/>
              </a:rPr>
              <a:t>の屋外騒音を40dB未満とすることを推奨しています</a:t>
            </a:r>
            <a:r>
              <a:rPr dirty="0" baseline="27777" sz="900" spc="-15">
                <a:solidFill>
                  <a:srgbClr val="211F1F"/>
                </a:solidFill>
                <a:latin typeface="メイリオ"/>
                <a:cs typeface="メイリオ"/>
              </a:rPr>
              <a:t>20）</a:t>
            </a:r>
            <a:r>
              <a:rPr dirty="0" sz="900" spc="-50">
                <a:solidFill>
                  <a:srgbClr val="211F1F"/>
                </a:solidFill>
                <a:latin typeface="メイリオ"/>
                <a:cs typeface="メイリオ"/>
              </a:rPr>
              <a:t>。</a:t>
            </a:r>
            <a:r>
              <a:rPr dirty="0" sz="900" spc="-5">
                <a:solidFill>
                  <a:srgbClr val="211F1F"/>
                </a:solidFill>
                <a:latin typeface="メイリオ"/>
                <a:cs typeface="メイリオ"/>
              </a:rPr>
              <a:t>屋外の騒音が気になる場合には、十分な防音機能をもっ</a:t>
            </a:r>
            <a:r>
              <a:rPr dirty="0" sz="900" spc="500">
                <a:solidFill>
                  <a:srgbClr val="211F1F"/>
                </a:solidFill>
                <a:latin typeface="メイリオ"/>
                <a:cs typeface="メイリオ"/>
              </a:rPr>
              <a:t> </a:t>
            </a:r>
            <a:r>
              <a:rPr dirty="0" sz="900" spc="-5">
                <a:solidFill>
                  <a:srgbClr val="211F1F"/>
                </a:solidFill>
                <a:latin typeface="メイリオ"/>
                <a:cs typeface="メイリオ"/>
              </a:rPr>
              <a:t>た窓や壁を設置して、騒音を遮蔽することも重要と考え</a:t>
            </a:r>
            <a:r>
              <a:rPr dirty="0" sz="900" spc="500">
                <a:solidFill>
                  <a:srgbClr val="211F1F"/>
                </a:solidFill>
                <a:latin typeface="メイリオ"/>
                <a:cs typeface="メイリオ"/>
              </a:rPr>
              <a:t> </a:t>
            </a:r>
            <a:r>
              <a:rPr dirty="0" sz="900" spc="-10">
                <a:solidFill>
                  <a:srgbClr val="211F1F"/>
                </a:solidFill>
                <a:latin typeface="メイリオ"/>
                <a:cs typeface="メイリオ"/>
              </a:rPr>
              <a:t>られます。</a:t>
            </a:r>
            <a:endParaRPr sz="900">
              <a:latin typeface="メイリオ"/>
              <a:cs typeface="メイリオ"/>
            </a:endParaRPr>
          </a:p>
        </p:txBody>
      </p:sp>
      <p:sp>
        <p:nvSpPr>
          <p:cNvPr id="8" name="object 8"/>
          <p:cNvSpPr txBox="1"/>
          <p:nvPr/>
        </p:nvSpPr>
        <p:spPr>
          <a:xfrm>
            <a:off x="223723" y="5522210"/>
            <a:ext cx="3113405" cy="1851660"/>
          </a:xfrm>
          <a:prstGeom prst="rect">
            <a:avLst/>
          </a:prstGeom>
        </p:spPr>
        <p:txBody>
          <a:bodyPr wrap="square" lIns="0" tIns="39370" rIns="0" bIns="0" rtlCol="0" vert="horz">
            <a:spAutoFit/>
          </a:bodyPr>
          <a:lstStyle/>
          <a:p>
            <a:pPr marL="38100">
              <a:lnSpc>
                <a:spcPct val="100000"/>
              </a:lnSpc>
              <a:spcBef>
                <a:spcPts val="310"/>
              </a:spcBef>
            </a:pPr>
            <a:r>
              <a:rPr dirty="0" sz="900" b="1">
                <a:solidFill>
                  <a:srgbClr val="00CC99"/>
                </a:solidFill>
                <a:latin typeface="メイリオ"/>
                <a:cs typeface="メイリオ"/>
              </a:rPr>
              <a:t>Q</a:t>
            </a:r>
            <a:r>
              <a:rPr dirty="0" sz="900" spc="-5" b="1">
                <a:solidFill>
                  <a:srgbClr val="00CC99"/>
                </a:solidFill>
                <a:latin typeface="メイリオ"/>
                <a:cs typeface="メイリオ"/>
              </a:rPr>
              <a:t>. </a:t>
            </a:r>
            <a:r>
              <a:rPr dirty="0" sz="900" spc="-5">
                <a:solidFill>
                  <a:srgbClr val="00CC99"/>
                </a:solidFill>
                <a:latin typeface="メイリオ"/>
                <a:cs typeface="メイリオ"/>
              </a:rPr>
              <a:t>良い睡眠のための光環境は、どのような点に注意したら</a:t>
            </a:r>
            <a:endParaRPr sz="900">
              <a:latin typeface="メイリオ"/>
              <a:cs typeface="メイリオ"/>
            </a:endParaRPr>
          </a:p>
          <a:p>
            <a:pPr marL="220979">
              <a:lnSpc>
                <a:spcPct val="100000"/>
              </a:lnSpc>
              <a:spcBef>
                <a:spcPts val="219"/>
              </a:spcBef>
            </a:pPr>
            <a:r>
              <a:rPr dirty="0" sz="900" spc="-20">
                <a:solidFill>
                  <a:srgbClr val="00CC99"/>
                </a:solidFill>
                <a:latin typeface="メイリオ"/>
                <a:cs typeface="メイリオ"/>
              </a:rPr>
              <a:t>良いですか？</a:t>
            </a:r>
            <a:endParaRPr sz="900">
              <a:latin typeface="メイリオ"/>
              <a:cs typeface="メイリオ"/>
            </a:endParaRPr>
          </a:p>
          <a:p>
            <a:pPr algn="just" marL="220979" marR="30480" indent="-182880">
              <a:lnSpc>
                <a:spcPct val="120000"/>
              </a:lnSpc>
              <a:spcBef>
                <a:spcPts val="395"/>
              </a:spcBef>
            </a:pPr>
            <a:r>
              <a:rPr dirty="0" sz="900" b="1">
                <a:solidFill>
                  <a:srgbClr val="211F1F"/>
                </a:solidFill>
                <a:latin typeface="メイリオ"/>
                <a:cs typeface="メイリオ"/>
              </a:rPr>
              <a:t>A</a:t>
            </a:r>
            <a:r>
              <a:rPr dirty="0" sz="900" spc="250" b="1">
                <a:solidFill>
                  <a:srgbClr val="211F1F"/>
                </a:solidFill>
                <a:latin typeface="メイリオ"/>
                <a:cs typeface="メイリオ"/>
              </a:rPr>
              <a:t>. </a:t>
            </a:r>
            <a:r>
              <a:rPr dirty="0" sz="900">
                <a:solidFill>
                  <a:srgbClr val="211F1F"/>
                </a:solidFill>
                <a:latin typeface="メイリオ"/>
                <a:cs typeface="メイリオ"/>
              </a:rPr>
              <a:t>「明るさ（照度）」「波長（ブルーライト）</a:t>
            </a:r>
            <a:r>
              <a:rPr dirty="0" sz="900" spc="-15">
                <a:solidFill>
                  <a:srgbClr val="211F1F"/>
                </a:solidFill>
                <a:latin typeface="メイリオ"/>
                <a:cs typeface="メイリオ"/>
              </a:rPr>
              <a:t>」「時間</a:t>
            </a:r>
            <a:r>
              <a:rPr dirty="0" sz="900" spc="-5">
                <a:solidFill>
                  <a:srgbClr val="211F1F"/>
                </a:solidFill>
                <a:latin typeface="メイリオ"/>
                <a:cs typeface="メイリオ"/>
              </a:rPr>
              <a:t>帯」に配慮した光環境が重要です。起床後から日中は</a:t>
            </a:r>
            <a:r>
              <a:rPr dirty="0" sz="900" spc="60">
                <a:solidFill>
                  <a:srgbClr val="211F1F"/>
                </a:solidFill>
                <a:latin typeface="メイリオ"/>
                <a:cs typeface="メイリオ"/>
              </a:rPr>
              <a:t>できるだけ明るい光を浴び、就寝前はできるだけブ</a:t>
            </a:r>
            <a:r>
              <a:rPr dirty="0" sz="900" spc="-5">
                <a:solidFill>
                  <a:srgbClr val="211F1F"/>
                </a:solidFill>
                <a:latin typeface="メイリオ"/>
                <a:cs typeface="メイリオ"/>
              </a:rPr>
              <a:t>ルーライトを含む明るい光を避けることが、良い睡眠</a:t>
            </a:r>
            <a:r>
              <a:rPr dirty="0" sz="900" spc="60">
                <a:solidFill>
                  <a:srgbClr val="211F1F"/>
                </a:solidFill>
                <a:latin typeface="メイリオ"/>
                <a:cs typeface="メイリオ"/>
              </a:rPr>
              <a:t>につながります。ただし、加齢に伴い早寝・早起き</a:t>
            </a:r>
            <a:endParaRPr sz="900">
              <a:latin typeface="メイリオ"/>
              <a:cs typeface="メイリオ"/>
            </a:endParaRPr>
          </a:p>
          <a:p>
            <a:pPr algn="just" marL="220979" marR="30480">
              <a:lnSpc>
                <a:spcPct val="120000"/>
              </a:lnSpc>
            </a:pPr>
            <a:r>
              <a:rPr dirty="0" sz="900" spc="35">
                <a:solidFill>
                  <a:srgbClr val="211F1F"/>
                </a:solidFill>
                <a:latin typeface="メイリオ"/>
                <a:cs typeface="メイリオ"/>
              </a:rPr>
              <a:t>（朝型）</a:t>
            </a:r>
            <a:r>
              <a:rPr dirty="0" sz="900" spc="30">
                <a:solidFill>
                  <a:srgbClr val="211F1F"/>
                </a:solidFill>
                <a:latin typeface="メイリオ"/>
                <a:cs typeface="メイリオ"/>
              </a:rPr>
              <a:t>の傾向が強まるため、高齢者で夕方に眠気が訪れるのが早くて困っている人は、早朝に日光を浴びるとさらに朝型を強める可能性があり注意が必要です</a:t>
            </a:r>
            <a:endParaRPr sz="900">
              <a:latin typeface="メイリオ"/>
              <a:cs typeface="メイリオ"/>
            </a:endParaRPr>
          </a:p>
          <a:p>
            <a:pPr marL="220979">
              <a:lnSpc>
                <a:spcPts val="1019"/>
              </a:lnSpc>
            </a:pPr>
            <a:r>
              <a:rPr dirty="0" sz="600" spc="-10">
                <a:solidFill>
                  <a:srgbClr val="211F1F"/>
                </a:solidFill>
                <a:latin typeface="メイリオ"/>
                <a:cs typeface="メイリオ"/>
              </a:rPr>
              <a:t>21）</a:t>
            </a:r>
            <a:r>
              <a:rPr dirty="0" baseline="-18518" sz="1350" spc="-75">
                <a:solidFill>
                  <a:srgbClr val="211F1F"/>
                </a:solidFill>
                <a:latin typeface="メイリオ"/>
                <a:cs typeface="メイリオ"/>
              </a:rPr>
              <a:t>。</a:t>
            </a:r>
            <a:endParaRPr baseline="-18518" sz="1350">
              <a:latin typeface="メイリオ"/>
              <a:cs typeface="メイリオ"/>
            </a:endParaRPr>
          </a:p>
        </p:txBody>
      </p:sp>
      <p:sp>
        <p:nvSpPr>
          <p:cNvPr id="9" name="object 9"/>
          <p:cNvSpPr txBox="1"/>
          <p:nvPr/>
        </p:nvSpPr>
        <p:spPr>
          <a:xfrm>
            <a:off x="249123" y="7650095"/>
            <a:ext cx="3060700" cy="1392555"/>
          </a:xfrm>
          <a:prstGeom prst="rect">
            <a:avLst/>
          </a:prstGeom>
        </p:spPr>
        <p:txBody>
          <a:bodyPr wrap="square" lIns="0" tIns="12065" rIns="0" bIns="0" rtlCol="0" vert="horz">
            <a:spAutoFit/>
          </a:bodyPr>
          <a:lstStyle/>
          <a:p>
            <a:pPr algn="just" marL="194945" marR="10795" indent="-182880">
              <a:lnSpc>
                <a:spcPct val="120100"/>
              </a:lnSpc>
              <a:spcBef>
                <a:spcPts val="95"/>
              </a:spcBef>
            </a:pPr>
            <a:r>
              <a:rPr dirty="0" sz="900" b="1">
                <a:solidFill>
                  <a:srgbClr val="00CC99"/>
                </a:solidFill>
                <a:latin typeface="メイリオ"/>
                <a:cs typeface="メイリオ"/>
              </a:rPr>
              <a:t>Q</a:t>
            </a:r>
            <a:r>
              <a:rPr dirty="0" sz="900" spc="-10" b="1">
                <a:solidFill>
                  <a:srgbClr val="00CC99"/>
                </a:solidFill>
                <a:latin typeface="メイリオ"/>
                <a:cs typeface="メイリオ"/>
              </a:rPr>
              <a:t>. </a:t>
            </a:r>
            <a:r>
              <a:rPr dirty="0" sz="900">
                <a:solidFill>
                  <a:srgbClr val="00CC99"/>
                </a:solidFill>
                <a:latin typeface="メイリオ"/>
                <a:cs typeface="メイリオ"/>
              </a:rPr>
              <a:t>光の色を変えることができる</a:t>
            </a:r>
            <a:r>
              <a:rPr dirty="0" sz="900" spc="-10">
                <a:solidFill>
                  <a:srgbClr val="00CC99"/>
                </a:solidFill>
                <a:latin typeface="メイリオ"/>
                <a:cs typeface="メイリオ"/>
              </a:rPr>
              <a:t>LED</a:t>
            </a:r>
            <a:r>
              <a:rPr dirty="0" sz="900" spc="-5">
                <a:solidFill>
                  <a:srgbClr val="00CC99"/>
                </a:solidFill>
                <a:latin typeface="メイリオ"/>
                <a:cs typeface="メイリオ"/>
              </a:rPr>
              <a:t>照明がありますが、暖色系に調光していれば、夜間につけていても大丈夫で</a:t>
            </a:r>
            <a:r>
              <a:rPr dirty="0" sz="900" spc="-20">
                <a:solidFill>
                  <a:srgbClr val="00CC99"/>
                </a:solidFill>
                <a:latin typeface="メイリオ"/>
                <a:cs typeface="メイリオ"/>
              </a:rPr>
              <a:t>すか？</a:t>
            </a:r>
            <a:endParaRPr sz="900">
              <a:latin typeface="メイリオ"/>
              <a:cs typeface="メイリオ"/>
            </a:endParaRPr>
          </a:p>
          <a:p>
            <a:pPr algn="just" marL="194945" marR="5080" indent="-182880">
              <a:lnSpc>
                <a:spcPct val="120000"/>
              </a:lnSpc>
              <a:spcBef>
                <a:spcPts val="395"/>
              </a:spcBef>
            </a:pPr>
            <a:r>
              <a:rPr dirty="0" sz="900" b="1">
                <a:solidFill>
                  <a:srgbClr val="211F1F"/>
                </a:solidFill>
                <a:latin typeface="メイリオ"/>
                <a:cs typeface="メイリオ"/>
              </a:rPr>
              <a:t>A. </a:t>
            </a:r>
            <a:r>
              <a:rPr dirty="0" sz="900">
                <a:solidFill>
                  <a:srgbClr val="211F1F"/>
                </a:solidFill>
                <a:latin typeface="メイリオ"/>
                <a:cs typeface="メイリオ"/>
              </a:rPr>
              <a:t>現在使われている</a:t>
            </a:r>
            <a:r>
              <a:rPr dirty="0" sz="900" spc="-10">
                <a:solidFill>
                  <a:srgbClr val="211F1F"/>
                </a:solidFill>
                <a:latin typeface="メイリオ"/>
                <a:cs typeface="メイリオ"/>
              </a:rPr>
              <a:t>LED</a:t>
            </a:r>
            <a:r>
              <a:rPr dirty="0" sz="900" spc="-15">
                <a:solidFill>
                  <a:srgbClr val="211F1F"/>
                </a:solidFill>
                <a:latin typeface="メイリオ"/>
                <a:cs typeface="メイリオ"/>
              </a:rPr>
              <a:t>照明は青色発光ダイオードを使用</a:t>
            </a:r>
            <a:r>
              <a:rPr dirty="0" sz="900">
                <a:solidFill>
                  <a:srgbClr val="211F1F"/>
                </a:solidFill>
                <a:latin typeface="メイリオ"/>
                <a:cs typeface="メイリオ"/>
              </a:rPr>
              <a:t>していることから、調光しても短波長光（</a:t>
            </a:r>
            <a:r>
              <a:rPr dirty="0" sz="900" spc="-10">
                <a:solidFill>
                  <a:srgbClr val="211F1F"/>
                </a:solidFill>
                <a:latin typeface="メイリオ"/>
                <a:cs typeface="メイリオ"/>
              </a:rPr>
              <a:t>ブルーライ</a:t>
            </a:r>
            <a:endParaRPr sz="900">
              <a:latin typeface="メイリオ"/>
              <a:cs typeface="メイリオ"/>
            </a:endParaRPr>
          </a:p>
          <a:p>
            <a:pPr algn="just" marL="194945" marR="5080">
              <a:lnSpc>
                <a:spcPct val="120000"/>
              </a:lnSpc>
            </a:pPr>
            <a:r>
              <a:rPr dirty="0" sz="900" spc="35">
                <a:solidFill>
                  <a:srgbClr val="211F1F"/>
                </a:solidFill>
                <a:latin typeface="メイリオ"/>
                <a:cs typeface="メイリオ"/>
              </a:rPr>
              <a:t>ト）</a:t>
            </a:r>
            <a:r>
              <a:rPr dirty="0" sz="900" spc="25">
                <a:solidFill>
                  <a:srgbClr val="211F1F"/>
                </a:solidFill>
                <a:latin typeface="メイリオ"/>
                <a:cs typeface="メイリオ"/>
              </a:rPr>
              <a:t>が多く含まれます。夜間の使用時は明るすぎない</a:t>
            </a:r>
            <a:r>
              <a:rPr dirty="0" sz="900" spc="30">
                <a:solidFill>
                  <a:srgbClr val="211F1F"/>
                </a:solidFill>
                <a:latin typeface="メイリオ"/>
                <a:cs typeface="メイリオ"/>
              </a:rPr>
              <a:t>ように調節することが必要です。また、就寝時には照</a:t>
            </a:r>
            <a:r>
              <a:rPr dirty="0" sz="900">
                <a:solidFill>
                  <a:srgbClr val="211F1F"/>
                </a:solidFill>
                <a:latin typeface="メイリオ"/>
                <a:cs typeface="メイリオ"/>
              </a:rPr>
              <a:t>明は消すように心がけましょう。</a:t>
            </a:r>
            <a:endParaRPr sz="900">
              <a:latin typeface="メイリオ"/>
              <a:cs typeface="メイリオ"/>
            </a:endParaRPr>
          </a:p>
        </p:txBody>
      </p:sp>
      <p:sp>
        <p:nvSpPr>
          <p:cNvPr id="10" name="object 10"/>
          <p:cNvSpPr txBox="1"/>
          <p:nvPr/>
        </p:nvSpPr>
        <p:spPr>
          <a:xfrm>
            <a:off x="3446017" y="5522210"/>
            <a:ext cx="3112135" cy="1193165"/>
          </a:xfrm>
          <a:prstGeom prst="rect">
            <a:avLst/>
          </a:prstGeom>
        </p:spPr>
        <p:txBody>
          <a:bodyPr wrap="square" lIns="0" tIns="39370" rIns="0" bIns="0" rtlCol="0" vert="horz">
            <a:spAutoFit/>
          </a:bodyPr>
          <a:lstStyle/>
          <a:p>
            <a:pPr marL="38100">
              <a:lnSpc>
                <a:spcPct val="100000"/>
              </a:lnSpc>
              <a:spcBef>
                <a:spcPts val="310"/>
              </a:spcBef>
            </a:pPr>
            <a:r>
              <a:rPr dirty="0" sz="900" b="1">
                <a:solidFill>
                  <a:srgbClr val="00CC99"/>
                </a:solidFill>
                <a:latin typeface="メイリオ"/>
                <a:cs typeface="メイリオ"/>
              </a:rPr>
              <a:t>Q</a:t>
            </a:r>
            <a:r>
              <a:rPr dirty="0" sz="900" spc="-5" b="1">
                <a:solidFill>
                  <a:srgbClr val="00CC99"/>
                </a:solidFill>
                <a:latin typeface="メイリオ"/>
                <a:cs typeface="メイリオ"/>
              </a:rPr>
              <a:t>. </a:t>
            </a:r>
            <a:r>
              <a:rPr dirty="0" sz="900" spc="-5">
                <a:solidFill>
                  <a:srgbClr val="00CC99"/>
                </a:solidFill>
                <a:latin typeface="メイリオ"/>
                <a:cs typeface="メイリオ"/>
              </a:rPr>
              <a:t>こどもの方が光の影響を受けやすいと聞きましたが本当</a:t>
            </a:r>
            <a:endParaRPr sz="900">
              <a:latin typeface="メイリオ"/>
              <a:cs typeface="メイリオ"/>
            </a:endParaRPr>
          </a:p>
          <a:p>
            <a:pPr marL="220979">
              <a:lnSpc>
                <a:spcPct val="100000"/>
              </a:lnSpc>
              <a:spcBef>
                <a:spcPts val="219"/>
              </a:spcBef>
            </a:pPr>
            <a:r>
              <a:rPr dirty="0" sz="900" spc="-20">
                <a:solidFill>
                  <a:srgbClr val="00CC99"/>
                </a:solidFill>
                <a:latin typeface="メイリオ"/>
                <a:cs typeface="メイリオ"/>
              </a:rPr>
              <a:t>ですか？</a:t>
            </a:r>
            <a:endParaRPr sz="900">
              <a:latin typeface="メイリオ"/>
              <a:cs typeface="メイリオ"/>
            </a:endParaRPr>
          </a:p>
          <a:p>
            <a:pPr algn="just" marL="220979" marR="31115" indent="-183515">
              <a:lnSpc>
                <a:spcPct val="120000"/>
              </a:lnSpc>
              <a:spcBef>
                <a:spcPts val="395"/>
              </a:spcBef>
            </a:pPr>
            <a:r>
              <a:rPr dirty="0" sz="900" b="1">
                <a:solidFill>
                  <a:srgbClr val="211F1F"/>
                </a:solidFill>
                <a:latin typeface="メイリオ"/>
                <a:cs typeface="メイリオ"/>
              </a:rPr>
              <a:t>A. </a:t>
            </a:r>
            <a:r>
              <a:rPr dirty="0" sz="900" spc="-5">
                <a:solidFill>
                  <a:srgbClr val="211F1F"/>
                </a:solidFill>
                <a:latin typeface="メイリオ"/>
                <a:cs typeface="メイリオ"/>
              </a:rPr>
              <a:t>加齢とともに眼の水晶体</a:t>
            </a:r>
            <a:r>
              <a:rPr dirty="0" sz="900" spc="-10">
                <a:solidFill>
                  <a:srgbClr val="211F1F"/>
                </a:solidFill>
                <a:latin typeface="メイリオ"/>
                <a:cs typeface="メイリオ"/>
              </a:rPr>
              <a:t>（</a:t>
            </a:r>
            <a:r>
              <a:rPr dirty="0" sz="900">
                <a:solidFill>
                  <a:srgbClr val="211F1F"/>
                </a:solidFill>
                <a:latin typeface="メイリオ"/>
                <a:cs typeface="メイリオ"/>
              </a:rPr>
              <a:t>レンズ）</a:t>
            </a:r>
            <a:r>
              <a:rPr dirty="0" sz="900" spc="-10">
                <a:solidFill>
                  <a:srgbClr val="211F1F"/>
                </a:solidFill>
                <a:latin typeface="メイリオ"/>
                <a:cs typeface="メイリオ"/>
              </a:rPr>
              <a:t>は白く濁っていきま</a:t>
            </a:r>
            <a:r>
              <a:rPr dirty="0" sz="900">
                <a:solidFill>
                  <a:srgbClr val="211F1F"/>
                </a:solidFill>
                <a:latin typeface="メイリオ"/>
                <a:cs typeface="メイリオ"/>
              </a:rPr>
              <a:t>す。10</a:t>
            </a:r>
            <a:r>
              <a:rPr dirty="0" sz="900" spc="-5">
                <a:solidFill>
                  <a:srgbClr val="211F1F"/>
                </a:solidFill>
                <a:latin typeface="メイリオ"/>
                <a:cs typeface="メイリオ"/>
              </a:rPr>
              <a:t>歳代のレンズの光透過性は、白内障と診断され</a:t>
            </a:r>
            <a:r>
              <a:rPr dirty="0" sz="900">
                <a:solidFill>
                  <a:srgbClr val="211F1F"/>
                </a:solidFill>
                <a:latin typeface="メイリオ"/>
                <a:cs typeface="メイリオ"/>
              </a:rPr>
              <a:t>ていない70</a:t>
            </a:r>
            <a:r>
              <a:rPr dirty="0" sz="900" spc="-5">
                <a:solidFill>
                  <a:srgbClr val="211F1F"/>
                </a:solidFill>
                <a:latin typeface="メイリオ"/>
                <a:cs typeface="メイリオ"/>
              </a:rPr>
              <a:t>歳代よりも５倍近く高いことが報告されており、光の影響は若年者で大きいと考えられています</a:t>
            </a:r>
            <a:endParaRPr sz="900">
              <a:latin typeface="メイリオ"/>
              <a:cs typeface="メイリオ"/>
            </a:endParaRPr>
          </a:p>
          <a:p>
            <a:pPr marL="220979">
              <a:lnSpc>
                <a:spcPts val="1019"/>
              </a:lnSpc>
            </a:pPr>
            <a:r>
              <a:rPr dirty="0" sz="600" spc="-10">
                <a:solidFill>
                  <a:srgbClr val="211F1F"/>
                </a:solidFill>
                <a:latin typeface="メイリオ"/>
                <a:cs typeface="メイリオ"/>
              </a:rPr>
              <a:t>22）</a:t>
            </a:r>
            <a:r>
              <a:rPr dirty="0" baseline="-18518" sz="1350" spc="-75">
                <a:solidFill>
                  <a:srgbClr val="211F1F"/>
                </a:solidFill>
                <a:latin typeface="メイリオ"/>
                <a:cs typeface="メイリオ"/>
              </a:rPr>
              <a:t>。</a:t>
            </a:r>
            <a:endParaRPr baseline="-18518" sz="1350">
              <a:latin typeface="メイリオ"/>
              <a:cs typeface="メイリオ"/>
            </a:endParaRPr>
          </a:p>
        </p:txBody>
      </p:sp>
      <p:sp>
        <p:nvSpPr>
          <p:cNvPr id="11" name="object 11"/>
          <p:cNvSpPr txBox="1"/>
          <p:nvPr/>
        </p:nvSpPr>
        <p:spPr>
          <a:xfrm>
            <a:off x="3446017" y="6991350"/>
            <a:ext cx="3218180" cy="1063625"/>
          </a:xfrm>
          <a:prstGeom prst="rect">
            <a:avLst/>
          </a:prstGeom>
        </p:spPr>
        <p:txBody>
          <a:bodyPr wrap="square" lIns="0" tIns="12700" rIns="0" bIns="0" rtlCol="0" vert="horz">
            <a:spAutoFit/>
          </a:bodyPr>
          <a:lstStyle/>
          <a:p>
            <a:pPr marL="220979" marR="143510" indent="-183515">
              <a:lnSpc>
                <a:spcPct val="120000"/>
              </a:lnSpc>
              <a:spcBef>
                <a:spcPts val="100"/>
              </a:spcBef>
            </a:pPr>
            <a:r>
              <a:rPr dirty="0" sz="900" b="1">
                <a:solidFill>
                  <a:srgbClr val="00CC99"/>
                </a:solidFill>
                <a:latin typeface="メイリオ"/>
                <a:cs typeface="メイリオ"/>
              </a:rPr>
              <a:t>Q</a:t>
            </a:r>
            <a:r>
              <a:rPr dirty="0" sz="900" spc="-40" b="1">
                <a:solidFill>
                  <a:srgbClr val="00CC99"/>
                </a:solidFill>
                <a:latin typeface="メイリオ"/>
                <a:cs typeface="メイリオ"/>
              </a:rPr>
              <a:t>. </a:t>
            </a:r>
            <a:r>
              <a:rPr dirty="0" sz="900" spc="-10">
                <a:solidFill>
                  <a:srgbClr val="00CC99"/>
                </a:solidFill>
                <a:latin typeface="メイリオ"/>
                <a:cs typeface="メイリオ"/>
              </a:rPr>
              <a:t>パソコンとスマートフォンでは、どちらの方が光の影響が大きいですか？</a:t>
            </a:r>
            <a:endParaRPr sz="900">
              <a:latin typeface="メイリオ"/>
              <a:cs typeface="メイリオ"/>
            </a:endParaRPr>
          </a:p>
          <a:p>
            <a:pPr marL="220979" marR="30480" indent="-183515">
              <a:lnSpc>
                <a:spcPct val="1201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10">
                <a:solidFill>
                  <a:srgbClr val="211F1F"/>
                </a:solidFill>
                <a:latin typeface="メイリオ"/>
                <a:cs typeface="メイリオ"/>
              </a:rPr>
              <a:t>端末の設定条件にもよりますが、一般的にスマートフォ</a:t>
            </a:r>
            <a:r>
              <a:rPr dirty="0" sz="900">
                <a:solidFill>
                  <a:srgbClr val="211F1F"/>
                </a:solidFill>
                <a:latin typeface="メイリオ"/>
                <a:cs typeface="メイリオ"/>
              </a:rPr>
              <a:t> </a:t>
            </a:r>
            <a:r>
              <a:rPr dirty="0" sz="900" spc="10">
                <a:solidFill>
                  <a:srgbClr val="211F1F"/>
                </a:solidFill>
                <a:latin typeface="メイリオ"/>
                <a:cs typeface="メイリオ"/>
              </a:rPr>
              <a:t>ンの方がより近距離で画面を直視します</a:t>
            </a:r>
            <a:r>
              <a:rPr dirty="0" baseline="27777" sz="900" spc="7">
                <a:solidFill>
                  <a:srgbClr val="211F1F"/>
                </a:solidFill>
                <a:latin typeface="メイリオ"/>
                <a:cs typeface="メイリオ"/>
              </a:rPr>
              <a:t>23）</a:t>
            </a:r>
            <a:r>
              <a:rPr dirty="0" sz="900" spc="5">
                <a:solidFill>
                  <a:srgbClr val="211F1F"/>
                </a:solidFill>
                <a:latin typeface="メイリオ"/>
                <a:cs typeface="メイリオ"/>
              </a:rPr>
              <a:t>。このため、</a:t>
            </a:r>
            <a:r>
              <a:rPr dirty="0" sz="900" spc="30">
                <a:solidFill>
                  <a:srgbClr val="211F1F"/>
                </a:solidFill>
                <a:latin typeface="メイリオ"/>
                <a:cs typeface="メイリオ"/>
              </a:rPr>
              <a:t>パソコンよりもスマートフォンの方が眼に入る光の量</a:t>
            </a:r>
            <a:r>
              <a:rPr dirty="0" sz="900">
                <a:solidFill>
                  <a:srgbClr val="211F1F"/>
                </a:solidFill>
                <a:latin typeface="メイリオ"/>
                <a:cs typeface="メイリオ"/>
              </a:rPr>
              <a:t>は多いと考えられます。</a:t>
            </a:r>
            <a:endParaRPr sz="900">
              <a:latin typeface="メイリオ"/>
              <a:cs typeface="メイリオ"/>
            </a:endParaRPr>
          </a:p>
        </p:txBody>
      </p:sp>
      <p:sp>
        <p:nvSpPr>
          <p:cNvPr id="12" name="object 12"/>
          <p:cNvSpPr txBox="1"/>
          <p:nvPr/>
        </p:nvSpPr>
        <p:spPr>
          <a:xfrm>
            <a:off x="3471417" y="8296147"/>
            <a:ext cx="3060700" cy="1063625"/>
          </a:xfrm>
          <a:prstGeom prst="rect">
            <a:avLst/>
          </a:prstGeom>
        </p:spPr>
        <p:txBody>
          <a:bodyPr wrap="square" lIns="0" tIns="12700" rIns="0" bIns="0" rtlCol="0" vert="horz">
            <a:spAutoFit/>
          </a:bodyPr>
          <a:lstStyle/>
          <a:p>
            <a:pPr algn="just" marL="195580" marR="10795" indent="-183515">
              <a:lnSpc>
                <a:spcPct val="120000"/>
              </a:lnSpc>
              <a:spcBef>
                <a:spcPts val="100"/>
              </a:spcBef>
            </a:pPr>
            <a:r>
              <a:rPr dirty="0" sz="900" b="1">
                <a:solidFill>
                  <a:srgbClr val="00CC99"/>
                </a:solidFill>
                <a:latin typeface="メイリオ"/>
                <a:cs typeface="メイリオ"/>
              </a:rPr>
              <a:t>Q</a:t>
            </a:r>
            <a:r>
              <a:rPr dirty="0" sz="900" spc="-40" b="1">
                <a:solidFill>
                  <a:srgbClr val="00CC99"/>
                </a:solidFill>
                <a:latin typeface="メイリオ"/>
                <a:cs typeface="メイリオ"/>
              </a:rPr>
              <a:t>. </a:t>
            </a:r>
            <a:r>
              <a:rPr dirty="0" sz="900" spc="-10">
                <a:solidFill>
                  <a:srgbClr val="00CC99"/>
                </a:solidFill>
                <a:latin typeface="メイリオ"/>
                <a:cs typeface="メイリオ"/>
              </a:rPr>
              <a:t>冬はからだが冷えるので、熱い風呂に長く浸かるように</a:t>
            </a:r>
            <a:r>
              <a:rPr dirty="0" sz="900" spc="-5">
                <a:solidFill>
                  <a:srgbClr val="00CC99"/>
                </a:solidFill>
                <a:latin typeface="メイリオ"/>
                <a:cs typeface="メイリオ"/>
              </a:rPr>
              <a:t>していますが、問題ないでしょうか？</a:t>
            </a:r>
            <a:endParaRPr sz="900">
              <a:latin typeface="メイリオ"/>
              <a:cs typeface="メイリオ"/>
            </a:endParaRPr>
          </a:p>
          <a:p>
            <a:pPr algn="just" marL="195580" marR="5080" indent="-183515">
              <a:lnSpc>
                <a:spcPct val="1200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a:solidFill>
                  <a:srgbClr val="211F1F"/>
                </a:solidFill>
                <a:latin typeface="メイリオ"/>
                <a:cs typeface="メイリオ"/>
              </a:rPr>
              <a:t>就寝１～２</a:t>
            </a:r>
            <a:r>
              <a:rPr dirty="0" sz="900" spc="-5">
                <a:solidFill>
                  <a:srgbClr val="211F1F"/>
                </a:solidFill>
                <a:latin typeface="メイリオ"/>
                <a:cs typeface="メイリオ"/>
              </a:rPr>
              <a:t>時間前の入浴は、入浴後の熱放散を促進し、</a:t>
            </a:r>
            <a:r>
              <a:rPr dirty="0" sz="900" spc="30">
                <a:solidFill>
                  <a:srgbClr val="211F1F"/>
                </a:solidFill>
                <a:latin typeface="メイリオ"/>
                <a:cs typeface="メイリオ"/>
              </a:rPr>
              <a:t>入眠を促す効果が期待できますが、極端に湯温が高いと、交感神経の活動が亢進し、かえって入眠を妨げる</a:t>
            </a:r>
            <a:r>
              <a:rPr dirty="0" sz="900">
                <a:solidFill>
                  <a:srgbClr val="211F1F"/>
                </a:solidFill>
                <a:latin typeface="メイリオ"/>
                <a:cs typeface="メイリオ"/>
              </a:rPr>
              <a:t>可能性もあります。</a:t>
            </a:r>
            <a:endParaRPr sz="900">
              <a:latin typeface="メイリオ"/>
              <a:cs typeface="メイリオ"/>
            </a:endParaRPr>
          </a:p>
        </p:txBody>
      </p:sp>
      <p:sp>
        <p:nvSpPr>
          <p:cNvPr id="13" name="object 13"/>
          <p:cNvSpPr/>
          <p:nvPr/>
        </p:nvSpPr>
        <p:spPr>
          <a:xfrm>
            <a:off x="278891" y="2343911"/>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33CCCC"/>
          </a:solidFill>
        </p:spPr>
        <p:txBody>
          <a:bodyPr wrap="square" lIns="0" tIns="0" rIns="0" bIns="0" rtlCol="0"/>
          <a:lstStyle/>
          <a:p/>
        </p:txBody>
      </p:sp>
      <p:sp>
        <p:nvSpPr>
          <p:cNvPr id="14" name="object 14"/>
          <p:cNvSpPr txBox="1"/>
          <p:nvPr/>
        </p:nvSpPr>
        <p:spPr>
          <a:xfrm>
            <a:off x="316179" y="2357119"/>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18" name="object 18"/>
          <p:cNvSpPr txBox="1">
            <a:spLocks noGrp="1"/>
          </p:cNvSpPr>
          <p:nvPr>
            <p:ph type="sldNum" idx="7" sz="quarter"/>
          </p:nvPr>
        </p:nvSpPr>
        <p:spPr>
          <a:prstGeom prst="rect"/>
        </p:spPr>
        <p:txBody>
          <a:bodyPr wrap="square" lIns="0" tIns="1270" rIns="0" bIns="0" rtlCol="0" vert="horz">
            <a:spAutoFit/>
          </a:bodyPr>
          <a:lstStyle/>
          <a:p>
            <a:pPr marL="38100">
              <a:lnSpc>
                <a:spcPct val="100000"/>
              </a:lnSpc>
              <a:spcBef>
                <a:spcPts val="10"/>
              </a:spcBef>
            </a:pPr>
            <a:r>
              <a:rPr dirty="0" spc="-25"/>
              <a:t>23</a:t>
            </a:r>
          </a:p>
        </p:txBody>
      </p:sp>
      <p:sp>
        <p:nvSpPr>
          <p:cNvPr id="15" name="object 15"/>
          <p:cNvSpPr txBox="1"/>
          <p:nvPr/>
        </p:nvSpPr>
        <p:spPr>
          <a:xfrm>
            <a:off x="638555" y="2343911"/>
            <a:ext cx="5941060" cy="251460"/>
          </a:xfrm>
          <a:prstGeom prst="rect">
            <a:avLst/>
          </a:prstGeom>
          <a:solidFill>
            <a:srgbClr val="33CCCC"/>
          </a:solidFill>
        </p:spPr>
        <p:txBody>
          <a:bodyPr wrap="square" lIns="0" tIns="25400" rIns="0" bIns="0" rtlCol="0" vert="horz">
            <a:spAutoFit/>
          </a:bodyPr>
          <a:lstStyle/>
          <a:p>
            <a:pPr marL="91440">
              <a:lnSpc>
                <a:spcPct val="100000"/>
              </a:lnSpc>
              <a:spcBef>
                <a:spcPts val="200"/>
              </a:spcBef>
            </a:pPr>
            <a:r>
              <a:rPr dirty="0" sz="1200" spc="-5" b="1">
                <a:solidFill>
                  <a:srgbClr val="FFFFFF"/>
                </a:solidFill>
                <a:latin typeface="メイリオ"/>
                <a:cs typeface="メイリオ"/>
              </a:rPr>
              <a:t>音の環境づくりで大切なこと</a:t>
            </a:r>
            <a:endParaRPr sz="1200">
              <a:latin typeface="メイリオ"/>
              <a:cs typeface="メイリオ"/>
            </a:endParaRPr>
          </a:p>
        </p:txBody>
      </p:sp>
      <p:sp>
        <p:nvSpPr>
          <p:cNvPr id="16" name="object 16"/>
          <p:cNvSpPr txBox="1"/>
          <p:nvPr/>
        </p:nvSpPr>
        <p:spPr>
          <a:xfrm>
            <a:off x="223723" y="334835"/>
            <a:ext cx="3111500" cy="1887220"/>
          </a:xfrm>
          <a:prstGeom prst="rect">
            <a:avLst/>
          </a:prstGeom>
        </p:spPr>
        <p:txBody>
          <a:bodyPr wrap="square" lIns="0" tIns="12700" rIns="0" bIns="0" rtlCol="0" vert="horz">
            <a:spAutoFit/>
          </a:bodyPr>
          <a:lstStyle/>
          <a:p>
            <a:pPr algn="just" marL="182245" marR="30480" indent="-144780">
              <a:lnSpc>
                <a:spcPct val="120100"/>
              </a:lnSpc>
              <a:spcBef>
                <a:spcPts val="100"/>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冬に実施した調査研究からは、就寝前に過ごす部屋の室温が低いと、入眠潜時が延長することが示されているこ</a:t>
            </a:r>
            <a:r>
              <a:rPr dirty="0" sz="900">
                <a:solidFill>
                  <a:srgbClr val="211F1F"/>
                </a:solidFill>
                <a:latin typeface="メイリオ"/>
                <a:cs typeface="メイリオ"/>
              </a:rPr>
              <a:t>とから</a:t>
            </a:r>
            <a:r>
              <a:rPr dirty="0" baseline="27777" sz="900">
                <a:solidFill>
                  <a:srgbClr val="211F1F"/>
                </a:solidFill>
                <a:latin typeface="メイリオ"/>
                <a:cs typeface="メイリオ"/>
              </a:rPr>
              <a:t>13）</a:t>
            </a:r>
            <a:r>
              <a:rPr dirty="0" sz="900" spc="-5">
                <a:solidFill>
                  <a:srgbClr val="211F1F"/>
                </a:solidFill>
                <a:latin typeface="メイリオ"/>
                <a:cs typeface="メイリオ"/>
              </a:rPr>
              <a:t>、冬季は就寝前にできるだけ温かい部屋で過ごすことも重要だと思われます。</a:t>
            </a:r>
            <a:endParaRPr sz="900">
              <a:latin typeface="メイリオ"/>
              <a:cs typeface="メイリオ"/>
            </a:endParaRPr>
          </a:p>
          <a:p>
            <a:pPr algn="just" marL="182245" marR="32384" indent="-144780">
              <a:lnSpc>
                <a:spcPct val="120000"/>
              </a:lnSpc>
              <a:spcBef>
                <a:spcPts val="400"/>
              </a:spcBef>
            </a:pPr>
            <a:r>
              <a:rPr dirty="0" sz="900">
                <a:solidFill>
                  <a:srgbClr val="00AAAC"/>
                </a:solidFill>
                <a:latin typeface="Wingdings"/>
                <a:cs typeface="Wingdings"/>
              </a:rPr>
              <a:t></a:t>
            </a:r>
            <a:r>
              <a:rPr dirty="0" sz="900">
                <a:solidFill>
                  <a:srgbClr val="00AAAC"/>
                </a:solidFill>
                <a:latin typeface="Times New Roman"/>
                <a:cs typeface="Times New Roman"/>
              </a:rPr>
              <a:t> </a:t>
            </a:r>
            <a:r>
              <a:rPr dirty="0" sz="900" spc="-5">
                <a:solidFill>
                  <a:srgbClr val="211F1F"/>
                </a:solidFill>
                <a:latin typeface="メイリオ"/>
                <a:cs typeface="メイリオ"/>
              </a:rPr>
              <a:t>夏の寝室の室温上昇時に、睡眠時間が短縮し、睡眠の効率が低下することが、実生活下の調査によって報告され</a:t>
            </a:r>
            <a:r>
              <a:rPr dirty="0" sz="900">
                <a:solidFill>
                  <a:srgbClr val="211F1F"/>
                </a:solidFill>
                <a:latin typeface="メイリオ"/>
                <a:cs typeface="メイリオ"/>
              </a:rPr>
              <a:t>ています</a:t>
            </a:r>
            <a:r>
              <a:rPr dirty="0" baseline="27777" sz="900">
                <a:solidFill>
                  <a:srgbClr val="211F1F"/>
                </a:solidFill>
                <a:latin typeface="メイリオ"/>
                <a:cs typeface="メイリオ"/>
              </a:rPr>
              <a:t>14）</a:t>
            </a:r>
            <a:r>
              <a:rPr dirty="0" sz="900" spc="-5">
                <a:solidFill>
                  <a:srgbClr val="211F1F"/>
                </a:solidFill>
                <a:latin typeface="メイリオ"/>
                <a:cs typeface="メイリオ"/>
              </a:rPr>
              <a:t>。夏の寝室はエアコンを用いて涼しく維持することが重要と考えられます。冬に寝室温が低下した場合に、睡眠が悪化することを示した報告は乏しく、十分に寝具を用いることで寝床内が暖かく維持された場合には、睡眠への影響は少ないと考えられます。</a:t>
            </a:r>
            <a:endParaRPr sz="900">
              <a:latin typeface="メイリオ"/>
              <a:cs typeface="メイリオ"/>
            </a:endParaRPr>
          </a:p>
        </p:txBody>
      </p:sp>
      <p:sp>
        <p:nvSpPr>
          <p:cNvPr id="17" name="object 17"/>
          <p:cNvSpPr txBox="1"/>
          <p:nvPr/>
        </p:nvSpPr>
        <p:spPr>
          <a:xfrm>
            <a:off x="3446017" y="334835"/>
            <a:ext cx="3110865" cy="1014094"/>
          </a:xfrm>
          <a:prstGeom prst="rect">
            <a:avLst/>
          </a:prstGeom>
        </p:spPr>
        <p:txBody>
          <a:bodyPr wrap="square" lIns="0" tIns="13335" rIns="0" bIns="0" rtlCol="0" vert="horz">
            <a:spAutoFit/>
          </a:bodyPr>
          <a:lstStyle/>
          <a:p>
            <a:pPr algn="just" marL="182880" marR="30480" indent="-144780">
              <a:lnSpc>
                <a:spcPct val="120000"/>
              </a:lnSpc>
              <a:spcBef>
                <a:spcPts val="105"/>
              </a:spcBef>
            </a:pPr>
            <a:r>
              <a:rPr dirty="0" sz="900" spc="-10">
                <a:solidFill>
                  <a:srgbClr val="00AAAC"/>
                </a:solidFill>
                <a:latin typeface="Wingdings"/>
                <a:cs typeface="Wingdings"/>
              </a:rPr>
              <a:t></a:t>
            </a:r>
            <a:r>
              <a:rPr dirty="0" sz="900" spc="240">
                <a:solidFill>
                  <a:srgbClr val="00AAAC"/>
                </a:solidFill>
                <a:latin typeface="Times New Roman"/>
                <a:cs typeface="Times New Roman"/>
              </a:rPr>
              <a:t> </a:t>
            </a:r>
            <a:r>
              <a:rPr dirty="0" sz="900">
                <a:solidFill>
                  <a:srgbClr val="211F1F"/>
                </a:solidFill>
                <a:latin typeface="メイリオ"/>
                <a:cs typeface="メイリオ"/>
              </a:rPr>
              <a:t>一方で、冬の寒さについては、心疾患や脳卒中を予防する観点も重要です。夜中にトイレへ行く場合や、早朝起床時に、急な寒さに曝されると、血圧が急激に上昇し、</a:t>
            </a:r>
            <a:r>
              <a:rPr dirty="0" sz="900" spc="45">
                <a:solidFill>
                  <a:srgbClr val="211F1F"/>
                </a:solidFill>
                <a:latin typeface="メイリオ"/>
                <a:cs typeface="メイリオ"/>
              </a:rPr>
              <a:t>脳卒中・心筋梗塞の発症につながるおそれがあります </a:t>
            </a:r>
            <a:r>
              <a:rPr dirty="0" baseline="27777" sz="900" spc="30">
                <a:solidFill>
                  <a:srgbClr val="211F1F"/>
                </a:solidFill>
                <a:latin typeface="メイリオ"/>
                <a:cs typeface="メイリオ"/>
              </a:rPr>
              <a:t>15）</a:t>
            </a:r>
            <a:r>
              <a:rPr dirty="0" sz="900" spc="35">
                <a:solidFill>
                  <a:srgbClr val="211F1F"/>
                </a:solidFill>
                <a:latin typeface="メイリオ"/>
                <a:cs typeface="メイリオ"/>
              </a:rPr>
              <a:t>。</a:t>
            </a:r>
            <a:r>
              <a:rPr dirty="0" sz="900">
                <a:solidFill>
                  <a:srgbClr val="211F1F"/>
                </a:solidFill>
                <a:latin typeface="メイリオ"/>
                <a:cs typeface="メイリオ"/>
              </a:rPr>
              <a:t>WHO</a:t>
            </a:r>
            <a:r>
              <a:rPr dirty="0" sz="900" spc="35">
                <a:solidFill>
                  <a:srgbClr val="211F1F"/>
                </a:solidFill>
                <a:latin typeface="メイリオ"/>
                <a:cs typeface="メイリオ"/>
              </a:rPr>
              <a:t>の住環境ガイドラインは冬の室温を</a:t>
            </a:r>
            <a:r>
              <a:rPr dirty="0" sz="900" spc="10">
                <a:solidFill>
                  <a:srgbClr val="211F1F"/>
                </a:solidFill>
                <a:latin typeface="メイリオ"/>
                <a:cs typeface="メイリオ"/>
              </a:rPr>
              <a:t>18</a:t>
            </a:r>
            <a:r>
              <a:rPr dirty="0" sz="900" spc="5">
                <a:solidFill>
                  <a:srgbClr val="211F1F"/>
                </a:solidFill>
                <a:latin typeface="メイリオ"/>
                <a:cs typeface="メイリオ"/>
              </a:rPr>
              <a:t>℃以</a:t>
            </a:r>
            <a:r>
              <a:rPr dirty="0" sz="900" spc="-5">
                <a:solidFill>
                  <a:srgbClr val="211F1F"/>
                </a:solidFill>
                <a:latin typeface="メイリオ"/>
                <a:cs typeface="メイリオ"/>
              </a:rPr>
              <a:t>上に維持することを推奨しています</a:t>
            </a:r>
            <a:r>
              <a:rPr dirty="0" baseline="27777" sz="900" spc="-15">
                <a:solidFill>
                  <a:srgbClr val="211F1F"/>
                </a:solidFill>
                <a:latin typeface="メイリオ"/>
                <a:cs typeface="メイリオ"/>
              </a:rPr>
              <a:t>16）</a:t>
            </a:r>
            <a:r>
              <a:rPr dirty="0" sz="900">
                <a:solidFill>
                  <a:srgbClr val="211F1F"/>
                </a:solidFill>
                <a:latin typeface="メイリオ"/>
                <a:cs typeface="メイリオ"/>
              </a:rPr>
              <a:t>。</a:t>
            </a:r>
            <a:endParaRPr sz="900">
              <a:latin typeface="メイリオ"/>
              <a:cs typeface="メイリオ"/>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88816" y="81534"/>
            <a:ext cx="3110230" cy="1422400"/>
          </a:xfrm>
          <a:prstGeom prst="rect">
            <a:avLst/>
          </a:prstGeom>
        </p:spPr>
        <p:txBody>
          <a:bodyPr wrap="square" lIns="0" tIns="12700" rIns="0" bIns="0" rtlCol="0" vert="horz">
            <a:spAutoFit/>
          </a:bodyPr>
          <a:lstStyle/>
          <a:p>
            <a:pPr marL="1085850">
              <a:lnSpc>
                <a:spcPct val="100000"/>
              </a:lnSpc>
              <a:spcBef>
                <a:spcPts val="100"/>
              </a:spcBef>
            </a:pPr>
            <a:r>
              <a:rPr dirty="0" sz="800" spc="-65" b="1">
                <a:solidFill>
                  <a:srgbClr val="33CCCC"/>
                </a:solidFill>
                <a:latin typeface="メイリオ"/>
                <a:cs typeface="メイリオ"/>
              </a:rPr>
              <a:t>良質な睡眠のための環境づくりについて</a:t>
            </a:r>
            <a:r>
              <a:rPr dirty="0" sz="800" spc="-50" b="1">
                <a:solidFill>
                  <a:srgbClr val="33CCCC"/>
                </a:solidFill>
                <a:latin typeface="メイリオ"/>
                <a:cs typeface="メイリオ"/>
              </a:rPr>
              <a:t>（</a:t>
            </a:r>
            <a:r>
              <a:rPr dirty="0" sz="800" spc="-65" b="1">
                <a:solidFill>
                  <a:srgbClr val="33CCCC"/>
                </a:solidFill>
                <a:latin typeface="メイリオ"/>
                <a:cs typeface="メイリオ"/>
              </a:rPr>
              <a:t>案</a:t>
            </a:r>
            <a:r>
              <a:rPr dirty="0" sz="800" spc="-50" b="1">
                <a:solidFill>
                  <a:srgbClr val="33CCCC"/>
                </a:solidFill>
                <a:latin typeface="メイリオ"/>
                <a:cs typeface="メイリオ"/>
              </a:rPr>
              <a:t>）</a:t>
            </a:r>
            <a:endParaRPr sz="800">
              <a:latin typeface="メイリオ"/>
              <a:cs typeface="メイリオ"/>
            </a:endParaRPr>
          </a:p>
          <a:p>
            <a:pPr algn="just" marL="195580" marR="53975" indent="-182880">
              <a:lnSpc>
                <a:spcPct val="120000"/>
              </a:lnSpc>
              <a:spcBef>
                <a:spcPts val="570"/>
              </a:spcBef>
            </a:pPr>
            <a:r>
              <a:rPr dirty="0" sz="900" spc="-10" b="1">
                <a:solidFill>
                  <a:srgbClr val="00CC99"/>
                </a:solidFill>
                <a:latin typeface="メイリオ"/>
                <a:cs typeface="メイリオ"/>
              </a:rPr>
              <a:t>Q</a:t>
            </a:r>
            <a:r>
              <a:rPr dirty="0" sz="900" b="1">
                <a:solidFill>
                  <a:srgbClr val="00CC99"/>
                </a:solidFill>
                <a:latin typeface="メイリオ"/>
                <a:cs typeface="メイリオ"/>
              </a:rPr>
              <a:t>. </a:t>
            </a:r>
            <a:r>
              <a:rPr dirty="0" sz="900">
                <a:solidFill>
                  <a:srgbClr val="00CC99"/>
                </a:solidFill>
                <a:latin typeface="メイリオ"/>
                <a:cs typeface="メイリオ"/>
              </a:rPr>
              <a:t>幹線道路沿いに住んでおり、夜間も車の騒音や照明が室</a:t>
            </a:r>
            <a:r>
              <a:rPr dirty="0" sz="900" spc="30">
                <a:solidFill>
                  <a:srgbClr val="00CC99"/>
                </a:solidFill>
                <a:latin typeface="メイリオ"/>
                <a:cs typeface="メイリオ"/>
              </a:rPr>
              <a:t>内に入ります。眠りが浅い気がするのですが、騒音や</a:t>
            </a:r>
            <a:r>
              <a:rPr dirty="0" sz="900">
                <a:solidFill>
                  <a:srgbClr val="00CC99"/>
                </a:solidFill>
                <a:latin typeface="メイリオ"/>
                <a:cs typeface="メイリオ"/>
              </a:rPr>
              <a:t>照明は睡眠に影響するでしょうか？</a:t>
            </a:r>
            <a:endParaRPr sz="900">
              <a:latin typeface="メイリオ"/>
              <a:cs typeface="メイリオ"/>
            </a:endParaRPr>
          </a:p>
          <a:p>
            <a:pPr algn="just" marL="195580" marR="53975" indent="-182880">
              <a:lnSpc>
                <a:spcPct val="1200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カーテンを防音や遮光の機能があるものに取り換え、寝</a:t>
            </a:r>
            <a:r>
              <a:rPr dirty="0" sz="900" spc="30">
                <a:solidFill>
                  <a:srgbClr val="211F1F"/>
                </a:solidFill>
                <a:latin typeface="メイリオ"/>
                <a:cs typeface="メイリオ"/>
              </a:rPr>
              <a:t>床の位置をできるだけ窓から遠くに移動することで眠りが改善する可能性があります。その他にも、寝室の</a:t>
            </a:r>
            <a:r>
              <a:rPr dirty="0" sz="900">
                <a:solidFill>
                  <a:srgbClr val="211F1F"/>
                </a:solidFill>
                <a:latin typeface="メイリオ"/>
                <a:cs typeface="メイリオ"/>
              </a:rPr>
              <a:t>温度、湿度、照明強度の調整も有効です。</a:t>
            </a:r>
            <a:endParaRPr sz="900">
              <a:latin typeface="メイリオ"/>
              <a:cs typeface="メイリオ"/>
            </a:endParaRPr>
          </a:p>
        </p:txBody>
      </p:sp>
      <p:sp>
        <p:nvSpPr>
          <p:cNvPr id="3" name="object 3"/>
          <p:cNvSpPr/>
          <p:nvPr/>
        </p:nvSpPr>
        <p:spPr>
          <a:xfrm>
            <a:off x="279654" y="1722882"/>
            <a:ext cx="6299835" cy="0"/>
          </a:xfrm>
          <a:custGeom>
            <a:avLst/>
            <a:gdLst/>
            <a:ahLst/>
            <a:cxnLst/>
            <a:rect l="l" t="t" r="r" b="b"/>
            <a:pathLst>
              <a:path w="6299834" h="0">
                <a:moveTo>
                  <a:pt x="0" y="0"/>
                </a:moveTo>
                <a:lnTo>
                  <a:pt x="6299835" y="0"/>
                </a:lnTo>
              </a:path>
            </a:pathLst>
          </a:custGeom>
          <a:ln w="7200">
            <a:solidFill>
              <a:srgbClr val="33CCCC"/>
            </a:solidFill>
          </a:ln>
        </p:spPr>
        <p:txBody>
          <a:bodyPr wrap="square" lIns="0" tIns="0" rIns="0" bIns="0" rtlCol="0"/>
          <a:lstStyle/>
          <a:p/>
        </p:txBody>
      </p:sp>
      <p:sp>
        <p:nvSpPr>
          <p:cNvPr id="4" name="object 4"/>
          <p:cNvSpPr txBox="1"/>
          <p:nvPr/>
        </p:nvSpPr>
        <p:spPr>
          <a:xfrm>
            <a:off x="266496" y="1742947"/>
            <a:ext cx="2999105" cy="5369560"/>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algn="just" marL="156845" marR="7620" indent="-144780">
              <a:lnSpc>
                <a:spcPct val="100000"/>
              </a:lnSpc>
              <a:spcBef>
                <a:spcPts val="465"/>
              </a:spcBef>
            </a:pPr>
            <a:r>
              <a:rPr dirty="0" sz="600">
                <a:solidFill>
                  <a:srgbClr val="201F1F"/>
                </a:solidFill>
                <a:latin typeface="メイリオ"/>
                <a:cs typeface="メイリオ"/>
              </a:rPr>
              <a:t>1.</a:t>
            </a:r>
            <a:r>
              <a:rPr dirty="0" sz="600" spc="315">
                <a:solidFill>
                  <a:srgbClr val="201F1F"/>
                </a:solidFill>
                <a:latin typeface="メイリオ"/>
                <a:cs typeface="メイリオ"/>
              </a:rPr>
              <a:t> </a:t>
            </a:r>
            <a:r>
              <a:rPr dirty="0" sz="600">
                <a:solidFill>
                  <a:srgbClr val="201F1F"/>
                </a:solidFill>
                <a:latin typeface="メイリオ"/>
                <a:cs typeface="メイリオ"/>
              </a:rPr>
              <a:t>Czeisler</a:t>
            </a:r>
            <a:r>
              <a:rPr dirty="0" sz="600" spc="190">
                <a:solidFill>
                  <a:srgbClr val="201F1F"/>
                </a:solidFill>
                <a:latin typeface="メイリオ"/>
                <a:cs typeface="メイリオ"/>
              </a:rPr>
              <a:t> </a:t>
            </a:r>
            <a:r>
              <a:rPr dirty="0" sz="600">
                <a:solidFill>
                  <a:srgbClr val="201F1F"/>
                </a:solidFill>
                <a:latin typeface="メイリオ"/>
                <a:cs typeface="メイリオ"/>
              </a:rPr>
              <a:t>CA,</a:t>
            </a:r>
            <a:r>
              <a:rPr dirty="0" sz="600" spc="185">
                <a:solidFill>
                  <a:srgbClr val="201F1F"/>
                </a:solidFill>
                <a:latin typeface="メイリオ"/>
                <a:cs typeface="メイリオ"/>
              </a:rPr>
              <a:t> </a:t>
            </a:r>
            <a:r>
              <a:rPr dirty="0" sz="600">
                <a:solidFill>
                  <a:srgbClr val="201F1F"/>
                </a:solidFill>
                <a:latin typeface="メイリオ"/>
                <a:cs typeface="メイリオ"/>
              </a:rPr>
              <a:t>Gooley</a:t>
            </a:r>
            <a:r>
              <a:rPr dirty="0" sz="600" spc="185">
                <a:solidFill>
                  <a:srgbClr val="201F1F"/>
                </a:solidFill>
                <a:latin typeface="メイリオ"/>
                <a:cs typeface="メイリオ"/>
              </a:rPr>
              <a:t> </a:t>
            </a:r>
            <a:r>
              <a:rPr dirty="0" sz="600">
                <a:solidFill>
                  <a:srgbClr val="201F1F"/>
                </a:solidFill>
                <a:latin typeface="メイリオ"/>
                <a:cs typeface="メイリオ"/>
              </a:rPr>
              <a:t>JJ.</a:t>
            </a:r>
            <a:r>
              <a:rPr dirty="0" sz="600" spc="185">
                <a:solidFill>
                  <a:srgbClr val="201F1F"/>
                </a:solidFill>
                <a:latin typeface="メイリオ"/>
                <a:cs typeface="メイリオ"/>
              </a:rPr>
              <a:t> </a:t>
            </a:r>
            <a:r>
              <a:rPr dirty="0" sz="600">
                <a:solidFill>
                  <a:srgbClr val="201F1F"/>
                </a:solidFill>
                <a:latin typeface="メイリオ"/>
                <a:cs typeface="メイリオ"/>
              </a:rPr>
              <a:t>Sleep</a:t>
            </a:r>
            <a:r>
              <a:rPr dirty="0" sz="600" spc="180">
                <a:solidFill>
                  <a:srgbClr val="201F1F"/>
                </a:solidFill>
                <a:latin typeface="メイリオ"/>
                <a:cs typeface="メイリオ"/>
              </a:rPr>
              <a:t> </a:t>
            </a:r>
            <a:r>
              <a:rPr dirty="0" sz="600">
                <a:solidFill>
                  <a:srgbClr val="201F1F"/>
                </a:solidFill>
                <a:latin typeface="メイリオ"/>
                <a:cs typeface="メイリオ"/>
              </a:rPr>
              <a:t>and</a:t>
            </a:r>
            <a:r>
              <a:rPr dirty="0" sz="600" spc="185">
                <a:solidFill>
                  <a:srgbClr val="201F1F"/>
                </a:solidFill>
                <a:latin typeface="メイリオ"/>
                <a:cs typeface="メイリオ"/>
              </a:rPr>
              <a:t> </a:t>
            </a:r>
            <a:r>
              <a:rPr dirty="0" sz="600">
                <a:solidFill>
                  <a:srgbClr val="201F1F"/>
                </a:solidFill>
                <a:latin typeface="メイリオ"/>
                <a:cs typeface="メイリオ"/>
              </a:rPr>
              <a:t>circadian</a:t>
            </a:r>
            <a:r>
              <a:rPr dirty="0" sz="600" spc="195">
                <a:solidFill>
                  <a:srgbClr val="201F1F"/>
                </a:solidFill>
                <a:latin typeface="メイリオ"/>
                <a:cs typeface="メイリオ"/>
              </a:rPr>
              <a:t> </a:t>
            </a:r>
            <a:r>
              <a:rPr dirty="0" sz="600">
                <a:solidFill>
                  <a:srgbClr val="201F1F"/>
                </a:solidFill>
                <a:latin typeface="メイリオ"/>
                <a:cs typeface="メイリオ"/>
              </a:rPr>
              <a:t>rhythms</a:t>
            </a:r>
            <a:r>
              <a:rPr dirty="0" sz="600" spc="185">
                <a:solidFill>
                  <a:srgbClr val="201F1F"/>
                </a:solidFill>
                <a:latin typeface="メイリオ"/>
                <a:cs typeface="メイリオ"/>
              </a:rPr>
              <a:t> </a:t>
            </a:r>
            <a:r>
              <a:rPr dirty="0" sz="600">
                <a:solidFill>
                  <a:srgbClr val="201F1F"/>
                </a:solidFill>
                <a:latin typeface="メイリオ"/>
                <a:cs typeface="メイリオ"/>
              </a:rPr>
              <a:t>in</a:t>
            </a:r>
            <a:r>
              <a:rPr dirty="0" sz="600" spc="195">
                <a:solidFill>
                  <a:srgbClr val="201F1F"/>
                </a:solidFill>
                <a:latin typeface="メイリオ"/>
                <a:cs typeface="メイリオ"/>
              </a:rPr>
              <a:t> </a:t>
            </a:r>
            <a:r>
              <a:rPr dirty="0" sz="600">
                <a:solidFill>
                  <a:srgbClr val="201F1F"/>
                </a:solidFill>
                <a:latin typeface="メイリオ"/>
                <a:cs typeface="メイリオ"/>
              </a:rPr>
              <a:t>humans.</a:t>
            </a:r>
            <a:r>
              <a:rPr dirty="0" sz="600" spc="180">
                <a:solidFill>
                  <a:srgbClr val="201F1F"/>
                </a:solidFill>
                <a:latin typeface="メイリオ"/>
                <a:cs typeface="メイリオ"/>
              </a:rPr>
              <a:t> </a:t>
            </a:r>
            <a:r>
              <a:rPr dirty="0" sz="600" spc="-20">
                <a:solidFill>
                  <a:srgbClr val="201F1F"/>
                </a:solidFill>
                <a:latin typeface="メイリオ"/>
                <a:cs typeface="メイリオ"/>
              </a:rPr>
              <a:t>Cold</a:t>
            </a:r>
            <a:r>
              <a:rPr dirty="0" sz="600" spc="500">
                <a:solidFill>
                  <a:srgbClr val="201F1F"/>
                </a:solidFill>
                <a:latin typeface="メイリオ"/>
                <a:cs typeface="メイリオ"/>
              </a:rPr>
              <a:t> </a:t>
            </a:r>
            <a:r>
              <a:rPr dirty="0" sz="600">
                <a:solidFill>
                  <a:srgbClr val="201F1F"/>
                </a:solidFill>
                <a:latin typeface="メイリオ"/>
                <a:cs typeface="メイリオ"/>
              </a:rPr>
              <a:t>SpriHarb</a:t>
            </a:r>
            <a:r>
              <a:rPr dirty="0" sz="600" spc="-30">
                <a:solidFill>
                  <a:srgbClr val="201F1F"/>
                </a:solidFill>
                <a:latin typeface="メイリオ"/>
                <a:cs typeface="メイリオ"/>
              </a:rPr>
              <a:t> </a:t>
            </a:r>
            <a:r>
              <a:rPr dirty="0" sz="600">
                <a:solidFill>
                  <a:srgbClr val="201F1F"/>
                </a:solidFill>
                <a:latin typeface="メイリオ"/>
                <a:cs typeface="メイリオ"/>
              </a:rPr>
              <a:t>Symp</a:t>
            </a:r>
            <a:r>
              <a:rPr dirty="0" sz="600" spc="-35">
                <a:solidFill>
                  <a:srgbClr val="201F1F"/>
                </a:solidFill>
                <a:latin typeface="メイリオ"/>
                <a:cs typeface="メイリオ"/>
              </a:rPr>
              <a:t> </a:t>
            </a:r>
            <a:r>
              <a:rPr dirty="0" sz="600">
                <a:solidFill>
                  <a:srgbClr val="201F1F"/>
                </a:solidFill>
                <a:latin typeface="メイリオ"/>
                <a:cs typeface="メイリオ"/>
              </a:rPr>
              <a:t>Quant Biol</a:t>
            </a:r>
            <a:r>
              <a:rPr dirty="0" sz="600" spc="-35">
                <a:solidFill>
                  <a:srgbClr val="201F1F"/>
                </a:solidFill>
                <a:latin typeface="メイリオ"/>
                <a:cs typeface="メイリオ"/>
              </a:rPr>
              <a:t> </a:t>
            </a:r>
            <a:r>
              <a:rPr dirty="0" sz="600">
                <a:solidFill>
                  <a:srgbClr val="201F1F"/>
                </a:solidFill>
                <a:latin typeface="メイリオ"/>
                <a:cs typeface="メイリオ"/>
              </a:rPr>
              <a:t>72:</a:t>
            </a:r>
            <a:r>
              <a:rPr dirty="0" sz="600" spc="-10">
                <a:solidFill>
                  <a:srgbClr val="201F1F"/>
                </a:solidFill>
                <a:latin typeface="メイリオ"/>
                <a:cs typeface="メイリオ"/>
              </a:rPr>
              <a:t> 579-</a:t>
            </a:r>
            <a:r>
              <a:rPr dirty="0" sz="600">
                <a:solidFill>
                  <a:srgbClr val="201F1F"/>
                </a:solidFill>
                <a:latin typeface="メイリオ"/>
                <a:cs typeface="メイリオ"/>
              </a:rPr>
              <a:t>597, </a:t>
            </a:r>
            <a:r>
              <a:rPr dirty="0" sz="600" spc="-10">
                <a:solidFill>
                  <a:srgbClr val="201F1F"/>
                </a:solidFill>
                <a:latin typeface="メイリオ"/>
                <a:cs typeface="メイリオ"/>
              </a:rPr>
              <a:t>2007.</a:t>
            </a:r>
            <a:endParaRPr sz="600">
              <a:latin typeface="メイリオ"/>
              <a:cs typeface="メイリオ"/>
            </a:endParaRPr>
          </a:p>
          <a:p>
            <a:pPr algn="just" marL="156845" marR="5080" indent="-144780">
              <a:lnSpc>
                <a:spcPct val="100000"/>
              </a:lnSpc>
              <a:spcBef>
                <a:spcPts val="409"/>
              </a:spcBef>
            </a:pPr>
            <a:r>
              <a:rPr dirty="0" sz="600">
                <a:solidFill>
                  <a:srgbClr val="201F1F"/>
                </a:solidFill>
                <a:latin typeface="メイリオ"/>
                <a:cs typeface="メイリオ"/>
              </a:rPr>
              <a:t>2.</a:t>
            </a:r>
            <a:r>
              <a:rPr dirty="0" sz="600" spc="310">
                <a:solidFill>
                  <a:srgbClr val="201F1F"/>
                </a:solidFill>
                <a:latin typeface="メイリオ"/>
                <a:cs typeface="メイリオ"/>
              </a:rPr>
              <a:t> </a:t>
            </a:r>
            <a:r>
              <a:rPr dirty="0" sz="600">
                <a:solidFill>
                  <a:srgbClr val="201F1F"/>
                </a:solidFill>
                <a:latin typeface="メイリオ"/>
                <a:cs typeface="メイリオ"/>
              </a:rPr>
              <a:t>Obayashi</a:t>
            </a:r>
            <a:r>
              <a:rPr dirty="0" sz="600" spc="10">
                <a:solidFill>
                  <a:srgbClr val="201F1F"/>
                </a:solidFill>
                <a:latin typeface="メイリオ"/>
                <a:cs typeface="メイリオ"/>
              </a:rPr>
              <a:t> </a:t>
            </a:r>
            <a:r>
              <a:rPr dirty="0" sz="600">
                <a:solidFill>
                  <a:srgbClr val="201F1F"/>
                </a:solidFill>
                <a:latin typeface="メイリオ"/>
                <a:cs typeface="メイリオ"/>
              </a:rPr>
              <a:t>K, Saeki</a:t>
            </a:r>
            <a:r>
              <a:rPr dirty="0" sz="600" spc="10">
                <a:solidFill>
                  <a:srgbClr val="201F1F"/>
                </a:solidFill>
                <a:latin typeface="メイリオ"/>
                <a:cs typeface="メイリオ"/>
              </a:rPr>
              <a:t> </a:t>
            </a:r>
            <a:r>
              <a:rPr dirty="0" sz="600">
                <a:solidFill>
                  <a:srgbClr val="201F1F"/>
                </a:solidFill>
                <a:latin typeface="メイリオ"/>
                <a:cs typeface="メイリオ"/>
              </a:rPr>
              <a:t>K, Iwamoto</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15">
                <a:solidFill>
                  <a:srgbClr val="201F1F"/>
                </a:solidFill>
                <a:latin typeface="メイリオ"/>
                <a:cs typeface="メイリオ"/>
              </a:rPr>
              <a:t> </a:t>
            </a:r>
            <a:r>
              <a:rPr dirty="0" sz="600">
                <a:solidFill>
                  <a:srgbClr val="201F1F"/>
                </a:solidFill>
                <a:latin typeface="メイリオ"/>
                <a:cs typeface="メイリオ"/>
              </a:rPr>
              <a:t>Okamoto</a:t>
            </a:r>
            <a:r>
              <a:rPr dirty="0" sz="600" spc="10">
                <a:solidFill>
                  <a:srgbClr val="201F1F"/>
                </a:solidFill>
                <a:latin typeface="メイリオ"/>
                <a:cs typeface="メイリオ"/>
              </a:rPr>
              <a:t> </a:t>
            </a:r>
            <a:r>
              <a:rPr dirty="0" sz="600">
                <a:solidFill>
                  <a:srgbClr val="201F1F"/>
                </a:solidFill>
                <a:latin typeface="メイリオ"/>
                <a:cs typeface="メイリオ"/>
              </a:rPr>
              <a:t>N,</a:t>
            </a:r>
            <a:r>
              <a:rPr dirty="0" sz="600" spc="20">
                <a:solidFill>
                  <a:srgbClr val="201F1F"/>
                </a:solidFill>
                <a:latin typeface="メイリオ"/>
                <a:cs typeface="メイリオ"/>
              </a:rPr>
              <a:t> </a:t>
            </a:r>
            <a:r>
              <a:rPr dirty="0" sz="600">
                <a:solidFill>
                  <a:srgbClr val="201F1F"/>
                </a:solidFill>
                <a:latin typeface="メイリオ"/>
                <a:cs typeface="メイリオ"/>
              </a:rPr>
              <a:t>Tomioka</a:t>
            </a:r>
            <a:r>
              <a:rPr dirty="0" sz="600" spc="10">
                <a:solidFill>
                  <a:srgbClr val="201F1F"/>
                </a:solidFill>
                <a:latin typeface="メイリオ"/>
                <a:cs typeface="メイリオ"/>
              </a:rPr>
              <a:t> </a:t>
            </a:r>
            <a:r>
              <a:rPr dirty="0" sz="600">
                <a:solidFill>
                  <a:srgbClr val="201F1F"/>
                </a:solidFill>
                <a:latin typeface="メイリオ"/>
                <a:cs typeface="メイリオ"/>
              </a:rPr>
              <a:t>K,</a:t>
            </a:r>
            <a:r>
              <a:rPr dirty="0" sz="600" spc="15">
                <a:solidFill>
                  <a:srgbClr val="201F1F"/>
                </a:solidFill>
                <a:latin typeface="メイリオ"/>
                <a:cs typeface="メイリオ"/>
              </a:rPr>
              <a:t> </a:t>
            </a:r>
            <a:r>
              <a:rPr dirty="0" sz="600">
                <a:solidFill>
                  <a:srgbClr val="201F1F"/>
                </a:solidFill>
                <a:latin typeface="メイリオ"/>
                <a:cs typeface="メイリオ"/>
              </a:rPr>
              <a:t>Nezu</a:t>
            </a:r>
            <a:r>
              <a:rPr dirty="0" sz="600" spc="5">
                <a:solidFill>
                  <a:srgbClr val="201F1F"/>
                </a:solidFill>
                <a:latin typeface="メイリオ"/>
                <a:cs typeface="メイリオ"/>
              </a:rPr>
              <a:t> </a:t>
            </a:r>
            <a:r>
              <a:rPr dirty="0" sz="600">
                <a:solidFill>
                  <a:srgbClr val="201F1F"/>
                </a:solidFill>
                <a:latin typeface="メイリオ"/>
                <a:cs typeface="メイリオ"/>
              </a:rPr>
              <a:t>S, Ikada</a:t>
            </a:r>
            <a:r>
              <a:rPr dirty="0" sz="600" spc="5">
                <a:solidFill>
                  <a:srgbClr val="201F1F"/>
                </a:solidFill>
                <a:latin typeface="メイリオ"/>
                <a:cs typeface="メイリオ"/>
              </a:rPr>
              <a:t> </a:t>
            </a:r>
            <a:r>
              <a:rPr dirty="0" sz="600" spc="-25">
                <a:solidFill>
                  <a:srgbClr val="201F1F"/>
                </a:solidFill>
                <a:latin typeface="メイリオ"/>
                <a:cs typeface="メイリオ"/>
              </a:rPr>
              <a:t>Y,</a:t>
            </a:r>
            <a:r>
              <a:rPr dirty="0" sz="600" spc="500">
                <a:solidFill>
                  <a:srgbClr val="201F1F"/>
                </a:solidFill>
                <a:latin typeface="メイリオ"/>
                <a:cs typeface="メイリオ"/>
              </a:rPr>
              <a:t> </a:t>
            </a:r>
            <a:r>
              <a:rPr dirty="0" sz="600">
                <a:solidFill>
                  <a:srgbClr val="201F1F"/>
                </a:solidFill>
                <a:latin typeface="メイリオ"/>
                <a:cs typeface="メイリオ"/>
              </a:rPr>
              <a:t>Kurumatani</a:t>
            </a:r>
            <a:r>
              <a:rPr dirty="0" sz="600" spc="125">
                <a:solidFill>
                  <a:srgbClr val="201F1F"/>
                </a:solidFill>
                <a:latin typeface="メイリオ"/>
                <a:cs typeface="メイリオ"/>
              </a:rPr>
              <a:t> </a:t>
            </a:r>
            <a:r>
              <a:rPr dirty="0" sz="600">
                <a:solidFill>
                  <a:srgbClr val="201F1F"/>
                </a:solidFill>
                <a:latin typeface="メイリオ"/>
                <a:cs typeface="メイリオ"/>
              </a:rPr>
              <a:t>N.</a:t>
            </a:r>
            <a:r>
              <a:rPr dirty="0" sz="600" spc="114">
                <a:solidFill>
                  <a:srgbClr val="201F1F"/>
                </a:solidFill>
                <a:latin typeface="メイリオ"/>
                <a:cs typeface="メイリオ"/>
              </a:rPr>
              <a:t> </a:t>
            </a:r>
            <a:r>
              <a:rPr dirty="0" sz="600">
                <a:solidFill>
                  <a:srgbClr val="201F1F"/>
                </a:solidFill>
                <a:latin typeface="メイリオ"/>
                <a:cs typeface="メイリオ"/>
              </a:rPr>
              <a:t>Positive</a:t>
            </a:r>
            <a:r>
              <a:rPr dirty="0" sz="600" spc="125">
                <a:solidFill>
                  <a:srgbClr val="201F1F"/>
                </a:solidFill>
                <a:latin typeface="メイリオ"/>
                <a:cs typeface="メイリオ"/>
              </a:rPr>
              <a:t> </a:t>
            </a:r>
            <a:r>
              <a:rPr dirty="0" sz="600">
                <a:solidFill>
                  <a:srgbClr val="201F1F"/>
                </a:solidFill>
                <a:latin typeface="メイリオ"/>
                <a:cs typeface="メイリオ"/>
              </a:rPr>
              <a:t>effect</a:t>
            </a:r>
            <a:r>
              <a:rPr dirty="0" sz="600" spc="114">
                <a:solidFill>
                  <a:srgbClr val="201F1F"/>
                </a:solidFill>
                <a:latin typeface="メイリオ"/>
                <a:cs typeface="メイリオ"/>
              </a:rPr>
              <a:t> </a:t>
            </a:r>
            <a:r>
              <a:rPr dirty="0" sz="600">
                <a:solidFill>
                  <a:srgbClr val="201F1F"/>
                </a:solidFill>
                <a:latin typeface="メイリオ"/>
                <a:cs typeface="メイリオ"/>
              </a:rPr>
              <a:t>of</a:t>
            </a:r>
            <a:r>
              <a:rPr dirty="0" sz="600" spc="110">
                <a:solidFill>
                  <a:srgbClr val="201F1F"/>
                </a:solidFill>
                <a:latin typeface="メイリオ"/>
                <a:cs typeface="メイリオ"/>
              </a:rPr>
              <a:t> </a:t>
            </a:r>
            <a:r>
              <a:rPr dirty="0" sz="600">
                <a:solidFill>
                  <a:srgbClr val="201F1F"/>
                </a:solidFill>
                <a:latin typeface="メイリオ"/>
                <a:cs typeface="メイリオ"/>
              </a:rPr>
              <a:t>daylight</a:t>
            </a:r>
            <a:r>
              <a:rPr dirty="0" sz="600" spc="130">
                <a:solidFill>
                  <a:srgbClr val="201F1F"/>
                </a:solidFill>
                <a:latin typeface="メイリオ"/>
                <a:cs typeface="メイリオ"/>
              </a:rPr>
              <a:t> </a:t>
            </a:r>
            <a:r>
              <a:rPr dirty="0" sz="600">
                <a:solidFill>
                  <a:srgbClr val="201F1F"/>
                </a:solidFill>
                <a:latin typeface="メイリオ"/>
                <a:cs typeface="メイリオ"/>
              </a:rPr>
              <a:t>exposure</a:t>
            </a:r>
            <a:r>
              <a:rPr dirty="0" sz="600" spc="125">
                <a:solidFill>
                  <a:srgbClr val="201F1F"/>
                </a:solidFill>
                <a:latin typeface="メイリオ"/>
                <a:cs typeface="メイリオ"/>
              </a:rPr>
              <a:t> </a:t>
            </a:r>
            <a:r>
              <a:rPr dirty="0" sz="600">
                <a:solidFill>
                  <a:srgbClr val="201F1F"/>
                </a:solidFill>
                <a:latin typeface="メイリオ"/>
                <a:cs typeface="メイリオ"/>
              </a:rPr>
              <a:t>on</a:t>
            </a:r>
            <a:r>
              <a:rPr dirty="0" sz="600" spc="120">
                <a:solidFill>
                  <a:srgbClr val="201F1F"/>
                </a:solidFill>
                <a:latin typeface="メイリオ"/>
                <a:cs typeface="メイリオ"/>
              </a:rPr>
              <a:t> </a:t>
            </a:r>
            <a:r>
              <a:rPr dirty="0" sz="600">
                <a:solidFill>
                  <a:srgbClr val="201F1F"/>
                </a:solidFill>
                <a:latin typeface="メイリオ"/>
                <a:cs typeface="メイリオ"/>
              </a:rPr>
              <a:t>nocturnal</a:t>
            </a:r>
            <a:r>
              <a:rPr dirty="0" sz="600" spc="120">
                <a:solidFill>
                  <a:srgbClr val="201F1F"/>
                </a:solidFill>
                <a:latin typeface="メイリオ"/>
                <a:cs typeface="メイリオ"/>
              </a:rPr>
              <a:t> </a:t>
            </a:r>
            <a:r>
              <a:rPr dirty="0" sz="600" spc="-10">
                <a:solidFill>
                  <a:srgbClr val="201F1F"/>
                </a:solidFill>
                <a:latin typeface="メイリオ"/>
                <a:cs typeface="メイリオ"/>
              </a:rPr>
              <a:t>urinary</a:t>
            </a:r>
            <a:r>
              <a:rPr dirty="0" sz="600" spc="500">
                <a:solidFill>
                  <a:srgbClr val="201F1F"/>
                </a:solidFill>
                <a:latin typeface="メイリオ"/>
                <a:cs typeface="メイリオ"/>
              </a:rPr>
              <a:t> </a:t>
            </a:r>
            <a:r>
              <a:rPr dirty="0" sz="600">
                <a:solidFill>
                  <a:srgbClr val="201F1F"/>
                </a:solidFill>
                <a:latin typeface="メイリオ"/>
                <a:cs typeface="メイリオ"/>
              </a:rPr>
              <a:t>melatonin excretion in the elderly: A </a:t>
            </a:r>
            <a:r>
              <a:rPr dirty="0" sz="600" spc="-10">
                <a:solidFill>
                  <a:srgbClr val="201F1F"/>
                </a:solidFill>
                <a:latin typeface="メイリオ"/>
                <a:cs typeface="メイリオ"/>
              </a:rPr>
              <a:t>cross-</a:t>
            </a:r>
            <a:r>
              <a:rPr dirty="0" sz="600">
                <a:solidFill>
                  <a:srgbClr val="201F1F"/>
                </a:solidFill>
                <a:latin typeface="メイリオ"/>
                <a:cs typeface="メイリオ"/>
              </a:rPr>
              <a:t>sectional analysis of the </a:t>
            </a:r>
            <a:r>
              <a:rPr dirty="0" sz="600" spc="-10">
                <a:solidFill>
                  <a:srgbClr val="201F1F"/>
                </a:solidFill>
                <a:latin typeface="メイリオ"/>
                <a:cs typeface="メイリオ"/>
              </a:rPr>
              <a:t>HEIJO-</a:t>
            </a:r>
            <a:r>
              <a:rPr dirty="0" sz="600">
                <a:solidFill>
                  <a:srgbClr val="201F1F"/>
                </a:solidFill>
                <a:latin typeface="メイリオ"/>
                <a:cs typeface="メイリオ"/>
              </a:rPr>
              <a:t>KYO</a:t>
            </a:r>
            <a:r>
              <a:rPr dirty="0" sz="600" spc="-25">
                <a:solidFill>
                  <a:srgbClr val="201F1F"/>
                </a:solidFill>
                <a:latin typeface="メイリオ"/>
                <a:cs typeface="メイリオ"/>
              </a:rPr>
              <a:t> </a:t>
            </a:r>
            <a:r>
              <a:rPr dirty="0" sz="600">
                <a:solidFill>
                  <a:srgbClr val="201F1F"/>
                </a:solidFill>
                <a:latin typeface="メイリオ"/>
                <a:cs typeface="メイリオ"/>
              </a:rPr>
              <a:t>study.</a:t>
            </a:r>
            <a:r>
              <a:rPr dirty="0" sz="600" spc="-30">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Clin</a:t>
            </a:r>
            <a:r>
              <a:rPr dirty="0" sz="600" spc="-40">
                <a:solidFill>
                  <a:srgbClr val="201F1F"/>
                </a:solidFill>
                <a:latin typeface="メイリオ"/>
                <a:cs typeface="メイリオ"/>
              </a:rPr>
              <a:t> </a:t>
            </a:r>
            <a:r>
              <a:rPr dirty="0" sz="600">
                <a:solidFill>
                  <a:srgbClr val="201F1F"/>
                </a:solidFill>
                <a:latin typeface="メイリオ"/>
                <a:cs typeface="メイリオ"/>
              </a:rPr>
              <a:t>Endocrinol</a:t>
            </a:r>
            <a:r>
              <a:rPr dirty="0" sz="600" spc="-15">
                <a:solidFill>
                  <a:srgbClr val="201F1F"/>
                </a:solidFill>
                <a:latin typeface="メイリオ"/>
                <a:cs typeface="メイリオ"/>
              </a:rPr>
              <a:t> </a:t>
            </a:r>
            <a:r>
              <a:rPr dirty="0" sz="600">
                <a:solidFill>
                  <a:srgbClr val="201F1F"/>
                </a:solidFill>
                <a:latin typeface="メイリオ"/>
                <a:cs typeface="メイリオ"/>
              </a:rPr>
              <a:t>Metab</a:t>
            </a:r>
            <a:r>
              <a:rPr dirty="0" sz="600" spc="-25">
                <a:solidFill>
                  <a:srgbClr val="201F1F"/>
                </a:solidFill>
                <a:latin typeface="メイリオ"/>
                <a:cs typeface="メイリオ"/>
              </a:rPr>
              <a:t> </a:t>
            </a:r>
            <a:r>
              <a:rPr dirty="0" sz="600">
                <a:solidFill>
                  <a:srgbClr val="201F1F"/>
                </a:solidFill>
                <a:latin typeface="メイリオ"/>
                <a:cs typeface="メイリオ"/>
              </a:rPr>
              <a:t>97:</a:t>
            </a:r>
            <a:r>
              <a:rPr dirty="0" sz="600" spc="-15">
                <a:solidFill>
                  <a:srgbClr val="201F1F"/>
                </a:solidFill>
                <a:latin typeface="メイリオ"/>
                <a:cs typeface="メイリオ"/>
              </a:rPr>
              <a:t> </a:t>
            </a:r>
            <a:r>
              <a:rPr dirty="0" sz="600" spc="-10">
                <a:solidFill>
                  <a:srgbClr val="201F1F"/>
                </a:solidFill>
                <a:latin typeface="メイリオ"/>
                <a:cs typeface="メイリオ"/>
              </a:rPr>
              <a:t>4166-</a:t>
            </a:r>
            <a:r>
              <a:rPr dirty="0" sz="600">
                <a:solidFill>
                  <a:srgbClr val="201F1F"/>
                </a:solidFill>
                <a:latin typeface="メイリオ"/>
                <a:cs typeface="メイリオ"/>
              </a:rPr>
              <a:t>4173,</a:t>
            </a:r>
            <a:r>
              <a:rPr dirty="0" sz="600" spc="-5">
                <a:solidFill>
                  <a:srgbClr val="201F1F"/>
                </a:solidFill>
                <a:latin typeface="メイリオ"/>
                <a:cs typeface="メイリオ"/>
              </a:rPr>
              <a:t> </a:t>
            </a:r>
            <a:r>
              <a:rPr dirty="0" sz="600" spc="-10">
                <a:solidFill>
                  <a:srgbClr val="201F1F"/>
                </a:solidFill>
                <a:latin typeface="メイリオ"/>
                <a:cs typeface="メイリオ"/>
              </a:rPr>
              <a:t>2012.</a:t>
            </a:r>
            <a:endParaRPr sz="600">
              <a:latin typeface="メイリオ"/>
              <a:cs typeface="メイリオ"/>
            </a:endParaRPr>
          </a:p>
          <a:p>
            <a:pPr algn="just" marL="156845" marR="5715" indent="-144780">
              <a:lnSpc>
                <a:spcPct val="100000"/>
              </a:lnSpc>
              <a:spcBef>
                <a:spcPts val="395"/>
              </a:spcBef>
            </a:pPr>
            <a:r>
              <a:rPr dirty="0" sz="600">
                <a:solidFill>
                  <a:srgbClr val="201F1F"/>
                </a:solidFill>
                <a:latin typeface="メイリオ"/>
                <a:cs typeface="メイリオ"/>
              </a:rPr>
              <a:t>3.</a:t>
            </a:r>
            <a:r>
              <a:rPr dirty="0" sz="600" spc="310">
                <a:solidFill>
                  <a:srgbClr val="201F1F"/>
                </a:solidFill>
                <a:latin typeface="メイリオ"/>
                <a:cs typeface="メイリオ"/>
              </a:rPr>
              <a:t> </a:t>
            </a:r>
            <a:r>
              <a:rPr dirty="0" sz="600">
                <a:solidFill>
                  <a:srgbClr val="201F1F"/>
                </a:solidFill>
                <a:latin typeface="メイリオ"/>
                <a:cs typeface="メイリオ"/>
              </a:rPr>
              <a:t>Obayashi</a:t>
            </a:r>
            <a:r>
              <a:rPr dirty="0" sz="600" spc="15">
                <a:solidFill>
                  <a:srgbClr val="201F1F"/>
                </a:solidFill>
                <a:latin typeface="メイリオ"/>
                <a:cs typeface="メイリオ"/>
              </a:rPr>
              <a:t> </a:t>
            </a:r>
            <a:r>
              <a:rPr dirty="0" sz="600">
                <a:solidFill>
                  <a:srgbClr val="201F1F"/>
                </a:solidFill>
                <a:latin typeface="メイリオ"/>
                <a:cs typeface="メイリオ"/>
              </a:rPr>
              <a:t>K, Saeki</a:t>
            </a:r>
            <a:r>
              <a:rPr dirty="0" sz="600" spc="15">
                <a:solidFill>
                  <a:srgbClr val="201F1F"/>
                </a:solidFill>
                <a:latin typeface="メイリオ"/>
                <a:cs typeface="メイリオ"/>
              </a:rPr>
              <a:t> </a:t>
            </a:r>
            <a:r>
              <a:rPr dirty="0" sz="600">
                <a:solidFill>
                  <a:srgbClr val="201F1F"/>
                </a:solidFill>
                <a:latin typeface="メイリオ"/>
                <a:cs typeface="メイリオ"/>
              </a:rPr>
              <a:t>K, Iwamoto</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10">
                <a:solidFill>
                  <a:srgbClr val="201F1F"/>
                </a:solidFill>
                <a:latin typeface="メイリオ"/>
                <a:cs typeface="メイリオ"/>
              </a:rPr>
              <a:t> </a:t>
            </a:r>
            <a:r>
              <a:rPr dirty="0" sz="600">
                <a:solidFill>
                  <a:srgbClr val="201F1F"/>
                </a:solidFill>
                <a:latin typeface="メイリオ"/>
                <a:cs typeface="メイリオ"/>
              </a:rPr>
              <a:t>Okamoto</a:t>
            </a:r>
            <a:r>
              <a:rPr dirty="0" sz="600" spc="15">
                <a:solidFill>
                  <a:srgbClr val="201F1F"/>
                </a:solidFill>
                <a:latin typeface="メイリオ"/>
                <a:cs typeface="メイリオ"/>
              </a:rPr>
              <a:t> </a:t>
            </a:r>
            <a:r>
              <a:rPr dirty="0" sz="600">
                <a:solidFill>
                  <a:srgbClr val="201F1F"/>
                </a:solidFill>
                <a:latin typeface="メイリオ"/>
                <a:cs typeface="メイリオ"/>
              </a:rPr>
              <a:t>N,</a:t>
            </a:r>
            <a:r>
              <a:rPr dirty="0" sz="600" spc="10">
                <a:solidFill>
                  <a:srgbClr val="201F1F"/>
                </a:solidFill>
                <a:latin typeface="メイリオ"/>
                <a:cs typeface="メイリオ"/>
              </a:rPr>
              <a:t> </a:t>
            </a:r>
            <a:r>
              <a:rPr dirty="0" sz="600">
                <a:solidFill>
                  <a:srgbClr val="201F1F"/>
                </a:solidFill>
                <a:latin typeface="メイリオ"/>
                <a:cs typeface="メイリオ"/>
              </a:rPr>
              <a:t>Tomioka</a:t>
            </a:r>
            <a:r>
              <a:rPr dirty="0" sz="600" spc="10">
                <a:solidFill>
                  <a:srgbClr val="201F1F"/>
                </a:solidFill>
                <a:latin typeface="メイリオ"/>
                <a:cs typeface="メイリオ"/>
              </a:rPr>
              <a:t> </a:t>
            </a:r>
            <a:r>
              <a:rPr dirty="0" sz="600">
                <a:solidFill>
                  <a:srgbClr val="201F1F"/>
                </a:solidFill>
                <a:latin typeface="メイリオ"/>
                <a:cs typeface="メイリオ"/>
              </a:rPr>
              <a:t>K,</a:t>
            </a:r>
            <a:r>
              <a:rPr dirty="0" sz="600" spc="15">
                <a:solidFill>
                  <a:srgbClr val="201F1F"/>
                </a:solidFill>
                <a:latin typeface="メイリオ"/>
                <a:cs typeface="メイリオ"/>
              </a:rPr>
              <a:t> </a:t>
            </a:r>
            <a:r>
              <a:rPr dirty="0" sz="600">
                <a:solidFill>
                  <a:srgbClr val="201F1F"/>
                </a:solidFill>
                <a:latin typeface="メイリオ"/>
                <a:cs typeface="メイリオ"/>
              </a:rPr>
              <a:t>Nezu</a:t>
            </a:r>
            <a:r>
              <a:rPr dirty="0" sz="600" spc="5">
                <a:solidFill>
                  <a:srgbClr val="201F1F"/>
                </a:solidFill>
                <a:latin typeface="メイリオ"/>
                <a:cs typeface="メイリオ"/>
              </a:rPr>
              <a:t> </a:t>
            </a:r>
            <a:r>
              <a:rPr dirty="0" sz="600">
                <a:solidFill>
                  <a:srgbClr val="201F1F"/>
                </a:solidFill>
                <a:latin typeface="メイリオ"/>
                <a:cs typeface="メイリオ"/>
              </a:rPr>
              <a:t>S,</a:t>
            </a:r>
            <a:r>
              <a:rPr dirty="0" sz="600" spc="5">
                <a:solidFill>
                  <a:srgbClr val="201F1F"/>
                </a:solidFill>
                <a:latin typeface="メイリオ"/>
                <a:cs typeface="メイリオ"/>
              </a:rPr>
              <a:t> </a:t>
            </a:r>
            <a:r>
              <a:rPr dirty="0" sz="600">
                <a:solidFill>
                  <a:srgbClr val="201F1F"/>
                </a:solidFill>
                <a:latin typeface="メイリオ"/>
                <a:cs typeface="メイリオ"/>
              </a:rPr>
              <a:t>Ikada</a:t>
            </a:r>
            <a:r>
              <a:rPr dirty="0" sz="600" spc="10">
                <a:solidFill>
                  <a:srgbClr val="201F1F"/>
                </a:solidFill>
                <a:latin typeface="メイリオ"/>
                <a:cs typeface="メイリオ"/>
              </a:rPr>
              <a:t> </a:t>
            </a:r>
            <a:r>
              <a:rPr dirty="0" sz="600" spc="-25">
                <a:solidFill>
                  <a:srgbClr val="201F1F"/>
                </a:solidFill>
                <a:latin typeface="メイリオ"/>
                <a:cs typeface="メイリオ"/>
              </a:rPr>
              <a:t>Y,</a:t>
            </a:r>
            <a:r>
              <a:rPr dirty="0" sz="600" spc="500">
                <a:solidFill>
                  <a:srgbClr val="201F1F"/>
                </a:solidFill>
                <a:latin typeface="メイリオ"/>
                <a:cs typeface="メイリオ"/>
              </a:rPr>
              <a:t> </a:t>
            </a:r>
            <a:r>
              <a:rPr dirty="0" sz="600">
                <a:solidFill>
                  <a:srgbClr val="201F1F"/>
                </a:solidFill>
                <a:latin typeface="メイリオ"/>
                <a:cs typeface="メイリオ"/>
              </a:rPr>
              <a:t>Kurumatani</a:t>
            </a:r>
            <a:r>
              <a:rPr dirty="0" sz="600" spc="20">
                <a:solidFill>
                  <a:srgbClr val="201F1F"/>
                </a:solidFill>
                <a:latin typeface="メイリオ"/>
                <a:cs typeface="メイリオ"/>
              </a:rPr>
              <a:t> </a:t>
            </a:r>
            <a:r>
              <a:rPr dirty="0" sz="600">
                <a:solidFill>
                  <a:srgbClr val="201F1F"/>
                </a:solidFill>
                <a:latin typeface="メイリオ"/>
                <a:cs typeface="メイリオ"/>
              </a:rPr>
              <a:t>N.</a:t>
            </a:r>
            <a:r>
              <a:rPr dirty="0" sz="600" spc="10">
                <a:solidFill>
                  <a:srgbClr val="201F1F"/>
                </a:solidFill>
                <a:latin typeface="メイリオ"/>
                <a:cs typeface="メイリオ"/>
              </a:rPr>
              <a:t> </a:t>
            </a:r>
            <a:r>
              <a:rPr dirty="0" sz="600">
                <a:solidFill>
                  <a:srgbClr val="201F1F"/>
                </a:solidFill>
                <a:latin typeface="メイリオ"/>
                <a:cs typeface="メイリオ"/>
              </a:rPr>
              <a:t>Effect</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exposure</a:t>
            </a:r>
            <a:r>
              <a:rPr dirty="0" sz="600" spc="10">
                <a:solidFill>
                  <a:srgbClr val="201F1F"/>
                </a:solidFill>
                <a:latin typeface="メイリオ"/>
                <a:cs typeface="メイリオ"/>
              </a:rPr>
              <a:t> </a:t>
            </a:r>
            <a:r>
              <a:rPr dirty="0" sz="600">
                <a:solidFill>
                  <a:srgbClr val="201F1F"/>
                </a:solidFill>
                <a:latin typeface="メイリオ"/>
                <a:cs typeface="メイリオ"/>
              </a:rPr>
              <a:t>to</a:t>
            </a:r>
            <a:r>
              <a:rPr dirty="0" sz="600" spc="20">
                <a:solidFill>
                  <a:srgbClr val="201F1F"/>
                </a:solidFill>
                <a:latin typeface="メイリオ"/>
                <a:cs typeface="メイリオ"/>
              </a:rPr>
              <a:t> </a:t>
            </a:r>
            <a:r>
              <a:rPr dirty="0" sz="600">
                <a:solidFill>
                  <a:srgbClr val="201F1F"/>
                </a:solidFill>
                <a:latin typeface="メイリオ"/>
                <a:cs typeface="メイリオ"/>
              </a:rPr>
              <a:t>evening</a:t>
            </a:r>
            <a:r>
              <a:rPr dirty="0" sz="600" spc="10">
                <a:solidFill>
                  <a:srgbClr val="201F1F"/>
                </a:solidFill>
                <a:latin typeface="メイリオ"/>
                <a:cs typeface="メイリオ"/>
              </a:rPr>
              <a:t> </a:t>
            </a:r>
            <a:r>
              <a:rPr dirty="0" sz="600">
                <a:solidFill>
                  <a:srgbClr val="201F1F"/>
                </a:solidFill>
                <a:latin typeface="メイリオ"/>
                <a:cs typeface="メイリオ"/>
              </a:rPr>
              <a:t>light</a:t>
            </a:r>
            <a:r>
              <a:rPr dirty="0" sz="600" spc="15">
                <a:solidFill>
                  <a:srgbClr val="201F1F"/>
                </a:solidFill>
                <a:latin typeface="メイリオ"/>
                <a:cs typeface="メイリオ"/>
              </a:rPr>
              <a:t> </a:t>
            </a:r>
            <a:r>
              <a:rPr dirty="0" sz="600">
                <a:solidFill>
                  <a:srgbClr val="201F1F"/>
                </a:solidFill>
                <a:latin typeface="メイリオ"/>
                <a:cs typeface="メイリオ"/>
              </a:rPr>
              <a:t>on</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10">
                <a:solidFill>
                  <a:srgbClr val="201F1F"/>
                </a:solidFill>
                <a:latin typeface="メイリオ"/>
                <a:cs typeface="メイリオ"/>
              </a:rPr>
              <a:t> </a:t>
            </a:r>
            <a:r>
              <a:rPr dirty="0" sz="600">
                <a:solidFill>
                  <a:srgbClr val="201F1F"/>
                </a:solidFill>
                <a:latin typeface="メイリオ"/>
                <a:cs typeface="メイリオ"/>
              </a:rPr>
              <a:t>initiation</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elderly:</a:t>
            </a:r>
            <a:r>
              <a:rPr dirty="0" sz="600" spc="260">
                <a:solidFill>
                  <a:srgbClr val="201F1F"/>
                </a:solidFill>
                <a:latin typeface="メイリオ"/>
                <a:cs typeface="メイリオ"/>
              </a:rPr>
              <a:t> </a:t>
            </a:r>
            <a:r>
              <a:rPr dirty="0" sz="600">
                <a:solidFill>
                  <a:srgbClr val="201F1F"/>
                </a:solidFill>
                <a:latin typeface="メイリオ"/>
                <a:cs typeface="メイリオ"/>
              </a:rPr>
              <a:t>a</a:t>
            </a:r>
            <a:r>
              <a:rPr dirty="0" sz="600" spc="270">
                <a:solidFill>
                  <a:srgbClr val="201F1F"/>
                </a:solidFill>
                <a:latin typeface="メイリオ"/>
                <a:cs typeface="メイリオ"/>
              </a:rPr>
              <a:t> </a:t>
            </a:r>
            <a:r>
              <a:rPr dirty="0" sz="600">
                <a:solidFill>
                  <a:srgbClr val="201F1F"/>
                </a:solidFill>
                <a:latin typeface="メイリオ"/>
                <a:cs typeface="メイリオ"/>
              </a:rPr>
              <a:t>longitudinal</a:t>
            </a:r>
            <a:r>
              <a:rPr dirty="0" sz="600" spc="270">
                <a:solidFill>
                  <a:srgbClr val="201F1F"/>
                </a:solidFill>
                <a:latin typeface="メイリオ"/>
                <a:cs typeface="メイリオ"/>
              </a:rPr>
              <a:t> </a:t>
            </a:r>
            <a:r>
              <a:rPr dirty="0" sz="600">
                <a:solidFill>
                  <a:srgbClr val="201F1F"/>
                </a:solidFill>
                <a:latin typeface="メイリオ"/>
                <a:cs typeface="メイリオ"/>
              </a:rPr>
              <a:t>analysis</a:t>
            </a:r>
            <a:r>
              <a:rPr dirty="0" sz="600" spc="265">
                <a:solidFill>
                  <a:srgbClr val="201F1F"/>
                </a:solidFill>
                <a:latin typeface="メイリオ"/>
                <a:cs typeface="メイリオ"/>
              </a:rPr>
              <a:t> </a:t>
            </a:r>
            <a:r>
              <a:rPr dirty="0" sz="600">
                <a:solidFill>
                  <a:srgbClr val="201F1F"/>
                </a:solidFill>
                <a:latin typeface="メイリオ"/>
                <a:cs typeface="メイリオ"/>
              </a:rPr>
              <a:t>for</a:t>
            </a:r>
            <a:r>
              <a:rPr dirty="0" sz="600" spc="254">
                <a:solidFill>
                  <a:srgbClr val="201F1F"/>
                </a:solidFill>
                <a:latin typeface="メイリオ"/>
                <a:cs typeface="メイリオ"/>
              </a:rPr>
              <a:t> </a:t>
            </a:r>
            <a:r>
              <a:rPr dirty="0" sz="600">
                <a:solidFill>
                  <a:srgbClr val="201F1F"/>
                </a:solidFill>
                <a:latin typeface="メイリオ"/>
                <a:cs typeface="メイリオ"/>
              </a:rPr>
              <a:t>repeated</a:t>
            </a:r>
            <a:r>
              <a:rPr dirty="0" sz="600" spc="265">
                <a:solidFill>
                  <a:srgbClr val="201F1F"/>
                </a:solidFill>
                <a:latin typeface="メイリオ"/>
                <a:cs typeface="メイリオ"/>
              </a:rPr>
              <a:t> </a:t>
            </a:r>
            <a:r>
              <a:rPr dirty="0" sz="600">
                <a:solidFill>
                  <a:srgbClr val="201F1F"/>
                </a:solidFill>
                <a:latin typeface="メイリオ"/>
                <a:cs typeface="メイリオ"/>
              </a:rPr>
              <a:t>measurements</a:t>
            </a:r>
            <a:r>
              <a:rPr dirty="0" sz="600" spc="270">
                <a:solidFill>
                  <a:srgbClr val="201F1F"/>
                </a:solidFill>
                <a:latin typeface="メイリオ"/>
                <a:cs typeface="メイリオ"/>
              </a:rPr>
              <a:t> </a:t>
            </a:r>
            <a:r>
              <a:rPr dirty="0" sz="600">
                <a:solidFill>
                  <a:srgbClr val="201F1F"/>
                </a:solidFill>
                <a:latin typeface="メイリオ"/>
                <a:cs typeface="メイリオ"/>
              </a:rPr>
              <a:t>in</a:t>
            </a:r>
            <a:r>
              <a:rPr dirty="0" sz="600" spc="270">
                <a:solidFill>
                  <a:srgbClr val="201F1F"/>
                </a:solidFill>
                <a:latin typeface="メイリオ"/>
                <a:cs typeface="メイリオ"/>
              </a:rPr>
              <a:t> </a:t>
            </a:r>
            <a:r>
              <a:rPr dirty="0" sz="600" spc="-20">
                <a:solidFill>
                  <a:srgbClr val="201F1F"/>
                </a:solidFill>
                <a:latin typeface="メイリオ"/>
                <a:cs typeface="メイリオ"/>
              </a:rPr>
              <a:t>home</a:t>
            </a:r>
            <a:r>
              <a:rPr dirty="0" sz="600" spc="500">
                <a:solidFill>
                  <a:srgbClr val="201F1F"/>
                </a:solidFill>
                <a:latin typeface="メイリオ"/>
                <a:cs typeface="メイリオ"/>
              </a:rPr>
              <a:t> </a:t>
            </a:r>
            <a:r>
              <a:rPr dirty="0" sz="600">
                <a:solidFill>
                  <a:srgbClr val="201F1F"/>
                </a:solidFill>
                <a:latin typeface="メイリオ"/>
                <a:cs typeface="メイリオ"/>
              </a:rPr>
              <a:t>settings.</a:t>
            </a:r>
            <a:r>
              <a:rPr dirty="0" sz="600" spc="-30">
                <a:solidFill>
                  <a:srgbClr val="201F1F"/>
                </a:solidFill>
                <a:latin typeface="メイリオ"/>
                <a:cs typeface="メイリオ"/>
              </a:rPr>
              <a:t> </a:t>
            </a:r>
            <a:r>
              <a:rPr dirty="0" sz="600">
                <a:solidFill>
                  <a:srgbClr val="201F1F"/>
                </a:solidFill>
                <a:latin typeface="メイリオ"/>
                <a:cs typeface="メイリオ"/>
              </a:rPr>
              <a:t>Chronobiol</a:t>
            </a:r>
            <a:r>
              <a:rPr dirty="0" sz="600" spc="-25">
                <a:solidFill>
                  <a:srgbClr val="201F1F"/>
                </a:solidFill>
                <a:latin typeface="メイリオ"/>
                <a:cs typeface="メイリオ"/>
              </a:rPr>
              <a:t> </a:t>
            </a:r>
            <a:r>
              <a:rPr dirty="0" sz="600">
                <a:solidFill>
                  <a:srgbClr val="201F1F"/>
                </a:solidFill>
                <a:latin typeface="メイリオ"/>
                <a:cs typeface="メイリオ"/>
              </a:rPr>
              <a:t>Int</a:t>
            </a:r>
            <a:r>
              <a:rPr dirty="0" sz="600" spc="-25">
                <a:solidFill>
                  <a:srgbClr val="201F1F"/>
                </a:solidFill>
                <a:latin typeface="メイリオ"/>
                <a:cs typeface="メイリオ"/>
              </a:rPr>
              <a:t> </a:t>
            </a:r>
            <a:r>
              <a:rPr dirty="0" sz="600">
                <a:solidFill>
                  <a:srgbClr val="201F1F"/>
                </a:solidFill>
                <a:latin typeface="メイリオ"/>
                <a:cs typeface="メイリオ"/>
              </a:rPr>
              <a:t>31:</a:t>
            </a:r>
            <a:r>
              <a:rPr dirty="0" sz="600" spc="-20">
                <a:solidFill>
                  <a:srgbClr val="201F1F"/>
                </a:solidFill>
                <a:latin typeface="メイリオ"/>
                <a:cs typeface="メイリオ"/>
              </a:rPr>
              <a:t> </a:t>
            </a:r>
            <a:r>
              <a:rPr dirty="0" sz="600" spc="-10">
                <a:solidFill>
                  <a:srgbClr val="201F1F"/>
                </a:solidFill>
                <a:latin typeface="メイリオ"/>
                <a:cs typeface="メイリオ"/>
              </a:rPr>
              <a:t>461-</a:t>
            </a:r>
            <a:r>
              <a:rPr dirty="0" sz="600">
                <a:solidFill>
                  <a:srgbClr val="201F1F"/>
                </a:solidFill>
                <a:latin typeface="メイリオ"/>
                <a:cs typeface="メイリオ"/>
              </a:rPr>
              <a:t>467,</a:t>
            </a:r>
            <a:r>
              <a:rPr dirty="0" sz="600" spc="-15">
                <a:solidFill>
                  <a:srgbClr val="201F1F"/>
                </a:solidFill>
                <a:latin typeface="メイリオ"/>
                <a:cs typeface="メイリオ"/>
              </a:rPr>
              <a:t> </a:t>
            </a:r>
            <a:r>
              <a:rPr dirty="0" sz="600" spc="-20">
                <a:solidFill>
                  <a:srgbClr val="201F1F"/>
                </a:solidFill>
                <a:latin typeface="メイリオ"/>
                <a:cs typeface="メイリオ"/>
              </a:rPr>
              <a:t>2014.</a:t>
            </a:r>
            <a:endParaRPr sz="600">
              <a:latin typeface="メイリオ"/>
              <a:cs typeface="メイリオ"/>
            </a:endParaRPr>
          </a:p>
          <a:p>
            <a:pPr algn="just" marL="156845" marR="6985" indent="-144780">
              <a:lnSpc>
                <a:spcPct val="100000"/>
              </a:lnSpc>
              <a:spcBef>
                <a:spcPts val="395"/>
              </a:spcBef>
            </a:pPr>
            <a:r>
              <a:rPr dirty="0" sz="600">
                <a:solidFill>
                  <a:srgbClr val="201F1F"/>
                </a:solidFill>
                <a:latin typeface="メイリオ"/>
                <a:cs typeface="メイリオ"/>
              </a:rPr>
              <a:t>4.</a:t>
            </a:r>
            <a:r>
              <a:rPr dirty="0" sz="600" spc="300">
                <a:solidFill>
                  <a:srgbClr val="201F1F"/>
                </a:solidFill>
                <a:latin typeface="メイリオ"/>
                <a:cs typeface="メイリオ"/>
              </a:rPr>
              <a:t> </a:t>
            </a:r>
            <a:r>
              <a:rPr dirty="0" sz="600">
                <a:solidFill>
                  <a:srgbClr val="201F1F"/>
                </a:solidFill>
                <a:latin typeface="メイリオ"/>
                <a:cs typeface="メイリオ"/>
              </a:rPr>
              <a:t>Xu</a:t>
            </a:r>
            <a:r>
              <a:rPr dirty="0" sz="600" spc="20">
                <a:solidFill>
                  <a:srgbClr val="201F1F"/>
                </a:solidFill>
                <a:latin typeface="メイリオ"/>
                <a:cs typeface="メイリオ"/>
              </a:rPr>
              <a:t> </a:t>
            </a:r>
            <a:r>
              <a:rPr dirty="0" sz="600">
                <a:solidFill>
                  <a:srgbClr val="201F1F"/>
                </a:solidFill>
                <a:latin typeface="メイリオ"/>
                <a:cs typeface="メイリオ"/>
              </a:rPr>
              <a:t>YX,</a:t>
            </a:r>
            <a:r>
              <a:rPr dirty="0" sz="600" spc="10">
                <a:solidFill>
                  <a:srgbClr val="201F1F"/>
                </a:solidFill>
                <a:latin typeface="メイリオ"/>
                <a:cs typeface="メイリオ"/>
              </a:rPr>
              <a:t> </a:t>
            </a:r>
            <a:r>
              <a:rPr dirty="0" sz="600">
                <a:solidFill>
                  <a:srgbClr val="201F1F"/>
                </a:solidFill>
                <a:latin typeface="メイリオ"/>
                <a:cs typeface="メイリオ"/>
              </a:rPr>
              <a:t>Zhang</a:t>
            </a:r>
            <a:r>
              <a:rPr dirty="0" sz="600" spc="15">
                <a:solidFill>
                  <a:srgbClr val="201F1F"/>
                </a:solidFill>
                <a:latin typeface="メイリオ"/>
                <a:cs typeface="メイリオ"/>
              </a:rPr>
              <a:t> </a:t>
            </a:r>
            <a:r>
              <a:rPr dirty="0" sz="600">
                <a:solidFill>
                  <a:srgbClr val="201F1F"/>
                </a:solidFill>
                <a:latin typeface="メイリオ"/>
                <a:cs typeface="メイリオ"/>
              </a:rPr>
              <a:t>JH,</a:t>
            </a:r>
            <a:r>
              <a:rPr dirty="0" sz="600" spc="10">
                <a:solidFill>
                  <a:srgbClr val="201F1F"/>
                </a:solidFill>
                <a:latin typeface="メイリオ"/>
                <a:cs typeface="メイリオ"/>
              </a:rPr>
              <a:t> </a:t>
            </a:r>
            <a:r>
              <a:rPr dirty="0" sz="600">
                <a:solidFill>
                  <a:srgbClr val="201F1F"/>
                </a:solidFill>
                <a:latin typeface="メイリオ"/>
                <a:cs typeface="メイリオ"/>
              </a:rPr>
              <a:t>Tao</a:t>
            </a:r>
            <a:r>
              <a:rPr dirty="0" sz="600" spc="20">
                <a:solidFill>
                  <a:srgbClr val="201F1F"/>
                </a:solidFill>
                <a:latin typeface="メイリオ"/>
                <a:cs typeface="メイリオ"/>
              </a:rPr>
              <a:t> </a:t>
            </a:r>
            <a:r>
              <a:rPr dirty="0" sz="600">
                <a:solidFill>
                  <a:srgbClr val="201F1F"/>
                </a:solidFill>
                <a:latin typeface="メイリオ"/>
                <a:cs typeface="メイリオ"/>
              </a:rPr>
              <a:t>FB, Sun</a:t>
            </a:r>
            <a:r>
              <a:rPr dirty="0" sz="600" spc="10">
                <a:solidFill>
                  <a:srgbClr val="201F1F"/>
                </a:solidFill>
                <a:latin typeface="メイリオ"/>
                <a:cs typeface="メイリオ"/>
              </a:rPr>
              <a:t> </a:t>
            </a:r>
            <a:r>
              <a:rPr dirty="0" sz="600">
                <a:solidFill>
                  <a:srgbClr val="201F1F"/>
                </a:solidFill>
                <a:latin typeface="メイリオ"/>
                <a:cs typeface="メイリオ"/>
              </a:rPr>
              <a:t>Y.</a:t>
            </a:r>
            <a:r>
              <a:rPr dirty="0" sz="600" spc="10">
                <a:solidFill>
                  <a:srgbClr val="201F1F"/>
                </a:solidFill>
                <a:latin typeface="メイリオ"/>
                <a:cs typeface="メイリオ"/>
              </a:rPr>
              <a:t> </a:t>
            </a:r>
            <a:r>
              <a:rPr dirty="0" sz="600">
                <a:solidFill>
                  <a:srgbClr val="201F1F"/>
                </a:solidFill>
                <a:latin typeface="メイリオ"/>
                <a:cs typeface="メイリオ"/>
              </a:rPr>
              <a:t>Association</a:t>
            </a:r>
            <a:r>
              <a:rPr dirty="0" sz="600" spc="25">
                <a:solidFill>
                  <a:srgbClr val="201F1F"/>
                </a:solidFill>
                <a:latin typeface="メイリオ"/>
                <a:cs typeface="メイリオ"/>
              </a:rPr>
              <a:t> </a:t>
            </a:r>
            <a:r>
              <a:rPr dirty="0" sz="600">
                <a:solidFill>
                  <a:srgbClr val="201F1F"/>
                </a:solidFill>
                <a:latin typeface="メイリオ"/>
                <a:cs typeface="メイリオ"/>
              </a:rPr>
              <a:t>between</a:t>
            </a:r>
            <a:r>
              <a:rPr dirty="0" sz="600" spc="15">
                <a:solidFill>
                  <a:srgbClr val="201F1F"/>
                </a:solidFill>
                <a:latin typeface="メイリオ"/>
                <a:cs typeface="メイリオ"/>
              </a:rPr>
              <a:t> </a:t>
            </a:r>
            <a:r>
              <a:rPr dirty="0" sz="600">
                <a:solidFill>
                  <a:srgbClr val="201F1F"/>
                </a:solidFill>
                <a:latin typeface="メイリオ"/>
                <a:cs typeface="メイリオ"/>
              </a:rPr>
              <a:t>exposure</a:t>
            </a:r>
            <a:r>
              <a:rPr dirty="0" sz="600" spc="25">
                <a:solidFill>
                  <a:srgbClr val="201F1F"/>
                </a:solidFill>
                <a:latin typeface="メイリオ"/>
                <a:cs typeface="メイリオ"/>
              </a:rPr>
              <a:t> </a:t>
            </a:r>
            <a:r>
              <a:rPr dirty="0" sz="600">
                <a:solidFill>
                  <a:srgbClr val="201F1F"/>
                </a:solidFill>
                <a:latin typeface="メイリオ"/>
                <a:cs typeface="メイリオ"/>
              </a:rPr>
              <a:t>to</a:t>
            </a:r>
            <a:r>
              <a:rPr dirty="0" sz="600" spc="15">
                <a:solidFill>
                  <a:srgbClr val="201F1F"/>
                </a:solidFill>
                <a:latin typeface="メイリオ"/>
                <a:cs typeface="メイリオ"/>
              </a:rPr>
              <a:t> </a:t>
            </a:r>
            <a:r>
              <a:rPr dirty="0" sz="600">
                <a:solidFill>
                  <a:srgbClr val="201F1F"/>
                </a:solidFill>
                <a:latin typeface="メイリオ"/>
                <a:cs typeface="メイリオ"/>
              </a:rPr>
              <a:t>light</a:t>
            </a:r>
            <a:r>
              <a:rPr dirty="0" sz="600" spc="15">
                <a:solidFill>
                  <a:srgbClr val="201F1F"/>
                </a:solidFill>
                <a:latin typeface="メイリオ"/>
                <a:cs typeface="メイリオ"/>
              </a:rPr>
              <a:t> </a:t>
            </a:r>
            <a:r>
              <a:rPr dirty="0" sz="600" spc="-25">
                <a:solidFill>
                  <a:srgbClr val="201F1F"/>
                </a:solidFill>
                <a:latin typeface="メイリオ"/>
                <a:cs typeface="メイリオ"/>
              </a:rPr>
              <a:t>at</a:t>
            </a:r>
            <a:r>
              <a:rPr dirty="0" sz="600" spc="500">
                <a:solidFill>
                  <a:srgbClr val="201F1F"/>
                </a:solidFill>
                <a:latin typeface="メイリオ"/>
                <a:cs typeface="メイリオ"/>
              </a:rPr>
              <a:t> </a:t>
            </a:r>
            <a:r>
              <a:rPr dirty="0" sz="600">
                <a:solidFill>
                  <a:srgbClr val="201F1F"/>
                </a:solidFill>
                <a:latin typeface="メイリオ"/>
                <a:cs typeface="メイリオ"/>
              </a:rPr>
              <a:t>night</a:t>
            </a:r>
            <a:r>
              <a:rPr dirty="0" sz="600" spc="5">
                <a:solidFill>
                  <a:srgbClr val="201F1F"/>
                </a:solidFill>
                <a:latin typeface="メイリオ"/>
                <a:cs typeface="メイリオ"/>
              </a:rPr>
              <a:t> </a:t>
            </a:r>
            <a:r>
              <a:rPr dirty="0" sz="600">
                <a:solidFill>
                  <a:srgbClr val="201F1F"/>
                </a:solidFill>
                <a:latin typeface="メイリオ"/>
                <a:cs typeface="メイリオ"/>
              </a:rPr>
              <a:t>(LAN)</a:t>
            </a:r>
            <a:r>
              <a:rPr dirty="0" sz="600" spc="10">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10">
                <a:solidFill>
                  <a:srgbClr val="201F1F"/>
                </a:solidFill>
                <a:latin typeface="メイリオ"/>
                <a:cs typeface="メイリオ"/>
              </a:rPr>
              <a:t> </a:t>
            </a:r>
            <a:r>
              <a:rPr dirty="0" sz="600">
                <a:solidFill>
                  <a:srgbClr val="201F1F"/>
                </a:solidFill>
                <a:latin typeface="メイリオ"/>
                <a:cs typeface="メイリオ"/>
              </a:rPr>
              <a:t>problems:</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10">
                <a:solidFill>
                  <a:srgbClr val="201F1F"/>
                </a:solidFill>
                <a:latin typeface="メイリオ"/>
                <a:cs typeface="メイリオ"/>
              </a:rPr>
              <a:t> </a:t>
            </a:r>
            <a:r>
              <a:rPr dirty="0" sz="600">
                <a:solidFill>
                  <a:srgbClr val="201F1F"/>
                </a:solidFill>
                <a:latin typeface="メイリオ"/>
                <a:cs typeface="メイリオ"/>
              </a:rPr>
              <a:t>systematic</a:t>
            </a:r>
            <a:r>
              <a:rPr dirty="0" sz="600" spc="5">
                <a:solidFill>
                  <a:srgbClr val="201F1F"/>
                </a:solidFill>
                <a:latin typeface="メイリオ"/>
                <a:cs typeface="メイリオ"/>
              </a:rPr>
              <a:t> </a:t>
            </a:r>
            <a:r>
              <a:rPr dirty="0" sz="600">
                <a:solidFill>
                  <a:srgbClr val="201F1F"/>
                </a:solidFill>
                <a:latin typeface="メイリオ"/>
                <a:cs typeface="メイリオ"/>
              </a:rPr>
              <a:t>review</a:t>
            </a:r>
            <a:r>
              <a:rPr dirty="0" sz="600" spc="15">
                <a:solidFill>
                  <a:srgbClr val="201F1F"/>
                </a:solidFill>
                <a:latin typeface="メイリオ"/>
                <a:cs typeface="メイリオ"/>
              </a:rPr>
              <a:t> </a:t>
            </a:r>
            <a:r>
              <a:rPr dirty="0" sz="600">
                <a:solidFill>
                  <a:srgbClr val="201F1F"/>
                </a:solidFill>
                <a:latin typeface="メイリオ"/>
                <a:cs typeface="メイリオ"/>
              </a:rPr>
              <a:t>and</a:t>
            </a:r>
            <a:r>
              <a:rPr dirty="0" sz="600" spc="5">
                <a:solidFill>
                  <a:srgbClr val="201F1F"/>
                </a:solidFill>
                <a:latin typeface="メイリオ"/>
                <a:cs typeface="メイリオ"/>
              </a:rPr>
              <a:t> </a:t>
            </a:r>
            <a:r>
              <a:rPr dirty="0" sz="600" spc="-10">
                <a:solidFill>
                  <a:srgbClr val="201F1F"/>
                </a:solidFill>
                <a:latin typeface="メイリオ"/>
                <a:cs typeface="メイリオ"/>
              </a:rPr>
              <a:t>meta-</a:t>
            </a:r>
            <a:r>
              <a:rPr dirty="0" sz="600">
                <a:solidFill>
                  <a:srgbClr val="201F1F"/>
                </a:solidFill>
                <a:latin typeface="メイリオ"/>
                <a:cs typeface="メイリオ"/>
              </a:rPr>
              <a:t>analysis</a:t>
            </a:r>
            <a:r>
              <a:rPr dirty="0" sz="600" spc="10">
                <a:solidFill>
                  <a:srgbClr val="201F1F"/>
                </a:solidFill>
                <a:latin typeface="メイリオ"/>
                <a:cs typeface="メイリオ"/>
              </a:rPr>
              <a:t> </a:t>
            </a:r>
            <a:r>
              <a:rPr dirty="0" sz="600" spc="-25">
                <a:solidFill>
                  <a:srgbClr val="201F1F"/>
                </a:solidFill>
                <a:latin typeface="メイリオ"/>
                <a:cs typeface="メイリオ"/>
              </a:rPr>
              <a:t>of</a:t>
            </a:r>
            <a:r>
              <a:rPr dirty="0" sz="600" spc="500">
                <a:solidFill>
                  <a:srgbClr val="201F1F"/>
                </a:solidFill>
                <a:latin typeface="メイリオ"/>
                <a:cs typeface="メイリオ"/>
              </a:rPr>
              <a:t> </a:t>
            </a:r>
            <a:r>
              <a:rPr dirty="0" sz="600">
                <a:solidFill>
                  <a:srgbClr val="201F1F"/>
                </a:solidFill>
                <a:latin typeface="メイリオ"/>
                <a:cs typeface="メイリオ"/>
              </a:rPr>
              <a:t>observational</a:t>
            </a:r>
            <a:r>
              <a:rPr dirty="0" sz="600" spc="-30">
                <a:solidFill>
                  <a:srgbClr val="201F1F"/>
                </a:solidFill>
                <a:latin typeface="メイリオ"/>
                <a:cs typeface="メイリオ"/>
              </a:rPr>
              <a:t> </a:t>
            </a:r>
            <a:r>
              <a:rPr dirty="0" sz="600">
                <a:solidFill>
                  <a:srgbClr val="201F1F"/>
                </a:solidFill>
                <a:latin typeface="メイリオ"/>
                <a:cs typeface="メイリオ"/>
              </a:rPr>
              <a:t>studies.</a:t>
            </a:r>
            <a:r>
              <a:rPr dirty="0" sz="600" spc="-40">
                <a:solidFill>
                  <a:srgbClr val="201F1F"/>
                </a:solidFill>
                <a:latin typeface="メイリオ"/>
                <a:cs typeface="メイリオ"/>
              </a:rPr>
              <a:t> </a:t>
            </a:r>
            <a:r>
              <a:rPr dirty="0" sz="600">
                <a:solidFill>
                  <a:srgbClr val="201F1F"/>
                </a:solidFill>
                <a:latin typeface="メイリオ"/>
                <a:cs typeface="メイリオ"/>
              </a:rPr>
              <a:t>Sci</a:t>
            </a:r>
            <a:r>
              <a:rPr dirty="0" sz="600" spc="-50">
                <a:solidFill>
                  <a:srgbClr val="201F1F"/>
                </a:solidFill>
                <a:latin typeface="メイリオ"/>
                <a:cs typeface="メイリオ"/>
              </a:rPr>
              <a:t> </a:t>
            </a:r>
            <a:r>
              <a:rPr dirty="0" sz="600">
                <a:solidFill>
                  <a:srgbClr val="201F1F"/>
                </a:solidFill>
                <a:latin typeface="メイリオ"/>
                <a:cs typeface="メイリオ"/>
              </a:rPr>
              <a:t>Total</a:t>
            </a:r>
            <a:r>
              <a:rPr dirty="0" sz="600" spc="-30">
                <a:solidFill>
                  <a:srgbClr val="201F1F"/>
                </a:solidFill>
                <a:latin typeface="メイリオ"/>
                <a:cs typeface="メイリオ"/>
              </a:rPr>
              <a:t> </a:t>
            </a:r>
            <a:r>
              <a:rPr dirty="0" sz="600">
                <a:solidFill>
                  <a:srgbClr val="201F1F"/>
                </a:solidFill>
                <a:latin typeface="メイリオ"/>
                <a:cs typeface="メイリオ"/>
              </a:rPr>
              <a:t>Environ.</a:t>
            </a:r>
            <a:r>
              <a:rPr dirty="0" sz="600" spc="-25">
                <a:solidFill>
                  <a:srgbClr val="201F1F"/>
                </a:solidFill>
                <a:latin typeface="メイリオ"/>
                <a:cs typeface="メイリオ"/>
              </a:rPr>
              <a:t> </a:t>
            </a:r>
            <a:r>
              <a:rPr dirty="0" sz="600">
                <a:solidFill>
                  <a:srgbClr val="201F1F"/>
                </a:solidFill>
                <a:latin typeface="メイリオ"/>
                <a:cs typeface="メイリオ"/>
              </a:rPr>
              <a:t>857:</a:t>
            </a:r>
            <a:r>
              <a:rPr dirty="0" sz="600" spc="-25">
                <a:solidFill>
                  <a:srgbClr val="201F1F"/>
                </a:solidFill>
                <a:latin typeface="メイリオ"/>
                <a:cs typeface="メイリオ"/>
              </a:rPr>
              <a:t> </a:t>
            </a:r>
            <a:r>
              <a:rPr dirty="0" sz="600">
                <a:solidFill>
                  <a:srgbClr val="201F1F"/>
                </a:solidFill>
                <a:latin typeface="メイリオ"/>
                <a:cs typeface="メイリオ"/>
              </a:rPr>
              <a:t>159303,</a:t>
            </a:r>
            <a:r>
              <a:rPr dirty="0" sz="600" spc="-20">
                <a:solidFill>
                  <a:srgbClr val="201F1F"/>
                </a:solidFill>
                <a:latin typeface="メイリオ"/>
                <a:cs typeface="メイリオ"/>
              </a:rPr>
              <a:t> </a:t>
            </a:r>
            <a:r>
              <a:rPr dirty="0" sz="600" spc="-10">
                <a:solidFill>
                  <a:srgbClr val="201F1F"/>
                </a:solidFill>
                <a:latin typeface="メイリオ"/>
                <a:cs typeface="メイリオ"/>
              </a:rPr>
              <a:t>2023.</a:t>
            </a:r>
            <a:endParaRPr sz="600">
              <a:latin typeface="メイリオ"/>
              <a:cs typeface="メイリオ"/>
            </a:endParaRPr>
          </a:p>
          <a:p>
            <a:pPr algn="just" marL="156845" marR="5080" indent="-144780">
              <a:lnSpc>
                <a:spcPct val="100000"/>
              </a:lnSpc>
              <a:spcBef>
                <a:spcPts val="409"/>
              </a:spcBef>
            </a:pPr>
            <a:r>
              <a:rPr dirty="0" sz="600">
                <a:solidFill>
                  <a:srgbClr val="201F1F"/>
                </a:solidFill>
                <a:latin typeface="メイリオ"/>
                <a:cs typeface="メイリオ"/>
              </a:rPr>
              <a:t>5.</a:t>
            </a:r>
            <a:r>
              <a:rPr dirty="0" sz="600" spc="310">
                <a:solidFill>
                  <a:srgbClr val="201F1F"/>
                </a:solidFill>
                <a:latin typeface="メイリオ"/>
                <a:cs typeface="メイリオ"/>
              </a:rPr>
              <a:t> </a:t>
            </a:r>
            <a:r>
              <a:rPr dirty="0" sz="600">
                <a:solidFill>
                  <a:srgbClr val="201F1F"/>
                </a:solidFill>
                <a:latin typeface="メイリオ"/>
                <a:cs typeface="メイリオ"/>
              </a:rPr>
              <a:t>Hébert</a:t>
            </a:r>
            <a:r>
              <a:rPr dirty="0" sz="600" spc="50">
                <a:solidFill>
                  <a:srgbClr val="201F1F"/>
                </a:solidFill>
                <a:latin typeface="メイリオ"/>
                <a:cs typeface="メイリオ"/>
              </a:rPr>
              <a:t> </a:t>
            </a:r>
            <a:r>
              <a:rPr dirty="0" sz="600">
                <a:solidFill>
                  <a:srgbClr val="201F1F"/>
                </a:solidFill>
                <a:latin typeface="メイリオ"/>
                <a:cs typeface="メイリオ"/>
              </a:rPr>
              <a:t>M,</a:t>
            </a:r>
            <a:r>
              <a:rPr dirty="0" sz="600" spc="40">
                <a:solidFill>
                  <a:srgbClr val="201F1F"/>
                </a:solidFill>
                <a:latin typeface="メイリオ"/>
                <a:cs typeface="メイリオ"/>
              </a:rPr>
              <a:t> </a:t>
            </a:r>
            <a:r>
              <a:rPr dirty="0" sz="600">
                <a:solidFill>
                  <a:srgbClr val="201F1F"/>
                </a:solidFill>
                <a:latin typeface="メイリオ"/>
                <a:cs typeface="メイリオ"/>
              </a:rPr>
              <a:t>Martin</a:t>
            </a:r>
            <a:r>
              <a:rPr dirty="0" sz="600" spc="45">
                <a:solidFill>
                  <a:srgbClr val="201F1F"/>
                </a:solidFill>
                <a:latin typeface="メイリオ"/>
                <a:cs typeface="メイリオ"/>
              </a:rPr>
              <a:t> </a:t>
            </a:r>
            <a:r>
              <a:rPr dirty="0" sz="600">
                <a:solidFill>
                  <a:srgbClr val="201F1F"/>
                </a:solidFill>
                <a:latin typeface="メイリオ"/>
                <a:cs typeface="メイリオ"/>
              </a:rPr>
              <a:t>SK,</a:t>
            </a:r>
            <a:r>
              <a:rPr dirty="0" sz="600" spc="35">
                <a:solidFill>
                  <a:srgbClr val="201F1F"/>
                </a:solidFill>
                <a:latin typeface="メイリオ"/>
                <a:cs typeface="メイリオ"/>
              </a:rPr>
              <a:t> </a:t>
            </a:r>
            <a:r>
              <a:rPr dirty="0" sz="600">
                <a:solidFill>
                  <a:srgbClr val="201F1F"/>
                </a:solidFill>
                <a:latin typeface="メイリオ"/>
                <a:cs typeface="メイリオ"/>
              </a:rPr>
              <a:t>Lee</a:t>
            </a:r>
            <a:r>
              <a:rPr dirty="0" sz="600" spc="45">
                <a:solidFill>
                  <a:srgbClr val="201F1F"/>
                </a:solidFill>
                <a:latin typeface="メイリオ"/>
                <a:cs typeface="メイリオ"/>
              </a:rPr>
              <a:t> </a:t>
            </a:r>
            <a:r>
              <a:rPr dirty="0" sz="600">
                <a:solidFill>
                  <a:srgbClr val="201F1F"/>
                </a:solidFill>
                <a:latin typeface="メイリオ"/>
                <a:cs typeface="メイリオ"/>
              </a:rPr>
              <a:t>C,</a:t>
            </a:r>
            <a:r>
              <a:rPr dirty="0" sz="600" spc="35">
                <a:solidFill>
                  <a:srgbClr val="201F1F"/>
                </a:solidFill>
                <a:latin typeface="メイリオ"/>
                <a:cs typeface="メイリオ"/>
              </a:rPr>
              <a:t> </a:t>
            </a:r>
            <a:r>
              <a:rPr dirty="0" sz="600">
                <a:solidFill>
                  <a:srgbClr val="201F1F"/>
                </a:solidFill>
                <a:latin typeface="メイリオ"/>
                <a:cs typeface="メイリオ"/>
              </a:rPr>
              <a:t>Eastman</a:t>
            </a:r>
            <a:r>
              <a:rPr dirty="0" sz="600" spc="45">
                <a:solidFill>
                  <a:srgbClr val="201F1F"/>
                </a:solidFill>
                <a:latin typeface="メイリオ"/>
                <a:cs typeface="メイリオ"/>
              </a:rPr>
              <a:t> </a:t>
            </a:r>
            <a:r>
              <a:rPr dirty="0" sz="600">
                <a:solidFill>
                  <a:srgbClr val="201F1F"/>
                </a:solidFill>
                <a:latin typeface="メイリオ"/>
                <a:cs typeface="メイリオ"/>
              </a:rPr>
              <a:t>CI.</a:t>
            </a:r>
            <a:r>
              <a:rPr dirty="0" sz="600" spc="40">
                <a:solidFill>
                  <a:srgbClr val="201F1F"/>
                </a:solidFill>
                <a:latin typeface="メイリオ"/>
                <a:cs typeface="メイリオ"/>
              </a:rPr>
              <a:t> </a:t>
            </a:r>
            <a:r>
              <a:rPr dirty="0" sz="600">
                <a:solidFill>
                  <a:srgbClr val="201F1F"/>
                </a:solidFill>
                <a:latin typeface="メイリオ"/>
                <a:cs typeface="メイリオ"/>
              </a:rPr>
              <a:t>The</a:t>
            </a:r>
            <a:r>
              <a:rPr dirty="0" sz="600" spc="60">
                <a:solidFill>
                  <a:srgbClr val="201F1F"/>
                </a:solidFill>
                <a:latin typeface="メイリオ"/>
                <a:cs typeface="メイリオ"/>
              </a:rPr>
              <a:t> </a:t>
            </a:r>
            <a:r>
              <a:rPr dirty="0" sz="600">
                <a:solidFill>
                  <a:srgbClr val="201F1F"/>
                </a:solidFill>
                <a:latin typeface="メイリオ"/>
                <a:cs typeface="メイリオ"/>
              </a:rPr>
              <a:t>effects</a:t>
            </a:r>
            <a:r>
              <a:rPr dirty="0" sz="600" spc="45">
                <a:solidFill>
                  <a:srgbClr val="201F1F"/>
                </a:solidFill>
                <a:latin typeface="メイリオ"/>
                <a:cs typeface="メイリオ"/>
              </a:rPr>
              <a:t> </a:t>
            </a:r>
            <a:r>
              <a:rPr dirty="0" sz="600">
                <a:solidFill>
                  <a:srgbClr val="201F1F"/>
                </a:solidFill>
                <a:latin typeface="メイリオ"/>
                <a:cs typeface="メイリオ"/>
              </a:rPr>
              <a:t>of</a:t>
            </a:r>
            <a:r>
              <a:rPr dirty="0" sz="600" spc="45">
                <a:solidFill>
                  <a:srgbClr val="201F1F"/>
                </a:solidFill>
                <a:latin typeface="メイリオ"/>
                <a:cs typeface="メイリオ"/>
              </a:rPr>
              <a:t> </a:t>
            </a:r>
            <a:r>
              <a:rPr dirty="0" sz="600">
                <a:solidFill>
                  <a:srgbClr val="201F1F"/>
                </a:solidFill>
                <a:latin typeface="メイリオ"/>
                <a:cs typeface="メイリオ"/>
              </a:rPr>
              <a:t>prior</a:t>
            </a:r>
            <a:r>
              <a:rPr dirty="0" sz="600" spc="50">
                <a:solidFill>
                  <a:srgbClr val="201F1F"/>
                </a:solidFill>
                <a:latin typeface="メイリオ"/>
                <a:cs typeface="メイリオ"/>
              </a:rPr>
              <a:t> </a:t>
            </a:r>
            <a:r>
              <a:rPr dirty="0" sz="600">
                <a:solidFill>
                  <a:srgbClr val="201F1F"/>
                </a:solidFill>
                <a:latin typeface="メイリオ"/>
                <a:cs typeface="メイリオ"/>
              </a:rPr>
              <a:t>light</a:t>
            </a:r>
            <a:r>
              <a:rPr dirty="0" sz="600" spc="45">
                <a:solidFill>
                  <a:srgbClr val="201F1F"/>
                </a:solidFill>
                <a:latin typeface="メイリオ"/>
                <a:cs typeface="メイリオ"/>
              </a:rPr>
              <a:t> </a:t>
            </a:r>
            <a:r>
              <a:rPr dirty="0" sz="600" spc="-10">
                <a:solidFill>
                  <a:srgbClr val="201F1F"/>
                </a:solidFill>
                <a:latin typeface="メイリオ"/>
                <a:cs typeface="メイリオ"/>
              </a:rPr>
              <a:t>history</a:t>
            </a:r>
            <a:r>
              <a:rPr dirty="0" sz="600" spc="500">
                <a:solidFill>
                  <a:srgbClr val="201F1F"/>
                </a:solidFill>
                <a:latin typeface="メイリオ"/>
                <a:cs typeface="メイリオ"/>
              </a:rPr>
              <a:t> </a:t>
            </a:r>
            <a:r>
              <a:rPr dirty="0" sz="600">
                <a:solidFill>
                  <a:srgbClr val="201F1F"/>
                </a:solidFill>
                <a:latin typeface="メイリオ"/>
                <a:cs typeface="メイリオ"/>
              </a:rPr>
              <a:t>on the suppression of melatonin by light in humans. J Pineal Res 33: </a:t>
            </a:r>
            <a:r>
              <a:rPr dirty="0" sz="600" spc="-20">
                <a:solidFill>
                  <a:srgbClr val="201F1F"/>
                </a:solidFill>
                <a:latin typeface="メイリオ"/>
                <a:cs typeface="メイリオ"/>
              </a:rPr>
              <a:t>198-</a:t>
            </a:r>
            <a:r>
              <a:rPr dirty="0" sz="600">
                <a:solidFill>
                  <a:srgbClr val="201F1F"/>
                </a:solidFill>
                <a:latin typeface="メイリオ"/>
                <a:cs typeface="メイリオ"/>
              </a:rPr>
              <a:t>203,</a:t>
            </a:r>
            <a:r>
              <a:rPr dirty="0" sz="600" spc="-30">
                <a:solidFill>
                  <a:srgbClr val="201F1F"/>
                </a:solidFill>
                <a:latin typeface="メイリオ"/>
                <a:cs typeface="メイリオ"/>
              </a:rPr>
              <a:t> </a:t>
            </a:r>
            <a:r>
              <a:rPr dirty="0" sz="600" spc="-10">
                <a:solidFill>
                  <a:srgbClr val="201F1F"/>
                </a:solidFill>
                <a:latin typeface="メイリオ"/>
                <a:cs typeface="メイリオ"/>
              </a:rPr>
              <a:t>2002.</a:t>
            </a:r>
            <a:endParaRPr sz="600">
              <a:latin typeface="メイリオ"/>
              <a:cs typeface="メイリオ"/>
            </a:endParaRPr>
          </a:p>
          <a:p>
            <a:pPr algn="just" marL="156845" marR="5080" indent="-144780">
              <a:lnSpc>
                <a:spcPct val="100000"/>
              </a:lnSpc>
              <a:spcBef>
                <a:spcPts val="395"/>
              </a:spcBef>
            </a:pPr>
            <a:r>
              <a:rPr dirty="0" sz="600">
                <a:solidFill>
                  <a:srgbClr val="201F1F"/>
                </a:solidFill>
                <a:latin typeface="メイリオ"/>
                <a:cs typeface="メイリオ"/>
              </a:rPr>
              <a:t>6.</a:t>
            </a:r>
            <a:r>
              <a:rPr dirty="0" sz="600" spc="320">
                <a:solidFill>
                  <a:srgbClr val="201F1F"/>
                </a:solidFill>
                <a:latin typeface="メイリオ"/>
                <a:cs typeface="メイリオ"/>
              </a:rPr>
              <a:t> </a:t>
            </a:r>
            <a:r>
              <a:rPr dirty="0" sz="600">
                <a:solidFill>
                  <a:srgbClr val="201F1F"/>
                </a:solidFill>
                <a:latin typeface="メイリオ"/>
                <a:cs typeface="メイリオ"/>
              </a:rPr>
              <a:t>Hattar</a:t>
            </a:r>
            <a:r>
              <a:rPr dirty="0" sz="600" spc="70">
                <a:solidFill>
                  <a:srgbClr val="201F1F"/>
                </a:solidFill>
                <a:latin typeface="メイリオ"/>
                <a:cs typeface="メイリオ"/>
              </a:rPr>
              <a:t> </a:t>
            </a:r>
            <a:r>
              <a:rPr dirty="0" sz="600">
                <a:solidFill>
                  <a:srgbClr val="201F1F"/>
                </a:solidFill>
                <a:latin typeface="メイリオ"/>
                <a:cs typeface="メイリオ"/>
              </a:rPr>
              <a:t>S,</a:t>
            </a:r>
            <a:r>
              <a:rPr dirty="0" sz="600" spc="65">
                <a:solidFill>
                  <a:srgbClr val="201F1F"/>
                </a:solidFill>
                <a:latin typeface="メイリオ"/>
                <a:cs typeface="メイリオ"/>
              </a:rPr>
              <a:t> </a:t>
            </a:r>
            <a:r>
              <a:rPr dirty="0" sz="600">
                <a:solidFill>
                  <a:srgbClr val="201F1F"/>
                </a:solidFill>
                <a:latin typeface="メイリオ"/>
                <a:cs typeface="メイリオ"/>
              </a:rPr>
              <a:t>Liao</a:t>
            </a:r>
            <a:r>
              <a:rPr dirty="0" sz="600" spc="70">
                <a:solidFill>
                  <a:srgbClr val="201F1F"/>
                </a:solidFill>
                <a:latin typeface="メイリオ"/>
                <a:cs typeface="メイリオ"/>
              </a:rPr>
              <a:t> </a:t>
            </a:r>
            <a:r>
              <a:rPr dirty="0" sz="600">
                <a:solidFill>
                  <a:srgbClr val="201F1F"/>
                </a:solidFill>
                <a:latin typeface="メイリオ"/>
                <a:cs typeface="メイリオ"/>
              </a:rPr>
              <a:t>HW,</a:t>
            </a:r>
            <a:r>
              <a:rPr dirty="0" sz="600" spc="65">
                <a:solidFill>
                  <a:srgbClr val="201F1F"/>
                </a:solidFill>
                <a:latin typeface="メイリオ"/>
                <a:cs typeface="メイリオ"/>
              </a:rPr>
              <a:t> </a:t>
            </a:r>
            <a:r>
              <a:rPr dirty="0" sz="600">
                <a:solidFill>
                  <a:srgbClr val="201F1F"/>
                </a:solidFill>
                <a:latin typeface="メイリオ"/>
                <a:cs typeface="メイリオ"/>
              </a:rPr>
              <a:t>Takao</a:t>
            </a:r>
            <a:r>
              <a:rPr dirty="0" sz="600" spc="65">
                <a:solidFill>
                  <a:srgbClr val="201F1F"/>
                </a:solidFill>
                <a:latin typeface="メイリオ"/>
                <a:cs typeface="メイリオ"/>
              </a:rPr>
              <a:t> </a:t>
            </a:r>
            <a:r>
              <a:rPr dirty="0" sz="600">
                <a:solidFill>
                  <a:srgbClr val="201F1F"/>
                </a:solidFill>
                <a:latin typeface="メイリオ"/>
                <a:cs typeface="メイリオ"/>
              </a:rPr>
              <a:t>M,</a:t>
            </a:r>
            <a:r>
              <a:rPr dirty="0" sz="600" spc="50">
                <a:solidFill>
                  <a:srgbClr val="201F1F"/>
                </a:solidFill>
                <a:latin typeface="メイリオ"/>
                <a:cs typeface="メイリオ"/>
              </a:rPr>
              <a:t> </a:t>
            </a:r>
            <a:r>
              <a:rPr dirty="0" sz="600">
                <a:solidFill>
                  <a:srgbClr val="201F1F"/>
                </a:solidFill>
                <a:latin typeface="メイリオ"/>
                <a:cs typeface="メイリオ"/>
              </a:rPr>
              <a:t>Berson</a:t>
            </a:r>
            <a:r>
              <a:rPr dirty="0" sz="600" spc="75">
                <a:solidFill>
                  <a:srgbClr val="201F1F"/>
                </a:solidFill>
                <a:latin typeface="メイリオ"/>
                <a:cs typeface="メイリオ"/>
              </a:rPr>
              <a:t> </a:t>
            </a:r>
            <a:r>
              <a:rPr dirty="0" sz="600">
                <a:solidFill>
                  <a:srgbClr val="201F1F"/>
                </a:solidFill>
                <a:latin typeface="メイリオ"/>
                <a:cs typeface="メイリオ"/>
              </a:rPr>
              <a:t>DM,</a:t>
            </a:r>
            <a:r>
              <a:rPr dirty="0" sz="600" spc="65">
                <a:solidFill>
                  <a:srgbClr val="201F1F"/>
                </a:solidFill>
                <a:latin typeface="メイリオ"/>
                <a:cs typeface="メイリオ"/>
              </a:rPr>
              <a:t> </a:t>
            </a:r>
            <a:r>
              <a:rPr dirty="0" sz="600">
                <a:solidFill>
                  <a:srgbClr val="201F1F"/>
                </a:solidFill>
                <a:latin typeface="メイリオ"/>
                <a:cs typeface="メイリオ"/>
              </a:rPr>
              <a:t>Yau</a:t>
            </a:r>
            <a:r>
              <a:rPr dirty="0" sz="600" spc="70">
                <a:solidFill>
                  <a:srgbClr val="201F1F"/>
                </a:solidFill>
                <a:latin typeface="メイリオ"/>
                <a:cs typeface="メイリオ"/>
              </a:rPr>
              <a:t> </a:t>
            </a:r>
            <a:r>
              <a:rPr dirty="0" sz="600">
                <a:solidFill>
                  <a:srgbClr val="201F1F"/>
                </a:solidFill>
                <a:latin typeface="メイリオ"/>
                <a:cs typeface="メイリオ"/>
              </a:rPr>
              <a:t>KW.</a:t>
            </a:r>
            <a:r>
              <a:rPr dirty="0" sz="600" spc="65">
                <a:solidFill>
                  <a:srgbClr val="201F1F"/>
                </a:solidFill>
                <a:latin typeface="メイリオ"/>
                <a:cs typeface="メイリオ"/>
              </a:rPr>
              <a:t> </a:t>
            </a:r>
            <a:r>
              <a:rPr dirty="0" sz="600" spc="-10">
                <a:solidFill>
                  <a:srgbClr val="201F1F"/>
                </a:solidFill>
                <a:latin typeface="メイリオ"/>
                <a:cs typeface="メイリオ"/>
              </a:rPr>
              <a:t>Melanopsin-containing</a:t>
            </a:r>
            <a:r>
              <a:rPr dirty="0" sz="600" spc="500">
                <a:solidFill>
                  <a:srgbClr val="201F1F"/>
                </a:solidFill>
                <a:latin typeface="メイリオ"/>
                <a:cs typeface="メイリオ"/>
              </a:rPr>
              <a:t> </a:t>
            </a:r>
            <a:r>
              <a:rPr dirty="0" sz="600">
                <a:solidFill>
                  <a:srgbClr val="201F1F"/>
                </a:solidFill>
                <a:latin typeface="メイリオ"/>
                <a:cs typeface="メイリオ"/>
              </a:rPr>
              <a:t>retinal</a:t>
            </a:r>
            <a:r>
              <a:rPr dirty="0" sz="600" spc="260">
                <a:solidFill>
                  <a:srgbClr val="201F1F"/>
                </a:solidFill>
                <a:latin typeface="メイリオ"/>
                <a:cs typeface="メイリオ"/>
              </a:rPr>
              <a:t>  </a:t>
            </a:r>
            <a:r>
              <a:rPr dirty="0" sz="600">
                <a:solidFill>
                  <a:srgbClr val="201F1F"/>
                </a:solidFill>
                <a:latin typeface="メイリオ"/>
                <a:cs typeface="メイリオ"/>
              </a:rPr>
              <a:t>ganglion</a:t>
            </a:r>
            <a:r>
              <a:rPr dirty="0" sz="600" spc="265">
                <a:solidFill>
                  <a:srgbClr val="201F1F"/>
                </a:solidFill>
                <a:latin typeface="メイリオ"/>
                <a:cs typeface="メイリオ"/>
              </a:rPr>
              <a:t>  </a:t>
            </a:r>
            <a:r>
              <a:rPr dirty="0" sz="600">
                <a:solidFill>
                  <a:srgbClr val="201F1F"/>
                </a:solidFill>
                <a:latin typeface="メイリオ"/>
                <a:cs typeface="メイリオ"/>
              </a:rPr>
              <a:t>cells:</a:t>
            </a:r>
            <a:r>
              <a:rPr dirty="0" sz="600" spc="254">
                <a:solidFill>
                  <a:srgbClr val="201F1F"/>
                </a:solidFill>
                <a:latin typeface="メイリオ"/>
                <a:cs typeface="メイリオ"/>
              </a:rPr>
              <a:t>  </a:t>
            </a:r>
            <a:r>
              <a:rPr dirty="0" sz="600">
                <a:solidFill>
                  <a:srgbClr val="201F1F"/>
                </a:solidFill>
                <a:latin typeface="メイリオ"/>
                <a:cs typeface="メイリオ"/>
              </a:rPr>
              <a:t>Architecture,</a:t>
            </a:r>
            <a:r>
              <a:rPr dirty="0" sz="600" spc="260">
                <a:solidFill>
                  <a:srgbClr val="201F1F"/>
                </a:solidFill>
                <a:latin typeface="メイリオ"/>
                <a:cs typeface="メイリオ"/>
              </a:rPr>
              <a:t>  </a:t>
            </a:r>
            <a:r>
              <a:rPr dirty="0" sz="600">
                <a:solidFill>
                  <a:srgbClr val="201F1F"/>
                </a:solidFill>
                <a:latin typeface="メイリオ"/>
                <a:cs typeface="メイリオ"/>
              </a:rPr>
              <a:t>projections,</a:t>
            </a:r>
            <a:r>
              <a:rPr dirty="0" sz="600" spc="260">
                <a:solidFill>
                  <a:srgbClr val="201F1F"/>
                </a:solidFill>
                <a:latin typeface="メイリオ"/>
                <a:cs typeface="メイリオ"/>
              </a:rPr>
              <a:t>  </a:t>
            </a:r>
            <a:r>
              <a:rPr dirty="0" sz="600">
                <a:solidFill>
                  <a:srgbClr val="201F1F"/>
                </a:solidFill>
                <a:latin typeface="メイリオ"/>
                <a:cs typeface="メイリオ"/>
              </a:rPr>
              <a:t>and</a:t>
            </a:r>
            <a:r>
              <a:rPr dirty="0" sz="600" spc="260">
                <a:solidFill>
                  <a:srgbClr val="201F1F"/>
                </a:solidFill>
                <a:latin typeface="メイリオ"/>
                <a:cs typeface="メイリオ"/>
              </a:rPr>
              <a:t>  </a:t>
            </a:r>
            <a:r>
              <a:rPr dirty="0" sz="600" spc="-10">
                <a:solidFill>
                  <a:srgbClr val="201F1F"/>
                </a:solidFill>
                <a:latin typeface="メイリオ"/>
                <a:cs typeface="メイリオ"/>
              </a:rPr>
              <a:t>intrinsic</a:t>
            </a:r>
            <a:r>
              <a:rPr dirty="0" sz="600" spc="500">
                <a:solidFill>
                  <a:srgbClr val="201F1F"/>
                </a:solidFill>
                <a:latin typeface="メイリオ"/>
                <a:cs typeface="メイリオ"/>
              </a:rPr>
              <a:t> </a:t>
            </a:r>
            <a:r>
              <a:rPr dirty="0" sz="600" spc="-10">
                <a:solidFill>
                  <a:srgbClr val="201F1F"/>
                </a:solidFill>
                <a:latin typeface="メイリオ"/>
                <a:cs typeface="メイリオ"/>
              </a:rPr>
              <a:t>photosensitivity.</a:t>
            </a:r>
            <a:r>
              <a:rPr dirty="0" sz="600">
                <a:solidFill>
                  <a:srgbClr val="201F1F"/>
                </a:solidFill>
                <a:latin typeface="メイリオ"/>
                <a:cs typeface="メイリオ"/>
              </a:rPr>
              <a:t> Science</a:t>
            </a:r>
            <a:r>
              <a:rPr dirty="0" sz="600" spc="5">
                <a:solidFill>
                  <a:srgbClr val="201F1F"/>
                </a:solidFill>
                <a:latin typeface="メイリオ"/>
                <a:cs typeface="メイリオ"/>
              </a:rPr>
              <a:t> </a:t>
            </a:r>
            <a:r>
              <a:rPr dirty="0" sz="600">
                <a:solidFill>
                  <a:srgbClr val="201F1F"/>
                </a:solidFill>
                <a:latin typeface="メイリオ"/>
                <a:cs typeface="メイリオ"/>
              </a:rPr>
              <a:t>295:</a:t>
            </a:r>
            <a:r>
              <a:rPr dirty="0" sz="600" spc="15">
                <a:solidFill>
                  <a:srgbClr val="201F1F"/>
                </a:solidFill>
                <a:latin typeface="メイリオ"/>
                <a:cs typeface="メイリオ"/>
              </a:rPr>
              <a:t> </a:t>
            </a:r>
            <a:r>
              <a:rPr dirty="0" sz="600" spc="-10">
                <a:solidFill>
                  <a:srgbClr val="201F1F"/>
                </a:solidFill>
                <a:latin typeface="メイリオ"/>
                <a:cs typeface="メイリオ"/>
              </a:rPr>
              <a:t>1065-</a:t>
            </a:r>
            <a:r>
              <a:rPr dirty="0" sz="600">
                <a:solidFill>
                  <a:srgbClr val="201F1F"/>
                </a:solidFill>
                <a:latin typeface="メイリオ"/>
                <a:cs typeface="メイリオ"/>
              </a:rPr>
              <a:t>1070,</a:t>
            </a:r>
            <a:r>
              <a:rPr dirty="0" sz="600" spc="30">
                <a:solidFill>
                  <a:srgbClr val="201F1F"/>
                </a:solidFill>
                <a:latin typeface="メイリオ"/>
                <a:cs typeface="メイリオ"/>
              </a:rPr>
              <a:t> </a:t>
            </a:r>
            <a:r>
              <a:rPr dirty="0" sz="600" spc="-10">
                <a:solidFill>
                  <a:srgbClr val="201F1F"/>
                </a:solidFill>
                <a:latin typeface="メイリオ"/>
                <a:cs typeface="メイリオ"/>
              </a:rPr>
              <a:t>2002.</a:t>
            </a:r>
            <a:endParaRPr sz="600">
              <a:latin typeface="メイリオ"/>
              <a:cs typeface="メイリオ"/>
            </a:endParaRPr>
          </a:p>
          <a:p>
            <a:pPr algn="just" marL="156845" marR="5715" indent="-144780">
              <a:lnSpc>
                <a:spcPct val="100000"/>
              </a:lnSpc>
              <a:spcBef>
                <a:spcPts val="395"/>
              </a:spcBef>
            </a:pPr>
            <a:r>
              <a:rPr dirty="0" sz="600">
                <a:solidFill>
                  <a:srgbClr val="201F1F"/>
                </a:solidFill>
                <a:latin typeface="メイリオ"/>
                <a:cs typeface="メイリオ"/>
              </a:rPr>
              <a:t>7.</a:t>
            </a:r>
            <a:r>
              <a:rPr dirty="0" sz="600" spc="300">
                <a:solidFill>
                  <a:srgbClr val="201F1F"/>
                </a:solidFill>
                <a:latin typeface="メイリオ"/>
                <a:cs typeface="メイリオ"/>
              </a:rPr>
              <a:t> </a:t>
            </a:r>
            <a:r>
              <a:rPr dirty="0" sz="600">
                <a:solidFill>
                  <a:srgbClr val="201F1F"/>
                </a:solidFill>
                <a:latin typeface="メイリオ"/>
                <a:cs typeface="メイリオ"/>
              </a:rPr>
              <a:t>Cajochen</a:t>
            </a:r>
            <a:r>
              <a:rPr dirty="0" sz="600" spc="35">
                <a:solidFill>
                  <a:srgbClr val="201F1F"/>
                </a:solidFill>
                <a:latin typeface="メイリオ"/>
                <a:cs typeface="メイリオ"/>
              </a:rPr>
              <a:t> </a:t>
            </a:r>
            <a:r>
              <a:rPr dirty="0" sz="600">
                <a:solidFill>
                  <a:srgbClr val="201F1F"/>
                </a:solidFill>
                <a:latin typeface="メイリオ"/>
                <a:cs typeface="メイリオ"/>
              </a:rPr>
              <a:t>C,</a:t>
            </a:r>
            <a:r>
              <a:rPr dirty="0" sz="600" spc="20">
                <a:solidFill>
                  <a:srgbClr val="201F1F"/>
                </a:solidFill>
                <a:latin typeface="メイリオ"/>
                <a:cs typeface="メイリオ"/>
              </a:rPr>
              <a:t> </a:t>
            </a:r>
            <a:r>
              <a:rPr dirty="0" sz="600">
                <a:solidFill>
                  <a:srgbClr val="201F1F"/>
                </a:solidFill>
                <a:latin typeface="メイリオ"/>
                <a:cs typeface="メイリオ"/>
              </a:rPr>
              <a:t>Münch</a:t>
            </a:r>
            <a:r>
              <a:rPr dirty="0" sz="600" spc="30">
                <a:solidFill>
                  <a:srgbClr val="201F1F"/>
                </a:solidFill>
                <a:latin typeface="メイリオ"/>
                <a:cs typeface="メイリオ"/>
              </a:rPr>
              <a:t> </a:t>
            </a:r>
            <a:r>
              <a:rPr dirty="0" sz="600">
                <a:solidFill>
                  <a:srgbClr val="201F1F"/>
                </a:solidFill>
                <a:latin typeface="メイリオ"/>
                <a:cs typeface="メイリオ"/>
              </a:rPr>
              <a:t>M,</a:t>
            </a:r>
            <a:r>
              <a:rPr dirty="0" sz="600" spc="25">
                <a:solidFill>
                  <a:srgbClr val="201F1F"/>
                </a:solidFill>
                <a:latin typeface="メイリオ"/>
                <a:cs typeface="メイリオ"/>
              </a:rPr>
              <a:t> </a:t>
            </a:r>
            <a:r>
              <a:rPr dirty="0" sz="600">
                <a:solidFill>
                  <a:srgbClr val="201F1F"/>
                </a:solidFill>
                <a:latin typeface="メイリオ"/>
                <a:cs typeface="メイリオ"/>
              </a:rPr>
              <a:t>Kobialka</a:t>
            </a:r>
            <a:r>
              <a:rPr dirty="0" sz="600" spc="20">
                <a:solidFill>
                  <a:srgbClr val="201F1F"/>
                </a:solidFill>
                <a:latin typeface="メイリオ"/>
                <a:cs typeface="メイリオ"/>
              </a:rPr>
              <a:t> </a:t>
            </a:r>
            <a:r>
              <a:rPr dirty="0" sz="600">
                <a:solidFill>
                  <a:srgbClr val="201F1F"/>
                </a:solidFill>
                <a:latin typeface="メイリオ"/>
                <a:cs typeface="メイリオ"/>
              </a:rPr>
              <a:t>S,</a:t>
            </a:r>
            <a:r>
              <a:rPr dirty="0" sz="600" spc="20">
                <a:solidFill>
                  <a:srgbClr val="201F1F"/>
                </a:solidFill>
                <a:latin typeface="メイリオ"/>
                <a:cs typeface="メイリオ"/>
              </a:rPr>
              <a:t> </a:t>
            </a:r>
            <a:r>
              <a:rPr dirty="0" sz="600">
                <a:solidFill>
                  <a:srgbClr val="201F1F"/>
                </a:solidFill>
                <a:latin typeface="メイリオ"/>
                <a:cs typeface="メイリオ"/>
              </a:rPr>
              <a:t>Kräuchi</a:t>
            </a:r>
            <a:r>
              <a:rPr dirty="0" sz="600" spc="35">
                <a:solidFill>
                  <a:srgbClr val="201F1F"/>
                </a:solidFill>
                <a:latin typeface="メイリオ"/>
                <a:cs typeface="メイリオ"/>
              </a:rPr>
              <a:t> </a:t>
            </a:r>
            <a:r>
              <a:rPr dirty="0" sz="600">
                <a:solidFill>
                  <a:srgbClr val="201F1F"/>
                </a:solidFill>
                <a:latin typeface="メイリオ"/>
                <a:cs typeface="メイリオ"/>
              </a:rPr>
              <a:t>K,</a:t>
            </a:r>
            <a:r>
              <a:rPr dirty="0" sz="600" spc="20">
                <a:solidFill>
                  <a:srgbClr val="201F1F"/>
                </a:solidFill>
                <a:latin typeface="メイリオ"/>
                <a:cs typeface="メイリオ"/>
              </a:rPr>
              <a:t> </a:t>
            </a:r>
            <a:r>
              <a:rPr dirty="0" sz="600">
                <a:solidFill>
                  <a:srgbClr val="201F1F"/>
                </a:solidFill>
                <a:latin typeface="メイリオ"/>
                <a:cs typeface="メイリオ"/>
              </a:rPr>
              <a:t>Steiner</a:t>
            </a:r>
            <a:r>
              <a:rPr dirty="0" sz="600" spc="20">
                <a:solidFill>
                  <a:srgbClr val="201F1F"/>
                </a:solidFill>
                <a:latin typeface="メイリオ"/>
                <a:cs typeface="メイリオ"/>
              </a:rPr>
              <a:t> </a:t>
            </a:r>
            <a:r>
              <a:rPr dirty="0" sz="600">
                <a:solidFill>
                  <a:srgbClr val="201F1F"/>
                </a:solidFill>
                <a:latin typeface="メイリオ"/>
                <a:cs typeface="メイリオ"/>
              </a:rPr>
              <a:t>R,</a:t>
            </a:r>
            <a:r>
              <a:rPr dirty="0" sz="600" spc="25">
                <a:solidFill>
                  <a:srgbClr val="201F1F"/>
                </a:solidFill>
                <a:latin typeface="メイリオ"/>
                <a:cs typeface="メイリオ"/>
              </a:rPr>
              <a:t> </a:t>
            </a:r>
            <a:r>
              <a:rPr dirty="0" sz="600">
                <a:solidFill>
                  <a:srgbClr val="201F1F"/>
                </a:solidFill>
                <a:latin typeface="メイリオ"/>
                <a:cs typeface="メイリオ"/>
              </a:rPr>
              <a:t>Oelhafen</a:t>
            </a:r>
            <a:r>
              <a:rPr dirty="0" sz="600" spc="30">
                <a:solidFill>
                  <a:srgbClr val="201F1F"/>
                </a:solidFill>
                <a:latin typeface="メイリオ"/>
                <a:cs typeface="メイリオ"/>
              </a:rPr>
              <a:t> </a:t>
            </a:r>
            <a:r>
              <a:rPr dirty="0" sz="600">
                <a:solidFill>
                  <a:srgbClr val="201F1F"/>
                </a:solidFill>
                <a:latin typeface="メイリオ"/>
                <a:cs typeface="メイリオ"/>
              </a:rPr>
              <a:t>P,</a:t>
            </a:r>
            <a:r>
              <a:rPr dirty="0" sz="600" spc="20">
                <a:solidFill>
                  <a:srgbClr val="201F1F"/>
                </a:solidFill>
                <a:latin typeface="メイリオ"/>
                <a:cs typeface="メイリオ"/>
              </a:rPr>
              <a:t> </a:t>
            </a:r>
            <a:r>
              <a:rPr dirty="0" sz="600" spc="-20">
                <a:solidFill>
                  <a:srgbClr val="201F1F"/>
                </a:solidFill>
                <a:latin typeface="メイリオ"/>
                <a:cs typeface="メイリオ"/>
              </a:rPr>
              <a:t>Orgül</a:t>
            </a:r>
            <a:r>
              <a:rPr dirty="0" sz="600" spc="500">
                <a:solidFill>
                  <a:srgbClr val="201F1F"/>
                </a:solidFill>
                <a:latin typeface="メイリオ"/>
                <a:cs typeface="メイリオ"/>
              </a:rPr>
              <a:t> </a:t>
            </a:r>
            <a:r>
              <a:rPr dirty="0" sz="600">
                <a:solidFill>
                  <a:srgbClr val="201F1F"/>
                </a:solidFill>
                <a:latin typeface="メイリオ"/>
                <a:cs typeface="メイリオ"/>
              </a:rPr>
              <a:t>S,</a:t>
            </a:r>
            <a:r>
              <a:rPr dirty="0" sz="600" spc="350">
                <a:solidFill>
                  <a:srgbClr val="201F1F"/>
                </a:solidFill>
                <a:latin typeface="メイリオ"/>
                <a:cs typeface="メイリオ"/>
              </a:rPr>
              <a:t> </a:t>
            </a:r>
            <a:r>
              <a:rPr dirty="0" sz="600" spc="-10">
                <a:solidFill>
                  <a:srgbClr val="201F1F"/>
                </a:solidFill>
                <a:latin typeface="メイリオ"/>
                <a:cs typeface="メイリオ"/>
              </a:rPr>
              <a:t>Wirz-</a:t>
            </a:r>
            <a:r>
              <a:rPr dirty="0" sz="600">
                <a:solidFill>
                  <a:srgbClr val="201F1F"/>
                </a:solidFill>
                <a:latin typeface="メイリオ"/>
                <a:cs typeface="メイリオ"/>
              </a:rPr>
              <a:t>Justice</a:t>
            </a:r>
            <a:r>
              <a:rPr dirty="0" sz="600" spc="360">
                <a:solidFill>
                  <a:srgbClr val="201F1F"/>
                </a:solidFill>
                <a:latin typeface="メイリオ"/>
                <a:cs typeface="メイリオ"/>
              </a:rPr>
              <a:t> </a:t>
            </a:r>
            <a:r>
              <a:rPr dirty="0" sz="600">
                <a:solidFill>
                  <a:srgbClr val="201F1F"/>
                </a:solidFill>
                <a:latin typeface="メイリオ"/>
                <a:cs typeface="メイリオ"/>
              </a:rPr>
              <a:t>A.</a:t>
            </a:r>
            <a:r>
              <a:rPr dirty="0" sz="600" spc="350">
                <a:solidFill>
                  <a:srgbClr val="201F1F"/>
                </a:solidFill>
                <a:latin typeface="メイリオ"/>
                <a:cs typeface="メイリオ"/>
              </a:rPr>
              <a:t> </a:t>
            </a:r>
            <a:r>
              <a:rPr dirty="0" sz="600">
                <a:solidFill>
                  <a:srgbClr val="201F1F"/>
                </a:solidFill>
                <a:latin typeface="メイリオ"/>
                <a:cs typeface="メイリオ"/>
              </a:rPr>
              <a:t>High</a:t>
            </a:r>
            <a:r>
              <a:rPr dirty="0" sz="600" spc="365">
                <a:solidFill>
                  <a:srgbClr val="201F1F"/>
                </a:solidFill>
                <a:latin typeface="メイリオ"/>
                <a:cs typeface="メイリオ"/>
              </a:rPr>
              <a:t> </a:t>
            </a:r>
            <a:r>
              <a:rPr dirty="0" sz="600">
                <a:solidFill>
                  <a:srgbClr val="201F1F"/>
                </a:solidFill>
                <a:latin typeface="メイリオ"/>
                <a:cs typeface="メイリオ"/>
              </a:rPr>
              <a:t>sensitivity</a:t>
            </a:r>
            <a:r>
              <a:rPr dirty="0" sz="600" spc="360">
                <a:solidFill>
                  <a:srgbClr val="201F1F"/>
                </a:solidFill>
                <a:latin typeface="メイリオ"/>
                <a:cs typeface="メイリオ"/>
              </a:rPr>
              <a:t> </a:t>
            </a:r>
            <a:r>
              <a:rPr dirty="0" sz="600">
                <a:solidFill>
                  <a:srgbClr val="201F1F"/>
                </a:solidFill>
                <a:latin typeface="メイリオ"/>
                <a:cs typeface="メイリオ"/>
              </a:rPr>
              <a:t>of</a:t>
            </a:r>
            <a:r>
              <a:rPr dirty="0" sz="600" spc="355">
                <a:solidFill>
                  <a:srgbClr val="201F1F"/>
                </a:solidFill>
                <a:latin typeface="メイリオ"/>
                <a:cs typeface="メイリオ"/>
              </a:rPr>
              <a:t> </a:t>
            </a:r>
            <a:r>
              <a:rPr dirty="0" sz="600">
                <a:solidFill>
                  <a:srgbClr val="201F1F"/>
                </a:solidFill>
                <a:latin typeface="メイリオ"/>
                <a:cs typeface="メイリオ"/>
              </a:rPr>
              <a:t>human</a:t>
            </a:r>
            <a:r>
              <a:rPr dirty="0" sz="600" spc="360">
                <a:solidFill>
                  <a:srgbClr val="201F1F"/>
                </a:solidFill>
                <a:latin typeface="メイリオ"/>
                <a:cs typeface="メイリオ"/>
              </a:rPr>
              <a:t> </a:t>
            </a:r>
            <a:r>
              <a:rPr dirty="0" sz="600">
                <a:solidFill>
                  <a:srgbClr val="201F1F"/>
                </a:solidFill>
                <a:latin typeface="メイリオ"/>
                <a:cs typeface="メイリオ"/>
              </a:rPr>
              <a:t>melatonin,</a:t>
            </a:r>
            <a:r>
              <a:rPr dirty="0" sz="600" spc="360">
                <a:solidFill>
                  <a:srgbClr val="201F1F"/>
                </a:solidFill>
                <a:latin typeface="メイリオ"/>
                <a:cs typeface="メイリオ"/>
              </a:rPr>
              <a:t> </a:t>
            </a:r>
            <a:r>
              <a:rPr dirty="0" sz="600" spc="-10">
                <a:solidFill>
                  <a:srgbClr val="201F1F"/>
                </a:solidFill>
                <a:latin typeface="メイリオ"/>
                <a:cs typeface="メイリオ"/>
              </a:rPr>
              <a:t>alertness,</a:t>
            </a:r>
            <a:r>
              <a:rPr dirty="0" sz="600" spc="500">
                <a:solidFill>
                  <a:srgbClr val="201F1F"/>
                </a:solidFill>
                <a:latin typeface="メイリオ"/>
                <a:cs typeface="メイリオ"/>
              </a:rPr>
              <a:t> </a:t>
            </a:r>
            <a:r>
              <a:rPr dirty="0" sz="600">
                <a:solidFill>
                  <a:srgbClr val="201F1F"/>
                </a:solidFill>
                <a:latin typeface="メイリオ"/>
                <a:cs typeface="メイリオ"/>
              </a:rPr>
              <a:t>thermoregulation,</a:t>
            </a:r>
            <a:r>
              <a:rPr dirty="0" sz="600" spc="300">
                <a:solidFill>
                  <a:srgbClr val="201F1F"/>
                </a:solidFill>
                <a:latin typeface="メイリオ"/>
                <a:cs typeface="メイリオ"/>
              </a:rPr>
              <a:t> </a:t>
            </a:r>
            <a:r>
              <a:rPr dirty="0" sz="600">
                <a:solidFill>
                  <a:srgbClr val="201F1F"/>
                </a:solidFill>
                <a:latin typeface="メイリオ"/>
                <a:cs typeface="メイリオ"/>
              </a:rPr>
              <a:t>and</a:t>
            </a:r>
            <a:r>
              <a:rPr dirty="0" sz="600" spc="295">
                <a:solidFill>
                  <a:srgbClr val="201F1F"/>
                </a:solidFill>
                <a:latin typeface="メイリオ"/>
                <a:cs typeface="メイリオ"/>
              </a:rPr>
              <a:t> </a:t>
            </a:r>
            <a:r>
              <a:rPr dirty="0" sz="600">
                <a:solidFill>
                  <a:srgbClr val="201F1F"/>
                </a:solidFill>
                <a:latin typeface="メイリオ"/>
                <a:cs typeface="メイリオ"/>
              </a:rPr>
              <a:t>heart</a:t>
            </a:r>
            <a:r>
              <a:rPr dirty="0" sz="600" spc="305">
                <a:solidFill>
                  <a:srgbClr val="201F1F"/>
                </a:solidFill>
                <a:latin typeface="メイリオ"/>
                <a:cs typeface="メイリオ"/>
              </a:rPr>
              <a:t> </a:t>
            </a:r>
            <a:r>
              <a:rPr dirty="0" sz="600">
                <a:solidFill>
                  <a:srgbClr val="201F1F"/>
                </a:solidFill>
                <a:latin typeface="メイリオ"/>
                <a:cs typeface="メイリオ"/>
              </a:rPr>
              <a:t>rate</a:t>
            </a:r>
            <a:r>
              <a:rPr dirty="0" sz="600" spc="305">
                <a:solidFill>
                  <a:srgbClr val="201F1F"/>
                </a:solidFill>
                <a:latin typeface="メイリオ"/>
                <a:cs typeface="メイリオ"/>
              </a:rPr>
              <a:t> </a:t>
            </a:r>
            <a:r>
              <a:rPr dirty="0" sz="600">
                <a:solidFill>
                  <a:srgbClr val="201F1F"/>
                </a:solidFill>
                <a:latin typeface="メイリオ"/>
                <a:cs typeface="メイリオ"/>
              </a:rPr>
              <a:t>to</a:t>
            </a:r>
            <a:r>
              <a:rPr dirty="0" sz="600" spc="310">
                <a:solidFill>
                  <a:srgbClr val="201F1F"/>
                </a:solidFill>
                <a:latin typeface="メイリオ"/>
                <a:cs typeface="メイリオ"/>
              </a:rPr>
              <a:t> </a:t>
            </a:r>
            <a:r>
              <a:rPr dirty="0" sz="600">
                <a:solidFill>
                  <a:srgbClr val="201F1F"/>
                </a:solidFill>
                <a:latin typeface="メイリオ"/>
                <a:cs typeface="メイリオ"/>
              </a:rPr>
              <a:t>short</a:t>
            </a:r>
            <a:r>
              <a:rPr dirty="0" sz="600" spc="305">
                <a:solidFill>
                  <a:srgbClr val="201F1F"/>
                </a:solidFill>
                <a:latin typeface="メイリオ"/>
                <a:cs typeface="メイリオ"/>
              </a:rPr>
              <a:t> </a:t>
            </a:r>
            <a:r>
              <a:rPr dirty="0" sz="600">
                <a:solidFill>
                  <a:srgbClr val="201F1F"/>
                </a:solidFill>
                <a:latin typeface="メイリオ"/>
                <a:cs typeface="メイリオ"/>
              </a:rPr>
              <a:t>wavelength</a:t>
            </a:r>
            <a:r>
              <a:rPr dirty="0" sz="600" spc="305">
                <a:solidFill>
                  <a:srgbClr val="201F1F"/>
                </a:solidFill>
                <a:latin typeface="メイリオ"/>
                <a:cs typeface="メイリオ"/>
              </a:rPr>
              <a:t> </a:t>
            </a:r>
            <a:r>
              <a:rPr dirty="0" sz="600">
                <a:solidFill>
                  <a:srgbClr val="201F1F"/>
                </a:solidFill>
                <a:latin typeface="メイリオ"/>
                <a:cs typeface="メイリオ"/>
              </a:rPr>
              <a:t>light.</a:t>
            </a:r>
            <a:r>
              <a:rPr dirty="0" sz="600" spc="300">
                <a:solidFill>
                  <a:srgbClr val="201F1F"/>
                </a:solidFill>
                <a:latin typeface="メイリオ"/>
                <a:cs typeface="メイリオ"/>
              </a:rPr>
              <a:t> </a:t>
            </a:r>
            <a:r>
              <a:rPr dirty="0" sz="600">
                <a:solidFill>
                  <a:srgbClr val="201F1F"/>
                </a:solidFill>
                <a:latin typeface="メイリオ"/>
                <a:cs typeface="メイリオ"/>
              </a:rPr>
              <a:t>J</a:t>
            </a:r>
            <a:r>
              <a:rPr dirty="0" sz="600" spc="300">
                <a:solidFill>
                  <a:srgbClr val="201F1F"/>
                </a:solidFill>
                <a:latin typeface="メイリオ"/>
                <a:cs typeface="メイリオ"/>
              </a:rPr>
              <a:t> </a:t>
            </a:r>
            <a:r>
              <a:rPr dirty="0" sz="600" spc="-20">
                <a:solidFill>
                  <a:srgbClr val="201F1F"/>
                </a:solidFill>
                <a:latin typeface="メイリオ"/>
                <a:cs typeface="メイリオ"/>
              </a:rPr>
              <a:t>Clin</a:t>
            </a:r>
            <a:r>
              <a:rPr dirty="0" sz="600" spc="500">
                <a:solidFill>
                  <a:srgbClr val="201F1F"/>
                </a:solidFill>
                <a:latin typeface="メイリオ"/>
                <a:cs typeface="メイリオ"/>
              </a:rPr>
              <a:t> </a:t>
            </a:r>
            <a:r>
              <a:rPr dirty="0" sz="600">
                <a:solidFill>
                  <a:srgbClr val="201F1F"/>
                </a:solidFill>
                <a:latin typeface="メイリオ"/>
                <a:cs typeface="メイリオ"/>
              </a:rPr>
              <a:t>Endocrinol</a:t>
            </a:r>
            <a:r>
              <a:rPr dirty="0" sz="600" spc="-25">
                <a:solidFill>
                  <a:srgbClr val="201F1F"/>
                </a:solidFill>
                <a:latin typeface="メイリオ"/>
                <a:cs typeface="メイリオ"/>
              </a:rPr>
              <a:t> </a:t>
            </a:r>
            <a:r>
              <a:rPr dirty="0" sz="600">
                <a:solidFill>
                  <a:srgbClr val="201F1F"/>
                </a:solidFill>
                <a:latin typeface="メイリオ"/>
                <a:cs typeface="メイリオ"/>
              </a:rPr>
              <a:t>Metab</a:t>
            </a:r>
            <a:r>
              <a:rPr dirty="0" sz="600" spc="-40">
                <a:solidFill>
                  <a:srgbClr val="201F1F"/>
                </a:solidFill>
                <a:latin typeface="メイリオ"/>
                <a:cs typeface="メイリオ"/>
              </a:rPr>
              <a:t> </a:t>
            </a:r>
            <a:r>
              <a:rPr dirty="0" sz="600">
                <a:solidFill>
                  <a:srgbClr val="201F1F"/>
                </a:solidFill>
                <a:latin typeface="メイリオ"/>
                <a:cs typeface="メイリオ"/>
              </a:rPr>
              <a:t>90:</a:t>
            </a:r>
            <a:r>
              <a:rPr dirty="0" sz="600" spc="-10">
                <a:solidFill>
                  <a:srgbClr val="201F1F"/>
                </a:solidFill>
                <a:latin typeface="メイリオ"/>
                <a:cs typeface="メイリオ"/>
              </a:rPr>
              <a:t> 1311-</a:t>
            </a:r>
            <a:r>
              <a:rPr dirty="0" sz="600">
                <a:solidFill>
                  <a:srgbClr val="201F1F"/>
                </a:solidFill>
                <a:latin typeface="メイリオ"/>
                <a:cs typeface="メイリオ"/>
              </a:rPr>
              <a:t>1316,</a:t>
            </a:r>
            <a:r>
              <a:rPr dirty="0" sz="600" spc="-15">
                <a:solidFill>
                  <a:srgbClr val="201F1F"/>
                </a:solidFill>
                <a:latin typeface="メイリオ"/>
                <a:cs typeface="メイリオ"/>
              </a:rPr>
              <a:t> </a:t>
            </a:r>
            <a:r>
              <a:rPr dirty="0" sz="600" spc="-10">
                <a:solidFill>
                  <a:srgbClr val="201F1F"/>
                </a:solidFill>
                <a:latin typeface="メイリオ"/>
                <a:cs typeface="メイリオ"/>
              </a:rPr>
              <a:t>2005.</a:t>
            </a:r>
            <a:endParaRPr sz="600">
              <a:latin typeface="メイリオ"/>
              <a:cs typeface="メイリオ"/>
            </a:endParaRPr>
          </a:p>
          <a:p>
            <a:pPr algn="just" marL="156845" marR="5080" indent="-144780">
              <a:lnSpc>
                <a:spcPct val="100000"/>
              </a:lnSpc>
              <a:spcBef>
                <a:spcPts val="409"/>
              </a:spcBef>
            </a:pPr>
            <a:r>
              <a:rPr dirty="0" sz="600">
                <a:solidFill>
                  <a:srgbClr val="201F1F"/>
                </a:solidFill>
                <a:latin typeface="メイリオ"/>
                <a:cs typeface="メイリオ"/>
              </a:rPr>
              <a:t>8.</a:t>
            </a:r>
            <a:r>
              <a:rPr dirty="0" sz="600" spc="305">
                <a:solidFill>
                  <a:srgbClr val="201F1F"/>
                </a:solidFill>
                <a:latin typeface="メイリオ"/>
                <a:cs typeface="メイリオ"/>
              </a:rPr>
              <a:t> </a:t>
            </a:r>
            <a:r>
              <a:rPr dirty="0" sz="600">
                <a:solidFill>
                  <a:srgbClr val="201F1F"/>
                </a:solidFill>
                <a:latin typeface="メイリオ"/>
                <a:cs typeface="メイリオ"/>
              </a:rPr>
              <a:t>Czeisler</a:t>
            </a:r>
            <a:r>
              <a:rPr dirty="0" sz="600" spc="65">
                <a:solidFill>
                  <a:srgbClr val="201F1F"/>
                </a:solidFill>
                <a:latin typeface="メイリオ"/>
                <a:cs typeface="メイリオ"/>
              </a:rPr>
              <a:t> </a:t>
            </a:r>
            <a:r>
              <a:rPr dirty="0" sz="600">
                <a:solidFill>
                  <a:srgbClr val="201F1F"/>
                </a:solidFill>
                <a:latin typeface="メイリオ"/>
                <a:cs typeface="メイリオ"/>
              </a:rPr>
              <a:t>CA,</a:t>
            </a:r>
            <a:r>
              <a:rPr dirty="0" sz="600" spc="70">
                <a:solidFill>
                  <a:srgbClr val="201F1F"/>
                </a:solidFill>
                <a:latin typeface="メイリオ"/>
                <a:cs typeface="メイリオ"/>
              </a:rPr>
              <a:t> </a:t>
            </a:r>
            <a:r>
              <a:rPr dirty="0" sz="600">
                <a:solidFill>
                  <a:srgbClr val="201F1F"/>
                </a:solidFill>
                <a:latin typeface="メイリオ"/>
                <a:cs typeface="メイリオ"/>
              </a:rPr>
              <a:t>Duffy</a:t>
            </a:r>
            <a:r>
              <a:rPr dirty="0" sz="600" spc="70">
                <a:solidFill>
                  <a:srgbClr val="201F1F"/>
                </a:solidFill>
                <a:latin typeface="メイリオ"/>
                <a:cs typeface="メイリオ"/>
              </a:rPr>
              <a:t> </a:t>
            </a:r>
            <a:r>
              <a:rPr dirty="0" sz="600">
                <a:solidFill>
                  <a:srgbClr val="201F1F"/>
                </a:solidFill>
                <a:latin typeface="メイリオ"/>
                <a:cs typeface="メイリオ"/>
              </a:rPr>
              <a:t>JF,</a:t>
            </a:r>
            <a:r>
              <a:rPr dirty="0" sz="600" spc="70">
                <a:solidFill>
                  <a:srgbClr val="201F1F"/>
                </a:solidFill>
                <a:latin typeface="メイリオ"/>
                <a:cs typeface="メイリオ"/>
              </a:rPr>
              <a:t> </a:t>
            </a:r>
            <a:r>
              <a:rPr dirty="0" sz="600">
                <a:solidFill>
                  <a:srgbClr val="201F1F"/>
                </a:solidFill>
                <a:latin typeface="メイリオ"/>
                <a:cs typeface="メイリオ"/>
              </a:rPr>
              <a:t>Shanahan</a:t>
            </a:r>
            <a:r>
              <a:rPr dirty="0" sz="600" spc="70">
                <a:solidFill>
                  <a:srgbClr val="201F1F"/>
                </a:solidFill>
                <a:latin typeface="メイリオ"/>
                <a:cs typeface="メイリオ"/>
              </a:rPr>
              <a:t> </a:t>
            </a:r>
            <a:r>
              <a:rPr dirty="0" sz="600">
                <a:solidFill>
                  <a:srgbClr val="201F1F"/>
                </a:solidFill>
                <a:latin typeface="メイリオ"/>
                <a:cs typeface="メイリオ"/>
              </a:rPr>
              <a:t>TL,</a:t>
            </a:r>
            <a:r>
              <a:rPr dirty="0" sz="600" spc="70">
                <a:solidFill>
                  <a:srgbClr val="201F1F"/>
                </a:solidFill>
                <a:latin typeface="メイリオ"/>
                <a:cs typeface="メイリオ"/>
              </a:rPr>
              <a:t> </a:t>
            </a:r>
            <a:r>
              <a:rPr dirty="0" sz="600">
                <a:solidFill>
                  <a:srgbClr val="201F1F"/>
                </a:solidFill>
                <a:latin typeface="メイリオ"/>
                <a:cs typeface="メイリオ"/>
              </a:rPr>
              <a:t>Brown</a:t>
            </a:r>
            <a:r>
              <a:rPr dirty="0" sz="600" spc="75">
                <a:solidFill>
                  <a:srgbClr val="201F1F"/>
                </a:solidFill>
                <a:latin typeface="メイリオ"/>
                <a:cs typeface="メイリオ"/>
              </a:rPr>
              <a:t> </a:t>
            </a:r>
            <a:r>
              <a:rPr dirty="0" sz="600">
                <a:solidFill>
                  <a:srgbClr val="201F1F"/>
                </a:solidFill>
                <a:latin typeface="メイリオ"/>
                <a:cs typeface="メイリオ"/>
              </a:rPr>
              <a:t>EN,</a:t>
            </a:r>
            <a:r>
              <a:rPr dirty="0" sz="600" spc="65">
                <a:solidFill>
                  <a:srgbClr val="201F1F"/>
                </a:solidFill>
                <a:latin typeface="メイリオ"/>
                <a:cs typeface="メイリオ"/>
              </a:rPr>
              <a:t> </a:t>
            </a:r>
            <a:r>
              <a:rPr dirty="0" sz="600">
                <a:solidFill>
                  <a:srgbClr val="201F1F"/>
                </a:solidFill>
                <a:latin typeface="メイリオ"/>
                <a:cs typeface="メイリオ"/>
              </a:rPr>
              <a:t>Mitchell</a:t>
            </a:r>
            <a:r>
              <a:rPr dirty="0" sz="600" spc="70">
                <a:solidFill>
                  <a:srgbClr val="201F1F"/>
                </a:solidFill>
                <a:latin typeface="メイリオ"/>
                <a:cs typeface="メイリオ"/>
              </a:rPr>
              <a:t> </a:t>
            </a:r>
            <a:r>
              <a:rPr dirty="0" sz="600">
                <a:solidFill>
                  <a:srgbClr val="201F1F"/>
                </a:solidFill>
                <a:latin typeface="メイリオ"/>
                <a:cs typeface="メイリオ"/>
              </a:rPr>
              <a:t>JF,</a:t>
            </a:r>
            <a:r>
              <a:rPr dirty="0" sz="600" spc="70">
                <a:solidFill>
                  <a:srgbClr val="201F1F"/>
                </a:solidFill>
                <a:latin typeface="メイリオ"/>
                <a:cs typeface="メイリオ"/>
              </a:rPr>
              <a:t> </a:t>
            </a:r>
            <a:r>
              <a:rPr dirty="0" sz="600">
                <a:solidFill>
                  <a:srgbClr val="201F1F"/>
                </a:solidFill>
                <a:latin typeface="メイリオ"/>
                <a:cs typeface="メイリオ"/>
              </a:rPr>
              <a:t>Rimmer</a:t>
            </a:r>
            <a:r>
              <a:rPr dirty="0" sz="600" spc="80">
                <a:solidFill>
                  <a:srgbClr val="201F1F"/>
                </a:solidFill>
                <a:latin typeface="メイリオ"/>
                <a:cs typeface="メイリオ"/>
              </a:rPr>
              <a:t> </a:t>
            </a:r>
            <a:r>
              <a:rPr dirty="0" sz="600" spc="-25">
                <a:solidFill>
                  <a:srgbClr val="201F1F"/>
                </a:solidFill>
                <a:latin typeface="メイリオ"/>
                <a:cs typeface="メイリオ"/>
              </a:rPr>
              <a:t>DW,</a:t>
            </a:r>
            <a:r>
              <a:rPr dirty="0" sz="600" spc="500">
                <a:solidFill>
                  <a:srgbClr val="201F1F"/>
                </a:solidFill>
                <a:latin typeface="メイリオ"/>
                <a:cs typeface="メイリオ"/>
              </a:rPr>
              <a:t> </a:t>
            </a:r>
            <a:r>
              <a:rPr dirty="0" sz="600">
                <a:solidFill>
                  <a:srgbClr val="201F1F"/>
                </a:solidFill>
                <a:latin typeface="メイリオ"/>
                <a:cs typeface="メイリオ"/>
              </a:rPr>
              <a:t>Ronda JM,</a:t>
            </a:r>
            <a:r>
              <a:rPr dirty="0" sz="600" spc="-5">
                <a:solidFill>
                  <a:srgbClr val="201F1F"/>
                </a:solidFill>
                <a:latin typeface="メイリオ"/>
                <a:cs typeface="メイリオ"/>
              </a:rPr>
              <a:t> </a:t>
            </a:r>
            <a:r>
              <a:rPr dirty="0" sz="600">
                <a:solidFill>
                  <a:srgbClr val="201F1F"/>
                </a:solidFill>
                <a:latin typeface="メイリオ"/>
                <a:cs typeface="メイリオ"/>
              </a:rPr>
              <a:t>Silva EJ,</a:t>
            </a:r>
            <a:r>
              <a:rPr dirty="0" sz="600" spc="-5">
                <a:solidFill>
                  <a:srgbClr val="201F1F"/>
                </a:solidFill>
                <a:latin typeface="メイリオ"/>
                <a:cs typeface="メイリオ"/>
              </a:rPr>
              <a:t> </a:t>
            </a:r>
            <a:r>
              <a:rPr dirty="0" sz="600">
                <a:solidFill>
                  <a:srgbClr val="201F1F"/>
                </a:solidFill>
                <a:latin typeface="メイリオ"/>
                <a:cs typeface="メイリオ"/>
              </a:rPr>
              <a:t>Allan JS,</a:t>
            </a:r>
            <a:r>
              <a:rPr dirty="0" sz="600" spc="-5">
                <a:solidFill>
                  <a:srgbClr val="201F1F"/>
                </a:solidFill>
                <a:latin typeface="メイリオ"/>
                <a:cs typeface="メイリオ"/>
              </a:rPr>
              <a:t> </a:t>
            </a:r>
            <a:r>
              <a:rPr dirty="0" sz="600">
                <a:solidFill>
                  <a:srgbClr val="201F1F"/>
                </a:solidFill>
                <a:latin typeface="メイリオ"/>
                <a:cs typeface="メイリオ"/>
              </a:rPr>
              <a:t>Emens JS et al.</a:t>
            </a:r>
            <a:r>
              <a:rPr dirty="0" sz="600" spc="-5">
                <a:solidFill>
                  <a:srgbClr val="201F1F"/>
                </a:solidFill>
                <a:latin typeface="メイリオ"/>
                <a:cs typeface="メイリオ"/>
              </a:rPr>
              <a:t> </a:t>
            </a:r>
            <a:r>
              <a:rPr dirty="0" sz="600">
                <a:solidFill>
                  <a:srgbClr val="201F1F"/>
                </a:solidFill>
                <a:latin typeface="メイリオ"/>
                <a:cs typeface="メイリオ"/>
              </a:rPr>
              <a:t>Stability, precision, and </a:t>
            </a:r>
            <a:r>
              <a:rPr dirty="0" sz="600" spc="-20">
                <a:solidFill>
                  <a:srgbClr val="201F1F"/>
                </a:solidFill>
                <a:latin typeface="メイリオ"/>
                <a:cs typeface="メイリオ"/>
              </a:rPr>
              <a:t>near-</a:t>
            </a:r>
            <a:r>
              <a:rPr dirty="0" sz="600" spc="-10">
                <a:solidFill>
                  <a:srgbClr val="201F1F"/>
                </a:solidFill>
                <a:latin typeface="メイリオ"/>
                <a:cs typeface="メイリオ"/>
              </a:rPr>
              <a:t>24-</a:t>
            </a:r>
            <a:r>
              <a:rPr dirty="0" sz="600">
                <a:solidFill>
                  <a:srgbClr val="201F1F"/>
                </a:solidFill>
                <a:latin typeface="メイリオ"/>
                <a:cs typeface="メイリオ"/>
              </a:rPr>
              <a:t>hour period of the human circadian pacemaker. Science 284: </a:t>
            </a:r>
            <a:r>
              <a:rPr dirty="0" sz="600" spc="-20">
                <a:solidFill>
                  <a:srgbClr val="201F1F"/>
                </a:solidFill>
                <a:latin typeface="メイリオ"/>
                <a:cs typeface="メイリオ"/>
              </a:rPr>
              <a:t>2177-</a:t>
            </a:r>
            <a:r>
              <a:rPr dirty="0" sz="600">
                <a:solidFill>
                  <a:srgbClr val="201F1F"/>
                </a:solidFill>
                <a:latin typeface="メイリオ"/>
                <a:cs typeface="メイリオ"/>
              </a:rPr>
              <a:t>2181,</a:t>
            </a:r>
            <a:r>
              <a:rPr dirty="0" sz="600" spc="-35">
                <a:solidFill>
                  <a:srgbClr val="201F1F"/>
                </a:solidFill>
                <a:latin typeface="メイリオ"/>
                <a:cs typeface="メイリオ"/>
              </a:rPr>
              <a:t> </a:t>
            </a:r>
            <a:r>
              <a:rPr dirty="0" sz="600" spc="-10">
                <a:solidFill>
                  <a:srgbClr val="201F1F"/>
                </a:solidFill>
                <a:latin typeface="メイリオ"/>
                <a:cs typeface="メイリオ"/>
              </a:rPr>
              <a:t>1999.</a:t>
            </a:r>
            <a:endParaRPr sz="600">
              <a:latin typeface="メイリオ"/>
              <a:cs typeface="メイリオ"/>
            </a:endParaRPr>
          </a:p>
          <a:p>
            <a:pPr algn="just" marL="156845" marR="7620" indent="-144780">
              <a:lnSpc>
                <a:spcPct val="100000"/>
              </a:lnSpc>
              <a:spcBef>
                <a:spcPts val="395"/>
              </a:spcBef>
            </a:pPr>
            <a:r>
              <a:rPr dirty="0" sz="600">
                <a:solidFill>
                  <a:srgbClr val="201F1F"/>
                </a:solidFill>
                <a:latin typeface="メイリオ"/>
                <a:cs typeface="メイリオ"/>
              </a:rPr>
              <a:t>9.</a:t>
            </a:r>
            <a:r>
              <a:rPr dirty="0" sz="600" spc="310">
                <a:solidFill>
                  <a:srgbClr val="201F1F"/>
                </a:solidFill>
                <a:latin typeface="メイリオ"/>
                <a:cs typeface="メイリオ"/>
              </a:rPr>
              <a:t> </a:t>
            </a:r>
            <a:r>
              <a:rPr dirty="0" sz="600">
                <a:solidFill>
                  <a:srgbClr val="201F1F"/>
                </a:solidFill>
                <a:latin typeface="メイリオ"/>
                <a:cs typeface="メイリオ"/>
              </a:rPr>
              <a:t>Krauchi</a:t>
            </a:r>
            <a:r>
              <a:rPr dirty="0" sz="600" spc="100">
                <a:solidFill>
                  <a:srgbClr val="201F1F"/>
                </a:solidFill>
                <a:latin typeface="メイリオ"/>
                <a:cs typeface="メイリオ"/>
              </a:rPr>
              <a:t> </a:t>
            </a:r>
            <a:r>
              <a:rPr dirty="0" sz="600">
                <a:solidFill>
                  <a:srgbClr val="201F1F"/>
                </a:solidFill>
                <a:latin typeface="メイリオ"/>
                <a:cs typeface="メイリオ"/>
              </a:rPr>
              <a:t>K,</a:t>
            </a:r>
            <a:r>
              <a:rPr dirty="0" sz="600" spc="95">
                <a:solidFill>
                  <a:srgbClr val="201F1F"/>
                </a:solidFill>
                <a:latin typeface="メイリオ"/>
                <a:cs typeface="メイリオ"/>
              </a:rPr>
              <a:t> </a:t>
            </a:r>
            <a:r>
              <a:rPr dirty="0" sz="600">
                <a:solidFill>
                  <a:srgbClr val="201F1F"/>
                </a:solidFill>
                <a:latin typeface="メイリオ"/>
                <a:cs typeface="メイリオ"/>
              </a:rPr>
              <a:t>Cajohen</a:t>
            </a:r>
            <a:r>
              <a:rPr dirty="0" sz="600" spc="110">
                <a:solidFill>
                  <a:srgbClr val="201F1F"/>
                </a:solidFill>
                <a:latin typeface="メイリオ"/>
                <a:cs typeface="メイリオ"/>
              </a:rPr>
              <a:t> </a:t>
            </a:r>
            <a:r>
              <a:rPr dirty="0" sz="600">
                <a:solidFill>
                  <a:srgbClr val="201F1F"/>
                </a:solidFill>
                <a:latin typeface="メイリオ"/>
                <a:cs typeface="メイリオ"/>
              </a:rPr>
              <a:t>C,</a:t>
            </a:r>
            <a:r>
              <a:rPr dirty="0" sz="600" spc="90">
                <a:solidFill>
                  <a:srgbClr val="201F1F"/>
                </a:solidFill>
                <a:latin typeface="メイリオ"/>
                <a:cs typeface="メイリオ"/>
              </a:rPr>
              <a:t> </a:t>
            </a:r>
            <a:r>
              <a:rPr dirty="0" sz="600">
                <a:solidFill>
                  <a:srgbClr val="201F1F"/>
                </a:solidFill>
                <a:latin typeface="メイリオ"/>
                <a:cs typeface="メイリオ"/>
              </a:rPr>
              <a:t>Werth</a:t>
            </a:r>
            <a:r>
              <a:rPr dirty="0" sz="600" spc="100">
                <a:solidFill>
                  <a:srgbClr val="201F1F"/>
                </a:solidFill>
                <a:latin typeface="メイリオ"/>
                <a:cs typeface="メイリオ"/>
              </a:rPr>
              <a:t> </a:t>
            </a:r>
            <a:r>
              <a:rPr dirty="0" sz="600">
                <a:solidFill>
                  <a:srgbClr val="201F1F"/>
                </a:solidFill>
                <a:latin typeface="メイリオ"/>
                <a:cs typeface="メイリオ"/>
              </a:rPr>
              <a:t>E,</a:t>
            </a:r>
            <a:r>
              <a:rPr dirty="0" sz="600" spc="95">
                <a:solidFill>
                  <a:srgbClr val="201F1F"/>
                </a:solidFill>
                <a:latin typeface="メイリオ"/>
                <a:cs typeface="メイリオ"/>
              </a:rPr>
              <a:t> </a:t>
            </a:r>
            <a:r>
              <a:rPr dirty="0" sz="600">
                <a:solidFill>
                  <a:srgbClr val="201F1F"/>
                </a:solidFill>
                <a:latin typeface="メイリオ"/>
                <a:cs typeface="メイリオ"/>
              </a:rPr>
              <a:t>Witz-Justice</a:t>
            </a:r>
            <a:r>
              <a:rPr dirty="0" sz="600" spc="95">
                <a:solidFill>
                  <a:srgbClr val="201F1F"/>
                </a:solidFill>
                <a:latin typeface="メイリオ"/>
                <a:cs typeface="メイリオ"/>
              </a:rPr>
              <a:t> </a:t>
            </a:r>
            <a:r>
              <a:rPr dirty="0" sz="600">
                <a:solidFill>
                  <a:srgbClr val="201F1F"/>
                </a:solidFill>
                <a:latin typeface="メイリオ"/>
                <a:cs typeface="メイリオ"/>
              </a:rPr>
              <a:t>A.</a:t>
            </a:r>
            <a:r>
              <a:rPr dirty="0" sz="600" spc="90">
                <a:solidFill>
                  <a:srgbClr val="201F1F"/>
                </a:solidFill>
                <a:latin typeface="メイリオ"/>
                <a:cs typeface="メイリオ"/>
              </a:rPr>
              <a:t> </a:t>
            </a:r>
            <a:r>
              <a:rPr dirty="0" sz="600">
                <a:solidFill>
                  <a:srgbClr val="201F1F"/>
                </a:solidFill>
                <a:latin typeface="メイリオ"/>
                <a:cs typeface="メイリオ"/>
              </a:rPr>
              <a:t>Warm</a:t>
            </a:r>
            <a:r>
              <a:rPr dirty="0" sz="600" spc="100">
                <a:solidFill>
                  <a:srgbClr val="201F1F"/>
                </a:solidFill>
                <a:latin typeface="メイリオ"/>
                <a:cs typeface="メイリオ"/>
              </a:rPr>
              <a:t> </a:t>
            </a:r>
            <a:r>
              <a:rPr dirty="0" sz="600">
                <a:solidFill>
                  <a:srgbClr val="201F1F"/>
                </a:solidFill>
                <a:latin typeface="メイリオ"/>
                <a:cs typeface="メイリオ"/>
              </a:rPr>
              <a:t>feet</a:t>
            </a:r>
            <a:r>
              <a:rPr dirty="0" sz="600" spc="100">
                <a:solidFill>
                  <a:srgbClr val="201F1F"/>
                </a:solidFill>
                <a:latin typeface="メイリオ"/>
                <a:cs typeface="メイリオ"/>
              </a:rPr>
              <a:t> </a:t>
            </a:r>
            <a:r>
              <a:rPr dirty="0" sz="600">
                <a:solidFill>
                  <a:srgbClr val="201F1F"/>
                </a:solidFill>
                <a:latin typeface="メイリオ"/>
                <a:cs typeface="メイリオ"/>
              </a:rPr>
              <a:t>promote</a:t>
            </a:r>
            <a:r>
              <a:rPr dirty="0" sz="600" spc="100">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rapid</a:t>
            </a:r>
            <a:r>
              <a:rPr dirty="0" sz="600" spc="-30">
                <a:solidFill>
                  <a:srgbClr val="201F1F"/>
                </a:solidFill>
                <a:latin typeface="メイリオ"/>
                <a:cs typeface="メイリオ"/>
              </a:rPr>
              <a:t> </a:t>
            </a:r>
            <a:r>
              <a:rPr dirty="0" sz="600">
                <a:solidFill>
                  <a:srgbClr val="201F1F"/>
                </a:solidFill>
                <a:latin typeface="メイリオ"/>
                <a:cs typeface="メイリオ"/>
              </a:rPr>
              <a:t>onset</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15">
                <a:solidFill>
                  <a:srgbClr val="201F1F"/>
                </a:solidFill>
                <a:latin typeface="メイリオ"/>
                <a:cs typeface="メイリオ"/>
              </a:rPr>
              <a:t> </a:t>
            </a:r>
            <a:r>
              <a:rPr dirty="0" sz="600">
                <a:solidFill>
                  <a:srgbClr val="201F1F"/>
                </a:solidFill>
                <a:latin typeface="メイリオ"/>
                <a:cs typeface="メイリオ"/>
              </a:rPr>
              <a:t>Nature</a:t>
            </a:r>
            <a:r>
              <a:rPr dirty="0" sz="600" spc="-20">
                <a:solidFill>
                  <a:srgbClr val="201F1F"/>
                </a:solidFill>
                <a:latin typeface="メイリオ"/>
                <a:cs typeface="メイリオ"/>
              </a:rPr>
              <a:t> </a:t>
            </a:r>
            <a:r>
              <a:rPr dirty="0" sz="600">
                <a:solidFill>
                  <a:srgbClr val="201F1F"/>
                </a:solidFill>
                <a:latin typeface="メイリオ"/>
                <a:cs typeface="メイリオ"/>
              </a:rPr>
              <a:t>401:</a:t>
            </a:r>
            <a:r>
              <a:rPr dirty="0" sz="600" spc="-15">
                <a:solidFill>
                  <a:srgbClr val="201F1F"/>
                </a:solidFill>
                <a:latin typeface="メイリオ"/>
                <a:cs typeface="メイリオ"/>
              </a:rPr>
              <a:t> </a:t>
            </a:r>
            <a:r>
              <a:rPr dirty="0" sz="600" spc="-10">
                <a:solidFill>
                  <a:srgbClr val="201F1F"/>
                </a:solidFill>
                <a:latin typeface="メイリオ"/>
                <a:cs typeface="メイリオ"/>
              </a:rPr>
              <a:t>36-</a:t>
            </a:r>
            <a:r>
              <a:rPr dirty="0" sz="600">
                <a:solidFill>
                  <a:srgbClr val="201F1F"/>
                </a:solidFill>
                <a:latin typeface="メイリオ"/>
                <a:cs typeface="メイリオ"/>
              </a:rPr>
              <a:t>37,</a:t>
            </a:r>
            <a:r>
              <a:rPr dirty="0" sz="600" spc="-15">
                <a:solidFill>
                  <a:srgbClr val="201F1F"/>
                </a:solidFill>
                <a:latin typeface="メイリオ"/>
                <a:cs typeface="メイリオ"/>
              </a:rPr>
              <a:t> </a:t>
            </a:r>
            <a:r>
              <a:rPr dirty="0" sz="600" spc="-10">
                <a:solidFill>
                  <a:srgbClr val="201F1F"/>
                </a:solidFill>
                <a:latin typeface="メイリオ"/>
                <a:cs typeface="メイリオ"/>
              </a:rPr>
              <a:t>1999.</a:t>
            </a:r>
            <a:endParaRPr sz="600">
              <a:latin typeface="メイリオ"/>
              <a:cs typeface="メイリオ"/>
            </a:endParaRPr>
          </a:p>
          <a:p>
            <a:pPr algn="just" marL="156845" marR="6350" indent="-144780">
              <a:lnSpc>
                <a:spcPct val="100000"/>
              </a:lnSpc>
              <a:spcBef>
                <a:spcPts val="400"/>
              </a:spcBef>
            </a:pPr>
            <a:r>
              <a:rPr dirty="0" sz="600">
                <a:solidFill>
                  <a:srgbClr val="201F1F"/>
                </a:solidFill>
                <a:latin typeface="メイリオ"/>
                <a:cs typeface="メイリオ"/>
              </a:rPr>
              <a:t>10.</a:t>
            </a:r>
            <a:r>
              <a:rPr dirty="0" sz="600" spc="-35">
                <a:solidFill>
                  <a:srgbClr val="201F1F"/>
                </a:solidFill>
                <a:latin typeface="メイリオ"/>
                <a:cs typeface="メイリオ"/>
              </a:rPr>
              <a:t> </a:t>
            </a:r>
            <a:r>
              <a:rPr dirty="0" sz="600">
                <a:solidFill>
                  <a:srgbClr val="201F1F"/>
                </a:solidFill>
                <a:latin typeface="メイリオ"/>
                <a:cs typeface="メイリオ"/>
              </a:rPr>
              <a:t>Haghayegh</a:t>
            </a:r>
            <a:r>
              <a:rPr dirty="0" sz="600" spc="200">
                <a:solidFill>
                  <a:srgbClr val="201F1F"/>
                </a:solidFill>
                <a:latin typeface="メイリオ"/>
                <a:cs typeface="メイリオ"/>
              </a:rPr>
              <a:t> </a:t>
            </a:r>
            <a:r>
              <a:rPr dirty="0" sz="600">
                <a:solidFill>
                  <a:srgbClr val="201F1F"/>
                </a:solidFill>
                <a:latin typeface="メイリオ"/>
                <a:cs typeface="メイリオ"/>
              </a:rPr>
              <a:t>S,</a:t>
            </a:r>
            <a:r>
              <a:rPr dirty="0" sz="600" spc="195">
                <a:solidFill>
                  <a:srgbClr val="201F1F"/>
                </a:solidFill>
                <a:latin typeface="メイリオ"/>
                <a:cs typeface="メイリオ"/>
              </a:rPr>
              <a:t> </a:t>
            </a:r>
            <a:r>
              <a:rPr dirty="0" sz="600">
                <a:solidFill>
                  <a:srgbClr val="201F1F"/>
                </a:solidFill>
                <a:latin typeface="メイリオ"/>
                <a:cs typeface="メイリオ"/>
              </a:rPr>
              <a:t>Khoshnevis</a:t>
            </a:r>
            <a:r>
              <a:rPr dirty="0" sz="600" spc="204">
                <a:solidFill>
                  <a:srgbClr val="201F1F"/>
                </a:solidFill>
                <a:latin typeface="メイリオ"/>
                <a:cs typeface="メイリオ"/>
              </a:rPr>
              <a:t> </a:t>
            </a:r>
            <a:r>
              <a:rPr dirty="0" sz="600">
                <a:solidFill>
                  <a:srgbClr val="201F1F"/>
                </a:solidFill>
                <a:latin typeface="メイリオ"/>
                <a:cs typeface="メイリオ"/>
              </a:rPr>
              <a:t>S,</a:t>
            </a:r>
            <a:r>
              <a:rPr dirty="0" sz="600" spc="190">
                <a:solidFill>
                  <a:srgbClr val="201F1F"/>
                </a:solidFill>
                <a:latin typeface="メイリオ"/>
                <a:cs typeface="メイリオ"/>
              </a:rPr>
              <a:t> </a:t>
            </a:r>
            <a:r>
              <a:rPr dirty="0" sz="600">
                <a:solidFill>
                  <a:srgbClr val="201F1F"/>
                </a:solidFill>
                <a:latin typeface="メイリオ"/>
                <a:cs typeface="メイリオ"/>
              </a:rPr>
              <a:t>Smolensky</a:t>
            </a:r>
            <a:r>
              <a:rPr dirty="0" sz="600" spc="195">
                <a:solidFill>
                  <a:srgbClr val="201F1F"/>
                </a:solidFill>
                <a:latin typeface="メイリオ"/>
                <a:cs typeface="メイリオ"/>
              </a:rPr>
              <a:t> </a:t>
            </a:r>
            <a:r>
              <a:rPr dirty="0" sz="600">
                <a:solidFill>
                  <a:srgbClr val="201F1F"/>
                </a:solidFill>
                <a:latin typeface="メイリオ"/>
                <a:cs typeface="メイリオ"/>
              </a:rPr>
              <a:t>MH,</a:t>
            </a:r>
            <a:r>
              <a:rPr dirty="0" sz="600" spc="190">
                <a:solidFill>
                  <a:srgbClr val="201F1F"/>
                </a:solidFill>
                <a:latin typeface="メイリオ"/>
                <a:cs typeface="メイリオ"/>
              </a:rPr>
              <a:t> </a:t>
            </a:r>
            <a:r>
              <a:rPr dirty="0" sz="600">
                <a:solidFill>
                  <a:srgbClr val="201F1F"/>
                </a:solidFill>
                <a:latin typeface="メイリオ"/>
                <a:cs typeface="メイリオ"/>
              </a:rPr>
              <a:t>Diller</a:t>
            </a:r>
            <a:r>
              <a:rPr dirty="0" sz="600" spc="204">
                <a:solidFill>
                  <a:srgbClr val="201F1F"/>
                </a:solidFill>
                <a:latin typeface="メイリオ"/>
                <a:cs typeface="メイリオ"/>
              </a:rPr>
              <a:t> </a:t>
            </a:r>
            <a:r>
              <a:rPr dirty="0" sz="600">
                <a:solidFill>
                  <a:srgbClr val="201F1F"/>
                </a:solidFill>
                <a:latin typeface="メイリオ"/>
                <a:cs typeface="メイリオ"/>
              </a:rPr>
              <a:t>KR,</a:t>
            </a:r>
            <a:r>
              <a:rPr dirty="0" sz="600" spc="195">
                <a:solidFill>
                  <a:srgbClr val="201F1F"/>
                </a:solidFill>
                <a:latin typeface="メイリオ"/>
                <a:cs typeface="メイリオ"/>
              </a:rPr>
              <a:t> </a:t>
            </a:r>
            <a:r>
              <a:rPr dirty="0" sz="600">
                <a:solidFill>
                  <a:srgbClr val="201F1F"/>
                </a:solidFill>
                <a:latin typeface="メイリオ"/>
                <a:cs typeface="メイリオ"/>
              </a:rPr>
              <a:t>Castriotta</a:t>
            </a:r>
            <a:r>
              <a:rPr dirty="0" sz="600" spc="200">
                <a:solidFill>
                  <a:srgbClr val="201F1F"/>
                </a:solidFill>
                <a:latin typeface="メイリオ"/>
                <a:cs typeface="メイリオ"/>
              </a:rPr>
              <a:t> </a:t>
            </a:r>
            <a:r>
              <a:rPr dirty="0" sz="600" spc="-25">
                <a:solidFill>
                  <a:srgbClr val="201F1F"/>
                </a:solidFill>
                <a:latin typeface="メイリオ"/>
                <a:cs typeface="メイリオ"/>
              </a:rPr>
              <a:t>RJ.</a:t>
            </a:r>
            <a:r>
              <a:rPr dirty="0" sz="600" spc="500">
                <a:solidFill>
                  <a:srgbClr val="201F1F"/>
                </a:solidFill>
                <a:latin typeface="メイリオ"/>
                <a:cs typeface="メイリオ"/>
              </a:rPr>
              <a:t> </a:t>
            </a:r>
            <a:r>
              <a:rPr dirty="0" sz="600">
                <a:solidFill>
                  <a:srgbClr val="201F1F"/>
                </a:solidFill>
                <a:latin typeface="メイリオ"/>
                <a:cs typeface="メイリオ"/>
              </a:rPr>
              <a:t>Before- bedtime</a:t>
            </a:r>
            <a:r>
              <a:rPr dirty="0" sz="600" spc="5">
                <a:solidFill>
                  <a:srgbClr val="201F1F"/>
                </a:solidFill>
                <a:latin typeface="メイリオ"/>
                <a:cs typeface="メイリオ"/>
              </a:rPr>
              <a:t> </a:t>
            </a:r>
            <a:r>
              <a:rPr dirty="0" sz="600">
                <a:solidFill>
                  <a:srgbClr val="201F1F"/>
                </a:solidFill>
                <a:latin typeface="メイリオ"/>
                <a:cs typeface="メイリオ"/>
              </a:rPr>
              <a:t>passive</a:t>
            </a:r>
            <a:r>
              <a:rPr dirty="0" sz="600" spc="5">
                <a:solidFill>
                  <a:srgbClr val="201F1F"/>
                </a:solidFill>
                <a:latin typeface="メイリオ"/>
                <a:cs typeface="メイリオ"/>
              </a:rPr>
              <a:t> </a:t>
            </a:r>
            <a:r>
              <a:rPr dirty="0" sz="600">
                <a:solidFill>
                  <a:srgbClr val="201F1F"/>
                </a:solidFill>
                <a:latin typeface="メイリオ"/>
                <a:cs typeface="メイリオ"/>
              </a:rPr>
              <a:t>body heating by</a:t>
            </a:r>
            <a:r>
              <a:rPr dirty="0" sz="600" spc="10">
                <a:solidFill>
                  <a:srgbClr val="201F1F"/>
                </a:solidFill>
                <a:latin typeface="メイリオ"/>
                <a:cs typeface="メイリオ"/>
              </a:rPr>
              <a:t> </a:t>
            </a:r>
            <a:r>
              <a:rPr dirty="0" sz="600">
                <a:solidFill>
                  <a:srgbClr val="201F1F"/>
                </a:solidFill>
                <a:latin typeface="メイリオ"/>
                <a:cs typeface="メイリオ"/>
              </a:rPr>
              <a:t>warm</a:t>
            </a:r>
            <a:r>
              <a:rPr dirty="0" sz="600" spc="5">
                <a:solidFill>
                  <a:srgbClr val="201F1F"/>
                </a:solidFill>
                <a:latin typeface="メイリオ"/>
                <a:cs typeface="メイリオ"/>
              </a:rPr>
              <a:t> </a:t>
            </a:r>
            <a:r>
              <a:rPr dirty="0" sz="600">
                <a:solidFill>
                  <a:srgbClr val="201F1F"/>
                </a:solidFill>
                <a:latin typeface="メイリオ"/>
                <a:cs typeface="メイリオ"/>
              </a:rPr>
              <a:t>shower</a:t>
            </a:r>
            <a:r>
              <a:rPr dirty="0" sz="600" spc="10">
                <a:solidFill>
                  <a:srgbClr val="201F1F"/>
                </a:solidFill>
                <a:latin typeface="メイリオ"/>
                <a:cs typeface="メイリオ"/>
              </a:rPr>
              <a:t> </a:t>
            </a:r>
            <a:r>
              <a:rPr dirty="0" sz="600">
                <a:solidFill>
                  <a:srgbClr val="201F1F"/>
                </a:solidFill>
                <a:latin typeface="メイリオ"/>
                <a:cs typeface="メイリオ"/>
              </a:rPr>
              <a:t>or</a:t>
            </a:r>
            <a:r>
              <a:rPr dirty="0" sz="600" spc="5">
                <a:solidFill>
                  <a:srgbClr val="201F1F"/>
                </a:solidFill>
                <a:latin typeface="メイリオ"/>
                <a:cs typeface="メイリオ"/>
              </a:rPr>
              <a:t> </a:t>
            </a:r>
            <a:r>
              <a:rPr dirty="0" sz="600">
                <a:solidFill>
                  <a:srgbClr val="201F1F"/>
                </a:solidFill>
                <a:latin typeface="メイリオ"/>
                <a:cs typeface="メイリオ"/>
              </a:rPr>
              <a:t>bath</a:t>
            </a:r>
            <a:r>
              <a:rPr dirty="0" sz="600" spc="5">
                <a:solidFill>
                  <a:srgbClr val="201F1F"/>
                </a:solidFill>
                <a:latin typeface="メイリオ"/>
                <a:cs typeface="メイリオ"/>
              </a:rPr>
              <a:t> </a:t>
            </a:r>
            <a:r>
              <a:rPr dirty="0" sz="600">
                <a:solidFill>
                  <a:srgbClr val="201F1F"/>
                </a:solidFill>
                <a:latin typeface="メイリオ"/>
                <a:cs typeface="メイリオ"/>
              </a:rPr>
              <a:t>to</a:t>
            </a:r>
            <a:r>
              <a:rPr dirty="0" sz="600" spc="5">
                <a:solidFill>
                  <a:srgbClr val="201F1F"/>
                </a:solidFill>
                <a:latin typeface="メイリオ"/>
                <a:cs typeface="メイリオ"/>
              </a:rPr>
              <a:t> </a:t>
            </a:r>
            <a:r>
              <a:rPr dirty="0" sz="600" spc="-10">
                <a:solidFill>
                  <a:srgbClr val="201F1F"/>
                </a:solidFill>
                <a:latin typeface="メイリオ"/>
                <a:cs typeface="メイリオ"/>
              </a:rPr>
              <a:t>improve</a:t>
            </a:r>
            <a:r>
              <a:rPr dirty="0" sz="600" spc="50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systematic</a:t>
            </a:r>
            <a:r>
              <a:rPr dirty="0" sz="600" spc="-20">
                <a:solidFill>
                  <a:srgbClr val="201F1F"/>
                </a:solidFill>
                <a:latin typeface="メイリオ"/>
                <a:cs typeface="メイリオ"/>
              </a:rPr>
              <a:t> </a:t>
            </a:r>
            <a:r>
              <a:rPr dirty="0" sz="600">
                <a:solidFill>
                  <a:srgbClr val="201F1F"/>
                </a:solidFill>
                <a:latin typeface="メイリオ"/>
                <a:cs typeface="メイリオ"/>
              </a:rPr>
              <a:t>review</a:t>
            </a:r>
            <a:r>
              <a:rPr dirty="0" sz="600" spc="-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spc="-10">
                <a:solidFill>
                  <a:srgbClr val="201F1F"/>
                </a:solidFill>
                <a:latin typeface="メイリオ"/>
                <a:cs typeface="メイリオ"/>
              </a:rPr>
              <a:t>meta-</a:t>
            </a:r>
            <a:r>
              <a:rPr dirty="0" sz="600">
                <a:solidFill>
                  <a:srgbClr val="201F1F"/>
                </a:solidFill>
                <a:latin typeface="メイリオ"/>
                <a:cs typeface="メイリオ"/>
              </a:rPr>
              <a:t>analysis.</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15">
                <a:solidFill>
                  <a:srgbClr val="201F1F"/>
                </a:solidFill>
                <a:latin typeface="メイリオ"/>
                <a:cs typeface="メイリオ"/>
              </a:rPr>
              <a:t> </a:t>
            </a:r>
            <a:r>
              <a:rPr dirty="0" sz="600">
                <a:solidFill>
                  <a:srgbClr val="201F1F"/>
                </a:solidFill>
                <a:latin typeface="メイリオ"/>
                <a:cs typeface="メイリオ"/>
              </a:rPr>
              <a:t>Med</a:t>
            </a:r>
            <a:r>
              <a:rPr dirty="0" sz="600" spc="-20">
                <a:solidFill>
                  <a:srgbClr val="201F1F"/>
                </a:solidFill>
                <a:latin typeface="メイリオ"/>
                <a:cs typeface="メイリオ"/>
              </a:rPr>
              <a:t> </a:t>
            </a:r>
            <a:r>
              <a:rPr dirty="0" sz="600">
                <a:solidFill>
                  <a:srgbClr val="201F1F"/>
                </a:solidFill>
                <a:latin typeface="メイリオ"/>
                <a:cs typeface="メイリオ"/>
              </a:rPr>
              <a:t>Rev</a:t>
            </a:r>
            <a:r>
              <a:rPr dirty="0" sz="600" spc="-15">
                <a:solidFill>
                  <a:srgbClr val="201F1F"/>
                </a:solidFill>
                <a:latin typeface="メイリオ"/>
                <a:cs typeface="メイリオ"/>
              </a:rPr>
              <a:t> </a:t>
            </a:r>
            <a:r>
              <a:rPr dirty="0" sz="600">
                <a:solidFill>
                  <a:srgbClr val="201F1F"/>
                </a:solidFill>
                <a:latin typeface="メイリオ"/>
                <a:cs typeface="メイリオ"/>
              </a:rPr>
              <a:t>46:</a:t>
            </a:r>
            <a:r>
              <a:rPr dirty="0" sz="600" spc="-25">
                <a:solidFill>
                  <a:srgbClr val="201F1F"/>
                </a:solidFill>
                <a:latin typeface="メイリオ"/>
                <a:cs typeface="メイリオ"/>
              </a:rPr>
              <a:t> </a:t>
            </a:r>
            <a:r>
              <a:rPr dirty="0" sz="600" spc="-10">
                <a:solidFill>
                  <a:srgbClr val="201F1F"/>
                </a:solidFill>
                <a:latin typeface="メイリオ"/>
                <a:cs typeface="メイリオ"/>
              </a:rPr>
              <a:t>124-</a:t>
            </a:r>
            <a:r>
              <a:rPr dirty="0" sz="600" spc="-20">
                <a:solidFill>
                  <a:srgbClr val="201F1F"/>
                </a:solidFill>
                <a:latin typeface="メイリオ"/>
                <a:cs typeface="メイリオ"/>
              </a:rPr>
              <a:t>135,</a:t>
            </a:r>
            <a:r>
              <a:rPr dirty="0" sz="600" spc="500">
                <a:solidFill>
                  <a:srgbClr val="201F1F"/>
                </a:solidFill>
                <a:latin typeface="メイリオ"/>
                <a:cs typeface="メイリオ"/>
              </a:rPr>
              <a:t> </a:t>
            </a:r>
            <a:r>
              <a:rPr dirty="0" sz="600" spc="-10">
                <a:solidFill>
                  <a:srgbClr val="201F1F"/>
                </a:solidFill>
                <a:latin typeface="メイリオ"/>
                <a:cs typeface="メイリオ"/>
              </a:rPr>
              <a:t>2019.</a:t>
            </a:r>
            <a:endParaRPr sz="600">
              <a:latin typeface="メイリオ"/>
              <a:cs typeface="メイリオ"/>
            </a:endParaRPr>
          </a:p>
          <a:p>
            <a:pPr algn="just" marL="156845" marR="5715" indent="-144780">
              <a:lnSpc>
                <a:spcPct val="100000"/>
              </a:lnSpc>
              <a:spcBef>
                <a:spcPts val="405"/>
              </a:spcBef>
            </a:pPr>
            <a:r>
              <a:rPr dirty="0" sz="600">
                <a:solidFill>
                  <a:srgbClr val="201F1F"/>
                </a:solidFill>
                <a:latin typeface="メイリオ"/>
                <a:cs typeface="メイリオ"/>
              </a:rPr>
              <a:t>11.</a:t>
            </a:r>
            <a:r>
              <a:rPr dirty="0" sz="600" spc="-30">
                <a:solidFill>
                  <a:srgbClr val="201F1F"/>
                </a:solidFill>
                <a:latin typeface="メイリオ"/>
                <a:cs typeface="メイリオ"/>
              </a:rPr>
              <a:t> </a:t>
            </a:r>
            <a:r>
              <a:rPr dirty="0" sz="600">
                <a:solidFill>
                  <a:srgbClr val="201F1F"/>
                </a:solidFill>
                <a:latin typeface="メイリオ"/>
                <a:cs typeface="メイリオ"/>
              </a:rPr>
              <a:t>Mishima</a:t>
            </a:r>
            <a:r>
              <a:rPr dirty="0" sz="600" spc="80">
                <a:solidFill>
                  <a:srgbClr val="201F1F"/>
                </a:solidFill>
                <a:latin typeface="メイリオ"/>
                <a:cs typeface="メイリオ"/>
              </a:rPr>
              <a:t> </a:t>
            </a:r>
            <a:r>
              <a:rPr dirty="0" sz="600">
                <a:solidFill>
                  <a:srgbClr val="201F1F"/>
                </a:solidFill>
                <a:latin typeface="メイリオ"/>
                <a:cs typeface="メイリオ"/>
              </a:rPr>
              <a:t>Y,</a:t>
            </a:r>
            <a:r>
              <a:rPr dirty="0" sz="600" spc="80">
                <a:solidFill>
                  <a:srgbClr val="201F1F"/>
                </a:solidFill>
                <a:latin typeface="メイリオ"/>
                <a:cs typeface="メイリオ"/>
              </a:rPr>
              <a:t> </a:t>
            </a:r>
            <a:r>
              <a:rPr dirty="0" sz="600">
                <a:solidFill>
                  <a:srgbClr val="201F1F"/>
                </a:solidFill>
                <a:latin typeface="メイリオ"/>
                <a:cs typeface="メイリオ"/>
              </a:rPr>
              <a:t>Hozumi</a:t>
            </a:r>
            <a:r>
              <a:rPr dirty="0" sz="600" spc="95">
                <a:solidFill>
                  <a:srgbClr val="201F1F"/>
                </a:solidFill>
                <a:latin typeface="メイリオ"/>
                <a:cs typeface="メイリオ"/>
              </a:rPr>
              <a:t> </a:t>
            </a:r>
            <a:r>
              <a:rPr dirty="0" sz="600">
                <a:solidFill>
                  <a:srgbClr val="201F1F"/>
                </a:solidFill>
                <a:latin typeface="メイリオ"/>
                <a:cs typeface="メイリオ"/>
              </a:rPr>
              <a:t>S,</a:t>
            </a:r>
            <a:r>
              <a:rPr dirty="0" sz="600" spc="80">
                <a:solidFill>
                  <a:srgbClr val="201F1F"/>
                </a:solidFill>
                <a:latin typeface="メイリオ"/>
                <a:cs typeface="メイリオ"/>
              </a:rPr>
              <a:t> </a:t>
            </a:r>
            <a:r>
              <a:rPr dirty="0" sz="600">
                <a:solidFill>
                  <a:srgbClr val="201F1F"/>
                </a:solidFill>
                <a:latin typeface="メイリオ"/>
                <a:cs typeface="メイリオ"/>
              </a:rPr>
              <a:t>Shimizu</a:t>
            </a:r>
            <a:r>
              <a:rPr dirty="0" sz="600" spc="90">
                <a:solidFill>
                  <a:srgbClr val="201F1F"/>
                </a:solidFill>
                <a:latin typeface="メイリオ"/>
                <a:cs typeface="メイリオ"/>
              </a:rPr>
              <a:t> </a:t>
            </a:r>
            <a:r>
              <a:rPr dirty="0" sz="600">
                <a:solidFill>
                  <a:srgbClr val="201F1F"/>
                </a:solidFill>
                <a:latin typeface="メイリオ"/>
                <a:cs typeface="メイリオ"/>
              </a:rPr>
              <a:t>T,</a:t>
            </a:r>
            <a:r>
              <a:rPr dirty="0" sz="600" spc="80">
                <a:solidFill>
                  <a:srgbClr val="201F1F"/>
                </a:solidFill>
                <a:latin typeface="メイリオ"/>
                <a:cs typeface="メイリオ"/>
              </a:rPr>
              <a:t> </a:t>
            </a:r>
            <a:r>
              <a:rPr dirty="0" sz="600">
                <a:solidFill>
                  <a:srgbClr val="201F1F"/>
                </a:solidFill>
                <a:latin typeface="メイリオ"/>
                <a:cs typeface="メイリオ"/>
              </a:rPr>
              <a:t>Hishikawa</a:t>
            </a:r>
            <a:r>
              <a:rPr dirty="0" sz="600" spc="85">
                <a:solidFill>
                  <a:srgbClr val="201F1F"/>
                </a:solidFill>
                <a:latin typeface="メイリオ"/>
                <a:cs typeface="メイリオ"/>
              </a:rPr>
              <a:t> </a:t>
            </a:r>
            <a:r>
              <a:rPr dirty="0" sz="600">
                <a:solidFill>
                  <a:srgbClr val="201F1F"/>
                </a:solidFill>
                <a:latin typeface="メイリオ"/>
                <a:cs typeface="メイリオ"/>
              </a:rPr>
              <a:t>Y,</a:t>
            </a:r>
            <a:r>
              <a:rPr dirty="0" sz="600" spc="80">
                <a:solidFill>
                  <a:srgbClr val="201F1F"/>
                </a:solidFill>
                <a:latin typeface="メイリオ"/>
                <a:cs typeface="メイリオ"/>
              </a:rPr>
              <a:t> </a:t>
            </a:r>
            <a:r>
              <a:rPr dirty="0" sz="600">
                <a:solidFill>
                  <a:srgbClr val="201F1F"/>
                </a:solidFill>
                <a:latin typeface="メイリオ"/>
                <a:cs typeface="メイリオ"/>
              </a:rPr>
              <a:t>Mishima</a:t>
            </a:r>
            <a:r>
              <a:rPr dirty="0" sz="600" spc="90">
                <a:solidFill>
                  <a:srgbClr val="201F1F"/>
                </a:solidFill>
                <a:latin typeface="メイリオ"/>
                <a:cs typeface="メイリオ"/>
              </a:rPr>
              <a:t> </a:t>
            </a:r>
            <a:r>
              <a:rPr dirty="0" sz="600">
                <a:solidFill>
                  <a:srgbClr val="201F1F"/>
                </a:solidFill>
                <a:latin typeface="メイリオ"/>
                <a:cs typeface="メイリオ"/>
              </a:rPr>
              <a:t>K.</a:t>
            </a:r>
            <a:r>
              <a:rPr dirty="0" sz="600" spc="80">
                <a:solidFill>
                  <a:srgbClr val="201F1F"/>
                </a:solidFill>
                <a:latin typeface="メイリオ"/>
                <a:cs typeface="メイリオ"/>
              </a:rPr>
              <a:t> </a:t>
            </a:r>
            <a:r>
              <a:rPr dirty="0" sz="600">
                <a:solidFill>
                  <a:srgbClr val="201F1F"/>
                </a:solidFill>
                <a:latin typeface="メイリオ"/>
                <a:cs typeface="メイリオ"/>
              </a:rPr>
              <a:t>Passive</a:t>
            </a:r>
            <a:r>
              <a:rPr dirty="0" sz="600" spc="90">
                <a:solidFill>
                  <a:srgbClr val="201F1F"/>
                </a:solidFill>
                <a:latin typeface="メイリオ"/>
                <a:cs typeface="メイリオ"/>
              </a:rPr>
              <a:t> </a:t>
            </a:r>
            <a:r>
              <a:rPr dirty="0" sz="600" spc="-20">
                <a:solidFill>
                  <a:srgbClr val="201F1F"/>
                </a:solidFill>
                <a:latin typeface="メイリオ"/>
                <a:cs typeface="メイリオ"/>
              </a:rPr>
              <a:t>body</a:t>
            </a:r>
            <a:r>
              <a:rPr dirty="0" sz="600" spc="500">
                <a:solidFill>
                  <a:srgbClr val="201F1F"/>
                </a:solidFill>
                <a:latin typeface="メイリオ"/>
                <a:cs typeface="メイリオ"/>
              </a:rPr>
              <a:t> </a:t>
            </a:r>
            <a:r>
              <a:rPr dirty="0" sz="600">
                <a:solidFill>
                  <a:srgbClr val="201F1F"/>
                </a:solidFill>
                <a:latin typeface="メイリオ"/>
                <a:cs typeface="メイリオ"/>
              </a:rPr>
              <a:t>heating</a:t>
            </a:r>
            <a:r>
              <a:rPr dirty="0" sz="600" spc="35">
                <a:solidFill>
                  <a:srgbClr val="201F1F"/>
                </a:solidFill>
                <a:latin typeface="メイリオ"/>
                <a:cs typeface="メイリオ"/>
              </a:rPr>
              <a:t> </a:t>
            </a:r>
            <a:r>
              <a:rPr dirty="0" sz="600">
                <a:solidFill>
                  <a:srgbClr val="201F1F"/>
                </a:solidFill>
                <a:latin typeface="メイリオ"/>
                <a:cs typeface="メイリオ"/>
              </a:rPr>
              <a:t>ameliorates</a:t>
            </a:r>
            <a:r>
              <a:rPr dirty="0" sz="600" spc="4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disturbances</a:t>
            </a:r>
            <a:r>
              <a:rPr dirty="0" sz="600" spc="45">
                <a:solidFill>
                  <a:srgbClr val="201F1F"/>
                </a:solidFill>
                <a:latin typeface="メイリオ"/>
                <a:cs typeface="メイリオ"/>
              </a:rPr>
              <a:t> </a:t>
            </a:r>
            <a:r>
              <a:rPr dirty="0" sz="600">
                <a:solidFill>
                  <a:srgbClr val="201F1F"/>
                </a:solidFill>
                <a:latin typeface="メイリオ"/>
                <a:cs typeface="メイリオ"/>
              </a:rPr>
              <a:t>in</a:t>
            </a:r>
            <a:r>
              <a:rPr dirty="0" sz="600" spc="35">
                <a:solidFill>
                  <a:srgbClr val="201F1F"/>
                </a:solidFill>
                <a:latin typeface="メイリオ"/>
                <a:cs typeface="メイリオ"/>
              </a:rPr>
              <a:t> </a:t>
            </a:r>
            <a:r>
              <a:rPr dirty="0" sz="600">
                <a:solidFill>
                  <a:srgbClr val="201F1F"/>
                </a:solidFill>
                <a:latin typeface="メイリオ"/>
                <a:cs typeface="メイリオ"/>
              </a:rPr>
              <a:t>patients</a:t>
            </a:r>
            <a:r>
              <a:rPr dirty="0" sz="600" spc="45">
                <a:solidFill>
                  <a:srgbClr val="201F1F"/>
                </a:solidFill>
                <a:latin typeface="メイリオ"/>
                <a:cs typeface="メイリオ"/>
              </a:rPr>
              <a:t> </a:t>
            </a:r>
            <a:r>
              <a:rPr dirty="0" sz="600">
                <a:solidFill>
                  <a:srgbClr val="201F1F"/>
                </a:solidFill>
                <a:latin typeface="メイリオ"/>
                <a:cs typeface="メイリオ"/>
              </a:rPr>
              <a:t>with</a:t>
            </a:r>
            <a:r>
              <a:rPr dirty="0" sz="600" spc="40">
                <a:solidFill>
                  <a:srgbClr val="201F1F"/>
                </a:solidFill>
                <a:latin typeface="メイリオ"/>
                <a:cs typeface="メイリオ"/>
              </a:rPr>
              <a:t> </a:t>
            </a:r>
            <a:r>
              <a:rPr dirty="0" sz="600">
                <a:solidFill>
                  <a:srgbClr val="201F1F"/>
                </a:solidFill>
                <a:latin typeface="メイリオ"/>
                <a:cs typeface="メイリオ"/>
              </a:rPr>
              <a:t>vascular</a:t>
            </a:r>
            <a:r>
              <a:rPr dirty="0" sz="600" spc="45">
                <a:solidFill>
                  <a:srgbClr val="201F1F"/>
                </a:solidFill>
                <a:latin typeface="メイリオ"/>
                <a:cs typeface="メイリオ"/>
              </a:rPr>
              <a:t> </a:t>
            </a:r>
            <a:r>
              <a:rPr dirty="0" sz="600" spc="-10">
                <a:solidFill>
                  <a:srgbClr val="201F1F"/>
                </a:solidFill>
                <a:latin typeface="メイリオ"/>
                <a:cs typeface="メイリオ"/>
              </a:rPr>
              <a:t>dementia</a:t>
            </a:r>
            <a:r>
              <a:rPr dirty="0" sz="600" spc="500">
                <a:solidFill>
                  <a:srgbClr val="201F1F"/>
                </a:solidFill>
                <a:latin typeface="メイリオ"/>
                <a:cs typeface="メイリオ"/>
              </a:rPr>
              <a:t> </a:t>
            </a:r>
            <a:r>
              <a:rPr dirty="0" sz="600">
                <a:solidFill>
                  <a:srgbClr val="201F1F"/>
                </a:solidFill>
                <a:latin typeface="メイリオ"/>
                <a:cs typeface="メイリオ"/>
              </a:rPr>
              <a:t>without</a:t>
            </a:r>
            <a:r>
              <a:rPr dirty="0" sz="600" spc="170">
                <a:solidFill>
                  <a:srgbClr val="201F1F"/>
                </a:solidFill>
                <a:latin typeface="メイリオ"/>
                <a:cs typeface="メイリオ"/>
              </a:rPr>
              <a:t> </a:t>
            </a:r>
            <a:r>
              <a:rPr dirty="0" sz="600">
                <a:solidFill>
                  <a:srgbClr val="201F1F"/>
                </a:solidFill>
                <a:latin typeface="メイリオ"/>
                <a:cs typeface="メイリオ"/>
              </a:rPr>
              <a:t>circadian</a:t>
            </a:r>
            <a:r>
              <a:rPr dirty="0" sz="600" spc="170">
                <a:solidFill>
                  <a:srgbClr val="201F1F"/>
                </a:solidFill>
                <a:latin typeface="メイリオ"/>
                <a:cs typeface="メイリオ"/>
              </a:rPr>
              <a:t> </a:t>
            </a:r>
            <a:r>
              <a:rPr dirty="0" sz="600" spc="-10">
                <a:solidFill>
                  <a:srgbClr val="201F1F"/>
                </a:solidFill>
                <a:latin typeface="メイリオ"/>
                <a:cs typeface="メイリオ"/>
              </a:rPr>
              <a:t>phase-</a:t>
            </a:r>
            <a:r>
              <a:rPr dirty="0" sz="600">
                <a:solidFill>
                  <a:srgbClr val="201F1F"/>
                </a:solidFill>
                <a:latin typeface="メイリオ"/>
                <a:cs typeface="メイリオ"/>
              </a:rPr>
              <a:t>shifting.</a:t>
            </a:r>
            <a:r>
              <a:rPr dirty="0" sz="600" spc="160">
                <a:solidFill>
                  <a:srgbClr val="201F1F"/>
                </a:solidFill>
                <a:latin typeface="メイリオ"/>
                <a:cs typeface="メイリオ"/>
              </a:rPr>
              <a:t> </a:t>
            </a:r>
            <a:r>
              <a:rPr dirty="0" sz="600">
                <a:solidFill>
                  <a:srgbClr val="201F1F"/>
                </a:solidFill>
                <a:latin typeface="メイリオ"/>
                <a:cs typeface="メイリオ"/>
              </a:rPr>
              <a:t>Am</a:t>
            </a:r>
            <a:r>
              <a:rPr dirty="0" sz="600" spc="165">
                <a:solidFill>
                  <a:srgbClr val="201F1F"/>
                </a:solidFill>
                <a:latin typeface="メイリオ"/>
                <a:cs typeface="メイリオ"/>
              </a:rPr>
              <a:t> </a:t>
            </a:r>
            <a:r>
              <a:rPr dirty="0" sz="600">
                <a:solidFill>
                  <a:srgbClr val="201F1F"/>
                </a:solidFill>
                <a:latin typeface="メイリオ"/>
                <a:cs typeface="メイリオ"/>
              </a:rPr>
              <a:t>J</a:t>
            </a:r>
            <a:r>
              <a:rPr dirty="0" sz="600" spc="165">
                <a:solidFill>
                  <a:srgbClr val="201F1F"/>
                </a:solidFill>
                <a:latin typeface="メイリオ"/>
                <a:cs typeface="メイリオ"/>
              </a:rPr>
              <a:t> </a:t>
            </a:r>
            <a:r>
              <a:rPr dirty="0" sz="600">
                <a:solidFill>
                  <a:srgbClr val="201F1F"/>
                </a:solidFill>
                <a:latin typeface="メイリオ"/>
                <a:cs typeface="メイリオ"/>
              </a:rPr>
              <a:t>Geriatr</a:t>
            </a:r>
            <a:r>
              <a:rPr dirty="0" sz="600" spc="170">
                <a:solidFill>
                  <a:srgbClr val="201F1F"/>
                </a:solidFill>
                <a:latin typeface="メイリオ"/>
                <a:cs typeface="メイリオ"/>
              </a:rPr>
              <a:t> </a:t>
            </a:r>
            <a:r>
              <a:rPr dirty="0" sz="600">
                <a:solidFill>
                  <a:srgbClr val="201F1F"/>
                </a:solidFill>
                <a:latin typeface="メイリオ"/>
                <a:cs typeface="メイリオ"/>
              </a:rPr>
              <a:t>Psychiatry</a:t>
            </a:r>
            <a:r>
              <a:rPr dirty="0" sz="600" spc="165">
                <a:solidFill>
                  <a:srgbClr val="201F1F"/>
                </a:solidFill>
                <a:latin typeface="メイリオ"/>
                <a:cs typeface="メイリオ"/>
              </a:rPr>
              <a:t> </a:t>
            </a:r>
            <a:r>
              <a:rPr dirty="0" sz="600">
                <a:solidFill>
                  <a:srgbClr val="201F1F"/>
                </a:solidFill>
                <a:latin typeface="メイリオ"/>
                <a:cs typeface="メイリオ"/>
              </a:rPr>
              <a:t>13:</a:t>
            </a:r>
            <a:r>
              <a:rPr dirty="0" sz="600" spc="165">
                <a:solidFill>
                  <a:srgbClr val="201F1F"/>
                </a:solidFill>
                <a:latin typeface="メイリオ"/>
                <a:cs typeface="メイリオ"/>
              </a:rPr>
              <a:t> </a:t>
            </a:r>
            <a:r>
              <a:rPr dirty="0" sz="600" spc="-10">
                <a:solidFill>
                  <a:srgbClr val="201F1F"/>
                </a:solidFill>
                <a:latin typeface="メイリオ"/>
                <a:cs typeface="メイリオ"/>
              </a:rPr>
              <a:t>369-</a:t>
            </a:r>
            <a:r>
              <a:rPr dirty="0" sz="600" spc="-20">
                <a:solidFill>
                  <a:srgbClr val="201F1F"/>
                </a:solidFill>
                <a:latin typeface="メイリオ"/>
                <a:cs typeface="メイリオ"/>
              </a:rPr>
              <a:t>376,</a:t>
            </a:r>
            <a:r>
              <a:rPr dirty="0" sz="600" spc="500">
                <a:solidFill>
                  <a:srgbClr val="201F1F"/>
                </a:solidFill>
                <a:latin typeface="メイリオ"/>
                <a:cs typeface="メイリオ"/>
              </a:rPr>
              <a:t> </a:t>
            </a:r>
            <a:r>
              <a:rPr dirty="0" sz="600" spc="-10">
                <a:solidFill>
                  <a:srgbClr val="201F1F"/>
                </a:solidFill>
                <a:latin typeface="メイリオ"/>
                <a:cs typeface="メイリオ"/>
              </a:rPr>
              <a:t>2005.</a:t>
            </a:r>
            <a:endParaRPr sz="600">
              <a:latin typeface="メイリオ"/>
              <a:cs typeface="メイリオ"/>
            </a:endParaRPr>
          </a:p>
          <a:p>
            <a:pPr algn="just" marL="156845" marR="6350" indent="-144780">
              <a:lnSpc>
                <a:spcPct val="100000"/>
              </a:lnSpc>
              <a:spcBef>
                <a:spcPts val="395"/>
              </a:spcBef>
            </a:pPr>
            <a:r>
              <a:rPr dirty="0" sz="600">
                <a:solidFill>
                  <a:srgbClr val="201F1F"/>
                </a:solidFill>
                <a:latin typeface="メイリオ"/>
                <a:cs typeface="メイリオ"/>
              </a:rPr>
              <a:t>12.</a:t>
            </a:r>
            <a:r>
              <a:rPr dirty="0" sz="600" spc="-35">
                <a:solidFill>
                  <a:srgbClr val="201F1F"/>
                </a:solidFill>
                <a:latin typeface="メイリオ"/>
                <a:cs typeface="メイリオ"/>
              </a:rPr>
              <a:t> </a:t>
            </a:r>
            <a:r>
              <a:rPr dirty="0" sz="600">
                <a:solidFill>
                  <a:srgbClr val="201F1F"/>
                </a:solidFill>
                <a:latin typeface="メイリオ"/>
                <a:cs typeface="メイリオ"/>
              </a:rPr>
              <a:t>Tai</a:t>
            </a:r>
            <a:r>
              <a:rPr dirty="0" sz="600" spc="110">
                <a:solidFill>
                  <a:srgbClr val="201F1F"/>
                </a:solidFill>
                <a:latin typeface="メイリオ"/>
                <a:cs typeface="メイリオ"/>
              </a:rPr>
              <a:t> </a:t>
            </a:r>
            <a:r>
              <a:rPr dirty="0" sz="600">
                <a:solidFill>
                  <a:srgbClr val="201F1F"/>
                </a:solidFill>
                <a:latin typeface="メイリオ"/>
                <a:cs typeface="メイリオ"/>
              </a:rPr>
              <a:t>Y,</a:t>
            </a:r>
            <a:r>
              <a:rPr dirty="0" sz="600" spc="95">
                <a:solidFill>
                  <a:srgbClr val="201F1F"/>
                </a:solidFill>
                <a:latin typeface="メイリオ"/>
                <a:cs typeface="メイリオ"/>
              </a:rPr>
              <a:t> </a:t>
            </a:r>
            <a:r>
              <a:rPr dirty="0" sz="600">
                <a:solidFill>
                  <a:srgbClr val="201F1F"/>
                </a:solidFill>
                <a:latin typeface="メイリオ"/>
                <a:cs typeface="メイリオ"/>
              </a:rPr>
              <a:t>Obayashi</a:t>
            </a:r>
            <a:r>
              <a:rPr dirty="0" sz="600" spc="110">
                <a:solidFill>
                  <a:srgbClr val="201F1F"/>
                </a:solidFill>
                <a:latin typeface="メイリオ"/>
                <a:cs typeface="メイリオ"/>
              </a:rPr>
              <a:t> </a:t>
            </a:r>
            <a:r>
              <a:rPr dirty="0" sz="600">
                <a:solidFill>
                  <a:srgbClr val="201F1F"/>
                </a:solidFill>
                <a:latin typeface="メイリオ"/>
                <a:cs typeface="メイリオ"/>
              </a:rPr>
              <a:t>K,</a:t>
            </a:r>
            <a:r>
              <a:rPr dirty="0" sz="600" spc="95">
                <a:solidFill>
                  <a:srgbClr val="201F1F"/>
                </a:solidFill>
                <a:latin typeface="メイリオ"/>
                <a:cs typeface="メイリオ"/>
              </a:rPr>
              <a:t> </a:t>
            </a:r>
            <a:r>
              <a:rPr dirty="0" sz="600">
                <a:solidFill>
                  <a:srgbClr val="201F1F"/>
                </a:solidFill>
                <a:latin typeface="メイリオ"/>
                <a:cs typeface="メイリオ"/>
              </a:rPr>
              <a:t>Yamagami</a:t>
            </a:r>
            <a:r>
              <a:rPr dirty="0" sz="600" spc="100">
                <a:solidFill>
                  <a:srgbClr val="201F1F"/>
                </a:solidFill>
                <a:latin typeface="メイリオ"/>
                <a:cs typeface="メイリオ"/>
              </a:rPr>
              <a:t> </a:t>
            </a:r>
            <a:r>
              <a:rPr dirty="0" sz="600">
                <a:solidFill>
                  <a:srgbClr val="201F1F"/>
                </a:solidFill>
                <a:latin typeface="メイリオ"/>
                <a:cs typeface="メイリオ"/>
              </a:rPr>
              <a:t>Y,</a:t>
            </a:r>
            <a:r>
              <a:rPr dirty="0" sz="600" spc="90">
                <a:solidFill>
                  <a:srgbClr val="201F1F"/>
                </a:solidFill>
                <a:latin typeface="メイリオ"/>
                <a:cs typeface="メイリオ"/>
              </a:rPr>
              <a:t> </a:t>
            </a:r>
            <a:r>
              <a:rPr dirty="0" sz="600">
                <a:solidFill>
                  <a:srgbClr val="201F1F"/>
                </a:solidFill>
                <a:latin typeface="メイリオ"/>
                <a:cs typeface="メイリオ"/>
              </a:rPr>
              <a:t>Yoshimoto</a:t>
            </a:r>
            <a:r>
              <a:rPr dirty="0" sz="600" spc="105">
                <a:solidFill>
                  <a:srgbClr val="201F1F"/>
                </a:solidFill>
                <a:latin typeface="メイリオ"/>
                <a:cs typeface="メイリオ"/>
              </a:rPr>
              <a:t> </a:t>
            </a:r>
            <a:r>
              <a:rPr dirty="0" sz="600">
                <a:solidFill>
                  <a:srgbClr val="201F1F"/>
                </a:solidFill>
                <a:latin typeface="メイリオ"/>
                <a:cs typeface="メイリオ"/>
              </a:rPr>
              <a:t>K,</a:t>
            </a:r>
            <a:r>
              <a:rPr dirty="0" sz="600" spc="100">
                <a:solidFill>
                  <a:srgbClr val="201F1F"/>
                </a:solidFill>
                <a:latin typeface="メイリオ"/>
                <a:cs typeface="メイリオ"/>
              </a:rPr>
              <a:t> </a:t>
            </a:r>
            <a:r>
              <a:rPr dirty="0" sz="600">
                <a:solidFill>
                  <a:srgbClr val="201F1F"/>
                </a:solidFill>
                <a:latin typeface="メイリオ"/>
                <a:cs typeface="メイリオ"/>
              </a:rPr>
              <a:t>Kurumatani</a:t>
            </a:r>
            <a:r>
              <a:rPr dirty="0" sz="600" spc="114">
                <a:solidFill>
                  <a:srgbClr val="201F1F"/>
                </a:solidFill>
                <a:latin typeface="メイリオ"/>
                <a:cs typeface="メイリオ"/>
              </a:rPr>
              <a:t> </a:t>
            </a:r>
            <a:r>
              <a:rPr dirty="0" sz="600">
                <a:solidFill>
                  <a:srgbClr val="201F1F"/>
                </a:solidFill>
                <a:latin typeface="メイリオ"/>
                <a:cs typeface="メイリオ"/>
              </a:rPr>
              <a:t>N,</a:t>
            </a:r>
            <a:r>
              <a:rPr dirty="0" sz="600" spc="95">
                <a:solidFill>
                  <a:srgbClr val="201F1F"/>
                </a:solidFill>
                <a:latin typeface="メイリオ"/>
                <a:cs typeface="メイリオ"/>
              </a:rPr>
              <a:t> </a:t>
            </a:r>
            <a:r>
              <a:rPr dirty="0" sz="600">
                <a:solidFill>
                  <a:srgbClr val="201F1F"/>
                </a:solidFill>
                <a:latin typeface="メイリオ"/>
                <a:cs typeface="メイリオ"/>
              </a:rPr>
              <a:t>Nishio</a:t>
            </a:r>
            <a:r>
              <a:rPr dirty="0" sz="600" spc="110">
                <a:solidFill>
                  <a:srgbClr val="201F1F"/>
                </a:solidFill>
                <a:latin typeface="メイリオ"/>
                <a:cs typeface="メイリオ"/>
              </a:rPr>
              <a:t> </a:t>
            </a:r>
            <a:r>
              <a:rPr dirty="0" sz="600" spc="-25">
                <a:solidFill>
                  <a:srgbClr val="201F1F"/>
                </a:solidFill>
                <a:latin typeface="メイリオ"/>
                <a:cs typeface="メイリオ"/>
              </a:rPr>
              <a:t>K,</a:t>
            </a:r>
            <a:r>
              <a:rPr dirty="0" sz="600" spc="500">
                <a:solidFill>
                  <a:srgbClr val="201F1F"/>
                </a:solidFill>
                <a:latin typeface="メイリオ"/>
                <a:cs typeface="メイリオ"/>
              </a:rPr>
              <a:t> </a:t>
            </a:r>
            <a:r>
              <a:rPr dirty="0" sz="600">
                <a:solidFill>
                  <a:srgbClr val="201F1F"/>
                </a:solidFill>
                <a:latin typeface="メイリオ"/>
                <a:cs typeface="メイリオ"/>
              </a:rPr>
              <a:t>Saeki K.</a:t>
            </a:r>
            <a:r>
              <a:rPr dirty="0" sz="600" spc="-5">
                <a:solidFill>
                  <a:srgbClr val="201F1F"/>
                </a:solidFill>
                <a:latin typeface="メイリオ"/>
                <a:cs typeface="メイリオ"/>
              </a:rPr>
              <a:t> </a:t>
            </a:r>
            <a:r>
              <a:rPr dirty="0" sz="600" spc="-10">
                <a:solidFill>
                  <a:srgbClr val="201F1F"/>
                </a:solidFill>
                <a:latin typeface="メイリオ"/>
                <a:cs typeface="メイリオ"/>
              </a:rPr>
              <a:t>Hot-</a:t>
            </a:r>
            <a:r>
              <a:rPr dirty="0" sz="600">
                <a:solidFill>
                  <a:srgbClr val="201F1F"/>
                </a:solidFill>
                <a:latin typeface="メイリオ"/>
                <a:cs typeface="メイリオ"/>
              </a:rPr>
              <a:t>water bathing</a:t>
            </a:r>
            <a:r>
              <a:rPr dirty="0" sz="600" spc="5">
                <a:solidFill>
                  <a:srgbClr val="201F1F"/>
                </a:solidFill>
                <a:latin typeface="メイリオ"/>
                <a:cs typeface="メイリオ"/>
              </a:rPr>
              <a:t> </a:t>
            </a:r>
            <a:r>
              <a:rPr dirty="0" sz="600">
                <a:solidFill>
                  <a:srgbClr val="201F1F"/>
                </a:solidFill>
                <a:latin typeface="メイリオ"/>
                <a:cs typeface="メイリオ"/>
              </a:rPr>
              <a:t>before bedtime</a:t>
            </a:r>
            <a:r>
              <a:rPr dirty="0" sz="600" spc="5">
                <a:solidFill>
                  <a:srgbClr val="201F1F"/>
                </a:solidFill>
                <a:latin typeface="メイリオ"/>
                <a:cs typeface="メイリオ"/>
              </a:rPr>
              <a:t> </a:t>
            </a:r>
            <a:r>
              <a:rPr dirty="0" sz="600">
                <a:solidFill>
                  <a:srgbClr val="201F1F"/>
                </a:solidFill>
                <a:latin typeface="メイリオ"/>
                <a:cs typeface="メイリオ"/>
              </a:rPr>
              <a:t>and</a:t>
            </a:r>
            <a:r>
              <a:rPr dirty="0" sz="600" spc="-5">
                <a:solidFill>
                  <a:srgbClr val="201F1F"/>
                </a:solidFill>
                <a:latin typeface="メイリオ"/>
                <a:cs typeface="メイリオ"/>
              </a:rPr>
              <a:t> </a:t>
            </a:r>
            <a:r>
              <a:rPr dirty="0" sz="600">
                <a:solidFill>
                  <a:srgbClr val="201F1F"/>
                </a:solidFill>
                <a:latin typeface="メイリオ"/>
                <a:cs typeface="メイリオ"/>
              </a:rPr>
              <a:t>shorter</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5">
                <a:solidFill>
                  <a:srgbClr val="201F1F"/>
                </a:solidFill>
                <a:latin typeface="メイリオ"/>
                <a:cs typeface="メイリオ"/>
              </a:rPr>
              <a:t> </a:t>
            </a:r>
            <a:r>
              <a:rPr dirty="0" sz="600">
                <a:solidFill>
                  <a:srgbClr val="201F1F"/>
                </a:solidFill>
                <a:latin typeface="メイリオ"/>
                <a:cs typeface="メイリオ"/>
              </a:rPr>
              <a:t>onset</a:t>
            </a:r>
            <a:r>
              <a:rPr dirty="0" sz="600" spc="5">
                <a:solidFill>
                  <a:srgbClr val="201F1F"/>
                </a:solidFill>
                <a:latin typeface="メイリオ"/>
                <a:cs typeface="メイリオ"/>
              </a:rPr>
              <a:t> </a:t>
            </a:r>
            <a:r>
              <a:rPr dirty="0" sz="600" spc="-10">
                <a:solidFill>
                  <a:srgbClr val="201F1F"/>
                </a:solidFill>
                <a:latin typeface="メイリオ"/>
                <a:cs typeface="メイリオ"/>
              </a:rPr>
              <a:t>latency</a:t>
            </a:r>
            <a:r>
              <a:rPr dirty="0" sz="600" spc="500">
                <a:solidFill>
                  <a:srgbClr val="201F1F"/>
                </a:solidFill>
                <a:latin typeface="メイリオ"/>
                <a:cs typeface="メイリオ"/>
              </a:rPr>
              <a:t> </a:t>
            </a:r>
            <a:r>
              <a:rPr dirty="0" sz="600">
                <a:solidFill>
                  <a:srgbClr val="201F1F"/>
                </a:solidFill>
                <a:latin typeface="メイリオ"/>
                <a:cs typeface="メイリオ"/>
              </a:rPr>
              <a:t>are</a:t>
            </a:r>
            <a:r>
              <a:rPr dirty="0" sz="600" spc="50">
                <a:solidFill>
                  <a:srgbClr val="201F1F"/>
                </a:solidFill>
                <a:latin typeface="メイリオ"/>
                <a:cs typeface="メイリオ"/>
              </a:rPr>
              <a:t> </a:t>
            </a:r>
            <a:r>
              <a:rPr dirty="0" sz="600">
                <a:solidFill>
                  <a:srgbClr val="201F1F"/>
                </a:solidFill>
                <a:latin typeface="メイリオ"/>
                <a:cs typeface="メイリオ"/>
              </a:rPr>
              <a:t>accompanied</a:t>
            </a:r>
            <a:r>
              <a:rPr dirty="0" sz="600" spc="45">
                <a:solidFill>
                  <a:srgbClr val="201F1F"/>
                </a:solidFill>
                <a:latin typeface="メイリオ"/>
                <a:cs typeface="メイリオ"/>
              </a:rPr>
              <a:t> </a:t>
            </a:r>
            <a:r>
              <a:rPr dirty="0" sz="600">
                <a:solidFill>
                  <a:srgbClr val="201F1F"/>
                </a:solidFill>
                <a:latin typeface="メイリオ"/>
                <a:cs typeface="メイリオ"/>
              </a:rPr>
              <a:t>by</a:t>
            </a:r>
            <a:r>
              <a:rPr dirty="0" sz="600" spc="45">
                <a:solidFill>
                  <a:srgbClr val="201F1F"/>
                </a:solidFill>
                <a:latin typeface="メイリオ"/>
                <a:cs typeface="メイリオ"/>
              </a:rPr>
              <a:t> </a:t>
            </a:r>
            <a:r>
              <a:rPr dirty="0" sz="600">
                <a:solidFill>
                  <a:srgbClr val="201F1F"/>
                </a:solidFill>
                <a:latin typeface="メイリオ"/>
                <a:cs typeface="メイリオ"/>
              </a:rPr>
              <a:t>a</a:t>
            </a:r>
            <a:r>
              <a:rPr dirty="0" sz="600" spc="50">
                <a:solidFill>
                  <a:srgbClr val="201F1F"/>
                </a:solidFill>
                <a:latin typeface="メイリオ"/>
                <a:cs typeface="メイリオ"/>
              </a:rPr>
              <a:t> </a:t>
            </a:r>
            <a:r>
              <a:rPr dirty="0" sz="600">
                <a:solidFill>
                  <a:srgbClr val="201F1F"/>
                </a:solidFill>
                <a:latin typeface="メイリオ"/>
                <a:cs typeface="メイリオ"/>
              </a:rPr>
              <a:t>higher</a:t>
            </a:r>
            <a:r>
              <a:rPr dirty="0" sz="600" spc="60">
                <a:solidFill>
                  <a:srgbClr val="201F1F"/>
                </a:solidFill>
                <a:latin typeface="メイリオ"/>
                <a:cs typeface="メイリオ"/>
              </a:rPr>
              <a:t> </a:t>
            </a:r>
            <a:r>
              <a:rPr dirty="0" sz="600" spc="-10">
                <a:solidFill>
                  <a:srgbClr val="201F1F"/>
                </a:solidFill>
                <a:latin typeface="メイリオ"/>
                <a:cs typeface="メイリオ"/>
              </a:rPr>
              <a:t>distal-</a:t>
            </a:r>
            <a:r>
              <a:rPr dirty="0" sz="600">
                <a:solidFill>
                  <a:srgbClr val="201F1F"/>
                </a:solidFill>
                <a:latin typeface="メイリオ"/>
                <a:cs typeface="メイリオ"/>
              </a:rPr>
              <a:t>proximal</a:t>
            </a:r>
            <a:r>
              <a:rPr dirty="0" sz="600" spc="55">
                <a:solidFill>
                  <a:srgbClr val="201F1F"/>
                </a:solidFill>
                <a:latin typeface="メイリオ"/>
                <a:cs typeface="メイリオ"/>
              </a:rPr>
              <a:t> </a:t>
            </a:r>
            <a:r>
              <a:rPr dirty="0" sz="600">
                <a:solidFill>
                  <a:srgbClr val="201F1F"/>
                </a:solidFill>
                <a:latin typeface="メイリオ"/>
                <a:cs typeface="メイリオ"/>
              </a:rPr>
              <a:t>skin</a:t>
            </a:r>
            <a:r>
              <a:rPr dirty="0" sz="600" spc="50">
                <a:solidFill>
                  <a:srgbClr val="201F1F"/>
                </a:solidFill>
                <a:latin typeface="メイリオ"/>
                <a:cs typeface="メイリオ"/>
              </a:rPr>
              <a:t> </a:t>
            </a:r>
            <a:r>
              <a:rPr dirty="0" sz="600">
                <a:solidFill>
                  <a:srgbClr val="201F1F"/>
                </a:solidFill>
                <a:latin typeface="メイリオ"/>
                <a:cs typeface="メイリオ"/>
              </a:rPr>
              <a:t>temperature</a:t>
            </a:r>
            <a:r>
              <a:rPr dirty="0" sz="600" spc="55">
                <a:solidFill>
                  <a:srgbClr val="201F1F"/>
                </a:solidFill>
                <a:latin typeface="メイリオ"/>
                <a:cs typeface="メイリオ"/>
              </a:rPr>
              <a:t> </a:t>
            </a:r>
            <a:r>
              <a:rPr dirty="0" sz="600">
                <a:solidFill>
                  <a:srgbClr val="201F1F"/>
                </a:solidFill>
                <a:latin typeface="メイリオ"/>
                <a:cs typeface="メイリオ"/>
              </a:rPr>
              <a:t>gradient</a:t>
            </a:r>
            <a:r>
              <a:rPr dirty="0" sz="600" spc="50">
                <a:solidFill>
                  <a:srgbClr val="201F1F"/>
                </a:solidFill>
                <a:latin typeface="メイリオ"/>
                <a:cs typeface="メイリオ"/>
              </a:rPr>
              <a:t> </a:t>
            </a:r>
            <a:r>
              <a:rPr dirty="0" sz="600" spc="-25">
                <a:solidFill>
                  <a:srgbClr val="201F1F"/>
                </a:solidFill>
                <a:latin typeface="メイリオ"/>
                <a:cs typeface="メイリオ"/>
              </a:rPr>
              <a:t>in</a:t>
            </a:r>
            <a:r>
              <a:rPr dirty="0" sz="600" spc="500">
                <a:solidFill>
                  <a:srgbClr val="201F1F"/>
                </a:solidFill>
                <a:latin typeface="メイリオ"/>
                <a:cs typeface="メイリオ"/>
              </a:rPr>
              <a:t> </a:t>
            </a:r>
            <a:r>
              <a:rPr dirty="0" sz="600">
                <a:solidFill>
                  <a:srgbClr val="201F1F"/>
                </a:solidFill>
                <a:latin typeface="メイリオ"/>
                <a:cs typeface="メイリオ"/>
              </a:rPr>
              <a:t>older</a:t>
            </a:r>
            <a:r>
              <a:rPr dirty="0" sz="600" spc="-10">
                <a:solidFill>
                  <a:srgbClr val="201F1F"/>
                </a:solidFill>
                <a:latin typeface="メイリオ"/>
                <a:cs typeface="メイリオ"/>
              </a:rPr>
              <a:t> </a:t>
            </a:r>
            <a:r>
              <a:rPr dirty="0" sz="600">
                <a:solidFill>
                  <a:srgbClr val="201F1F"/>
                </a:solidFill>
                <a:latin typeface="メイリオ"/>
                <a:cs typeface="メイリオ"/>
              </a:rPr>
              <a:t>adults.</a:t>
            </a:r>
            <a:r>
              <a:rPr dirty="0" sz="600" spc="-25">
                <a:solidFill>
                  <a:srgbClr val="201F1F"/>
                </a:solidFill>
                <a:latin typeface="メイリオ"/>
                <a:cs typeface="メイリオ"/>
              </a:rPr>
              <a:t> </a:t>
            </a:r>
            <a:r>
              <a:rPr dirty="0" sz="600">
                <a:solidFill>
                  <a:srgbClr val="201F1F"/>
                </a:solidFill>
                <a:latin typeface="メイリオ"/>
                <a:cs typeface="メイリオ"/>
              </a:rPr>
              <a:t>J</a:t>
            </a:r>
            <a:r>
              <a:rPr dirty="0" sz="600" spc="-30">
                <a:solidFill>
                  <a:srgbClr val="201F1F"/>
                </a:solidFill>
                <a:latin typeface="メイリオ"/>
                <a:cs typeface="メイリオ"/>
              </a:rPr>
              <a:t> </a:t>
            </a:r>
            <a:r>
              <a:rPr dirty="0" sz="600">
                <a:solidFill>
                  <a:srgbClr val="201F1F"/>
                </a:solidFill>
                <a:latin typeface="メイリオ"/>
                <a:cs typeface="メイリオ"/>
              </a:rPr>
              <a:t>Clin</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Med</a:t>
            </a:r>
            <a:r>
              <a:rPr dirty="0" sz="600" spc="-35">
                <a:solidFill>
                  <a:srgbClr val="201F1F"/>
                </a:solidFill>
                <a:latin typeface="メイリオ"/>
                <a:cs typeface="メイリオ"/>
              </a:rPr>
              <a:t> </a:t>
            </a:r>
            <a:r>
              <a:rPr dirty="0" sz="600">
                <a:solidFill>
                  <a:srgbClr val="201F1F"/>
                </a:solidFill>
                <a:latin typeface="メイリオ"/>
                <a:cs typeface="メイリオ"/>
              </a:rPr>
              <a:t>17:</a:t>
            </a:r>
            <a:r>
              <a:rPr dirty="0" sz="600" spc="-5">
                <a:solidFill>
                  <a:srgbClr val="201F1F"/>
                </a:solidFill>
                <a:latin typeface="メイリオ"/>
                <a:cs typeface="メイリオ"/>
              </a:rPr>
              <a:t> </a:t>
            </a:r>
            <a:r>
              <a:rPr dirty="0" sz="600" spc="-10">
                <a:solidFill>
                  <a:srgbClr val="201F1F"/>
                </a:solidFill>
                <a:latin typeface="メイリオ"/>
                <a:cs typeface="メイリオ"/>
              </a:rPr>
              <a:t>1257-</a:t>
            </a:r>
            <a:r>
              <a:rPr dirty="0" sz="600">
                <a:solidFill>
                  <a:srgbClr val="201F1F"/>
                </a:solidFill>
                <a:latin typeface="メイリオ"/>
                <a:cs typeface="メイリオ"/>
              </a:rPr>
              <a:t>1266,</a:t>
            </a:r>
            <a:r>
              <a:rPr dirty="0" sz="600" spc="10">
                <a:solidFill>
                  <a:srgbClr val="201F1F"/>
                </a:solidFill>
                <a:latin typeface="メイリオ"/>
                <a:cs typeface="メイリオ"/>
              </a:rPr>
              <a:t> </a:t>
            </a:r>
            <a:r>
              <a:rPr dirty="0" sz="600" spc="-10">
                <a:solidFill>
                  <a:srgbClr val="201F1F"/>
                </a:solidFill>
                <a:latin typeface="メイリオ"/>
                <a:cs typeface="メイリオ"/>
              </a:rPr>
              <a:t>2021.</a:t>
            </a:r>
            <a:endParaRPr sz="600">
              <a:latin typeface="メイリオ"/>
              <a:cs typeface="メイリオ"/>
            </a:endParaRPr>
          </a:p>
          <a:p>
            <a:pPr algn="just" marL="156845" marR="6350" indent="-144780">
              <a:lnSpc>
                <a:spcPct val="100000"/>
              </a:lnSpc>
              <a:spcBef>
                <a:spcPts val="400"/>
              </a:spcBef>
            </a:pPr>
            <a:r>
              <a:rPr dirty="0" sz="600">
                <a:solidFill>
                  <a:srgbClr val="201F1F"/>
                </a:solidFill>
                <a:latin typeface="メイリオ"/>
                <a:cs typeface="メイリオ"/>
              </a:rPr>
              <a:t>13.</a:t>
            </a:r>
            <a:r>
              <a:rPr dirty="0" sz="600" spc="-45">
                <a:solidFill>
                  <a:srgbClr val="201F1F"/>
                </a:solidFill>
                <a:latin typeface="メイリオ"/>
                <a:cs typeface="メイリオ"/>
              </a:rPr>
              <a:t> </a:t>
            </a:r>
            <a:r>
              <a:rPr dirty="0" sz="600">
                <a:solidFill>
                  <a:srgbClr val="201F1F"/>
                </a:solidFill>
                <a:latin typeface="メイリオ"/>
                <a:cs typeface="メイリオ"/>
              </a:rPr>
              <a:t>Saeki</a:t>
            </a:r>
            <a:r>
              <a:rPr dirty="0" sz="600" spc="-20">
                <a:solidFill>
                  <a:srgbClr val="201F1F"/>
                </a:solidFill>
                <a:latin typeface="メイリオ"/>
                <a:cs typeface="メイリオ"/>
              </a:rPr>
              <a:t> </a:t>
            </a:r>
            <a:r>
              <a:rPr dirty="0" sz="600">
                <a:solidFill>
                  <a:srgbClr val="201F1F"/>
                </a:solidFill>
                <a:latin typeface="メイリオ"/>
                <a:cs typeface="メイリオ"/>
              </a:rPr>
              <a:t>K,</a:t>
            </a:r>
            <a:r>
              <a:rPr dirty="0" sz="600" spc="-20">
                <a:solidFill>
                  <a:srgbClr val="201F1F"/>
                </a:solidFill>
                <a:latin typeface="メイリオ"/>
                <a:cs typeface="メイリオ"/>
              </a:rPr>
              <a:t> </a:t>
            </a:r>
            <a:r>
              <a:rPr dirty="0" sz="600">
                <a:solidFill>
                  <a:srgbClr val="201F1F"/>
                </a:solidFill>
                <a:latin typeface="メイリオ"/>
                <a:cs typeface="メイリオ"/>
              </a:rPr>
              <a:t>Obayashi</a:t>
            </a:r>
            <a:r>
              <a:rPr dirty="0" sz="600" spc="-10">
                <a:solidFill>
                  <a:srgbClr val="201F1F"/>
                </a:solidFill>
                <a:latin typeface="メイリオ"/>
                <a:cs typeface="メイリオ"/>
              </a:rPr>
              <a:t> </a:t>
            </a:r>
            <a:r>
              <a:rPr dirty="0" sz="600">
                <a:solidFill>
                  <a:srgbClr val="201F1F"/>
                </a:solidFill>
                <a:latin typeface="メイリオ"/>
                <a:cs typeface="メイリオ"/>
              </a:rPr>
              <a:t>K,</a:t>
            </a:r>
            <a:r>
              <a:rPr dirty="0" sz="600" spc="-20">
                <a:solidFill>
                  <a:srgbClr val="201F1F"/>
                </a:solidFill>
                <a:latin typeface="メイリオ"/>
                <a:cs typeface="メイリオ"/>
              </a:rPr>
              <a:t> </a:t>
            </a:r>
            <a:r>
              <a:rPr dirty="0" sz="600">
                <a:solidFill>
                  <a:srgbClr val="201F1F"/>
                </a:solidFill>
                <a:latin typeface="メイリオ"/>
                <a:cs typeface="メイリオ"/>
              </a:rPr>
              <a:t>Tone</a:t>
            </a:r>
            <a:r>
              <a:rPr dirty="0" sz="600" spc="-10">
                <a:solidFill>
                  <a:srgbClr val="201F1F"/>
                </a:solidFill>
                <a:latin typeface="メイリオ"/>
                <a:cs typeface="メイリオ"/>
              </a:rPr>
              <a:t> </a:t>
            </a:r>
            <a:r>
              <a:rPr dirty="0" sz="600">
                <a:solidFill>
                  <a:srgbClr val="201F1F"/>
                </a:solidFill>
                <a:latin typeface="メイリオ"/>
                <a:cs typeface="メイリオ"/>
              </a:rPr>
              <a:t>N,</a:t>
            </a:r>
            <a:r>
              <a:rPr dirty="0" sz="600" spc="-20">
                <a:solidFill>
                  <a:srgbClr val="201F1F"/>
                </a:solidFill>
                <a:latin typeface="メイリオ"/>
                <a:cs typeface="メイリオ"/>
              </a:rPr>
              <a:t> </a:t>
            </a:r>
            <a:r>
              <a:rPr dirty="0" sz="600">
                <a:solidFill>
                  <a:srgbClr val="201F1F"/>
                </a:solidFill>
                <a:latin typeface="メイリオ"/>
                <a:cs typeface="メイリオ"/>
              </a:rPr>
              <a:t>Kurumatani</a:t>
            </a:r>
            <a:r>
              <a:rPr dirty="0" sz="600" spc="5">
                <a:solidFill>
                  <a:srgbClr val="201F1F"/>
                </a:solidFill>
                <a:latin typeface="メイリオ"/>
                <a:cs typeface="メイリオ"/>
              </a:rPr>
              <a:t> </a:t>
            </a:r>
            <a:r>
              <a:rPr dirty="0" sz="600">
                <a:solidFill>
                  <a:srgbClr val="201F1F"/>
                </a:solidFill>
                <a:latin typeface="メイリオ"/>
                <a:cs typeface="メイリオ"/>
              </a:rPr>
              <a:t>N.</a:t>
            </a:r>
            <a:r>
              <a:rPr dirty="0" sz="600" spc="-20">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warmer</a:t>
            </a:r>
            <a:r>
              <a:rPr dirty="0" sz="600" spc="-15">
                <a:solidFill>
                  <a:srgbClr val="201F1F"/>
                </a:solidFill>
                <a:latin typeface="メイリオ"/>
                <a:cs typeface="メイリオ"/>
              </a:rPr>
              <a:t> </a:t>
            </a:r>
            <a:r>
              <a:rPr dirty="0" sz="600">
                <a:solidFill>
                  <a:srgbClr val="201F1F"/>
                </a:solidFill>
                <a:latin typeface="メイリオ"/>
                <a:cs typeface="メイリオ"/>
              </a:rPr>
              <a:t>indoor</a:t>
            </a:r>
            <a:r>
              <a:rPr dirty="0" sz="600" spc="-5">
                <a:solidFill>
                  <a:srgbClr val="201F1F"/>
                </a:solidFill>
                <a:latin typeface="メイリオ"/>
                <a:cs typeface="メイリオ"/>
              </a:rPr>
              <a:t> </a:t>
            </a:r>
            <a:r>
              <a:rPr dirty="0" sz="600" spc="-10">
                <a:solidFill>
                  <a:srgbClr val="201F1F"/>
                </a:solidFill>
                <a:latin typeface="メイリオ"/>
                <a:cs typeface="メイリオ"/>
              </a:rPr>
              <a:t>environment</a:t>
            </a:r>
            <a:r>
              <a:rPr dirty="0" sz="600" spc="500">
                <a:solidFill>
                  <a:srgbClr val="201F1F"/>
                </a:solidFill>
                <a:latin typeface="メイリオ"/>
                <a:cs typeface="メイリオ"/>
              </a:rPr>
              <a:t> </a:t>
            </a:r>
            <a:r>
              <a:rPr dirty="0" sz="600">
                <a:solidFill>
                  <a:srgbClr val="201F1F"/>
                </a:solidFill>
                <a:latin typeface="メイリオ"/>
                <a:cs typeface="メイリオ"/>
              </a:rPr>
              <a:t>in</a:t>
            </a:r>
            <a:r>
              <a:rPr dirty="0" sz="600" spc="50">
                <a:solidFill>
                  <a:srgbClr val="201F1F"/>
                </a:solidFill>
                <a:latin typeface="メイリオ"/>
                <a:cs typeface="メイリオ"/>
              </a:rPr>
              <a:t> </a:t>
            </a:r>
            <a:r>
              <a:rPr dirty="0" sz="600">
                <a:solidFill>
                  <a:srgbClr val="201F1F"/>
                </a:solidFill>
                <a:latin typeface="メイリオ"/>
                <a:cs typeface="メイリオ"/>
              </a:rPr>
              <a:t>the</a:t>
            </a:r>
            <a:r>
              <a:rPr dirty="0" sz="600" spc="55">
                <a:solidFill>
                  <a:srgbClr val="201F1F"/>
                </a:solidFill>
                <a:latin typeface="メイリオ"/>
                <a:cs typeface="メイリオ"/>
              </a:rPr>
              <a:t> </a:t>
            </a:r>
            <a:r>
              <a:rPr dirty="0" sz="600">
                <a:solidFill>
                  <a:srgbClr val="201F1F"/>
                </a:solidFill>
                <a:latin typeface="メイリオ"/>
                <a:cs typeface="メイリオ"/>
              </a:rPr>
              <a:t>evening</a:t>
            </a:r>
            <a:r>
              <a:rPr dirty="0" sz="600" spc="55">
                <a:solidFill>
                  <a:srgbClr val="201F1F"/>
                </a:solidFill>
                <a:latin typeface="メイリオ"/>
                <a:cs typeface="メイリオ"/>
              </a:rPr>
              <a:t> </a:t>
            </a:r>
            <a:r>
              <a:rPr dirty="0" sz="600">
                <a:solidFill>
                  <a:srgbClr val="201F1F"/>
                </a:solidFill>
                <a:latin typeface="メイリオ"/>
                <a:cs typeface="メイリオ"/>
              </a:rPr>
              <a:t>and</a:t>
            </a:r>
            <a:r>
              <a:rPr dirty="0" sz="600" spc="50">
                <a:solidFill>
                  <a:srgbClr val="201F1F"/>
                </a:solidFill>
                <a:latin typeface="メイリオ"/>
                <a:cs typeface="メイリオ"/>
              </a:rPr>
              <a:t> </a:t>
            </a:r>
            <a:r>
              <a:rPr dirty="0" sz="600">
                <a:solidFill>
                  <a:srgbClr val="201F1F"/>
                </a:solidFill>
                <a:latin typeface="メイリオ"/>
                <a:cs typeface="メイリオ"/>
              </a:rPr>
              <a:t>shorter</a:t>
            </a:r>
            <a:r>
              <a:rPr dirty="0" sz="600" spc="60">
                <a:solidFill>
                  <a:srgbClr val="201F1F"/>
                </a:solidFill>
                <a:latin typeface="メイリオ"/>
                <a:cs typeface="メイリオ"/>
              </a:rPr>
              <a:t> </a:t>
            </a:r>
            <a:r>
              <a:rPr dirty="0" sz="600">
                <a:solidFill>
                  <a:srgbClr val="201F1F"/>
                </a:solidFill>
                <a:latin typeface="メイリオ"/>
                <a:cs typeface="メイリオ"/>
              </a:rPr>
              <a:t>sleep</a:t>
            </a:r>
            <a:r>
              <a:rPr dirty="0" sz="600" spc="50">
                <a:solidFill>
                  <a:srgbClr val="201F1F"/>
                </a:solidFill>
                <a:latin typeface="メイリオ"/>
                <a:cs typeface="メイリオ"/>
              </a:rPr>
              <a:t> </a:t>
            </a:r>
            <a:r>
              <a:rPr dirty="0" sz="600">
                <a:solidFill>
                  <a:srgbClr val="201F1F"/>
                </a:solidFill>
                <a:latin typeface="メイリオ"/>
                <a:cs typeface="メイリオ"/>
              </a:rPr>
              <a:t>onset</a:t>
            </a:r>
            <a:r>
              <a:rPr dirty="0" sz="600" spc="60">
                <a:solidFill>
                  <a:srgbClr val="201F1F"/>
                </a:solidFill>
                <a:latin typeface="メイリオ"/>
                <a:cs typeface="メイリオ"/>
              </a:rPr>
              <a:t> </a:t>
            </a:r>
            <a:r>
              <a:rPr dirty="0" sz="600">
                <a:solidFill>
                  <a:srgbClr val="201F1F"/>
                </a:solidFill>
                <a:latin typeface="メイリオ"/>
                <a:cs typeface="メイリオ"/>
              </a:rPr>
              <a:t>latency</a:t>
            </a:r>
            <a:r>
              <a:rPr dirty="0" sz="600" spc="50">
                <a:solidFill>
                  <a:srgbClr val="201F1F"/>
                </a:solidFill>
                <a:latin typeface="メイリオ"/>
                <a:cs typeface="メイリオ"/>
              </a:rPr>
              <a:t> </a:t>
            </a:r>
            <a:r>
              <a:rPr dirty="0" sz="600">
                <a:solidFill>
                  <a:srgbClr val="201F1F"/>
                </a:solidFill>
                <a:latin typeface="メイリオ"/>
                <a:cs typeface="メイリオ"/>
              </a:rPr>
              <a:t>in</a:t>
            </a:r>
            <a:r>
              <a:rPr dirty="0" sz="600" spc="55">
                <a:solidFill>
                  <a:srgbClr val="201F1F"/>
                </a:solidFill>
                <a:latin typeface="メイリオ"/>
                <a:cs typeface="メイリオ"/>
              </a:rPr>
              <a:t> </a:t>
            </a:r>
            <a:r>
              <a:rPr dirty="0" sz="600">
                <a:solidFill>
                  <a:srgbClr val="201F1F"/>
                </a:solidFill>
                <a:latin typeface="メイリオ"/>
                <a:cs typeface="メイリオ"/>
              </a:rPr>
              <a:t>winter:</a:t>
            </a:r>
            <a:r>
              <a:rPr dirty="0" sz="600" spc="45">
                <a:solidFill>
                  <a:srgbClr val="201F1F"/>
                </a:solidFill>
                <a:latin typeface="メイリオ"/>
                <a:cs typeface="メイリオ"/>
              </a:rPr>
              <a:t> </a:t>
            </a:r>
            <a:r>
              <a:rPr dirty="0" sz="600">
                <a:solidFill>
                  <a:srgbClr val="201F1F"/>
                </a:solidFill>
                <a:latin typeface="メイリオ"/>
                <a:cs typeface="メイリオ"/>
              </a:rPr>
              <a:t>The</a:t>
            </a:r>
            <a:r>
              <a:rPr dirty="0" sz="600" spc="55">
                <a:solidFill>
                  <a:srgbClr val="201F1F"/>
                </a:solidFill>
                <a:latin typeface="メイリオ"/>
                <a:cs typeface="メイリオ"/>
              </a:rPr>
              <a:t> </a:t>
            </a:r>
            <a:r>
              <a:rPr dirty="0" sz="600" spc="-10">
                <a:solidFill>
                  <a:srgbClr val="201F1F"/>
                </a:solidFill>
                <a:latin typeface="メイリオ"/>
                <a:cs typeface="メイリオ"/>
              </a:rPr>
              <a:t>HEIJO-</a:t>
            </a:r>
            <a:r>
              <a:rPr dirty="0" sz="600" spc="-25">
                <a:solidFill>
                  <a:srgbClr val="201F1F"/>
                </a:solidFill>
                <a:latin typeface="メイリオ"/>
                <a:cs typeface="メイリオ"/>
              </a:rPr>
              <a:t>KYO</a:t>
            </a:r>
            <a:r>
              <a:rPr dirty="0" sz="600" spc="500">
                <a:solidFill>
                  <a:srgbClr val="201F1F"/>
                </a:solidFill>
                <a:latin typeface="メイリオ"/>
                <a:cs typeface="メイリオ"/>
              </a:rPr>
              <a:t> </a:t>
            </a:r>
            <a:r>
              <a:rPr dirty="0" sz="600">
                <a:solidFill>
                  <a:srgbClr val="201F1F"/>
                </a:solidFill>
                <a:latin typeface="メイリオ"/>
                <a:cs typeface="メイリオ"/>
              </a:rPr>
              <a:t>study.</a:t>
            </a:r>
            <a:r>
              <a:rPr dirty="0" sz="600" spc="330">
                <a:solidFill>
                  <a:srgbClr val="201F1F"/>
                </a:solidFill>
                <a:latin typeface="メイリオ"/>
                <a:cs typeface="メイリオ"/>
              </a:rPr>
              <a:t>  </a:t>
            </a:r>
            <a:r>
              <a:rPr dirty="0" sz="600">
                <a:solidFill>
                  <a:srgbClr val="201F1F"/>
                </a:solidFill>
                <a:latin typeface="メイリオ"/>
                <a:cs typeface="メイリオ"/>
              </a:rPr>
              <a:t>Physiol</a:t>
            </a:r>
            <a:r>
              <a:rPr dirty="0" sz="600" spc="-20">
                <a:solidFill>
                  <a:srgbClr val="201F1F"/>
                </a:solidFill>
                <a:latin typeface="メイリオ"/>
                <a:cs typeface="メイリオ"/>
              </a:rPr>
              <a:t> </a:t>
            </a:r>
            <a:r>
              <a:rPr dirty="0" sz="600">
                <a:solidFill>
                  <a:srgbClr val="201F1F"/>
                </a:solidFill>
                <a:latin typeface="メイリオ"/>
                <a:cs typeface="メイリオ"/>
              </a:rPr>
              <a:t>Behav</a:t>
            </a:r>
            <a:r>
              <a:rPr dirty="0" sz="600" spc="-15">
                <a:solidFill>
                  <a:srgbClr val="201F1F"/>
                </a:solidFill>
                <a:latin typeface="メイリオ"/>
                <a:cs typeface="メイリオ"/>
              </a:rPr>
              <a:t> </a:t>
            </a:r>
            <a:r>
              <a:rPr dirty="0" sz="600">
                <a:solidFill>
                  <a:srgbClr val="201F1F"/>
                </a:solidFill>
                <a:latin typeface="メイリオ"/>
                <a:cs typeface="メイリオ"/>
              </a:rPr>
              <a:t>149:</a:t>
            </a:r>
            <a:r>
              <a:rPr dirty="0" sz="600" spc="-10">
                <a:solidFill>
                  <a:srgbClr val="201F1F"/>
                </a:solidFill>
                <a:latin typeface="メイリオ"/>
                <a:cs typeface="メイリオ"/>
              </a:rPr>
              <a:t> 29-</a:t>
            </a:r>
            <a:r>
              <a:rPr dirty="0" sz="600">
                <a:solidFill>
                  <a:srgbClr val="201F1F"/>
                </a:solidFill>
                <a:latin typeface="メイリオ"/>
                <a:cs typeface="メイリオ"/>
              </a:rPr>
              <a:t>34,</a:t>
            </a:r>
            <a:r>
              <a:rPr dirty="0" sz="600" spc="5">
                <a:solidFill>
                  <a:srgbClr val="201F1F"/>
                </a:solidFill>
                <a:latin typeface="メイリオ"/>
                <a:cs typeface="メイリオ"/>
              </a:rPr>
              <a:t> </a:t>
            </a:r>
            <a:r>
              <a:rPr dirty="0" sz="600" spc="-10">
                <a:solidFill>
                  <a:srgbClr val="201F1F"/>
                </a:solidFill>
                <a:latin typeface="メイリオ"/>
                <a:cs typeface="メイリオ"/>
              </a:rPr>
              <a:t>2015.</a:t>
            </a:r>
            <a:endParaRPr sz="600">
              <a:latin typeface="メイリオ"/>
              <a:cs typeface="メイリオ"/>
            </a:endParaRPr>
          </a:p>
          <a:p>
            <a:pPr algn="just" marL="156845" marR="7620" indent="-144780">
              <a:lnSpc>
                <a:spcPct val="100000"/>
              </a:lnSpc>
              <a:spcBef>
                <a:spcPts val="405"/>
              </a:spcBef>
            </a:pPr>
            <a:r>
              <a:rPr dirty="0" sz="600">
                <a:solidFill>
                  <a:srgbClr val="201F1F"/>
                </a:solidFill>
                <a:latin typeface="メイリオ"/>
                <a:cs typeface="メイリオ"/>
              </a:rPr>
              <a:t>14.</a:t>
            </a:r>
            <a:r>
              <a:rPr dirty="0" sz="600" spc="-30">
                <a:solidFill>
                  <a:srgbClr val="201F1F"/>
                </a:solidFill>
                <a:latin typeface="メイリオ"/>
                <a:cs typeface="メイリオ"/>
              </a:rPr>
              <a:t> </a:t>
            </a:r>
            <a:r>
              <a:rPr dirty="0" sz="600" spc="-10">
                <a:solidFill>
                  <a:srgbClr val="201F1F"/>
                </a:solidFill>
                <a:latin typeface="メイリオ"/>
                <a:cs typeface="メイリオ"/>
              </a:rPr>
              <a:t>Okamoto-</a:t>
            </a:r>
            <a:r>
              <a:rPr dirty="0" sz="600">
                <a:solidFill>
                  <a:srgbClr val="201F1F"/>
                </a:solidFill>
                <a:latin typeface="メイリオ"/>
                <a:cs typeface="メイリオ"/>
              </a:rPr>
              <a:t>Mizuno</a:t>
            </a:r>
            <a:r>
              <a:rPr dirty="0" sz="600" spc="265">
                <a:solidFill>
                  <a:srgbClr val="201F1F"/>
                </a:solidFill>
                <a:latin typeface="メイリオ"/>
                <a:cs typeface="メイリオ"/>
              </a:rPr>
              <a:t> </a:t>
            </a:r>
            <a:r>
              <a:rPr dirty="0" sz="600">
                <a:solidFill>
                  <a:srgbClr val="201F1F"/>
                </a:solidFill>
                <a:latin typeface="メイリオ"/>
                <a:cs typeface="メイリオ"/>
              </a:rPr>
              <a:t>K,</a:t>
            </a:r>
            <a:r>
              <a:rPr dirty="0" sz="600" spc="250">
                <a:solidFill>
                  <a:srgbClr val="201F1F"/>
                </a:solidFill>
                <a:latin typeface="メイリオ"/>
                <a:cs typeface="メイリオ"/>
              </a:rPr>
              <a:t> </a:t>
            </a:r>
            <a:r>
              <a:rPr dirty="0" sz="600">
                <a:solidFill>
                  <a:srgbClr val="201F1F"/>
                </a:solidFill>
                <a:latin typeface="メイリオ"/>
                <a:cs typeface="メイリオ"/>
              </a:rPr>
              <a:t>Tsuzuki</a:t>
            </a:r>
            <a:r>
              <a:rPr dirty="0" sz="600" spc="265">
                <a:solidFill>
                  <a:srgbClr val="201F1F"/>
                </a:solidFill>
                <a:latin typeface="メイリオ"/>
                <a:cs typeface="メイリオ"/>
              </a:rPr>
              <a:t> </a:t>
            </a:r>
            <a:r>
              <a:rPr dirty="0" sz="600">
                <a:solidFill>
                  <a:srgbClr val="201F1F"/>
                </a:solidFill>
                <a:latin typeface="メイリオ"/>
                <a:cs typeface="メイリオ"/>
              </a:rPr>
              <a:t>K.</a:t>
            </a:r>
            <a:r>
              <a:rPr dirty="0" sz="600" spc="254">
                <a:solidFill>
                  <a:srgbClr val="201F1F"/>
                </a:solidFill>
                <a:latin typeface="メイリオ"/>
                <a:cs typeface="メイリオ"/>
              </a:rPr>
              <a:t> </a:t>
            </a:r>
            <a:r>
              <a:rPr dirty="0" sz="600">
                <a:solidFill>
                  <a:srgbClr val="201F1F"/>
                </a:solidFill>
                <a:latin typeface="メイリオ"/>
                <a:cs typeface="メイリオ"/>
              </a:rPr>
              <a:t>Effects</a:t>
            </a:r>
            <a:r>
              <a:rPr dirty="0" sz="600" spc="260">
                <a:solidFill>
                  <a:srgbClr val="201F1F"/>
                </a:solidFill>
                <a:latin typeface="メイリオ"/>
                <a:cs typeface="メイリオ"/>
              </a:rPr>
              <a:t> </a:t>
            </a:r>
            <a:r>
              <a:rPr dirty="0" sz="600">
                <a:solidFill>
                  <a:srgbClr val="201F1F"/>
                </a:solidFill>
                <a:latin typeface="メイリオ"/>
                <a:cs typeface="メイリオ"/>
              </a:rPr>
              <a:t>of</a:t>
            </a:r>
            <a:r>
              <a:rPr dirty="0" sz="600" spc="260">
                <a:solidFill>
                  <a:srgbClr val="201F1F"/>
                </a:solidFill>
                <a:latin typeface="メイリオ"/>
                <a:cs typeface="メイリオ"/>
              </a:rPr>
              <a:t> </a:t>
            </a:r>
            <a:r>
              <a:rPr dirty="0" sz="600">
                <a:solidFill>
                  <a:srgbClr val="201F1F"/>
                </a:solidFill>
                <a:latin typeface="メイリオ"/>
                <a:cs typeface="メイリオ"/>
              </a:rPr>
              <a:t>season</a:t>
            </a:r>
            <a:r>
              <a:rPr dirty="0" sz="600" spc="254">
                <a:solidFill>
                  <a:srgbClr val="201F1F"/>
                </a:solidFill>
                <a:latin typeface="メイリオ"/>
                <a:cs typeface="メイリオ"/>
              </a:rPr>
              <a:t> </a:t>
            </a:r>
            <a:r>
              <a:rPr dirty="0" sz="600">
                <a:solidFill>
                  <a:srgbClr val="201F1F"/>
                </a:solidFill>
                <a:latin typeface="メイリオ"/>
                <a:cs typeface="メイリオ"/>
              </a:rPr>
              <a:t>on</a:t>
            </a:r>
            <a:r>
              <a:rPr dirty="0" sz="600" spc="260">
                <a:solidFill>
                  <a:srgbClr val="201F1F"/>
                </a:solidFill>
                <a:latin typeface="メイリオ"/>
                <a:cs typeface="メイリオ"/>
              </a:rPr>
              <a:t> </a:t>
            </a:r>
            <a:r>
              <a:rPr dirty="0" sz="600">
                <a:solidFill>
                  <a:srgbClr val="201F1F"/>
                </a:solidFill>
                <a:latin typeface="メイリオ"/>
                <a:cs typeface="メイリオ"/>
              </a:rPr>
              <a:t>sleep</a:t>
            </a:r>
            <a:r>
              <a:rPr dirty="0" sz="600" spc="250">
                <a:solidFill>
                  <a:srgbClr val="201F1F"/>
                </a:solidFill>
                <a:latin typeface="メイリオ"/>
                <a:cs typeface="メイリオ"/>
              </a:rPr>
              <a:t> </a:t>
            </a:r>
            <a:r>
              <a:rPr dirty="0" sz="600">
                <a:solidFill>
                  <a:srgbClr val="201F1F"/>
                </a:solidFill>
                <a:latin typeface="メイリオ"/>
                <a:cs typeface="メイリオ"/>
              </a:rPr>
              <a:t>and</a:t>
            </a:r>
            <a:r>
              <a:rPr dirty="0" sz="600" spc="250">
                <a:solidFill>
                  <a:srgbClr val="201F1F"/>
                </a:solidFill>
                <a:latin typeface="メイリオ"/>
                <a:cs typeface="メイリオ"/>
              </a:rPr>
              <a:t> </a:t>
            </a:r>
            <a:r>
              <a:rPr dirty="0" sz="600" spc="-20">
                <a:solidFill>
                  <a:srgbClr val="201F1F"/>
                </a:solidFill>
                <a:latin typeface="メイリオ"/>
                <a:cs typeface="メイリオ"/>
              </a:rPr>
              <a:t>skin</a:t>
            </a:r>
            <a:r>
              <a:rPr dirty="0" sz="600" spc="500">
                <a:solidFill>
                  <a:srgbClr val="201F1F"/>
                </a:solidFill>
                <a:latin typeface="メイリオ"/>
                <a:cs typeface="メイリオ"/>
              </a:rPr>
              <a:t> </a:t>
            </a:r>
            <a:r>
              <a:rPr dirty="0" sz="600" spc="-10">
                <a:solidFill>
                  <a:srgbClr val="201F1F"/>
                </a:solidFill>
                <a:latin typeface="メイリオ"/>
                <a:cs typeface="メイリオ"/>
              </a:rPr>
              <a:t>temperature</a:t>
            </a:r>
            <a:r>
              <a:rPr dirty="0" sz="600">
                <a:solidFill>
                  <a:srgbClr val="201F1F"/>
                </a:solidFill>
                <a:latin typeface="メイリオ"/>
                <a:cs typeface="メイリオ"/>
              </a:rPr>
              <a:t> in</a:t>
            </a:r>
            <a:r>
              <a:rPr dirty="0" sz="600" spc="-10">
                <a:solidFill>
                  <a:srgbClr val="201F1F"/>
                </a:solidFill>
                <a:latin typeface="メイリオ"/>
                <a:cs typeface="メイリオ"/>
              </a:rPr>
              <a:t> </a:t>
            </a:r>
            <a:r>
              <a:rPr dirty="0" sz="600">
                <a:solidFill>
                  <a:srgbClr val="201F1F"/>
                </a:solidFill>
                <a:latin typeface="メイリオ"/>
                <a:cs typeface="メイリオ"/>
              </a:rPr>
              <a:t>the</a:t>
            </a:r>
            <a:r>
              <a:rPr dirty="0" sz="600" spc="5">
                <a:solidFill>
                  <a:srgbClr val="201F1F"/>
                </a:solidFill>
                <a:latin typeface="メイリオ"/>
                <a:cs typeface="メイリオ"/>
              </a:rPr>
              <a:t> </a:t>
            </a:r>
            <a:r>
              <a:rPr dirty="0" sz="600">
                <a:solidFill>
                  <a:srgbClr val="201F1F"/>
                </a:solidFill>
                <a:latin typeface="メイリオ"/>
                <a:cs typeface="メイリオ"/>
              </a:rPr>
              <a:t>elderly. Int</a:t>
            </a:r>
            <a:r>
              <a:rPr dirty="0" sz="600" spc="-10">
                <a:solidFill>
                  <a:srgbClr val="201F1F"/>
                </a:solidFill>
                <a:latin typeface="メイリオ"/>
                <a:cs typeface="メイリオ"/>
              </a:rPr>
              <a:t> </a:t>
            </a:r>
            <a:r>
              <a:rPr dirty="0" sz="600">
                <a:solidFill>
                  <a:srgbClr val="201F1F"/>
                </a:solidFill>
                <a:latin typeface="メイリオ"/>
                <a:cs typeface="メイリオ"/>
              </a:rPr>
              <a:t>J </a:t>
            </a:r>
            <a:r>
              <a:rPr dirty="0" sz="600" spc="-10">
                <a:solidFill>
                  <a:srgbClr val="201F1F"/>
                </a:solidFill>
                <a:latin typeface="メイリオ"/>
                <a:cs typeface="メイリオ"/>
              </a:rPr>
              <a:t>Biometeorol</a:t>
            </a:r>
            <a:r>
              <a:rPr dirty="0" sz="600" spc="-15">
                <a:solidFill>
                  <a:srgbClr val="201F1F"/>
                </a:solidFill>
                <a:latin typeface="メイリオ"/>
                <a:cs typeface="メイリオ"/>
              </a:rPr>
              <a:t> </a:t>
            </a:r>
            <a:r>
              <a:rPr dirty="0" sz="600">
                <a:solidFill>
                  <a:srgbClr val="201F1F"/>
                </a:solidFill>
                <a:latin typeface="メイリオ"/>
                <a:cs typeface="メイリオ"/>
              </a:rPr>
              <a:t>54:</a:t>
            </a:r>
            <a:r>
              <a:rPr dirty="0" sz="600" spc="20">
                <a:solidFill>
                  <a:srgbClr val="201F1F"/>
                </a:solidFill>
                <a:latin typeface="メイリオ"/>
                <a:cs typeface="メイリオ"/>
              </a:rPr>
              <a:t> </a:t>
            </a:r>
            <a:r>
              <a:rPr dirty="0" sz="600" spc="-10">
                <a:solidFill>
                  <a:srgbClr val="201F1F"/>
                </a:solidFill>
                <a:latin typeface="メイリオ"/>
                <a:cs typeface="メイリオ"/>
              </a:rPr>
              <a:t>401-</a:t>
            </a:r>
            <a:r>
              <a:rPr dirty="0" sz="600">
                <a:solidFill>
                  <a:srgbClr val="201F1F"/>
                </a:solidFill>
                <a:latin typeface="メイリオ"/>
                <a:cs typeface="メイリオ"/>
              </a:rPr>
              <a:t>409,</a:t>
            </a:r>
            <a:r>
              <a:rPr dirty="0" sz="600" spc="10">
                <a:solidFill>
                  <a:srgbClr val="201F1F"/>
                </a:solidFill>
                <a:latin typeface="メイリオ"/>
                <a:cs typeface="メイリオ"/>
              </a:rPr>
              <a:t> </a:t>
            </a:r>
            <a:r>
              <a:rPr dirty="0" sz="600" spc="-10">
                <a:solidFill>
                  <a:srgbClr val="201F1F"/>
                </a:solidFill>
                <a:latin typeface="メイリオ"/>
                <a:cs typeface="メイリオ"/>
              </a:rPr>
              <a:t>2010.</a:t>
            </a:r>
            <a:endParaRPr sz="600">
              <a:latin typeface="メイリオ"/>
              <a:cs typeface="メイリオ"/>
            </a:endParaRPr>
          </a:p>
          <a:p>
            <a:pPr algn="just" marL="156845" marR="5080" indent="-144780">
              <a:lnSpc>
                <a:spcPct val="100000"/>
              </a:lnSpc>
              <a:spcBef>
                <a:spcPts val="400"/>
              </a:spcBef>
            </a:pPr>
            <a:r>
              <a:rPr dirty="0" sz="600">
                <a:solidFill>
                  <a:srgbClr val="201F1F"/>
                </a:solidFill>
                <a:latin typeface="メイリオ"/>
                <a:cs typeface="メイリオ"/>
              </a:rPr>
              <a:t>15.</a:t>
            </a:r>
            <a:r>
              <a:rPr dirty="0" sz="600" spc="-30">
                <a:solidFill>
                  <a:srgbClr val="201F1F"/>
                </a:solidFill>
                <a:latin typeface="メイリオ"/>
                <a:cs typeface="メイリオ"/>
              </a:rPr>
              <a:t> </a:t>
            </a:r>
            <a:r>
              <a:rPr dirty="0" sz="600">
                <a:solidFill>
                  <a:srgbClr val="201F1F"/>
                </a:solidFill>
                <a:latin typeface="メイリオ"/>
                <a:cs typeface="メイリオ"/>
              </a:rPr>
              <a:t>Saeki</a:t>
            </a:r>
            <a:r>
              <a:rPr dirty="0" sz="600" spc="45">
                <a:solidFill>
                  <a:srgbClr val="201F1F"/>
                </a:solidFill>
                <a:latin typeface="メイリオ"/>
                <a:cs typeface="メイリオ"/>
              </a:rPr>
              <a:t> </a:t>
            </a:r>
            <a:r>
              <a:rPr dirty="0" sz="600">
                <a:solidFill>
                  <a:srgbClr val="201F1F"/>
                </a:solidFill>
                <a:latin typeface="メイリオ"/>
                <a:cs typeface="メイリオ"/>
              </a:rPr>
              <a:t>K,</a:t>
            </a:r>
            <a:r>
              <a:rPr dirty="0" sz="600" spc="35">
                <a:solidFill>
                  <a:srgbClr val="201F1F"/>
                </a:solidFill>
                <a:latin typeface="メイリオ"/>
                <a:cs typeface="メイリオ"/>
              </a:rPr>
              <a:t> </a:t>
            </a:r>
            <a:r>
              <a:rPr dirty="0" sz="600">
                <a:solidFill>
                  <a:srgbClr val="201F1F"/>
                </a:solidFill>
                <a:latin typeface="メイリオ"/>
                <a:cs typeface="メイリオ"/>
              </a:rPr>
              <a:t>Obayashi</a:t>
            </a:r>
            <a:r>
              <a:rPr dirty="0" sz="600" spc="45">
                <a:solidFill>
                  <a:srgbClr val="201F1F"/>
                </a:solidFill>
                <a:latin typeface="メイリオ"/>
                <a:cs typeface="メイリオ"/>
              </a:rPr>
              <a:t> </a:t>
            </a:r>
            <a:r>
              <a:rPr dirty="0" sz="600">
                <a:solidFill>
                  <a:srgbClr val="201F1F"/>
                </a:solidFill>
                <a:latin typeface="メイリオ"/>
                <a:cs typeface="メイリオ"/>
              </a:rPr>
              <a:t>K,</a:t>
            </a:r>
            <a:r>
              <a:rPr dirty="0" sz="600" spc="40">
                <a:solidFill>
                  <a:srgbClr val="201F1F"/>
                </a:solidFill>
                <a:latin typeface="メイリオ"/>
                <a:cs typeface="メイリオ"/>
              </a:rPr>
              <a:t> </a:t>
            </a:r>
            <a:r>
              <a:rPr dirty="0" sz="600">
                <a:solidFill>
                  <a:srgbClr val="201F1F"/>
                </a:solidFill>
                <a:latin typeface="メイリオ"/>
                <a:cs typeface="メイリオ"/>
              </a:rPr>
              <a:t>Iwamoto</a:t>
            </a:r>
            <a:r>
              <a:rPr dirty="0" sz="600" spc="50">
                <a:solidFill>
                  <a:srgbClr val="201F1F"/>
                </a:solidFill>
                <a:latin typeface="メイリオ"/>
                <a:cs typeface="メイリオ"/>
              </a:rPr>
              <a:t> </a:t>
            </a:r>
            <a:r>
              <a:rPr dirty="0" sz="600">
                <a:solidFill>
                  <a:srgbClr val="201F1F"/>
                </a:solidFill>
                <a:latin typeface="メイリオ"/>
                <a:cs typeface="メイリオ"/>
              </a:rPr>
              <a:t>J,</a:t>
            </a:r>
            <a:r>
              <a:rPr dirty="0" sz="600" spc="35">
                <a:solidFill>
                  <a:srgbClr val="201F1F"/>
                </a:solidFill>
                <a:latin typeface="メイリオ"/>
                <a:cs typeface="メイリオ"/>
              </a:rPr>
              <a:t> </a:t>
            </a:r>
            <a:r>
              <a:rPr dirty="0" sz="600">
                <a:solidFill>
                  <a:srgbClr val="201F1F"/>
                </a:solidFill>
                <a:latin typeface="メイリオ"/>
                <a:cs typeface="メイリオ"/>
              </a:rPr>
              <a:t>Tanaka</a:t>
            </a:r>
            <a:r>
              <a:rPr dirty="0" sz="600" spc="50">
                <a:solidFill>
                  <a:srgbClr val="201F1F"/>
                </a:solidFill>
                <a:latin typeface="メイリオ"/>
                <a:cs typeface="メイリオ"/>
              </a:rPr>
              <a:t> </a:t>
            </a:r>
            <a:r>
              <a:rPr dirty="0" sz="600">
                <a:solidFill>
                  <a:srgbClr val="201F1F"/>
                </a:solidFill>
                <a:latin typeface="メイリオ"/>
                <a:cs typeface="メイリオ"/>
              </a:rPr>
              <a:t>Y,</a:t>
            </a:r>
            <a:r>
              <a:rPr dirty="0" sz="600" spc="35">
                <a:solidFill>
                  <a:srgbClr val="201F1F"/>
                </a:solidFill>
                <a:latin typeface="メイリオ"/>
                <a:cs typeface="メイリオ"/>
              </a:rPr>
              <a:t> </a:t>
            </a:r>
            <a:r>
              <a:rPr dirty="0" sz="600">
                <a:solidFill>
                  <a:srgbClr val="201F1F"/>
                </a:solidFill>
                <a:latin typeface="メイリオ"/>
                <a:cs typeface="メイリオ"/>
              </a:rPr>
              <a:t>Tanaka</a:t>
            </a:r>
            <a:r>
              <a:rPr dirty="0" sz="600" spc="40">
                <a:solidFill>
                  <a:srgbClr val="201F1F"/>
                </a:solidFill>
                <a:latin typeface="メイリオ"/>
                <a:cs typeface="メイリオ"/>
              </a:rPr>
              <a:t> </a:t>
            </a:r>
            <a:r>
              <a:rPr dirty="0" sz="600">
                <a:solidFill>
                  <a:srgbClr val="201F1F"/>
                </a:solidFill>
                <a:latin typeface="メイリオ"/>
                <a:cs typeface="メイリオ"/>
              </a:rPr>
              <a:t>N,</a:t>
            </a:r>
            <a:r>
              <a:rPr dirty="0" sz="600" spc="40">
                <a:solidFill>
                  <a:srgbClr val="201F1F"/>
                </a:solidFill>
                <a:latin typeface="メイリオ"/>
                <a:cs typeface="メイリオ"/>
              </a:rPr>
              <a:t> </a:t>
            </a:r>
            <a:r>
              <a:rPr dirty="0" sz="600">
                <a:solidFill>
                  <a:srgbClr val="201F1F"/>
                </a:solidFill>
                <a:latin typeface="メイリオ"/>
                <a:cs typeface="メイリオ"/>
              </a:rPr>
              <a:t>Takata</a:t>
            </a:r>
            <a:r>
              <a:rPr dirty="0" sz="600" spc="45">
                <a:solidFill>
                  <a:srgbClr val="201F1F"/>
                </a:solidFill>
                <a:latin typeface="メイリオ"/>
                <a:cs typeface="メイリオ"/>
              </a:rPr>
              <a:t> </a:t>
            </a:r>
            <a:r>
              <a:rPr dirty="0" sz="600">
                <a:solidFill>
                  <a:srgbClr val="201F1F"/>
                </a:solidFill>
                <a:latin typeface="メイリオ"/>
                <a:cs typeface="メイリオ"/>
              </a:rPr>
              <a:t>S,</a:t>
            </a:r>
            <a:r>
              <a:rPr dirty="0" sz="600" spc="35">
                <a:solidFill>
                  <a:srgbClr val="201F1F"/>
                </a:solidFill>
                <a:latin typeface="メイリオ"/>
                <a:cs typeface="メイリオ"/>
              </a:rPr>
              <a:t> </a:t>
            </a:r>
            <a:r>
              <a:rPr dirty="0" sz="600">
                <a:solidFill>
                  <a:srgbClr val="201F1F"/>
                </a:solidFill>
                <a:latin typeface="メイリオ"/>
                <a:cs typeface="メイリオ"/>
              </a:rPr>
              <a:t>Kubo</a:t>
            </a:r>
            <a:r>
              <a:rPr dirty="0" sz="600" spc="55">
                <a:solidFill>
                  <a:srgbClr val="201F1F"/>
                </a:solidFill>
                <a:latin typeface="メイリオ"/>
                <a:cs typeface="メイリオ"/>
              </a:rPr>
              <a:t> </a:t>
            </a:r>
            <a:r>
              <a:rPr dirty="0" sz="600" spc="-25">
                <a:solidFill>
                  <a:srgbClr val="201F1F"/>
                </a:solidFill>
                <a:latin typeface="メイリオ"/>
                <a:cs typeface="メイリオ"/>
              </a:rPr>
              <a:t>H,</a:t>
            </a:r>
            <a:r>
              <a:rPr dirty="0" sz="600" spc="500">
                <a:solidFill>
                  <a:srgbClr val="201F1F"/>
                </a:solidFill>
                <a:latin typeface="メイリオ"/>
                <a:cs typeface="メイリオ"/>
              </a:rPr>
              <a:t> </a:t>
            </a:r>
            <a:r>
              <a:rPr dirty="0" sz="600">
                <a:solidFill>
                  <a:srgbClr val="201F1F"/>
                </a:solidFill>
                <a:latin typeface="メイリオ"/>
                <a:cs typeface="メイリオ"/>
              </a:rPr>
              <a:t>Okamono</a:t>
            </a:r>
            <a:r>
              <a:rPr dirty="0" sz="600" spc="160">
                <a:solidFill>
                  <a:srgbClr val="201F1F"/>
                </a:solidFill>
                <a:latin typeface="メイリオ"/>
                <a:cs typeface="メイリオ"/>
              </a:rPr>
              <a:t> </a:t>
            </a:r>
            <a:r>
              <a:rPr dirty="0" sz="600">
                <a:solidFill>
                  <a:srgbClr val="201F1F"/>
                </a:solidFill>
                <a:latin typeface="メイリオ"/>
                <a:cs typeface="メイリオ"/>
              </a:rPr>
              <a:t>N,</a:t>
            </a:r>
            <a:r>
              <a:rPr dirty="0" sz="600" spc="150">
                <a:solidFill>
                  <a:srgbClr val="201F1F"/>
                </a:solidFill>
                <a:latin typeface="メイリオ"/>
                <a:cs typeface="メイリオ"/>
              </a:rPr>
              <a:t> </a:t>
            </a:r>
            <a:r>
              <a:rPr dirty="0" sz="600">
                <a:solidFill>
                  <a:srgbClr val="201F1F"/>
                </a:solidFill>
                <a:latin typeface="メイリオ"/>
                <a:cs typeface="メイリオ"/>
              </a:rPr>
              <a:t>Tomioka</a:t>
            </a:r>
            <a:r>
              <a:rPr dirty="0" sz="600" spc="160">
                <a:solidFill>
                  <a:srgbClr val="201F1F"/>
                </a:solidFill>
                <a:latin typeface="メイリオ"/>
                <a:cs typeface="メイリオ"/>
              </a:rPr>
              <a:t> </a:t>
            </a:r>
            <a:r>
              <a:rPr dirty="0" sz="600">
                <a:solidFill>
                  <a:srgbClr val="201F1F"/>
                </a:solidFill>
                <a:latin typeface="メイリオ"/>
                <a:cs typeface="メイリオ"/>
              </a:rPr>
              <a:t>K,</a:t>
            </a:r>
            <a:r>
              <a:rPr dirty="0" sz="600" spc="150">
                <a:solidFill>
                  <a:srgbClr val="201F1F"/>
                </a:solidFill>
                <a:latin typeface="メイリオ"/>
                <a:cs typeface="メイリオ"/>
              </a:rPr>
              <a:t> </a:t>
            </a:r>
            <a:r>
              <a:rPr dirty="0" sz="600">
                <a:solidFill>
                  <a:srgbClr val="201F1F"/>
                </a:solidFill>
                <a:latin typeface="メイリオ"/>
                <a:cs typeface="メイリオ"/>
              </a:rPr>
              <a:t>Nezu</a:t>
            </a:r>
            <a:r>
              <a:rPr dirty="0" sz="600" spc="160">
                <a:solidFill>
                  <a:srgbClr val="201F1F"/>
                </a:solidFill>
                <a:latin typeface="メイリオ"/>
                <a:cs typeface="メイリオ"/>
              </a:rPr>
              <a:t> </a:t>
            </a:r>
            <a:r>
              <a:rPr dirty="0" sz="600">
                <a:solidFill>
                  <a:srgbClr val="201F1F"/>
                </a:solidFill>
                <a:latin typeface="メイリオ"/>
                <a:cs typeface="メイリオ"/>
              </a:rPr>
              <a:t>S,</a:t>
            </a:r>
            <a:r>
              <a:rPr dirty="0" sz="600" spc="150">
                <a:solidFill>
                  <a:srgbClr val="201F1F"/>
                </a:solidFill>
                <a:latin typeface="メイリオ"/>
                <a:cs typeface="メイリオ"/>
              </a:rPr>
              <a:t> </a:t>
            </a:r>
            <a:r>
              <a:rPr dirty="0" sz="600">
                <a:solidFill>
                  <a:srgbClr val="201F1F"/>
                </a:solidFill>
                <a:latin typeface="メイリオ"/>
                <a:cs typeface="メイリオ"/>
              </a:rPr>
              <a:t>et</a:t>
            </a:r>
            <a:r>
              <a:rPr dirty="0" sz="600" spc="160">
                <a:solidFill>
                  <a:srgbClr val="201F1F"/>
                </a:solidFill>
                <a:latin typeface="メイリオ"/>
                <a:cs typeface="メイリオ"/>
              </a:rPr>
              <a:t> </a:t>
            </a:r>
            <a:r>
              <a:rPr dirty="0" sz="600">
                <a:solidFill>
                  <a:srgbClr val="201F1F"/>
                </a:solidFill>
                <a:latin typeface="メイリオ"/>
                <a:cs typeface="メイリオ"/>
              </a:rPr>
              <a:t>al.</a:t>
            </a:r>
            <a:r>
              <a:rPr dirty="0" sz="600" spc="150">
                <a:solidFill>
                  <a:srgbClr val="201F1F"/>
                </a:solidFill>
                <a:latin typeface="メイリオ"/>
                <a:cs typeface="メイリオ"/>
              </a:rPr>
              <a:t> </a:t>
            </a:r>
            <a:r>
              <a:rPr dirty="0" sz="600">
                <a:solidFill>
                  <a:srgbClr val="201F1F"/>
                </a:solidFill>
                <a:latin typeface="メイリオ"/>
                <a:cs typeface="メイリオ"/>
              </a:rPr>
              <a:t>Influence</a:t>
            </a:r>
            <a:r>
              <a:rPr dirty="0" sz="600" spc="160">
                <a:solidFill>
                  <a:srgbClr val="201F1F"/>
                </a:solidFill>
                <a:latin typeface="メイリオ"/>
                <a:cs typeface="メイリオ"/>
              </a:rPr>
              <a:t> </a:t>
            </a:r>
            <a:r>
              <a:rPr dirty="0" sz="600">
                <a:solidFill>
                  <a:srgbClr val="201F1F"/>
                </a:solidFill>
                <a:latin typeface="メイリオ"/>
                <a:cs typeface="メイリオ"/>
              </a:rPr>
              <a:t>of</a:t>
            </a:r>
            <a:r>
              <a:rPr dirty="0" sz="600" spc="155">
                <a:solidFill>
                  <a:srgbClr val="201F1F"/>
                </a:solidFill>
                <a:latin typeface="メイリオ"/>
                <a:cs typeface="メイリオ"/>
              </a:rPr>
              <a:t> </a:t>
            </a:r>
            <a:r>
              <a:rPr dirty="0" sz="600">
                <a:solidFill>
                  <a:srgbClr val="201F1F"/>
                </a:solidFill>
                <a:latin typeface="メイリオ"/>
                <a:cs typeface="メイリオ"/>
              </a:rPr>
              <a:t>room</a:t>
            </a:r>
            <a:r>
              <a:rPr dirty="0" sz="600" spc="160">
                <a:solidFill>
                  <a:srgbClr val="201F1F"/>
                </a:solidFill>
                <a:latin typeface="メイリオ"/>
                <a:cs typeface="メイリオ"/>
              </a:rPr>
              <a:t> </a:t>
            </a:r>
            <a:r>
              <a:rPr dirty="0" sz="600">
                <a:solidFill>
                  <a:srgbClr val="201F1F"/>
                </a:solidFill>
                <a:latin typeface="メイリオ"/>
                <a:cs typeface="メイリオ"/>
              </a:rPr>
              <a:t>heating</a:t>
            </a:r>
            <a:r>
              <a:rPr dirty="0" sz="600" spc="150">
                <a:solidFill>
                  <a:srgbClr val="201F1F"/>
                </a:solidFill>
                <a:latin typeface="メイリオ"/>
                <a:cs typeface="メイリオ"/>
              </a:rPr>
              <a:t> </a:t>
            </a:r>
            <a:r>
              <a:rPr dirty="0" sz="600" spc="-25">
                <a:solidFill>
                  <a:srgbClr val="201F1F"/>
                </a:solidFill>
                <a:latin typeface="メイリオ"/>
                <a:cs typeface="メイリオ"/>
              </a:rPr>
              <a:t>on</a:t>
            </a:r>
            <a:r>
              <a:rPr dirty="0" sz="600" spc="500">
                <a:solidFill>
                  <a:srgbClr val="201F1F"/>
                </a:solidFill>
                <a:latin typeface="メイリオ"/>
                <a:cs typeface="メイリオ"/>
              </a:rPr>
              <a:t> </a:t>
            </a:r>
            <a:r>
              <a:rPr dirty="0" sz="600">
                <a:solidFill>
                  <a:srgbClr val="201F1F"/>
                </a:solidFill>
                <a:latin typeface="メイリオ"/>
                <a:cs typeface="メイリオ"/>
              </a:rPr>
              <a:t>ambulatory</a:t>
            </a:r>
            <a:r>
              <a:rPr dirty="0" sz="600" spc="130">
                <a:solidFill>
                  <a:srgbClr val="201F1F"/>
                </a:solidFill>
                <a:latin typeface="メイリオ"/>
                <a:cs typeface="メイリオ"/>
              </a:rPr>
              <a:t> </a:t>
            </a:r>
            <a:r>
              <a:rPr dirty="0" sz="600">
                <a:solidFill>
                  <a:srgbClr val="201F1F"/>
                </a:solidFill>
                <a:latin typeface="メイリオ"/>
                <a:cs typeface="メイリオ"/>
              </a:rPr>
              <a:t>blood</a:t>
            </a:r>
            <a:r>
              <a:rPr dirty="0" sz="600" spc="135">
                <a:solidFill>
                  <a:srgbClr val="201F1F"/>
                </a:solidFill>
                <a:latin typeface="メイリオ"/>
                <a:cs typeface="メイリオ"/>
              </a:rPr>
              <a:t> </a:t>
            </a:r>
            <a:r>
              <a:rPr dirty="0" sz="600">
                <a:solidFill>
                  <a:srgbClr val="201F1F"/>
                </a:solidFill>
                <a:latin typeface="メイリオ"/>
                <a:cs typeface="メイリオ"/>
              </a:rPr>
              <a:t>pressure</a:t>
            </a:r>
            <a:r>
              <a:rPr dirty="0" sz="600" spc="145">
                <a:solidFill>
                  <a:srgbClr val="201F1F"/>
                </a:solidFill>
                <a:latin typeface="メイリオ"/>
                <a:cs typeface="メイリオ"/>
              </a:rPr>
              <a:t> </a:t>
            </a:r>
            <a:r>
              <a:rPr dirty="0" sz="600">
                <a:solidFill>
                  <a:srgbClr val="201F1F"/>
                </a:solidFill>
                <a:latin typeface="メイリオ"/>
                <a:cs typeface="メイリオ"/>
              </a:rPr>
              <a:t>in</a:t>
            </a:r>
            <a:r>
              <a:rPr dirty="0" sz="600" spc="140">
                <a:solidFill>
                  <a:srgbClr val="201F1F"/>
                </a:solidFill>
                <a:latin typeface="メイリオ"/>
                <a:cs typeface="メイリオ"/>
              </a:rPr>
              <a:t> </a:t>
            </a:r>
            <a:r>
              <a:rPr dirty="0" sz="600">
                <a:solidFill>
                  <a:srgbClr val="201F1F"/>
                </a:solidFill>
                <a:latin typeface="メイリオ"/>
                <a:cs typeface="メイリオ"/>
              </a:rPr>
              <a:t>winter:</a:t>
            </a:r>
            <a:r>
              <a:rPr dirty="0" sz="600" spc="130">
                <a:solidFill>
                  <a:srgbClr val="201F1F"/>
                </a:solidFill>
                <a:latin typeface="メイリオ"/>
                <a:cs typeface="メイリオ"/>
              </a:rPr>
              <a:t> </a:t>
            </a:r>
            <a:r>
              <a:rPr dirty="0" sz="600">
                <a:solidFill>
                  <a:srgbClr val="201F1F"/>
                </a:solidFill>
                <a:latin typeface="メイリオ"/>
                <a:cs typeface="メイリオ"/>
              </a:rPr>
              <a:t>A</a:t>
            </a:r>
            <a:r>
              <a:rPr dirty="0" sz="600" spc="140">
                <a:solidFill>
                  <a:srgbClr val="201F1F"/>
                </a:solidFill>
                <a:latin typeface="メイリオ"/>
                <a:cs typeface="メイリオ"/>
              </a:rPr>
              <a:t> </a:t>
            </a:r>
            <a:r>
              <a:rPr dirty="0" sz="600">
                <a:solidFill>
                  <a:srgbClr val="201F1F"/>
                </a:solidFill>
                <a:latin typeface="メイリオ"/>
                <a:cs typeface="メイリオ"/>
              </a:rPr>
              <a:t>randomised</a:t>
            </a:r>
            <a:r>
              <a:rPr dirty="0" sz="600" spc="135">
                <a:solidFill>
                  <a:srgbClr val="201F1F"/>
                </a:solidFill>
                <a:latin typeface="メイリオ"/>
                <a:cs typeface="メイリオ"/>
              </a:rPr>
              <a:t> </a:t>
            </a:r>
            <a:r>
              <a:rPr dirty="0" sz="600">
                <a:solidFill>
                  <a:srgbClr val="201F1F"/>
                </a:solidFill>
                <a:latin typeface="メイリオ"/>
                <a:cs typeface="メイリオ"/>
              </a:rPr>
              <a:t>controlled</a:t>
            </a:r>
            <a:r>
              <a:rPr dirty="0" sz="600" spc="140">
                <a:solidFill>
                  <a:srgbClr val="201F1F"/>
                </a:solidFill>
                <a:latin typeface="メイリオ"/>
                <a:cs typeface="メイリオ"/>
              </a:rPr>
              <a:t> </a:t>
            </a:r>
            <a:r>
              <a:rPr dirty="0" sz="600">
                <a:solidFill>
                  <a:srgbClr val="201F1F"/>
                </a:solidFill>
                <a:latin typeface="メイリオ"/>
                <a:cs typeface="メイリオ"/>
              </a:rPr>
              <a:t>study.</a:t>
            </a:r>
            <a:r>
              <a:rPr dirty="0" sz="600" spc="130">
                <a:solidFill>
                  <a:srgbClr val="201F1F"/>
                </a:solidFill>
                <a:latin typeface="メイリオ"/>
                <a:cs typeface="メイリオ"/>
              </a:rPr>
              <a:t> </a:t>
            </a:r>
            <a:r>
              <a:rPr dirty="0" sz="600" spc="-50">
                <a:solidFill>
                  <a:srgbClr val="201F1F"/>
                </a:solidFill>
                <a:latin typeface="メイリオ"/>
                <a:cs typeface="メイリオ"/>
              </a:rPr>
              <a:t>J</a:t>
            </a:r>
            <a:endParaRPr sz="600">
              <a:latin typeface="メイリオ"/>
              <a:cs typeface="メイリオ"/>
            </a:endParaRPr>
          </a:p>
        </p:txBody>
      </p:sp>
      <p:sp>
        <p:nvSpPr>
          <p:cNvPr id="7" name="object 7"/>
          <p:cNvSpPr txBox="1">
            <a:spLocks noGrp="1"/>
          </p:cNvSpPr>
          <p:nvPr>
            <p:ph type="sldNum" idx="7" sz="quarter"/>
          </p:nvPr>
        </p:nvSpPr>
        <p:spPr>
          <a:prstGeom prst="rect"/>
        </p:spPr>
        <p:txBody>
          <a:bodyPr wrap="square" lIns="0" tIns="1270" rIns="0" bIns="0" rtlCol="0" vert="horz">
            <a:spAutoFit/>
          </a:bodyPr>
          <a:lstStyle/>
          <a:p>
            <a:pPr marL="38100">
              <a:lnSpc>
                <a:spcPct val="100000"/>
              </a:lnSpc>
              <a:spcBef>
                <a:spcPts val="10"/>
              </a:spcBef>
            </a:pPr>
            <a:r>
              <a:rPr dirty="0" spc="-25"/>
              <a:t>24</a:t>
            </a:r>
          </a:p>
        </p:txBody>
      </p:sp>
      <p:sp>
        <p:nvSpPr>
          <p:cNvPr id="5" name="object 5"/>
          <p:cNvSpPr txBox="1"/>
          <p:nvPr/>
        </p:nvSpPr>
        <p:spPr>
          <a:xfrm>
            <a:off x="241096" y="275971"/>
            <a:ext cx="3110865" cy="1228090"/>
          </a:xfrm>
          <a:prstGeom prst="rect">
            <a:avLst/>
          </a:prstGeom>
        </p:spPr>
        <p:txBody>
          <a:bodyPr wrap="square" lIns="0" tIns="12700" rIns="0" bIns="0" rtlCol="0" vert="horz">
            <a:spAutoFit/>
          </a:bodyPr>
          <a:lstStyle/>
          <a:p>
            <a:pPr algn="just" marL="220979" marR="36195" indent="-182880">
              <a:lnSpc>
                <a:spcPct val="120000"/>
              </a:lnSpc>
              <a:spcBef>
                <a:spcPts val="100"/>
              </a:spcBef>
            </a:pPr>
            <a:r>
              <a:rPr dirty="0" sz="900" b="1">
                <a:solidFill>
                  <a:srgbClr val="00CC99"/>
                </a:solidFill>
                <a:latin typeface="メイリオ"/>
                <a:cs typeface="メイリオ"/>
              </a:rPr>
              <a:t>Q</a:t>
            </a:r>
            <a:r>
              <a:rPr dirty="0" sz="900" spc="-40" b="1">
                <a:solidFill>
                  <a:srgbClr val="00CC99"/>
                </a:solidFill>
                <a:latin typeface="メイリオ"/>
                <a:cs typeface="メイリオ"/>
              </a:rPr>
              <a:t>. </a:t>
            </a:r>
            <a:r>
              <a:rPr dirty="0" sz="900" spc="-5">
                <a:solidFill>
                  <a:srgbClr val="00CC99"/>
                </a:solidFill>
                <a:latin typeface="メイリオ"/>
                <a:cs typeface="メイリオ"/>
              </a:rPr>
              <a:t>寝ている間の音は自覚できませんが、睡眠に影響するの</a:t>
            </a:r>
            <a:r>
              <a:rPr dirty="0" sz="900" spc="-10">
                <a:solidFill>
                  <a:srgbClr val="00CC99"/>
                </a:solidFill>
                <a:latin typeface="メイリオ"/>
                <a:cs typeface="メイリオ"/>
              </a:rPr>
              <a:t>でしょうか？</a:t>
            </a:r>
            <a:endParaRPr sz="900">
              <a:latin typeface="メイリオ"/>
              <a:cs typeface="メイリオ"/>
            </a:endParaRPr>
          </a:p>
          <a:p>
            <a:pPr algn="just" marL="220979" marR="30480" indent="-182880">
              <a:lnSpc>
                <a:spcPct val="1200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睡眠中も、聴覚からの刺激は脳に伝達されて、自律神経</a:t>
            </a:r>
            <a:r>
              <a:rPr dirty="0" sz="900" spc="30">
                <a:solidFill>
                  <a:srgbClr val="211F1F"/>
                </a:solidFill>
                <a:latin typeface="メイリオ"/>
                <a:cs typeface="メイリオ"/>
              </a:rPr>
              <a:t>系やホルモン分泌に影響する可能性が指摘されていま</a:t>
            </a:r>
            <a:r>
              <a:rPr dirty="0" sz="900" spc="10">
                <a:solidFill>
                  <a:srgbClr val="211F1F"/>
                </a:solidFill>
                <a:latin typeface="メイリオ"/>
                <a:cs typeface="メイリオ"/>
              </a:rPr>
              <a:t>す</a:t>
            </a:r>
            <a:r>
              <a:rPr dirty="0" baseline="27777" sz="900">
                <a:solidFill>
                  <a:srgbClr val="211F1F"/>
                </a:solidFill>
                <a:latin typeface="メイリオ"/>
                <a:cs typeface="メイリオ"/>
              </a:rPr>
              <a:t>24）</a:t>
            </a:r>
            <a:r>
              <a:rPr dirty="0" sz="900" spc="5">
                <a:solidFill>
                  <a:srgbClr val="211F1F"/>
                </a:solidFill>
                <a:latin typeface="メイリオ"/>
                <a:cs typeface="メイリオ"/>
              </a:rPr>
              <a:t>。また騒音によるストレスは、睡眠障害のみでな</a:t>
            </a:r>
            <a:r>
              <a:rPr dirty="0" sz="900" spc="30">
                <a:solidFill>
                  <a:srgbClr val="211F1F"/>
                </a:solidFill>
                <a:latin typeface="メイリオ"/>
                <a:cs typeface="メイリオ"/>
              </a:rPr>
              <a:t>く、高血圧症や心血管疾患の発症と関与しているとい</a:t>
            </a:r>
            <a:r>
              <a:rPr dirty="0" sz="900" spc="-5">
                <a:solidFill>
                  <a:srgbClr val="211F1F"/>
                </a:solidFill>
                <a:latin typeface="メイリオ"/>
                <a:cs typeface="メイリオ"/>
              </a:rPr>
              <a:t>う報告もあります</a:t>
            </a:r>
            <a:r>
              <a:rPr dirty="0" baseline="27777" sz="900" spc="-15">
                <a:solidFill>
                  <a:srgbClr val="211F1F"/>
                </a:solidFill>
                <a:latin typeface="メイリオ"/>
                <a:cs typeface="メイリオ"/>
              </a:rPr>
              <a:t>25,26）</a:t>
            </a:r>
            <a:r>
              <a:rPr dirty="0" sz="900">
                <a:solidFill>
                  <a:srgbClr val="211F1F"/>
                </a:solidFill>
                <a:latin typeface="メイリオ"/>
                <a:cs typeface="メイリオ"/>
              </a:rPr>
              <a:t>。</a:t>
            </a:r>
            <a:endParaRPr sz="900">
              <a:latin typeface="メイリオ"/>
              <a:cs typeface="メイリオ"/>
            </a:endParaRPr>
          </a:p>
        </p:txBody>
      </p:sp>
      <p:sp>
        <p:nvSpPr>
          <p:cNvPr id="6" name="object 6"/>
          <p:cNvSpPr txBox="1"/>
          <p:nvPr/>
        </p:nvSpPr>
        <p:spPr>
          <a:xfrm>
            <a:off x="3507104" y="1841753"/>
            <a:ext cx="2999105" cy="3380740"/>
          </a:xfrm>
          <a:prstGeom prst="rect">
            <a:avLst/>
          </a:prstGeom>
        </p:spPr>
        <p:txBody>
          <a:bodyPr wrap="square" lIns="0" tIns="64135" rIns="0" bIns="0" rtlCol="0" vert="horz">
            <a:spAutoFit/>
          </a:bodyPr>
          <a:lstStyle/>
          <a:p>
            <a:pPr marL="157480">
              <a:lnSpc>
                <a:spcPct val="100000"/>
              </a:lnSpc>
              <a:spcBef>
                <a:spcPts val="505"/>
              </a:spcBef>
            </a:pPr>
            <a:r>
              <a:rPr dirty="0" sz="600">
                <a:solidFill>
                  <a:srgbClr val="201F1F"/>
                </a:solidFill>
                <a:latin typeface="メイリオ"/>
                <a:cs typeface="メイリオ"/>
              </a:rPr>
              <a:t>Epidemiol</a:t>
            </a:r>
            <a:r>
              <a:rPr dirty="0" sz="600" spc="-15">
                <a:solidFill>
                  <a:srgbClr val="201F1F"/>
                </a:solidFill>
                <a:latin typeface="メイリオ"/>
                <a:cs typeface="メイリオ"/>
              </a:rPr>
              <a:t> </a:t>
            </a:r>
            <a:r>
              <a:rPr dirty="0" sz="600" spc="-10">
                <a:solidFill>
                  <a:srgbClr val="201F1F"/>
                </a:solidFill>
                <a:latin typeface="メイリオ"/>
                <a:cs typeface="メイリオ"/>
              </a:rPr>
              <a:t>Community</a:t>
            </a:r>
            <a:r>
              <a:rPr dirty="0" sz="600" spc="-25">
                <a:solidFill>
                  <a:srgbClr val="201F1F"/>
                </a:solidFill>
                <a:latin typeface="メイリオ"/>
                <a:cs typeface="メイリオ"/>
              </a:rPr>
              <a:t> </a:t>
            </a:r>
            <a:r>
              <a:rPr dirty="0" sz="600">
                <a:solidFill>
                  <a:srgbClr val="201F1F"/>
                </a:solidFill>
                <a:latin typeface="メイリオ"/>
                <a:cs typeface="メイリオ"/>
              </a:rPr>
              <a:t>Health</a:t>
            </a:r>
            <a:r>
              <a:rPr dirty="0" sz="600" spc="-10">
                <a:solidFill>
                  <a:srgbClr val="201F1F"/>
                </a:solidFill>
                <a:latin typeface="メイリオ"/>
                <a:cs typeface="メイリオ"/>
              </a:rPr>
              <a:t> </a:t>
            </a:r>
            <a:r>
              <a:rPr dirty="0" sz="600">
                <a:solidFill>
                  <a:srgbClr val="201F1F"/>
                </a:solidFill>
                <a:latin typeface="メイリオ"/>
                <a:cs typeface="メイリオ"/>
              </a:rPr>
              <a:t>67:</a:t>
            </a:r>
            <a:r>
              <a:rPr dirty="0" sz="600" spc="-5">
                <a:solidFill>
                  <a:srgbClr val="201F1F"/>
                </a:solidFill>
                <a:latin typeface="メイリオ"/>
                <a:cs typeface="メイリオ"/>
              </a:rPr>
              <a:t> </a:t>
            </a:r>
            <a:r>
              <a:rPr dirty="0" sz="600" spc="-10">
                <a:solidFill>
                  <a:srgbClr val="201F1F"/>
                </a:solidFill>
                <a:latin typeface="メイリオ"/>
                <a:cs typeface="メイリオ"/>
              </a:rPr>
              <a:t>484-</a:t>
            </a:r>
            <a:r>
              <a:rPr dirty="0" sz="600">
                <a:solidFill>
                  <a:srgbClr val="201F1F"/>
                </a:solidFill>
                <a:latin typeface="メイリオ"/>
                <a:cs typeface="メイリオ"/>
              </a:rPr>
              <a:t>490,</a:t>
            </a:r>
            <a:r>
              <a:rPr dirty="0" sz="600" spc="5">
                <a:solidFill>
                  <a:srgbClr val="201F1F"/>
                </a:solidFill>
                <a:latin typeface="メイリオ"/>
                <a:cs typeface="メイリオ"/>
              </a:rPr>
              <a:t> </a:t>
            </a:r>
            <a:r>
              <a:rPr dirty="0" sz="600" spc="-10">
                <a:solidFill>
                  <a:srgbClr val="201F1F"/>
                </a:solidFill>
                <a:latin typeface="メイリオ"/>
                <a:cs typeface="メイリオ"/>
              </a:rPr>
              <a:t>2013.</a:t>
            </a:r>
            <a:endParaRPr sz="600">
              <a:latin typeface="メイリオ"/>
              <a:cs typeface="メイリオ"/>
            </a:endParaRPr>
          </a:p>
          <a:p>
            <a:pPr marL="12700">
              <a:lnSpc>
                <a:spcPct val="100000"/>
              </a:lnSpc>
              <a:spcBef>
                <a:spcPts val="409"/>
              </a:spcBef>
            </a:pPr>
            <a:r>
              <a:rPr dirty="0" sz="600">
                <a:solidFill>
                  <a:srgbClr val="201F1F"/>
                </a:solidFill>
                <a:latin typeface="メイリオ"/>
                <a:cs typeface="メイリオ"/>
              </a:rPr>
              <a:t>16.</a:t>
            </a:r>
            <a:r>
              <a:rPr dirty="0" sz="600" spc="-20">
                <a:solidFill>
                  <a:srgbClr val="201F1F"/>
                </a:solidFill>
                <a:latin typeface="メイリオ"/>
                <a:cs typeface="メイリオ"/>
              </a:rPr>
              <a:t> </a:t>
            </a:r>
            <a:r>
              <a:rPr dirty="0" sz="600">
                <a:solidFill>
                  <a:srgbClr val="201F1F"/>
                </a:solidFill>
                <a:latin typeface="メイリオ"/>
                <a:cs typeface="メイリオ"/>
              </a:rPr>
              <a:t>Housing</a:t>
            </a:r>
            <a:r>
              <a:rPr dirty="0" sz="600" spc="10">
                <a:solidFill>
                  <a:srgbClr val="201F1F"/>
                </a:solidFill>
                <a:latin typeface="メイリオ"/>
                <a:cs typeface="メイリオ"/>
              </a:rPr>
              <a:t> </a:t>
            </a:r>
            <a:r>
              <a:rPr dirty="0" sz="600">
                <a:solidFill>
                  <a:srgbClr val="201F1F"/>
                </a:solidFill>
                <a:latin typeface="メイリオ"/>
                <a:cs typeface="メイリオ"/>
              </a:rPr>
              <a:t>and</a:t>
            </a:r>
            <a:r>
              <a:rPr dirty="0" sz="600" spc="-5">
                <a:solidFill>
                  <a:srgbClr val="201F1F"/>
                </a:solidFill>
                <a:latin typeface="メイリオ"/>
                <a:cs typeface="メイリオ"/>
              </a:rPr>
              <a:t> </a:t>
            </a:r>
            <a:r>
              <a:rPr dirty="0" sz="600">
                <a:solidFill>
                  <a:srgbClr val="201F1F"/>
                </a:solidFill>
                <a:latin typeface="メイリオ"/>
                <a:cs typeface="メイリオ"/>
              </a:rPr>
              <a:t>Health </a:t>
            </a:r>
            <a:r>
              <a:rPr dirty="0" sz="600" spc="-10">
                <a:solidFill>
                  <a:srgbClr val="201F1F"/>
                </a:solidFill>
                <a:latin typeface="メイリオ"/>
                <a:cs typeface="メイリオ"/>
              </a:rPr>
              <a:t>Guidelines.</a:t>
            </a:r>
            <a:r>
              <a:rPr dirty="0" sz="600" spc="-5">
                <a:solidFill>
                  <a:srgbClr val="201F1F"/>
                </a:solidFill>
                <a:latin typeface="メイリオ"/>
                <a:cs typeface="メイリオ"/>
              </a:rPr>
              <a:t> </a:t>
            </a:r>
            <a:r>
              <a:rPr dirty="0" sz="600">
                <a:solidFill>
                  <a:srgbClr val="201F1F"/>
                </a:solidFill>
                <a:latin typeface="メイリオ"/>
                <a:cs typeface="メイリオ"/>
              </a:rPr>
              <a:t>World</a:t>
            </a:r>
            <a:r>
              <a:rPr dirty="0" sz="600" spc="-5">
                <a:solidFill>
                  <a:srgbClr val="201F1F"/>
                </a:solidFill>
                <a:latin typeface="メイリオ"/>
                <a:cs typeface="メイリオ"/>
              </a:rPr>
              <a:t> </a:t>
            </a:r>
            <a:r>
              <a:rPr dirty="0" sz="600">
                <a:solidFill>
                  <a:srgbClr val="201F1F"/>
                </a:solidFill>
                <a:latin typeface="メイリオ"/>
                <a:cs typeface="メイリオ"/>
              </a:rPr>
              <a:t>Health </a:t>
            </a:r>
            <a:r>
              <a:rPr dirty="0" sz="600" spc="-10">
                <a:solidFill>
                  <a:srgbClr val="201F1F"/>
                </a:solidFill>
                <a:latin typeface="メイリオ"/>
                <a:cs typeface="メイリオ"/>
              </a:rPr>
              <a:t>Organization. 2018.</a:t>
            </a:r>
            <a:endParaRPr sz="600">
              <a:latin typeface="メイリオ"/>
              <a:cs typeface="メイリオ"/>
            </a:endParaRPr>
          </a:p>
          <a:p>
            <a:pPr algn="just" marL="157480" marR="5715" indent="-144780">
              <a:lnSpc>
                <a:spcPct val="100000"/>
              </a:lnSpc>
              <a:spcBef>
                <a:spcPts val="395"/>
              </a:spcBef>
            </a:pPr>
            <a:r>
              <a:rPr dirty="0" sz="600">
                <a:solidFill>
                  <a:srgbClr val="201F1F"/>
                </a:solidFill>
                <a:latin typeface="メイリオ"/>
                <a:cs typeface="メイリオ"/>
              </a:rPr>
              <a:t>17.</a:t>
            </a:r>
            <a:r>
              <a:rPr dirty="0" sz="600" spc="-30">
                <a:solidFill>
                  <a:srgbClr val="201F1F"/>
                </a:solidFill>
                <a:latin typeface="メイリオ"/>
                <a:cs typeface="メイリオ"/>
              </a:rPr>
              <a:t> </a:t>
            </a:r>
            <a:r>
              <a:rPr dirty="0" sz="600">
                <a:solidFill>
                  <a:srgbClr val="201F1F"/>
                </a:solidFill>
                <a:latin typeface="メイリオ"/>
                <a:cs typeface="メイリオ"/>
              </a:rPr>
              <a:t>Basner</a:t>
            </a:r>
            <a:r>
              <a:rPr dirty="0" sz="600" spc="280">
                <a:solidFill>
                  <a:srgbClr val="201F1F"/>
                </a:solidFill>
                <a:latin typeface="メイリオ"/>
                <a:cs typeface="メイリオ"/>
              </a:rPr>
              <a:t> </a:t>
            </a:r>
            <a:r>
              <a:rPr dirty="0" sz="600">
                <a:solidFill>
                  <a:srgbClr val="201F1F"/>
                </a:solidFill>
                <a:latin typeface="メイリオ"/>
                <a:cs typeface="メイリオ"/>
              </a:rPr>
              <a:t>M,</a:t>
            </a:r>
            <a:r>
              <a:rPr dirty="0" sz="600" spc="270">
                <a:solidFill>
                  <a:srgbClr val="201F1F"/>
                </a:solidFill>
                <a:latin typeface="メイリオ"/>
                <a:cs typeface="メイリオ"/>
              </a:rPr>
              <a:t> </a:t>
            </a:r>
            <a:r>
              <a:rPr dirty="0" sz="600">
                <a:solidFill>
                  <a:srgbClr val="201F1F"/>
                </a:solidFill>
                <a:latin typeface="メイリオ"/>
                <a:cs typeface="メイリオ"/>
              </a:rPr>
              <a:t>McGuire</a:t>
            </a:r>
            <a:r>
              <a:rPr dirty="0" sz="600" spc="270">
                <a:solidFill>
                  <a:srgbClr val="201F1F"/>
                </a:solidFill>
                <a:latin typeface="メイリオ"/>
                <a:cs typeface="メイリオ"/>
              </a:rPr>
              <a:t> </a:t>
            </a:r>
            <a:r>
              <a:rPr dirty="0" sz="600">
                <a:solidFill>
                  <a:srgbClr val="201F1F"/>
                </a:solidFill>
                <a:latin typeface="メイリオ"/>
                <a:cs typeface="メイリオ"/>
              </a:rPr>
              <a:t>S.</a:t>
            </a:r>
            <a:r>
              <a:rPr dirty="0" sz="600" spc="270">
                <a:solidFill>
                  <a:srgbClr val="201F1F"/>
                </a:solidFill>
                <a:latin typeface="メイリオ"/>
                <a:cs typeface="メイリオ"/>
              </a:rPr>
              <a:t> </a:t>
            </a:r>
            <a:r>
              <a:rPr dirty="0" sz="600">
                <a:solidFill>
                  <a:srgbClr val="201F1F"/>
                </a:solidFill>
                <a:latin typeface="メイリオ"/>
                <a:cs typeface="メイリオ"/>
              </a:rPr>
              <a:t>WHO</a:t>
            </a:r>
            <a:r>
              <a:rPr dirty="0" sz="600" spc="275">
                <a:solidFill>
                  <a:srgbClr val="201F1F"/>
                </a:solidFill>
                <a:latin typeface="メイリオ"/>
                <a:cs typeface="メイリオ"/>
              </a:rPr>
              <a:t> </a:t>
            </a:r>
            <a:r>
              <a:rPr dirty="0" sz="600">
                <a:solidFill>
                  <a:srgbClr val="201F1F"/>
                </a:solidFill>
                <a:latin typeface="メイリオ"/>
                <a:cs typeface="メイリオ"/>
              </a:rPr>
              <a:t>environmental</a:t>
            </a:r>
            <a:r>
              <a:rPr dirty="0" sz="600" spc="280">
                <a:solidFill>
                  <a:srgbClr val="201F1F"/>
                </a:solidFill>
                <a:latin typeface="メイリオ"/>
                <a:cs typeface="メイリオ"/>
              </a:rPr>
              <a:t> </a:t>
            </a:r>
            <a:r>
              <a:rPr dirty="0" sz="600">
                <a:solidFill>
                  <a:srgbClr val="201F1F"/>
                </a:solidFill>
                <a:latin typeface="メイリオ"/>
                <a:cs typeface="メイリオ"/>
              </a:rPr>
              <a:t>noise</a:t>
            </a:r>
            <a:r>
              <a:rPr dirty="0" sz="600" spc="280">
                <a:solidFill>
                  <a:srgbClr val="201F1F"/>
                </a:solidFill>
                <a:latin typeface="メイリオ"/>
                <a:cs typeface="メイリオ"/>
              </a:rPr>
              <a:t> </a:t>
            </a:r>
            <a:r>
              <a:rPr dirty="0" sz="600">
                <a:solidFill>
                  <a:srgbClr val="201F1F"/>
                </a:solidFill>
                <a:latin typeface="メイリオ"/>
                <a:cs typeface="メイリオ"/>
              </a:rPr>
              <a:t>guidelines</a:t>
            </a:r>
            <a:r>
              <a:rPr dirty="0" sz="600" spc="280">
                <a:solidFill>
                  <a:srgbClr val="201F1F"/>
                </a:solidFill>
                <a:latin typeface="メイリオ"/>
                <a:cs typeface="メイリオ"/>
              </a:rPr>
              <a:t> </a:t>
            </a:r>
            <a:r>
              <a:rPr dirty="0" sz="600">
                <a:solidFill>
                  <a:srgbClr val="201F1F"/>
                </a:solidFill>
                <a:latin typeface="メイリオ"/>
                <a:cs typeface="メイリオ"/>
              </a:rPr>
              <a:t>for</a:t>
            </a:r>
            <a:r>
              <a:rPr dirty="0" sz="600" spc="280">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European</a:t>
            </a:r>
            <a:r>
              <a:rPr dirty="0" sz="600" spc="75">
                <a:solidFill>
                  <a:srgbClr val="201F1F"/>
                </a:solidFill>
                <a:latin typeface="メイリオ"/>
                <a:cs typeface="メイリオ"/>
              </a:rPr>
              <a:t> </a:t>
            </a:r>
            <a:r>
              <a:rPr dirty="0" sz="600">
                <a:solidFill>
                  <a:srgbClr val="201F1F"/>
                </a:solidFill>
                <a:latin typeface="メイリオ"/>
                <a:cs typeface="メイリオ"/>
              </a:rPr>
              <a:t>region:</a:t>
            </a:r>
            <a:r>
              <a:rPr dirty="0" sz="600" spc="65">
                <a:solidFill>
                  <a:srgbClr val="201F1F"/>
                </a:solidFill>
                <a:latin typeface="メイリオ"/>
                <a:cs typeface="メイリオ"/>
              </a:rPr>
              <a:t> </a:t>
            </a:r>
            <a:r>
              <a:rPr dirty="0" sz="600">
                <a:solidFill>
                  <a:srgbClr val="201F1F"/>
                </a:solidFill>
                <a:latin typeface="メイリオ"/>
                <a:cs typeface="メイリオ"/>
              </a:rPr>
              <a:t>A</a:t>
            </a:r>
            <a:r>
              <a:rPr dirty="0" sz="600" spc="75">
                <a:solidFill>
                  <a:srgbClr val="201F1F"/>
                </a:solidFill>
                <a:latin typeface="メイリオ"/>
                <a:cs typeface="メイリオ"/>
              </a:rPr>
              <a:t> </a:t>
            </a:r>
            <a:r>
              <a:rPr dirty="0" sz="600">
                <a:solidFill>
                  <a:srgbClr val="201F1F"/>
                </a:solidFill>
                <a:latin typeface="メイリオ"/>
                <a:cs typeface="メイリオ"/>
              </a:rPr>
              <a:t>review</a:t>
            </a:r>
            <a:r>
              <a:rPr dirty="0" sz="600" spc="70">
                <a:solidFill>
                  <a:srgbClr val="201F1F"/>
                </a:solidFill>
                <a:latin typeface="メイリオ"/>
                <a:cs typeface="メイリオ"/>
              </a:rPr>
              <a:t> </a:t>
            </a:r>
            <a:r>
              <a:rPr dirty="0" sz="600">
                <a:solidFill>
                  <a:srgbClr val="201F1F"/>
                </a:solidFill>
                <a:latin typeface="メイリオ"/>
                <a:cs typeface="メイリオ"/>
              </a:rPr>
              <a:t>on</a:t>
            </a:r>
            <a:r>
              <a:rPr dirty="0" sz="600" spc="80">
                <a:solidFill>
                  <a:srgbClr val="201F1F"/>
                </a:solidFill>
                <a:latin typeface="メイリオ"/>
                <a:cs typeface="メイリオ"/>
              </a:rPr>
              <a:t> </a:t>
            </a:r>
            <a:r>
              <a:rPr dirty="0" sz="600">
                <a:solidFill>
                  <a:srgbClr val="201F1F"/>
                </a:solidFill>
                <a:latin typeface="メイリオ"/>
                <a:cs typeface="メイリオ"/>
              </a:rPr>
              <a:t>environmental</a:t>
            </a:r>
            <a:r>
              <a:rPr dirty="0" sz="600" spc="75">
                <a:solidFill>
                  <a:srgbClr val="201F1F"/>
                </a:solidFill>
                <a:latin typeface="メイリオ"/>
                <a:cs typeface="メイリオ"/>
              </a:rPr>
              <a:t> </a:t>
            </a:r>
            <a:r>
              <a:rPr dirty="0" sz="600">
                <a:solidFill>
                  <a:srgbClr val="201F1F"/>
                </a:solidFill>
                <a:latin typeface="メイリオ"/>
                <a:cs typeface="メイリオ"/>
              </a:rPr>
              <a:t>noise</a:t>
            </a:r>
            <a:r>
              <a:rPr dirty="0" sz="600" spc="80">
                <a:solidFill>
                  <a:srgbClr val="201F1F"/>
                </a:solidFill>
                <a:latin typeface="メイリオ"/>
                <a:cs typeface="メイリオ"/>
              </a:rPr>
              <a:t> </a:t>
            </a:r>
            <a:r>
              <a:rPr dirty="0" sz="600">
                <a:solidFill>
                  <a:srgbClr val="201F1F"/>
                </a:solidFill>
                <a:latin typeface="メイリオ"/>
                <a:cs typeface="メイリオ"/>
              </a:rPr>
              <a:t>and</a:t>
            </a:r>
            <a:r>
              <a:rPr dirty="0" sz="600" spc="65">
                <a:solidFill>
                  <a:srgbClr val="201F1F"/>
                </a:solidFill>
                <a:latin typeface="メイリオ"/>
                <a:cs typeface="メイリオ"/>
              </a:rPr>
              <a:t> </a:t>
            </a:r>
            <a:r>
              <a:rPr dirty="0" sz="600">
                <a:solidFill>
                  <a:srgbClr val="201F1F"/>
                </a:solidFill>
                <a:latin typeface="メイリオ"/>
                <a:cs typeface="メイリオ"/>
              </a:rPr>
              <a:t>effects</a:t>
            </a:r>
            <a:r>
              <a:rPr dirty="0" sz="600" spc="70">
                <a:solidFill>
                  <a:srgbClr val="201F1F"/>
                </a:solidFill>
                <a:latin typeface="メイリオ"/>
                <a:cs typeface="メイリオ"/>
              </a:rPr>
              <a:t> </a:t>
            </a:r>
            <a:r>
              <a:rPr dirty="0" sz="600">
                <a:solidFill>
                  <a:srgbClr val="201F1F"/>
                </a:solidFill>
                <a:latin typeface="メイリオ"/>
                <a:cs typeface="メイリオ"/>
              </a:rPr>
              <a:t>on</a:t>
            </a:r>
            <a:r>
              <a:rPr dirty="0" sz="600" spc="75">
                <a:solidFill>
                  <a:srgbClr val="201F1F"/>
                </a:solidFill>
                <a:latin typeface="メイリオ"/>
                <a:cs typeface="メイリオ"/>
              </a:rPr>
              <a:t> </a:t>
            </a:r>
            <a:r>
              <a:rPr dirty="0" sz="600" spc="-10">
                <a:solidFill>
                  <a:srgbClr val="201F1F"/>
                </a:solidFill>
                <a:latin typeface="メイリオ"/>
                <a:cs typeface="メイリオ"/>
              </a:rPr>
              <a:t>sleep.</a:t>
            </a:r>
            <a:r>
              <a:rPr dirty="0" sz="600" spc="500">
                <a:solidFill>
                  <a:srgbClr val="201F1F"/>
                </a:solidFill>
                <a:latin typeface="メイリオ"/>
                <a:cs typeface="メイリオ"/>
              </a:rPr>
              <a:t> </a:t>
            </a:r>
            <a:r>
              <a:rPr dirty="0" sz="600">
                <a:solidFill>
                  <a:srgbClr val="201F1F"/>
                </a:solidFill>
                <a:latin typeface="メイリオ"/>
                <a:cs typeface="メイリオ"/>
              </a:rPr>
              <a:t>Int</a:t>
            </a:r>
            <a:r>
              <a:rPr dirty="0" sz="600" spc="-35">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Environ</a:t>
            </a:r>
            <a:r>
              <a:rPr dirty="0" sz="600" spc="-15">
                <a:solidFill>
                  <a:srgbClr val="201F1F"/>
                </a:solidFill>
                <a:latin typeface="メイリオ"/>
                <a:cs typeface="メイリオ"/>
              </a:rPr>
              <a:t> </a:t>
            </a:r>
            <a:r>
              <a:rPr dirty="0" sz="600">
                <a:solidFill>
                  <a:srgbClr val="201F1F"/>
                </a:solidFill>
                <a:latin typeface="メイリオ"/>
                <a:cs typeface="メイリオ"/>
              </a:rPr>
              <a:t>Res</a:t>
            </a:r>
            <a:r>
              <a:rPr dirty="0" sz="600" spc="-15">
                <a:solidFill>
                  <a:srgbClr val="201F1F"/>
                </a:solidFill>
                <a:latin typeface="メイリオ"/>
                <a:cs typeface="メイリオ"/>
              </a:rPr>
              <a:t> </a:t>
            </a:r>
            <a:r>
              <a:rPr dirty="0" sz="600">
                <a:solidFill>
                  <a:srgbClr val="201F1F"/>
                </a:solidFill>
                <a:latin typeface="メイリオ"/>
                <a:cs typeface="メイリオ"/>
              </a:rPr>
              <a:t>Public</a:t>
            </a:r>
            <a:r>
              <a:rPr dirty="0" sz="600" spc="-20">
                <a:solidFill>
                  <a:srgbClr val="201F1F"/>
                </a:solidFill>
                <a:latin typeface="メイリオ"/>
                <a:cs typeface="メイリオ"/>
              </a:rPr>
              <a:t> </a:t>
            </a:r>
            <a:r>
              <a:rPr dirty="0" sz="600">
                <a:solidFill>
                  <a:srgbClr val="201F1F"/>
                </a:solidFill>
                <a:latin typeface="メイリオ"/>
                <a:cs typeface="メイリオ"/>
              </a:rPr>
              <a:t>Health</a:t>
            </a:r>
            <a:r>
              <a:rPr dirty="0" sz="600" spc="-20">
                <a:solidFill>
                  <a:srgbClr val="201F1F"/>
                </a:solidFill>
                <a:latin typeface="メイリオ"/>
                <a:cs typeface="メイリオ"/>
              </a:rPr>
              <a:t> </a:t>
            </a:r>
            <a:r>
              <a:rPr dirty="0" sz="600">
                <a:solidFill>
                  <a:srgbClr val="201F1F"/>
                </a:solidFill>
                <a:latin typeface="メイリオ"/>
                <a:cs typeface="メイリオ"/>
              </a:rPr>
              <a:t>15,</a:t>
            </a:r>
            <a:r>
              <a:rPr dirty="0" sz="600" spc="-25">
                <a:solidFill>
                  <a:srgbClr val="201F1F"/>
                </a:solidFill>
                <a:latin typeface="メイリオ"/>
                <a:cs typeface="メイリオ"/>
              </a:rPr>
              <a:t> </a:t>
            </a:r>
            <a:r>
              <a:rPr dirty="0" sz="600" spc="-20">
                <a:solidFill>
                  <a:srgbClr val="201F1F"/>
                </a:solidFill>
                <a:latin typeface="メイリオ"/>
                <a:cs typeface="メイリオ"/>
              </a:rPr>
              <a:t>2018.</a:t>
            </a:r>
            <a:endParaRPr sz="600">
              <a:latin typeface="メイリオ"/>
              <a:cs typeface="メイリオ"/>
            </a:endParaRPr>
          </a:p>
          <a:p>
            <a:pPr algn="just" marL="157480" marR="5715" indent="-144780">
              <a:lnSpc>
                <a:spcPct val="100000"/>
              </a:lnSpc>
              <a:spcBef>
                <a:spcPts val="395"/>
              </a:spcBef>
            </a:pPr>
            <a:r>
              <a:rPr dirty="0" sz="600">
                <a:solidFill>
                  <a:srgbClr val="201F1F"/>
                </a:solidFill>
                <a:latin typeface="メイリオ"/>
                <a:cs typeface="メイリオ"/>
              </a:rPr>
              <a:t>18.</a:t>
            </a:r>
            <a:r>
              <a:rPr dirty="0" sz="600" spc="-40">
                <a:solidFill>
                  <a:srgbClr val="201F1F"/>
                </a:solidFill>
                <a:latin typeface="メイリオ"/>
                <a:cs typeface="メイリオ"/>
              </a:rPr>
              <a:t> </a:t>
            </a:r>
            <a:r>
              <a:rPr dirty="0" sz="600">
                <a:solidFill>
                  <a:srgbClr val="201F1F"/>
                </a:solidFill>
                <a:latin typeface="メイリオ"/>
                <a:cs typeface="メイリオ"/>
              </a:rPr>
              <a:t>Yamagami Y,</a:t>
            </a:r>
            <a:r>
              <a:rPr dirty="0" sz="600" spc="-5">
                <a:solidFill>
                  <a:srgbClr val="201F1F"/>
                </a:solidFill>
                <a:latin typeface="メイリオ"/>
                <a:cs typeface="メイリオ"/>
              </a:rPr>
              <a:t> </a:t>
            </a:r>
            <a:r>
              <a:rPr dirty="0" sz="600">
                <a:solidFill>
                  <a:srgbClr val="201F1F"/>
                </a:solidFill>
                <a:latin typeface="メイリオ"/>
                <a:cs typeface="メイリオ"/>
              </a:rPr>
              <a:t>Obayashi</a:t>
            </a:r>
            <a:r>
              <a:rPr dirty="0" sz="600" spc="5">
                <a:solidFill>
                  <a:srgbClr val="201F1F"/>
                </a:solidFill>
                <a:latin typeface="メイリオ"/>
                <a:cs typeface="メイリオ"/>
              </a:rPr>
              <a:t> </a:t>
            </a:r>
            <a:r>
              <a:rPr dirty="0" sz="600">
                <a:solidFill>
                  <a:srgbClr val="201F1F"/>
                </a:solidFill>
                <a:latin typeface="メイリオ"/>
                <a:cs typeface="メイリオ"/>
              </a:rPr>
              <a:t>K, Tai</a:t>
            </a:r>
            <a:r>
              <a:rPr dirty="0" sz="600" spc="5">
                <a:solidFill>
                  <a:srgbClr val="201F1F"/>
                </a:solidFill>
                <a:latin typeface="メイリオ"/>
                <a:cs typeface="メイリオ"/>
              </a:rPr>
              <a:t> </a:t>
            </a:r>
            <a:r>
              <a:rPr dirty="0" sz="600">
                <a:solidFill>
                  <a:srgbClr val="201F1F"/>
                </a:solidFill>
                <a:latin typeface="メイリオ"/>
                <a:cs typeface="メイリオ"/>
              </a:rPr>
              <a:t>Y,</a:t>
            </a:r>
            <a:r>
              <a:rPr dirty="0" sz="600" spc="-15">
                <a:solidFill>
                  <a:srgbClr val="201F1F"/>
                </a:solidFill>
                <a:latin typeface="メイリオ"/>
                <a:cs typeface="メイリオ"/>
              </a:rPr>
              <a:t> </a:t>
            </a:r>
            <a:r>
              <a:rPr dirty="0" sz="600">
                <a:solidFill>
                  <a:srgbClr val="201F1F"/>
                </a:solidFill>
                <a:latin typeface="メイリオ"/>
                <a:cs typeface="メイリオ"/>
              </a:rPr>
              <a:t>Saeki</a:t>
            </a:r>
            <a:r>
              <a:rPr dirty="0" sz="600" spc="5">
                <a:solidFill>
                  <a:srgbClr val="201F1F"/>
                </a:solidFill>
                <a:latin typeface="メイリオ"/>
                <a:cs typeface="メイリオ"/>
              </a:rPr>
              <a:t> </a:t>
            </a:r>
            <a:r>
              <a:rPr dirty="0" sz="600">
                <a:solidFill>
                  <a:srgbClr val="201F1F"/>
                </a:solidFill>
                <a:latin typeface="メイリオ"/>
                <a:cs typeface="メイリオ"/>
              </a:rPr>
              <a:t>K. Association between</a:t>
            </a:r>
            <a:r>
              <a:rPr dirty="0" sz="600" spc="-10">
                <a:solidFill>
                  <a:srgbClr val="201F1F"/>
                </a:solidFill>
                <a:latin typeface="メイリオ"/>
                <a:cs typeface="メイリオ"/>
              </a:rPr>
              <a:t> </a:t>
            </a:r>
            <a:r>
              <a:rPr dirty="0" sz="600">
                <a:solidFill>
                  <a:srgbClr val="201F1F"/>
                </a:solidFill>
                <a:latin typeface="メイリオ"/>
                <a:cs typeface="メイリオ"/>
              </a:rPr>
              <a:t>indoor</a:t>
            </a:r>
            <a:r>
              <a:rPr dirty="0" sz="600" spc="5">
                <a:solidFill>
                  <a:srgbClr val="201F1F"/>
                </a:solidFill>
                <a:latin typeface="メイリオ"/>
                <a:cs typeface="メイリオ"/>
              </a:rPr>
              <a:t> </a:t>
            </a:r>
            <a:r>
              <a:rPr dirty="0" sz="600" spc="-20">
                <a:solidFill>
                  <a:srgbClr val="201F1F"/>
                </a:solidFill>
                <a:latin typeface="メイリオ"/>
                <a:cs typeface="メイリオ"/>
              </a:rPr>
              <a:t>noise</a:t>
            </a:r>
            <a:r>
              <a:rPr dirty="0" sz="600" spc="500">
                <a:solidFill>
                  <a:srgbClr val="201F1F"/>
                </a:solidFill>
                <a:latin typeface="メイリオ"/>
                <a:cs typeface="メイリオ"/>
              </a:rPr>
              <a:t> </a:t>
            </a:r>
            <a:r>
              <a:rPr dirty="0" sz="600">
                <a:solidFill>
                  <a:srgbClr val="201F1F"/>
                </a:solidFill>
                <a:latin typeface="メイリオ"/>
                <a:cs typeface="メイリオ"/>
              </a:rPr>
              <a:t>level</a:t>
            </a:r>
            <a:r>
              <a:rPr dirty="0" sz="600" spc="15">
                <a:solidFill>
                  <a:srgbClr val="201F1F"/>
                </a:solidFill>
                <a:latin typeface="メイリオ"/>
                <a:cs typeface="メイリオ"/>
              </a:rPr>
              <a:t> </a:t>
            </a:r>
            <a:r>
              <a:rPr dirty="0" sz="600">
                <a:solidFill>
                  <a:srgbClr val="201F1F"/>
                </a:solidFill>
                <a:latin typeface="メイリオ"/>
                <a:cs typeface="メイリオ"/>
              </a:rPr>
              <a:t>at</a:t>
            </a:r>
            <a:r>
              <a:rPr dirty="0" sz="600" spc="15">
                <a:solidFill>
                  <a:srgbClr val="201F1F"/>
                </a:solidFill>
                <a:latin typeface="メイリオ"/>
                <a:cs typeface="メイリオ"/>
              </a:rPr>
              <a:t> </a:t>
            </a:r>
            <a:r>
              <a:rPr dirty="0" sz="600">
                <a:solidFill>
                  <a:srgbClr val="201F1F"/>
                </a:solidFill>
                <a:latin typeface="メイリオ"/>
                <a:cs typeface="メイリオ"/>
              </a:rPr>
              <a:t>night</a:t>
            </a:r>
            <a:r>
              <a:rPr dirty="0" sz="600" spc="15">
                <a:solidFill>
                  <a:srgbClr val="201F1F"/>
                </a:solidFill>
                <a:latin typeface="メイリオ"/>
                <a:cs typeface="メイリオ"/>
              </a:rPr>
              <a:t> </a:t>
            </a:r>
            <a:r>
              <a:rPr dirty="0" sz="600">
                <a:solidFill>
                  <a:srgbClr val="201F1F"/>
                </a:solidFill>
                <a:latin typeface="メイリオ"/>
                <a:cs typeface="メイリオ"/>
              </a:rPr>
              <a:t>and </a:t>
            </a:r>
            <a:r>
              <a:rPr dirty="0" sz="600" spc="-10">
                <a:solidFill>
                  <a:srgbClr val="201F1F"/>
                </a:solidFill>
                <a:latin typeface="メイリオ"/>
                <a:cs typeface="メイリオ"/>
              </a:rPr>
              <a:t>objective/subjective</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10">
                <a:solidFill>
                  <a:srgbClr val="201F1F"/>
                </a:solidFill>
                <a:latin typeface="メイリオ"/>
                <a:cs typeface="メイリオ"/>
              </a:rPr>
              <a:t> </a:t>
            </a:r>
            <a:r>
              <a:rPr dirty="0" sz="600">
                <a:solidFill>
                  <a:srgbClr val="201F1F"/>
                </a:solidFill>
                <a:latin typeface="メイリオ"/>
                <a:cs typeface="メイリオ"/>
              </a:rPr>
              <a:t>quality</a:t>
            </a:r>
            <a:r>
              <a:rPr dirty="0" sz="600" spc="5">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a:solidFill>
                  <a:srgbClr val="201F1F"/>
                </a:solidFill>
                <a:latin typeface="メイリオ"/>
                <a:cs typeface="メイリオ"/>
              </a:rPr>
              <a:t>older</a:t>
            </a:r>
            <a:r>
              <a:rPr dirty="0" sz="600" spc="15">
                <a:solidFill>
                  <a:srgbClr val="201F1F"/>
                </a:solidFill>
                <a:latin typeface="メイリオ"/>
                <a:cs typeface="メイリオ"/>
              </a:rPr>
              <a:t> </a:t>
            </a:r>
            <a:r>
              <a:rPr dirty="0" sz="600" spc="-10">
                <a:solidFill>
                  <a:srgbClr val="201F1F"/>
                </a:solidFill>
                <a:latin typeface="メイリオ"/>
                <a:cs typeface="メイリオ"/>
              </a:rPr>
              <a:t>population:</a:t>
            </a:r>
            <a:r>
              <a:rPr dirty="0" sz="600" spc="500">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spc="-10">
                <a:solidFill>
                  <a:srgbClr val="201F1F"/>
                </a:solidFill>
                <a:latin typeface="メイリオ"/>
                <a:cs typeface="メイリオ"/>
              </a:rPr>
              <a:t>cross-</a:t>
            </a:r>
            <a:r>
              <a:rPr dirty="0" sz="600">
                <a:solidFill>
                  <a:srgbClr val="201F1F"/>
                </a:solidFill>
                <a:latin typeface="メイリオ"/>
                <a:cs typeface="メイリオ"/>
              </a:rPr>
              <a:t>sectional</a:t>
            </a:r>
            <a:r>
              <a:rPr dirty="0" sz="600" spc="-20">
                <a:solidFill>
                  <a:srgbClr val="201F1F"/>
                </a:solidFill>
                <a:latin typeface="メイリオ"/>
                <a:cs typeface="メイリオ"/>
              </a:rPr>
              <a:t> </a:t>
            </a:r>
            <a:r>
              <a:rPr dirty="0" sz="600">
                <a:solidFill>
                  <a:srgbClr val="201F1F"/>
                </a:solidFill>
                <a:latin typeface="メイリオ"/>
                <a:cs typeface="メイリオ"/>
              </a:rPr>
              <a:t>study</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10">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spc="-10">
                <a:solidFill>
                  <a:srgbClr val="201F1F"/>
                </a:solidFill>
                <a:latin typeface="メイリオ"/>
                <a:cs typeface="メイリオ"/>
              </a:rPr>
              <a:t>HEIJO-</a:t>
            </a:r>
            <a:r>
              <a:rPr dirty="0" sz="600">
                <a:solidFill>
                  <a:srgbClr val="201F1F"/>
                </a:solidFill>
                <a:latin typeface="メイリオ"/>
                <a:cs typeface="メイリオ"/>
              </a:rPr>
              <a:t>KYO</a:t>
            </a:r>
            <a:r>
              <a:rPr dirty="0" sz="600" spc="-15">
                <a:solidFill>
                  <a:srgbClr val="201F1F"/>
                </a:solidFill>
                <a:latin typeface="メイリオ"/>
                <a:cs typeface="メイリオ"/>
              </a:rPr>
              <a:t> </a:t>
            </a:r>
            <a:r>
              <a:rPr dirty="0" sz="600">
                <a:solidFill>
                  <a:srgbClr val="201F1F"/>
                </a:solidFill>
                <a:latin typeface="メイリオ"/>
                <a:cs typeface="メイリオ"/>
              </a:rPr>
              <a:t>cohort.</a:t>
            </a:r>
            <a:r>
              <a:rPr dirty="0" sz="600" spc="-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46:</a:t>
            </a:r>
            <a:r>
              <a:rPr dirty="0" sz="600" spc="-10">
                <a:solidFill>
                  <a:srgbClr val="201F1F"/>
                </a:solidFill>
                <a:latin typeface="メイリオ"/>
                <a:cs typeface="メイリオ"/>
              </a:rPr>
              <a:t> </a:t>
            </a:r>
            <a:r>
              <a:rPr dirty="0" sz="600">
                <a:solidFill>
                  <a:srgbClr val="201F1F"/>
                </a:solidFill>
                <a:latin typeface="メイリオ"/>
                <a:cs typeface="メイリオ"/>
              </a:rPr>
              <a:t>zsac197,</a:t>
            </a:r>
            <a:r>
              <a:rPr dirty="0" sz="600" spc="-10">
                <a:solidFill>
                  <a:srgbClr val="201F1F"/>
                </a:solidFill>
                <a:latin typeface="メイリオ"/>
                <a:cs typeface="メイリオ"/>
              </a:rPr>
              <a:t> 2023.</a:t>
            </a:r>
            <a:endParaRPr sz="600">
              <a:latin typeface="メイリオ"/>
              <a:cs typeface="メイリオ"/>
            </a:endParaRPr>
          </a:p>
          <a:p>
            <a:pPr algn="just" marL="157480" marR="5080" indent="-144780">
              <a:lnSpc>
                <a:spcPct val="100000"/>
              </a:lnSpc>
              <a:spcBef>
                <a:spcPts val="409"/>
              </a:spcBef>
            </a:pPr>
            <a:r>
              <a:rPr dirty="0" sz="600">
                <a:solidFill>
                  <a:srgbClr val="201F1F"/>
                </a:solidFill>
                <a:latin typeface="メイリオ"/>
                <a:cs typeface="メイリオ"/>
              </a:rPr>
              <a:t>19.</a:t>
            </a:r>
            <a:r>
              <a:rPr dirty="0" sz="600" spc="-35">
                <a:solidFill>
                  <a:srgbClr val="201F1F"/>
                </a:solidFill>
                <a:latin typeface="メイリオ"/>
                <a:cs typeface="メイリオ"/>
              </a:rPr>
              <a:t> </a:t>
            </a:r>
            <a:r>
              <a:rPr dirty="0" sz="600">
                <a:solidFill>
                  <a:srgbClr val="201F1F"/>
                </a:solidFill>
                <a:latin typeface="メイリオ"/>
                <a:cs typeface="メイリオ"/>
              </a:rPr>
              <a:t>Basner</a:t>
            </a:r>
            <a:r>
              <a:rPr dirty="0" sz="600" spc="105">
                <a:solidFill>
                  <a:srgbClr val="201F1F"/>
                </a:solidFill>
                <a:latin typeface="メイリオ"/>
                <a:cs typeface="メイリオ"/>
              </a:rPr>
              <a:t> </a:t>
            </a:r>
            <a:r>
              <a:rPr dirty="0" sz="600">
                <a:solidFill>
                  <a:srgbClr val="201F1F"/>
                </a:solidFill>
                <a:latin typeface="メイリオ"/>
                <a:cs typeface="メイリオ"/>
              </a:rPr>
              <a:t>M,</a:t>
            </a:r>
            <a:r>
              <a:rPr dirty="0" sz="600" spc="90">
                <a:solidFill>
                  <a:srgbClr val="201F1F"/>
                </a:solidFill>
                <a:latin typeface="メイリオ"/>
                <a:cs typeface="メイリオ"/>
              </a:rPr>
              <a:t> </a:t>
            </a:r>
            <a:r>
              <a:rPr dirty="0" sz="600">
                <a:solidFill>
                  <a:srgbClr val="201F1F"/>
                </a:solidFill>
                <a:latin typeface="メイリオ"/>
                <a:cs typeface="メイリオ"/>
              </a:rPr>
              <a:t>Muller</a:t>
            </a:r>
            <a:r>
              <a:rPr dirty="0" sz="600" spc="85">
                <a:solidFill>
                  <a:srgbClr val="201F1F"/>
                </a:solidFill>
                <a:latin typeface="メイリオ"/>
                <a:cs typeface="メイリオ"/>
              </a:rPr>
              <a:t> </a:t>
            </a:r>
            <a:r>
              <a:rPr dirty="0" sz="600">
                <a:solidFill>
                  <a:srgbClr val="201F1F"/>
                </a:solidFill>
                <a:latin typeface="メイリオ"/>
                <a:cs typeface="メイリオ"/>
              </a:rPr>
              <a:t>U,</a:t>
            </a:r>
            <a:r>
              <a:rPr dirty="0" sz="600" spc="90">
                <a:solidFill>
                  <a:srgbClr val="201F1F"/>
                </a:solidFill>
                <a:latin typeface="メイリオ"/>
                <a:cs typeface="メイリオ"/>
              </a:rPr>
              <a:t> </a:t>
            </a:r>
            <a:r>
              <a:rPr dirty="0" sz="600">
                <a:solidFill>
                  <a:srgbClr val="201F1F"/>
                </a:solidFill>
                <a:latin typeface="メイリオ"/>
                <a:cs typeface="メイリオ"/>
              </a:rPr>
              <a:t>Elmenhorst</a:t>
            </a:r>
            <a:r>
              <a:rPr dirty="0" sz="600" spc="100">
                <a:solidFill>
                  <a:srgbClr val="201F1F"/>
                </a:solidFill>
                <a:latin typeface="メイリオ"/>
                <a:cs typeface="メイリオ"/>
              </a:rPr>
              <a:t> </a:t>
            </a:r>
            <a:r>
              <a:rPr dirty="0" sz="600">
                <a:solidFill>
                  <a:srgbClr val="201F1F"/>
                </a:solidFill>
                <a:latin typeface="メイリオ"/>
                <a:cs typeface="メイリオ"/>
              </a:rPr>
              <a:t>EM.</a:t>
            </a:r>
            <a:r>
              <a:rPr dirty="0" sz="600" spc="90">
                <a:solidFill>
                  <a:srgbClr val="201F1F"/>
                </a:solidFill>
                <a:latin typeface="メイリオ"/>
                <a:cs typeface="メイリオ"/>
              </a:rPr>
              <a:t> </a:t>
            </a:r>
            <a:r>
              <a:rPr dirty="0" sz="600">
                <a:solidFill>
                  <a:srgbClr val="201F1F"/>
                </a:solidFill>
                <a:latin typeface="メイリオ"/>
                <a:cs typeface="メイリオ"/>
              </a:rPr>
              <a:t>Single</a:t>
            </a:r>
            <a:r>
              <a:rPr dirty="0" sz="600" spc="100">
                <a:solidFill>
                  <a:srgbClr val="201F1F"/>
                </a:solidFill>
                <a:latin typeface="メイリオ"/>
                <a:cs typeface="メイリオ"/>
              </a:rPr>
              <a:t> </a:t>
            </a:r>
            <a:r>
              <a:rPr dirty="0" sz="600">
                <a:solidFill>
                  <a:srgbClr val="201F1F"/>
                </a:solidFill>
                <a:latin typeface="メイリオ"/>
                <a:cs typeface="メイリオ"/>
              </a:rPr>
              <a:t>and</a:t>
            </a:r>
            <a:r>
              <a:rPr dirty="0" sz="600" spc="85">
                <a:solidFill>
                  <a:srgbClr val="201F1F"/>
                </a:solidFill>
                <a:latin typeface="メイリオ"/>
                <a:cs typeface="メイリオ"/>
              </a:rPr>
              <a:t> </a:t>
            </a:r>
            <a:r>
              <a:rPr dirty="0" sz="600">
                <a:solidFill>
                  <a:srgbClr val="201F1F"/>
                </a:solidFill>
                <a:latin typeface="メイリオ"/>
                <a:cs typeface="メイリオ"/>
              </a:rPr>
              <a:t>combined</a:t>
            </a:r>
            <a:r>
              <a:rPr dirty="0" sz="600" spc="90">
                <a:solidFill>
                  <a:srgbClr val="201F1F"/>
                </a:solidFill>
                <a:latin typeface="メイリオ"/>
                <a:cs typeface="メイリオ"/>
              </a:rPr>
              <a:t> </a:t>
            </a:r>
            <a:r>
              <a:rPr dirty="0" sz="600">
                <a:solidFill>
                  <a:srgbClr val="201F1F"/>
                </a:solidFill>
                <a:latin typeface="メイリオ"/>
                <a:cs typeface="メイリオ"/>
              </a:rPr>
              <a:t>effects</a:t>
            </a:r>
            <a:r>
              <a:rPr dirty="0" sz="600" spc="95">
                <a:solidFill>
                  <a:srgbClr val="201F1F"/>
                </a:solidFill>
                <a:latin typeface="メイリオ"/>
                <a:cs typeface="メイリオ"/>
              </a:rPr>
              <a:t> </a:t>
            </a:r>
            <a:r>
              <a:rPr dirty="0" sz="600">
                <a:solidFill>
                  <a:srgbClr val="201F1F"/>
                </a:solidFill>
                <a:latin typeface="メイリオ"/>
                <a:cs typeface="メイリオ"/>
              </a:rPr>
              <a:t>of</a:t>
            </a:r>
            <a:r>
              <a:rPr dirty="0" sz="600" spc="95">
                <a:solidFill>
                  <a:srgbClr val="201F1F"/>
                </a:solidFill>
                <a:latin typeface="メイリオ"/>
                <a:cs typeface="メイリオ"/>
              </a:rPr>
              <a:t> </a:t>
            </a:r>
            <a:r>
              <a:rPr dirty="0" sz="600" spc="-20">
                <a:solidFill>
                  <a:srgbClr val="201F1F"/>
                </a:solidFill>
                <a:latin typeface="メイリオ"/>
                <a:cs typeface="メイリオ"/>
              </a:rPr>
              <a:t>air,</a:t>
            </a:r>
            <a:r>
              <a:rPr dirty="0" sz="600" spc="500">
                <a:solidFill>
                  <a:srgbClr val="201F1F"/>
                </a:solidFill>
                <a:latin typeface="メイリオ"/>
                <a:cs typeface="メイリオ"/>
              </a:rPr>
              <a:t> </a:t>
            </a:r>
            <a:r>
              <a:rPr dirty="0" sz="600">
                <a:solidFill>
                  <a:srgbClr val="201F1F"/>
                </a:solidFill>
                <a:latin typeface="メイリオ"/>
                <a:cs typeface="メイリオ"/>
              </a:rPr>
              <a:t>road,</a:t>
            </a:r>
            <a:r>
              <a:rPr dirty="0" sz="600" spc="100">
                <a:solidFill>
                  <a:srgbClr val="201F1F"/>
                </a:solidFill>
                <a:latin typeface="メイリオ"/>
                <a:cs typeface="メイリオ"/>
              </a:rPr>
              <a:t> </a:t>
            </a:r>
            <a:r>
              <a:rPr dirty="0" sz="600">
                <a:solidFill>
                  <a:srgbClr val="201F1F"/>
                </a:solidFill>
                <a:latin typeface="メイリオ"/>
                <a:cs typeface="メイリオ"/>
              </a:rPr>
              <a:t>and</a:t>
            </a:r>
            <a:r>
              <a:rPr dirty="0" sz="600" spc="105">
                <a:solidFill>
                  <a:srgbClr val="201F1F"/>
                </a:solidFill>
                <a:latin typeface="メイリオ"/>
                <a:cs typeface="メイリオ"/>
              </a:rPr>
              <a:t> </a:t>
            </a:r>
            <a:r>
              <a:rPr dirty="0" sz="600">
                <a:solidFill>
                  <a:srgbClr val="201F1F"/>
                </a:solidFill>
                <a:latin typeface="メイリオ"/>
                <a:cs typeface="メイリオ"/>
              </a:rPr>
              <a:t>rail</a:t>
            </a:r>
            <a:r>
              <a:rPr dirty="0" sz="600" spc="110">
                <a:solidFill>
                  <a:srgbClr val="201F1F"/>
                </a:solidFill>
                <a:latin typeface="メイリオ"/>
                <a:cs typeface="メイリオ"/>
              </a:rPr>
              <a:t> </a:t>
            </a:r>
            <a:r>
              <a:rPr dirty="0" sz="600">
                <a:solidFill>
                  <a:srgbClr val="201F1F"/>
                </a:solidFill>
                <a:latin typeface="メイリオ"/>
                <a:cs typeface="メイリオ"/>
              </a:rPr>
              <a:t>traffic</a:t>
            </a:r>
            <a:r>
              <a:rPr dirty="0" sz="600" spc="110">
                <a:solidFill>
                  <a:srgbClr val="201F1F"/>
                </a:solidFill>
                <a:latin typeface="メイリオ"/>
                <a:cs typeface="メイリオ"/>
              </a:rPr>
              <a:t> </a:t>
            </a:r>
            <a:r>
              <a:rPr dirty="0" sz="600">
                <a:solidFill>
                  <a:srgbClr val="201F1F"/>
                </a:solidFill>
                <a:latin typeface="メイリオ"/>
                <a:cs typeface="メイリオ"/>
              </a:rPr>
              <a:t>noise</a:t>
            </a:r>
            <a:r>
              <a:rPr dirty="0" sz="600" spc="114">
                <a:solidFill>
                  <a:srgbClr val="201F1F"/>
                </a:solidFill>
                <a:latin typeface="メイリオ"/>
                <a:cs typeface="メイリオ"/>
              </a:rPr>
              <a:t> </a:t>
            </a:r>
            <a:r>
              <a:rPr dirty="0" sz="600">
                <a:solidFill>
                  <a:srgbClr val="201F1F"/>
                </a:solidFill>
                <a:latin typeface="メイリオ"/>
                <a:cs typeface="メイリオ"/>
              </a:rPr>
              <a:t>on</a:t>
            </a:r>
            <a:r>
              <a:rPr dirty="0" sz="600" spc="105">
                <a:solidFill>
                  <a:srgbClr val="201F1F"/>
                </a:solidFill>
                <a:latin typeface="メイリオ"/>
                <a:cs typeface="メイリオ"/>
              </a:rPr>
              <a:t> </a:t>
            </a:r>
            <a:r>
              <a:rPr dirty="0" sz="600">
                <a:solidFill>
                  <a:srgbClr val="201F1F"/>
                </a:solidFill>
                <a:latin typeface="メイリオ"/>
                <a:cs typeface="メイリオ"/>
              </a:rPr>
              <a:t>sleep</a:t>
            </a:r>
            <a:r>
              <a:rPr dirty="0" sz="600" spc="105">
                <a:solidFill>
                  <a:srgbClr val="201F1F"/>
                </a:solidFill>
                <a:latin typeface="メイリオ"/>
                <a:cs typeface="メイリオ"/>
              </a:rPr>
              <a:t> </a:t>
            </a:r>
            <a:r>
              <a:rPr dirty="0" sz="600">
                <a:solidFill>
                  <a:srgbClr val="201F1F"/>
                </a:solidFill>
                <a:latin typeface="メイリオ"/>
                <a:cs typeface="メイリオ"/>
              </a:rPr>
              <a:t>and</a:t>
            </a:r>
            <a:r>
              <a:rPr dirty="0" sz="600" spc="105">
                <a:solidFill>
                  <a:srgbClr val="201F1F"/>
                </a:solidFill>
                <a:latin typeface="メイリオ"/>
                <a:cs typeface="メイリオ"/>
              </a:rPr>
              <a:t> </a:t>
            </a:r>
            <a:r>
              <a:rPr dirty="0" sz="600">
                <a:solidFill>
                  <a:srgbClr val="201F1F"/>
                </a:solidFill>
                <a:latin typeface="メイリオ"/>
                <a:cs typeface="メイリオ"/>
              </a:rPr>
              <a:t>recuperation.</a:t>
            </a:r>
            <a:r>
              <a:rPr dirty="0" sz="600" spc="105">
                <a:solidFill>
                  <a:srgbClr val="201F1F"/>
                </a:solidFill>
                <a:latin typeface="メイリオ"/>
                <a:cs typeface="メイリオ"/>
              </a:rPr>
              <a:t> </a:t>
            </a:r>
            <a:r>
              <a:rPr dirty="0" sz="600">
                <a:solidFill>
                  <a:srgbClr val="201F1F"/>
                </a:solidFill>
                <a:latin typeface="メイリオ"/>
                <a:cs typeface="メイリオ"/>
              </a:rPr>
              <a:t>Sleep</a:t>
            </a:r>
            <a:r>
              <a:rPr dirty="0" sz="600" spc="105">
                <a:solidFill>
                  <a:srgbClr val="201F1F"/>
                </a:solidFill>
                <a:latin typeface="メイリオ"/>
                <a:cs typeface="メイリオ"/>
              </a:rPr>
              <a:t> </a:t>
            </a:r>
            <a:r>
              <a:rPr dirty="0" sz="600">
                <a:solidFill>
                  <a:srgbClr val="201F1F"/>
                </a:solidFill>
                <a:latin typeface="メイリオ"/>
                <a:cs typeface="メイリオ"/>
              </a:rPr>
              <a:t>34:</a:t>
            </a:r>
            <a:r>
              <a:rPr dirty="0" sz="600" spc="100">
                <a:solidFill>
                  <a:srgbClr val="201F1F"/>
                </a:solidFill>
                <a:latin typeface="メイリオ"/>
                <a:cs typeface="メイリオ"/>
              </a:rPr>
              <a:t> </a:t>
            </a:r>
            <a:r>
              <a:rPr dirty="0" sz="600" spc="-10">
                <a:solidFill>
                  <a:srgbClr val="201F1F"/>
                </a:solidFill>
                <a:latin typeface="メイリオ"/>
                <a:cs typeface="メイリオ"/>
              </a:rPr>
              <a:t>11-</a:t>
            </a:r>
            <a:r>
              <a:rPr dirty="0" sz="600" spc="-25">
                <a:solidFill>
                  <a:srgbClr val="201F1F"/>
                </a:solidFill>
                <a:latin typeface="メイリオ"/>
                <a:cs typeface="メイリオ"/>
              </a:rPr>
              <a:t>23,</a:t>
            </a:r>
            <a:r>
              <a:rPr dirty="0" sz="600" spc="500">
                <a:solidFill>
                  <a:srgbClr val="201F1F"/>
                </a:solidFill>
                <a:latin typeface="メイリオ"/>
                <a:cs typeface="メイリオ"/>
              </a:rPr>
              <a:t> </a:t>
            </a:r>
            <a:r>
              <a:rPr dirty="0" sz="600" spc="-10">
                <a:solidFill>
                  <a:srgbClr val="201F1F"/>
                </a:solidFill>
                <a:latin typeface="メイリオ"/>
                <a:cs typeface="メイリオ"/>
              </a:rPr>
              <a:t>2011.</a:t>
            </a:r>
            <a:endParaRPr sz="600">
              <a:latin typeface="メイリオ"/>
              <a:cs typeface="メイリオ"/>
            </a:endParaRPr>
          </a:p>
          <a:p>
            <a:pPr algn="just" marL="157480" marR="7620" indent="-144780">
              <a:lnSpc>
                <a:spcPct val="100000"/>
              </a:lnSpc>
              <a:spcBef>
                <a:spcPts val="400"/>
              </a:spcBef>
            </a:pPr>
            <a:r>
              <a:rPr dirty="0" sz="600">
                <a:solidFill>
                  <a:srgbClr val="201F1F"/>
                </a:solidFill>
                <a:latin typeface="メイリオ"/>
                <a:cs typeface="メイリオ"/>
              </a:rPr>
              <a:t>20.</a:t>
            </a:r>
            <a:r>
              <a:rPr dirty="0" sz="600" spc="-35">
                <a:solidFill>
                  <a:srgbClr val="201F1F"/>
                </a:solidFill>
                <a:latin typeface="メイリオ"/>
                <a:cs typeface="メイリオ"/>
              </a:rPr>
              <a:t> </a:t>
            </a:r>
            <a:r>
              <a:rPr dirty="0" sz="600">
                <a:solidFill>
                  <a:srgbClr val="201F1F"/>
                </a:solidFill>
                <a:latin typeface="メイリオ"/>
                <a:cs typeface="メイリオ"/>
              </a:rPr>
              <a:t>Night</a:t>
            </a:r>
            <a:r>
              <a:rPr dirty="0" sz="600" spc="175">
                <a:solidFill>
                  <a:srgbClr val="201F1F"/>
                </a:solidFill>
                <a:latin typeface="メイリオ"/>
                <a:cs typeface="メイリオ"/>
              </a:rPr>
              <a:t> </a:t>
            </a:r>
            <a:r>
              <a:rPr dirty="0" sz="600">
                <a:solidFill>
                  <a:srgbClr val="201F1F"/>
                </a:solidFill>
                <a:latin typeface="メイリオ"/>
                <a:cs typeface="メイリオ"/>
              </a:rPr>
              <a:t>noise</a:t>
            </a:r>
            <a:r>
              <a:rPr dirty="0" sz="600" spc="175">
                <a:solidFill>
                  <a:srgbClr val="201F1F"/>
                </a:solidFill>
                <a:latin typeface="メイリオ"/>
                <a:cs typeface="メイリオ"/>
              </a:rPr>
              <a:t> </a:t>
            </a:r>
            <a:r>
              <a:rPr dirty="0" sz="600">
                <a:solidFill>
                  <a:srgbClr val="201F1F"/>
                </a:solidFill>
                <a:latin typeface="メイリオ"/>
                <a:cs typeface="メイリオ"/>
              </a:rPr>
              <a:t>guidelines</a:t>
            </a:r>
            <a:r>
              <a:rPr dirty="0" sz="600" spc="175">
                <a:solidFill>
                  <a:srgbClr val="201F1F"/>
                </a:solidFill>
                <a:latin typeface="メイリオ"/>
                <a:cs typeface="メイリオ"/>
              </a:rPr>
              <a:t> </a:t>
            </a:r>
            <a:r>
              <a:rPr dirty="0" sz="600">
                <a:solidFill>
                  <a:srgbClr val="201F1F"/>
                </a:solidFill>
                <a:latin typeface="メイリオ"/>
                <a:cs typeface="メイリオ"/>
              </a:rPr>
              <a:t>for</a:t>
            </a:r>
            <a:r>
              <a:rPr dirty="0" sz="600" spc="175">
                <a:solidFill>
                  <a:srgbClr val="201F1F"/>
                </a:solidFill>
                <a:latin typeface="メイリオ"/>
                <a:cs typeface="メイリオ"/>
              </a:rPr>
              <a:t> </a:t>
            </a:r>
            <a:r>
              <a:rPr dirty="0" sz="600">
                <a:solidFill>
                  <a:srgbClr val="201F1F"/>
                </a:solidFill>
                <a:latin typeface="メイリオ"/>
                <a:cs typeface="メイリオ"/>
              </a:rPr>
              <a:t>Europe.</a:t>
            </a:r>
            <a:r>
              <a:rPr dirty="0" sz="600" spc="165">
                <a:solidFill>
                  <a:srgbClr val="201F1F"/>
                </a:solidFill>
                <a:latin typeface="メイリオ"/>
                <a:cs typeface="メイリオ"/>
              </a:rPr>
              <a:t> </a:t>
            </a:r>
            <a:r>
              <a:rPr dirty="0" sz="600">
                <a:solidFill>
                  <a:srgbClr val="201F1F"/>
                </a:solidFill>
                <a:latin typeface="メイリオ"/>
                <a:cs typeface="メイリオ"/>
              </a:rPr>
              <a:t>World</a:t>
            </a:r>
            <a:r>
              <a:rPr dirty="0" sz="600" spc="170">
                <a:solidFill>
                  <a:srgbClr val="201F1F"/>
                </a:solidFill>
                <a:latin typeface="メイリオ"/>
                <a:cs typeface="メイリオ"/>
              </a:rPr>
              <a:t> </a:t>
            </a:r>
            <a:r>
              <a:rPr dirty="0" sz="600">
                <a:solidFill>
                  <a:srgbClr val="201F1F"/>
                </a:solidFill>
                <a:latin typeface="メイリオ"/>
                <a:cs typeface="メイリオ"/>
              </a:rPr>
              <a:t>Health</a:t>
            </a:r>
            <a:r>
              <a:rPr dirty="0" sz="600" spc="175">
                <a:solidFill>
                  <a:srgbClr val="201F1F"/>
                </a:solidFill>
                <a:latin typeface="メイリオ"/>
                <a:cs typeface="メイリオ"/>
              </a:rPr>
              <a:t> </a:t>
            </a:r>
            <a:r>
              <a:rPr dirty="0" sz="600">
                <a:solidFill>
                  <a:srgbClr val="201F1F"/>
                </a:solidFill>
                <a:latin typeface="メイリオ"/>
                <a:cs typeface="メイリオ"/>
              </a:rPr>
              <a:t>Organization</a:t>
            </a:r>
            <a:r>
              <a:rPr dirty="0" sz="600" spc="175">
                <a:solidFill>
                  <a:srgbClr val="201F1F"/>
                </a:solidFill>
                <a:latin typeface="メイリオ"/>
                <a:cs typeface="メイリオ"/>
              </a:rPr>
              <a:t> </a:t>
            </a:r>
            <a:r>
              <a:rPr dirty="0" sz="600" spc="-10">
                <a:solidFill>
                  <a:srgbClr val="201F1F"/>
                </a:solidFill>
                <a:latin typeface="メイリオ"/>
                <a:cs typeface="メイリオ"/>
              </a:rPr>
              <a:t>Regional</a:t>
            </a:r>
            <a:r>
              <a:rPr dirty="0" sz="600" spc="500">
                <a:solidFill>
                  <a:srgbClr val="201F1F"/>
                </a:solidFill>
                <a:latin typeface="メイリオ"/>
                <a:cs typeface="メイリオ"/>
              </a:rPr>
              <a:t> </a:t>
            </a:r>
            <a:r>
              <a:rPr dirty="0" sz="600">
                <a:solidFill>
                  <a:srgbClr val="201F1F"/>
                </a:solidFill>
                <a:latin typeface="メイリオ"/>
                <a:cs typeface="メイリオ"/>
              </a:rPr>
              <a:t>Office</a:t>
            </a:r>
            <a:r>
              <a:rPr dirty="0" sz="600" spc="-35">
                <a:solidFill>
                  <a:srgbClr val="201F1F"/>
                </a:solidFill>
                <a:latin typeface="メイリオ"/>
                <a:cs typeface="メイリオ"/>
              </a:rPr>
              <a:t> </a:t>
            </a:r>
            <a:r>
              <a:rPr dirty="0" sz="600">
                <a:solidFill>
                  <a:srgbClr val="201F1F"/>
                </a:solidFill>
                <a:latin typeface="メイリオ"/>
                <a:cs typeface="メイリオ"/>
              </a:rPr>
              <a:t>for</a:t>
            </a:r>
            <a:r>
              <a:rPr dirty="0" sz="600" spc="-20">
                <a:solidFill>
                  <a:srgbClr val="201F1F"/>
                </a:solidFill>
                <a:latin typeface="メイリオ"/>
                <a:cs typeface="メイリオ"/>
              </a:rPr>
              <a:t> </a:t>
            </a:r>
            <a:r>
              <a:rPr dirty="0" sz="600">
                <a:solidFill>
                  <a:srgbClr val="201F1F"/>
                </a:solidFill>
                <a:latin typeface="メイリオ"/>
                <a:cs typeface="メイリオ"/>
              </a:rPr>
              <a:t>Europe,</a:t>
            </a:r>
            <a:r>
              <a:rPr dirty="0" sz="600" spc="-15">
                <a:solidFill>
                  <a:srgbClr val="201F1F"/>
                </a:solidFill>
                <a:latin typeface="メイリオ"/>
                <a:cs typeface="メイリオ"/>
              </a:rPr>
              <a:t> </a:t>
            </a:r>
            <a:r>
              <a:rPr dirty="0" sz="600" spc="-10">
                <a:solidFill>
                  <a:srgbClr val="201F1F"/>
                </a:solidFill>
                <a:latin typeface="メイリオ"/>
                <a:cs typeface="メイリオ"/>
              </a:rPr>
              <a:t>2009.</a:t>
            </a:r>
            <a:endParaRPr sz="600">
              <a:latin typeface="メイリオ"/>
              <a:cs typeface="メイリオ"/>
            </a:endParaRPr>
          </a:p>
          <a:p>
            <a:pPr algn="just" marL="157480" marR="7620" indent="-144780">
              <a:lnSpc>
                <a:spcPct val="100000"/>
              </a:lnSpc>
              <a:spcBef>
                <a:spcPts val="395"/>
              </a:spcBef>
            </a:pPr>
            <a:r>
              <a:rPr dirty="0" sz="600">
                <a:solidFill>
                  <a:srgbClr val="201F1F"/>
                </a:solidFill>
                <a:latin typeface="メイリオ"/>
                <a:cs typeface="メイリオ"/>
              </a:rPr>
              <a:t>21.</a:t>
            </a:r>
            <a:r>
              <a:rPr dirty="0" sz="600" spc="-35">
                <a:solidFill>
                  <a:srgbClr val="201F1F"/>
                </a:solidFill>
                <a:latin typeface="メイリオ"/>
                <a:cs typeface="メイリオ"/>
              </a:rPr>
              <a:t> </a:t>
            </a:r>
            <a:r>
              <a:rPr dirty="0" sz="600">
                <a:solidFill>
                  <a:srgbClr val="201F1F"/>
                </a:solidFill>
                <a:latin typeface="メイリオ"/>
                <a:cs typeface="メイリオ"/>
              </a:rPr>
              <a:t>Khalsa</a:t>
            </a:r>
            <a:r>
              <a:rPr dirty="0" sz="600" spc="5">
                <a:solidFill>
                  <a:srgbClr val="201F1F"/>
                </a:solidFill>
                <a:latin typeface="メイリオ"/>
                <a:cs typeface="メイリオ"/>
              </a:rPr>
              <a:t> </a:t>
            </a:r>
            <a:r>
              <a:rPr dirty="0" sz="600">
                <a:solidFill>
                  <a:srgbClr val="201F1F"/>
                </a:solidFill>
                <a:latin typeface="メイリオ"/>
                <a:cs typeface="メイリオ"/>
              </a:rPr>
              <a:t>SB, Jewett</a:t>
            </a:r>
            <a:r>
              <a:rPr dirty="0" sz="600" spc="10">
                <a:solidFill>
                  <a:srgbClr val="201F1F"/>
                </a:solidFill>
                <a:latin typeface="メイリオ"/>
                <a:cs typeface="メイリオ"/>
              </a:rPr>
              <a:t> </a:t>
            </a:r>
            <a:r>
              <a:rPr dirty="0" sz="600">
                <a:solidFill>
                  <a:srgbClr val="201F1F"/>
                </a:solidFill>
                <a:latin typeface="メイリオ"/>
                <a:cs typeface="メイリオ"/>
              </a:rPr>
              <a:t>ME, Cajochen</a:t>
            </a:r>
            <a:r>
              <a:rPr dirty="0" sz="600" spc="10">
                <a:solidFill>
                  <a:srgbClr val="201F1F"/>
                </a:solidFill>
                <a:latin typeface="メイリオ"/>
                <a:cs typeface="メイリオ"/>
              </a:rPr>
              <a:t> </a:t>
            </a:r>
            <a:r>
              <a:rPr dirty="0" sz="600">
                <a:solidFill>
                  <a:srgbClr val="201F1F"/>
                </a:solidFill>
                <a:latin typeface="メイリオ"/>
                <a:cs typeface="メイリオ"/>
              </a:rPr>
              <a:t>C,</a:t>
            </a:r>
            <a:r>
              <a:rPr dirty="0" sz="600" spc="-5">
                <a:solidFill>
                  <a:srgbClr val="201F1F"/>
                </a:solidFill>
                <a:latin typeface="メイリオ"/>
                <a:cs typeface="メイリオ"/>
              </a:rPr>
              <a:t> </a:t>
            </a:r>
            <a:r>
              <a:rPr dirty="0" sz="600">
                <a:solidFill>
                  <a:srgbClr val="201F1F"/>
                </a:solidFill>
                <a:latin typeface="メイリオ"/>
                <a:cs typeface="メイリオ"/>
              </a:rPr>
              <a:t>Czeisler</a:t>
            </a:r>
            <a:r>
              <a:rPr dirty="0" sz="600" spc="15">
                <a:solidFill>
                  <a:srgbClr val="201F1F"/>
                </a:solidFill>
                <a:latin typeface="メイリオ"/>
                <a:cs typeface="メイリオ"/>
              </a:rPr>
              <a:t> </a:t>
            </a:r>
            <a:r>
              <a:rPr dirty="0" sz="600">
                <a:solidFill>
                  <a:srgbClr val="201F1F"/>
                </a:solidFill>
                <a:latin typeface="メイリオ"/>
                <a:cs typeface="メイリオ"/>
              </a:rPr>
              <a:t>CA. A</a:t>
            </a:r>
            <a:r>
              <a:rPr dirty="0" sz="600" spc="5">
                <a:solidFill>
                  <a:srgbClr val="201F1F"/>
                </a:solidFill>
                <a:latin typeface="メイリオ"/>
                <a:cs typeface="メイリオ"/>
              </a:rPr>
              <a:t> </a:t>
            </a:r>
            <a:r>
              <a:rPr dirty="0" sz="600">
                <a:solidFill>
                  <a:srgbClr val="201F1F"/>
                </a:solidFill>
                <a:latin typeface="メイリオ"/>
                <a:cs typeface="メイリオ"/>
              </a:rPr>
              <a:t>phase</a:t>
            </a:r>
            <a:r>
              <a:rPr dirty="0" sz="600" spc="10">
                <a:solidFill>
                  <a:srgbClr val="201F1F"/>
                </a:solidFill>
                <a:latin typeface="メイリオ"/>
                <a:cs typeface="メイリオ"/>
              </a:rPr>
              <a:t> </a:t>
            </a:r>
            <a:r>
              <a:rPr dirty="0" sz="600">
                <a:solidFill>
                  <a:srgbClr val="201F1F"/>
                </a:solidFill>
                <a:latin typeface="メイリオ"/>
                <a:cs typeface="メイリオ"/>
              </a:rPr>
              <a:t>response</a:t>
            </a:r>
            <a:r>
              <a:rPr dirty="0" sz="600" spc="5">
                <a:solidFill>
                  <a:srgbClr val="201F1F"/>
                </a:solidFill>
                <a:latin typeface="メイリオ"/>
                <a:cs typeface="メイリオ"/>
              </a:rPr>
              <a:t> </a:t>
            </a:r>
            <a:r>
              <a:rPr dirty="0" sz="600">
                <a:solidFill>
                  <a:srgbClr val="201F1F"/>
                </a:solidFill>
                <a:latin typeface="メイリオ"/>
                <a:cs typeface="メイリオ"/>
              </a:rPr>
              <a:t>curve</a:t>
            </a:r>
            <a:r>
              <a:rPr dirty="0" sz="600" spc="10">
                <a:solidFill>
                  <a:srgbClr val="201F1F"/>
                </a:solidFill>
                <a:latin typeface="メイリオ"/>
                <a:cs typeface="メイリオ"/>
              </a:rPr>
              <a:t> </a:t>
            </a:r>
            <a:r>
              <a:rPr dirty="0" sz="600" spc="-25">
                <a:solidFill>
                  <a:srgbClr val="201F1F"/>
                </a:solidFill>
                <a:latin typeface="メイリオ"/>
                <a:cs typeface="メイリオ"/>
              </a:rPr>
              <a:t>to</a:t>
            </a:r>
            <a:r>
              <a:rPr dirty="0" sz="600" spc="500">
                <a:solidFill>
                  <a:srgbClr val="201F1F"/>
                </a:solidFill>
                <a:latin typeface="メイリオ"/>
                <a:cs typeface="メイリオ"/>
              </a:rPr>
              <a:t> </a:t>
            </a:r>
            <a:r>
              <a:rPr dirty="0" sz="600">
                <a:solidFill>
                  <a:srgbClr val="201F1F"/>
                </a:solidFill>
                <a:latin typeface="メイリオ"/>
                <a:cs typeface="メイリオ"/>
              </a:rPr>
              <a:t>single</a:t>
            </a:r>
            <a:r>
              <a:rPr dirty="0" sz="600" spc="-30">
                <a:solidFill>
                  <a:srgbClr val="201F1F"/>
                </a:solidFill>
                <a:latin typeface="メイリオ"/>
                <a:cs typeface="メイリオ"/>
              </a:rPr>
              <a:t> </a:t>
            </a:r>
            <a:r>
              <a:rPr dirty="0" sz="600">
                <a:solidFill>
                  <a:srgbClr val="201F1F"/>
                </a:solidFill>
                <a:latin typeface="メイリオ"/>
                <a:cs typeface="メイリオ"/>
              </a:rPr>
              <a:t>bright</a:t>
            </a:r>
            <a:r>
              <a:rPr dirty="0" sz="600" spc="-25">
                <a:solidFill>
                  <a:srgbClr val="201F1F"/>
                </a:solidFill>
                <a:latin typeface="メイリオ"/>
                <a:cs typeface="メイリオ"/>
              </a:rPr>
              <a:t> </a:t>
            </a:r>
            <a:r>
              <a:rPr dirty="0" sz="600">
                <a:solidFill>
                  <a:srgbClr val="201F1F"/>
                </a:solidFill>
                <a:latin typeface="メイリオ"/>
                <a:cs typeface="メイリオ"/>
              </a:rPr>
              <a:t>light</a:t>
            </a:r>
            <a:r>
              <a:rPr dirty="0" sz="600" spc="-30">
                <a:solidFill>
                  <a:srgbClr val="201F1F"/>
                </a:solidFill>
                <a:latin typeface="メイリオ"/>
                <a:cs typeface="メイリオ"/>
              </a:rPr>
              <a:t> </a:t>
            </a:r>
            <a:r>
              <a:rPr dirty="0" sz="600">
                <a:solidFill>
                  <a:srgbClr val="201F1F"/>
                </a:solidFill>
                <a:latin typeface="メイリオ"/>
                <a:cs typeface="メイリオ"/>
              </a:rPr>
              <a:t>pulses</a:t>
            </a:r>
            <a:r>
              <a:rPr dirty="0" sz="600" spc="-30">
                <a:solidFill>
                  <a:srgbClr val="201F1F"/>
                </a:solidFill>
                <a:latin typeface="メイリオ"/>
                <a:cs typeface="メイリオ"/>
              </a:rPr>
              <a:t> </a:t>
            </a:r>
            <a:r>
              <a:rPr dirty="0" sz="600">
                <a:solidFill>
                  <a:srgbClr val="201F1F"/>
                </a:solidFill>
                <a:latin typeface="メイリオ"/>
                <a:cs typeface="メイリオ"/>
              </a:rPr>
              <a:t>in</a:t>
            </a:r>
            <a:r>
              <a:rPr dirty="0" sz="600" spc="-20">
                <a:solidFill>
                  <a:srgbClr val="201F1F"/>
                </a:solidFill>
                <a:latin typeface="メイリオ"/>
                <a:cs typeface="メイリオ"/>
              </a:rPr>
              <a:t> </a:t>
            </a:r>
            <a:r>
              <a:rPr dirty="0" sz="600">
                <a:solidFill>
                  <a:srgbClr val="201F1F"/>
                </a:solidFill>
                <a:latin typeface="メイリオ"/>
                <a:cs typeface="メイリオ"/>
              </a:rPr>
              <a:t>human</a:t>
            </a:r>
            <a:r>
              <a:rPr dirty="0" sz="600" spc="-25">
                <a:solidFill>
                  <a:srgbClr val="201F1F"/>
                </a:solidFill>
                <a:latin typeface="メイリオ"/>
                <a:cs typeface="メイリオ"/>
              </a:rPr>
              <a:t> </a:t>
            </a:r>
            <a:r>
              <a:rPr dirty="0" sz="600">
                <a:solidFill>
                  <a:srgbClr val="201F1F"/>
                </a:solidFill>
                <a:latin typeface="メイリオ"/>
                <a:cs typeface="メイリオ"/>
              </a:rPr>
              <a:t>subjects.</a:t>
            </a:r>
            <a:r>
              <a:rPr dirty="0" sz="600" spc="-5">
                <a:solidFill>
                  <a:srgbClr val="201F1F"/>
                </a:solidFill>
                <a:latin typeface="メイリオ"/>
                <a:cs typeface="メイリオ"/>
              </a:rPr>
              <a:t> </a:t>
            </a:r>
            <a:r>
              <a:rPr dirty="0" sz="600">
                <a:solidFill>
                  <a:srgbClr val="201F1F"/>
                </a:solidFill>
                <a:latin typeface="メイリオ"/>
                <a:cs typeface="メイリオ"/>
              </a:rPr>
              <a:t>J</a:t>
            </a:r>
            <a:r>
              <a:rPr dirty="0" sz="600" spc="-35">
                <a:solidFill>
                  <a:srgbClr val="201F1F"/>
                </a:solidFill>
                <a:latin typeface="メイリオ"/>
                <a:cs typeface="メイリオ"/>
              </a:rPr>
              <a:t> </a:t>
            </a:r>
            <a:r>
              <a:rPr dirty="0" sz="600">
                <a:solidFill>
                  <a:srgbClr val="201F1F"/>
                </a:solidFill>
                <a:latin typeface="メイリオ"/>
                <a:cs typeface="メイリオ"/>
              </a:rPr>
              <a:t>Physiol</a:t>
            </a:r>
            <a:r>
              <a:rPr dirty="0" sz="600" spc="-15">
                <a:solidFill>
                  <a:srgbClr val="201F1F"/>
                </a:solidFill>
                <a:latin typeface="メイリオ"/>
                <a:cs typeface="メイリオ"/>
              </a:rPr>
              <a:t> </a:t>
            </a:r>
            <a:r>
              <a:rPr dirty="0" sz="600">
                <a:solidFill>
                  <a:srgbClr val="201F1F"/>
                </a:solidFill>
                <a:latin typeface="メイリオ"/>
                <a:cs typeface="メイリオ"/>
              </a:rPr>
              <a:t>549:</a:t>
            </a:r>
            <a:r>
              <a:rPr dirty="0" sz="600" spc="-15">
                <a:solidFill>
                  <a:srgbClr val="201F1F"/>
                </a:solidFill>
                <a:latin typeface="メイリオ"/>
                <a:cs typeface="メイリオ"/>
              </a:rPr>
              <a:t> </a:t>
            </a:r>
            <a:r>
              <a:rPr dirty="0" sz="600" spc="-10">
                <a:solidFill>
                  <a:srgbClr val="201F1F"/>
                </a:solidFill>
                <a:latin typeface="メイリオ"/>
                <a:cs typeface="メイリオ"/>
              </a:rPr>
              <a:t>945-</a:t>
            </a:r>
            <a:r>
              <a:rPr dirty="0" sz="600">
                <a:solidFill>
                  <a:srgbClr val="201F1F"/>
                </a:solidFill>
                <a:latin typeface="メイリオ"/>
                <a:cs typeface="メイリオ"/>
              </a:rPr>
              <a:t>952,</a:t>
            </a:r>
            <a:r>
              <a:rPr dirty="0" sz="600" spc="-10">
                <a:solidFill>
                  <a:srgbClr val="201F1F"/>
                </a:solidFill>
                <a:latin typeface="メイリオ"/>
                <a:cs typeface="メイリオ"/>
              </a:rPr>
              <a:t> 2003.</a:t>
            </a:r>
            <a:endParaRPr sz="600">
              <a:latin typeface="メイリオ"/>
              <a:cs typeface="メイリオ"/>
            </a:endParaRPr>
          </a:p>
          <a:p>
            <a:pPr algn="just" marL="157480" marR="5715" indent="-144780">
              <a:lnSpc>
                <a:spcPct val="100000"/>
              </a:lnSpc>
              <a:spcBef>
                <a:spcPts val="405"/>
              </a:spcBef>
            </a:pPr>
            <a:r>
              <a:rPr dirty="0" sz="600">
                <a:solidFill>
                  <a:srgbClr val="201F1F"/>
                </a:solidFill>
                <a:latin typeface="メイリオ"/>
                <a:cs typeface="メイリオ"/>
              </a:rPr>
              <a:t>22.</a:t>
            </a:r>
            <a:r>
              <a:rPr dirty="0" sz="600" spc="-35">
                <a:solidFill>
                  <a:srgbClr val="201F1F"/>
                </a:solidFill>
                <a:latin typeface="メイリオ"/>
                <a:cs typeface="メイリオ"/>
              </a:rPr>
              <a:t> </a:t>
            </a:r>
            <a:r>
              <a:rPr dirty="0" sz="600">
                <a:solidFill>
                  <a:srgbClr val="201F1F"/>
                </a:solidFill>
                <a:latin typeface="メイリオ"/>
                <a:cs typeface="メイリオ"/>
              </a:rPr>
              <a:t>Turner</a:t>
            </a:r>
            <a:r>
              <a:rPr dirty="0" sz="600" spc="130">
                <a:solidFill>
                  <a:srgbClr val="201F1F"/>
                </a:solidFill>
                <a:latin typeface="メイリオ"/>
                <a:cs typeface="メイリオ"/>
              </a:rPr>
              <a:t> </a:t>
            </a:r>
            <a:r>
              <a:rPr dirty="0" sz="600">
                <a:solidFill>
                  <a:srgbClr val="201F1F"/>
                </a:solidFill>
                <a:latin typeface="メイリオ"/>
                <a:cs typeface="メイリオ"/>
              </a:rPr>
              <a:t>PL,</a:t>
            </a:r>
            <a:r>
              <a:rPr dirty="0" sz="600" spc="120">
                <a:solidFill>
                  <a:srgbClr val="201F1F"/>
                </a:solidFill>
                <a:latin typeface="メイリオ"/>
                <a:cs typeface="メイリオ"/>
              </a:rPr>
              <a:t> </a:t>
            </a:r>
            <a:r>
              <a:rPr dirty="0" sz="600">
                <a:solidFill>
                  <a:srgbClr val="201F1F"/>
                </a:solidFill>
                <a:latin typeface="メイリオ"/>
                <a:cs typeface="メイリオ"/>
              </a:rPr>
              <a:t>Mainster</a:t>
            </a:r>
            <a:r>
              <a:rPr dirty="0" sz="600" spc="130">
                <a:solidFill>
                  <a:srgbClr val="201F1F"/>
                </a:solidFill>
                <a:latin typeface="メイリオ"/>
                <a:cs typeface="メイリオ"/>
              </a:rPr>
              <a:t> </a:t>
            </a:r>
            <a:r>
              <a:rPr dirty="0" sz="600">
                <a:solidFill>
                  <a:srgbClr val="201F1F"/>
                </a:solidFill>
                <a:latin typeface="メイリオ"/>
                <a:cs typeface="メイリオ"/>
              </a:rPr>
              <a:t>MA.</a:t>
            </a:r>
            <a:r>
              <a:rPr dirty="0" sz="600" spc="120">
                <a:solidFill>
                  <a:srgbClr val="201F1F"/>
                </a:solidFill>
                <a:latin typeface="メイリオ"/>
                <a:cs typeface="メイリオ"/>
              </a:rPr>
              <a:t> </a:t>
            </a:r>
            <a:r>
              <a:rPr dirty="0" sz="600">
                <a:solidFill>
                  <a:srgbClr val="201F1F"/>
                </a:solidFill>
                <a:latin typeface="メイリオ"/>
                <a:cs typeface="メイリオ"/>
              </a:rPr>
              <a:t>Circadian</a:t>
            </a:r>
            <a:r>
              <a:rPr dirty="0" sz="600" spc="125">
                <a:solidFill>
                  <a:srgbClr val="201F1F"/>
                </a:solidFill>
                <a:latin typeface="メイリオ"/>
                <a:cs typeface="メイリオ"/>
              </a:rPr>
              <a:t> </a:t>
            </a:r>
            <a:r>
              <a:rPr dirty="0" sz="600">
                <a:solidFill>
                  <a:srgbClr val="201F1F"/>
                </a:solidFill>
                <a:latin typeface="メイリオ"/>
                <a:cs typeface="メイリオ"/>
              </a:rPr>
              <a:t>photoreception:</a:t>
            </a:r>
            <a:r>
              <a:rPr dirty="0" sz="600" spc="120">
                <a:solidFill>
                  <a:srgbClr val="201F1F"/>
                </a:solidFill>
                <a:latin typeface="メイリオ"/>
                <a:cs typeface="メイリオ"/>
              </a:rPr>
              <a:t> </a:t>
            </a:r>
            <a:r>
              <a:rPr dirty="0" sz="600">
                <a:solidFill>
                  <a:srgbClr val="201F1F"/>
                </a:solidFill>
                <a:latin typeface="メイリオ"/>
                <a:cs typeface="メイリオ"/>
              </a:rPr>
              <a:t>Aging</a:t>
            </a:r>
            <a:r>
              <a:rPr dirty="0" sz="600" spc="120">
                <a:solidFill>
                  <a:srgbClr val="201F1F"/>
                </a:solidFill>
                <a:latin typeface="メイリオ"/>
                <a:cs typeface="メイリオ"/>
              </a:rPr>
              <a:t> </a:t>
            </a:r>
            <a:r>
              <a:rPr dirty="0" sz="600">
                <a:solidFill>
                  <a:srgbClr val="201F1F"/>
                </a:solidFill>
                <a:latin typeface="メイリオ"/>
                <a:cs typeface="メイリオ"/>
              </a:rPr>
              <a:t>and</a:t>
            </a:r>
            <a:r>
              <a:rPr dirty="0" sz="600" spc="120">
                <a:solidFill>
                  <a:srgbClr val="201F1F"/>
                </a:solidFill>
                <a:latin typeface="メイリオ"/>
                <a:cs typeface="メイリオ"/>
              </a:rPr>
              <a:t> </a:t>
            </a:r>
            <a:r>
              <a:rPr dirty="0" sz="600">
                <a:solidFill>
                  <a:srgbClr val="201F1F"/>
                </a:solidFill>
                <a:latin typeface="メイリオ"/>
                <a:cs typeface="メイリオ"/>
              </a:rPr>
              <a:t>the</a:t>
            </a:r>
            <a:r>
              <a:rPr dirty="0" sz="600" spc="120">
                <a:solidFill>
                  <a:srgbClr val="201F1F"/>
                </a:solidFill>
                <a:latin typeface="メイリオ"/>
                <a:cs typeface="メイリオ"/>
              </a:rPr>
              <a:t> </a:t>
            </a:r>
            <a:r>
              <a:rPr dirty="0" sz="600" spc="-20">
                <a:solidFill>
                  <a:srgbClr val="201F1F"/>
                </a:solidFill>
                <a:latin typeface="メイリオ"/>
                <a:cs typeface="メイリオ"/>
              </a:rPr>
              <a:t>eye’s</a:t>
            </a:r>
            <a:r>
              <a:rPr dirty="0" sz="600" spc="500">
                <a:solidFill>
                  <a:srgbClr val="201F1F"/>
                </a:solidFill>
                <a:latin typeface="メイリオ"/>
                <a:cs typeface="メイリオ"/>
              </a:rPr>
              <a:t> </a:t>
            </a:r>
            <a:r>
              <a:rPr dirty="0" sz="600">
                <a:solidFill>
                  <a:srgbClr val="201F1F"/>
                </a:solidFill>
                <a:latin typeface="メイリオ"/>
                <a:cs typeface="メイリオ"/>
              </a:rPr>
              <a:t>important</a:t>
            </a:r>
            <a:r>
              <a:rPr dirty="0" sz="600" spc="-30">
                <a:solidFill>
                  <a:srgbClr val="201F1F"/>
                </a:solidFill>
                <a:latin typeface="メイリオ"/>
                <a:cs typeface="メイリオ"/>
              </a:rPr>
              <a:t> </a:t>
            </a:r>
            <a:r>
              <a:rPr dirty="0" sz="600">
                <a:solidFill>
                  <a:srgbClr val="201F1F"/>
                </a:solidFill>
                <a:latin typeface="メイリオ"/>
                <a:cs typeface="メイリオ"/>
              </a:rPr>
              <a:t>role</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35">
                <a:solidFill>
                  <a:srgbClr val="201F1F"/>
                </a:solidFill>
                <a:latin typeface="メイリオ"/>
                <a:cs typeface="メイリオ"/>
              </a:rPr>
              <a:t> </a:t>
            </a:r>
            <a:r>
              <a:rPr dirty="0" sz="600">
                <a:solidFill>
                  <a:srgbClr val="201F1F"/>
                </a:solidFill>
                <a:latin typeface="メイリオ"/>
                <a:cs typeface="メイリオ"/>
              </a:rPr>
              <a:t>systemic</a:t>
            </a:r>
            <a:r>
              <a:rPr dirty="0" sz="600" spc="-30">
                <a:solidFill>
                  <a:srgbClr val="201F1F"/>
                </a:solidFill>
                <a:latin typeface="メイリオ"/>
                <a:cs typeface="メイリオ"/>
              </a:rPr>
              <a:t> </a:t>
            </a:r>
            <a:r>
              <a:rPr dirty="0" sz="600">
                <a:solidFill>
                  <a:srgbClr val="201F1F"/>
                </a:solidFill>
                <a:latin typeface="メイリオ"/>
                <a:cs typeface="メイリオ"/>
              </a:rPr>
              <a:t>health.</a:t>
            </a:r>
            <a:r>
              <a:rPr dirty="0" sz="600" spc="-15">
                <a:solidFill>
                  <a:srgbClr val="201F1F"/>
                </a:solidFill>
                <a:latin typeface="メイリオ"/>
                <a:cs typeface="メイリオ"/>
              </a:rPr>
              <a:t> </a:t>
            </a:r>
            <a:r>
              <a:rPr dirty="0" sz="600">
                <a:solidFill>
                  <a:srgbClr val="201F1F"/>
                </a:solidFill>
                <a:latin typeface="メイリオ"/>
                <a:cs typeface="メイリオ"/>
              </a:rPr>
              <a:t>Br</a:t>
            </a:r>
            <a:r>
              <a:rPr dirty="0" sz="600" spc="-40">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Ophthalmol</a:t>
            </a:r>
            <a:r>
              <a:rPr dirty="0" sz="600" spc="-15">
                <a:solidFill>
                  <a:srgbClr val="201F1F"/>
                </a:solidFill>
                <a:latin typeface="メイリオ"/>
                <a:cs typeface="メイリオ"/>
              </a:rPr>
              <a:t> </a:t>
            </a:r>
            <a:r>
              <a:rPr dirty="0" sz="600">
                <a:solidFill>
                  <a:srgbClr val="201F1F"/>
                </a:solidFill>
                <a:latin typeface="メイリオ"/>
                <a:cs typeface="メイリオ"/>
              </a:rPr>
              <a:t>92:</a:t>
            </a:r>
            <a:r>
              <a:rPr dirty="0" sz="600" spc="-15">
                <a:solidFill>
                  <a:srgbClr val="201F1F"/>
                </a:solidFill>
                <a:latin typeface="メイリオ"/>
                <a:cs typeface="メイリオ"/>
              </a:rPr>
              <a:t> </a:t>
            </a:r>
            <a:r>
              <a:rPr dirty="0" sz="600" spc="-10">
                <a:solidFill>
                  <a:srgbClr val="201F1F"/>
                </a:solidFill>
                <a:latin typeface="メイリオ"/>
                <a:cs typeface="メイリオ"/>
              </a:rPr>
              <a:t>1439-</a:t>
            </a:r>
            <a:r>
              <a:rPr dirty="0" sz="600">
                <a:solidFill>
                  <a:srgbClr val="201F1F"/>
                </a:solidFill>
                <a:latin typeface="メイリオ"/>
                <a:cs typeface="メイリオ"/>
              </a:rPr>
              <a:t>1444,</a:t>
            </a:r>
            <a:r>
              <a:rPr dirty="0" sz="600" spc="-5">
                <a:solidFill>
                  <a:srgbClr val="201F1F"/>
                </a:solidFill>
                <a:latin typeface="メイリオ"/>
                <a:cs typeface="メイリオ"/>
              </a:rPr>
              <a:t> </a:t>
            </a:r>
            <a:r>
              <a:rPr dirty="0" sz="600" spc="-10">
                <a:solidFill>
                  <a:srgbClr val="201F1F"/>
                </a:solidFill>
                <a:latin typeface="メイリオ"/>
                <a:cs typeface="メイリオ"/>
              </a:rPr>
              <a:t>2008.</a:t>
            </a:r>
            <a:endParaRPr sz="600">
              <a:latin typeface="メイリオ"/>
              <a:cs typeface="メイリオ"/>
            </a:endParaRPr>
          </a:p>
          <a:p>
            <a:pPr marL="12700">
              <a:lnSpc>
                <a:spcPct val="100000"/>
              </a:lnSpc>
              <a:spcBef>
                <a:spcPts val="400"/>
              </a:spcBef>
            </a:pPr>
            <a:r>
              <a:rPr dirty="0" sz="600">
                <a:solidFill>
                  <a:srgbClr val="201F1F"/>
                </a:solidFill>
                <a:latin typeface="メイリオ"/>
                <a:cs typeface="メイリオ"/>
              </a:rPr>
              <a:t>23</a:t>
            </a:r>
            <a:r>
              <a:rPr dirty="0" sz="600" spc="-5">
                <a:solidFill>
                  <a:srgbClr val="201F1F"/>
                </a:solidFill>
                <a:latin typeface="メイリオ"/>
                <a:cs typeface="メイリオ"/>
              </a:rPr>
              <a:t>. 野原尚美、丹沢慶一. デジタルデバイスの視距離と文字サイズ. あたらしい眼科</a:t>
            </a:r>
            <a:endParaRPr sz="600">
              <a:latin typeface="メイリオ"/>
              <a:cs typeface="メイリオ"/>
            </a:endParaRPr>
          </a:p>
          <a:p>
            <a:pPr marL="157480">
              <a:lnSpc>
                <a:spcPct val="100000"/>
              </a:lnSpc>
            </a:pPr>
            <a:r>
              <a:rPr dirty="0" sz="600" spc="-10">
                <a:solidFill>
                  <a:srgbClr val="201F1F"/>
                </a:solidFill>
                <a:latin typeface="メイリオ"/>
                <a:cs typeface="メイリオ"/>
              </a:rPr>
              <a:t>36:845-</a:t>
            </a:r>
            <a:r>
              <a:rPr dirty="0" sz="600">
                <a:solidFill>
                  <a:srgbClr val="201F1F"/>
                </a:solidFill>
                <a:latin typeface="メイリオ"/>
                <a:cs typeface="メイリオ"/>
              </a:rPr>
              <a:t>850,</a:t>
            </a:r>
            <a:r>
              <a:rPr dirty="0" sz="600" spc="10">
                <a:solidFill>
                  <a:srgbClr val="201F1F"/>
                </a:solidFill>
                <a:latin typeface="メイリオ"/>
                <a:cs typeface="メイリオ"/>
              </a:rPr>
              <a:t> </a:t>
            </a:r>
            <a:r>
              <a:rPr dirty="0" sz="600" spc="-10">
                <a:solidFill>
                  <a:srgbClr val="201F1F"/>
                </a:solidFill>
                <a:latin typeface="メイリオ"/>
                <a:cs typeface="メイリオ"/>
              </a:rPr>
              <a:t>2019.</a:t>
            </a:r>
            <a:endParaRPr sz="600">
              <a:latin typeface="メイリオ"/>
              <a:cs typeface="メイリオ"/>
            </a:endParaRPr>
          </a:p>
          <a:p>
            <a:pPr algn="just" marL="157480" marR="5080" indent="-144780">
              <a:lnSpc>
                <a:spcPct val="100000"/>
              </a:lnSpc>
              <a:spcBef>
                <a:spcPts val="395"/>
              </a:spcBef>
            </a:pPr>
            <a:r>
              <a:rPr dirty="0" sz="600">
                <a:solidFill>
                  <a:srgbClr val="201F1F"/>
                </a:solidFill>
                <a:latin typeface="メイリオ"/>
                <a:cs typeface="メイリオ"/>
              </a:rPr>
              <a:t>24.</a:t>
            </a:r>
            <a:r>
              <a:rPr dirty="0" sz="600" spc="-30">
                <a:solidFill>
                  <a:srgbClr val="201F1F"/>
                </a:solidFill>
                <a:latin typeface="メイリオ"/>
                <a:cs typeface="メイリオ"/>
              </a:rPr>
              <a:t> </a:t>
            </a:r>
            <a:r>
              <a:rPr dirty="0" sz="600">
                <a:solidFill>
                  <a:srgbClr val="201F1F"/>
                </a:solidFill>
                <a:latin typeface="メイリオ"/>
                <a:cs typeface="メイリオ"/>
              </a:rPr>
              <a:t>Baudin</a:t>
            </a:r>
            <a:r>
              <a:rPr dirty="0" sz="600" spc="229">
                <a:solidFill>
                  <a:srgbClr val="201F1F"/>
                </a:solidFill>
                <a:latin typeface="メイリオ"/>
                <a:cs typeface="メイリオ"/>
              </a:rPr>
              <a:t> </a:t>
            </a:r>
            <a:r>
              <a:rPr dirty="0" sz="600">
                <a:solidFill>
                  <a:srgbClr val="201F1F"/>
                </a:solidFill>
                <a:latin typeface="メイリオ"/>
                <a:cs typeface="メイリオ"/>
              </a:rPr>
              <a:t>C,</a:t>
            </a:r>
            <a:r>
              <a:rPr dirty="0" sz="600" spc="215">
                <a:solidFill>
                  <a:srgbClr val="201F1F"/>
                </a:solidFill>
                <a:latin typeface="メイリオ"/>
                <a:cs typeface="メイリオ"/>
              </a:rPr>
              <a:t> </a:t>
            </a:r>
            <a:r>
              <a:rPr dirty="0" sz="600">
                <a:solidFill>
                  <a:srgbClr val="201F1F"/>
                </a:solidFill>
                <a:latin typeface="メイリオ"/>
                <a:cs typeface="メイリオ"/>
              </a:rPr>
              <a:t>Lefèvre</a:t>
            </a:r>
            <a:r>
              <a:rPr dirty="0" sz="600" spc="229">
                <a:solidFill>
                  <a:srgbClr val="201F1F"/>
                </a:solidFill>
                <a:latin typeface="メイリオ"/>
                <a:cs typeface="メイリオ"/>
              </a:rPr>
              <a:t> </a:t>
            </a:r>
            <a:r>
              <a:rPr dirty="0" sz="600">
                <a:solidFill>
                  <a:srgbClr val="201F1F"/>
                </a:solidFill>
                <a:latin typeface="メイリオ"/>
                <a:cs typeface="メイリオ"/>
              </a:rPr>
              <a:t>M,</a:t>
            </a:r>
            <a:r>
              <a:rPr dirty="0" sz="600" spc="220">
                <a:solidFill>
                  <a:srgbClr val="201F1F"/>
                </a:solidFill>
                <a:latin typeface="メイリオ"/>
                <a:cs typeface="メイリオ"/>
              </a:rPr>
              <a:t> </a:t>
            </a:r>
            <a:r>
              <a:rPr dirty="0" sz="600">
                <a:solidFill>
                  <a:srgbClr val="201F1F"/>
                </a:solidFill>
                <a:latin typeface="メイリオ"/>
                <a:cs typeface="メイリオ"/>
              </a:rPr>
              <a:t>Selander</a:t>
            </a:r>
            <a:r>
              <a:rPr dirty="0" sz="600" spc="235">
                <a:solidFill>
                  <a:srgbClr val="201F1F"/>
                </a:solidFill>
                <a:latin typeface="メイリオ"/>
                <a:cs typeface="メイリオ"/>
              </a:rPr>
              <a:t> </a:t>
            </a:r>
            <a:r>
              <a:rPr dirty="0" sz="600">
                <a:solidFill>
                  <a:srgbClr val="201F1F"/>
                </a:solidFill>
                <a:latin typeface="メイリオ"/>
                <a:cs typeface="メイリオ"/>
              </a:rPr>
              <a:t>J,</a:t>
            </a:r>
            <a:r>
              <a:rPr dirty="0" sz="600" spc="220">
                <a:solidFill>
                  <a:srgbClr val="201F1F"/>
                </a:solidFill>
                <a:latin typeface="メイリオ"/>
                <a:cs typeface="メイリオ"/>
              </a:rPr>
              <a:t> </a:t>
            </a:r>
            <a:r>
              <a:rPr dirty="0" sz="600">
                <a:solidFill>
                  <a:srgbClr val="201F1F"/>
                </a:solidFill>
                <a:latin typeface="メイリオ"/>
                <a:cs typeface="メイリオ"/>
              </a:rPr>
              <a:t>Babisch</a:t>
            </a:r>
            <a:r>
              <a:rPr dirty="0" sz="600" spc="229">
                <a:solidFill>
                  <a:srgbClr val="201F1F"/>
                </a:solidFill>
                <a:latin typeface="メイリオ"/>
                <a:cs typeface="メイリオ"/>
              </a:rPr>
              <a:t> </a:t>
            </a:r>
            <a:r>
              <a:rPr dirty="0" sz="600">
                <a:solidFill>
                  <a:srgbClr val="201F1F"/>
                </a:solidFill>
                <a:latin typeface="メイリオ"/>
                <a:cs typeface="メイリオ"/>
              </a:rPr>
              <a:t>W,</a:t>
            </a:r>
            <a:r>
              <a:rPr dirty="0" sz="600" spc="215">
                <a:solidFill>
                  <a:srgbClr val="201F1F"/>
                </a:solidFill>
                <a:latin typeface="メイリオ"/>
                <a:cs typeface="メイリオ"/>
              </a:rPr>
              <a:t> </a:t>
            </a:r>
            <a:r>
              <a:rPr dirty="0" sz="600">
                <a:solidFill>
                  <a:srgbClr val="201F1F"/>
                </a:solidFill>
                <a:latin typeface="メイリオ"/>
                <a:cs typeface="メイリオ"/>
              </a:rPr>
              <a:t>Cadum</a:t>
            </a:r>
            <a:r>
              <a:rPr dirty="0" sz="600" spc="229">
                <a:solidFill>
                  <a:srgbClr val="201F1F"/>
                </a:solidFill>
                <a:latin typeface="メイリオ"/>
                <a:cs typeface="メイリオ"/>
              </a:rPr>
              <a:t> </a:t>
            </a:r>
            <a:r>
              <a:rPr dirty="0" sz="600">
                <a:solidFill>
                  <a:srgbClr val="201F1F"/>
                </a:solidFill>
                <a:latin typeface="メイリオ"/>
                <a:cs typeface="メイリオ"/>
              </a:rPr>
              <a:t>E,</a:t>
            </a:r>
            <a:r>
              <a:rPr dirty="0" sz="600" spc="220">
                <a:solidFill>
                  <a:srgbClr val="201F1F"/>
                </a:solidFill>
                <a:latin typeface="メイリオ"/>
                <a:cs typeface="メイリオ"/>
              </a:rPr>
              <a:t> </a:t>
            </a:r>
            <a:r>
              <a:rPr dirty="0" sz="600">
                <a:solidFill>
                  <a:srgbClr val="201F1F"/>
                </a:solidFill>
                <a:latin typeface="メイリオ"/>
                <a:cs typeface="メイリオ"/>
              </a:rPr>
              <a:t>Carlier</a:t>
            </a:r>
            <a:r>
              <a:rPr dirty="0" sz="600" spc="235">
                <a:solidFill>
                  <a:srgbClr val="201F1F"/>
                </a:solidFill>
                <a:latin typeface="メイリオ"/>
                <a:cs typeface="メイリオ"/>
              </a:rPr>
              <a:t> </a:t>
            </a:r>
            <a:r>
              <a:rPr dirty="0" sz="600" spc="-25">
                <a:solidFill>
                  <a:srgbClr val="201F1F"/>
                </a:solidFill>
                <a:latin typeface="メイリオ"/>
                <a:cs typeface="メイリオ"/>
              </a:rPr>
              <a:t>MC,</a:t>
            </a:r>
            <a:r>
              <a:rPr dirty="0" sz="600" spc="500">
                <a:solidFill>
                  <a:srgbClr val="201F1F"/>
                </a:solidFill>
                <a:latin typeface="メイリオ"/>
                <a:cs typeface="メイリオ"/>
              </a:rPr>
              <a:t> </a:t>
            </a:r>
            <a:r>
              <a:rPr dirty="0" sz="600">
                <a:solidFill>
                  <a:srgbClr val="201F1F"/>
                </a:solidFill>
                <a:latin typeface="メイリオ"/>
                <a:cs typeface="メイリオ"/>
              </a:rPr>
              <a:t>Champelovier</a:t>
            </a:r>
            <a:r>
              <a:rPr dirty="0" sz="600" spc="150">
                <a:solidFill>
                  <a:srgbClr val="201F1F"/>
                </a:solidFill>
                <a:latin typeface="メイリオ"/>
                <a:cs typeface="メイリオ"/>
              </a:rPr>
              <a:t> </a:t>
            </a:r>
            <a:r>
              <a:rPr dirty="0" sz="600">
                <a:solidFill>
                  <a:srgbClr val="201F1F"/>
                </a:solidFill>
                <a:latin typeface="メイリオ"/>
                <a:cs typeface="メイリオ"/>
              </a:rPr>
              <a:t>P,</a:t>
            </a:r>
            <a:r>
              <a:rPr dirty="0" sz="600" spc="130">
                <a:solidFill>
                  <a:srgbClr val="201F1F"/>
                </a:solidFill>
                <a:latin typeface="メイリオ"/>
                <a:cs typeface="メイリオ"/>
              </a:rPr>
              <a:t> </a:t>
            </a:r>
            <a:r>
              <a:rPr dirty="0" sz="600">
                <a:solidFill>
                  <a:srgbClr val="201F1F"/>
                </a:solidFill>
                <a:latin typeface="メイリオ"/>
                <a:cs typeface="メイリオ"/>
              </a:rPr>
              <a:t>Dimakopoulou</a:t>
            </a:r>
            <a:r>
              <a:rPr dirty="0" sz="600" spc="140">
                <a:solidFill>
                  <a:srgbClr val="201F1F"/>
                </a:solidFill>
                <a:latin typeface="メイリオ"/>
                <a:cs typeface="メイリオ"/>
              </a:rPr>
              <a:t> </a:t>
            </a:r>
            <a:r>
              <a:rPr dirty="0" sz="600">
                <a:solidFill>
                  <a:srgbClr val="201F1F"/>
                </a:solidFill>
                <a:latin typeface="メイリオ"/>
                <a:cs typeface="メイリオ"/>
              </a:rPr>
              <a:t>K,</a:t>
            </a:r>
            <a:r>
              <a:rPr dirty="0" sz="600" spc="135">
                <a:solidFill>
                  <a:srgbClr val="201F1F"/>
                </a:solidFill>
                <a:latin typeface="メイリオ"/>
                <a:cs typeface="メイリオ"/>
              </a:rPr>
              <a:t> </a:t>
            </a:r>
            <a:r>
              <a:rPr dirty="0" sz="600">
                <a:solidFill>
                  <a:srgbClr val="201F1F"/>
                </a:solidFill>
                <a:latin typeface="メイリオ"/>
                <a:cs typeface="メイリオ"/>
              </a:rPr>
              <a:t>Huithuijs</a:t>
            </a:r>
            <a:r>
              <a:rPr dirty="0" sz="600" spc="140">
                <a:solidFill>
                  <a:srgbClr val="201F1F"/>
                </a:solidFill>
                <a:latin typeface="メイリオ"/>
                <a:cs typeface="メイリオ"/>
              </a:rPr>
              <a:t> </a:t>
            </a:r>
            <a:r>
              <a:rPr dirty="0" sz="600">
                <a:solidFill>
                  <a:srgbClr val="201F1F"/>
                </a:solidFill>
                <a:latin typeface="メイリオ"/>
                <a:cs typeface="メイリオ"/>
              </a:rPr>
              <a:t>D,</a:t>
            </a:r>
            <a:r>
              <a:rPr dirty="0" sz="600" spc="130">
                <a:solidFill>
                  <a:srgbClr val="201F1F"/>
                </a:solidFill>
                <a:latin typeface="メイリオ"/>
                <a:cs typeface="メイリオ"/>
              </a:rPr>
              <a:t> </a:t>
            </a:r>
            <a:r>
              <a:rPr dirty="0" sz="600">
                <a:solidFill>
                  <a:srgbClr val="201F1F"/>
                </a:solidFill>
                <a:latin typeface="メイリオ"/>
                <a:cs typeface="メイリオ"/>
              </a:rPr>
              <a:t>Lambert,</a:t>
            </a:r>
            <a:r>
              <a:rPr dirty="0" sz="600" spc="135">
                <a:solidFill>
                  <a:srgbClr val="201F1F"/>
                </a:solidFill>
                <a:latin typeface="メイリオ"/>
                <a:cs typeface="メイリオ"/>
              </a:rPr>
              <a:t> </a:t>
            </a:r>
            <a:r>
              <a:rPr dirty="0" sz="600">
                <a:solidFill>
                  <a:srgbClr val="201F1F"/>
                </a:solidFill>
                <a:latin typeface="メイリオ"/>
                <a:cs typeface="メイリオ"/>
              </a:rPr>
              <a:t>J</a:t>
            </a:r>
            <a:r>
              <a:rPr dirty="0" sz="600" spc="140">
                <a:solidFill>
                  <a:srgbClr val="201F1F"/>
                </a:solidFill>
                <a:latin typeface="メイリオ"/>
                <a:cs typeface="メイリオ"/>
              </a:rPr>
              <a:t> </a:t>
            </a:r>
            <a:r>
              <a:rPr dirty="0" sz="600">
                <a:solidFill>
                  <a:srgbClr val="201F1F"/>
                </a:solidFill>
                <a:latin typeface="メイリオ"/>
                <a:cs typeface="メイリオ"/>
              </a:rPr>
              <a:t>et</a:t>
            </a:r>
            <a:r>
              <a:rPr dirty="0" sz="600" spc="135">
                <a:solidFill>
                  <a:srgbClr val="201F1F"/>
                </a:solidFill>
                <a:latin typeface="メイリオ"/>
                <a:cs typeface="メイリオ"/>
              </a:rPr>
              <a:t> </a:t>
            </a:r>
            <a:r>
              <a:rPr dirty="0" sz="600">
                <a:solidFill>
                  <a:srgbClr val="201F1F"/>
                </a:solidFill>
                <a:latin typeface="メイリオ"/>
                <a:cs typeface="メイリオ"/>
              </a:rPr>
              <a:t>al.</a:t>
            </a:r>
            <a:r>
              <a:rPr dirty="0" sz="600" spc="120">
                <a:solidFill>
                  <a:srgbClr val="201F1F"/>
                </a:solidFill>
                <a:latin typeface="メイリオ"/>
                <a:cs typeface="メイリオ"/>
              </a:rPr>
              <a:t> </a:t>
            </a:r>
            <a:r>
              <a:rPr dirty="0" sz="600" spc="-10">
                <a:solidFill>
                  <a:srgbClr val="201F1F"/>
                </a:solidFill>
                <a:latin typeface="メイリオ"/>
                <a:cs typeface="メイリオ"/>
              </a:rPr>
              <a:t>Saliva</a:t>
            </a:r>
            <a:r>
              <a:rPr dirty="0" sz="600" spc="500">
                <a:solidFill>
                  <a:srgbClr val="201F1F"/>
                </a:solidFill>
                <a:latin typeface="メイリオ"/>
                <a:cs typeface="メイリオ"/>
              </a:rPr>
              <a:t> </a:t>
            </a:r>
            <a:r>
              <a:rPr dirty="0" sz="600">
                <a:solidFill>
                  <a:srgbClr val="201F1F"/>
                </a:solidFill>
                <a:latin typeface="メイリオ"/>
                <a:cs typeface="メイリオ"/>
              </a:rPr>
              <a:t>cortisol</a:t>
            </a:r>
            <a:r>
              <a:rPr dirty="0" sz="600" spc="40">
                <a:solidFill>
                  <a:srgbClr val="201F1F"/>
                </a:solidFill>
                <a:latin typeface="メイリオ"/>
                <a:cs typeface="メイリオ"/>
              </a:rPr>
              <a:t> </a:t>
            </a:r>
            <a:r>
              <a:rPr dirty="0" sz="600">
                <a:solidFill>
                  <a:srgbClr val="201F1F"/>
                </a:solidFill>
                <a:latin typeface="メイリオ"/>
                <a:cs typeface="メイリオ"/>
              </a:rPr>
              <a:t>in</a:t>
            </a:r>
            <a:r>
              <a:rPr dirty="0" sz="600" spc="45">
                <a:solidFill>
                  <a:srgbClr val="201F1F"/>
                </a:solidFill>
                <a:latin typeface="メイリオ"/>
                <a:cs typeface="メイリオ"/>
              </a:rPr>
              <a:t> </a:t>
            </a:r>
            <a:r>
              <a:rPr dirty="0" sz="600">
                <a:solidFill>
                  <a:srgbClr val="201F1F"/>
                </a:solidFill>
                <a:latin typeface="メイリオ"/>
                <a:cs typeface="メイリオ"/>
              </a:rPr>
              <a:t>relation</a:t>
            </a:r>
            <a:r>
              <a:rPr dirty="0" sz="600" spc="50">
                <a:solidFill>
                  <a:srgbClr val="201F1F"/>
                </a:solidFill>
                <a:latin typeface="メイリオ"/>
                <a:cs typeface="メイリオ"/>
              </a:rPr>
              <a:t> </a:t>
            </a:r>
            <a:r>
              <a:rPr dirty="0" sz="600">
                <a:solidFill>
                  <a:srgbClr val="201F1F"/>
                </a:solidFill>
                <a:latin typeface="メイリオ"/>
                <a:cs typeface="メイリオ"/>
              </a:rPr>
              <a:t>to</a:t>
            </a:r>
            <a:r>
              <a:rPr dirty="0" sz="600" spc="40">
                <a:solidFill>
                  <a:srgbClr val="201F1F"/>
                </a:solidFill>
                <a:latin typeface="メイリオ"/>
                <a:cs typeface="メイリオ"/>
              </a:rPr>
              <a:t> </a:t>
            </a:r>
            <a:r>
              <a:rPr dirty="0" sz="600">
                <a:solidFill>
                  <a:srgbClr val="201F1F"/>
                </a:solidFill>
                <a:latin typeface="メイリオ"/>
                <a:cs typeface="メイリオ"/>
              </a:rPr>
              <a:t>aircraft</a:t>
            </a:r>
            <a:r>
              <a:rPr dirty="0" sz="600" spc="45">
                <a:solidFill>
                  <a:srgbClr val="201F1F"/>
                </a:solidFill>
                <a:latin typeface="メイリオ"/>
                <a:cs typeface="メイリオ"/>
              </a:rPr>
              <a:t> </a:t>
            </a:r>
            <a:r>
              <a:rPr dirty="0" sz="600">
                <a:solidFill>
                  <a:srgbClr val="201F1F"/>
                </a:solidFill>
                <a:latin typeface="メイリオ"/>
                <a:cs typeface="メイリオ"/>
              </a:rPr>
              <a:t>noise</a:t>
            </a:r>
            <a:r>
              <a:rPr dirty="0" sz="600" spc="50">
                <a:solidFill>
                  <a:srgbClr val="201F1F"/>
                </a:solidFill>
                <a:latin typeface="メイリオ"/>
                <a:cs typeface="メイリオ"/>
              </a:rPr>
              <a:t> </a:t>
            </a:r>
            <a:r>
              <a:rPr dirty="0" sz="600">
                <a:solidFill>
                  <a:srgbClr val="201F1F"/>
                </a:solidFill>
                <a:latin typeface="メイリオ"/>
                <a:cs typeface="メイリオ"/>
              </a:rPr>
              <a:t>exposure:</a:t>
            </a:r>
            <a:r>
              <a:rPr dirty="0" sz="600" spc="45">
                <a:solidFill>
                  <a:srgbClr val="201F1F"/>
                </a:solidFill>
                <a:latin typeface="メイリオ"/>
                <a:cs typeface="メイリオ"/>
              </a:rPr>
              <a:t> </a:t>
            </a:r>
            <a:r>
              <a:rPr dirty="0" sz="600" spc="-10">
                <a:solidFill>
                  <a:srgbClr val="201F1F"/>
                </a:solidFill>
                <a:latin typeface="メイリオ"/>
                <a:cs typeface="メイリオ"/>
              </a:rPr>
              <a:t>Pooled-</a:t>
            </a:r>
            <a:r>
              <a:rPr dirty="0" sz="600">
                <a:solidFill>
                  <a:srgbClr val="201F1F"/>
                </a:solidFill>
                <a:latin typeface="メイリオ"/>
                <a:cs typeface="メイリオ"/>
              </a:rPr>
              <a:t>analysis</a:t>
            </a:r>
            <a:r>
              <a:rPr dirty="0" sz="600" spc="50">
                <a:solidFill>
                  <a:srgbClr val="201F1F"/>
                </a:solidFill>
                <a:latin typeface="メイリオ"/>
                <a:cs typeface="メイリオ"/>
              </a:rPr>
              <a:t> </a:t>
            </a:r>
            <a:r>
              <a:rPr dirty="0" sz="600">
                <a:solidFill>
                  <a:srgbClr val="201F1F"/>
                </a:solidFill>
                <a:latin typeface="メイリオ"/>
                <a:cs typeface="メイリオ"/>
              </a:rPr>
              <a:t>results</a:t>
            </a:r>
            <a:r>
              <a:rPr dirty="0" sz="600" spc="40">
                <a:solidFill>
                  <a:srgbClr val="201F1F"/>
                </a:solidFill>
                <a:latin typeface="メイリオ"/>
                <a:cs typeface="メイリオ"/>
              </a:rPr>
              <a:t> </a:t>
            </a:r>
            <a:r>
              <a:rPr dirty="0" sz="600" spc="-20">
                <a:solidFill>
                  <a:srgbClr val="201F1F"/>
                </a:solidFill>
                <a:latin typeface="メイリオ"/>
                <a:cs typeface="メイリオ"/>
              </a:rPr>
              <a:t>from</a:t>
            </a:r>
            <a:r>
              <a:rPr dirty="0" sz="600" spc="500">
                <a:solidFill>
                  <a:srgbClr val="201F1F"/>
                </a:solidFill>
                <a:latin typeface="メイリオ"/>
                <a:cs typeface="メイリオ"/>
              </a:rPr>
              <a:t> </a:t>
            </a:r>
            <a:r>
              <a:rPr dirty="0" sz="600">
                <a:solidFill>
                  <a:srgbClr val="201F1F"/>
                </a:solidFill>
                <a:latin typeface="メイリオ"/>
                <a:cs typeface="メイリオ"/>
              </a:rPr>
              <a:t>seven</a:t>
            </a:r>
            <a:r>
              <a:rPr dirty="0" sz="600" spc="-35">
                <a:solidFill>
                  <a:srgbClr val="201F1F"/>
                </a:solidFill>
                <a:latin typeface="メイリオ"/>
                <a:cs typeface="メイリオ"/>
              </a:rPr>
              <a:t> </a:t>
            </a:r>
            <a:r>
              <a:rPr dirty="0" sz="600">
                <a:solidFill>
                  <a:srgbClr val="201F1F"/>
                </a:solidFill>
                <a:latin typeface="メイリオ"/>
                <a:cs typeface="メイリオ"/>
              </a:rPr>
              <a:t>European</a:t>
            </a:r>
            <a:r>
              <a:rPr dirty="0" sz="600" spc="-30">
                <a:solidFill>
                  <a:srgbClr val="201F1F"/>
                </a:solidFill>
                <a:latin typeface="メイリオ"/>
                <a:cs typeface="メイリオ"/>
              </a:rPr>
              <a:t> </a:t>
            </a:r>
            <a:r>
              <a:rPr dirty="0" sz="600">
                <a:solidFill>
                  <a:srgbClr val="201F1F"/>
                </a:solidFill>
                <a:latin typeface="メイリオ"/>
                <a:cs typeface="メイリオ"/>
              </a:rPr>
              <a:t>countries.</a:t>
            </a:r>
            <a:r>
              <a:rPr dirty="0" sz="600" spc="-30">
                <a:solidFill>
                  <a:srgbClr val="201F1F"/>
                </a:solidFill>
                <a:latin typeface="メイリオ"/>
                <a:cs typeface="メイリオ"/>
              </a:rPr>
              <a:t> </a:t>
            </a:r>
            <a:r>
              <a:rPr dirty="0" sz="600">
                <a:solidFill>
                  <a:srgbClr val="201F1F"/>
                </a:solidFill>
                <a:latin typeface="メイリオ"/>
                <a:cs typeface="メイリオ"/>
              </a:rPr>
              <a:t>Environ</a:t>
            </a:r>
            <a:r>
              <a:rPr dirty="0" sz="600" spc="-30">
                <a:solidFill>
                  <a:srgbClr val="201F1F"/>
                </a:solidFill>
                <a:latin typeface="メイリオ"/>
                <a:cs typeface="メイリオ"/>
              </a:rPr>
              <a:t> </a:t>
            </a:r>
            <a:r>
              <a:rPr dirty="0" sz="600">
                <a:solidFill>
                  <a:srgbClr val="201F1F"/>
                </a:solidFill>
                <a:latin typeface="メイリオ"/>
                <a:cs typeface="メイリオ"/>
              </a:rPr>
              <a:t>Health</a:t>
            </a:r>
            <a:r>
              <a:rPr dirty="0" sz="600" spc="-35">
                <a:solidFill>
                  <a:srgbClr val="201F1F"/>
                </a:solidFill>
                <a:latin typeface="メイリオ"/>
                <a:cs typeface="メイリオ"/>
              </a:rPr>
              <a:t> </a:t>
            </a:r>
            <a:r>
              <a:rPr dirty="0" sz="600">
                <a:solidFill>
                  <a:srgbClr val="201F1F"/>
                </a:solidFill>
                <a:latin typeface="メイリオ"/>
                <a:cs typeface="メイリオ"/>
              </a:rPr>
              <a:t>18:</a:t>
            </a:r>
            <a:r>
              <a:rPr dirty="0" sz="600" spc="-30">
                <a:solidFill>
                  <a:srgbClr val="201F1F"/>
                </a:solidFill>
                <a:latin typeface="メイリオ"/>
                <a:cs typeface="メイリオ"/>
              </a:rPr>
              <a:t> </a:t>
            </a:r>
            <a:r>
              <a:rPr dirty="0" sz="600">
                <a:solidFill>
                  <a:srgbClr val="201F1F"/>
                </a:solidFill>
                <a:latin typeface="メイリオ"/>
                <a:cs typeface="メイリオ"/>
              </a:rPr>
              <a:t>102,</a:t>
            </a:r>
            <a:r>
              <a:rPr dirty="0" sz="600" spc="-30">
                <a:solidFill>
                  <a:srgbClr val="201F1F"/>
                </a:solidFill>
                <a:latin typeface="メイリオ"/>
                <a:cs typeface="メイリオ"/>
              </a:rPr>
              <a:t> </a:t>
            </a:r>
            <a:r>
              <a:rPr dirty="0" sz="600" spc="-10">
                <a:solidFill>
                  <a:srgbClr val="201F1F"/>
                </a:solidFill>
                <a:latin typeface="メイリオ"/>
                <a:cs typeface="メイリオ"/>
              </a:rPr>
              <a:t>2019.</a:t>
            </a:r>
            <a:endParaRPr sz="600">
              <a:latin typeface="メイリオ"/>
              <a:cs typeface="メイリオ"/>
            </a:endParaRPr>
          </a:p>
          <a:p>
            <a:pPr algn="just" marL="157480" marR="5080" indent="-144780">
              <a:lnSpc>
                <a:spcPct val="100000"/>
              </a:lnSpc>
              <a:spcBef>
                <a:spcPts val="405"/>
              </a:spcBef>
            </a:pPr>
            <a:r>
              <a:rPr dirty="0" sz="600">
                <a:solidFill>
                  <a:srgbClr val="201F1F"/>
                </a:solidFill>
                <a:latin typeface="メイリオ"/>
                <a:cs typeface="メイリオ"/>
              </a:rPr>
              <a:t>25.</a:t>
            </a:r>
            <a:r>
              <a:rPr dirty="0" sz="600" spc="-30">
                <a:solidFill>
                  <a:srgbClr val="201F1F"/>
                </a:solidFill>
                <a:latin typeface="メイリオ"/>
                <a:cs typeface="メイリオ"/>
              </a:rPr>
              <a:t> </a:t>
            </a:r>
            <a:r>
              <a:rPr dirty="0" sz="600">
                <a:solidFill>
                  <a:srgbClr val="201F1F"/>
                </a:solidFill>
                <a:latin typeface="メイリオ"/>
                <a:cs typeface="メイリオ"/>
              </a:rPr>
              <a:t>Fu</a:t>
            </a:r>
            <a:r>
              <a:rPr dirty="0" sz="600" spc="25">
                <a:solidFill>
                  <a:srgbClr val="201F1F"/>
                </a:solidFill>
                <a:latin typeface="メイリオ"/>
                <a:cs typeface="メイリオ"/>
              </a:rPr>
              <a:t> </a:t>
            </a:r>
            <a:r>
              <a:rPr dirty="0" sz="600">
                <a:solidFill>
                  <a:srgbClr val="201F1F"/>
                </a:solidFill>
                <a:latin typeface="メイリオ"/>
                <a:cs typeface="メイリオ"/>
              </a:rPr>
              <a:t>W,</a:t>
            </a:r>
            <a:r>
              <a:rPr dirty="0" sz="600" spc="25">
                <a:solidFill>
                  <a:srgbClr val="201F1F"/>
                </a:solidFill>
                <a:latin typeface="メイリオ"/>
                <a:cs typeface="メイリオ"/>
              </a:rPr>
              <a:t> </a:t>
            </a:r>
            <a:r>
              <a:rPr dirty="0" sz="600">
                <a:solidFill>
                  <a:srgbClr val="201F1F"/>
                </a:solidFill>
                <a:latin typeface="メイリオ"/>
                <a:cs typeface="メイリオ"/>
              </a:rPr>
              <a:t>Wang</a:t>
            </a:r>
            <a:r>
              <a:rPr dirty="0" sz="600" spc="15">
                <a:solidFill>
                  <a:srgbClr val="201F1F"/>
                </a:solidFill>
                <a:latin typeface="メイリオ"/>
                <a:cs typeface="メイリオ"/>
              </a:rPr>
              <a:t> </a:t>
            </a:r>
            <a:r>
              <a:rPr dirty="0" sz="600">
                <a:solidFill>
                  <a:srgbClr val="201F1F"/>
                </a:solidFill>
                <a:latin typeface="メイリオ"/>
                <a:cs typeface="メイリオ"/>
              </a:rPr>
              <a:t>C,</a:t>
            </a:r>
            <a:r>
              <a:rPr dirty="0" sz="600" spc="10">
                <a:solidFill>
                  <a:srgbClr val="201F1F"/>
                </a:solidFill>
                <a:latin typeface="メイリオ"/>
                <a:cs typeface="メイリオ"/>
              </a:rPr>
              <a:t> </a:t>
            </a:r>
            <a:r>
              <a:rPr dirty="0" sz="600">
                <a:solidFill>
                  <a:srgbClr val="201F1F"/>
                </a:solidFill>
                <a:latin typeface="メイリオ"/>
                <a:cs typeface="メイリオ"/>
              </a:rPr>
              <a:t>Zou</a:t>
            </a:r>
            <a:r>
              <a:rPr dirty="0" sz="600" spc="25">
                <a:solidFill>
                  <a:srgbClr val="201F1F"/>
                </a:solidFill>
                <a:latin typeface="メイリオ"/>
                <a:cs typeface="メイリオ"/>
              </a:rPr>
              <a:t> </a:t>
            </a:r>
            <a:r>
              <a:rPr dirty="0" sz="600">
                <a:solidFill>
                  <a:srgbClr val="201F1F"/>
                </a:solidFill>
                <a:latin typeface="メイリオ"/>
                <a:cs typeface="メイリオ"/>
              </a:rPr>
              <a:t>L,</a:t>
            </a:r>
            <a:r>
              <a:rPr dirty="0" sz="600" spc="20">
                <a:solidFill>
                  <a:srgbClr val="201F1F"/>
                </a:solidFill>
                <a:latin typeface="メイリオ"/>
                <a:cs typeface="メイリオ"/>
              </a:rPr>
              <a:t> </a:t>
            </a:r>
            <a:r>
              <a:rPr dirty="0" sz="600">
                <a:solidFill>
                  <a:srgbClr val="201F1F"/>
                </a:solidFill>
                <a:latin typeface="メイリオ"/>
                <a:cs typeface="メイリオ"/>
              </a:rPr>
              <a:t>Liu</a:t>
            </a:r>
            <a:r>
              <a:rPr dirty="0" sz="600" spc="25">
                <a:solidFill>
                  <a:srgbClr val="201F1F"/>
                </a:solidFill>
                <a:latin typeface="メイリオ"/>
                <a:cs typeface="メイリオ"/>
              </a:rPr>
              <a:t> </a:t>
            </a:r>
            <a:r>
              <a:rPr dirty="0" sz="600">
                <a:solidFill>
                  <a:srgbClr val="201F1F"/>
                </a:solidFill>
                <a:latin typeface="メイリオ"/>
                <a:cs typeface="メイリオ"/>
              </a:rPr>
              <a:t>Q,</a:t>
            </a:r>
            <a:r>
              <a:rPr dirty="0" sz="600" spc="25">
                <a:solidFill>
                  <a:srgbClr val="201F1F"/>
                </a:solidFill>
                <a:latin typeface="メイリオ"/>
                <a:cs typeface="メイリオ"/>
              </a:rPr>
              <a:t> </a:t>
            </a:r>
            <a:r>
              <a:rPr dirty="0" sz="600">
                <a:solidFill>
                  <a:srgbClr val="201F1F"/>
                </a:solidFill>
                <a:latin typeface="メイリオ"/>
                <a:cs typeface="メイリオ"/>
              </a:rPr>
              <a:t>Gan</a:t>
            </a:r>
            <a:r>
              <a:rPr dirty="0" sz="600" spc="25">
                <a:solidFill>
                  <a:srgbClr val="201F1F"/>
                </a:solidFill>
                <a:latin typeface="メイリオ"/>
                <a:cs typeface="メイリオ"/>
              </a:rPr>
              <a:t> </a:t>
            </a:r>
            <a:r>
              <a:rPr dirty="0" sz="600">
                <a:solidFill>
                  <a:srgbClr val="201F1F"/>
                </a:solidFill>
                <a:latin typeface="メイリオ"/>
                <a:cs typeface="メイリオ"/>
              </a:rPr>
              <a:t>Y,</a:t>
            </a:r>
            <a:r>
              <a:rPr dirty="0" sz="600" spc="20">
                <a:solidFill>
                  <a:srgbClr val="201F1F"/>
                </a:solidFill>
                <a:latin typeface="メイリオ"/>
                <a:cs typeface="メイリオ"/>
              </a:rPr>
              <a:t> </a:t>
            </a:r>
            <a:r>
              <a:rPr dirty="0" sz="600">
                <a:solidFill>
                  <a:srgbClr val="201F1F"/>
                </a:solidFill>
                <a:latin typeface="メイリオ"/>
                <a:cs typeface="メイリオ"/>
              </a:rPr>
              <a:t>Yan</a:t>
            </a:r>
            <a:r>
              <a:rPr dirty="0" sz="600" spc="20">
                <a:solidFill>
                  <a:srgbClr val="201F1F"/>
                </a:solidFill>
                <a:latin typeface="メイリオ"/>
                <a:cs typeface="メイリオ"/>
              </a:rPr>
              <a:t> </a:t>
            </a:r>
            <a:r>
              <a:rPr dirty="0" sz="600">
                <a:solidFill>
                  <a:srgbClr val="201F1F"/>
                </a:solidFill>
                <a:latin typeface="メイリオ"/>
                <a:cs typeface="メイリオ"/>
              </a:rPr>
              <a:t>S,</a:t>
            </a:r>
            <a:r>
              <a:rPr dirty="0" sz="600" spc="5">
                <a:solidFill>
                  <a:srgbClr val="201F1F"/>
                </a:solidFill>
                <a:latin typeface="メイリオ"/>
                <a:cs typeface="メイリオ"/>
              </a:rPr>
              <a:t> </a:t>
            </a:r>
            <a:r>
              <a:rPr dirty="0" sz="600">
                <a:solidFill>
                  <a:srgbClr val="201F1F"/>
                </a:solidFill>
                <a:latin typeface="メイリオ"/>
                <a:cs typeface="メイリオ"/>
              </a:rPr>
              <a:t>Song</a:t>
            </a:r>
            <a:r>
              <a:rPr dirty="0" sz="600" spc="20">
                <a:solidFill>
                  <a:srgbClr val="201F1F"/>
                </a:solidFill>
                <a:latin typeface="メイリオ"/>
                <a:cs typeface="メイリオ"/>
              </a:rPr>
              <a:t> </a:t>
            </a:r>
            <a:r>
              <a:rPr dirty="0" sz="600">
                <a:solidFill>
                  <a:srgbClr val="201F1F"/>
                </a:solidFill>
                <a:latin typeface="メイリオ"/>
                <a:cs typeface="メイリオ"/>
              </a:rPr>
              <a:t>F,</a:t>
            </a:r>
            <a:r>
              <a:rPr dirty="0" sz="600" spc="25">
                <a:solidFill>
                  <a:srgbClr val="201F1F"/>
                </a:solidFill>
                <a:latin typeface="メイリオ"/>
                <a:cs typeface="メイリオ"/>
              </a:rPr>
              <a:t> </a:t>
            </a:r>
            <a:r>
              <a:rPr dirty="0" sz="600">
                <a:solidFill>
                  <a:srgbClr val="201F1F"/>
                </a:solidFill>
                <a:latin typeface="メイリオ"/>
                <a:cs typeface="メイリオ"/>
              </a:rPr>
              <a:t>Wang</a:t>
            </a:r>
            <a:r>
              <a:rPr dirty="0" sz="600" spc="10">
                <a:solidFill>
                  <a:srgbClr val="201F1F"/>
                </a:solidFill>
                <a:latin typeface="メイリオ"/>
                <a:cs typeface="メイリオ"/>
              </a:rPr>
              <a:t> </a:t>
            </a:r>
            <a:r>
              <a:rPr dirty="0" sz="600">
                <a:solidFill>
                  <a:srgbClr val="201F1F"/>
                </a:solidFill>
                <a:latin typeface="メイリオ"/>
                <a:cs typeface="メイリオ"/>
              </a:rPr>
              <a:t>Z,</a:t>
            </a:r>
            <a:r>
              <a:rPr dirty="0" sz="600" spc="20">
                <a:solidFill>
                  <a:srgbClr val="201F1F"/>
                </a:solidFill>
                <a:latin typeface="メイリオ"/>
                <a:cs typeface="メイリオ"/>
              </a:rPr>
              <a:t> </a:t>
            </a:r>
            <a:r>
              <a:rPr dirty="0" sz="600">
                <a:solidFill>
                  <a:srgbClr val="201F1F"/>
                </a:solidFill>
                <a:latin typeface="メイリオ"/>
                <a:cs typeface="メイリオ"/>
              </a:rPr>
              <a:t>Lu</a:t>
            </a:r>
            <a:r>
              <a:rPr dirty="0" sz="600" spc="30">
                <a:solidFill>
                  <a:srgbClr val="201F1F"/>
                </a:solidFill>
                <a:latin typeface="メイリオ"/>
                <a:cs typeface="メイリオ"/>
              </a:rPr>
              <a:t> </a:t>
            </a:r>
            <a:r>
              <a:rPr dirty="0" sz="600">
                <a:solidFill>
                  <a:srgbClr val="201F1F"/>
                </a:solidFill>
                <a:latin typeface="メイリオ"/>
                <a:cs typeface="メイリオ"/>
              </a:rPr>
              <a:t>Z,</a:t>
            </a:r>
            <a:r>
              <a:rPr dirty="0" sz="600" spc="5">
                <a:solidFill>
                  <a:srgbClr val="201F1F"/>
                </a:solidFill>
                <a:latin typeface="メイリオ"/>
                <a:cs typeface="メイリオ"/>
              </a:rPr>
              <a:t> </a:t>
            </a:r>
            <a:r>
              <a:rPr dirty="0" sz="600">
                <a:solidFill>
                  <a:srgbClr val="201F1F"/>
                </a:solidFill>
                <a:latin typeface="メイリオ"/>
                <a:cs typeface="メイリオ"/>
              </a:rPr>
              <a:t>Cao</a:t>
            </a:r>
            <a:r>
              <a:rPr dirty="0" sz="600" spc="30">
                <a:solidFill>
                  <a:srgbClr val="201F1F"/>
                </a:solidFill>
                <a:latin typeface="メイリオ"/>
                <a:cs typeface="メイリオ"/>
              </a:rPr>
              <a:t> </a:t>
            </a:r>
            <a:r>
              <a:rPr dirty="0" sz="600" spc="-25">
                <a:solidFill>
                  <a:srgbClr val="201F1F"/>
                </a:solidFill>
                <a:latin typeface="メイリオ"/>
                <a:cs typeface="メイリオ"/>
              </a:rPr>
              <a:t>S.</a:t>
            </a:r>
            <a:r>
              <a:rPr dirty="0" sz="600" spc="500">
                <a:solidFill>
                  <a:srgbClr val="201F1F"/>
                </a:solidFill>
                <a:latin typeface="メイリオ"/>
                <a:cs typeface="メイリオ"/>
              </a:rPr>
              <a:t> </a:t>
            </a:r>
            <a:r>
              <a:rPr dirty="0" sz="600">
                <a:solidFill>
                  <a:srgbClr val="201F1F"/>
                </a:solidFill>
                <a:latin typeface="メイリオ"/>
                <a:cs typeface="メイリオ"/>
              </a:rPr>
              <a:t>Association between exposure to noise and risk of hypertension: A </a:t>
            </a:r>
            <a:r>
              <a:rPr dirty="0" sz="600" spc="-20">
                <a:solidFill>
                  <a:srgbClr val="201F1F"/>
                </a:solidFill>
                <a:latin typeface="メイリオ"/>
                <a:cs typeface="メイリオ"/>
              </a:rPr>
              <a:t>meta-</a:t>
            </a:r>
            <a:r>
              <a:rPr dirty="0" sz="600">
                <a:solidFill>
                  <a:srgbClr val="201F1F"/>
                </a:solidFill>
                <a:latin typeface="メイリオ"/>
                <a:cs typeface="メイリオ"/>
              </a:rPr>
              <a:t>analysis of observational epidemiological studies. J Hypertens 35: </a:t>
            </a:r>
            <a:r>
              <a:rPr dirty="0" sz="600" spc="-20">
                <a:solidFill>
                  <a:srgbClr val="201F1F"/>
                </a:solidFill>
                <a:latin typeface="メイリオ"/>
                <a:cs typeface="メイリオ"/>
              </a:rPr>
              <a:t>2358-</a:t>
            </a:r>
            <a:r>
              <a:rPr dirty="0" sz="600">
                <a:solidFill>
                  <a:srgbClr val="201F1F"/>
                </a:solidFill>
                <a:latin typeface="メイリオ"/>
                <a:cs typeface="メイリオ"/>
              </a:rPr>
              <a:t>2366,</a:t>
            </a:r>
            <a:r>
              <a:rPr dirty="0" sz="600" spc="-35">
                <a:solidFill>
                  <a:srgbClr val="201F1F"/>
                </a:solidFill>
                <a:latin typeface="メイリオ"/>
                <a:cs typeface="メイリオ"/>
              </a:rPr>
              <a:t> </a:t>
            </a:r>
            <a:r>
              <a:rPr dirty="0" sz="600" spc="-10">
                <a:solidFill>
                  <a:srgbClr val="201F1F"/>
                </a:solidFill>
                <a:latin typeface="メイリオ"/>
                <a:cs typeface="メイリオ"/>
              </a:rPr>
              <a:t>2017.</a:t>
            </a:r>
            <a:endParaRPr sz="600">
              <a:latin typeface="メイリオ"/>
              <a:cs typeface="メイリオ"/>
            </a:endParaRPr>
          </a:p>
          <a:p>
            <a:pPr algn="just" marL="157480" marR="5715" indent="-144780">
              <a:lnSpc>
                <a:spcPct val="100000"/>
              </a:lnSpc>
              <a:spcBef>
                <a:spcPts val="400"/>
              </a:spcBef>
            </a:pPr>
            <a:r>
              <a:rPr dirty="0" sz="600">
                <a:solidFill>
                  <a:srgbClr val="201F1F"/>
                </a:solidFill>
                <a:latin typeface="メイリオ"/>
                <a:cs typeface="メイリオ"/>
              </a:rPr>
              <a:t>26.</a:t>
            </a:r>
            <a:r>
              <a:rPr dirty="0" sz="600" spc="-25">
                <a:solidFill>
                  <a:srgbClr val="201F1F"/>
                </a:solidFill>
                <a:latin typeface="メイリオ"/>
                <a:cs typeface="メイリオ"/>
              </a:rPr>
              <a:t> </a:t>
            </a:r>
            <a:r>
              <a:rPr dirty="0" sz="600">
                <a:solidFill>
                  <a:srgbClr val="201F1F"/>
                </a:solidFill>
                <a:latin typeface="メイリオ"/>
                <a:cs typeface="メイリオ"/>
              </a:rPr>
              <a:t>Vienneau</a:t>
            </a:r>
            <a:r>
              <a:rPr dirty="0" sz="600" spc="275">
                <a:solidFill>
                  <a:srgbClr val="201F1F"/>
                </a:solidFill>
                <a:latin typeface="メイリオ"/>
                <a:cs typeface="メイリオ"/>
              </a:rPr>
              <a:t> </a:t>
            </a:r>
            <a:r>
              <a:rPr dirty="0" sz="600">
                <a:solidFill>
                  <a:srgbClr val="201F1F"/>
                </a:solidFill>
                <a:latin typeface="メイリオ"/>
                <a:cs typeface="メイリオ"/>
              </a:rPr>
              <a:t>D,</a:t>
            </a:r>
            <a:r>
              <a:rPr dirty="0" sz="600" spc="260">
                <a:solidFill>
                  <a:srgbClr val="201F1F"/>
                </a:solidFill>
                <a:latin typeface="メイリオ"/>
                <a:cs typeface="メイリオ"/>
              </a:rPr>
              <a:t> </a:t>
            </a:r>
            <a:r>
              <a:rPr dirty="0" sz="600">
                <a:solidFill>
                  <a:srgbClr val="201F1F"/>
                </a:solidFill>
                <a:latin typeface="メイリオ"/>
                <a:cs typeface="メイリオ"/>
              </a:rPr>
              <a:t>Schindler</a:t>
            </a:r>
            <a:r>
              <a:rPr dirty="0" sz="600" spc="280">
                <a:solidFill>
                  <a:srgbClr val="201F1F"/>
                </a:solidFill>
                <a:latin typeface="メイリオ"/>
                <a:cs typeface="メイリオ"/>
              </a:rPr>
              <a:t> </a:t>
            </a:r>
            <a:r>
              <a:rPr dirty="0" sz="600">
                <a:solidFill>
                  <a:srgbClr val="201F1F"/>
                </a:solidFill>
                <a:latin typeface="メイリオ"/>
                <a:cs typeface="メイリオ"/>
              </a:rPr>
              <a:t>C,</a:t>
            </a:r>
            <a:r>
              <a:rPr dirty="0" sz="600" spc="260">
                <a:solidFill>
                  <a:srgbClr val="201F1F"/>
                </a:solidFill>
                <a:latin typeface="メイリオ"/>
                <a:cs typeface="メイリオ"/>
              </a:rPr>
              <a:t> </a:t>
            </a:r>
            <a:r>
              <a:rPr dirty="0" sz="600">
                <a:solidFill>
                  <a:srgbClr val="201F1F"/>
                </a:solidFill>
                <a:latin typeface="メイリオ"/>
                <a:cs typeface="メイリオ"/>
              </a:rPr>
              <a:t>Perez</a:t>
            </a:r>
            <a:r>
              <a:rPr dirty="0" sz="600" spc="270">
                <a:solidFill>
                  <a:srgbClr val="201F1F"/>
                </a:solidFill>
                <a:latin typeface="メイリオ"/>
                <a:cs typeface="メイリオ"/>
              </a:rPr>
              <a:t> </a:t>
            </a:r>
            <a:r>
              <a:rPr dirty="0" sz="600">
                <a:solidFill>
                  <a:srgbClr val="201F1F"/>
                </a:solidFill>
                <a:latin typeface="メイリオ"/>
                <a:cs typeface="メイリオ"/>
              </a:rPr>
              <a:t>L,</a:t>
            </a:r>
            <a:r>
              <a:rPr dirty="0" sz="600" spc="260">
                <a:solidFill>
                  <a:srgbClr val="201F1F"/>
                </a:solidFill>
                <a:latin typeface="メイリオ"/>
                <a:cs typeface="メイリオ"/>
              </a:rPr>
              <a:t> </a:t>
            </a:r>
            <a:r>
              <a:rPr dirty="0" sz="600" spc="-10">
                <a:solidFill>
                  <a:srgbClr val="201F1F"/>
                </a:solidFill>
                <a:latin typeface="メイリオ"/>
                <a:cs typeface="メイリオ"/>
              </a:rPr>
              <a:t>Probst-</a:t>
            </a:r>
            <a:r>
              <a:rPr dirty="0" sz="600">
                <a:solidFill>
                  <a:srgbClr val="201F1F"/>
                </a:solidFill>
                <a:latin typeface="メイリオ"/>
                <a:cs typeface="メイリオ"/>
              </a:rPr>
              <a:t>Hensch</a:t>
            </a:r>
            <a:r>
              <a:rPr dirty="0" sz="600" spc="275">
                <a:solidFill>
                  <a:srgbClr val="201F1F"/>
                </a:solidFill>
                <a:latin typeface="メイリオ"/>
                <a:cs typeface="メイリオ"/>
              </a:rPr>
              <a:t> </a:t>
            </a:r>
            <a:r>
              <a:rPr dirty="0" sz="600">
                <a:solidFill>
                  <a:srgbClr val="201F1F"/>
                </a:solidFill>
                <a:latin typeface="メイリオ"/>
                <a:cs typeface="メイリオ"/>
              </a:rPr>
              <a:t>N,</a:t>
            </a:r>
            <a:r>
              <a:rPr dirty="0" sz="600" spc="260">
                <a:solidFill>
                  <a:srgbClr val="201F1F"/>
                </a:solidFill>
                <a:latin typeface="メイリオ"/>
                <a:cs typeface="メイリオ"/>
              </a:rPr>
              <a:t> </a:t>
            </a:r>
            <a:r>
              <a:rPr dirty="0" sz="600">
                <a:solidFill>
                  <a:srgbClr val="201F1F"/>
                </a:solidFill>
                <a:latin typeface="メイリオ"/>
                <a:cs typeface="メイリオ"/>
              </a:rPr>
              <a:t>Röösli</a:t>
            </a:r>
            <a:r>
              <a:rPr dirty="0" sz="600" spc="275">
                <a:solidFill>
                  <a:srgbClr val="201F1F"/>
                </a:solidFill>
                <a:latin typeface="メイリオ"/>
                <a:cs typeface="メイリオ"/>
              </a:rPr>
              <a:t> </a:t>
            </a:r>
            <a:r>
              <a:rPr dirty="0" sz="600">
                <a:solidFill>
                  <a:srgbClr val="201F1F"/>
                </a:solidFill>
                <a:latin typeface="メイリオ"/>
                <a:cs typeface="メイリオ"/>
              </a:rPr>
              <a:t>M.</a:t>
            </a:r>
            <a:r>
              <a:rPr dirty="0" sz="600" spc="260">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relationship</a:t>
            </a:r>
            <a:r>
              <a:rPr dirty="0" sz="600" spc="160">
                <a:solidFill>
                  <a:srgbClr val="201F1F"/>
                </a:solidFill>
                <a:latin typeface="メイリオ"/>
                <a:cs typeface="メイリオ"/>
              </a:rPr>
              <a:t> </a:t>
            </a:r>
            <a:r>
              <a:rPr dirty="0" sz="600">
                <a:solidFill>
                  <a:srgbClr val="201F1F"/>
                </a:solidFill>
                <a:latin typeface="メイリオ"/>
                <a:cs typeface="メイリオ"/>
              </a:rPr>
              <a:t>between</a:t>
            </a:r>
            <a:r>
              <a:rPr dirty="0" sz="600" spc="165">
                <a:solidFill>
                  <a:srgbClr val="201F1F"/>
                </a:solidFill>
                <a:latin typeface="メイリオ"/>
                <a:cs typeface="メイリオ"/>
              </a:rPr>
              <a:t> </a:t>
            </a:r>
            <a:r>
              <a:rPr dirty="0" sz="600">
                <a:solidFill>
                  <a:srgbClr val="201F1F"/>
                </a:solidFill>
                <a:latin typeface="メイリオ"/>
                <a:cs typeface="メイリオ"/>
              </a:rPr>
              <a:t>transportation</a:t>
            </a:r>
            <a:r>
              <a:rPr dirty="0" sz="600" spc="165">
                <a:solidFill>
                  <a:srgbClr val="201F1F"/>
                </a:solidFill>
                <a:latin typeface="メイリオ"/>
                <a:cs typeface="メイリオ"/>
              </a:rPr>
              <a:t> </a:t>
            </a:r>
            <a:r>
              <a:rPr dirty="0" sz="600">
                <a:solidFill>
                  <a:srgbClr val="201F1F"/>
                </a:solidFill>
                <a:latin typeface="メイリオ"/>
                <a:cs typeface="メイリオ"/>
              </a:rPr>
              <a:t>noise</a:t>
            </a:r>
            <a:r>
              <a:rPr dirty="0" sz="600" spc="170">
                <a:solidFill>
                  <a:srgbClr val="201F1F"/>
                </a:solidFill>
                <a:latin typeface="メイリオ"/>
                <a:cs typeface="メイリオ"/>
              </a:rPr>
              <a:t> </a:t>
            </a:r>
            <a:r>
              <a:rPr dirty="0" sz="600">
                <a:solidFill>
                  <a:srgbClr val="201F1F"/>
                </a:solidFill>
                <a:latin typeface="メイリオ"/>
                <a:cs typeface="メイリオ"/>
              </a:rPr>
              <a:t>exposure</a:t>
            </a:r>
            <a:r>
              <a:rPr dirty="0" sz="600" spc="165">
                <a:solidFill>
                  <a:srgbClr val="201F1F"/>
                </a:solidFill>
                <a:latin typeface="メイリオ"/>
                <a:cs typeface="メイリオ"/>
              </a:rPr>
              <a:t> </a:t>
            </a:r>
            <a:r>
              <a:rPr dirty="0" sz="600">
                <a:solidFill>
                  <a:srgbClr val="201F1F"/>
                </a:solidFill>
                <a:latin typeface="メイリオ"/>
                <a:cs typeface="メイリオ"/>
              </a:rPr>
              <a:t>and</a:t>
            </a:r>
            <a:r>
              <a:rPr dirty="0" sz="600" spc="160">
                <a:solidFill>
                  <a:srgbClr val="201F1F"/>
                </a:solidFill>
                <a:latin typeface="メイリオ"/>
                <a:cs typeface="メイリオ"/>
              </a:rPr>
              <a:t> </a:t>
            </a:r>
            <a:r>
              <a:rPr dirty="0" sz="600">
                <a:solidFill>
                  <a:srgbClr val="201F1F"/>
                </a:solidFill>
                <a:latin typeface="メイリオ"/>
                <a:cs typeface="メイリオ"/>
              </a:rPr>
              <a:t>ischemic</a:t>
            </a:r>
            <a:r>
              <a:rPr dirty="0" sz="600" spc="160">
                <a:solidFill>
                  <a:srgbClr val="201F1F"/>
                </a:solidFill>
                <a:latin typeface="メイリオ"/>
                <a:cs typeface="メイリオ"/>
              </a:rPr>
              <a:t> </a:t>
            </a:r>
            <a:r>
              <a:rPr dirty="0" sz="600" spc="-20">
                <a:solidFill>
                  <a:srgbClr val="201F1F"/>
                </a:solidFill>
                <a:latin typeface="メイリオ"/>
                <a:cs typeface="メイリオ"/>
              </a:rPr>
              <a:t>heart</a:t>
            </a:r>
            <a:r>
              <a:rPr dirty="0" sz="600" spc="500">
                <a:solidFill>
                  <a:srgbClr val="201F1F"/>
                </a:solidFill>
                <a:latin typeface="メイリオ"/>
                <a:cs typeface="メイリオ"/>
              </a:rPr>
              <a:t> </a:t>
            </a:r>
            <a:r>
              <a:rPr dirty="0" sz="600">
                <a:solidFill>
                  <a:srgbClr val="201F1F"/>
                </a:solidFill>
                <a:latin typeface="メイリオ"/>
                <a:cs typeface="メイリオ"/>
              </a:rPr>
              <a:t>disease:</a:t>
            </a:r>
            <a:r>
              <a:rPr dirty="0" sz="600" spc="-20">
                <a:solidFill>
                  <a:srgbClr val="201F1F"/>
                </a:solidFill>
                <a:latin typeface="メイリオ"/>
                <a:cs typeface="メイリオ"/>
              </a:rPr>
              <a:t> </a:t>
            </a:r>
            <a:r>
              <a:rPr dirty="0" sz="600">
                <a:solidFill>
                  <a:srgbClr val="201F1F"/>
                </a:solidFill>
                <a:latin typeface="メイリオ"/>
                <a:cs typeface="メイリオ"/>
              </a:rPr>
              <a:t>A</a:t>
            </a:r>
            <a:r>
              <a:rPr dirty="0" sz="600" spc="-25">
                <a:solidFill>
                  <a:srgbClr val="201F1F"/>
                </a:solidFill>
                <a:latin typeface="メイリオ"/>
                <a:cs typeface="メイリオ"/>
              </a:rPr>
              <a:t> </a:t>
            </a:r>
            <a:r>
              <a:rPr dirty="0" sz="600">
                <a:solidFill>
                  <a:srgbClr val="201F1F"/>
                </a:solidFill>
                <a:latin typeface="メイリオ"/>
                <a:cs typeface="メイリオ"/>
              </a:rPr>
              <a:t>meta-</a:t>
            </a:r>
            <a:r>
              <a:rPr dirty="0" sz="600" spc="-35">
                <a:solidFill>
                  <a:srgbClr val="201F1F"/>
                </a:solidFill>
                <a:latin typeface="メイリオ"/>
                <a:cs typeface="メイリオ"/>
              </a:rPr>
              <a:t> </a:t>
            </a:r>
            <a:r>
              <a:rPr dirty="0" sz="600">
                <a:solidFill>
                  <a:srgbClr val="201F1F"/>
                </a:solidFill>
                <a:latin typeface="メイリオ"/>
                <a:cs typeface="メイリオ"/>
              </a:rPr>
              <a:t>analysis.</a:t>
            </a:r>
            <a:r>
              <a:rPr dirty="0" sz="600" spc="-30">
                <a:solidFill>
                  <a:srgbClr val="201F1F"/>
                </a:solidFill>
                <a:latin typeface="メイリオ"/>
                <a:cs typeface="メイリオ"/>
              </a:rPr>
              <a:t> </a:t>
            </a:r>
            <a:r>
              <a:rPr dirty="0" sz="600">
                <a:solidFill>
                  <a:srgbClr val="201F1F"/>
                </a:solidFill>
                <a:latin typeface="メイリオ"/>
                <a:cs typeface="メイリオ"/>
              </a:rPr>
              <a:t>Environ</a:t>
            </a:r>
            <a:r>
              <a:rPr dirty="0" sz="600" spc="-25">
                <a:solidFill>
                  <a:srgbClr val="201F1F"/>
                </a:solidFill>
                <a:latin typeface="メイリオ"/>
                <a:cs typeface="メイリオ"/>
              </a:rPr>
              <a:t> </a:t>
            </a:r>
            <a:r>
              <a:rPr dirty="0" sz="600">
                <a:solidFill>
                  <a:srgbClr val="201F1F"/>
                </a:solidFill>
                <a:latin typeface="メイリオ"/>
                <a:cs typeface="メイリオ"/>
              </a:rPr>
              <a:t>Res</a:t>
            </a:r>
            <a:r>
              <a:rPr dirty="0" sz="600" spc="-5">
                <a:solidFill>
                  <a:srgbClr val="201F1F"/>
                </a:solidFill>
                <a:latin typeface="メイリオ"/>
                <a:cs typeface="メイリオ"/>
              </a:rPr>
              <a:t> </a:t>
            </a:r>
            <a:r>
              <a:rPr dirty="0" sz="600">
                <a:solidFill>
                  <a:srgbClr val="201F1F"/>
                </a:solidFill>
                <a:latin typeface="メイリオ"/>
                <a:cs typeface="メイリオ"/>
              </a:rPr>
              <a:t>138:</a:t>
            </a:r>
            <a:r>
              <a:rPr dirty="0" sz="600" spc="-20">
                <a:solidFill>
                  <a:srgbClr val="201F1F"/>
                </a:solidFill>
                <a:latin typeface="メイリオ"/>
                <a:cs typeface="メイリオ"/>
              </a:rPr>
              <a:t> </a:t>
            </a:r>
            <a:r>
              <a:rPr dirty="0" sz="600" spc="-10">
                <a:solidFill>
                  <a:srgbClr val="201F1F"/>
                </a:solidFill>
                <a:latin typeface="メイリオ"/>
                <a:cs typeface="メイリオ"/>
              </a:rPr>
              <a:t>372-</a:t>
            </a:r>
            <a:r>
              <a:rPr dirty="0" sz="600">
                <a:solidFill>
                  <a:srgbClr val="201F1F"/>
                </a:solidFill>
                <a:latin typeface="メイリオ"/>
                <a:cs typeface="メイリオ"/>
              </a:rPr>
              <a:t>380,</a:t>
            </a:r>
            <a:r>
              <a:rPr dirty="0" sz="600" spc="-10">
                <a:solidFill>
                  <a:srgbClr val="201F1F"/>
                </a:solidFill>
                <a:latin typeface="メイリオ"/>
                <a:cs typeface="メイリオ"/>
              </a:rPr>
              <a:t> 2015.</a:t>
            </a:r>
            <a:endParaRPr sz="600">
              <a:latin typeface="メイリオ"/>
              <a:cs typeface="メイリオ"/>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56336" y="7069963"/>
            <a:ext cx="3221355" cy="2482850"/>
          </a:xfrm>
          <a:prstGeom prst="rect">
            <a:avLst/>
          </a:prstGeom>
        </p:spPr>
        <p:txBody>
          <a:bodyPr wrap="square" lIns="0" tIns="90170" rIns="0" bIns="0" rtlCol="0" vert="horz">
            <a:spAutoFit/>
          </a:bodyPr>
          <a:lstStyle/>
          <a:p>
            <a:pPr marL="38100">
              <a:lnSpc>
                <a:spcPct val="100000"/>
              </a:lnSpc>
              <a:spcBef>
                <a:spcPts val="710"/>
              </a:spcBef>
            </a:pPr>
            <a:r>
              <a:rPr dirty="0" sz="900" spc="-10">
                <a:solidFill>
                  <a:srgbClr val="FFC000"/>
                </a:solidFill>
                <a:latin typeface="メイリオ"/>
                <a:cs typeface="メイリオ"/>
              </a:rPr>
              <a:t>運動強度と運動時間</a:t>
            </a:r>
            <a:endParaRPr sz="900">
              <a:latin typeface="メイリオ"/>
              <a:cs typeface="メイリオ"/>
            </a:endParaRPr>
          </a:p>
          <a:p>
            <a:pPr algn="just" marL="182880" marR="142875" indent="-144780">
              <a:lnSpc>
                <a:spcPct val="120000"/>
              </a:lnSpc>
              <a:spcBef>
                <a:spcPts val="395"/>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a:solidFill>
                  <a:srgbClr val="211F1F"/>
                </a:solidFill>
                <a:latin typeface="メイリオ"/>
                <a:cs typeface="メイリオ"/>
              </a:rPr>
              <a:t>中強度～</a:t>
            </a:r>
            <a:r>
              <a:rPr dirty="0" sz="900" spc="-5">
                <a:solidFill>
                  <a:srgbClr val="211F1F"/>
                </a:solidFill>
                <a:latin typeface="メイリオ"/>
                <a:cs typeface="メイリオ"/>
              </a:rPr>
              <a:t>高強度の運動は主観的な睡眠の質、入眠潜時や</a:t>
            </a:r>
            <a:r>
              <a:rPr dirty="0" sz="900">
                <a:solidFill>
                  <a:srgbClr val="211F1F"/>
                </a:solidFill>
                <a:latin typeface="メイリオ"/>
                <a:cs typeface="メイリオ"/>
              </a:rPr>
              <a:t>睡眠時間、睡眠効率を改善します</a:t>
            </a:r>
            <a:r>
              <a:rPr dirty="0" baseline="27777" sz="900">
                <a:solidFill>
                  <a:srgbClr val="211F1F"/>
                </a:solidFill>
                <a:latin typeface="メイリオ"/>
                <a:cs typeface="メイリオ"/>
              </a:rPr>
              <a:t>１）</a:t>
            </a:r>
            <a:r>
              <a:rPr dirty="0" sz="900" spc="-10">
                <a:solidFill>
                  <a:srgbClr val="211F1F"/>
                </a:solidFill>
                <a:latin typeface="メイリオ"/>
                <a:cs typeface="メイリオ"/>
              </a:rPr>
              <a:t>。中強度の運動とは</a:t>
            </a:r>
            <a:r>
              <a:rPr dirty="0" sz="900" spc="-5">
                <a:solidFill>
                  <a:srgbClr val="211F1F"/>
                </a:solidFill>
                <a:latin typeface="メイリオ"/>
                <a:cs typeface="メイリオ"/>
              </a:rPr>
              <a:t>、息が弾み汗をかく程度で、散歩や屋外でのウォーキング、軽い筋力トレーニング、掃除機をかけるなどの身体</a:t>
            </a:r>
            <a:r>
              <a:rPr dirty="0" sz="900">
                <a:solidFill>
                  <a:srgbClr val="211F1F"/>
                </a:solidFill>
                <a:latin typeface="メイリオ"/>
                <a:cs typeface="メイリオ"/>
              </a:rPr>
              <a:t>活動に該当します</a:t>
            </a:r>
            <a:r>
              <a:rPr dirty="0" baseline="27777" sz="900">
                <a:solidFill>
                  <a:srgbClr val="211F1F"/>
                </a:solidFill>
                <a:latin typeface="メイリオ"/>
                <a:cs typeface="メイリオ"/>
              </a:rPr>
              <a:t>7）</a:t>
            </a:r>
            <a:r>
              <a:rPr dirty="0" sz="900" spc="-5">
                <a:solidFill>
                  <a:srgbClr val="211F1F"/>
                </a:solidFill>
                <a:latin typeface="メイリオ"/>
                <a:cs typeface="メイリオ"/>
              </a:rPr>
              <a:t>。過剰に強度の高い運動は逆に睡眠を妨げ、怪我にもつながる可能性がありますので、年齢や体調に応じて無理のない程度に軽い運動から始め、徐々に運動強度を増やしていくと良いでしょう。</a:t>
            </a:r>
            <a:endParaRPr sz="900">
              <a:latin typeface="メイリオ"/>
              <a:cs typeface="メイリオ"/>
            </a:endParaRPr>
          </a:p>
          <a:p>
            <a:pPr marL="182880" marR="30480" indent="-144780">
              <a:lnSpc>
                <a:spcPct val="120100"/>
              </a:lnSpc>
              <a:spcBef>
                <a:spcPts val="409"/>
              </a:spcBef>
            </a:pPr>
            <a:r>
              <a:rPr dirty="0" sz="900" spc="-10">
                <a:solidFill>
                  <a:srgbClr val="FF9900"/>
                </a:solidFill>
                <a:latin typeface="Wingdings"/>
                <a:cs typeface="Wingdings"/>
              </a:rPr>
              <a:t></a:t>
            </a:r>
            <a:r>
              <a:rPr dirty="0" sz="900" spc="240">
                <a:solidFill>
                  <a:srgbClr val="FF9900"/>
                </a:solidFill>
                <a:latin typeface="Times New Roman"/>
                <a:cs typeface="Times New Roman"/>
              </a:rPr>
              <a:t> </a:t>
            </a:r>
            <a:r>
              <a:rPr dirty="0" sz="900">
                <a:solidFill>
                  <a:srgbClr val="211F1F"/>
                </a:solidFill>
                <a:latin typeface="メイリオ"/>
                <a:cs typeface="メイリオ"/>
              </a:rPr>
              <a:t>良い睡眠の維持・向上のみならず、健康増進の観点から、 </a:t>
            </a:r>
            <a:r>
              <a:rPr dirty="0" sz="900" spc="-10">
                <a:solidFill>
                  <a:srgbClr val="211F1F"/>
                </a:solidFill>
                <a:latin typeface="メイリオ"/>
                <a:cs typeface="メイリオ"/>
              </a:rPr>
              <a:t>1</a:t>
            </a:r>
            <a:r>
              <a:rPr dirty="0" sz="900" spc="-5">
                <a:solidFill>
                  <a:srgbClr val="211F1F"/>
                </a:solidFill>
                <a:latin typeface="メイリオ"/>
                <a:cs typeface="メイリオ"/>
              </a:rPr>
              <a:t>日</a:t>
            </a:r>
            <a:r>
              <a:rPr dirty="0" sz="900">
                <a:solidFill>
                  <a:srgbClr val="211F1F"/>
                </a:solidFill>
                <a:latin typeface="メイリオ"/>
                <a:cs typeface="メイリオ"/>
              </a:rPr>
              <a:t>60分程度の身体活動を習慣化することが理想ですが、</a:t>
            </a:r>
            <a:r>
              <a:rPr dirty="0" sz="900" spc="45">
                <a:solidFill>
                  <a:srgbClr val="211F1F"/>
                </a:solidFill>
                <a:latin typeface="メイリオ"/>
                <a:cs typeface="メイリオ"/>
              </a:rPr>
              <a:t>まとまって運動する時間がないからと諦めず、まずは</a:t>
            </a:r>
            <a:r>
              <a:rPr dirty="0" sz="900" spc="390">
                <a:solidFill>
                  <a:srgbClr val="211F1F"/>
                </a:solidFill>
                <a:latin typeface="メイリオ"/>
                <a:cs typeface="メイリオ"/>
              </a:rPr>
              <a:t> </a:t>
            </a:r>
            <a:r>
              <a:rPr dirty="0" sz="900" spc="-5">
                <a:solidFill>
                  <a:srgbClr val="211F1F"/>
                </a:solidFill>
                <a:latin typeface="メイリオ"/>
                <a:cs typeface="メイリオ"/>
              </a:rPr>
              <a:t>1</a:t>
            </a:r>
            <a:r>
              <a:rPr dirty="0" sz="900">
                <a:solidFill>
                  <a:srgbClr val="211F1F"/>
                </a:solidFill>
                <a:latin typeface="メイリオ"/>
                <a:cs typeface="メイリオ"/>
              </a:rPr>
              <a:t>日60</a:t>
            </a:r>
            <a:r>
              <a:rPr dirty="0" sz="900" spc="10">
                <a:solidFill>
                  <a:srgbClr val="211F1F"/>
                </a:solidFill>
                <a:latin typeface="メイリオ"/>
                <a:cs typeface="メイリオ"/>
              </a:rPr>
              <a:t>分未満でも定期的な運動習慣を確⽴し、少しずつ </a:t>
            </a:r>
            <a:r>
              <a:rPr dirty="0" sz="900">
                <a:solidFill>
                  <a:srgbClr val="211F1F"/>
                </a:solidFill>
                <a:latin typeface="メイリオ"/>
                <a:cs typeface="メイリオ"/>
              </a:rPr>
              <a:t>運動時間を増やしていきましょう</a:t>
            </a:r>
            <a:r>
              <a:rPr dirty="0" sz="900" spc="10">
                <a:solidFill>
                  <a:srgbClr val="211F1F"/>
                </a:solidFill>
                <a:latin typeface="メイリオ"/>
                <a:cs typeface="メイリオ"/>
              </a:rPr>
              <a:t>（⇒</a:t>
            </a:r>
            <a:r>
              <a:rPr dirty="0" sz="900">
                <a:solidFill>
                  <a:srgbClr val="211F1F"/>
                </a:solidFill>
                <a:latin typeface="メイリオ"/>
                <a:cs typeface="メイリオ"/>
              </a:rPr>
              <a:t>「健康づくりのた</a:t>
            </a:r>
            <a:endParaRPr sz="900">
              <a:latin typeface="メイリオ"/>
              <a:cs typeface="メイリオ"/>
            </a:endParaRPr>
          </a:p>
        </p:txBody>
      </p:sp>
      <p:sp>
        <p:nvSpPr>
          <p:cNvPr id="3" name="object 3"/>
          <p:cNvSpPr txBox="1"/>
          <p:nvPr/>
        </p:nvSpPr>
        <p:spPr>
          <a:xfrm>
            <a:off x="426516" y="9554362"/>
            <a:ext cx="2255520" cy="162560"/>
          </a:xfrm>
          <a:prstGeom prst="rect">
            <a:avLst/>
          </a:prstGeom>
        </p:spPr>
        <p:txBody>
          <a:bodyPr wrap="square" lIns="0" tIns="12700" rIns="0" bIns="0" rtlCol="0" vert="horz">
            <a:spAutoFit/>
          </a:bodyPr>
          <a:lstStyle/>
          <a:p>
            <a:pPr marL="12700">
              <a:lnSpc>
                <a:spcPct val="100000"/>
              </a:lnSpc>
              <a:spcBef>
                <a:spcPts val="100"/>
              </a:spcBef>
            </a:pPr>
            <a:r>
              <a:rPr dirty="0" sz="900">
                <a:solidFill>
                  <a:srgbClr val="211F1F"/>
                </a:solidFill>
                <a:latin typeface="メイリオ"/>
                <a:cs typeface="メイリオ"/>
              </a:rPr>
              <a:t>めの身体活動・運動ガイド</a:t>
            </a:r>
            <a:r>
              <a:rPr dirty="0" sz="900" spc="-10">
                <a:solidFill>
                  <a:srgbClr val="211F1F"/>
                </a:solidFill>
                <a:latin typeface="メイリオ"/>
                <a:cs typeface="メイリオ"/>
              </a:rPr>
              <a:t>2023</a:t>
            </a:r>
            <a:r>
              <a:rPr dirty="0" sz="900">
                <a:solidFill>
                  <a:srgbClr val="211F1F"/>
                </a:solidFill>
                <a:latin typeface="メイリオ"/>
                <a:cs typeface="メイリオ"/>
              </a:rPr>
              <a:t>参照」）</a:t>
            </a:r>
            <a:r>
              <a:rPr dirty="0" sz="900" spc="-50">
                <a:solidFill>
                  <a:srgbClr val="211F1F"/>
                </a:solidFill>
                <a:latin typeface="メイリオ"/>
                <a:cs typeface="メイリオ"/>
              </a:rPr>
              <a:t>。</a:t>
            </a:r>
            <a:endParaRPr sz="900">
              <a:latin typeface="メイリオ"/>
              <a:cs typeface="メイリオ"/>
            </a:endParaRPr>
          </a:p>
        </p:txBody>
      </p:sp>
      <p:sp>
        <p:nvSpPr>
          <p:cNvPr id="4" name="object 4"/>
          <p:cNvSpPr txBox="1"/>
          <p:nvPr/>
        </p:nvSpPr>
        <p:spPr>
          <a:xfrm>
            <a:off x="3463416" y="4201160"/>
            <a:ext cx="3221355" cy="5269230"/>
          </a:xfrm>
          <a:prstGeom prst="rect">
            <a:avLst/>
          </a:prstGeom>
        </p:spPr>
        <p:txBody>
          <a:bodyPr wrap="square" lIns="0" tIns="90170" rIns="0" bIns="0" rtlCol="0" vert="horz">
            <a:spAutoFit/>
          </a:bodyPr>
          <a:lstStyle/>
          <a:p>
            <a:pPr marL="38100">
              <a:lnSpc>
                <a:spcPct val="100000"/>
              </a:lnSpc>
              <a:spcBef>
                <a:spcPts val="710"/>
              </a:spcBef>
            </a:pPr>
            <a:r>
              <a:rPr dirty="0" sz="900" spc="-5">
                <a:solidFill>
                  <a:srgbClr val="FFC000"/>
                </a:solidFill>
                <a:latin typeface="メイリオ"/>
                <a:cs typeface="メイリオ"/>
              </a:rPr>
              <a:t>運動のタイミングと頻度</a:t>
            </a:r>
            <a:endParaRPr sz="900">
              <a:latin typeface="メイリオ"/>
              <a:cs typeface="メイリオ"/>
            </a:endParaRPr>
          </a:p>
          <a:p>
            <a:pPr algn="just" marL="182880" marR="138430" indent="-144780">
              <a:lnSpc>
                <a:spcPct val="120000"/>
              </a:lnSpc>
              <a:spcBef>
                <a:spcPts val="395"/>
              </a:spcBef>
            </a:pPr>
            <a:r>
              <a:rPr dirty="0" sz="900" spc="-10">
                <a:solidFill>
                  <a:srgbClr val="FF9900"/>
                </a:solidFill>
                <a:latin typeface="Wingdings"/>
                <a:cs typeface="Wingdings"/>
              </a:rPr>
              <a:t></a:t>
            </a:r>
            <a:r>
              <a:rPr dirty="0" sz="900" spc="240">
                <a:solidFill>
                  <a:srgbClr val="FF9900"/>
                </a:solidFill>
                <a:latin typeface="Times New Roman"/>
                <a:cs typeface="Times New Roman"/>
              </a:rPr>
              <a:t> </a:t>
            </a:r>
            <a:r>
              <a:rPr dirty="0" sz="900">
                <a:solidFill>
                  <a:srgbClr val="211F1F"/>
                </a:solidFill>
                <a:latin typeface="メイリオ"/>
                <a:cs typeface="メイリオ"/>
              </a:rPr>
              <a:t>睡眠は深部体温リズムと深く関わっています。運動で深部体温が上昇した後、全身の血液循環が高まり、放熱が</a:t>
            </a:r>
            <a:r>
              <a:rPr dirty="0" sz="900" spc="25">
                <a:solidFill>
                  <a:srgbClr val="211F1F"/>
                </a:solidFill>
                <a:latin typeface="メイリオ"/>
                <a:cs typeface="メイリオ"/>
              </a:rPr>
              <a:t>促進され、深部体温が下がります</a:t>
            </a:r>
            <a:r>
              <a:rPr dirty="0" baseline="27777" sz="900" spc="52">
                <a:solidFill>
                  <a:srgbClr val="211F1F"/>
                </a:solidFill>
                <a:latin typeface="メイリオ"/>
                <a:cs typeface="メイリオ"/>
              </a:rPr>
              <a:t>８）</a:t>
            </a:r>
            <a:r>
              <a:rPr dirty="0" sz="900" spc="25">
                <a:solidFill>
                  <a:srgbClr val="211F1F"/>
                </a:solidFill>
                <a:latin typeface="メイリオ"/>
                <a:cs typeface="メイリオ"/>
              </a:rPr>
              <a:t>。この深部体温が</a:t>
            </a:r>
            <a:r>
              <a:rPr dirty="0" sz="900">
                <a:solidFill>
                  <a:srgbClr val="211F1F"/>
                </a:solidFill>
                <a:latin typeface="メイリオ"/>
                <a:cs typeface="メイリオ"/>
              </a:rPr>
              <a:t>下がる機序を利用するのが睡眠改善のコツです。運動のタイミングとしては、日中に運動を行うことで、身体活動量を確保しやすくなるとともに、寝る直前まで興奮状態が続くことを避けることができます。夕方や夜の時間</a:t>
            </a:r>
            <a:r>
              <a:rPr dirty="0" sz="900" spc="5">
                <a:solidFill>
                  <a:srgbClr val="211F1F"/>
                </a:solidFill>
                <a:latin typeface="メイリオ"/>
                <a:cs typeface="メイリオ"/>
              </a:rPr>
              <a:t>帯の運動でも</a:t>
            </a:r>
            <a:r>
              <a:rPr dirty="0" sz="900" spc="10">
                <a:solidFill>
                  <a:srgbClr val="211F1F"/>
                </a:solidFill>
                <a:latin typeface="メイリオ"/>
                <a:cs typeface="メイリオ"/>
              </a:rPr>
              <a:t>（</a:t>
            </a:r>
            <a:r>
              <a:rPr dirty="0" sz="900">
                <a:solidFill>
                  <a:srgbClr val="211F1F"/>
                </a:solidFill>
                <a:latin typeface="メイリオ"/>
                <a:cs typeface="メイリオ"/>
              </a:rPr>
              <a:t>目安：就寝２</a:t>
            </a:r>
            <a:r>
              <a:rPr dirty="0" sz="900" spc="10">
                <a:solidFill>
                  <a:srgbClr val="211F1F"/>
                </a:solidFill>
                <a:latin typeface="メイリオ"/>
                <a:cs typeface="メイリオ"/>
              </a:rPr>
              <a:t>～４</a:t>
            </a:r>
            <a:r>
              <a:rPr dirty="0" sz="900" spc="5">
                <a:solidFill>
                  <a:srgbClr val="211F1F"/>
                </a:solidFill>
                <a:latin typeface="メイリオ"/>
                <a:cs typeface="メイリオ"/>
              </a:rPr>
              <a:t>時間前まで</a:t>
            </a:r>
            <a:r>
              <a:rPr dirty="0" sz="900">
                <a:solidFill>
                  <a:srgbClr val="211F1F"/>
                </a:solidFill>
                <a:latin typeface="メイリオ"/>
                <a:cs typeface="メイリオ"/>
              </a:rPr>
              <a:t>）</a:t>
            </a:r>
            <a:r>
              <a:rPr dirty="0" sz="900" spc="10">
                <a:solidFill>
                  <a:srgbClr val="211F1F"/>
                </a:solidFill>
                <a:latin typeface="メイリオ"/>
                <a:cs typeface="メイリオ"/>
              </a:rPr>
              <a:t>、睡眠改</a:t>
            </a:r>
            <a:r>
              <a:rPr dirty="0" sz="900" spc="25">
                <a:solidFill>
                  <a:srgbClr val="211F1F"/>
                </a:solidFill>
                <a:latin typeface="メイリオ"/>
                <a:cs typeface="メイリオ"/>
              </a:rPr>
              <a:t>善に有効であることが報告されています</a:t>
            </a:r>
            <a:r>
              <a:rPr dirty="0" baseline="27777" sz="900" spc="52">
                <a:solidFill>
                  <a:srgbClr val="211F1F"/>
                </a:solidFill>
                <a:latin typeface="メイリオ"/>
                <a:cs typeface="メイリオ"/>
              </a:rPr>
              <a:t>９</a:t>
            </a:r>
            <a:r>
              <a:rPr dirty="0" baseline="27777" sz="900" spc="30">
                <a:solidFill>
                  <a:srgbClr val="211F1F"/>
                </a:solidFill>
                <a:latin typeface="メイリオ"/>
                <a:cs typeface="メイリオ"/>
              </a:rPr>
              <a:t>）</a:t>
            </a:r>
            <a:r>
              <a:rPr dirty="0" sz="900" spc="35">
                <a:solidFill>
                  <a:srgbClr val="211F1F"/>
                </a:solidFill>
                <a:latin typeface="メイリオ"/>
                <a:cs typeface="メイリオ"/>
              </a:rPr>
              <a:t>。運動の頻</a:t>
            </a:r>
            <a:r>
              <a:rPr dirty="0" sz="900">
                <a:solidFill>
                  <a:srgbClr val="211F1F"/>
                </a:solidFill>
                <a:latin typeface="メイリオ"/>
                <a:cs typeface="メイリオ"/>
              </a:rPr>
              <a:t>度は週１回よりも複数回行う方がより効果的</a:t>
            </a:r>
            <a:r>
              <a:rPr dirty="0" sz="900">
                <a:latin typeface="メイリオ"/>
                <a:cs typeface="メイリオ"/>
              </a:rPr>
              <a:t>ですが、まずは運動習慣を確⽴することが大切です。</a:t>
            </a:r>
            <a:endParaRPr sz="900">
              <a:latin typeface="メイリオ"/>
              <a:cs typeface="メイリオ"/>
            </a:endParaRPr>
          </a:p>
          <a:p>
            <a:pPr marL="38100">
              <a:lnSpc>
                <a:spcPct val="100000"/>
              </a:lnSpc>
              <a:spcBef>
                <a:spcPts val="625"/>
              </a:spcBef>
            </a:pPr>
            <a:r>
              <a:rPr dirty="0" sz="900" spc="-5">
                <a:solidFill>
                  <a:srgbClr val="FFC000"/>
                </a:solidFill>
                <a:latin typeface="メイリオ"/>
                <a:cs typeface="メイリオ"/>
              </a:rPr>
              <a:t>年代別及び妊婦、不眠症の人へ推奨される運動</a:t>
            </a:r>
            <a:endParaRPr sz="900">
              <a:latin typeface="メイリオ"/>
              <a:cs typeface="メイリオ"/>
            </a:endParaRPr>
          </a:p>
          <a:p>
            <a:pPr algn="just" marL="182880" marR="143510" indent="-144780">
              <a:lnSpc>
                <a:spcPct val="120000"/>
              </a:lnSpc>
              <a:spcBef>
                <a:spcPts val="395"/>
              </a:spcBef>
            </a:pPr>
            <a:r>
              <a:rPr dirty="0" sz="900" spc="-10">
                <a:solidFill>
                  <a:srgbClr val="FF9900"/>
                </a:solidFill>
                <a:latin typeface="Wingdings"/>
                <a:cs typeface="Wingdings"/>
              </a:rPr>
              <a:t></a:t>
            </a:r>
            <a:r>
              <a:rPr dirty="0" sz="900" spc="240">
                <a:solidFill>
                  <a:srgbClr val="FF9900"/>
                </a:solidFill>
                <a:latin typeface="Times New Roman"/>
                <a:cs typeface="Times New Roman"/>
              </a:rPr>
              <a:t> </a:t>
            </a:r>
            <a:r>
              <a:rPr dirty="0" sz="900">
                <a:solidFill>
                  <a:srgbClr val="211F1F"/>
                </a:solidFill>
                <a:latin typeface="メイリオ"/>
                <a:cs typeface="メイリオ"/>
              </a:rPr>
              <a:t>こどもは、長時間の座りっぱなしを避け、屋外での遊び</a:t>
            </a:r>
            <a:r>
              <a:rPr dirty="0" sz="900" spc="5">
                <a:solidFill>
                  <a:srgbClr val="211F1F"/>
                </a:solidFill>
                <a:latin typeface="メイリオ"/>
                <a:cs typeface="メイリオ"/>
              </a:rPr>
              <a:t>や中</a:t>
            </a:r>
            <a:r>
              <a:rPr dirty="0" sz="900">
                <a:solidFill>
                  <a:srgbClr val="211F1F"/>
                </a:solidFill>
                <a:latin typeface="メイリオ"/>
                <a:cs typeface="メイリオ"/>
              </a:rPr>
              <a:t>～高強度の活発な身体活動をできるだけ毎日行うことで、睡眠不足や就寝時刻の遅れ、夜間の中途覚醒の減少が期待できます</a:t>
            </a:r>
            <a:r>
              <a:rPr dirty="0" baseline="27777" sz="900" spc="-7">
                <a:solidFill>
                  <a:srgbClr val="211F1F"/>
                </a:solidFill>
                <a:latin typeface="メイリオ"/>
                <a:cs typeface="メイリオ"/>
              </a:rPr>
              <a:t>10,11）</a:t>
            </a:r>
            <a:r>
              <a:rPr dirty="0" sz="900">
                <a:solidFill>
                  <a:srgbClr val="211F1F"/>
                </a:solidFill>
                <a:latin typeface="メイリオ"/>
                <a:cs typeface="メイリオ"/>
              </a:rPr>
              <a:t>。我が国を含む諸外国及び</a:t>
            </a:r>
            <a:r>
              <a:rPr dirty="0" sz="900" spc="-10">
                <a:solidFill>
                  <a:srgbClr val="211F1F"/>
                </a:solidFill>
                <a:latin typeface="メイリオ"/>
                <a:cs typeface="メイリオ"/>
              </a:rPr>
              <a:t>WHO</a:t>
            </a:r>
            <a:r>
              <a:rPr dirty="0" sz="900" spc="25">
                <a:solidFill>
                  <a:srgbClr val="211F1F"/>
                </a:solidFill>
                <a:latin typeface="メイリオ"/>
                <a:cs typeface="メイリオ"/>
              </a:rPr>
              <a:t>の健康ガイドラインでは、こどもに１日</a:t>
            </a:r>
            <a:r>
              <a:rPr dirty="0" sz="900" spc="20">
                <a:solidFill>
                  <a:srgbClr val="211F1F"/>
                </a:solidFill>
                <a:latin typeface="メイリオ"/>
                <a:cs typeface="メイリオ"/>
              </a:rPr>
              <a:t>60</a:t>
            </a:r>
            <a:r>
              <a:rPr dirty="0" sz="900" spc="25">
                <a:solidFill>
                  <a:srgbClr val="211F1F"/>
                </a:solidFill>
                <a:latin typeface="メイリオ"/>
                <a:cs typeface="メイリオ"/>
              </a:rPr>
              <a:t>分以上の身</a:t>
            </a:r>
            <a:r>
              <a:rPr dirty="0" sz="900" spc="20">
                <a:solidFill>
                  <a:srgbClr val="211F1F"/>
                </a:solidFill>
                <a:latin typeface="メイリオ"/>
                <a:cs typeface="メイリオ"/>
              </a:rPr>
              <a:t>体活動を推奨していますが</a:t>
            </a:r>
            <a:r>
              <a:rPr dirty="0" baseline="27777" sz="900" spc="7">
                <a:solidFill>
                  <a:srgbClr val="211F1F"/>
                </a:solidFill>
                <a:latin typeface="メイリオ"/>
                <a:cs typeface="メイリオ"/>
              </a:rPr>
              <a:t>12,13）</a:t>
            </a:r>
            <a:r>
              <a:rPr dirty="0" sz="900" spc="15">
                <a:solidFill>
                  <a:srgbClr val="211F1F"/>
                </a:solidFill>
                <a:latin typeface="メイリオ"/>
                <a:cs typeface="メイリオ"/>
              </a:rPr>
              <a:t>、これは良い睡眠を保</a:t>
            </a:r>
            <a:r>
              <a:rPr dirty="0" sz="900">
                <a:solidFill>
                  <a:srgbClr val="211F1F"/>
                </a:solidFill>
                <a:latin typeface="メイリオ"/>
                <a:cs typeface="メイリオ"/>
              </a:rPr>
              <a:t>つうえでの目安にもなります。</a:t>
            </a:r>
            <a:endParaRPr sz="900">
              <a:latin typeface="メイリオ"/>
              <a:cs typeface="メイリオ"/>
            </a:endParaRPr>
          </a:p>
          <a:p>
            <a:pPr algn="just" marL="182880" marR="141605" indent="-144780">
              <a:lnSpc>
                <a:spcPct val="120000"/>
              </a:lnSpc>
              <a:spcBef>
                <a:spcPts val="395"/>
              </a:spcBef>
            </a:pPr>
            <a:r>
              <a:rPr dirty="0" sz="900" spc="-10">
                <a:solidFill>
                  <a:srgbClr val="FF9900"/>
                </a:solidFill>
                <a:latin typeface="Wingdings"/>
                <a:cs typeface="Wingdings"/>
              </a:rPr>
              <a:t></a:t>
            </a:r>
            <a:r>
              <a:rPr dirty="0" sz="900" spc="240">
                <a:solidFill>
                  <a:srgbClr val="FF9900"/>
                </a:solidFill>
                <a:latin typeface="Times New Roman"/>
                <a:cs typeface="Times New Roman"/>
              </a:rPr>
              <a:t> </a:t>
            </a:r>
            <a:r>
              <a:rPr dirty="0" sz="900">
                <a:solidFill>
                  <a:srgbClr val="211F1F"/>
                </a:solidFill>
                <a:latin typeface="メイリオ"/>
                <a:cs typeface="メイリオ"/>
              </a:rPr>
              <a:t>成人では、中強度以上の身体活動</a:t>
            </a:r>
            <a:r>
              <a:rPr dirty="0" sz="900" spc="10">
                <a:solidFill>
                  <a:srgbClr val="211F1F"/>
                </a:solidFill>
                <a:latin typeface="メイリオ"/>
                <a:cs typeface="メイリオ"/>
              </a:rPr>
              <a:t>（</a:t>
            </a:r>
            <a:r>
              <a:rPr dirty="0" sz="900">
                <a:solidFill>
                  <a:srgbClr val="211F1F"/>
                </a:solidFill>
                <a:latin typeface="メイリオ"/>
                <a:cs typeface="メイリオ"/>
              </a:rPr>
              <a:t>有酸素運動や筋力ト</a:t>
            </a:r>
            <a:r>
              <a:rPr dirty="0" sz="900" spc="5">
                <a:solidFill>
                  <a:srgbClr val="211F1F"/>
                </a:solidFill>
                <a:latin typeface="メイリオ"/>
                <a:cs typeface="メイリオ"/>
              </a:rPr>
              <a:t>レーニングなど</a:t>
            </a:r>
            <a:r>
              <a:rPr dirty="0" sz="900" spc="10">
                <a:solidFill>
                  <a:srgbClr val="211F1F"/>
                </a:solidFill>
                <a:latin typeface="メイリオ"/>
                <a:cs typeface="メイリオ"/>
              </a:rPr>
              <a:t>）</a:t>
            </a:r>
            <a:r>
              <a:rPr dirty="0" sz="900">
                <a:solidFill>
                  <a:srgbClr val="211F1F"/>
                </a:solidFill>
                <a:latin typeface="メイリオ"/>
                <a:cs typeface="メイリオ"/>
              </a:rPr>
              <a:t>をできるだけ長く行うことが、睡眠改</a:t>
            </a:r>
            <a:r>
              <a:rPr dirty="0" sz="900" spc="35">
                <a:solidFill>
                  <a:srgbClr val="211F1F"/>
                </a:solidFill>
                <a:latin typeface="メイリオ"/>
                <a:cs typeface="メイリオ"/>
              </a:rPr>
              <a:t>善に有効です</a:t>
            </a:r>
            <a:r>
              <a:rPr dirty="0" baseline="27777" sz="900" spc="52">
                <a:solidFill>
                  <a:srgbClr val="211F1F"/>
                </a:solidFill>
                <a:latin typeface="メイリオ"/>
                <a:cs typeface="メイリオ"/>
              </a:rPr>
              <a:t>１</a:t>
            </a:r>
            <a:r>
              <a:rPr dirty="0" baseline="27777" sz="900" spc="30">
                <a:solidFill>
                  <a:srgbClr val="211F1F"/>
                </a:solidFill>
                <a:latin typeface="メイリオ"/>
                <a:cs typeface="メイリオ"/>
              </a:rPr>
              <a:t>）</a:t>
            </a:r>
            <a:r>
              <a:rPr dirty="0" sz="900" spc="20">
                <a:solidFill>
                  <a:srgbClr val="211F1F"/>
                </a:solidFill>
                <a:latin typeface="メイリオ"/>
                <a:cs typeface="メイリオ"/>
              </a:rPr>
              <a:t>。余暇に積極的にからだを動かすと不</a:t>
            </a:r>
            <a:r>
              <a:rPr dirty="0" sz="900">
                <a:solidFill>
                  <a:srgbClr val="211F1F"/>
                </a:solidFill>
                <a:latin typeface="メイリオ"/>
                <a:cs typeface="メイリオ"/>
              </a:rPr>
              <a:t>眠のリスクを下げることが期待できます</a:t>
            </a:r>
            <a:r>
              <a:rPr dirty="0" baseline="27777" sz="900" spc="-15">
                <a:solidFill>
                  <a:srgbClr val="211F1F"/>
                </a:solidFill>
                <a:latin typeface="メイリオ"/>
                <a:cs typeface="メイリオ"/>
              </a:rPr>
              <a:t>14）</a:t>
            </a:r>
            <a:r>
              <a:rPr dirty="0" sz="900">
                <a:solidFill>
                  <a:srgbClr val="211F1F"/>
                </a:solidFill>
                <a:latin typeface="メイリオ"/>
                <a:cs typeface="メイリオ"/>
              </a:rPr>
              <a:t>。</a:t>
            </a:r>
            <a:endParaRPr sz="900">
              <a:latin typeface="メイリオ"/>
              <a:cs typeface="メイリオ"/>
            </a:endParaRPr>
          </a:p>
          <a:p>
            <a:pPr marL="182880" marR="30480" indent="-144780">
              <a:lnSpc>
                <a:spcPct val="120000"/>
              </a:lnSpc>
              <a:spcBef>
                <a:spcPts val="409"/>
              </a:spcBef>
            </a:pPr>
            <a:r>
              <a:rPr dirty="0" sz="900">
                <a:solidFill>
                  <a:srgbClr val="FF9900"/>
                </a:solidFill>
                <a:latin typeface="Wingdings"/>
                <a:cs typeface="Wingdings"/>
              </a:rPr>
              <a:t></a:t>
            </a:r>
            <a:r>
              <a:rPr dirty="0" sz="900" spc="430">
                <a:solidFill>
                  <a:srgbClr val="FF9900"/>
                </a:solidFill>
                <a:latin typeface="Times New Roman"/>
                <a:cs typeface="Times New Roman"/>
              </a:rPr>
              <a:t> </a:t>
            </a:r>
            <a:r>
              <a:rPr dirty="0" sz="900" spc="-5">
                <a:solidFill>
                  <a:srgbClr val="211F1F"/>
                </a:solidFill>
                <a:latin typeface="メイリオ"/>
                <a:cs typeface="メイリオ"/>
              </a:rPr>
              <a:t>高齢者では、中強度以上の有酸素運動、筋力トレーニン</a:t>
            </a:r>
            <a:r>
              <a:rPr dirty="0" sz="900">
                <a:solidFill>
                  <a:srgbClr val="211F1F"/>
                </a:solidFill>
                <a:latin typeface="メイリオ"/>
                <a:cs typeface="メイリオ"/>
              </a:rPr>
              <a:t> </a:t>
            </a:r>
            <a:r>
              <a:rPr dirty="0" sz="900" spc="-5">
                <a:solidFill>
                  <a:srgbClr val="211F1F"/>
                </a:solidFill>
                <a:latin typeface="メイリオ"/>
                <a:cs typeface="メイリオ"/>
              </a:rPr>
              <a:t>グ、ゆっくりとバランスをとりながらからだを動かすヨ</a:t>
            </a:r>
            <a:r>
              <a:rPr dirty="0" sz="900">
                <a:solidFill>
                  <a:srgbClr val="211F1F"/>
                </a:solidFill>
                <a:latin typeface="メイリオ"/>
                <a:cs typeface="メイリオ"/>
              </a:rPr>
              <a:t> ガなどの運動が睡眠改善につながります。</a:t>
            </a:r>
            <a:r>
              <a:rPr dirty="0" sz="900" spc="-10">
                <a:solidFill>
                  <a:srgbClr val="211F1F"/>
                </a:solidFill>
                <a:latin typeface="メイリオ"/>
                <a:cs typeface="メイリオ"/>
              </a:rPr>
              <a:t>1</a:t>
            </a:r>
            <a:r>
              <a:rPr dirty="0" sz="900">
                <a:solidFill>
                  <a:srgbClr val="211F1F"/>
                </a:solidFill>
                <a:latin typeface="メイリオ"/>
                <a:cs typeface="メイリオ"/>
              </a:rPr>
              <a:t>日60</a:t>
            </a:r>
            <a:r>
              <a:rPr dirty="0" sz="900" spc="-20">
                <a:solidFill>
                  <a:srgbClr val="211F1F"/>
                </a:solidFill>
                <a:latin typeface="メイリオ"/>
                <a:cs typeface="メイリオ"/>
              </a:rPr>
              <a:t>分未満</a:t>
            </a:r>
            <a:r>
              <a:rPr dirty="0" sz="900" spc="500">
                <a:solidFill>
                  <a:srgbClr val="211F1F"/>
                </a:solidFill>
                <a:latin typeface="メイリオ"/>
                <a:cs typeface="メイリオ"/>
              </a:rPr>
              <a:t> </a:t>
            </a:r>
            <a:r>
              <a:rPr dirty="0" sz="900">
                <a:solidFill>
                  <a:srgbClr val="211F1F"/>
                </a:solidFill>
                <a:latin typeface="メイリオ"/>
                <a:cs typeface="メイリオ"/>
              </a:rPr>
              <a:t>でも週に複数回の習慣的な運動で、入眠潜時の短縮</a:t>
            </a:r>
            <a:r>
              <a:rPr dirty="0" baseline="27777" sz="900">
                <a:solidFill>
                  <a:srgbClr val="211F1F"/>
                </a:solidFill>
                <a:latin typeface="メイリオ"/>
                <a:cs typeface="メイリオ"/>
              </a:rPr>
              <a:t>１）</a:t>
            </a:r>
            <a:r>
              <a:rPr dirty="0" sz="900" spc="-50">
                <a:solidFill>
                  <a:srgbClr val="211F1F"/>
                </a:solidFill>
                <a:latin typeface="メイリオ"/>
                <a:cs typeface="メイリオ"/>
              </a:rPr>
              <a:t>、</a:t>
            </a:r>
            <a:r>
              <a:rPr dirty="0" sz="900">
                <a:solidFill>
                  <a:srgbClr val="211F1F"/>
                </a:solidFill>
                <a:latin typeface="メイリオ"/>
                <a:cs typeface="メイリオ"/>
              </a:rPr>
              <a:t>睡眠時間の増加</a:t>
            </a:r>
            <a:r>
              <a:rPr dirty="0" baseline="27777" sz="900">
                <a:solidFill>
                  <a:srgbClr val="211F1F"/>
                </a:solidFill>
                <a:latin typeface="メイリオ"/>
                <a:cs typeface="メイリオ"/>
              </a:rPr>
              <a:t>１）</a:t>
            </a:r>
            <a:r>
              <a:rPr dirty="0" sz="900">
                <a:solidFill>
                  <a:srgbClr val="211F1F"/>
                </a:solidFill>
                <a:latin typeface="メイリオ"/>
                <a:cs typeface="メイリオ"/>
              </a:rPr>
              <a:t>、主観的睡眠の質改善</a:t>
            </a:r>
            <a:r>
              <a:rPr dirty="0" baseline="27777" sz="900">
                <a:solidFill>
                  <a:srgbClr val="211F1F"/>
                </a:solidFill>
                <a:latin typeface="メイリオ"/>
                <a:cs typeface="メイリオ"/>
              </a:rPr>
              <a:t>15）</a:t>
            </a:r>
            <a:r>
              <a:rPr dirty="0" sz="900" spc="-10">
                <a:solidFill>
                  <a:srgbClr val="211F1F"/>
                </a:solidFill>
                <a:latin typeface="メイリオ"/>
                <a:cs typeface="メイリオ"/>
              </a:rPr>
              <a:t>が報告され</a:t>
            </a:r>
            <a:r>
              <a:rPr dirty="0" sz="900" spc="500">
                <a:solidFill>
                  <a:srgbClr val="211F1F"/>
                </a:solidFill>
                <a:latin typeface="メイリオ"/>
                <a:cs typeface="メイリオ"/>
              </a:rPr>
              <a:t> </a:t>
            </a:r>
            <a:r>
              <a:rPr dirty="0" sz="900" spc="-10">
                <a:solidFill>
                  <a:srgbClr val="211F1F"/>
                </a:solidFill>
                <a:latin typeface="メイリオ"/>
                <a:cs typeface="メイリオ"/>
              </a:rPr>
              <a:t>ています。</a:t>
            </a:r>
            <a:endParaRPr sz="900">
              <a:latin typeface="メイリオ"/>
              <a:cs typeface="メイリオ"/>
            </a:endParaRPr>
          </a:p>
        </p:txBody>
      </p:sp>
      <p:sp>
        <p:nvSpPr>
          <p:cNvPr id="5" name="object 5"/>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FFCC66"/>
          </a:solidFill>
        </p:spPr>
        <p:txBody>
          <a:bodyPr wrap="square" lIns="0" tIns="0" rIns="0" bIns="0" rtlCol="0"/>
          <a:lstStyle/>
          <a:p/>
        </p:txBody>
      </p:sp>
      <p:sp>
        <p:nvSpPr>
          <p:cNvPr id="6" name="object 6"/>
          <p:cNvSpPr txBox="1"/>
          <p:nvPr/>
        </p:nvSpPr>
        <p:spPr>
          <a:xfrm>
            <a:off x="1583816" y="-31622"/>
            <a:ext cx="368998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Calibri"/>
                <a:cs typeface="Calibri"/>
              </a:rPr>
              <a:t>2023</a:t>
            </a:r>
            <a:endParaRPr sz="1800">
              <a:latin typeface="Calibri"/>
              <a:cs typeface="Calibri"/>
            </a:endParaRPr>
          </a:p>
        </p:txBody>
      </p:sp>
      <p:sp>
        <p:nvSpPr>
          <p:cNvPr id="7" name="object 7"/>
          <p:cNvSpPr txBox="1"/>
          <p:nvPr/>
        </p:nvSpPr>
        <p:spPr>
          <a:xfrm>
            <a:off x="776427" y="645413"/>
            <a:ext cx="5297805" cy="311150"/>
          </a:xfrm>
          <a:prstGeom prst="rect">
            <a:avLst/>
          </a:prstGeom>
        </p:spPr>
        <p:txBody>
          <a:bodyPr wrap="square" lIns="0" tIns="15240" rIns="0" bIns="0" rtlCol="0" vert="horz">
            <a:spAutoFit/>
          </a:bodyPr>
          <a:lstStyle/>
          <a:p>
            <a:pPr marL="12700">
              <a:lnSpc>
                <a:spcPct val="100000"/>
              </a:lnSpc>
              <a:spcBef>
                <a:spcPts val="120"/>
              </a:spcBef>
            </a:pPr>
            <a:r>
              <a:rPr dirty="0" sz="1850" spc="120" b="1">
                <a:solidFill>
                  <a:srgbClr val="FF9900"/>
                </a:solidFill>
                <a:latin typeface="メイリオ"/>
                <a:cs typeface="メイリオ"/>
              </a:rPr>
              <a:t>運動、食事等の生活習慣と睡眠について（案</a:t>
            </a:r>
            <a:r>
              <a:rPr dirty="0" sz="1850" spc="-50" b="1">
                <a:solidFill>
                  <a:srgbClr val="FF9900"/>
                </a:solidFill>
                <a:latin typeface="メイリオ"/>
                <a:cs typeface="メイリオ"/>
              </a:rPr>
              <a:t>）</a:t>
            </a:r>
            <a:endParaRPr sz="1850">
              <a:latin typeface="メイリオ"/>
              <a:cs typeface="メイリオ"/>
            </a:endParaRPr>
          </a:p>
        </p:txBody>
      </p:sp>
      <p:grpSp>
        <p:nvGrpSpPr>
          <p:cNvPr id="8" name="object 8"/>
          <p:cNvGrpSpPr/>
          <p:nvPr/>
        </p:nvGrpSpPr>
        <p:grpSpPr>
          <a:xfrm>
            <a:off x="270129" y="1206817"/>
            <a:ext cx="6319520" cy="1434465"/>
            <a:chOff x="270129" y="1206817"/>
            <a:chExt cx="6319520" cy="1434465"/>
          </a:xfrm>
        </p:grpSpPr>
        <p:sp>
          <p:nvSpPr>
            <p:cNvPr id="9" name="object 9"/>
            <p:cNvSpPr/>
            <p:nvPr/>
          </p:nvSpPr>
          <p:spPr>
            <a:xfrm>
              <a:off x="294132" y="1211580"/>
              <a:ext cx="6285230" cy="1424940"/>
            </a:xfrm>
            <a:custGeom>
              <a:avLst/>
              <a:gdLst/>
              <a:ahLst/>
              <a:cxnLst/>
              <a:rect l="l" t="t" r="r" b="b"/>
              <a:pathLst>
                <a:path w="6285230" h="1424939">
                  <a:moveTo>
                    <a:pt x="6284975" y="0"/>
                  </a:moveTo>
                  <a:lnTo>
                    <a:pt x="0" y="0"/>
                  </a:lnTo>
                  <a:lnTo>
                    <a:pt x="0" y="1424940"/>
                  </a:lnTo>
                  <a:lnTo>
                    <a:pt x="6284975" y="1424940"/>
                  </a:lnTo>
                  <a:lnTo>
                    <a:pt x="6284975" y="0"/>
                  </a:lnTo>
                  <a:close/>
                </a:path>
              </a:pathLst>
            </a:custGeom>
            <a:solidFill>
              <a:srgbClr val="E7E6E6"/>
            </a:solidFill>
          </p:spPr>
          <p:txBody>
            <a:bodyPr wrap="square" lIns="0" tIns="0" rIns="0" bIns="0" rtlCol="0"/>
            <a:lstStyle/>
            <a:p/>
          </p:txBody>
        </p:sp>
        <p:sp>
          <p:nvSpPr>
            <p:cNvPr id="10" name="object 10"/>
            <p:cNvSpPr/>
            <p:nvPr/>
          </p:nvSpPr>
          <p:spPr>
            <a:xfrm>
              <a:off x="294132" y="1211580"/>
              <a:ext cx="6285230" cy="1424940"/>
            </a:xfrm>
            <a:custGeom>
              <a:avLst/>
              <a:gdLst/>
              <a:ahLst/>
              <a:cxnLst/>
              <a:rect l="l" t="t" r="r" b="b"/>
              <a:pathLst>
                <a:path w="6285230" h="1424939">
                  <a:moveTo>
                    <a:pt x="0" y="1424940"/>
                  </a:moveTo>
                  <a:lnTo>
                    <a:pt x="6284975" y="1424940"/>
                  </a:lnTo>
                  <a:lnTo>
                    <a:pt x="6284975" y="0"/>
                  </a:lnTo>
                  <a:lnTo>
                    <a:pt x="0" y="0"/>
                  </a:lnTo>
                  <a:lnTo>
                    <a:pt x="0" y="1424940"/>
                  </a:lnTo>
                  <a:close/>
                </a:path>
              </a:pathLst>
            </a:custGeom>
            <a:ln w="9524">
              <a:solidFill>
                <a:srgbClr val="000000"/>
              </a:solidFill>
            </a:ln>
          </p:spPr>
          <p:txBody>
            <a:bodyPr wrap="square" lIns="0" tIns="0" rIns="0" bIns="0" rtlCol="0"/>
            <a:lstStyle/>
            <a:p/>
          </p:txBody>
        </p:sp>
        <p:sp>
          <p:nvSpPr>
            <p:cNvPr id="11" name="object 11"/>
            <p:cNvSpPr/>
            <p:nvPr/>
          </p:nvSpPr>
          <p:spPr>
            <a:xfrm>
              <a:off x="279654" y="1401318"/>
              <a:ext cx="6300470" cy="0"/>
            </a:xfrm>
            <a:custGeom>
              <a:avLst/>
              <a:gdLst/>
              <a:ahLst/>
              <a:cxnLst/>
              <a:rect l="l" t="t" r="r" b="b"/>
              <a:pathLst>
                <a:path w="6300470" h="0">
                  <a:moveTo>
                    <a:pt x="0" y="0"/>
                  </a:moveTo>
                  <a:lnTo>
                    <a:pt x="453390" y="0"/>
                  </a:lnTo>
                </a:path>
                <a:path w="6300470" h="0">
                  <a:moveTo>
                    <a:pt x="1198626" y="0"/>
                  </a:moveTo>
                  <a:lnTo>
                    <a:pt x="6299962" y="0"/>
                  </a:lnTo>
                </a:path>
              </a:pathLst>
            </a:custGeom>
            <a:ln w="19050">
              <a:solidFill>
                <a:srgbClr val="FF9900"/>
              </a:solidFill>
            </a:ln>
          </p:spPr>
          <p:txBody>
            <a:bodyPr wrap="square" lIns="0" tIns="0" rIns="0" bIns="0" rtlCol="0"/>
            <a:lstStyle/>
            <a:p/>
          </p:txBody>
        </p:sp>
      </p:grpSp>
      <p:sp>
        <p:nvSpPr>
          <p:cNvPr id="12" name="object 12"/>
          <p:cNvSpPr txBox="1"/>
          <p:nvPr/>
        </p:nvSpPr>
        <p:spPr>
          <a:xfrm>
            <a:off x="416763" y="1307719"/>
            <a:ext cx="5911850" cy="1277620"/>
          </a:xfrm>
          <a:prstGeom prst="rect">
            <a:avLst/>
          </a:prstGeom>
        </p:spPr>
        <p:txBody>
          <a:bodyPr wrap="square" lIns="0" tIns="13335" rIns="0" bIns="0" rtlCol="0" vert="horz">
            <a:spAutoFit/>
          </a:bodyPr>
          <a:lstStyle/>
          <a:p>
            <a:pPr marL="436245">
              <a:lnSpc>
                <a:spcPct val="100000"/>
              </a:lnSpc>
              <a:spcBef>
                <a:spcPts val="105"/>
              </a:spcBef>
            </a:pPr>
            <a:r>
              <a:rPr dirty="0" sz="1050" spc="-60" b="1">
                <a:solidFill>
                  <a:srgbClr val="FF9900"/>
                </a:solidFill>
                <a:latin typeface="メイリオ"/>
                <a:cs typeface="メイリオ"/>
              </a:rPr>
              <a:t>ポイント</a:t>
            </a:r>
            <a:endParaRPr sz="1050">
              <a:latin typeface="メイリオ"/>
              <a:cs typeface="メイリオ"/>
            </a:endParaRPr>
          </a:p>
          <a:p>
            <a:pPr marL="12700">
              <a:lnSpc>
                <a:spcPct val="100000"/>
              </a:lnSpc>
              <a:spcBef>
                <a:spcPts val="795"/>
              </a:spcBef>
            </a:pPr>
            <a:r>
              <a:rPr dirty="0" sz="1000">
                <a:solidFill>
                  <a:srgbClr val="FF9900"/>
                </a:solidFill>
                <a:latin typeface="Wingdings"/>
                <a:cs typeface="Wingdings"/>
              </a:rPr>
              <a:t></a:t>
            </a:r>
            <a:r>
              <a:rPr dirty="0" sz="1000" spc="409">
                <a:solidFill>
                  <a:srgbClr val="FF9900"/>
                </a:solidFill>
                <a:latin typeface="Times New Roman"/>
                <a:cs typeface="Times New Roman"/>
              </a:rPr>
              <a:t> </a:t>
            </a:r>
            <a:r>
              <a:rPr dirty="0" sz="1000" spc="-15">
                <a:solidFill>
                  <a:srgbClr val="211F1F"/>
                </a:solidFill>
                <a:latin typeface="メイリオ"/>
                <a:cs typeface="メイリオ"/>
              </a:rPr>
              <a:t>適度な運動習慣を身につけることは、良質な睡眠の確保に役⽴つ。</a:t>
            </a:r>
            <a:endParaRPr sz="1000">
              <a:latin typeface="メイリオ"/>
              <a:cs typeface="メイリオ"/>
            </a:endParaRPr>
          </a:p>
          <a:p>
            <a:pPr marL="12700">
              <a:lnSpc>
                <a:spcPct val="100000"/>
              </a:lnSpc>
              <a:spcBef>
                <a:spcPts val="600"/>
              </a:spcBef>
            </a:pPr>
            <a:r>
              <a:rPr dirty="0" sz="1000">
                <a:solidFill>
                  <a:srgbClr val="FF9900"/>
                </a:solidFill>
                <a:latin typeface="Wingdings"/>
                <a:cs typeface="Wingdings"/>
              </a:rPr>
              <a:t></a:t>
            </a:r>
            <a:r>
              <a:rPr dirty="0" sz="1000" spc="409">
                <a:solidFill>
                  <a:srgbClr val="FF9900"/>
                </a:solidFill>
                <a:latin typeface="Times New Roman"/>
                <a:cs typeface="Times New Roman"/>
              </a:rPr>
              <a:t> </a:t>
            </a:r>
            <a:r>
              <a:rPr dirty="0" sz="1000" spc="-15">
                <a:solidFill>
                  <a:srgbClr val="211F1F"/>
                </a:solidFill>
                <a:latin typeface="メイリオ"/>
                <a:cs typeface="メイリオ"/>
              </a:rPr>
              <a:t>しっかり朝食を摂り、就寝直前の夜食を控えると、体内時計が調整され睡眠・覚醒リズムが整う。</a:t>
            </a:r>
            <a:endParaRPr sz="1000">
              <a:latin typeface="メイリオ"/>
              <a:cs typeface="メイリオ"/>
            </a:endParaRPr>
          </a:p>
          <a:p>
            <a:pPr marL="192405" marR="5080" indent="-180340">
              <a:lnSpc>
                <a:spcPct val="100000"/>
              </a:lnSpc>
              <a:spcBef>
                <a:spcPts val="600"/>
              </a:spcBef>
            </a:pPr>
            <a:r>
              <a:rPr dirty="0" sz="1000">
                <a:solidFill>
                  <a:srgbClr val="FF9900"/>
                </a:solidFill>
                <a:latin typeface="Wingdings"/>
                <a:cs typeface="Wingdings"/>
              </a:rPr>
              <a:t></a:t>
            </a:r>
            <a:r>
              <a:rPr dirty="0" sz="1000" spc="409">
                <a:solidFill>
                  <a:srgbClr val="FF9900"/>
                </a:solidFill>
                <a:latin typeface="Times New Roman"/>
                <a:cs typeface="Times New Roman"/>
              </a:rPr>
              <a:t> </a:t>
            </a:r>
            <a:r>
              <a:rPr dirty="0" sz="1000" spc="-15">
                <a:solidFill>
                  <a:srgbClr val="211F1F"/>
                </a:solidFill>
                <a:latin typeface="メイリオ"/>
                <a:cs typeface="メイリオ"/>
              </a:rPr>
              <a:t>就寝前にリラックスし、無理に寝ようとするのを避け、眠気が訪れてから寝床に入ると入眠しやすく</a:t>
            </a:r>
            <a:r>
              <a:rPr dirty="0" sz="1000" spc="-25">
                <a:solidFill>
                  <a:srgbClr val="211F1F"/>
                </a:solidFill>
                <a:latin typeface="メイリオ"/>
                <a:cs typeface="メイリオ"/>
              </a:rPr>
              <a:t>なる。</a:t>
            </a:r>
            <a:endParaRPr sz="1000">
              <a:latin typeface="メイリオ"/>
              <a:cs typeface="メイリオ"/>
            </a:endParaRPr>
          </a:p>
          <a:p>
            <a:pPr marL="12700">
              <a:lnSpc>
                <a:spcPct val="100000"/>
              </a:lnSpc>
              <a:spcBef>
                <a:spcPts val="600"/>
              </a:spcBef>
            </a:pPr>
            <a:r>
              <a:rPr dirty="0" sz="1000">
                <a:solidFill>
                  <a:srgbClr val="FF9900"/>
                </a:solidFill>
                <a:latin typeface="Wingdings"/>
                <a:cs typeface="Wingdings"/>
              </a:rPr>
              <a:t></a:t>
            </a:r>
            <a:r>
              <a:rPr dirty="0" sz="1000" spc="409">
                <a:solidFill>
                  <a:srgbClr val="FF9900"/>
                </a:solidFill>
                <a:latin typeface="Times New Roman"/>
                <a:cs typeface="Times New Roman"/>
              </a:rPr>
              <a:t> </a:t>
            </a:r>
            <a:r>
              <a:rPr dirty="0" sz="1000" spc="-15">
                <a:solidFill>
                  <a:srgbClr val="211F1F"/>
                </a:solidFill>
                <a:latin typeface="メイリオ"/>
                <a:cs typeface="メイリオ"/>
              </a:rPr>
              <a:t>規則正しい生活習慣で、日中の活動と夜間の睡眠のメリハリをつけることで睡眠の質が高まる。</a:t>
            </a:r>
            <a:endParaRPr sz="1000">
              <a:latin typeface="メイリオ"/>
              <a:cs typeface="メイリオ"/>
            </a:endParaRPr>
          </a:p>
        </p:txBody>
      </p:sp>
      <p:sp>
        <p:nvSpPr>
          <p:cNvPr id="13" name="object 13"/>
          <p:cNvSpPr/>
          <p:nvPr/>
        </p:nvSpPr>
        <p:spPr>
          <a:xfrm>
            <a:off x="278891" y="2685288"/>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FF9900"/>
          </a:solidFill>
        </p:spPr>
        <p:txBody>
          <a:bodyPr wrap="square" lIns="0" tIns="0" rIns="0" bIns="0" rtlCol="0"/>
          <a:lstStyle/>
          <a:p/>
        </p:txBody>
      </p:sp>
      <p:sp>
        <p:nvSpPr>
          <p:cNvPr id="14" name="object 14"/>
          <p:cNvSpPr txBox="1"/>
          <p:nvPr/>
        </p:nvSpPr>
        <p:spPr>
          <a:xfrm>
            <a:off x="316179" y="2698242"/>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5" name="object 15"/>
          <p:cNvSpPr txBox="1"/>
          <p:nvPr/>
        </p:nvSpPr>
        <p:spPr>
          <a:xfrm>
            <a:off x="638555" y="2685288"/>
            <a:ext cx="5941060" cy="251460"/>
          </a:xfrm>
          <a:prstGeom prst="rect">
            <a:avLst/>
          </a:prstGeom>
          <a:solidFill>
            <a:srgbClr val="FF9900"/>
          </a:solidFill>
        </p:spPr>
        <p:txBody>
          <a:bodyPr wrap="square" lIns="0" tIns="25400" rIns="0" bIns="0" rtlCol="0" vert="horz">
            <a:spAutoFit/>
          </a:bodyPr>
          <a:lstStyle/>
          <a:p>
            <a:pPr marL="91440">
              <a:lnSpc>
                <a:spcPct val="100000"/>
              </a:lnSpc>
              <a:spcBef>
                <a:spcPts val="200"/>
              </a:spcBef>
            </a:pPr>
            <a:r>
              <a:rPr dirty="0" sz="1200" spc="-5" b="1">
                <a:solidFill>
                  <a:srgbClr val="FFFFFF"/>
                </a:solidFill>
                <a:latin typeface="メイリオ"/>
                <a:cs typeface="メイリオ"/>
              </a:rPr>
              <a:t>適度な運動習慣を身につける</a:t>
            </a:r>
            <a:endParaRPr sz="1200">
              <a:latin typeface="メイリオ"/>
              <a:cs typeface="メイリオ"/>
            </a:endParaRPr>
          </a:p>
        </p:txBody>
      </p:sp>
      <p:sp>
        <p:nvSpPr>
          <p:cNvPr id="16" name="object 16"/>
          <p:cNvSpPr txBox="1"/>
          <p:nvPr/>
        </p:nvSpPr>
        <p:spPr>
          <a:xfrm>
            <a:off x="184099" y="2944749"/>
            <a:ext cx="3100070" cy="3100070"/>
          </a:xfrm>
          <a:prstGeom prst="rect">
            <a:avLst/>
          </a:prstGeom>
        </p:spPr>
        <p:txBody>
          <a:bodyPr wrap="square" lIns="0" tIns="12700" rIns="0" bIns="0" rtlCol="0" vert="horz">
            <a:spAutoFit/>
          </a:bodyPr>
          <a:lstStyle/>
          <a:p>
            <a:pPr algn="just" marL="182880" marR="30480" indent="-144780">
              <a:lnSpc>
                <a:spcPct val="120000"/>
              </a:lnSpc>
              <a:spcBef>
                <a:spcPts val="100"/>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solidFill>
                  <a:srgbClr val="211F1F"/>
                </a:solidFill>
                <a:latin typeface="メイリオ"/>
                <a:cs typeface="メイリオ"/>
              </a:rPr>
              <a:t>睡眠は、日中の身体活動等で消耗した体力等の回復の役割を担うことから、日中の身体活動量・強度が、眠りの</a:t>
            </a:r>
            <a:r>
              <a:rPr dirty="0" sz="900" spc="-15">
                <a:solidFill>
                  <a:srgbClr val="211F1F"/>
                </a:solidFill>
                <a:latin typeface="メイリオ"/>
                <a:cs typeface="メイリオ"/>
              </a:rPr>
              <a:t>必要量や質に影響します。また、運動習慣がない人は、</a:t>
            </a:r>
            <a:r>
              <a:rPr dirty="0" sz="900">
                <a:solidFill>
                  <a:srgbClr val="211F1F"/>
                </a:solidFill>
                <a:latin typeface="メイリオ"/>
                <a:cs typeface="メイリオ"/>
              </a:rPr>
              <a:t>睡眠休養感（睡眠で休養がとれている感覚）</a:t>
            </a:r>
            <a:r>
              <a:rPr dirty="0" sz="900" spc="-10">
                <a:solidFill>
                  <a:srgbClr val="211F1F"/>
                </a:solidFill>
                <a:latin typeface="メイリオ"/>
                <a:cs typeface="メイリオ"/>
              </a:rPr>
              <a:t>が低いこと</a:t>
            </a:r>
            <a:r>
              <a:rPr dirty="0" sz="900">
                <a:solidFill>
                  <a:srgbClr val="211F1F"/>
                </a:solidFill>
                <a:latin typeface="メイリオ"/>
                <a:cs typeface="メイリオ"/>
              </a:rPr>
              <a:t>がわかっています</a:t>
            </a:r>
            <a:r>
              <a:rPr dirty="0" baseline="27777" sz="900">
                <a:solidFill>
                  <a:srgbClr val="211F1F"/>
                </a:solidFill>
                <a:latin typeface="メイリオ"/>
                <a:cs typeface="メイリオ"/>
              </a:rPr>
              <a:t>２）</a:t>
            </a:r>
            <a:r>
              <a:rPr dirty="0" sz="900" spc="-5">
                <a:solidFill>
                  <a:srgbClr val="211F1F"/>
                </a:solidFill>
                <a:latin typeface="メイリオ"/>
                <a:cs typeface="メイリオ"/>
              </a:rPr>
              <a:t>。そのため、適度な運動習慣により、日中に身体をしっかり動かすことは、入眠の促進や中途覚醒の減少を通じて、睡眠時間を増やし、睡眠の質</a:t>
            </a:r>
            <a:r>
              <a:rPr dirty="0" sz="900">
                <a:solidFill>
                  <a:srgbClr val="211F1F"/>
                </a:solidFill>
                <a:latin typeface="メイリオ"/>
                <a:cs typeface="メイリオ"/>
              </a:rPr>
              <a:t>を高めます</a:t>
            </a:r>
            <a:r>
              <a:rPr dirty="0" baseline="27777" sz="900">
                <a:solidFill>
                  <a:srgbClr val="211F1F"/>
                </a:solidFill>
                <a:latin typeface="メイリオ"/>
                <a:cs typeface="メイリオ"/>
              </a:rPr>
              <a:t>１）</a:t>
            </a:r>
            <a:r>
              <a:rPr dirty="0" sz="900" spc="-5">
                <a:solidFill>
                  <a:srgbClr val="211F1F"/>
                </a:solidFill>
                <a:latin typeface="メイリオ"/>
                <a:cs typeface="メイリオ"/>
              </a:rPr>
              <a:t>。運動のタイプ、運動強度、運動時間、</a:t>
            </a:r>
            <a:r>
              <a:rPr dirty="0" sz="900">
                <a:solidFill>
                  <a:srgbClr val="211F1F"/>
                </a:solidFill>
                <a:latin typeface="メイリオ"/>
                <a:cs typeface="メイリオ"/>
              </a:rPr>
              <a:t>運動時刻（タイミング）</a:t>
            </a:r>
            <a:r>
              <a:rPr dirty="0" sz="900" spc="-5">
                <a:solidFill>
                  <a:srgbClr val="211F1F"/>
                </a:solidFill>
                <a:latin typeface="メイリオ"/>
                <a:cs typeface="メイリオ"/>
              </a:rPr>
              <a:t>や頻度に加えて１日の身体活動</a:t>
            </a:r>
            <a:endParaRPr sz="900">
              <a:latin typeface="メイリオ"/>
              <a:cs typeface="メイリオ"/>
            </a:endParaRPr>
          </a:p>
          <a:p>
            <a:pPr marL="182880" marR="34290">
              <a:lnSpc>
                <a:spcPct val="120000"/>
              </a:lnSpc>
            </a:pPr>
            <a:r>
              <a:rPr dirty="0" sz="900">
                <a:solidFill>
                  <a:srgbClr val="211F1F"/>
                </a:solidFill>
                <a:latin typeface="メイリオ"/>
                <a:cs typeface="メイリオ"/>
              </a:rPr>
              <a:t>（生活活動及び運動）</a:t>
            </a:r>
            <a:r>
              <a:rPr dirty="0" sz="900" spc="-5">
                <a:solidFill>
                  <a:srgbClr val="211F1F"/>
                </a:solidFill>
                <a:latin typeface="メイリオ"/>
                <a:cs typeface="メイリオ"/>
              </a:rPr>
              <a:t>量、年齢により、その効果は異な</a:t>
            </a:r>
            <a:r>
              <a:rPr dirty="0" sz="900" spc="-15">
                <a:solidFill>
                  <a:srgbClr val="211F1F"/>
                </a:solidFill>
                <a:latin typeface="メイリオ"/>
                <a:cs typeface="メイリオ"/>
              </a:rPr>
              <a:t>ります。</a:t>
            </a:r>
            <a:endParaRPr sz="900">
              <a:latin typeface="メイリオ"/>
              <a:cs typeface="メイリオ"/>
            </a:endParaRPr>
          </a:p>
          <a:p>
            <a:pPr marL="38100">
              <a:lnSpc>
                <a:spcPct val="100000"/>
              </a:lnSpc>
              <a:spcBef>
                <a:spcPts val="620"/>
              </a:spcBef>
            </a:pPr>
            <a:r>
              <a:rPr dirty="0" sz="900" spc="-10">
                <a:solidFill>
                  <a:srgbClr val="FFC000"/>
                </a:solidFill>
                <a:latin typeface="メイリオ"/>
                <a:cs typeface="メイリオ"/>
              </a:rPr>
              <a:t>運動のタイプ</a:t>
            </a:r>
            <a:endParaRPr sz="900">
              <a:latin typeface="メイリオ"/>
              <a:cs typeface="メイリオ"/>
            </a:endParaRPr>
          </a:p>
          <a:p>
            <a:pPr algn="just" marL="182880" marR="31115" indent="-144780">
              <a:lnSpc>
                <a:spcPct val="120000"/>
              </a:lnSpc>
              <a:spcBef>
                <a:spcPts val="400"/>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solidFill>
                  <a:srgbClr val="211F1F"/>
                </a:solidFill>
                <a:latin typeface="メイリオ"/>
                <a:cs typeface="メイリオ"/>
              </a:rPr>
              <a:t>ウォーキングやジョギングのような有酸素運動は、寝つ</a:t>
            </a:r>
            <a:r>
              <a:rPr dirty="0" sz="900">
                <a:solidFill>
                  <a:srgbClr val="211F1F"/>
                </a:solidFill>
                <a:latin typeface="メイリオ"/>
                <a:cs typeface="メイリオ"/>
              </a:rPr>
              <a:t>きを良くし</a:t>
            </a:r>
            <a:r>
              <a:rPr dirty="0" baseline="27777" sz="900">
                <a:solidFill>
                  <a:srgbClr val="211F1F"/>
                </a:solidFill>
                <a:latin typeface="メイリオ"/>
                <a:cs typeface="メイリオ"/>
              </a:rPr>
              <a:t>３，４）</a:t>
            </a:r>
            <a:r>
              <a:rPr dirty="0" sz="900" spc="-5">
                <a:solidFill>
                  <a:srgbClr val="211F1F"/>
                </a:solidFill>
                <a:latin typeface="メイリオ"/>
                <a:cs typeface="メイリオ"/>
              </a:rPr>
              <a:t>、深い睡眠や睡眠時間も増加させ、睡</a:t>
            </a:r>
            <a:r>
              <a:rPr dirty="0" sz="900">
                <a:solidFill>
                  <a:srgbClr val="211F1F"/>
                </a:solidFill>
                <a:latin typeface="メイリオ"/>
                <a:cs typeface="メイリオ"/>
              </a:rPr>
              <a:t>眠休養感も高めると報告されています</a:t>
            </a:r>
            <a:r>
              <a:rPr dirty="0" baseline="27777" sz="900">
                <a:solidFill>
                  <a:srgbClr val="211F1F"/>
                </a:solidFill>
                <a:latin typeface="メイリオ"/>
                <a:cs typeface="メイリオ"/>
              </a:rPr>
              <a:t>３,５）</a:t>
            </a:r>
            <a:r>
              <a:rPr dirty="0" sz="900" spc="-10">
                <a:solidFill>
                  <a:srgbClr val="211F1F"/>
                </a:solidFill>
                <a:latin typeface="メイリオ"/>
                <a:cs typeface="メイリオ"/>
              </a:rPr>
              <a:t>。ダンベル</a:t>
            </a:r>
            <a:r>
              <a:rPr dirty="0" sz="900" spc="-5">
                <a:solidFill>
                  <a:srgbClr val="211F1F"/>
                </a:solidFill>
                <a:latin typeface="メイリオ"/>
                <a:cs typeface="メイリオ"/>
              </a:rPr>
              <a:t>を用いるような筋力トレーニングも睡眠改善に効果があ</a:t>
            </a:r>
            <a:r>
              <a:rPr dirty="0" sz="900">
                <a:solidFill>
                  <a:srgbClr val="211F1F"/>
                </a:solidFill>
                <a:latin typeface="メイリオ"/>
                <a:cs typeface="メイリオ"/>
              </a:rPr>
              <a:t>るといわれています</a:t>
            </a:r>
            <a:r>
              <a:rPr dirty="0" baseline="27777" sz="900">
                <a:solidFill>
                  <a:srgbClr val="211F1F"/>
                </a:solidFill>
                <a:latin typeface="メイリオ"/>
                <a:cs typeface="メイリオ"/>
              </a:rPr>
              <a:t>６）</a:t>
            </a:r>
            <a:r>
              <a:rPr dirty="0" sz="900" spc="-50">
                <a:solidFill>
                  <a:srgbClr val="211F1F"/>
                </a:solidFill>
                <a:latin typeface="メイリオ"/>
                <a:cs typeface="メイリオ"/>
              </a:rPr>
              <a:t>。</a:t>
            </a:r>
            <a:endParaRPr sz="900">
              <a:latin typeface="メイリオ"/>
              <a:cs typeface="メイリオ"/>
            </a:endParaRPr>
          </a:p>
          <a:p>
            <a:pPr algn="ctr" marL="248920">
              <a:lnSpc>
                <a:spcPct val="100000"/>
              </a:lnSpc>
              <a:spcBef>
                <a:spcPts val="165"/>
              </a:spcBef>
            </a:pPr>
            <a:r>
              <a:rPr dirty="0" sz="1000" spc="-40">
                <a:solidFill>
                  <a:srgbClr val="001F5F"/>
                </a:solidFill>
                <a:latin typeface="メイリオ"/>
                <a:cs typeface="メイリオ"/>
              </a:rPr>
              <a:t>身体活動</a:t>
            </a:r>
            <a:endParaRPr sz="1000">
              <a:latin typeface="メイリオ"/>
              <a:cs typeface="メイリオ"/>
            </a:endParaRPr>
          </a:p>
        </p:txBody>
      </p:sp>
      <p:graphicFrame>
        <p:nvGraphicFramePr>
          <p:cNvPr id="17" name="object 17"/>
          <p:cNvGraphicFramePr>
            <a:graphicFrameLocks noGrp="1"/>
          </p:cNvGraphicFramePr>
          <p:nvPr/>
        </p:nvGraphicFramePr>
        <p:xfrm>
          <a:off x="426529" y="6068186"/>
          <a:ext cx="2941955" cy="993775"/>
        </p:xfrm>
        <a:graphic>
          <a:graphicData uri="http://schemas.openxmlformats.org/drawingml/2006/table">
            <a:tbl>
              <a:tblPr firstRow="1" bandRow="1">
                <a:tableStyleId>{2D5ABB26-0587-4C30-8999-92F81FD0307C}</a:tableStyleId>
              </a:tblPr>
              <a:tblGrid>
                <a:gridCol w="1426210"/>
                <a:gridCol w="1426210"/>
              </a:tblGrid>
              <a:tr h="156845">
                <a:tc>
                  <a:txBody>
                    <a:bodyPr/>
                    <a:lstStyle/>
                    <a:p>
                      <a:pPr algn="ctr" marL="635">
                        <a:lnSpc>
                          <a:spcPts val="990"/>
                        </a:lnSpc>
                      </a:pPr>
                      <a:r>
                        <a:rPr dirty="0" sz="900" spc="-35">
                          <a:solidFill>
                            <a:srgbClr val="FFFFFF"/>
                          </a:solidFill>
                          <a:latin typeface="メイリオ"/>
                          <a:cs typeface="メイリオ"/>
                        </a:rPr>
                        <a:t>生活活動</a:t>
                      </a:r>
                      <a:endParaRPr sz="900">
                        <a:latin typeface="メイリオ"/>
                        <a:cs typeface="メイリオ"/>
                      </a:endParaRPr>
                    </a:p>
                  </a:txBody>
                  <a:tcPr marL="0" marR="0" marB="0" marT="0">
                    <a:lnL w="9525">
                      <a:solidFill>
                        <a:srgbClr val="FFC000"/>
                      </a:solidFill>
                      <a:prstDash val="solid"/>
                    </a:lnL>
                    <a:lnR w="9525">
                      <a:solidFill>
                        <a:srgbClr val="00AFEF"/>
                      </a:solidFill>
                      <a:prstDash val="solid"/>
                    </a:lnR>
                    <a:solidFill>
                      <a:srgbClr val="FFC000"/>
                    </a:solidFill>
                  </a:tcPr>
                </a:tc>
                <a:tc>
                  <a:txBody>
                    <a:bodyPr/>
                    <a:lstStyle/>
                    <a:p>
                      <a:pPr algn="ctr" marL="23495">
                        <a:lnSpc>
                          <a:spcPts val="1065"/>
                        </a:lnSpc>
                      </a:pPr>
                      <a:r>
                        <a:rPr dirty="0" sz="900" spc="-40">
                          <a:solidFill>
                            <a:srgbClr val="FFFFFF"/>
                          </a:solidFill>
                          <a:latin typeface="メイリオ"/>
                          <a:cs typeface="メイリオ"/>
                        </a:rPr>
                        <a:t>運動</a:t>
                      </a:r>
                      <a:endParaRPr sz="900">
                        <a:latin typeface="メイリオ"/>
                        <a:cs typeface="メイリオ"/>
                      </a:endParaRPr>
                    </a:p>
                  </a:txBody>
                  <a:tcPr marL="0" marR="0" marB="0" marT="0">
                    <a:lnL w="9525">
                      <a:solidFill>
                        <a:srgbClr val="FFC000"/>
                      </a:solidFill>
                      <a:prstDash val="solid"/>
                    </a:lnL>
                    <a:lnR w="12700">
                      <a:solidFill>
                        <a:srgbClr val="00AFEF"/>
                      </a:solidFill>
                      <a:prstDash val="solid"/>
                    </a:lnR>
                    <a:solidFill>
                      <a:srgbClr val="00AFEF"/>
                    </a:solidFill>
                  </a:tcPr>
                </a:tc>
              </a:tr>
              <a:tr h="259079">
                <a:tc>
                  <a:txBody>
                    <a:bodyPr/>
                    <a:lstStyle/>
                    <a:p>
                      <a:pPr marL="247015" marR="108585" indent="-139065">
                        <a:lnSpc>
                          <a:spcPct val="100000"/>
                        </a:lnSpc>
                        <a:spcBef>
                          <a:spcPts val="90"/>
                        </a:spcBef>
                      </a:pPr>
                      <a:r>
                        <a:rPr dirty="0" sz="700" spc="-45">
                          <a:solidFill>
                            <a:srgbClr val="FFC000"/>
                          </a:solidFill>
                          <a:latin typeface="メイリオ"/>
                          <a:cs typeface="メイリオ"/>
                        </a:rPr>
                        <a:t>日常生活における労働、家事、通勤・通学などの活動</a:t>
                      </a:r>
                      <a:endParaRPr sz="700">
                        <a:latin typeface="メイリオ"/>
                        <a:cs typeface="メイリオ"/>
                      </a:endParaRPr>
                    </a:p>
                  </a:txBody>
                  <a:tcPr marL="0" marR="0" marB="0" marT="11430">
                    <a:lnL w="9525">
                      <a:solidFill>
                        <a:srgbClr val="FFC000"/>
                      </a:solidFill>
                      <a:prstDash val="solid"/>
                    </a:lnL>
                    <a:lnR w="9525">
                      <a:solidFill>
                        <a:srgbClr val="00AFEF"/>
                      </a:solidFill>
                      <a:prstDash val="solid"/>
                    </a:lnR>
                  </a:tcPr>
                </a:tc>
                <a:tc>
                  <a:txBody>
                    <a:bodyPr/>
                    <a:lstStyle/>
                    <a:p>
                      <a:pPr marL="297815" marR="10795" indent="-256540">
                        <a:lnSpc>
                          <a:spcPct val="100000"/>
                        </a:lnSpc>
                        <a:spcBef>
                          <a:spcPts val="45"/>
                        </a:spcBef>
                      </a:pPr>
                      <a:r>
                        <a:rPr dirty="0" sz="700" spc="-45">
                          <a:solidFill>
                            <a:srgbClr val="00AFEF"/>
                          </a:solidFill>
                          <a:latin typeface="メイリオ"/>
                          <a:cs typeface="メイリオ"/>
                        </a:rPr>
                        <a:t>体力の維持・向上を目的に計画的・意図的に実施する活動</a:t>
                      </a:r>
                      <a:endParaRPr sz="700">
                        <a:latin typeface="メイリオ"/>
                        <a:cs typeface="メイリオ"/>
                      </a:endParaRPr>
                    </a:p>
                  </a:txBody>
                  <a:tcPr marL="0" marR="0" marB="0" marT="5715">
                    <a:lnL w="9525">
                      <a:solidFill>
                        <a:srgbClr val="00AFEF"/>
                      </a:solidFill>
                      <a:prstDash val="solid"/>
                    </a:lnL>
                    <a:lnR w="9525">
                      <a:solidFill>
                        <a:srgbClr val="00AFEF"/>
                      </a:solidFill>
                      <a:prstDash val="solid"/>
                    </a:lnR>
                    <a:lnT w="3175">
                      <a:solidFill>
                        <a:srgbClr val="00AFEF"/>
                      </a:solidFill>
                      <a:prstDash val="solid"/>
                    </a:lnT>
                  </a:tcPr>
                </a:tc>
              </a:tr>
              <a:tr h="577850">
                <a:tc>
                  <a:txBody>
                    <a:bodyPr/>
                    <a:lstStyle/>
                    <a:p>
                      <a:pPr algn="just" marL="86360" marR="89535">
                        <a:lnSpc>
                          <a:spcPct val="100000"/>
                        </a:lnSpc>
                        <a:spcBef>
                          <a:spcPts val="555"/>
                        </a:spcBef>
                      </a:pPr>
                      <a:r>
                        <a:rPr dirty="0" sz="650" spc="-5">
                          <a:latin typeface="メイリオ"/>
                          <a:cs typeface="メイリオ"/>
                        </a:rPr>
                        <a:t>買い物・洗濯・掃除などの家事、</a:t>
                      </a:r>
                      <a:r>
                        <a:rPr dirty="0" sz="650" spc="-10">
                          <a:latin typeface="メイリオ"/>
                          <a:cs typeface="メイリオ"/>
                        </a:rPr>
                        <a:t>犬の散歩、こどもと遊ぶ、運動・</a:t>
                      </a:r>
                      <a:r>
                        <a:rPr dirty="0" sz="650" spc="55">
                          <a:latin typeface="メイリオ"/>
                          <a:cs typeface="メイリオ"/>
                        </a:rPr>
                        <a:t>通学・ 階段昇降・荷物運搬・</a:t>
                      </a:r>
                      <a:r>
                        <a:rPr dirty="0" sz="650" spc="-35">
                          <a:latin typeface="メイリオ"/>
                          <a:cs typeface="メイリオ"/>
                        </a:rPr>
                        <a:t>農作業など仕事上の活動</a:t>
                      </a:r>
                      <a:endParaRPr sz="650">
                        <a:latin typeface="メイリオ"/>
                        <a:cs typeface="メイリオ"/>
                      </a:endParaRPr>
                    </a:p>
                  </a:txBody>
                  <a:tcPr marL="0" marR="0" marB="0" marT="70485">
                    <a:lnL w="9525">
                      <a:solidFill>
                        <a:srgbClr val="FFC000"/>
                      </a:solidFill>
                      <a:prstDash val="solid"/>
                    </a:lnL>
                    <a:lnR w="9525">
                      <a:solidFill>
                        <a:srgbClr val="00AFEF"/>
                      </a:solidFill>
                      <a:prstDash val="solid"/>
                    </a:lnR>
                    <a:lnB w="9525">
                      <a:solidFill>
                        <a:srgbClr val="FFC000"/>
                      </a:solidFill>
                      <a:prstDash val="solid"/>
                    </a:lnB>
                  </a:tcPr>
                </a:tc>
                <a:tc>
                  <a:txBody>
                    <a:bodyPr/>
                    <a:lstStyle/>
                    <a:p>
                      <a:pPr algn="just" marL="86360" marR="55244">
                        <a:lnSpc>
                          <a:spcPct val="100000"/>
                        </a:lnSpc>
                        <a:spcBef>
                          <a:spcPts val="285"/>
                        </a:spcBef>
                      </a:pPr>
                      <a:r>
                        <a:rPr dirty="0" sz="650" spc="-40">
                          <a:latin typeface="メイリオ"/>
                          <a:cs typeface="メイリオ"/>
                        </a:rPr>
                        <a:t>ウォーキング（</a:t>
                      </a:r>
                      <a:r>
                        <a:rPr dirty="0" sz="650" spc="-35">
                          <a:latin typeface="メイリオ"/>
                          <a:cs typeface="メイリオ"/>
                        </a:rPr>
                        <a:t>歩行</a:t>
                      </a:r>
                      <a:r>
                        <a:rPr dirty="0" sz="650" spc="-40">
                          <a:latin typeface="メイリオ"/>
                          <a:cs typeface="メイリオ"/>
                        </a:rPr>
                        <a:t>）</a:t>
                      </a:r>
                      <a:r>
                        <a:rPr dirty="0" sz="650" spc="-45">
                          <a:latin typeface="メイリオ"/>
                          <a:cs typeface="メイリオ"/>
                        </a:rPr>
                        <a:t>などの有酸素運動、エアロビクス、ジョギング、</a:t>
                      </a:r>
                      <a:r>
                        <a:rPr dirty="0" sz="650" spc="50">
                          <a:latin typeface="メイリオ"/>
                          <a:cs typeface="メイリオ"/>
                        </a:rPr>
                        <a:t>サイクリング、太極拳、ヨガ、</a:t>
                      </a:r>
                      <a:r>
                        <a:rPr dirty="0" sz="650" spc="-45">
                          <a:latin typeface="メイリオ"/>
                          <a:cs typeface="メイリオ"/>
                        </a:rPr>
                        <a:t>テニス、サッカーなどのスポーツ、筋力トレーニング、余暇時間の散歩</a:t>
                      </a:r>
                      <a:endParaRPr sz="650">
                        <a:latin typeface="メイリオ"/>
                        <a:cs typeface="メイリオ"/>
                      </a:endParaRPr>
                    </a:p>
                  </a:txBody>
                  <a:tcPr marL="0" marR="0" marB="0" marT="36195">
                    <a:lnL w="9525">
                      <a:solidFill>
                        <a:srgbClr val="00AFEF"/>
                      </a:solidFill>
                      <a:prstDash val="solid"/>
                    </a:lnL>
                    <a:lnR w="9525">
                      <a:solidFill>
                        <a:srgbClr val="00AFEF"/>
                      </a:solidFill>
                      <a:prstDash val="solid"/>
                    </a:lnR>
                    <a:lnB w="9525">
                      <a:solidFill>
                        <a:srgbClr val="00AFEF"/>
                      </a:solidFill>
                      <a:prstDash val="solid"/>
                    </a:lnB>
                  </a:tcPr>
                </a:tc>
              </a:tr>
            </a:tbl>
          </a:graphicData>
        </a:graphic>
      </p:graphicFrame>
      <p:sp>
        <p:nvSpPr>
          <p:cNvPr id="18" name="object 18"/>
          <p:cNvSpPr txBox="1"/>
          <p:nvPr/>
        </p:nvSpPr>
        <p:spPr>
          <a:xfrm>
            <a:off x="2685288" y="339852"/>
            <a:ext cx="1487805" cy="189230"/>
          </a:xfrm>
          <a:prstGeom prst="rect">
            <a:avLst/>
          </a:prstGeom>
          <a:solidFill>
            <a:srgbClr val="FF9900"/>
          </a:solidFill>
        </p:spPr>
        <p:txBody>
          <a:bodyPr wrap="square" lIns="0" tIns="0" rIns="0" bIns="0" rtlCol="0" vert="horz">
            <a:spAutoFit/>
          </a:bodyPr>
          <a:lstStyle/>
          <a:p>
            <a:pPr marL="212725">
              <a:lnSpc>
                <a:spcPts val="1305"/>
              </a:lnSpc>
            </a:pPr>
            <a:r>
              <a:rPr dirty="0" sz="1200" spc="-10">
                <a:solidFill>
                  <a:srgbClr val="FFFFFF"/>
                </a:solidFill>
                <a:latin typeface="Calibri"/>
                <a:cs typeface="Calibri"/>
              </a:rPr>
              <a:t>INFORMATION</a:t>
            </a:r>
            <a:r>
              <a:rPr dirty="0" sz="1200" spc="-10">
                <a:solidFill>
                  <a:srgbClr val="FFFFFF"/>
                </a:solidFill>
                <a:latin typeface="メイリオ"/>
                <a:cs typeface="メイリオ"/>
              </a:rPr>
              <a:t>２</a:t>
            </a:r>
            <a:endParaRPr sz="1200">
              <a:latin typeface="メイリオ"/>
              <a:cs typeface="メイリオ"/>
            </a:endParaRPr>
          </a:p>
        </p:txBody>
      </p:sp>
      <p:pic>
        <p:nvPicPr>
          <p:cNvPr id="19" name="object 19"/>
          <p:cNvPicPr/>
          <p:nvPr/>
        </p:nvPicPr>
        <p:blipFill>
          <a:blip r:embed="rId2" cstate="print"/>
          <a:stretch>
            <a:fillRect/>
          </a:stretch>
        </p:blipFill>
        <p:spPr>
          <a:xfrm>
            <a:off x="3544975" y="3013652"/>
            <a:ext cx="3124455" cy="1143819"/>
          </a:xfrm>
          <a:prstGeom prst="rect">
            <a:avLst/>
          </a:prstGeom>
        </p:spPr>
      </p:pic>
      <p:sp>
        <p:nvSpPr>
          <p:cNvPr id="20" name="object 20"/>
          <p:cNvSpPr txBox="1"/>
          <p:nvPr/>
        </p:nvSpPr>
        <p:spPr>
          <a:xfrm>
            <a:off x="3365753" y="9600386"/>
            <a:ext cx="160020" cy="186690"/>
          </a:xfrm>
          <a:prstGeom prst="rect">
            <a:avLst/>
          </a:prstGeom>
        </p:spPr>
        <p:txBody>
          <a:bodyPr wrap="square" lIns="0" tIns="13335" rIns="0" bIns="0" rtlCol="0" vert="horz">
            <a:spAutoFit/>
          </a:bodyPr>
          <a:lstStyle/>
          <a:p>
            <a:pPr marL="12700">
              <a:lnSpc>
                <a:spcPct val="100000"/>
              </a:lnSpc>
              <a:spcBef>
                <a:spcPts val="105"/>
              </a:spcBef>
            </a:pPr>
            <a:r>
              <a:rPr dirty="0" sz="1050" spc="-25">
                <a:solidFill>
                  <a:srgbClr val="888888"/>
                </a:solidFill>
                <a:latin typeface="ＭＳ ゴシック"/>
                <a:cs typeface="ＭＳ ゴシック"/>
              </a:rPr>
              <a:t>25</a:t>
            </a:r>
            <a:endParaRPr sz="1050">
              <a:latin typeface="ＭＳ ゴシック"/>
              <a:cs typeface="ＭＳ ゴシック"/>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0115" y="81534"/>
            <a:ext cx="3197860" cy="1183640"/>
          </a:xfrm>
          <a:prstGeom prst="rect">
            <a:avLst/>
          </a:prstGeom>
        </p:spPr>
        <p:txBody>
          <a:bodyPr wrap="square" lIns="0" tIns="12700" rIns="0" bIns="0" rtlCol="0" vert="horz">
            <a:spAutoFit/>
          </a:bodyPr>
          <a:lstStyle/>
          <a:p>
            <a:pPr marL="1114425">
              <a:lnSpc>
                <a:spcPct val="100000"/>
              </a:lnSpc>
              <a:spcBef>
                <a:spcPts val="100"/>
              </a:spcBef>
            </a:pPr>
            <a:r>
              <a:rPr dirty="0" sz="800" spc="-65" b="1">
                <a:solidFill>
                  <a:srgbClr val="FFC000"/>
                </a:solidFill>
                <a:latin typeface="メイリオ"/>
                <a:cs typeface="メイリオ"/>
              </a:rPr>
              <a:t>運動、食事等の生活習慣と睡眠について</a:t>
            </a:r>
            <a:r>
              <a:rPr dirty="0" sz="800" spc="-50" b="1">
                <a:solidFill>
                  <a:srgbClr val="FFC000"/>
                </a:solidFill>
                <a:latin typeface="メイリオ"/>
                <a:cs typeface="メイリオ"/>
              </a:rPr>
              <a:t>（</a:t>
            </a:r>
            <a:r>
              <a:rPr dirty="0" sz="800" spc="-65" b="1">
                <a:solidFill>
                  <a:srgbClr val="FFC000"/>
                </a:solidFill>
                <a:latin typeface="メイリオ"/>
                <a:cs typeface="メイリオ"/>
              </a:rPr>
              <a:t>案</a:t>
            </a:r>
            <a:r>
              <a:rPr dirty="0" sz="800" spc="-50" b="1">
                <a:solidFill>
                  <a:srgbClr val="FFC000"/>
                </a:solidFill>
                <a:latin typeface="メイリオ"/>
                <a:cs typeface="メイリオ"/>
              </a:rPr>
              <a:t>）</a:t>
            </a:r>
            <a:endParaRPr sz="800">
              <a:latin typeface="メイリオ"/>
              <a:cs typeface="メイリオ"/>
            </a:endParaRPr>
          </a:p>
          <a:p>
            <a:pPr algn="just" marL="182880" marR="30480" indent="-144780">
              <a:lnSpc>
                <a:spcPct val="120100"/>
              </a:lnSpc>
              <a:spcBef>
                <a:spcPts val="655"/>
              </a:spcBef>
            </a:pPr>
            <a:r>
              <a:rPr dirty="0" sz="900" spc="-10">
                <a:solidFill>
                  <a:srgbClr val="FF9900"/>
                </a:solidFill>
                <a:latin typeface="Wingdings"/>
                <a:cs typeface="Wingdings"/>
              </a:rPr>
              <a:t></a:t>
            </a:r>
            <a:r>
              <a:rPr dirty="0" sz="900" spc="240">
                <a:solidFill>
                  <a:srgbClr val="FF9900"/>
                </a:solidFill>
                <a:latin typeface="Times New Roman"/>
                <a:cs typeface="Times New Roman"/>
              </a:rPr>
              <a:t> </a:t>
            </a:r>
            <a:r>
              <a:rPr dirty="0" sz="900" spc="30">
                <a:latin typeface="メイリオ"/>
                <a:cs typeface="メイリオ"/>
              </a:rPr>
              <a:t>不眠症の人は有酸素運動やヨガ・ピラティスなどの運動が、閉塞性睡眠時無呼吸がある人は有酸素運動や筋トレが有効といわれています。これらを含む中強度以上の運</a:t>
            </a:r>
            <a:r>
              <a:rPr dirty="0" sz="900" spc="35">
                <a:latin typeface="メイリオ"/>
                <a:cs typeface="メイリオ"/>
              </a:rPr>
              <a:t>動を主治医と相談しながら習慣的に行うと、睡眠時間の</a:t>
            </a:r>
            <a:endParaRPr sz="900">
              <a:latin typeface="メイリオ"/>
              <a:cs typeface="メイリオ"/>
            </a:endParaRPr>
          </a:p>
          <a:p>
            <a:pPr marL="182880" marR="38735">
              <a:lnSpc>
                <a:spcPts val="1019"/>
              </a:lnSpc>
              <a:spcBef>
                <a:spcPts val="300"/>
              </a:spcBef>
            </a:pPr>
            <a:r>
              <a:rPr dirty="0" sz="900">
                <a:latin typeface="メイリオ"/>
                <a:cs typeface="メイリオ"/>
              </a:rPr>
              <a:t>増加</a:t>
            </a:r>
            <a:r>
              <a:rPr dirty="0" baseline="27777" sz="900">
                <a:latin typeface="メイリオ"/>
                <a:cs typeface="メイリオ"/>
              </a:rPr>
              <a:t>18)</a:t>
            </a:r>
            <a:r>
              <a:rPr dirty="0" sz="900" spc="-5">
                <a:latin typeface="メイリオ"/>
                <a:cs typeface="メイリオ"/>
              </a:rPr>
              <a:t>や主観的な睡眠の質の改善につながると考えられ</a:t>
            </a:r>
            <a:r>
              <a:rPr dirty="0" baseline="-18518" sz="1350">
                <a:latin typeface="メイリオ"/>
                <a:cs typeface="メイリオ"/>
              </a:rPr>
              <a:t>ます</a:t>
            </a:r>
            <a:r>
              <a:rPr dirty="0" sz="600" spc="-10">
                <a:latin typeface="メイリオ"/>
                <a:cs typeface="メイリオ"/>
              </a:rPr>
              <a:t>1,19</a:t>
            </a:r>
            <a:r>
              <a:rPr dirty="0" sz="600" spc="-10">
                <a:solidFill>
                  <a:srgbClr val="211F1F"/>
                </a:solidFill>
                <a:latin typeface="メイリオ"/>
                <a:cs typeface="メイリオ"/>
              </a:rPr>
              <a:t>）</a:t>
            </a:r>
            <a:r>
              <a:rPr dirty="0" baseline="-18518" sz="1350" spc="-75">
                <a:solidFill>
                  <a:srgbClr val="211F1F"/>
                </a:solidFill>
                <a:latin typeface="メイリオ"/>
                <a:cs typeface="メイリオ"/>
              </a:rPr>
              <a:t>。</a:t>
            </a:r>
            <a:endParaRPr baseline="-18518" sz="1350">
              <a:latin typeface="メイリオ"/>
              <a:cs typeface="メイリオ"/>
            </a:endParaRPr>
          </a:p>
        </p:txBody>
      </p:sp>
      <p:sp>
        <p:nvSpPr>
          <p:cNvPr id="3" name="object 3"/>
          <p:cNvSpPr/>
          <p:nvPr/>
        </p:nvSpPr>
        <p:spPr>
          <a:xfrm>
            <a:off x="227075" y="1623060"/>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FF9900"/>
          </a:solidFill>
        </p:spPr>
        <p:txBody>
          <a:bodyPr wrap="square" lIns="0" tIns="0" rIns="0" bIns="0" rtlCol="0"/>
          <a:lstStyle/>
          <a:p/>
        </p:txBody>
      </p:sp>
      <p:sp>
        <p:nvSpPr>
          <p:cNvPr id="4" name="object 4"/>
          <p:cNvSpPr txBox="1"/>
          <p:nvPr/>
        </p:nvSpPr>
        <p:spPr>
          <a:xfrm>
            <a:off x="263448" y="1636014"/>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5" name="object 5"/>
          <p:cNvSpPr txBox="1"/>
          <p:nvPr/>
        </p:nvSpPr>
        <p:spPr>
          <a:xfrm>
            <a:off x="586740" y="1623060"/>
            <a:ext cx="5939155" cy="251460"/>
          </a:xfrm>
          <a:prstGeom prst="rect">
            <a:avLst/>
          </a:prstGeom>
          <a:solidFill>
            <a:srgbClr val="FF9900"/>
          </a:solidFill>
        </p:spPr>
        <p:txBody>
          <a:bodyPr wrap="square" lIns="0" tIns="25400" rIns="0" bIns="0" rtlCol="0" vert="horz">
            <a:spAutoFit/>
          </a:bodyPr>
          <a:lstStyle/>
          <a:p>
            <a:pPr marL="90805">
              <a:lnSpc>
                <a:spcPct val="100000"/>
              </a:lnSpc>
              <a:spcBef>
                <a:spcPts val="200"/>
              </a:spcBef>
            </a:pPr>
            <a:r>
              <a:rPr dirty="0" sz="1200" spc="-5" b="1">
                <a:solidFill>
                  <a:srgbClr val="FFFFFF"/>
                </a:solidFill>
                <a:latin typeface="メイリオ"/>
                <a:cs typeface="メイリオ"/>
              </a:rPr>
              <a:t>しっかり朝食を摂り、就寝直前の夜食を控える</a:t>
            </a:r>
            <a:endParaRPr sz="1200">
              <a:latin typeface="メイリオ"/>
              <a:cs typeface="メイリオ"/>
            </a:endParaRPr>
          </a:p>
        </p:txBody>
      </p:sp>
      <p:sp>
        <p:nvSpPr>
          <p:cNvPr id="6" name="object 6"/>
          <p:cNvSpPr txBox="1"/>
          <p:nvPr/>
        </p:nvSpPr>
        <p:spPr>
          <a:xfrm>
            <a:off x="173736" y="1917953"/>
            <a:ext cx="3141980" cy="1886585"/>
          </a:xfrm>
          <a:prstGeom prst="rect">
            <a:avLst/>
          </a:prstGeom>
        </p:spPr>
        <p:txBody>
          <a:bodyPr wrap="square" lIns="0" tIns="12700" rIns="0" bIns="0" rtlCol="0" vert="horz">
            <a:spAutoFit/>
          </a:bodyPr>
          <a:lstStyle/>
          <a:p>
            <a:pPr algn="just" marL="182880" marR="30480" indent="-145415">
              <a:lnSpc>
                <a:spcPct val="120000"/>
              </a:lnSpc>
              <a:spcBef>
                <a:spcPts val="100"/>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solidFill>
                  <a:srgbClr val="211F1F"/>
                </a:solidFill>
                <a:latin typeface="メイリオ"/>
                <a:cs typeface="メイリオ"/>
              </a:rPr>
              <a:t>朝の日光浴は体内時計の調整に役⽴ちますが、朝食もま</a:t>
            </a:r>
            <a:r>
              <a:rPr dirty="0" sz="900">
                <a:solidFill>
                  <a:srgbClr val="211F1F"/>
                </a:solidFill>
                <a:latin typeface="メイリオ"/>
                <a:cs typeface="メイリオ"/>
              </a:rPr>
              <a:t>た同様に体内時計の調整に寄与します。1</a:t>
            </a:r>
            <a:r>
              <a:rPr dirty="0" sz="900" spc="-10">
                <a:solidFill>
                  <a:srgbClr val="211F1F"/>
                </a:solidFill>
                <a:latin typeface="メイリオ"/>
                <a:cs typeface="メイリオ"/>
              </a:rPr>
              <a:t>週間程度の期</a:t>
            </a:r>
            <a:r>
              <a:rPr dirty="0" sz="900" spc="-5">
                <a:solidFill>
                  <a:srgbClr val="211F1F"/>
                </a:solidFill>
                <a:latin typeface="メイリオ"/>
                <a:cs typeface="メイリオ"/>
              </a:rPr>
              <a:t>間、朝食を⽋食することで体内時計が後退することが報</a:t>
            </a:r>
            <a:r>
              <a:rPr dirty="0" sz="900">
                <a:solidFill>
                  <a:srgbClr val="211F1F"/>
                </a:solidFill>
                <a:latin typeface="メイリオ"/>
                <a:cs typeface="メイリオ"/>
              </a:rPr>
              <a:t>告されています</a:t>
            </a:r>
            <a:r>
              <a:rPr dirty="0" baseline="27777" sz="900" spc="-15">
                <a:solidFill>
                  <a:srgbClr val="211F1F"/>
                </a:solidFill>
                <a:latin typeface="メイリオ"/>
                <a:cs typeface="メイリオ"/>
              </a:rPr>
              <a:t>20）</a:t>
            </a:r>
            <a:r>
              <a:rPr dirty="0" sz="900">
                <a:solidFill>
                  <a:srgbClr val="211F1F"/>
                </a:solidFill>
                <a:latin typeface="メイリオ"/>
                <a:cs typeface="メイリオ"/>
              </a:rPr>
              <a:t>。朝食を⽋食すると</a:t>
            </a:r>
            <a:r>
              <a:rPr dirty="0" sz="900" spc="-10">
                <a:latin typeface="メイリオ"/>
                <a:cs typeface="メイリオ"/>
              </a:rPr>
              <a:t>、体内時計の後退</a:t>
            </a:r>
            <a:r>
              <a:rPr dirty="0" sz="900" spc="-5">
                <a:latin typeface="メイリオ"/>
                <a:cs typeface="メイリオ"/>
              </a:rPr>
              <a:t>に伴う寝つきの悪化を介し、睡眠不足を生じやすくなり</a:t>
            </a:r>
            <a:r>
              <a:rPr dirty="0" sz="900">
                <a:latin typeface="メイリオ"/>
                <a:cs typeface="メイリオ"/>
              </a:rPr>
              <a:t>ます</a:t>
            </a:r>
            <a:r>
              <a:rPr dirty="0" baseline="27777" sz="900" spc="-15">
                <a:latin typeface="メイリオ"/>
                <a:cs typeface="メイリオ"/>
              </a:rPr>
              <a:t>21）</a:t>
            </a:r>
            <a:r>
              <a:rPr dirty="0" sz="900" spc="-5">
                <a:latin typeface="メイリオ"/>
                <a:cs typeface="メイリオ"/>
              </a:rPr>
              <a:t>。また、朝食の⽋食が睡眠休養感の低下と関連す</a:t>
            </a:r>
            <a:r>
              <a:rPr dirty="0" sz="900">
                <a:latin typeface="メイリオ"/>
                <a:cs typeface="メイリオ"/>
              </a:rPr>
              <a:t>ることも、最近の調査研究で明らかにされています</a:t>
            </a:r>
            <a:r>
              <a:rPr dirty="0" baseline="27777" sz="900" spc="-15">
                <a:latin typeface="メイリオ"/>
                <a:cs typeface="メイリオ"/>
              </a:rPr>
              <a:t>22）</a:t>
            </a:r>
            <a:r>
              <a:rPr dirty="0" sz="900" spc="-50">
                <a:latin typeface="メイリオ"/>
                <a:cs typeface="メイリオ"/>
              </a:rPr>
              <a:t>。</a:t>
            </a:r>
            <a:endParaRPr sz="900">
              <a:latin typeface="メイリオ"/>
              <a:cs typeface="メイリオ"/>
            </a:endParaRPr>
          </a:p>
          <a:p>
            <a:pPr algn="just" marL="182880" marR="30480" indent="-145415">
              <a:lnSpc>
                <a:spcPct val="120100"/>
              </a:lnSpc>
              <a:spcBef>
                <a:spcPts val="395"/>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latin typeface="メイリオ"/>
                <a:cs typeface="メイリオ"/>
              </a:rPr>
              <a:t>就寝前の夜食や間食は、朝食の⽋食と同様に体内時計を</a:t>
            </a:r>
            <a:r>
              <a:rPr dirty="0" sz="900">
                <a:latin typeface="メイリオ"/>
                <a:cs typeface="メイリオ"/>
              </a:rPr>
              <a:t>後退させ</a:t>
            </a:r>
            <a:r>
              <a:rPr dirty="0" baseline="27777" sz="900" spc="-15">
                <a:latin typeface="メイリオ"/>
                <a:cs typeface="メイリオ"/>
              </a:rPr>
              <a:t>23）</a:t>
            </a:r>
            <a:r>
              <a:rPr dirty="0" sz="900" spc="-5">
                <a:latin typeface="メイリオ"/>
                <a:cs typeface="メイリオ"/>
              </a:rPr>
              <a:t>、翌朝の睡眠休養感や主観的睡眠の質を低下</a:t>
            </a:r>
            <a:r>
              <a:rPr dirty="0" sz="900">
                <a:latin typeface="メイリオ"/>
                <a:cs typeface="メイリオ"/>
              </a:rPr>
              <a:t>させることが報告されています</a:t>
            </a:r>
            <a:r>
              <a:rPr dirty="0" baseline="27777" sz="900">
                <a:latin typeface="メイリオ"/>
                <a:cs typeface="メイリオ"/>
              </a:rPr>
              <a:t>24）、</a:t>
            </a:r>
            <a:r>
              <a:rPr dirty="0" sz="900" spc="-10">
                <a:latin typeface="メイリオ"/>
                <a:cs typeface="メイリオ"/>
              </a:rPr>
              <a:t>さらに、夜食や間食</a:t>
            </a:r>
            <a:r>
              <a:rPr dirty="0" sz="900">
                <a:latin typeface="メイリオ"/>
                <a:cs typeface="メイリオ"/>
              </a:rPr>
              <a:t>の過剰摂取は、糖尿病や肥満をもたらし</a:t>
            </a:r>
            <a:r>
              <a:rPr dirty="0" baseline="27777" sz="900" spc="-15">
                <a:latin typeface="メイリオ"/>
                <a:cs typeface="メイリオ"/>
              </a:rPr>
              <a:t>25）</a:t>
            </a:r>
            <a:r>
              <a:rPr dirty="0" sz="900" spc="-10">
                <a:latin typeface="メイリオ"/>
                <a:cs typeface="メイリオ"/>
              </a:rPr>
              <a:t>、閉塞性睡眠</a:t>
            </a:r>
            <a:endParaRPr sz="900">
              <a:latin typeface="メイリオ"/>
              <a:cs typeface="メイリオ"/>
            </a:endParaRPr>
          </a:p>
        </p:txBody>
      </p:sp>
      <p:sp>
        <p:nvSpPr>
          <p:cNvPr id="7" name="object 7"/>
          <p:cNvSpPr txBox="1"/>
          <p:nvPr/>
        </p:nvSpPr>
        <p:spPr>
          <a:xfrm>
            <a:off x="3431413" y="1945385"/>
            <a:ext cx="3256279" cy="1581785"/>
          </a:xfrm>
          <a:prstGeom prst="rect">
            <a:avLst/>
          </a:prstGeom>
        </p:spPr>
        <p:txBody>
          <a:bodyPr wrap="square" lIns="0" tIns="12700" rIns="0" bIns="0" rtlCol="0" vert="horz">
            <a:spAutoFit/>
          </a:bodyPr>
          <a:lstStyle/>
          <a:p>
            <a:pPr marL="182245">
              <a:lnSpc>
                <a:spcPts val="1050"/>
              </a:lnSpc>
              <a:spcBef>
                <a:spcPts val="100"/>
              </a:spcBef>
            </a:pPr>
            <a:r>
              <a:rPr dirty="0" sz="900" spc="-5">
                <a:latin typeface="メイリオ"/>
                <a:cs typeface="メイリオ"/>
              </a:rPr>
              <a:t>時無呼吸の発症リスクも高めることが報告されています</a:t>
            </a:r>
            <a:endParaRPr sz="900">
              <a:latin typeface="メイリオ"/>
              <a:cs typeface="メイリオ"/>
            </a:endParaRPr>
          </a:p>
          <a:p>
            <a:pPr marL="182245">
              <a:lnSpc>
                <a:spcPts val="1050"/>
              </a:lnSpc>
            </a:pPr>
            <a:r>
              <a:rPr dirty="0" sz="600" spc="-10">
                <a:latin typeface="メイリオ"/>
                <a:cs typeface="メイリオ"/>
              </a:rPr>
              <a:t>26）</a:t>
            </a:r>
            <a:r>
              <a:rPr dirty="0" baseline="-18518" sz="1350" spc="-75">
                <a:latin typeface="メイリオ"/>
                <a:cs typeface="メイリオ"/>
              </a:rPr>
              <a:t>。</a:t>
            </a:r>
            <a:endParaRPr baseline="-18518" sz="1350">
              <a:latin typeface="メイリオ"/>
              <a:cs typeface="メイリオ"/>
            </a:endParaRPr>
          </a:p>
          <a:p>
            <a:pPr marL="182245" marR="30480" indent="-144780">
              <a:lnSpc>
                <a:spcPct val="120000"/>
              </a:lnSpc>
              <a:spcBef>
                <a:spcPts val="670"/>
              </a:spcBef>
            </a:pPr>
            <a:r>
              <a:rPr dirty="0" sz="900">
                <a:solidFill>
                  <a:srgbClr val="FF9900"/>
                </a:solidFill>
                <a:latin typeface="Wingdings"/>
                <a:cs typeface="Wingdings"/>
              </a:rPr>
              <a:t></a:t>
            </a:r>
            <a:r>
              <a:rPr dirty="0" sz="900" spc="500">
                <a:solidFill>
                  <a:srgbClr val="FF9900"/>
                </a:solidFill>
                <a:latin typeface="Times New Roman"/>
                <a:cs typeface="Times New Roman"/>
              </a:rPr>
              <a:t> </a:t>
            </a:r>
            <a:r>
              <a:rPr dirty="0" sz="900" spc="-5">
                <a:latin typeface="メイリオ"/>
                <a:cs typeface="メイリオ"/>
              </a:rPr>
              <a:t>日中に摂取した食塩の過剰分は睡眠中に排泄されるため、</a:t>
            </a:r>
            <a:r>
              <a:rPr dirty="0" sz="900">
                <a:latin typeface="メイリオ"/>
                <a:cs typeface="メイリオ"/>
              </a:rPr>
              <a:t>夜間の排尿回数が増えます</a:t>
            </a:r>
            <a:r>
              <a:rPr dirty="0" baseline="27777" sz="900" spc="-15">
                <a:latin typeface="メイリオ"/>
                <a:cs typeface="メイリオ"/>
              </a:rPr>
              <a:t>27）</a:t>
            </a:r>
            <a:r>
              <a:rPr dirty="0" sz="900" spc="-5">
                <a:latin typeface="メイリオ"/>
                <a:cs typeface="メイリオ"/>
              </a:rPr>
              <a:t>。日ごろから減塩を心がけ</a:t>
            </a:r>
            <a:r>
              <a:rPr dirty="0" sz="900" spc="500">
                <a:latin typeface="メイリオ"/>
                <a:cs typeface="メイリオ"/>
              </a:rPr>
              <a:t> </a:t>
            </a:r>
            <a:r>
              <a:rPr dirty="0" sz="900">
                <a:latin typeface="メイリオ"/>
                <a:cs typeface="メイリオ"/>
              </a:rPr>
              <a:t>ることで、夜間頻尿が軽減し</a:t>
            </a:r>
            <a:r>
              <a:rPr dirty="0" baseline="27777" sz="900" spc="-15">
                <a:latin typeface="メイリオ"/>
                <a:cs typeface="メイリオ"/>
              </a:rPr>
              <a:t>28）</a:t>
            </a:r>
            <a:r>
              <a:rPr dirty="0" sz="900" spc="-5">
                <a:latin typeface="メイリオ"/>
                <a:cs typeface="メイリオ"/>
              </a:rPr>
              <a:t>、夜中に目覚める頻度が</a:t>
            </a:r>
            <a:r>
              <a:rPr dirty="0" sz="900">
                <a:latin typeface="メイリオ"/>
                <a:cs typeface="メイリオ"/>
              </a:rPr>
              <a:t> </a:t>
            </a:r>
            <a:r>
              <a:rPr dirty="0" sz="900" spc="-5">
                <a:latin typeface="メイリオ"/>
                <a:cs typeface="メイリオ"/>
              </a:rPr>
              <a:t>減少することが期待できます。</a:t>
            </a:r>
            <a:endParaRPr sz="900">
              <a:latin typeface="メイリオ"/>
              <a:cs typeface="メイリオ"/>
            </a:endParaRPr>
          </a:p>
          <a:p>
            <a:pPr algn="just" marL="182245" marR="145415" indent="-144780">
              <a:lnSpc>
                <a:spcPct val="120100"/>
              </a:lnSpc>
              <a:spcBef>
                <a:spcPts val="405"/>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latin typeface="メイリオ"/>
                <a:cs typeface="メイリオ"/>
              </a:rPr>
              <a:t>コーヒーやお茶、エナジードリンク等のカフェインを含む飲料と睡眠の関係については、「嗜好品と睡眠について」を参照ください。</a:t>
            </a:r>
            <a:endParaRPr sz="900">
              <a:latin typeface="メイリオ"/>
              <a:cs typeface="メイリオ"/>
            </a:endParaRPr>
          </a:p>
        </p:txBody>
      </p:sp>
      <p:sp>
        <p:nvSpPr>
          <p:cNvPr id="8" name="object 8"/>
          <p:cNvSpPr/>
          <p:nvPr/>
        </p:nvSpPr>
        <p:spPr>
          <a:xfrm>
            <a:off x="275843" y="7594092"/>
            <a:ext cx="251460" cy="253365"/>
          </a:xfrm>
          <a:custGeom>
            <a:avLst/>
            <a:gdLst/>
            <a:ahLst/>
            <a:cxnLst/>
            <a:rect l="l" t="t" r="r" b="b"/>
            <a:pathLst>
              <a:path w="251459" h="253365">
                <a:moveTo>
                  <a:pt x="251459" y="0"/>
                </a:moveTo>
                <a:lnTo>
                  <a:pt x="0" y="0"/>
                </a:lnTo>
                <a:lnTo>
                  <a:pt x="0" y="252983"/>
                </a:lnTo>
                <a:lnTo>
                  <a:pt x="251459" y="252983"/>
                </a:lnTo>
                <a:lnTo>
                  <a:pt x="251459" y="0"/>
                </a:lnTo>
                <a:close/>
              </a:path>
            </a:pathLst>
          </a:custGeom>
          <a:solidFill>
            <a:srgbClr val="FF9900"/>
          </a:solidFill>
        </p:spPr>
        <p:txBody>
          <a:bodyPr wrap="square" lIns="0" tIns="0" rIns="0" bIns="0" rtlCol="0"/>
          <a:lstStyle/>
          <a:p/>
        </p:txBody>
      </p:sp>
      <p:sp>
        <p:nvSpPr>
          <p:cNvPr id="9" name="object 9"/>
          <p:cNvSpPr txBox="1"/>
          <p:nvPr/>
        </p:nvSpPr>
        <p:spPr>
          <a:xfrm>
            <a:off x="340563" y="7608823"/>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４</a:t>
            </a:r>
            <a:endParaRPr sz="1200">
              <a:latin typeface="メイリオ"/>
              <a:cs typeface="メイリオ"/>
            </a:endParaRPr>
          </a:p>
        </p:txBody>
      </p:sp>
      <p:sp>
        <p:nvSpPr>
          <p:cNvPr id="10" name="object 10"/>
          <p:cNvSpPr txBox="1"/>
          <p:nvPr/>
        </p:nvSpPr>
        <p:spPr>
          <a:xfrm>
            <a:off x="635508" y="7594092"/>
            <a:ext cx="5941060" cy="253365"/>
          </a:xfrm>
          <a:prstGeom prst="rect">
            <a:avLst/>
          </a:prstGeom>
          <a:solidFill>
            <a:srgbClr val="FF9900"/>
          </a:solidFill>
        </p:spPr>
        <p:txBody>
          <a:bodyPr wrap="square" lIns="0" tIns="27305" rIns="0" bIns="0" rtlCol="0" vert="horz">
            <a:spAutoFit/>
          </a:bodyPr>
          <a:lstStyle/>
          <a:p>
            <a:pPr marL="91440">
              <a:lnSpc>
                <a:spcPct val="100000"/>
              </a:lnSpc>
              <a:spcBef>
                <a:spcPts val="215"/>
              </a:spcBef>
            </a:pPr>
            <a:r>
              <a:rPr dirty="0" sz="1200" spc="-5" b="1">
                <a:solidFill>
                  <a:srgbClr val="FFFFFF"/>
                </a:solidFill>
                <a:latin typeface="メイリオ"/>
                <a:cs typeface="メイリオ"/>
              </a:rPr>
              <a:t>規則正しい生活習慣で良質な睡眠を、日中の活動と夜間の休息・睡眠にメリハリを</a:t>
            </a:r>
            <a:endParaRPr sz="1200">
              <a:latin typeface="メイリオ"/>
              <a:cs typeface="メイリオ"/>
            </a:endParaRPr>
          </a:p>
        </p:txBody>
      </p:sp>
      <p:sp>
        <p:nvSpPr>
          <p:cNvPr id="11" name="object 11"/>
          <p:cNvSpPr txBox="1"/>
          <p:nvPr/>
        </p:nvSpPr>
        <p:spPr>
          <a:xfrm>
            <a:off x="173736" y="4158229"/>
            <a:ext cx="3220085" cy="3203575"/>
          </a:xfrm>
          <a:prstGeom prst="rect">
            <a:avLst/>
          </a:prstGeom>
        </p:spPr>
        <p:txBody>
          <a:bodyPr wrap="square" lIns="0" tIns="12065" rIns="0" bIns="0" rtlCol="0" vert="horz">
            <a:spAutoFit/>
          </a:bodyPr>
          <a:lstStyle/>
          <a:p>
            <a:pPr marL="182880" marR="30480" indent="-145415">
              <a:lnSpc>
                <a:spcPct val="120000"/>
              </a:lnSpc>
              <a:spcBef>
                <a:spcPts val="95"/>
              </a:spcBef>
            </a:pPr>
            <a:r>
              <a:rPr dirty="0" sz="900" spc="-10">
                <a:solidFill>
                  <a:srgbClr val="FF9900"/>
                </a:solidFill>
                <a:latin typeface="Wingdings"/>
                <a:cs typeface="Wingdings"/>
              </a:rPr>
              <a:t></a:t>
            </a:r>
            <a:r>
              <a:rPr dirty="0" sz="900" spc="245">
                <a:solidFill>
                  <a:srgbClr val="FF9900"/>
                </a:solidFill>
                <a:latin typeface="Times New Roman"/>
                <a:cs typeface="Times New Roman"/>
              </a:rPr>
              <a:t> </a:t>
            </a:r>
            <a:r>
              <a:rPr dirty="0" sz="900">
                <a:solidFill>
                  <a:srgbClr val="211F1F"/>
                </a:solidFill>
                <a:latin typeface="メイリオ"/>
                <a:cs typeface="メイリオ"/>
              </a:rPr>
              <a:t>スムーズに入眠するためにはリラックスし、脳の興奮を鎮</a:t>
            </a:r>
            <a:r>
              <a:rPr dirty="0" sz="900" spc="20">
                <a:solidFill>
                  <a:srgbClr val="211F1F"/>
                </a:solidFill>
                <a:latin typeface="メイリオ"/>
                <a:cs typeface="メイリオ"/>
              </a:rPr>
              <a:t>めることが大切です</a:t>
            </a:r>
            <a:r>
              <a:rPr dirty="0" baseline="27777" sz="900" spc="15">
                <a:solidFill>
                  <a:srgbClr val="211F1F"/>
                </a:solidFill>
                <a:latin typeface="メイリオ"/>
                <a:cs typeface="メイリオ"/>
              </a:rPr>
              <a:t>29）</a:t>
            </a:r>
            <a:r>
              <a:rPr dirty="0" sz="900" spc="10">
                <a:solidFill>
                  <a:srgbClr val="211F1F"/>
                </a:solidFill>
                <a:latin typeface="メイリオ"/>
                <a:cs typeface="メイリオ"/>
              </a:rPr>
              <a:t>。そのためには、寝床に就く 前</a:t>
            </a:r>
            <a:r>
              <a:rPr dirty="0" sz="900">
                <a:solidFill>
                  <a:srgbClr val="211F1F"/>
                </a:solidFill>
                <a:latin typeface="メイリオ"/>
                <a:cs typeface="メイリオ"/>
              </a:rPr>
              <a:t>に少なくとも１時間は家事や仕事、勉強に追われずリラ</a:t>
            </a:r>
            <a:r>
              <a:rPr dirty="0" sz="900" spc="20">
                <a:solidFill>
                  <a:srgbClr val="211F1F"/>
                </a:solidFill>
                <a:latin typeface="メイリオ"/>
                <a:cs typeface="メイリオ"/>
              </a:rPr>
              <a:t>ックスする時間を確保することが有効です</a:t>
            </a:r>
            <a:r>
              <a:rPr dirty="0" baseline="27777" sz="900" spc="15">
                <a:solidFill>
                  <a:srgbClr val="211F1F"/>
                </a:solidFill>
                <a:latin typeface="メイリオ"/>
                <a:cs typeface="メイリオ"/>
              </a:rPr>
              <a:t>30）</a:t>
            </a:r>
            <a:r>
              <a:rPr dirty="0" sz="900" spc="10">
                <a:solidFill>
                  <a:srgbClr val="211F1F"/>
                </a:solidFill>
                <a:latin typeface="メイリオ"/>
                <a:cs typeface="メイリオ"/>
              </a:rPr>
              <a:t>。また、睡</a:t>
            </a:r>
            <a:r>
              <a:rPr dirty="0" sz="900">
                <a:solidFill>
                  <a:srgbClr val="211F1F"/>
                </a:solidFill>
                <a:latin typeface="メイリオ"/>
                <a:cs typeface="メイリオ"/>
              </a:rPr>
              <a:t>眠時間や就床時刻に過剰にこだわり、眠気が訪れてい ないにもかかわらず無理に眠ろうとすると、脳の興奮がむ</a:t>
            </a:r>
            <a:r>
              <a:rPr dirty="0" sz="900" spc="20">
                <a:solidFill>
                  <a:srgbClr val="211F1F"/>
                </a:solidFill>
                <a:latin typeface="メイリオ"/>
                <a:cs typeface="メイリオ"/>
              </a:rPr>
              <a:t>しろ高まり、寝つきを悪化させることがあります</a:t>
            </a:r>
            <a:r>
              <a:rPr dirty="0" baseline="27777" sz="900" spc="15">
                <a:solidFill>
                  <a:srgbClr val="211F1F"/>
                </a:solidFill>
                <a:latin typeface="メイリオ"/>
                <a:cs typeface="メイリオ"/>
              </a:rPr>
              <a:t>31）</a:t>
            </a:r>
            <a:r>
              <a:rPr dirty="0" sz="900" spc="5">
                <a:solidFill>
                  <a:srgbClr val="211F1F"/>
                </a:solidFill>
                <a:latin typeface="メイリオ"/>
                <a:cs typeface="メイリオ"/>
              </a:rPr>
              <a:t>。眠</a:t>
            </a:r>
            <a:r>
              <a:rPr dirty="0" sz="900">
                <a:solidFill>
                  <a:srgbClr val="211F1F"/>
                </a:solidFill>
                <a:latin typeface="メイリオ"/>
                <a:cs typeface="メイリオ"/>
              </a:rPr>
              <a:t>気が訪れていないにもかかわらず無理に眠ろうとする と、寝つけないことを必要以上に悩んだり、日中の悩み 事</a:t>
            </a:r>
            <a:r>
              <a:rPr dirty="0" sz="900" spc="-5">
                <a:solidFill>
                  <a:srgbClr val="211F1F"/>
                </a:solidFill>
                <a:latin typeface="メイリオ"/>
                <a:cs typeface="メイリオ"/>
              </a:rPr>
              <a:t>を寝床に持ち込み、余計に寝つけなくなります。なか な</a:t>
            </a:r>
            <a:r>
              <a:rPr dirty="0" sz="900">
                <a:solidFill>
                  <a:srgbClr val="211F1F"/>
                </a:solidFill>
                <a:latin typeface="メイリオ"/>
                <a:cs typeface="メイリオ"/>
              </a:rPr>
              <a:t>か寝つけないときは、一旦寝床を離れ、寝床以外の静 かで暗めの安心感が得られる場所で、眠気が訪れるまで</a:t>
            </a:r>
            <a:endParaRPr sz="900">
              <a:latin typeface="メイリオ"/>
              <a:cs typeface="メイリオ"/>
            </a:endParaRPr>
          </a:p>
          <a:p>
            <a:pPr marL="182880" marR="144145">
              <a:lnSpc>
                <a:spcPts val="1019"/>
              </a:lnSpc>
              <a:spcBef>
                <a:spcPts val="300"/>
              </a:spcBef>
            </a:pPr>
            <a:r>
              <a:rPr dirty="0" sz="900" spc="-5">
                <a:solidFill>
                  <a:srgbClr val="211F1F"/>
                </a:solidFill>
                <a:latin typeface="メイリオ"/>
                <a:cs typeface="メイリオ"/>
              </a:rPr>
              <a:t>安静状態で過ごし、眠気が訪れてから寝床に戻りましょ</a:t>
            </a:r>
            <a:r>
              <a:rPr dirty="0" baseline="-18518" sz="1350">
                <a:solidFill>
                  <a:srgbClr val="211F1F"/>
                </a:solidFill>
                <a:latin typeface="メイリオ"/>
                <a:cs typeface="メイリオ"/>
              </a:rPr>
              <a:t>う</a:t>
            </a:r>
            <a:r>
              <a:rPr dirty="0" sz="600" spc="-10">
                <a:solidFill>
                  <a:srgbClr val="211F1F"/>
                </a:solidFill>
                <a:latin typeface="メイリオ"/>
                <a:cs typeface="メイリオ"/>
              </a:rPr>
              <a:t>32）</a:t>
            </a:r>
            <a:r>
              <a:rPr dirty="0" baseline="-18518" sz="1350" spc="-75">
                <a:solidFill>
                  <a:srgbClr val="211F1F"/>
                </a:solidFill>
                <a:latin typeface="メイリオ"/>
                <a:cs typeface="メイリオ"/>
              </a:rPr>
              <a:t>。</a:t>
            </a:r>
            <a:endParaRPr baseline="-18518" sz="1350">
              <a:latin typeface="メイリオ"/>
              <a:cs typeface="メイリオ"/>
            </a:endParaRPr>
          </a:p>
          <a:p>
            <a:pPr algn="just" marL="182880" marR="139065" indent="-145415">
              <a:lnSpc>
                <a:spcPct val="120000"/>
              </a:lnSpc>
              <a:spcBef>
                <a:spcPts val="650"/>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solidFill>
                  <a:srgbClr val="211F1F"/>
                </a:solidFill>
                <a:latin typeface="メイリオ"/>
                <a:cs typeface="メイリオ"/>
              </a:rPr>
              <a:t>入眠促進を目的とし、就寝前にリラックスを得るための</a:t>
            </a:r>
            <a:r>
              <a:rPr dirty="0" sz="900">
                <a:solidFill>
                  <a:srgbClr val="211F1F"/>
                </a:solidFill>
                <a:latin typeface="メイリオ"/>
                <a:cs typeface="メイリオ"/>
              </a:rPr>
              <a:t>方法と</a:t>
            </a:r>
            <a:r>
              <a:rPr dirty="0" sz="900">
                <a:latin typeface="メイリオ"/>
                <a:cs typeface="メイリオ"/>
              </a:rPr>
              <a:t>して、さまざま</a:t>
            </a:r>
            <a:r>
              <a:rPr dirty="0" sz="900" spc="-5">
                <a:solidFill>
                  <a:srgbClr val="211F1F"/>
                </a:solidFill>
                <a:latin typeface="メイリオ"/>
                <a:cs typeface="メイリオ"/>
              </a:rPr>
              <a:t>なリラクゼーション法が提案され</a:t>
            </a:r>
            <a:r>
              <a:rPr dirty="0" sz="900">
                <a:solidFill>
                  <a:srgbClr val="211F1F"/>
                </a:solidFill>
                <a:latin typeface="メイリオ"/>
                <a:cs typeface="メイリオ"/>
              </a:rPr>
              <a:t>ています</a:t>
            </a:r>
            <a:r>
              <a:rPr dirty="0" baseline="27777" sz="900" spc="-15">
                <a:solidFill>
                  <a:srgbClr val="211F1F"/>
                </a:solidFill>
                <a:latin typeface="メイリオ"/>
                <a:cs typeface="メイリオ"/>
              </a:rPr>
              <a:t>33)</a:t>
            </a:r>
            <a:r>
              <a:rPr dirty="0" sz="900" spc="-5">
                <a:solidFill>
                  <a:srgbClr val="211F1F"/>
                </a:solidFill>
                <a:latin typeface="メイリオ"/>
                <a:cs typeface="メイリオ"/>
              </a:rPr>
              <a:t>。不眠症で悩んでいる人をターゲットにした</a:t>
            </a:r>
            <a:r>
              <a:rPr dirty="0" sz="900">
                <a:solidFill>
                  <a:srgbClr val="211F1F"/>
                </a:solidFill>
                <a:latin typeface="メイリオ"/>
                <a:cs typeface="メイリオ"/>
              </a:rPr>
              <a:t>専⾨的な方法（自律訓練法やイメージトレーニング法</a:t>
            </a:r>
            <a:r>
              <a:rPr dirty="0" sz="900" spc="-50">
                <a:solidFill>
                  <a:srgbClr val="211F1F"/>
                </a:solidFill>
                <a:latin typeface="メイリオ"/>
                <a:cs typeface="メイリオ"/>
              </a:rPr>
              <a:t>）</a:t>
            </a:r>
            <a:r>
              <a:rPr dirty="0" sz="900" spc="-5">
                <a:solidFill>
                  <a:srgbClr val="211F1F"/>
                </a:solidFill>
                <a:latin typeface="メイリオ"/>
                <a:cs typeface="メイリオ"/>
              </a:rPr>
              <a:t>だけでなく、一般的な瞑想法、静かに行うヨガ、腹式呼</a:t>
            </a:r>
            <a:endParaRPr sz="900">
              <a:latin typeface="メイリオ"/>
              <a:cs typeface="メイリオ"/>
            </a:endParaRPr>
          </a:p>
        </p:txBody>
      </p:sp>
      <p:sp>
        <p:nvSpPr>
          <p:cNvPr id="12" name="object 12"/>
          <p:cNvSpPr txBox="1"/>
          <p:nvPr/>
        </p:nvSpPr>
        <p:spPr>
          <a:xfrm>
            <a:off x="3396360" y="4158229"/>
            <a:ext cx="3221355" cy="2874010"/>
          </a:xfrm>
          <a:prstGeom prst="rect">
            <a:avLst/>
          </a:prstGeom>
        </p:spPr>
        <p:txBody>
          <a:bodyPr wrap="square" lIns="0" tIns="12065" rIns="0" bIns="0" rtlCol="0" vert="horz">
            <a:spAutoFit/>
          </a:bodyPr>
          <a:lstStyle/>
          <a:p>
            <a:pPr algn="just" marL="182245" marR="140335">
              <a:lnSpc>
                <a:spcPct val="120000"/>
              </a:lnSpc>
              <a:spcBef>
                <a:spcPts val="95"/>
              </a:spcBef>
            </a:pPr>
            <a:r>
              <a:rPr dirty="0" sz="900" spc="35">
                <a:solidFill>
                  <a:srgbClr val="211F1F"/>
                </a:solidFill>
                <a:latin typeface="メイリオ"/>
                <a:cs typeface="メイリオ"/>
              </a:rPr>
              <a:t>吸、筋弛緩法、音楽</a:t>
            </a:r>
            <a:r>
              <a:rPr dirty="0" baseline="27777" sz="900" spc="7">
                <a:solidFill>
                  <a:srgbClr val="211F1F"/>
                </a:solidFill>
                <a:latin typeface="メイリオ"/>
                <a:cs typeface="メイリオ"/>
              </a:rPr>
              <a:t>34)</a:t>
            </a:r>
            <a:r>
              <a:rPr dirty="0" sz="900" spc="35">
                <a:solidFill>
                  <a:srgbClr val="211F1F"/>
                </a:solidFill>
                <a:latin typeface="メイリオ"/>
                <a:cs typeface="メイリオ"/>
              </a:rPr>
              <a:t>やアロマ</a:t>
            </a:r>
            <a:r>
              <a:rPr dirty="0" baseline="27777" sz="900" spc="7">
                <a:solidFill>
                  <a:srgbClr val="211F1F"/>
                </a:solidFill>
                <a:latin typeface="メイリオ"/>
                <a:cs typeface="メイリオ"/>
              </a:rPr>
              <a:t>35)</a:t>
            </a:r>
            <a:r>
              <a:rPr dirty="0" sz="900" spc="30">
                <a:solidFill>
                  <a:srgbClr val="211F1F"/>
                </a:solidFill>
                <a:latin typeface="メイリオ"/>
                <a:cs typeface="メイリオ"/>
              </a:rPr>
              <a:t>なども入眠を促し、</a:t>
            </a:r>
            <a:r>
              <a:rPr dirty="0" sz="900" spc="20">
                <a:solidFill>
                  <a:srgbClr val="211F1F"/>
                </a:solidFill>
                <a:latin typeface="メイリオ"/>
                <a:cs typeface="メイリオ"/>
              </a:rPr>
              <a:t>眠りの質を高める可能性が示されています</a:t>
            </a:r>
            <a:r>
              <a:rPr dirty="0" baseline="27777" sz="900">
                <a:solidFill>
                  <a:srgbClr val="211F1F"/>
                </a:solidFill>
                <a:latin typeface="メイリオ"/>
                <a:cs typeface="メイリオ"/>
              </a:rPr>
              <a:t>34,36）</a:t>
            </a:r>
            <a:r>
              <a:rPr dirty="0" sz="900" spc="20">
                <a:solidFill>
                  <a:srgbClr val="211F1F"/>
                </a:solidFill>
                <a:latin typeface="メイリオ"/>
                <a:cs typeface="メイリオ"/>
              </a:rPr>
              <a:t>。注意</a:t>
            </a:r>
            <a:r>
              <a:rPr dirty="0" sz="900">
                <a:solidFill>
                  <a:srgbClr val="211F1F"/>
                </a:solidFill>
                <a:latin typeface="メイリオ"/>
                <a:cs typeface="メイリオ"/>
              </a:rPr>
              <a:t>すべきは、全ての人に効果が保証されたリラクゼーション法はないということです。ある人に極めて有効な方法でも、他の人にはむしろ興奮を促し、眠りを妨げる可能</a:t>
            </a:r>
            <a:r>
              <a:rPr dirty="0" sz="900" spc="45">
                <a:solidFill>
                  <a:srgbClr val="211F1F"/>
                </a:solidFill>
                <a:latin typeface="メイリオ"/>
                <a:cs typeface="メイリオ"/>
              </a:rPr>
              <a:t>性もあります。そのため、一人ひとりに最適なリラク</a:t>
            </a:r>
            <a:r>
              <a:rPr dirty="0" sz="900">
                <a:solidFill>
                  <a:srgbClr val="211F1F"/>
                </a:solidFill>
                <a:latin typeface="メイリオ"/>
                <a:cs typeface="メイリオ"/>
              </a:rPr>
              <a:t>ゼーション法を見つけることが重要です。</a:t>
            </a:r>
            <a:endParaRPr sz="900">
              <a:latin typeface="メイリオ"/>
              <a:cs typeface="メイリオ"/>
            </a:endParaRPr>
          </a:p>
          <a:p>
            <a:pPr marL="182245" marR="30480" indent="-144780">
              <a:lnSpc>
                <a:spcPct val="120000"/>
              </a:lnSpc>
              <a:spcBef>
                <a:spcPts val="395"/>
              </a:spcBef>
            </a:pPr>
            <a:r>
              <a:rPr dirty="0" sz="900">
                <a:solidFill>
                  <a:srgbClr val="FF9900"/>
                </a:solidFill>
                <a:latin typeface="Wingdings"/>
                <a:cs typeface="Wingdings"/>
              </a:rPr>
              <a:t></a:t>
            </a:r>
            <a:r>
              <a:rPr dirty="0" sz="900" spc="434">
                <a:solidFill>
                  <a:srgbClr val="FF9900"/>
                </a:solidFill>
                <a:latin typeface="Times New Roman"/>
                <a:cs typeface="Times New Roman"/>
              </a:rPr>
              <a:t> </a:t>
            </a:r>
            <a:r>
              <a:rPr dirty="0" sz="900" spc="-5">
                <a:solidFill>
                  <a:srgbClr val="211F1F"/>
                </a:solidFill>
                <a:latin typeface="メイリオ"/>
                <a:cs typeface="メイリオ"/>
              </a:rPr>
              <a:t>入浴の睡眠への効果については、「良質な睡眠のための</a:t>
            </a:r>
            <a:r>
              <a:rPr dirty="0" sz="900">
                <a:solidFill>
                  <a:srgbClr val="211F1F"/>
                </a:solidFill>
                <a:latin typeface="メイリオ"/>
                <a:cs typeface="メイリオ"/>
              </a:rPr>
              <a:t> </a:t>
            </a:r>
            <a:r>
              <a:rPr dirty="0" sz="900" spc="-5">
                <a:solidFill>
                  <a:srgbClr val="211F1F"/>
                </a:solidFill>
                <a:latin typeface="メイリオ"/>
                <a:cs typeface="メイリオ"/>
              </a:rPr>
              <a:t>環境づくりについて」で解説されていますが、就寝前に</a:t>
            </a:r>
            <a:r>
              <a:rPr dirty="0" sz="900">
                <a:solidFill>
                  <a:srgbClr val="211F1F"/>
                </a:solidFill>
                <a:latin typeface="メイリオ"/>
                <a:cs typeface="メイリオ"/>
              </a:rPr>
              <a:t> </a:t>
            </a:r>
            <a:r>
              <a:rPr dirty="0" sz="900" spc="-5">
                <a:solidFill>
                  <a:srgbClr val="211F1F"/>
                </a:solidFill>
                <a:latin typeface="メイリオ"/>
                <a:cs typeface="メイリオ"/>
              </a:rPr>
              <a:t>少しぬるめの湯船にゆっくりつかると、身体全体が温ま</a:t>
            </a:r>
            <a:r>
              <a:rPr dirty="0" sz="900">
                <a:solidFill>
                  <a:srgbClr val="211F1F"/>
                </a:solidFill>
                <a:latin typeface="メイリオ"/>
                <a:cs typeface="メイリオ"/>
              </a:rPr>
              <a:t> </a:t>
            </a:r>
            <a:r>
              <a:rPr dirty="0" sz="900" spc="-5">
                <a:solidFill>
                  <a:srgbClr val="211F1F"/>
                </a:solidFill>
                <a:latin typeface="メイリオ"/>
                <a:cs typeface="メイリオ"/>
              </a:rPr>
              <a:t>り血行が良くなるとともに、寝つきも良く、睡眠も深く、</a:t>
            </a:r>
            <a:r>
              <a:rPr dirty="0" sz="900">
                <a:solidFill>
                  <a:srgbClr val="211F1F"/>
                </a:solidFill>
                <a:latin typeface="メイリオ"/>
                <a:cs typeface="メイリオ"/>
              </a:rPr>
              <a:t>主観的な睡眠の質も良くなります</a:t>
            </a:r>
            <a:r>
              <a:rPr dirty="0" baseline="27777" sz="900">
                <a:solidFill>
                  <a:srgbClr val="211F1F"/>
                </a:solidFill>
                <a:latin typeface="メイリオ"/>
                <a:cs typeface="メイリオ"/>
              </a:rPr>
              <a:t>36）</a:t>
            </a:r>
            <a:r>
              <a:rPr dirty="0" sz="900" spc="-10">
                <a:solidFill>
                  <a:srgbClr val="211F1F"/>
                </a:solidFill>
                <a:latin typeface="メイリオ"/>
                <a:cs typeface="メイリオ"/>
              </a:rPr>
              <a:t>。これは、入浴に</a:t>
            </a:r>
            <a:r>
              <a:rPr dirty="0" sz="900" spc="500">
                <a:solidFill>
                  <a:srgbClr val="211F1F"/>
                </a:solidFill>
                <a:latin typeface="メイリオ"/>
                <a:cs typeface="メイリオ"/>
              </a:rPr>
              <a:t> </a:t>
            </a:r>
            <a:r>
              <a:rPr dirty="0" sz="900" spc="-5">
                <a:solidFill>
                  <a:srgbClr val="211F1F"/>
                </a:solidFill>
                <a:latin typeface="メイリオ"/>
                <a:cs typeface="メイリオ"/>
              </a:rPr>
              <a:t>より手足の末梢血管からの放熱が促進され、深部体温が</a:t>
            </a:r>
            <a:r>
              <a:rPr dirty="0" sz="900">
                <a:solidFill>
                  <a:srgbClr val="211F1F"/>
                </a:solidFill>
                <a:latin typeface="メイリオ"/>
                <a:cs typeface="メイリオ"/>
              </a:rPr>
              <a:t> 低下し入眠が促進される効果</a:t>
            </a:r>
            <a:r>
              <a:rPr dirty="0" baseline="27777" sz="900">
                <a:solidFill>
                  <a:srgbClr val="211F1F"/>
                </a:solidFill>
                <a:latin typeface="メイリオ"/>
                <a:cs typeface="メイリオ"/>
              </a:rPr>
              <a:t>36）</a:t>
            </a:r>
            <a:r>
              <a:rPr dirty="0" sz="900" spc="-5">
                <a:solidFill>
                  <a:srgbClr val="211F1F"/>
                </a:solidFill>
                <a:latin typeface="メイリオ"/>
                <a:cs typeface="メイリオ"/>
              </a:rPr>
              <a:t>に加えて、自律神経制</a:t>
            </a:r>
            <a:r>
              <a:rPr dirty="0" sz="900" spc="500">
                <a:solidFill>
                  <a:srgbClr val="211F1F"/>
                </a:solidFill>
                <a:latin typeface="メイリオ"/>
                <a:cs typeface="メイリオ"/>
              </a:rPr>
              <a:t> </a:t>
            </a:r>
            <a:r>
              <a:rPr dirty="0" sz="900">
                <a:solidFill>
                  <a:srgbClr val="211F1F"/>
                </a:solidFill>
                <a:latin typeface="メイリオ"/>
                <a:cs typeface="メイリオ"/>
              </a:rPr>
              <a:t>御系において副交感神経が優位となり</a:t>
            </a:r>
            <a:r>
              <a:rPr dirty="0" baseline="27777" sz="900">
                <a:solidFill>
                  <a:srgbClr val="211F1F"/>
                </a:solidFill>
                <a:latin typeface="メイリオ"/>
                <a:cs typeface="メイリオ"/>
              </a:rPr>
              <a:t>37,38）</a:t>
            </a:r>
            <a:r>
              <a:rPr dirty="0" sz="900" spc="-10">
                <a:solidFill>
                  <a:srgbClr val="211F1F"/>
                </a:solidFill>
                <a:latin typeface="メイリオ"/>
                <a:cs typeface="メイリオ"/>
              </a:rPr>
              <a:t>、心身の緊</a:t>
            </a:r>
            <a:r>
              <a:rPr dirty="0" sz="900" spc="500">
                <a:solidFill>
                  <a:srgbClr val="211F1F"/>
                </a:solidFill>
                <a:latin typeface="メイリオ"/>
                <a:cs typeface="メイリオ"/>
              </a:rPr>
              <a:t> </a:t>
            </a:r>
            <a:r>
              <a:rPr dirty="0" sz="900" spc="-5">
                <a:solidFill>
                  <a:srgbClr val="211F1F"/>
                </a:solidFill>
                <a:latin typeface="メイリオ"/>
                <a:cs typeface="メイリオ"/>
              </a:rPr>
              <a:t>張を緩和するリラクゼーション効果によるものと考えら</a:t>
            </a:r>
            <a:r>
              <a:rPr dirty="0" sz="900" spc="500">
                <a:solidFill>
                  <a:srgbClr val="211F1F"/>
                </a:solidFill>
                <a:latin typeface="メイリオ"/>
                <a:cs typeface="メイリオ"/>
              </a:rPr>
              <a:t> </a:t>
            </a:r>
            <a:r>
              <a:rPr dirty="0" sz="900" spc="-10">
                <a:solidFill>
                  <a:srgbClr val="211F1F"/>
                </a:solidFill>
                <a:latin typeface="メイリオ"/>
                <a:cs typeface="メイリオ"/>
              </a:rPr>
              <a:t>れています。</a:t>
            </a:r>
            <a:endParaRPr sz="900">
              <a:latin typeface="メイリオ"/>
              <a:cs typeface="メイリオ"/>
            </a:endParaRPr>
          </a:p>
        </p:txBody>
      </p:sp>
      <p:sp>
        <p:nvSpPr>
          <p:cNvPr id="13" name="object 13"/>
          <p:cNvSpPr/>
          <p:nvPr/>
        </p:nvSpPr>
        <p:spPr>
          <a:xfrm>
            <a:off x="275843" y="3857244"/>
            <a:ext cx="251460" cy="251460"/>
          </a:xfrm>
          <a:custGeom>
            <a:avLst/>
            <a:gdLst/>
            <a:ahLst/>
            <a:cxnLst/>
            <a:rect l="l" t="t" r="r" b="b"/>
            <a:pathLst>
              <a:path w="251459" h="251460">
                <a:moveTo>
                  <a:pt x="251459" y="0"/>
                </a:moveTo>
                <a:lnTo>
                  <a:pt x="0" y="0"/>
                </a:lnTo>
                <a:lnTo>
                  <a:pt x="0" y="251460"/>
                </a:lnTo>
                <a:lnTo>
                  <a:pt x="251459" y="251460"/>
                </a:lnTo>
                <a:lnTo>
                  <a:pt x="251459" y="0"/>
                </a:lnTo>
                <a:close/>
              </a:path>
            </a:pathLst>
          </a:custGeom>
          <a:solidFill>
            <a:srgbClr val="FF9900"/>
          </a:solidFill>
        </p:spPr>
        <p:txBody>
          <a:bodyPr wrap="square" lIns="0" tIns="0" rIns="0" bIns="0" rtlCol="0"/>
          <a:lstStyle/>
          <a:p/>
        </p:txBody>
      </p:sp>
      <p:sp>
        <p:nvSpPr>
          <p:cNvPr id="14" name="object 14"/>
          <p:cNvSpPr txBox="1"/>
          <p:nvPr/>
        </p:nvSpPr>
        <p:spPr>
          <a:xfrm>
            <a:off x="313131" y="3870705"/>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19" name="object 19"/>
          <p:cNvSpPr txBox="1">
            <a:spLocks noGrp="1"/>
          </p:cNvSpPr>
          <p:nvPr>
            <p:ph type="sldNum" idx="7" sz="quarter"/>
          </p:nvPr>
        </p:nvSpPr>
        <p:spPr>
          <a:prstGeom prst="rect"/>
        </p:spPr>
        <p:txBody>
          <a:bodyPr wrap="square" lIns="0" tIns="0" rIns="0" bIns="0" rtlCol="0" vert="horz">
            <a:spAutoFit/>
          </a:bodyPr>
          <a:lstStyle/>
          <a:p>
            <a:pPr marL="34290">
              <a:lnSpc>
                <a:spcPts val="1220"/>
              </a:lnSpc>
            </a:pPr>
            <a:r>
              <a:rPr dirty="0" spc="-25"/>
              <a:t>26</a:t>
            </a:r>
          </a:p>
        </p:txBody>
      </p:sp>
      <p:sp>
        <p:nvSpPr>
          <p:cNvPr id="15" name="object 15"/>
          <p:cNvSpPr txBox="1"/>
          <p:nvPr/>
        </p:nvSpPr>
        <p:spPr>
          <a:xfrm>
            <a:off x="635508" y="3857244"/>
            <a:ext cx="5941060" cy="251460"/>
          </a:xfrm>
          <a:prstGeom prst="rect">
            <a:avLst/>
          </a:prstGeom>
          <a:solidFill>
            <a:srgbClr val="FF9900"/>
          </a:solidFill>
        </p:spPr>
        <p:txBody>
          <a:bodyPr wrap="square" lIns="0" tIns="26034" rIns="0" bIns="0" rtlCol="0" vert="horz">
            <a:spAutoFit/>
          </a:bodyPr>
          <a:lstStyle/>
          <a:p>
            <a:pPr marL="91440">
              <a:lnSpc>
                <a:spcPct val="100000"/>
              </a:lnSpc>
              <a:spcBef>
                <a:spcPts val="204"/>
              </a:spcBef>
            </a:pPr>
            <a:r>
              <a:rPr dirty="0" sz="1200" spc="-10" b="1">
                <a:solidFill>
                  <a:srgbClr val="FFFFFF"/>
                </a:solidFill>
                <a:latin typeface="メイリオ"/>
                <a:cs typeface="メイリオ"/>
              </a:rPr>
              <a:t>就寝前にリラックス</a:t>
            </a:r>
            <a:endParaRPr sz="1200">
              <a:latin typeface="メイリオ"/>
              <a:cs typeface="メイリオ"/>
            </a:endParaRPr>
          </a:p>
        </p:txBody>
      </p:sp>
      <p:sp>
        <p:nvSpPr>
          <p:cNvPr id="16" name="object 16"/>
          <p:cNvSpPr txBox="1"/>
          <p:nvPr/>
        </p:nvSpPr>
        <p:spPr>
          <a:xfrm>
            <a:off x="188366" y="7959978"/>
            <a:ext cx="3135630" cy="1177925"/>
          </a:xfrm>
          <a:prstGeom prst="rect">
            <a:avLst/>
          </a:prstGeom>
        </p:spPr>
        <p:txBody>
          <a:bodyPr wrap="square" lIns="0" tIns="12700" rIns="0" bIns="0" rtlCol="0" vert="horz">
            <a:spAutoFit/>
          </a:bodyPr>
          <a:lstStyle/>
          <a:p>
            <a:pPr algn="just" marL="182245" marR="38735" indent="-144780">
              <a:lnSpc>
                <a:spcPct val="120000"/>
              </a:lnSpc>
              <a:spcBef>
                <a:spcPts val="100"/>
              </a:spcBef>
            </a:pPr>
            <a:r>
              <a:rPr dirty="0" sz="900">
                <a:solidFill>
                  <a:srgbClr val="FF9900"/>
                </a:solidFill>
                <a:latin typeface="Wingdings"/>
                <a:cs typeface="Wingdings"/>
              </a:rPr>
              <a:t></a:t>
            </a:r>
            <a:r>
              <a:rPr dirty="0" sz="900">
                <a:solidFill>
                  <a:srgbClr val="FF9900"/>
                </a:solidFill>
                <a:latin typeface="Times New Roman"/>
                <a:cs typeface="Times New Roman"/>
              </a:rPr>
              <a:t> </a:t>
            </a:r>
            <a:r>
              <a:rPr dirty="0" sz="900" spc="-5">
                <a:solidFill>
                  <a:srgbClr val="211F1F"/>
                </a:solidFill>
                <a:latin typeface="メイリオ"/>
                <a:cs typeface="メイリオ"/>
              </a:rPr>
              <a:t>良い睡眠のためには、まず規則正しい生活を送ることを心がけましょう。規則正しい生活習慣は、主観的な睡眠</a:t>
            </a:r>
            <a:r>
              <a:rPr dirty="0" sz="900" spc="10">
                <a:solidFill>
                  <a:srgbClr val="211F1F"/>
                </a:solidFill>
                <a:latin typeface="メイリオ"/>
                <a:cs typeface="メイリオ"/>
              </a:rPr>
              <a:t>の質を高めるだけでなく</a:t>
            </a:r>
            <a:r>
              <a:rPr dirty="0" baseline="27777" sz="900" spc="-15">
                <a:solidFill>
                  <a:srgbClr val="211F1F"/>
                </a:solidFill>
                <a:latin typeface="メイリオ"/>
                <a:cs typeface="メイリオ"/>
              </a:rPr>
              <a:t>39</a:t>
            </a:r>
            <a:r>
              <a:rPr dirty="0" baseline="27777" sz="900" spc="179">
                <a:solidFill>
                  <a:srgbClr val="211F1F"/>
                </a:solidFill>
                <a:latin typeface="メイリオ"/>
                <a:cs typeface="メイリオ"/>
              </a:rPr>
              <a:t>)  </a:t>
            </a:r>
            <a:r>
              <a:rPr dirty="0" sz="900" spc="-5">
                <a:solidFill>
                  <a:srgbClr val="211F1F"/>
                </a:solidFill>
                <a:latin typeface="メイリオ"/>
                <a:cs typeface="メイリオ"/>
              </a:rPr>
              <a:t>、日中の眠気を改善します</a:t>
            </a:r>
            <a:endParaRPr sz="900">
              <a:latin typeface="メイリオ"/>
              <a:cs typeface="メイリオ"/>
            </a:endParaRPr>
          </a:p>
          <a:p>
            <a:pPr algn="just" marL="182245">
              <a:lnSpc>
                <a:spcPct val="100000"/>
              </a:lnSpc>
              <a:spcBef>
                <a:spcPts val="215"/>
              </a:spcBef>
            </a:pPr>
            <a:r>
              <a:rPr dirty="0" baseline="27777" sz="900">
                <a:solidFill>
                  <a:srgbClr val="211F1F"/>
                </a:solidFill>
                <a:latin typeface="メイリオ"/>
                <a:cs typeface="メイリオ"/>
              </a:rPr>
              <a:t>40）</a:t>
            </a:r>
            <a:r>
              <a:rPr dirty="0" sz="900" spc="-5">
                <a:solidFill>
                  <a:srgbClr val="211F1F"/>
                </a:solidFill>
                <a:latin typeface="メイリオ"/>
                <a:cs typeface="メイリオ"/>
              </a:rPr>
              <a:t>。一方で、夜ふかし、不規則な就寝時刻、不規則な</a:t>
            </a:r>
            <a:endParaRPr sz="900">
              <a:latin typeface="メイリオ"/>
              <a:cs typeface="メイリオ"/>
            </a:endParaRPr>
          </a:p>
          <a:p>
            <a:pPr algn="just" marL="182245" marR="30480">
              <a:lnSpc>
                <a:spcPct val="120000"/>
              </a:lnSpc>
            </a:pPr>
            <a:r>
              <a:rPr dirty="0" sz="900" spc="5">
                <a:solidFill>
                  <a:srgbClr val="211F1F"/>
                </a:solidFill>
                <a:latin typeface="メイリオ"/>
                <a:cs typeface="メイリオ"/>
              </a:rPr>
              <a:t>食事のタイミングなどの生活習慣の乱れは、睡眠不足を</a:t>
            </a:r>
            <a:r>
              <a:rPr dirty="0" sz="900" spc="35">
                <a:solidFill>
                  <a:srgbClr val="211F1F"/>
                </a:solidFill>
                <a:latin typeface="メイリオ"/>
                <a:cs typeface="メイリオ"/>
              </a:rPr>
              <a:t>招くだけでなく、体内時計の遅れや乱れ</a:t>
            </a:r>
            <a:r>
              <a:rPr dirty="0" baseline="27777" sz="900" spc="22">
                <a:solidFill>
                  <a:srgbClr val="211F1F"/>
                </a:solidFill>
                <a:latin typeface="メイリオ"/>
                <a:cs typeface="メイリオ"/>
              </a:rPr>
              <a:t>41）</a:t>
            </a:r>
            <a:r>
              <a:rPr dirty="0" sz="900" spc="35">
                <a:solidFill>
                  <a:srgbClr val="211F1F"/>
                </a:solidFill>
                <a:latin typeface="メイリオ"/>
                <a:cs typeface="メイリオ"/>
              </a:rPr>
              <a:t>、主観的な睡眠の質を低下を招きます</a:t>
            </a:r>
            <a:r>
              <a:rPr dirty="0" baseline="27777" sz="900" spc="22">
                <a:solidFill>
                  <a:srgbClr val="211F1F"/>
                </a:solidFill>
                <a:latin typeface="メイリオ"/>
                <a:cs typeface="メイリオ"/>
              </a:rPr>
              <a:t>24）</a:t>
            </a:r>
            <a:r>
              <a:rPr dirty="0" sz="900" spc="35">
                <a:solidFill>
                  <a:srgbClr val="211F1F"/>
                </a:solidFill>
                <a:latin typeface="メイリオ"/>
                <a:cs typeface="メイリオ"/>
              </a:rPr>
              <a:t>。長期的には、うつ病な</a:t>
            </a:r>
            <a:endParaRPr sz="900">
              <a:latin typeface="メイリオ"/>
              <a:cs typeface="メイリオ"/>
            </a:endParaRPr>
          </a:p>
        </p:txBody>
      </p:sp>
      <p:sp>
        <p:nvSpPr>
          <p:cNvPr id="17" name="object 17"/>
          <p:cNvSpPr txBox="1"/>
          <p:nvPr/>
        </p:nvSpPr>
        <p:spPr>
          <a:xfrm>
            <a:off x="3579876" y="7959978"/>
            <a:ext cx="2990850" cy="1013460"/>
          </a:xfrm>
          <a:prstGeom prst="rect">
            <a:avLst/>
          </a:prstGeom>
        </p:spPr>
        <p:txBody>
          <a:bodyPr wrap="square" lIns="0" tIns="12700" rIns="0" bIns="0" rtlCol="0" vert="horz">
            <a:spAutoFit/>
          </a:bodyPr>
          <a:lstStyle/>
          <a:p>
            <a:pPr algn="just" marL="38100" marR="30480">
              <a:lnSpc>
                <a:spcPct val="120000"/>
              </a:lnSpc>
              <a:spcBef>
                <a:spcPts val="100"/>
              </a:spcBef>
            </a:pPr>
            <a:r>
              <a:rPr dirty="0" sz="900" spc="5">
                <a:solidFill>
                  <a:srgbClr val="211F1F"/>
                </a:solidFill>
                <a:latin typeface="メイリオ"/>
                <a:cs typeface="メイリオ"/>
              </a:rPr>
              <a:t>どの精神疾患の発症リスク</a:t>
            </a:r>
            <a:r>
              <a:rPr dirty="0" baseline="27777" sz="900">
                <a:solidFill>
                  <a:srgbClr val="211F1F"/>
                </a:solidFill>
                <a:latin typeface="メイリオ"/>
                <a:cs typeface="メイリオ"/>
              </a:rPr>
              <a:t>42)</a:t>
            </a:r>
            <a:r>
              <a:rPr dirty="0" sz="900" spc="10">
                <a:solidFill>
                  <a:srgbClr val="211F1F"/>
                </a:solidFill>
                <a:latin typeface="メイリオ"/>
                <a:cs typeface="メイリオ"/>
              </a:rPr>
              <a:t>や、死亡リスクを高める可</a:t>
            </a:r>
            <a:r>
              <a:rPr dirty="0" sz="900" spc="30">
                <a:solidFill>
                  <a:srgbClr val="211F1F"/>
                </a:solidFill>
                <a:latin typeface="メイリオ"/>
                <a:cs typeface="メイリオ"/>
              </a:rPr>
              <a:t>能性も報告されています</a:t>
            </a:r>
            <a:r>
              <a:rPr dirty="0" baseline="27777" sz="900" spc="22">
                <a:solidFill>
                  <a:srgbClr val="211F1F"/>
                </a:solidFill>
                <a:latin typeface="メイリオ"/>
                <a:cs typeface="メイリオ"/>
              </a:rPr>
              <a:t>43）</a:t>
            </a:r>
            <a:r>
              <a:rPr dirty="0" sz="900" spc="35">
                <a:solidFill>
                  <a:srgbClr val="211F1F"/>
                </a:solidFill>
                <a:latin typeface="メイリオ"/>
                <a:cs typeface="メイリオ"/>
              </a:rPr>
              <a:t>。規則正しい生活習慣を維</a:t>
            </a:r>
            <a:r>
              <a:rPr dirty="0" sz="900" spc="5">
                <a:solidFill>
                  <a:srgbClr val="211F1F"/>
                </a:solidFill>
                <a:latin typeface="メイリオ"/>
                <a:cs typeface="メイリオ"/>
              </a:rPr>
              <a:t>持し、日中は明るい環境でできるだけ活動的に過ごすとともに、夜間はやや暗い環境でゆったりとリラックスして過ごし、１日の睡眠・覚醒リズムにメリハリをつけま</a:t>
            </a:r>
            <a:r>
              <a:rPr dirty="0" sz="900" spc="-5">
                <a:solidFill>
                  <a:srgbClr val="211F1F"/>
                </a:solidFill>
                <a:latin typeface="メイリオ"/>
                <a:cs typeface="メイリオ"/>
              </a:rPr>
              <a:t>しょう。</a:t>
            </a:r>
            <a:endParaRPr sz="900">
              <a:latin typeface="メイリオ"/>
              <a:cs typeface="メイリオ"/>
            </a:endParaRPr>
          </a:p>
        </p:txBody>
      </p:sp>
      <p:sp>
        <p:nvSpPr>
          <p:cNvPr id="18" name="object 18"/>
          <p:cNvSpPr txBox="1"/>
          <p:nvPr/>
        </p:nvSpPr>
        <p:spPr>
          <a:xfrm>
            <a:off x="152095" y="286194"/>
            <a:ext cx="3307079" cy="1229360"/>
          </a:xfrm>
          <a:prstGeom prst="rect">
            <a:avLst/>
          </a:prstGeom>
        </p:spPr>
        <p:txBody>
          <a:bodyPr wrap="square" lIns="0" tIns="13335" rIns="0" bIns="0" rtlCol="0" vert="horz">
            <a:spAutoFit/>
          </a:bodyPr>
          <a:lstStyle/>
          <a:p>
            <a:pPr marL="182880" marR="30480" indent="-144780">
              <a:lnSpc>
                <a:spcPct val="120100"/>
              </a:lnSpc>
              <a:spcBef>
                <a:spcPts val="105"/>
              </a:spcBef>
            </a:pPr>
            <a:r>
              <a:rPr dirty="0" sz="900" spc="-10">
                <a:solidFill>
                  <a:srgbClr val="FF9900"/>
                </a:solidFill>
                <a:latin typeface="Wingdings"/>
                <a:cs typeface="Wingdings"/>
              </a:rPr>
              <a:t></a:t>
            </a:r>
            <a:r>
              <a:rPr dirty="0" sz="900" spc="240">
                <a:solidFill>
                  <a:srgbClr val="FF9900"/>
                </a:solidFill>
                <a:latin typeface="Times New Roman"/>
                <a:cs typeface="Times New Roman"/>
              </a:rPr>
              <a:t> </a:t>
            </a:r>
            <a:r>
              <a:rPr dirty="0" sz="900" spc="30">
                <a:solidFill>
                  <a:srgbClr val="211F1F"/>
                </a:solidFill>
                <a:latin typeface="メイリオ"/>
                <a:cs typeface="メイリオ"/>
              </a:rPr>
              <a:t>妊娠中の</a:t>
            </a:r>
            <a:r>
              <a:rPr dirty="0" sz="900" spc="25">
                <a:latin typeface="メイリオ"/>
                <a:cs typeface="メイリオ"/>
              </a:rPr>
              <a:t>女性では、医師に相談しながら身体に負担の少</a:t>
            </a:r>
            <a:r>
              <a:rPr dirty="0" sz="900">
                <a:latin typeface="メイリオ"/>
                <a:cs typeface="メイリオ"/>
              </a:rPr>
              <a:t> </a:t>
            </a:r>
            <a:r>
              <a:rPr dirty="0" sz="900" spc="35">
                <a:latin typeface="メイリオ"/>
                <a:cs typeface="メイリオ"/>
              </a:rPr>
              <a:t>ない低～</a:t>
            </a:r>
            <a:r>
              <a:rPr dirty="0" sz="900" spc="25">
                <a:latin typeface="メイリオ"/>
                <a:cs typeface="メイリオ"/>
              </a:rPr>
              <a:t>中強度のウォーキングやマタニティスイミング、</a:t>
            </a:r>
            <a:r>
              <a:rPr dirty="0" sz="900" spc="15">
                <a:latin typeface="メイリオ"/>
                <a:cs typeface="メイリオ"/>
              </a:rPr>
              <a:t>ヨガなどを１日</a:t>
            </a:r>
            <a:r>
              <a:rPr dirty="0" sz="900" spc="-5">
                <a:latin typeface="メイリオ"/>
                <a:cs typeface="メイリオ"/>
              </a:rPr>
              <a:t>20～60</a:t>
            </a:r>
            <a:r>
              <a:rPr dirty="0" sz="900" spc="10">
                <a:latin typeface="メイリオ"/>
                <a:cs typeface="メイリオ"/>
              </a:rPr>
              <a:t>分程度、週に１～３回を目安に行</a:t>
            </a:r>
            <a:r>
              <a:rPr dirty="0" sz="900">
                <a:latin typeface="メイリオ"/>
                <a:cs typeface="メイリオ"/>
              </a:rPr>
              <a:t> </a:t>
            </a:r>
            <a:r>
              <a:rPr dirty="0" sz="900" spc="35">
                <a:latin typeface="メイリオ"/>
                <a:cs typeface="メイリオ"/>
              </a:rPr>
              <a:t>うことで、主観的な睡眠の質が改善されることが報告さ </a:t>
            </a:r>
            <a:r>
              <a:rPr dirty="0" sz="900">
                <a:latin typeface="メイリオ"/>
                <a:cs typeface="メイリオ"/>
              </a:rPr>
              <a:t>れています</a:t>
            </a:r>
            <a:r>
              <a:rPr dirty="0" baseline="27777" sz="900" spc="-15">
                <a:latin typeface="メイリオ"/>
                <a:cs typeface="メイリオ"/>
              </a:rPr>
              <a:t>16）</a:t>
            </a:r>
            <a:r>
              <a:rPr dirty="0" sz="900">
                <a:latin typeface="メイリオ"/>
                <a:cs typeface="メイリオ"/>
              </a:rPr>
              <a:t>。</a:t>
            </a:r>
            <a:endParaRPr sz="900">
              <a:latin typeface="メイリオ"/>
              <a:cs typeface="メイリオ"/>
            </a:endParaRPr>
          </a:p>
          <a:p>
            <a:pPr marL="182880" marR="148590" indent="-144780">
              <a:lnSpc>
                <a:spcPct val="120000"/>
              </a:lnSpc>
              <a:spcBef>
                <a:spcPts val="395"/>
              </a:spcBef>
            </a:pPr>
            <a:r>
              <a:rPr dirty="0" sz="900">
                <a:solidFill>
                  <a:srgbClr val="FF9900"/>
                </a:solidFill>
                <a:latin typeface="Wingdings"/>
                <a:cs typeface="Wingdings"/>
              </a:rPr>
              <a:t></a:t>
            </a:r>
            <a:r>
              <a:rPr dirty="0" sz="900" spc="500">
                <a:solidFill>
                  <a:srgbClr val="FF9900"/>
                </a:solidFill>
                <a:latin typeface="Times New Roman"/>
                <a:cs typeface="Times New Roman"/>
              </a:rPr>
              <a:t> </a:t>
            </a:r>
            <a:r>
              <a:rPr dirty="0" sz="900" spc="-5">
                <a:latin typeface="メイリオ"/>
                <a:cs typeface="メイリオ"/>
              </a:rPr>
              <a:t>更年期の女性では、ヨガなどの運動が主観的な睡眠の質</a:t>
            </a:r>
            <a:r>
              <a:rPr dirty="0" sz="900">
                <a:latin typeface="メイリオ"/>
                <a:cs typeface="メイリオ"/>
              </a:rPr>
              <a:t>を改善させることが報告されています</a:t>
            </a:r>
            <a:r>
              <a:rPr dirty="0" baseline="27777" sz="900" spc="-15">
                <a:latin typeface="メイリオ"/>
                <a:cs typeface="メイリオ"/>
              </a:rPr>
              <a:t>17）</a:t>
            </a:r>
            <a:r>
              <a:rPr dirty="0" sz="900" spc="-50">
                <a:latin typeface="メイリオ"/>
                <a:cs typeface="メイリオ"/>
              </a:rPr>
              <a:t>。</a:t>
            </a:r>
            <a:endParaRPr sz="900">
              <a:latin typeface="メイリオ"/>
              <a:cs typeface="メイリオ"/>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62094" y="81534"/>
            <a:ext cx="2036445" cy="147955"/>
          </a:xfrm>
          <a:prstGeom prst="rect">
            <a:avLst/>
          </a:prstGeom>
        </p:spPr>
        <p:txBody>
          <a:bodyPr wrap="square" lIns="0" tIns="12700" rIns="0" bIns="0" rtlCol="0" vert="horz">
            <a:spAutoFit/>
          </a:bodyPr>
          <a:lstStyle/>
          <a:p>
            <a:pPr marL="12700">
              <a:lnSpc>
                <a:spcPct val="100000"/>
              </a:lnSpc>
              <a:spcBef>
                <a:spcPts val="100"/>
              </a:spcBef>
            </a:pPr>
            <a:r>
              <a:rPr dirty="0" sz="800" spc="-65" b="1">
                <a:solidFill>
                  <a:srgbClr val="FFC000"/>
                </a:solidFill>
                <a:latin typeface="メイリオ"/>
                <a:cs typeface="メイリオ"/>
              </a:rPr>
              <a:t>運動、食事等の生活習慣と睡眠について</a:t>
            </a:r>
            <a:r>
              <a:rPr dirty="0" sz="800" spc="-50" b="1">
                <a:solidFill>
                  <a:srgbClr val="FFC000"/>
                </a:solidFill>
                <a:latin typeface="メイリオ"/>
                <a:cs typeface="メイリオ"/>
              </a:rPr>
              <a:t>（</a:t>
            </a:r>
            <a:r>
              <a:rPr dirty="0" sz="800" spc="-65" b="1">
                <a:solidFill>
                  <a:srgbClr val="FFC000"/>
                </a:solidFill>
                <a:latin typeface="メイリオ"/>
                <a:cs typeface="メイリオ"/>
              </a:rPr>
              <a:t>案</a:t>
            </a:r>
            <a:r>
              <a:rPr dirty="0" sz="800" spc="-50" b="1">
                <a:solidFill>
                  <a:srgbClr val="FFC000"/>
                </a:solidFill>
                <a:latin typeface="メイリオ"/>
                <a:cs typeface="メイリオ"/>
              </a:rPr>
              <a:t>）</a:t>
            </a:r>
            <a:endParaRPr sz="800">
              <a:latin typeface="メイリオ"/>
              <a:cs typeface="メイリオ"/>
            </a:endParaRPr>
          </a:p>
        </p:txBody>
      </p:sp>
      <p:sp>
        <p:nvSpPr>
          <p:cNvPr id="3" name="object 3"/>
          <p:cNvSpPr txBox="1"/>
          <p:nvPr/>
        </p:nvSpPr>
        <p:spPr>
          <a:xfrm>
            <a:off x="296265" y="623442"/>
            <a:ext cx="3105150" cy="1063625"/>
          </a:xfrm>
          <a:prstGeom prst="rect">
            <a:avLst/>
          </a:prstGeom>
        </p:spPr>
        <p:txBody>
          <a:bodyPr wrap="square" lIns="0" tIns="12700" rIns="0" bIns="0" rtlCol="0" vert="horz">
            <a:spAutoFit/>
          </a:bodyPr>
          <a:lstStyle/>
          <a:p>
            <a:pPr algn="just" marL="220979" marR="30480" indent="-182880">
              <a:lnSpc>
                <a:spcPct val="120000"/>
              </a:lnSpc>
              <a:spcBef>
                <a:spcPts val="100"/>
              </a:spcBef>
            </a:pPr>
            <a:r>
              <a:rPr dirty="0" sz="900" b="1">
                <a:solidFill>
                  <a:srgbClr val="FFC000"/>
                </a:solidFill>
                <a:latin typeface="メイリオ"/>
                <a:cs typeface="メイリオ"/>
              </a:rPr>
              <a:t>Q</a:t>
            </a:r>
            <a:r>
              <a:rPr dirty="0" sz="900" spc="-40" b="1">
                <a:solidFill>
                  <a:srgbClr val="FFC000"/>
                </a:solidFill>
                <a:latin typeface="メイリオ"/>
                <a:cs typeface="メイリオ"/>
              </a:rPr>
              <a:t>. </a:t>
            </a:r>
            <a:r>
              <a:rPr dirty="0" sz="900" spc="-5">
                <a:solidFill>
                  <a:srgbClr val="FFC000"/>
                </a:solidFill>
                <a:latin typeface="メイリオ"/>
                <a:cs typeface="メイリオ"/>
              </a:rPr>
              <a:t>夜仕事帰りにジムに行って運動しても眠りに影響ありま</a:t>
            </a:r>
            <a:r>
              <a:rPr dirty="0" sz="900" spc="-15">
                <a:solidFill>
                  <a:srgbClr val="FFC000"/>
                </a:solidFill>
                <a:latin typeface="メイリオ"/>
                <a:cs typeface="メイリオ"/>
              </a:rPr>
              <a:t>せんか？</a:t>
            </a:r>
            <a:endParaRPr sz="900">
              <a:latin typeface="メイリオ"/>
              <a:cs typeface="メイリオ"/>
            </a:endParaRPr>
          </a:p>
          <a:p>
            <a:pPr algn="just" marL="220979" marR="30480" indent="-182880">
              <a:lnSpc>
                <a:spcPct val="120000"/>
              </a:lnSpc>
              <a:spcBef>
                <a:spcPts val="395"/>
              </a:spcBef>
            </a:pPr>
            <a:r>
              <a:rPr dirty="0" sz="900" b="1">
                <a:latin typeface="メイリオ"/>
                <a:cs typeface="メイリオ"/>
              </a:rPr>
              <a:t>A</a:t>
            </a:r>
            <a:r>
              <a:rPr dirty="0" sz="900" spc="-30" b="1">
                <a:latin typeface="メイリオ"/>
                <a:cs typeface="メイリオ"/>
              </a:rPr>
              <a:t>. </a:t>
            </a:r>
            <a:r>
              <a:rPr dirty="0" sz="900" spc="-10">
                <a:latin typeface="メイリオ"/>
                <a:cs typeface="メイリオ"/>
              </a:rPr>
              <a:t>就寝前１時間以内の激しい運動は夜の眠りを妨げる可能</a:t>
            </a:r>
            <a:r>
              <a:rPr dirty="0" sz="900">
                <a:latin typeface="メイリオ"/>
                <a:cs typeface="メイリオ"/>
              </a:rPr>
              <a:t>性があります</a:t>
            </a:r>
            <a:r>
              <a:rPr dirty="0" baseline="27777" sz="900">
                <a:latin typeface="メイリオ"/>
                <a:cs typeface="メイリオ"/>
              </a:rPr>
              <a:t>44）</a:t>
            </a:r>
            <a:r>
              <a:rPr dirty="0" sz="900" spc="-5">
                <a:latin typeface="メイリオ"/>
                <a:cs typeface="メイリオ"/>
              </a:rPr>
              <a:t>。ジムでの運動はできる限り就寝２</a:t>
            </a:r>
            <a:r>
              <a:rPr dirty="0" sz="900" spc="-25">
                <a:latin typeface="メイリオ"/>
                <a:cs typeface="メイリオ"/>
              </a:rPr>
              <a:t>～ </a:t>
            </a:r>
            <a:r>
              <a:rPr dirty="0" sz="900" spc="-5">
                <a:latin typeface="メイリオ"/>
                <a:cs typeface="メイリオ"/>
              </a:rPr>
              <a:t>４時間前までに終え、床に入るまでの間にリラックスする時間を設けると良いでしょう。</a:t>
            </a:r>
            <a:endParaRPr sz="900">
              <a:latin typeface="メイリオ"/>
              <a:cs typeface="メイリオ"/>
            </a:endParaRPr>
          </a:p>
        </p:txBody>
      </p:sp>
      <p:sp>
        <p:nvSpPr>
          <p:cNvPr id="4" name="object 4"/>
          <p:cNvSpPr txBox="1"/>
          <p:nvPr/>
        </p:nvSpPr>
        <p:spPr>
          <a:xfrm>
            <a:off x="296265" y="1927986"/>
            <a:ext cx="3110865" cy="1228090"/>
          </a:xfrm>
          <a:prstGeom prst="rect">
            <a:avLst/>
          </a:prstGeom>
        </p:spPr>
        <p:txBody>
          <a:bodyPr wrap="square" lIns="0" tIns="12700" rIns="0" bIns="0" rtlCol="0" vert="horz">
            <a:spAutoFit/>
          </a:bodyPr>
          <a:lstStyle/>
          <a:p>
            <a:pPr algn="just" marL="220979" marR="36830" indent="-182880">
              <a:lnSpc>
                <a:spcPct val="120000"/>
              </a:lnSpc>
              <a:spcBef>
                <a:spcPts val="100"/>
              </a:spcBef>
            </a:pPr>
            <a:r>
              <a:rPr dirty="0" sz="900" b="1">
                <a:solidFill>
                  <a:srgbClr val="FFC000"/>
                </a:solidFill>
                <a:latin typeface="メイリオ"/>
                <a:cs typeface="メイリオ"/>
              </a:rPr>
              <a:t>Q</a:t>
            </a:r>
            <a:r>
              <a:rPr dirty="0" sz="900" spc="-40" b="1">
                <a:solidFill>
                  <a:srgbClr val="FFC000"/>
                </a:solidFill>
                <a:latin typeface="メイリオ"/>
                <a:cs typeface="メイリオ"/>
              </a:rPr>
              <a:t>. </a:t>
            </a:r>
            <a:r>
              <a:rPr dirty="0" sz="900" spc="-5">
                <a:solidFill>
                  <a:srgbClr val="FFC000"/>
                </a:solidFill>
                <a:latin typeface="メイリオ"/>
                <a:cs typeface="メイリオ"/>
              </a:rPr>
              <a:t>家での家事や買い物の往復で歩くだけでも運動になりま</a:t>
            </a:r>
            <a:r>
              <a:rPr dirty="0" sz="900" spc="-20">
                <a:solidFill>
                  <a:srgbClr val="FFC000"/>
                </a:solidFill>
                <a:latin typeface="メイリオ"/>
                <a:cs typeface="メイリオ"/>
              </a:rPr>
              <a:t>すか？</a:t>
            </a:r>
            <a:endParaRPr sz="900">
              <a:latin typeface="メイリオ"/>
              <a:cs typeface="メイリオ"/>
            </a:endParaRPr>
          </a:p>
          <a:p>
            <a:pPr algn="just" marL="220979" marR="30480" indent="-182880">
              <a:lnSpc>
                <a:spcPct val="120000"/>
              </a:lnSpc>
              <a:spcBef>
                <a:spcPts val="395"/>
              </a:spcBef>
            </a:pPr>
            <a:r>
              <a:rPr dirty="0" sz="900" b="1">
                <a:latin typeface="メイリオ"/>
                <a:cs typeface="メイリオ"/>
              </a:rPr>
              <a:t>A</a:t>
            </a:r>
            <a:r>
              <a:rPr dirty="0" sz="900" spc="35" b="1">
                <a:latin typeface="メイリオ"/>
                <a:cs typeface="メイリオ"/>
              </a:rPr>
              <a:t>. </a:t>
            </a:r>
            <a:r>
              <a:rPr dirty="0" sz="900" spc="-5">
                <a:latin typeface="メイリオ"/>
                <a:cs typeface="メイリオ"/>
              </a:rPr>
              <a:t>歩行も⽴派な有酸素運動です。しかし、室内の移動だけ</a:t>
            </a:r>
            <a:r>
              <a:rPr dirty="0" sz="900" spc="25">
                <a:latin typeface="メイリオ"/>
                <a:cs typeface="メイリオ"/>
              </a:rPr>
              <a:t>ではなく、室外で少し早歩きするような習慣を意識すると良いでしょう。買い物、洗濯、掃除など生活活動</a:t>
            </a:r>
            <a:r>
              <a:rPr dirty="0" sz="900" spc="30">
                <a:latin typeface="メイリオ"/>
                <a:cs typeface="メイリオ"/>
              </a:rPr>
              <a:t>を含め、総体的な身体活動量を増やすことが良い睡眠</a:t>
            </a:r>
            <a:r>
              <a:rPr dirty="0" sz="900">
                <a:latin typeface="メイリオ"/>
                <a:cs typeface="メイリオ"/>
              </a:rPr>
              <a:t>につながります</a:t>
            </a:r>
            <a:r>
              <a:rPr dirty="0" baseline="27777" sz="900" spc="-15">
                <a:latin typeface="メイリオ"/>
                <a:cs typeface="メイリオ"/>
              </a:rPr>
              <a:t>45）</a:t>
            </a:r>
            <a:r>
              <a:rPr dirty="0" sz="900">
                <a:latin typeface="メイリオ"/>
                <a:cs typeface="メイリオ"/>
              </a:rPr>
              <a:t>。</a:t>
            </a:r>
            <a:endParaRPr sz="900">
              <a:latin typeface="メイリオ"/>
              <a:cs typeface="メイリオ"/>
            </a:endParaRPr>
          </a:p>
        </p:txBody>
      </p:sp>
      <p:sp>
        <p:nvSpPr>
          <p:cNvPr id="5" name="object 5"/>
          <p:cNvSpPr txBox="1"/>
          <p:nvPr/>
        </p:nvSpPr>
        <p:spPr>
          <a:xfrm>
            <a:off x="296265" y="3347085"/>
            <a:ext cx="3111500" cy="1113790"/>
          </a:xfrm>
          <a:prstGeom prst="rect">
            <a:avLst/>
          </a:prstGeom>
        </p:spPr>
        <p:txBody>
          <a:bodyPr wrap="square" lIns="0" tIns="90170" rIns="0" bIns="0" rtlCol="0" vert="horz">
            <a:spAutoFit/>
          </a:bodyPr>
          <a:lstStyle/>
          <a:p>
            <a:pPr algn="just" marL="38100">
              <a:lnSpc>
                <a:spcPct val="100000"/>
              </a:lnSpc>
              <a:spcBef>
                <a:spcPts val="710"/>
              </a:spcBef>
            </a:pPr>
            <a:r>
              <a:rPr dirty="0" sz="900" b="1">
                <a:solidFill>
                  <a:srgbClr val="FFC000"/>
                </a:solidFill>
                <a:latin typeface="メイリオ"/>
                <a:cs typeface="メイリオ"/>
              </a:rPr>
              <a:t>Q</a:t>
            </a:r>
            <a:r>
              <a:rPr dirty="0" sz="900" spc="-10" b="1">
                <a:solidFill>
                  <a:srgbClr val="FFC000"/>
                </a:solidFill>
                <a:latin typeface="メイリオ"/>
                <a:cs typeface="メイリオ"/>
              </a:rPr>
              <a:t>. </a:t>
            </a:r>
            <a:r>
              <a:rPr dirty="0" sz="900" spc="-5">
                <a:solidFill>
                  <a:srgbClr val="FFC000"/>
                </a:solidFill>
                <a:latin typeface="メイリオ"/>
                <a:cs typeface="メイリオ"/>
              </a:rPr>
              <a:t>どのような運動が睡眠改善に最も効果的でしょうか？</a:t>
            </a:r>
            <a:endParaRPr sz="900">
              <a:latin typeface="メイリオ"/>
              <a:cs typeface="メイリオ"/>
            </a:endParaRPr>
          </a:p>
          <a:p>
            <a:pPr algn="just" marL="220979" marR="30480" indent="-182880">
              <a:lnSpc>
                <a:spcPct val="1200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睡眠改善に最も効果的な運動の種類は現時点では特定さ</a:t>
            </a:r>
            <a:r>
              <a:rPr dirty="0" sz="900" spc="20">
                <a:solidFill>
                  <a:srgbClr val="211F1F"/>
                </a:solidFill>
                <a:latin typeface="メイリオ"/>
                <a:cs typeface="メイリオ"/>
              </a:rPr>
              <a:t>れていません。有酸素運動も筋力トレーニングも、ヨ</a:t>
            </a:r>
            <a:r>
              <a:rPr dirty="0" sz="900" spc="10">
                <a:solidFill>
                  <a:srgbClr val="211F1F"/>
                </a:solidFill>
                <a:latin typeface="メイリオ"/>
                <a:cs typeface="メイリオ"/>
              </a:rPr>
              <a:t>ガなどの運動も効果があります</a:t>
            </a:r>
            <a:r>
              <a:rPr dirty="0" baseline="27777" sz="900">
                <a:solidFill>
                  <a:srgbClr val="211F1F"/>
                </a:solidFill>
                <a:latin typeface="メイリオ"/>
                <a:cs typeface="メイリオ"/>
              </a:rPr>
              <a:t>47）</a:t>
            </a:r>
            <a:r>
              <a:rPr dirty="0" sz="900" spc="5">
                <a:solidFill>
                  <a:srgbClr val="211F1F"/>
                </a:solidFill>
                <a:latin typeface="メイリオ"/>
                <a:cs typeface="メイリオ"/>
              </a:rPr>
              <a:t>。ご自身にとって、</a:t>
            </a:r>
            <a:r>
              <a:rPr dirty="0" sz="900" spc="30">
                <a:solidFill>
                  <a:srgbClr val="211F1F"/>
                </a:solidFill>
                <a:latin typeface="メイリオ"/>
                <a:cs typeface="メイリオ"/>
              </a:rPr>
              <a:t>楽しみながら継続できそうな運動を中心に、異なる種</a:t>
            </a:r>
            <a:r>
              <a:rPr dirty="0" sz="900">
                <a:solidFill>
                  <a:srgbClr val="211F1F"/>
                </a:solidFill>
                <a:latin typeface="メイリオ"/>
                <a:cs typeface="メイリオ"/>
              </a:rPr>
              <a:t>類の運動を組み合わせるのも良いでしょう。</a:t>
            </a:r>
            <a:endParaRPr sz="900">
              <a:latin typeface="メイリオ"/>
              <a:cs typeface="メイリオ"/>
            </a:endParaRPr>
          </a:p>
        </p:txBody>
      </p:sp>
      <p:sp>
        <p:nvSpPr>
          <p:cNvPr id="6" name="object 6"/>
          <p:cNvSpPr txBox="1"/>
          <p:nvPr/>
        </p:nvSpPr>
        <p:spPr>
          <a:xfrm>
            <a:off x="3518661" y="623442"/>
            <a:ext cx="3111500" cy="1392555"/>
          </a:xfrm>
          <a:prstGeom prst="rect">
            <a:avLst/>
          </a:prstGeom>
        </p:spPr>
        <p:txBody>
          <a:bodyPr wrap="square" lIns="0" tIns="12700" rIns="0" bIns="0" rtlCol="0" vert="horz">
            <a:spAutoFit/>
          </a:bodyPr>
          <a:lstStyle/>
          <a:p>
            <a:pPr algn="just" marL="220345" marR="37465" indent="-182880">
              <a:lnSpc>
                <a:spcPct val="120000"/>
              </a:lnSpc>
              <a:spcBef>
                <a:spcPts val="100"/>
              </a:spcBef>
            </a:pPr>
            <a:r>
              <a:rPr dirty="0" sz="900" b="1">
                <a:solidFill>
                  <a:srgbClr val="FFC000"/>
                </a:solidFill>
                <a:latin typeface="メイリオ"/>
                <a:cs typeface="メイリオ"/>
              </a:rPr>
              <a:t>Q</a:t>
            </a:r>
            <a:r>
              <a:rPr dirty="0" sz="900" spc="-40" b="1">
                <a:solidFill>
                  <a:srgbClr val="FFC000"/>
                </a:solidFill>
                <a:latin typeface="メイリオ"/>
                <a:cs typeface="メイリオ"/>
              </a:rPr>
              <a:t>. </a:t>
            </a:r>
            <a:r>
              <a:rPr dirty="0" sz="900" spc="-5">
                <a:solidFill>
                  <a:srgbClr val="FFC000"/>
                </a:solidFill>
                <a:latin typeface="メイリオ"/>
                <a:cs typeface="メイリオ"/>
              </a:rPr>
              <a:t>仕事・アルバイトのために夕食の時刻が遅くなってしまいますが、対策はありますか？</a:t>
            </a:r>
            <a:endParaRPr sz="900">
              <a:latin typeface="メイリオ"/>
              <a:cs typeface="メイリオ"/>
            </a:endParaRPr>
          </a:p>
          <a:p>
            <a:pPr algn="just" marL="220345" marR="30480" indent="-182880">
              <a:lnSpc>
                <a:spcPct val="1200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遅い夕食は眠りを妨げるだけでなく、朝食⽋食にもつな</a:t>
            </a:r>
            <a:r>
              <a:rPr dirty="0" sz="900" spc="10">
                <a:solidFill>
                  <a:srgbClr val="211F1F"/>
                </a:solidFill>
                <a:latin typeface="メイリオ"/>
                <a:cs typeface="メイリオ"/>
              </a:rPr>
              <a:t>がり、睡眠・覚醒リズムを乱す悪循環を招きます</a:t>
            </a:r>
            <a:r>
              <a:rPr dirty="0" baseline="27777" sz="900" spc="7">
                <a:solidFill>
                  <a:srgbClr val="211F1F"/>
                </a:solidFill>
                <a:latin typeface="メイリオ"/>
                <a:cs typeface="メイリオ"/>
              </a:rPr>
              <a:t>23）</a:t>
            </a:r>
            <a:r>
              <a:rPr dirty="0" sz="900">
                <a:solidFill>
                  <a:srgbClr val="211F1F"/>
                </a:solidFill>
                <a:latin typeface="メイリオ"/>
                <a:cs typeface="メイリオ"/>
              </a:rPr>
              <a:t>。</a:t>
            </a:r>
            <a:r>
              <a:rPr dirty="0" sz="900" spc="10">
                <a:solidFill>
                  <a:srgbClr val="211F1F"/>
                </a:solidFill>
                <a:latin typeface="メイリオ"/>
                <a:cs typeface="メイリオ"/>
              </a:rPr>
              <a:t>夕食を２回に分けて食べる分食</a:t>
            </a:r>
            <a:r>
              <a:rPr dirty="0" baseline="27777" sz="900" spc="7">
                <a:solidFill>
                  <a:srgbClr val="211F1F"/>
                </a:solidFill>
                <a:latin typeface="メイリオ"/>
                <a:cs typeface="メイリオ"/>
              </a:rPr>
              <a:t>47）</a:t>
            </a:r>
            <a:r>
              <a:rPr dirty="0" sz="900" spc="5">
                <a:solidFill>
                  <a:srgbClr val="211F1F"/>
                </a:solidFill>
                <a:latin typeface="メイリオ"/>
                <a:cs typeface="メイリオ"/>
              </a:rPr>
              <a:t>（おにぎりなどの主</a:t>
            </a:r>
            <a:r>
              <a:rPr dirty="0" sz="900" spc="25">
                <a:solidFill>
                  <a:srgbClr val="211F1F"/>
                </a:solidFill>
                <a:latin typeface="メイリオ"/>
                <a:cs typeface="メイリオ"/>
              </a:rPr>
              <a:t>食を夕方に摂り、帰宅後の遅い時間におかずなどの副</a:t>
            </a:r>
            <a:r>
              <a:rPr dirty="0" sz="900" spc="35">
                <a:solidFill>
                  <a:srgbClr val="211F1F"/>
                </a:solidFill>
                <a:latin typeface="メイリオ"/>
                <a:cs typeface="メイリオ"/>
              </a:rPr>
              <a:t>食を軽く摂る）</a:t>
            </a:r>
            <a:r>
              <a:rPr dirty="0" sz="900" spc="30">
                <a:solidFill>
                  <a:srgbClr val="211F1F"/>
                </a:solidFill>
                <a:latin typeface="メイリオ"/>
                <a:cs typeface="メイリオ"/>
              </a:rPr>
              <a:t>は、体内時計が乱れにくく、夜間の睡</a:t>
            </a:r>
            <a:r>
              <a:rPr dirty="0" sz="900">
                <a:solidFill>
                  <a:srgbClr val="211F1F"/>
                </a:solidFill>
                <a:latin typeface="メイリオ"/>
                <a:cs typeface="メイリオ"/>
              </a:rPr>
              <a:t>眠への影響も比較的小さいといわれています。</a:t>
            </a:r>
            <a:endParaRPr sz="900">
              <a:latin typeface="メイリオ"/>
              <a:cs typeface="メイリオ"/>
            </a:endParaRPr>
          </a:p>
        </p:txBody>
      </p:sp>
      <p:sp>
        <p:nvSpPr>
          <p:cNvPr id="7" name="object 7"/>
          <p:cNvSpPr txBox="1"/>
          <p:nvPr/>
        </p:nvSpPr>
        <p:spPr>
          <a:xfrm>
            <a:off x="3518661" y="2206879"/>
            <a:ext cx="3221355" cy="1607820"/>
          </a:xfrm>
          <a:prstGeom prst="rect">
            <a:avLst/>
          </a:prstGeom>
        </p:spPr>
        <p:txBody>
          <a:bodyPr wrap="square" lIns="0" tIns="90170" rIns="0" bIns="0" rtlCol="0" vert="horz">
            <a:spAutoFit/>
          </a:bodyPr>
          <a:lstStyle/>
          <a:p>
            <a:pPr marL="38100">
              <a:lnSpc>
                <a:spcPct val="100000"/>
              </a:lnSpc>
              <a:spcBef>
                <a:spcPts val="710"/>
              </a:spcBef>
            </a:pPr>
            <a:r>
              <a:rPr dirty="0" sz="900" b="1">
                <a:solidFill>
                  <a:srgbClr val="FFC000"/>
                </a:solidFill>
                <a:latin typeface="メイリオ"/>
                <a:cs typeface="メイリオ"/>
              </a:rPr>
              <a:t>Q</a:t>
            </a:r>
            <a:r>
              <a:rPr dirty="0" sz="900" spc="-10" b="1">
                <a:solidFill>
                  <a:srgbClr val="FFC000"/>
                </a:solidFill>
                <a:latin typeface="メイリオ"/>
                <a:cs typeface="メイリオ"/>
              </a:rPr>
              <a:t>. </a:t>
            </a:r>
            <a:r>
              <a:rPr dirty="0" sz="900" spc="-5">
                <a:solidFill>
                  <a:srgbClr val="FFC000"/>
                </a:solidFill>
                <a:latin typeface="メイリオ"/>
                <a:cs typeface="メイリオ"/>
              </a:rPr>
              <a:t>睡眠改善のためにおすすめの食事はありますか？</a:t>
            </a:r>
            <a:endParaRPr sz="900">
              <a:latin typeface="メイリオ"/>
              <a:cs typeface="メイリオ"/>
            </a:endParaRPr>
          </a:p>
          <a:p>
            <a:pPr marL="220345" marR="30480" indent="-182880">
              <a:lnSpc>
                <a:spcPct val="120000"/>
              </a:lnSpc>
              <a:spcBef>
                <a:spcPts val="395"/>
              </a:spcBef>
            </a:pPr>
            <a:r>
              <a:rPr dirty="0" sz="900" b="1">
                <a:latin typeface="メイリオ"/>
                <a:cs typeface="メイリオ"/>
              </a:rPr>
              <a:t>A</a:t>
            </a:r>
            <a:r>
              <a:rPr dirty="0" sz="900" spc="35" b="1">
                <a:latin typeface="メイリオ"/>
                <a:cs typeface="メイリオ"/>
              </a:rPr>
              <a:t>. </a:t>
            </a:r>
            <a:r>
              <a:rPr dirty="0" sz="900">
                <a:latin typeface="メイリオ"/>
                <a:cs typeface="メイリオ"/>
              </a:rPr>
              <a:t>海外の研究では、</a:t>
            </a:r>
            <a:r>
              <a:rPr dirty="0" sz="900" spc="-5">
                <a:solidFill>
                  <a:srgbClr val="211F1F"/>
                </a:solidFill>
                <a:latin typeface="メイリオ"/>
                <a:cs typeface="メイリオ"/>
              </a:rPr>
              <a:t>食事パターンと睡眠の質に関するいく</a:t>
            </a:r>
            <a:r>
              <a:rPr dirty="0" sz="900">
                <a:solidFill>
                  <a:srgbClr val="211F1F"/>
                </a:solidFill>
                <a:latin typeface="メイリオ"/>
                <a:cs typeface="メイリオ"/>
              </a:rPr>
              <a:t> </a:t>
            </a:r>
            <a:r>
              <a:rPr dirty="0" sz="900" spc="20">
                <a:solidFill>
                  <a:srgbClr val="211F1F"/>
                </a:solidFill>
                <a:latin typeface="メイリオ"/>
                <a:cs typeface="メイリオ"/>
              </a:rPr>
              <a:t>つかの報告が存在し</a:t>
            </a:r>
            <a:r>
              <a:rPr dirty="0" baseline="27777" sz="900" spc="7">
                <a:solidFill>
                  <a:srgbClr val="211F1F"/>
                </a:solidFill>
                <a:latin typeface="メイリオ"/>
                <a:cs typeface="メイリオ"/>
              </a:rPr>
              <a:t>48)</a:t>
            </a:r>
            <a:r>
              <a:rPr dirty="0" sz="900" spc="15">
                <a:solidFill>
                  <a:srgbClr val="211F1F"/>
                </a:solidFill>
                <a:latin typeface="メイリオ"/>
                <a:cs typeface="メイリオ"/>
              </a:rPr>
              <a:t>、その代表的なものに地中海食</a:t>
            </a:r>
            <a:r>
              <a:rPr dirty="0" sz="900">
                <a:solidFill>
                  <a:srgbClr val="211F1F"/>
                </a:solidFill>
                <a:latin typeface="メイリオ"/>
                <a:cs typeface="メイリオ"/>
              </a:rPr>
              <a:t> </a:t>
            </a:r>
            <a:r>
              <a:rPr dirty="0" sz="900" spc="35">
                <a:solidFill>
                  <a:srgbClr val="211F1F"/>
                </a:solidFill>
                <a:latin typeface="メイリオ"/>
                <a:cs typeface="メイリオ"/>
              </a:rPr>
              <a:t>パターン（</a:t>
            </a:r>
            <a:r>
              <a:rPr dirty="0" sz="900" spc="30">
                <a:solidFill>
                  <a:srgbClr val="211F1F"/>
                </a:solidFill>
                <a:latin typeface="メイリオ"/>
                <a:cs typeface="メイリオ"/>
              </a:rPr>
              <a:t>魚、野菜、果物、ナッツ・豆類といった食</a:t>
            </a:r>
            <a:r>
              <a:rPr dirty="0" sz="900" spc="35">
                <a:solidFill>
                  <a:srgbClr val="211F1F"/>
                </a:solidFill>
                <a:latin typeface="メイリオ"/>
                <a:cs typeface="メイリオ"/>
              </a:rPr>
              <a:t>品を中心とした構成）</a:t>
            </a:r>
            <a:r>
              <a:rPr dirty="0" sz="900" spc="30">
                <a:solidFill>
                  <a:srgbClr val="211F1F"/>
                </a:solidFill>
                <a:latin typeface="メイリオ"/>
                <a:cs typeface="メイリオ"/>
              </a:rPr>
              <a:t>がありますが、現時点で睡眠の</a:t>
            </a:r>
            <a:r>
              <a:rPr dirty="0" sz="900" spc="15">
                <a:solidFill>
                  <a:srgbClr val="211F1F"/>
                </a:solidFill>
                <a:latin typeface="メイリオ"/>
                <a:cs typeface="メイリオ"/>
              </a:rPr>
              <a:t>質改善に寄与する個別の食品等は特定されていません。</a:t>
            </a:r>
            <a:r>
              <a:rPr dirty="0" sz="900" spc="25">
                <a:solidFill>
                  <a:srgbClr val="211F1F"/>
                </a:solidFill>
                <a:latin typeface="メイリオ"/>
                <a:cs typeface="メイリオ"/>
              </a:rPr>
              <a:t>そのため、必要な栄養素を摂取できるよう、主食・主</a:t>
            </a:r>
            <a:r>
              <a:rPr dirty="0" sz="900">
                <a:solidFill>
                  <a:srgbClr val="211F1F"/>
                </a:solidFill>
                <a:latin typeface="メイリオ"/>
                <a:cs typeface="メイリオ"/>
              </a:rPr>
              <a:t> </a:t>
            </a:r>
            <a:r>
              <a:rPr dirty="0" sz="900" spc="25">
                <a:solidFill>
                  <a:srgbClr val="211F1F"/>
                </a:solidFill>
                <a:latin typeface="メイリオ"/>
                <a:cs typeface="メイリオ"/>
              </a:rPr>
              <a:t>菜・副菜を中心に様々な食品を取り入れ、バランスの</a:t>
            </a:r>
            <a:r>
              <a:rPr dirty="0" sz="900" spc="35">
                <a:solidFill>
                  <a:srgbClr val="211F1F"/>
                </a:solidFill>
                <a:latin typeface="メイリオ"/>
                <a:cs typeface="メイリオ"/>
              </a:rPr>
              <a:t> </a:t>
            </a:r>
            <a:r>
              <a:rPr dirty="0" sz="900">
                <a:solidFill>
                  <a:srgbClr val="211F1F"/>
                </a:solidFill>
                <a:latin typeface="メイリオ"/>
                <a:cs typeface="メイリオ"/>
              </a:rPr>
              <a:t>良い食事パターンを構築することをお勧めします。</a:t>
            </a:r>
            <a:endParaRPr sz="900">
              <a:latin typeface="メイリオ"/>
              <a:cs typeface="メイリオ"/>
            </a:endParaRPr>
          </a:p>
        </p:txBody>
      </p:sp>
      <p:sp>
        <p:nvSpPr>
          <p:cNvPr id="8" name="object 8"/>
          <p:cNvSpPr txBox="1"/>
          <p:nvPr/>
        </p:nvSpPr>
        <p:spPr>
          <a:xfrm>
            <a:off x="3544061" y="4055745"/>
            <a:ext cx="3060700" cy="1722120"/>
          </a:xfrm>
          <a:prstGeom prst="rect">
            <a:avLst/>
          </a:prstGeom>
        </p:spPr>
        <p:txBody>
          <a:bodyPr wrap="square" lIns="0" tIns="12700" rIns="0" bIns="0" rtlCol="0" vert="horz">
            <a:spAutoFit/>
          </a:bodyPr>
          <a:lstStyle/>
          <a:p>
            <a:pPr algn="just" marL="194945" marR="7620" indent="-182880">
              <a:lnSpc>
                <a:spcPct val="120000"/>
              </a:lnSpc>
              <a:spcBef>
                <a:spcPts val="100"/>
              </a:spcBef>
            </a:pPr>
            <a:r>
              <a:rPr dirty="0" sz="900" spc="-10" b="1">
                <a:solidFill>
                  <a:srgbClr val="FFC000"/>
                </a:solidFill>
                <a:latin typeface="メイリオ"/>
                <a:cs typeface="メイリオ"/>
              </a:rPr>
              <a:t>Q</a:t>
            </a:r>
            <a:r>
              <a:rPr dirty="0" sz="900" b="1">
                <a:solidFill>
                  <a:srgbClr val="FFC000"/>
                </a:solidFill>
                <a:latin typeface="メイリオ"/>
                <a:cs typeface="メイリオ"/>
              </a:rPr>
              <a:t>. </a:t>
            </a:r>
            <a:r>
              <a:rPr dirty="0" sz="900">
                <a:solidFill>
                  <a:srgbClr val="FFC000"/>
                </a:solidFill>
                <a:latin typeface="メイリオ"/>
                <a:cs typeface="メイリオ"/>
              </a:rPr>
              <a:t>毎日のように運動しており、まずまず睡眠で休養がとれ</a:t>
            </a:r>
            <a:r>
              <a:rPr dirty="0" sz="900" spc="25">
                <a:solidFill>
                  <a:srgbClr val="FFC000"/>
                </a:solidFill>
                <a:latin typeface="メイリオ"/>
                <a:cs typeface="メイリオ"/>
              </a:rPr>
              <a:t>ていると感じていますが、良い睡眠を得るために運動</a:t>
            </a:r>
            <a:r>
              <a:rPr dirty="0" sz="900">
                <a:solidFill>
                  <a:srgbClr val="FFC000"/>
                </a:solidFill>
                <a:latin typeface="メイリオ"/>
                <a:cs typeface="メイリオ"/>
              </a:rPr>
              <a:t>について気をつけることはありますか？</a:t>
            </a:r>
            <a:endParaRPr sz="900">
              <a:latin typeface="メイリオ"/>
              <a:cs typeface="メイリオ"/>
            </a:endParaRPr>
          </a:p>
          <a:p>
            <a:pPr algn="just" marL="194945" marR="5080" indent="-182880">
              <a:lnSpc>
                <a:spcPct val="120000"/>
              </a:lnSpc>
              <a:spcBef>
                <a:spcPts val="395"/>
              </a:spcBef>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日中の適度な身体活動は長期的な健康維持だけでなく、</a:t>
            </a:r>
            <a:r>
              <a:rPr dirty="0" sz="900" spc="25">
                <a:solidFill>
                  <a:srgbClr val="211F1F"/>
                </a:solidFill>
                <a:latin typeface="メイリオ"/>
                <a:cs typeface="メイリオ"/>
              </a:rPr>
              <a:t>良い睡眠を得ることにも役⽴ちます。昼間の身体活動</a:t>
            </a:r>
            <a:r>
              <a:rPr dirty="0" sz="900" spc="30">
                <a:solidFill>
                  <a:srgbClr val="211F1F"/>
                </a:solidFill>
                <a:latin typeface="メイリオ"/>
                <a:cs typeface="メイリオ"/>
              </a:rPr>
              <a:t>量が増えると、夜の眠りは深く、長くなる傾向があります。ただし、整形外科的な障害や転倒、持病の悪化などのリスクがある場合には注意が必要です。運動は</a:t>
            </a:r>
            <a:r>
              <a:rPr dirty="0" sz="900" spc="25">
                <a:solidFill>
                  <a:srgbClr val="211F1F"/>
                </a:solidFill>
                <a:latin typeface="メイリオ"/>
                <a:cs typeface="メイリオ"/>
              </a:rPr>
              <a:t>一人でもできますが、地域の集まりなどに参加して仲</a:t>
            </a:r>
            <a:r>
              <a:rPr dirty="0" sz="900">
                <a:solidFill>
                  <a:srgbClr val="211F1F"/>
                </a:solidFill>
                <a:latin typeface="メイリオ"/>
                <a:cs typeface="メイリオ"/>
              </a:rPr>
              <a:t>間と一緒に行う運動も、良い睡眠につながります。</a:t>
            </a:r>
            <a:endParaRPr sz="900">
              <a:latin typeface="メイリオ"/>
              <a:cs typeface="メイリオ"/>
            </a:endParaRPr>
          </a:p>
        </p:txBody>
      </p:sp>
      <p:sp>
        <p:nvSpPr>
          <p:cNvPr id="9" name="object 9"/>
          <p:cNvSpPr/>
          <p:nvPr/>
        </p:nvSpPr>
        <p:spPr>
          <a:xfrm>
            <a:off x="290322" y="5924550"/>
            <a:ext cx="6298565" cy="0"/>
          </a:xfrm>
          <a:custGeom>
            <a:avLst/>
            <a:gdLst/>
            <a:ahLst/>
            <a:cxnLst/>
            <a:rect l="l" t="t" r="r" b="b"/>
            <a:pathLst>
              <a:path w="6298565" h="0">
                <a:moveTo>
                  <a:pt x="0" y="0"/>
                </a:moveTo>
                <a:lnTo>
                  <a:pt x="6298310" y="0"/>
                </a:lnTo>
              </a:path>
            </a:pathLst>
          </a:custGeom>
          <a:ln w="7200">
            <a:solidFill>
              <a:srgbClr val="FF9900"/>
            </a:solidFill>
          </a:ln>
        </p:spPr>
        <p:txBody>
          <a:bodyPr wrap="square" lIns="0" tIns="0" rIns="0" bIns="0" rtlCol="0"/>
          <a:lstStyle/>
          <a:p/>
        </p:txBody>
      </p:sp>
      <p:sp>
        <p:nvSpPr>
          <p:cNvPr id="10" name="object 10"/>
          <p:cNvSpPr txBox="1"/>
          <p:nvPr/>
        </p:nvSpPr>
        <p:spPr>
          <a:xfrm>
            <a:off x="276250" y="5945251"/>
            <a:ext cx="2925445" cy="3509645"/>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algn="just" marL="157480" marR="5080" indent="-144780">
              <a:lnSpc>
                <a:spcPct val="100000"/>
              </a:lnSpc>
              <a:spcBef>
                <a:spcPts val="465"/>
              </a:spcBef>
            </a:pPr>
            <a:r>
              <a:rPr dirty="0" sz="600">
                <a:latin typeface="メイリオ"/>
                <a:cs typeface="メイリオ"/>
              </a:rPr>
              <a:t>1.</a:t>
            </a:r>
            <a:r>
              <a:rPr dirty="0" sz="600" spc="310">
                <a:latin typeface="メイリオ"/>
                <a:cs typeface="メイリオ"/>
              </a:rPr>
              <a:t> </a:t>
            </a:r>
            <a:r>
              <a:rPr dirty="0" sz="600">
                <a:latin typeface="メイリオ"/>
                <a:cs typeface="メイリオ"/>
              </a:rPr>
              <a:t>Kline</a:t>
            </a:r>
            <a:r>
              <a:rPr dirty="0" sz="600" spc="55">
                <a:latin typeface="メイリオ"/>
                <a:cs typeface="メイリオ"/>
              </a:rPr>
              <a:t> </a:t>
            </a:r>
            <a:r>
              <a:rPr dirty="0" sz="600">
                <a:latin typeface="メイリオ"/>
                <a:cs typeface="メイリオ"/>
              </a:rPr>
              <a:t>CE,</a:t>
            </a:r>
            <a:r>
              <a:rPr dirty="0" sz="600" spc="50">
                <a:latin typeface="メイリオ"/>
                <a:cs typeface="メイリオ"/>
              </a:rPr>
              <a:t> </a:t>
            </a:r>
            <a:r>
              <a:rPr dirty="0" sz="600">
                <a:latin typeface="メイリオ"/>
                <a:cs typeface="メイリオ"/>
              </a:rPr>
              <a:t>Hillman</a:t>
            </a:r>
            <a:r>
              <a:rPr dirty="0" sz="600" spc="55">
                <a:latin typeface="メイリオ"/>
                <a:cs typeface="メイリオ"/>
              </a:rPr>
              <a:t> </a:t>
            </a:r>
            <a:r>
              <a:rPr dirty="0" sz="600">
                <a:latin typeface="メイリオ"/>
                <a:cs typeface="メイリオ"/>
              </a:rPr>
              <a:t>CH,</a:t>
            </a:r>
            <a:r>
              <a:rPr dirty="0" sz="600" spc="50">
                <a:latin typeface="メイリオ"/>
                <a:cs typeface="メイリオ"/>
              </a:rPr>
              <a:t> </a:t>
            </a:r>
            <a:r>
              <a:rPr dirty="0" sz="600">
                <a:latin typeface="メイリオ"/>
                <a:cs typeface="メイリオ"/>
              </a:rPr>
              <a:t>Sheppard</a:t>
            </a:r>
            <a:r>
              <a:rPr dirty="0" sz="600" spc="50">
                <a:latin typeface="メイリオ"/>
                <a:cs typeface="メイリオ"/>
              </a:rPr>
              <a:t> </a:t>
            </a:r>
            <a:r>
              <a:rPr dirty="0" sz="600">
                <a:latin typeface="メイリオ"/>
                <a:cs typeface="メイリオ"/>
              </a:rPr>
              <a:t>BB,</a:t>
            </a:r>
            <a:r>
              <a:rPr dirty="0" sz="600" spc="45">
                <a:latin typeface="メイリオ"/>
                <a:cs typeface="メイリオ"/>
              </a:rPr>
              <a:t> </a:t>
            </a:r>
            <a:r>
              <a:rPr dirty="0" sz="600">
                <a:latin typeface="メイリオ"/>
                <a:cs typeface="メイリオ"/>
              </a:rPr>
              <a:t>Tennant</a:t>
            </a:r>
            <a:r>
              <a:rPr dirty="0" sz="600" spc="45">
                <a:latin typeface="メイリオ"/>
                <a:cs typeface="メイリオ"/>
              </a:rPr>
              <a:t> </a:t>
            </a:r>
            <a:r>
              <a:rPr dirty="0" sz="600">
                <a:latin typeface="メイリオ"/>
                <a:cs typeface="メイリオ"/>
              </a:rPr>
              <a:t>B,</a:t>
            </a:r>
            <a:r>
              <a:rPr dirty="0" sz="600" spc="45">
                <a:latin typeface="メイリオ"/>
                <a:cs typeface="メイリオ"/>
              </a:rPr>
              <a:t> </a:t>
            </a:r>
            <a:r>
              <a:rPr dirty="0" sz="600">
                <a:latin typeface="メイリオ"/>
                <a:cs typeface="メイリオ"/>
              </a:rPr>
              <a:t>Conroy</a:t>
            </a:r>
            <a:r>
              <a:rPr dirty="0" sz="600" spc="55">
                <a:latin typeface="メイリオ"/>
                <a:cs typeface="メイリオ"/>
              </a:rPr>
              <a:t> </a:t>
            </a:r>
            <a:r>
              <a:rPr dirty="0" sz="600">
                <a:latin typeface="メイリオ"/>
                <a:cs typeface="メイリオ"/>
              </a:rPr>
              <a:t>DE,</a:t>
            </a:r>
            <a:r>
              <a:rPr dirty="0" sz="600" spc="50">
                <a:latin typeface="メイリオ"/>
                <a:cs typeface="メイリオ"/>
              </a:rPr>
              <a:t> </a:t>
            </a:r>
            <a:r>
              <a:rPr dirty="0" sz="600">
                <a:latin typeface="メイリオ"/>
                <a:cs typeface="メイリオ"/>
              </a:rPr>
              <a:t>Macko</a:t>
            </a:r>
            <a:r>
              <a:rPr dirty="0" sz="600" spc="55">
                <a:latin typeface="メイリオ"/>
                <a:cs typeface="メイリオ"/>
              </a:rPr>
              <a:t> </a:t>
            </a:r>
            <a:r>
              <a:rPr dirty="0" sz="600" spc="-25">
                <a:latin typeface="メイリオ"/>
                <a:cs typeface="メイリオ"/>
              </a:rPr>
              <a:t>RF,</a:t>
            </a:r>
            <a:r>
              <a:rPr dirty="0" sz="600" spc="500">
                <a:latin typeface="メイリオ"/>
                <a:cs typeface="メイリオ"/>
              </a:rPr>
              <a:t> </a:t>
            </a:r>
            <a:r>
              <a:rPr dirty="0" sz="600">
                <a:latin typeface="メイリオ"/>
                <a:cs typeface="メイリオ"/>
              </a:rPr>
              <a:t>Marquez</a:t>
            </a:r>
            <a:r>
              <a:rPr dirty="0" sz="600" spc="-5">
                <a:latin typeface="メイリオ"/>
                <a:cs typeface="メイリオ"/>
              </a:rPr>
              <a:t> </a:t>
            </a:r>
            <a:r>
              <a:rPr dirty="0" sz="600">
                <a:latin typeface="メイリオ"/>
                <a:cs typeface="メイリオ"/>
              </a:rPr>
              <a:t>DX,</a:t>
            </a:r>
            <a:r>
              <a:rPr dirty="0" sz="600" spc="-10">
                <a:latin typeface="メイリオ"/>
                <a:cs typeface="メイリオ"/>
              </a:rPr>
              <a:t> </a:t>
            </a:r>
            <a:r>
              <a:rPr dirty="0" sz="600">
                <a:latin typeface="メイリオ"/>
                <a:cs typeface="メイリオ"/>
              </a:rPr>
              <a:t>Petruzzello</a:t>
            </a:r>
            <a:r>
              <a:rPr dirty="0" sz="600" spc="10">
                <a:latin typeface="メイリオ"/>
                <a:cs typeface="メイリオ"/>
              </a:rPr>
              <a:t> </a:t>
            </a:r>
            <a:r>
              <a:rPr dirty="0" sz="600">
                <a:latin typeface="メイリオ"/>
                <a:cs typeface="メイリオ"/>
              </a:rPr>
              <a:t>SJ,</a:t>
            </a:r>
            <a:r>
              <a:rPr dirty="0" sz="600" spc="-10">
                <a:latin typeface="メイリオ"/>
                <a:cs typeface="メイリオ"/>
              </a:rPr>
              <a:t> </a:t>
            </a:r>
            <a:r>
              <a:rPr dirty="0" sz="600">
                <a:latin typeface="メイリオ"/>
                <a:cs typeface="メイリオ"/>
              </a:rPr>
              <a:t>Powell</a:t>
            </a:r>
            <a:r>
              <a:rPr dirty="0" sz="600" spc="5">
                <a:latin typeface="メイリオ"/>
                <a:cs typeface="メイリオ"/>
              </a:rPr>
              <a:t> </a:t>
            </a:r>
            <a:r>
              <a:rPr dirty="0" sz="600">
                <a:latin typeface="メイリオ"/>
                <a:cs typeface="メイリオ"/>
              </a:rPr>
              <a:t>KE, Erickson KI.</a:t>
            </a:r>
            <a:r>
              <a:rPr dirty="0" sz="600" spc="-10">
                <a:latin typeface="メイリオ"/>
                <a:cs typeface="メイリオ"/>
              </a:rPr>
              <a:t> </a:t>
            </a:r>
            <a:r>
              <a:rPr dirty="0" sz="600">
                <a:latin typeface="メイリオ"/>
                <a:cs typeface="メイリオ"/>
              </a:rPr>
              <a:t>Physical</a:t>
            </a:r>
            <a:r>
              <a:rPr dirty="0" sz="600" spc="5">
                <a:latin typeface="メイリオ"/>
                <a:cs typeface="メイリオ"/>
              </a:rPr>
              <a:t> </a:t>
            </a:r>
            <a:r>
              <a:rPr dirty="0" sz="600">
                <a:latin typeface="メイリオ"/>
                <a:cs typeface="メイリオ"/>
              </a:rPr>
              <a:t>activity</a:t>
            </a:r>
            <a:r>
              <a:rPr dirty="0" sz="600" spc="-5">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sleep:</a:t>
            </a:r>
            <a:r>
              <a:rPr dirty="0" sz="600" spc="275">
                <a:latin typeface="メイリオ"/>
                <a:cs typeface="メイリオ"/>
              </a:rPr>
              <a:t> </a:t>
            </a:r>
            <a:r>
              <a:rPr dirty="0" sz="600">
                <a:latin typeface="メイリオ"/>
                <a:cs typeface="メイリオ"/>
              </a:rPr>
              <a:t>An</a:t>
            </a:r>
            <a:r>
              <a:rPr dirty="0" sz="600" spc="280">
                <a:latin typeface="メイリオ"/>
                <a:cs typeface="メイリオ"/>
              </a:rPr>
              <a:t> </a:t>
            </a:r>
            <a:r>
              <a:rPr dirty="0" sz="600">
                <a:latin typeface="メイリオ"/>
                <a:cs typeface="メイリオ"/>
              </a:rPr>
              <a:t>updated</a:t>
            </a:r>
            <a:r>
              <a:rPr dirty="0" sz="600" spc="270">
                <a:latin typeface="メイリオ"/>
                <a:cs typeface="メイリオ"/>
              </a:rPr>
              <a:t> </a:t>
            </a:r>
            <a:r>
              <a:rPr dirty="0" sz="600">
                <a:latin typeface="メイリオ"/>
                <a:cs typeface="メイリオ"/>
              </a:rPr>
              <a:t>umbrella</a:t>
            </a:r>
            <a:r>
              <a:rPr dirty="0" sz="600" spc="270">
                <a:latin typeface="メイリオ"/>
                <a:cs typeface="メイリオ"/>
              </a:rPr>
              <a:t> </a:t>
            </a:r>
            <a:r>
              <a:rPr dirty="0" sz="600">
                <a:latin typeface="メイリオ"/>
                <a:cs typeface="メイリオ"/>
              </a:rPr>
              <a:t>review</a:t>
            </a:r>
            <a:r>
              <a:rPr dirty="0" sz="600" spc="280">
                <a:latin typeface="メイリオ"/>
                <a:cs typeface="メイリオ"/>
              </a:rPr>
              <a:t> </a:t>
            </a:r>
            <a:r>
              <a:rPr dirty="0" sz="600">
                <a:latin typeface="メイリオ"/>
                <a:cs typeface="メイリオ"/>
              </a:rPr>
              <a:t>of</a:t>
            </a:r>
            <a:r>
              <a:rPr dirty="0" sz="600" spc="270">
                <a:latin typeface="メイリオ"/>
                <a:cs typeface="メイリオ"/>
              </a:rPr>
              <a:t> </a:t>
            </a:r>
            <a:r>
              <a:rPr dirty="0" sz="600">
                <a:latin typeface="メイリオ"/>
                <a:cs typeface="メイリオ"/>
              </a:rPr>
              <a:t>the</a:t>
            </a:r>
            <a:r>
              <a:rPr dirty="0" sz="600" spc="275">
                <a:latin typeface="メイリオ"/>
                <a:cs typeface="メイリオ"/>
              </a:rPr>
              <a:t> </a:t>
            </a:r>
            <a:r>
              <a:rPr dirty="0" sz="600">
                <a:latin typeface="メイリオ"/>
                <a:cs typeface="メイリオ"/>
              </a:rPr>
              <a:t>2018</a:t>
            </a:r>
            <a:r>
              <a:rPr dirty="0" sz="600" spc="275">
                <a:latin typeface="メイリオ"/>
                <a:cs typeface="メイリオ"/>
              </a:rPr>
              <a:t> </a:t>
            </a:r>
            <a:r>
              <a:rPr dirty="0" sz="600">
                <a:latin typeface="メイリオ"/>
                <a:cs typeface="メイリオ"/>
              </a:rPr>
              <a:t>Physical</a:t>
            </a:r>
            <a:r>
              <a:rPr dirty="0" sz="600" spc="280">
                <a:latin typeface="メイリオ"/>
                <a:cs typeface="メイリオ"/>
              </a:rPr>
              <a:t> </a:t>
            </a:r>
            <a:r>
              <a:rPr dirty="0" sz="600" spc="-10">
                <a:latin typeface="メイリオ"/>
                <a:cs typeface="メイリオ"/>
              </a:rPr>
              <a:t>Activity</a:t>
            </a:r>
            <a:r>
              <a:rPr dirty="0" sz="600" spc="500">
                <a:latin typeface="メイリオ"/>
                <a:cs typeface="メイリオ"/>
              </a:rPr>
              <a:t> </a:t>
            </a:r>
            <a:r>
              <a:rPr dirty="0" sz="600">
                <a:latin typeface="メイリオ"/>
                <a:cs typeface="メイリオ"/>
              </a:rPr>
              <a:t>Guidelines</a:t>
            </a:r>
            <a:r>
              <a:rPr dirty="0" sz="600" spc="-20">
                <a:latin typeface="メイリオ"/>
                <a:cs typeface="メイリオ"/>
              </a:rPr>
              <a:t> </a:t>
            </a:r>
            <a:r>
              <a:rPr dirty="0" sz="600">
                <a:latin typeface="メイリオ"/>
                <a:cs typeface="メイリオ"/>
              </a:rPr>
              <a:t>Advisory</a:t>
            </a:r>
            <a:r>
              <a:rPr dirty="0" sz="600" spc="-30">
                <a:latin typeface="メイリオ"/>
                <a:cs typeface="メイリオ"/>
              </a:rPr>
              <a:t> </a:t>
            </a:r>
            <a:r>
              <a:rPr dirty="0" sz="600">
                <a:latin typeface="メイリオ"/>
                <a:cs typeface="メイリオ"/>
              </a:rPr>
              <a:t>Committee</a:t>
            </a:r>
            <a:r>
              <a:rPr dirty="0" sz="600" spc="-15">
                <a:latin typeface="メイリオ"/>
                <a:cs typeface="メイリオ"/>
              </a:rPr>
              <a:t> </a:t>
            </a:r>
            <a:r>
              <a:rPr dirty="0" sz="600">
                <a:latin typeface="メイリオ"/>
                <a:cs typeface="メイリオ"/>
              </a:rPr>
              <a:t>report.</a:t>
            </a:r>
            <a:r>
              <a:rPr dirty="0" sz="600" spc="-40">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Rev</a:t>
            </a:r>
            <a:r>
              <a:rPr dirty="0" sz="600" spc="-20">
                <a:latin typeface="メイリオ"/>
                <a:cs typeface="メイリオ"/>
              </a:rPr>
              <a:t> </a:t>
            </a:r>
            <a:r>
              <a:rPr dirty="0" sz="600">
                <a:latin typeface="メイリオ"/>
                <a:cs typeface="メイリオ"/>
              </a:rPr>
              <a:t>58:</a:t>
            </a:r>
            <a:r>
              <a:rPr dirty="0" sz="600" spc="-25">
                <a:latin typeface="メイリオ"/>
                <a:cs typeface="メイリオ"/>
              </a:rPr>
              <a:t> </a:t>
            </a:r>
            <a:r>
              <a:rPr dirty="0" sz="600">
                <a:latin typeface="メイリオ"/>
                <a:cs typeface="メイリオ"/>
              </a:rPr>
              <a:t>101489,</a:t>
            </a:r>
            <a:r>
              <a:rPr dirty="0" sz="600" spc="-25">
                <a:latin typeface="メイリオ"/>
                <a:cs typeface="メイリオ"/>
              </a:rPr>
              <a:t> </a:t>
            </a:r>
            <a:r>
              <a:rPr dirty="0" sz="600" spc="-10">
                <a:latin typeface="メイリオ"/>
                <a:cs typeface="メイリオ"/>
              </a:rPr>
              <a:t>2021.</a:t>
            </a:r>
            <a:endParaRPr sz="600">
              <a:latin typeface="メイリオ"/>
              <a:cs typeface="メイリオ"/>
            </a:endParaRPr>
          </a:p>
          <a:p>
            <a:pPr algn="just" marL="157480" marR="29845" indent="-144780">
              <a:lnSpc>
                <a:spcPct val="100000"/>
              </a:lnSpc>
              <a:spcBef>
                <a:spcPts val="405"/>
              </a:spcBef>
            </a:pPr>
            <a:r>
              <a:rPr dirty="0" sz="600">
                <a:latin typeface="メイリオ"/>
                <a:cs typeface="メイリオ"/>
              </a:rPr>
              <a:t>2.</a:t>
            </a:r>
            <a:r>
              <a:rPr dirty="0" sz="600" spc="305">
                <a:latin typeface="メイリオ"/>
                <a:cs typeface="メイリオ"/>
              </a:rPr>
              <a:t> </a:t>
            </a:r>
            <a:r>
              <a:rPr dirty="0" sz="600">
                <a:latin typeface="メイリオ"/>
                <a:cs typeface="メイリオ"/>
              </a:rPr>
              <a:t>Matsumoto</a:t>
            </a:r>
            <a:r>
              <a:rPr dirty="0" sz="600" spc="30">
                <a:latin typeface="メイリオ"/>
                <a:cs typeface="メイリオ"/>
              </a:rPr>
              <a:t> </a:t>
            </a:r>
            <a:r>
              <a:rPr dirty="0" sz="600">
                <a:latin typeface="メイリオ"/>
                <a:cs typeface="メイリオ"/>
              </a:rPr>
              <a:t>T,</a:t>
            </a:r>
            <a:r>
              <a:rPr dirty="0" sz="600" spc="10">
                <a:latin typeface="メイリオ"/>
                <a:cs typeface="メイリオ"/>
              </a:rPr>
              <a:t> </a:t>
            </a:r>
            <a:r>
              <a:rPr dirty="0" sz="600">
                <a:latin typeface="メイリオ"/>
                <a:cs typeface="メイリオ"/>
              </a:rPr>
              <a:t>Tabara</a:t>
            </a:r>
            <a:r>
              <a:rPr dirty="0" sz="600" spc="20">
                <a:latin typeface="メイリオ"/>
                <a:cs typeface="メイリオ"/>
              </a:rPr>
              <a:t> </a:t>
            </a:r>
            <a:r>
              <a:rPr dirty="0" sz="600">
                <a:latin typeface="メイリオ"/>
                <a:cs typeface="メイリオ"/>
              </a:rPr>
              <a:t>Y,</a:t>
            </a:r>
            <a:r>
              <a:rPr dirty="0" sz="600" spc="15">
                <a:latin typeface="メイリオ"/>
                <a:cs typeface="メイリオ"/>
              </a:rPr>
              <a:t> </a:t>
            </a:r>
            <a:r>
              <a:rPr dirty="0" sz="600">
                <a:latin typeface="メイリオ"/>
                <a:cs typeface="メイリオ"/>
              </a:rPr>
              <a:t>Murase</a:t>
            </a:r>
            <a:r>
              <a:rPr dirty="0" sz="600" spc="25">
                <a:latin typeface="メイリオ"/>
                <a:cs typeface="メイリオ"/>
              </a:rPr>
              <a:t> </a:t>
            </a:r>
            <a:r>
              <a:rPr dirty="0" sz="600">
                <a:latin typeface="メイリオ"/>
                <a:cs typeface="メイリオ"/>
              </a:rPr>
              <a:t>K,</a:t>
            </a:r>
            <a:r>
              <a:rPr dirty="0" sz="600" spc="15">
                <a:latin typeface="メイリオ"/>
                <a:cs typeface="メイリオ"/>
              </a:rPr>
              <a:t> </a:t>
            </a:r>
            <a:r>
              <a:rPr dirty="0" sz="600">
                <a:latin typeface="メイリオ"/>
                <a:cs typeface="メイリオ"/>
              </a:rPr>
              <a:t>Takahashi</a:t>
            </a:r>
            <a:r>
              <a:rPr dirty="0" sz="600" spc="20">
                <a:latin typeface="メイリオ"/>
                <a:cs typeface="メイリオ"/>
              </a:rPr>
              <a:t> </a:t>
            </a:r>
            <a:r>
              <a:rPr dirty="0" sz="600">
                <a:latin typeface="メイリオ"/>
                <a:cs typeface="メイリオ"/>
              </a:rPr>
              <a:t>Y,</a:t>
            </a:r>
            <a:r>
              <a:rPr dirty="0" sz="600" spc="15">
                <a:latin typeface="メイリオ"/>
                <a:cs typeface="メイリオ"/>
              </a:rPr>
              <a:t> </a:t>
            </a:r>
            <a:r>
              <a:rPr dirty="0" sz="600">
                <a:latin typeface="メイリオ"/>
                <a:cs typeface="メイリオ"/>
              </a:rPr>
              <a:t>Setoh</a:t>
            </a:r>
            <a:r>
              <a:rPr dirty="0" sz="600" spc="20">
                <a:latin typeface="メイリオ"/>
                <a:cs typeface="メイリオ"/>
              </a:rPr>
              <a:t> </a:t>
            </a:r>
            <a:r>
              <a:rPr dirty="0" sz="600">
                <a:latin typeface="メイリオ"/>
                <a:cs typeface="メイリオ"/>
              </a:rPr>
              <a:t>K,</a:t>
            </a:r>
            <a:r>
              <a:rPr dirty="0" sz="600" spc="15">
                <a:latin typeface="メイリオ"/>
                <a:cs typeface="メイリオ"/>
              </a:rPr>
              <a:t> </a:t>
            </a:r>
            <a:r>
              <a:rPr dirty="0" sz="600">
                <a:latin typeface="メイリオ"/>
                <a:cs typeface="メイリオ"/>
              </a:rPr>
              <a:t>Kawaguchi</a:t>
            </a:r>
            <a:r>
              <a:rPr dirty="0" sz="600" spc="20">
                <a:latin typeface="メイリオ"/>
                <a:cs typeface="メイリオ"/>
              </a:rPr>
              <a:t> </a:t>
            </a:r>
            <a:r>
              <a:rPr dirty="0" sz="600" spc="-25">
                <a:latin typeface="メイリオ"/>
                <a:cs typeface="メイリオ"/>
              </a:rPr>
              <a:t>T,</a:t>
            </a:r>
            <a:r>
              <a:rPr dirty="0" sz="600" spc="500">
                <a:latin typeface="メイリオ"/>
                <a:cs typeface="メイリオ"/>
              </a:rPr>
              <a:t> </a:t>
            </a:r>
            <a:r>
              <a:rPr dirty="0" sz="600">
                <a:latin typeface="メイリオ"/>
                <a:cs typeface="メイリオ"/>
              </a:rPr>
              <a:t>Muro</a:t>
            </a:r>
            <a:r>
              <a:rPr dirty="0" sz="600" spc="30">
                <a:latin typeface="メイリオ"/>
                <a:cs typeface="メイリオ"/>
              </a:rPr>
              <a:t> </a:t>
            </a:r>
            <a:r>
              <a:rPr dirty="0" sz="600">
                <a:latin typeface="メイリオ"/>
                <a:cs typeface="メイリオ"/>
              </a:rPr>
              <a:t>S,</a:t>
            </a:r>
            <a:r>
              <a:rPr dirty="0" sz="600" spc="35">
                <a:latin typeface="メイリオ"/>
                <a:cs typeface="メイリオ"/>
              </a:rPr>
              <a:t> </a:t>
            </a:r>
            <a:r>
              <a:rPr dirty="0" sz="600">
                <a:latin typeface="メイリオ"/>
                <a:cs typeface="メイリオ"/>
              </a:rPr>
              <a:t>Kadotani</a:t>
            </a:r>
            <a:r>
              <a:rPr dirty="0" sz="600" spc="40">
                <a:latin typeface="メイリオ"/>
                <a:cs typeface="メイリオ"/>
              </a:rPr>
              <a:t> </a:t>
            </a:r>
            <a:r>
              <a:rPr dirty="0" sz="600">
                <a:latin typeface="メイリオ"/>
                <a:cs typeface="メイリオ"/>
              </a:rPr>
              <a:t>H,</a:t>
            </a:r>
            <a:r>
              <a:rPr dirty="0" sz="600" spc="35">
                <a:latin typeface="メイリオ"/>
                <a:cs typeface="メイリオ"/>
              </a:rPr>
              <a:t> </a:t>
            </a:r>
            <a:r>
              <a:rPr dirty="0" sz="600">
                <a:latin typeface="メイリオ"/>
                <a:cs typeface="メイリオ"/>
              </a:rPr>
              <a:t>Kosugi</a:t>
            </a:r>
            <a:r>
              <a:rPr dirty="0" sz="600" spc="40">
                <a:latin typeface="メイリオ"/>
                <a:cs typeface="メイリオ"/>
              </a:rPr>
              <a:t> </a:t>
            </a:r>
            <a:r>
              <a:rPr dirty="0" sz="600">
                <a:latin typeface="メイリオ"/>
                <a:cs typeface="メイリオ"/>
              </a:rPr>
              <a:t>S,</a:t>
            </a:r>
            <a:r>
              <a:rPr dirty="0" sz="600" spc="25">
                <a:latin typeface="メイリオ"/>
                <a:cs typeface="メイリオ"/>
              </a:rPr>
              <a:t> </a:t>
            </a:r>
            <a:r>
              <a:rPr dirty="0" sz="600">
                <a:latin typeface="メイリオ"/>
                <a:cs typeface="メイリオ"/>
              </a:rPr>
              <a:t>Sekine</a:t>
            </a:r>
            <a:r>
              <a:rPr dirty="0" sz="600" spc="40">
                <a:latin typeface="メイリオ"/>
                <a:cs typeface="メイリオ"/>
              </a:rPr>
              <a:t> </a:t>
            </a:r>
            <a:r>
              <a:rPr dirty="0" sz="600">
                <a:latin typeface="メイリオ"/>
                <a:cs typeface="メイリオ"/>
              </a:rPr>
              <a:t>A,</a:t>
            </a:r>
            <a:r>
              <a:rPr dirty="0" sz="600" spc="35">
                <a:latin typeface="メイリオ"/>
                <a:cs typeface="メイリオ"/>
              </a:rPr>
              <a:t> </a:t>
            </a:r>
            <a:r>
              <a:rPr dirty="0" sz="600">
                <a:latin typeface="メイリオ"/>
                <a:cs typeface="メイリオ"/>
              </a:rPr>
              <a:t>et</a:t>
            </a:r>
            <a:r>
              <a:rPr dirty="0" sz="600" spc="30">
                <a:latin typeface="メイリオ"/>
                <a:cs typeface="メイリオ"/>
              </a:rPr>
              <a:t> </a:t>
            </a:r>
            <a:r>
              <a:rPr dirty="0" sz="600">
                <a:latin typeface="メイリオ"/>
                <a:cs typeface="メイリオ"/>
              </a:rPr>
              <a:t>al.</a:t>
            </a:r>
            <a:r>
              <a:rPr dirty="0" sz="600" spc="30">
                <a:latin typeface="メイリオ"/>
                <a:cs typeface="メイリオ"/>
              </a:rPr>
              <a:t> </a:t>
            </a:r>
            <a:r>
              <a:rPr dirty="0" sz="600">
                <a:latin typeface="メイリオ"/>
                <a:cs typeface="メイリオ"/>
              </a:rPr>
              <a:t>Combined</a:t>
            </a:r>
            <a:r>
              <a:rPr dirty="0" sz="600" spc="40">
                <a:latin typeface="メイリオ"/>
                <a:cs typeface="メイリオ"/>
              </a:rPr>
              <a:t> </a:t>
            </a:r>
            <a:r>
              <a:rPr dirty="0" sz="600">
                <a:latin typeface="メイリオ"/>
                <a:cs typeface="メイリオ"/>
              </a:rPr>
              <a:t>association</a:t>
            </a:r>
            <a:r>
              <a:rPr dirty="0" sz="600" spc="2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clinical</a:t>
            </a:r>
            <a:r>
              <a:rPr dirty="0" sz="600" spc="85">
                <a:latin typeface="メイリオ"/>
                <a:cs typeface="メイリオ"/>
              </a:rPr>
              <a:t> </a:t>
            </a:r>
            <a:r>
              <a:rPr dirty="0" sz="600">
                <a:latin typeface="メイリオ"/>
                <a:cs typeface="メイリオ"/>
              </a:rPr>
              <a:t>and</a:t>
            </a:r>
            <a:r>
              <a:rPr dirty="0" sz="600" spc="65">
                <a:latin typeface="メイリオ"/>
                <a:cs typeface="メイリオ"/>
              </a:rPr>
              <a:t> </a:t>
            </a:r>
            <a:r>
              <a:rPr dirty="0" sz="600">
                <a:latin typeface="メイリオ"/>
                <a:cs typeface="メイリオ"/>
              </a:rPr>
              <a:t>lifestyle</a:t>
            </a:r>
            <a:r>
              <a:rPr dirty="0" sz="600" spc="75">
                <a:latin typeface="メイリオ"/>
                <a:cs typeface="メイリオ"/>
              </a:rPr>
              <a:t> </a:t>
            </a:r>
            <a:r>
              <a:rPr dirty="0" sz="600">
                <a:latin typeface="メイリオ"/>
                <a:cs typeface="メイリオ"/>
              </a:rPr>
              <a:t>factors</a:t>
            </a:r>
            <a:r>
              <a:rPr dirty="0" sz="600" spc="80">
                <a:latin typeface="メイリオ"/>
                <a:cs typeface="メイリオ"/>
              </a:rPr>
              <a:t> </a:t>
            </a:r>
            <a:r>
              <a:rPr dirty="0" sz="600">
                <a:latin typeface="メイリオ"/>
                <a:cs typeface="メイリオ"/>
              </a:rPr>
              <a:t>with</a:t>
            </a:r>
            <a:r>
              <a:rPr dirty="0" sz="600" spc="75">
                <a:latin typeface="メイリオ"/>
                <a:cs typeface="メイリオ"/>
              </a:rPr>
              <a:t> </a:t>
            </a:r>
            <a:r>
              <a:rPr dirty="0" sz="600" spc="-10">
                <a:latin typeface="メイリオ"/>
                <a:cs typeface="メイリオ"/>
              </a:rPr>
              <a:t>non-</a:t>
            </a:r>
            <a:r>
              <a:rPr dirty="0" sz="600">
                <a:latin typeface="メイリオ"/>
                <a:cs typeface="メイリオ"/>
              </a:rPr>
              <a:t>restorative</a:t>
            </a:r>
            <a:r>
              <a:rPr dirty="0" sz="600" spc="75">
                <a:latin typeface="メイリオ"/>
                <a:cs typeface="メイリオ"/>
              </a:rPr>
              <a:t> </a:t>
            </a:r>
            <a:r>
              <a:rPr dirty="0" sz="600">
                <a:latin typeface="メイリオ"/>
                <a:cs typeface="メイリオ"/>
              </a:rPr>
              <a:t>sleep:</a:t>
            </a:r>
            <a:r>
              <a:rPr dirty="0" sz="600" spc="70">
                <a:latin typeface="メイリオ"/>
                <a:cs typeface="メイリオ"/>
              </a:rPr>
              <a:t> </a:t>
            </a:r>
            <a:r>
              <a:rPr dirty="0" sz="600">
                <a:latin typeface="メイリオ"/>
                <a:cs typeface="メイリオ"/>
              </a:rPr>
              <a:t>The</a:t>
            </a:r>
            <a:r>
              <a:rPr dirty="0" sz="600" spc="80">
                <a:latin typeface="メイリオ"/>
                <a:cs typeface="メイリオ"/>
              </a:rPr>
              <a:t> </a:t>
            </a:r>
            <a:r>
              <a:rPr dirty="0" sz="600" spc="-10">
                <a:latin typeface="メイリオ"/>
                <a:cs typeface="メイリオ"/>
              </a:rPr>
              <a:t>Nagahama</a:t>
            </a:r>
            <a:r>
              <a:rPr dirty="0" sz="600" spc="500">
                <a:latin typeface="メイリオ"/>
                <a:cs typeface="メイリオ"/>
              </a:rPr>
              <a:t> </a:t>
            </a:r>
            <a:r>
              <a:rPr dirty="0" sz="600">
                <a:latin typeface="メイリオ"/>
                <a:cs typeface="メイリオ"/>
              </a:rPr>
              <a:t>Study.</a:t>
            </a:r>
            <a:r>
              <a:rPr dirty="0" sz="600" spc="-25">
                <a:latin typeface="メイリオ"/>
                <a:cs typeface="メイリオ"/>
              </a:rPr>
              <a:t> </a:t>
            </a:r>
            <a:r>
              <a:rPr dirty="0" sz="600">
                <a:latin typeface="メイリオ"/>
                <a:cs typeface="メイリオ"/>
              </a:rPr>
              <a:t>PLoS</a:t>
            </a:r>
            <a:r>
              <a:rPr dirty="0" sz="600" spc="-25">
                <a:latin typeface="メイリオ"/>
                <a:cs typeface="メイリオ"/>
              </a:rPr>
              <a:t> </a:t>
            </a:r>
            <a:r>
              <a:rPr dirty="0" sz="600">
                <a:latin typeface="メイリオ"/>
                <a:cs typeface="メイリオ"/>
              </a:rPr>
              <a:t>One</a:t>
            </a:r>
            <a:r>
              <a:rPr dirty="0" sz="600" spc="-5">
                <a:latin typeface="メイリオ"/>
                <a:cs typeface="メイリオ"/>
              </a:rPr>
              <a:t> </a:t>
            </a:r>
            <a:r>
              <a:rPr dirty="0" sz="600">
                <a:latin typeface="メイリオ"/>
                <a:cs typeface="メイリオ"/>
              </a:rPr>
              <a:t>12:</a:t>
            </a:r>
            <a:r>
              <a:rPr dirty="0" sz="600" spc="-10">
                <a:latin typeface="メイリオ"/>
                <a:cs typeface="メイリオ"/>
              </a:rPr>
              <a:t> e0171849,</a:t>
            </a:r>
            <a:r>
              <a:rPr dirty="0" sz="600">
                <a:latin typeface="メイリオ"/>
                <a:cs typeface="メイリオ"/>
              </a:rPr>
              <a:t> </a:t>
            </a:r>
            <a:r>
              <a:rPr dirty="0" sz="600" spc="-10">
                <a:latin typeface="メイリオ"/>
                <a:cs typeface="メイリオ"/>
              </a:rPr>
              <a:t>2017.</a:t>
            </a:r>
            <a:endParaRPr sz="600">
              <a:latin typeface="メイリオ"/>
              <a:cs typeface="メイリオ"/>
            </a:endParaRPr>
          </a:p>
          <a:p>
            <a:pPr algn="just" marL="157480" marR="31115" indent="-144780">
              <a:lnSpc>
                <a:spcPct val="100000"/>
              </a:lnSpc>
              <a:spcBef>
                <a:spcPts val="400"/>
              </a:spcBef>
            </a:pPr>
            <a:r>
              <a:rPr dirty="0" sz="600">
                <a:latin typeface="メイリオ"/>
                <a:cs typeface="メイリオ"/>
              </a:rPr>
              <a:t>3.</a:t>
            </a:r>
            <a:r>
              <a:rPr dirty="0" sz="600" spc="305">
                <a:latin typeface="メイリオ"/>
                <a:cs typeface="メイリオ"/>
              </a:rPr>
              <a:t> </a:t>
            </a:r>
            <a:r>
              <a:rPr dirty="0" sz="600">
                <a:latin typeface="メイリオ"/>
                <a:cs typeface="メイリオ"/>
              </a:rPr>
              <a:t>Kubitz</a:t>
            </a:r>
            <a:r>
              <a:rPr dirty="0" sz="600" spc="25">
                <a:latin typeface="メイリオ"/>
                <a:cs typeface="メイリオ"/>
              </a:rPr>
              <a:t> </a:t>
            </a:r>
            <a:r>
              <a:rPr dirty="0" sz="600">
                <a:latin typeface="メイリオ"/>
                <a:cs typeface="メイリオ"/>
              </a:rPr>
              <a:t>KA,</a:t>
            </a:r>
            <a:r>
              <a:rPr dirty="0" sz="600" spc="25">
                <a:latin typeface="メイリオ"/>
                <a:cs typeface="メイリオ"/>
              </a:rPr>
              <a:t> </a:t>
            </a:r>
            <a:r>
              <a:rPr dirty="0" sz="600">
                <a:latin typeface="メイリオ"/>
                <a:cs typeface="メイリオ"/>
              </a:rPr>
              <a:t>Landers</a:t>
            </a:r>
            <a:r>
              <a:rPr dirty="0" sz="600" spc="30">
                <a:latin typeface="メイリオ"/>
                <a:cs typeface="メイリオ"/>
              </a:rPr>
              <a:t> </a:t>
            </a:r>
            <a:r>
              <a:rPr dirty="0" sz="600">
                <a:latin typeface="メイリオ"/>
                <a:cs typeface="メイリオ"/>
              </a:rPr>
              <a:t>DM,</a:t>
            </a:r>
            <a:r>
              <a:rPr dirty="0" sz="600" spc="25">
                <a:latin typeface="メイリオ"/>
                <a:cs typeface="メイリオ"/>
              </a:rPr>
              <a:t> </a:t>
            </a:r>
            <a:r>
              <a:rPr dirty="0" sz="600">
                <a:latin typeface="メイリオ"/>
                <a:cs typeface="メイリオ"/>
              </a:rPr>
              <a:t>Petruzzello</a:t>
            </a:r>
            <a:r>
              <a:rPr dirty="0" sz="600" spc="25">
                <a:latin typeface="メイリオ"/>
                <a:cs typeface="メイリオ"/>
              </a:rPr>
              <a:t> </a:t>
            </a:r>
            <a:r>
              <a:rPr dirty="0" sz="600">
                <a:latin typeface="メイリオ"/>
                <a:cs typeface="メイリオ"/>
              </a:rPr>
              <a:t>SJ,</a:t>
            </a:r>
            <a:r>
              <a:rPr dirty="0" sz="600" spc="25">
                <a:latin typeface="メイリオ"/>
                <a:cs typeface="メイリオ"/>
              </a:rPr>
              <a:t> </a:t>
            </a:r>
            <a:r>
              <a:rPr dirty="0" sz="600">
                <a:latin typeface="メイリオ"/>
                <a:cs typeface="メイリオ"/>
              </a:rPr>
              <a:t>Han</a:t>
            </a:r>
            <a:r>
              <a:rPr dirty="0" sz="600" spc="30">
                <a:latin typeface="メイリオ"/>
                <a:cs typeface="メイリオ"/>
              </a:rPr>
              <a:t> </a:t>
            </a:r>
            <a:r>
              <a:rPr dirty="0" sz="600">
                <a:latin typeface="メイリオ"/>
                <a:cs typeface="メイリオ"/>
              </a:rPr>
              <a:t>M.</a:t>
            </a:r>
            <a:r>
              <a:rPr dirty="0" sz="600" spc="20">
                <a:latin typeface="メイリオ"/>
                <a:cs typeface="メイリオ"/>
              </a:rPr>
              <a:t> </a:t>
            </a:r>
            <a:r>
              <a:rPr dirty="0" sz="600">
                <a:latin typeface="メイリオ"/>
                <a:cs typeface="メイリオ"/>
              </a:rPr>
              <a:t>The</a:t>
            </a:r>
            <a:r>
              <a:rPr dirty="0" sz="600" spc="35">
                <a:latin typeface="メイリオ"/>
                <a:cs typeface="メイリオ"/>
              </a:rPr>
              <a:t> </a:t>
            </a:r>
            <a:r>
              <a:rPr dirty="0" sz="600">
                <a:latin typeface="メイリオ"/>
                <a:cs typeface="メイリオ"/>
              </a:rPr>
              <a:t>effects</a:t>
            </a:r>
            <a:r>
              <a:rPr dirty="0" sz="600" spc="30">
                <a:latin typeface="メイリオ"/>
                <a:cs typeface="メイリオ"/>
              </a:rPr>
              <a:t> </a:t>
            </a:r>
            <a:r>
              <a:rPr dirty="0" sz="600">
                <a:latin typeface="メイリオ"/>
                <a:cs typeface="メイリオ"/>
              </a:rPr>
              <a:t>of</a:t>
            </a:r>
            <a:r>
              <a:rPr dirty="0" sz="600" spc="20">
                <a:latin typeface="メイリオ"/>
                <a:cs typeface="メイリオ"/>
              </a:rPr>
              <a:t> </a:t>
            </a:r>
            <a:r>
              <a:rPr dirty="0" sz="600">
                <a:latin typeface="メイリオ"/>
                <a:cs typeface="メイリオ"/>
              </a:rPr>
              <a:t>acute</a:t>
            </a:r>
            <a:r>
              <a:rPr dirty="0" sz="600" spc="30">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chronic exercise on sleep. A </a:t>
            </a:r>
            <a:r>
              <a:rPr dirty="0" sz="600" spc="-10">
                <a:latin typeface="メイリオ"/>
                <a:cs typeface="メイリオ"/>
              </a:rPr>
              <a:t>meta-</a:t>
            </a:r>
            <a:r>
              <a:rPr dirty="0" sz="600">
                <a:latin typeface="メイリオ"/>
                <a:cs typeface="メイリオ"/>
              </a:rPr>
              <a:t>analytic review. Sports Med 21: </a:t>
            </a:r>
            <a:r>
              <a:rPr dirty="0" sz="600" spc="-20">
                <a:latin typeface="メイリオ"/>
                <a:cs typeface="メイリオ"/>
              </a:rPr>
              <a:t>277-</a:t>
            </a:r>
            <a:r>
              <a:rPr dirty="0" sz="600">
                <a:latin typeface="メイリオ"/>
                <a:cs typeface="メイリオ"/>
              </a:rPr>
              <a:t>291,</a:t>
            </a:r>
            <a:r>
              <a:rPr dirty="0" sz="600" spc="-30">
                <a:latin typeface="メイリオ"/>
                <a:cs typeface="メイリオ"/>
              </a:rPr>
              <a:t> </a:t>
            </a:r>
            <a:r>
              <a:rPr dirty="0" sz="600" spc="-10">
                <a:latin typeface="メイリオ"/>
                <a:cs typeface="メイリオ"/>
              </a:rPr>
              <a:t>1996.</a:t>
            </a:r>
            <a:endParaRPr sz="600">
              <a:latin typeface="メイリオ"/>
              <a:cs typeface="メイリオ"/>
            </a:endParaRPr>
          </a:p>
          <a:p>
            <a:pPr algn="just" marL="157480" marR="31115" indent="-144780">
              <a:lnSpc>
                <a:spcPct val="100000"/>
              </a:lnSpc>
              <a:spcBef>
                <a:spcPts val="395"/>
              </a:spcBef>
            </a:pPr>
            <a:r>
              <a:rPr dirty="0" sz="600">
                <a:latin typeface="メイリオ"/>
                <a:cs typeface="メイリオ"/>
              </a:rPr>
              <a:t>4.</a:t>
            </a:r>
            <a:r>
              <a:rPr dirty="0" sz="600" spc="325">
                <a:latin typeface="メイリオ"/>
                <a:cs typeface="メイリオ"/>
              </a:rPr>
              <a:t> </a:t>
            </a:r>
            <a:r>
              <a:rPr dirty="0" sz="600">
                <a:latin typeface="メイリオ"/>
                <a:cs typeface="メイリオ"/>
              </a:rPr>
              <a:t>Tan</a:t>
            </a:r>
            <a:r>
              <a:rPr dirty="0" sz="600" spc="160">
                <a:latin typeface="メイリオ"/>
                <a:cs typeface="メイリオ"/>
              </a:rPr>
              <a:t> </a:t>
            </a:r>
            <a:r>
              <a:rPr dirty="0" sz="600">
                <a:latin typeface="メイリオ"/>
                <a:cs typeface="メイリオ"/>
              </a:rPr>
              <a:t>X,</a:t>
            </a:r>
            <a:r>
              <a:rPr dirty="0" sz="600" spc="160">
                <a:latin typeface="メイリオ"/>
                <a:cs typeface="メイリオ"/>
              </a:rPr>
              <a:t> </a:t>
            </a:r>
            <a:r>
              <a:rPr dirty="0" sz="600">
                <a:latin typeface="メイリオ"/>
                <a:cs typeface="メイリオ"/>
              </a:rPr>
              <a:t>Alen</a:t>
            </a:r>
            <a:r>
              <a:rPr dirty="0" sz="600" spc="160">
                <a:latin typeface="メイリオ"/>
                <a:cs typeface="メイリオ"/>
              </a:rPr>
              <a:t> </a:t>
            </a:r>
            <a:r>
              <a:rPr dirty="0" sz="600">
                <a:latin typeface="メイリオ"/>
                <a:cs typeface="メイリオ"/>
              </a:rPr>
              <a:t>M,</a:t>
            </a:r>
            <a:r>
              <a:rPr dirty="0" sz="600" spc="160">
                <a:latin typeface="メイリオ"/>
                <a:cs typeface="メイリオ"/>
              </a:rPr>
              <a:t> </a:t>
            </a:r>
            <a:r>
              <a:rPr dirty="0" sz="600">
                <a:latin typeface="メイリオ"/>
                <a:cs typeface="メイリオ"/>
              </a:rPr>
              <a:t>Wiklund</a:t>
            </a:r>
            <a:r>
              <a:rPr dirty="0" sz="600" spc="155">
                <a:latin typeface="メイリオ"/>
                <a:cs typeface="メイリオ"/>
              </a:rPr>
              <a:t> </a:t>
            </a:r>
            <a:r>
              <a:rPr dirty="0" sz="600">
                <a:latin typeface="メイリオ"/>
                <a:cs typeface="メイリオ"/>
              </a:rPr>
              <a:t>P,</a:t>
            </a:r>
            <a:r>
              <a:rPr dirty="0" sz="600" spc="160">
                <a:latin typeface="メイリオ"/>
                <a:cs typeface="メイリオ"/>
              </a:rPr>
              <a:t> </a:t>
            </a:r>
            <a:r>
              <a:rPr dirty="0" sz="600">
                <a:latin typeface="メイリオ"/>
                <a:cs typeface="メイリオ"/>
              </a:rPr>
              <a:t>Partinen</a:t>
            </a:r>
            <a:r>
              <a:rPr dirty="0" sz="600" spc="165">
                <a:latin typeface="メイリオ"/>
                <a:cs typeface="メイリオ"/>
              </a:rPr>
              <a:t> </a:t>
            </a:r>
            <a:r>
              <a:rPr dirty="0" sz="600">
                <a:latin typeface="メイリオ"/>
                <a:cs typeface="メイリオ"/>
              </a:rPr>
              <a:t>M,</a:t>
            </a:r>
            <a:r>
              <a:rPr dirty="0" sz="600" spc="160">
                <a:latin typeface="メイリオ"/>
                <a:cs typeface="メイリオ"/>
              </a:rPr>
              <a:t> </a:t>
            </a:r>
            <a:r>
              <a:rPr dirty="0" sz="600">
                <a:latin typeface="メイリオ"/>
                <a:cs typeface="メイリオ"/>
              </a:rPr>
              <a:t>Cheng</a:t>
            </a:r>
            <a:r>
              <a:rPr dirty="0" sz="600" spc="155">
                <a:latin typeface="メイリオ"/>
                <a:cs typeface="メイリオ"/>
              </a:rPr>
              <a:t> </a:t>
            </a:r>
            <a:r>
              <a:rPr dirty="0" sz="600">
                <a:latin typeface="メイリオ"/>
                <a:cs typeface="メイリオ"/>
              </a:rPr>
              <a:t>S.</a:t>
            </a:r>
            <a:r>
              <a:rPr dirty="0" sz="600" spc="160">
                <a:latin typeface="メイリオ"/>
                <a:cs typeface="メイリオ"/>
              </a:rPr>
              <a:t> </a:t>
            </a:r>
            <a:r>
              <a:rPr dirty="0" sz="600">
                <a:latin typeface="メイリオ"/>
                <a:cs typeface="メイリオ"/>
              </a:rPr>
              <a:t>Effects</a:t>
            </a:r>
            <a:r>
              <a:rPr dirty="0" sz="600" spc="160">
                <a:latin typeface="メイリオ"/>
                <a:cs typeface="メイリオ"/>
              </a:rPr>
              <a:t> </a:t>
            </a:r>
            <a:r>
              <a:rPr dirty="0" sz="600">
                <a:latin typeface="メイリオ"/>
                <a:cs typeface="メイリオ"/>
              </a:rPr>
              <a:t>of</a:t>
            </a:r>
            <a:r>
              <a:rPr dirty="0" sz="600" spc="165">
                <a:latin typeface="メイリオ"/>
                <a:cs typeface="メイリオ"/>
              </a:rPr>
              <a:t> </a:t>
            </a:r>
            <a:r>
              <a:rPr dirty="0" sz="600" spc="-10">
                <a:latin typeface="メイリオ"/>
                <a:cs typeface="メイリオ"/>
              </a:rPr>
              <a:t>aerobic</a:t>
            </a:r>
            <a:r>
              <a:rPr dirty="0" sz="600" spc="500">
                <a:latin typeface="メイリオ"/>
                <a:cs typeface="メイリオ"/>
              </a:rPr>
              <a:t> </a:t>
            </a:r>
            <a:r>
              <a:rPr dirty="0" sz="600">
                <a:latin typeface="メイリオ"/>
                <a:cs typeface="メイリオ"/>
              </a:rPr>
              <a:t>exercise</a:t>
            </a:r>
            <a:r>
              <a:rPr dirty="0" sz="600" spc="65">
                <a:latin typeface="メイリオ"/>
                <a:cs typeface="メイリオ"/>
              </a:rPr>
              <a:t> </a:t>
            </a:r>
            <a:r>
              <a:rPr dirty="0" sz="600">
                <a:latin typeface="メイリオ"/>
                <a:cs typeface="メイリオ"/>
              </a:rPr>
              <a:t>on</a:t>
            </a:r>
            <a:r>
              <a:rPr dirty="0" sz="600" spc="65">
                <a:latin typeface="メイリオ"/>
                <a:cs typeface="メイリオ"/>
              </a:rPr>
              <a:t> </a:t>
            </a:r>
            <a:r>
              <a:rPr dirty="0" sz="600" spc="-10">
                <a:latin typeface="メイリオ"/>
                <a:cs typeface="メイリオ"/>
              </a:rPr>
              <a:t>home-</a:t>
            </a:r>
            <a:r>
              <a:rPr dirty="0" sz="600">
                <a:latin typeface="メイリオ"/>
                <a:cs typeface="メイリオ"/>
              </a:rPr>
              <a:t>based</a:t>
            </a:r>
            <a:r>
              <a:rPr dirty="0" sz="600" spc="55">
                <a:latin typeface="メイリオ"/>
                <a:cs typeface="メイリオ"/>
              </a:rPr>
              <a:t> </a:t>
            </a:r>
            <a:r>
              <a:rPr dirty="0" sz="600">
                <a:latin typeface="メイリオ"/>
                <a:cs typeface="メイリオ"/>
              </a:rPr>
              <a:t>sleep</a:t>
            </a:r>
            <a:r>
              <a:rPr dirty="0" sz="600" spc="60">
                <a:latin typeface="メイリオ"/>
                <a:cs typeface="メイリオ"/>
              </a:rPr>
              <a:t> </a:t>
            </a:r>
            <a:r>
              <a:rPr dirty="0" sz="600">
                <a:latin typeface="メイリオ"/>
                <a:cs typeface="メイリオ"/>
              </a:rPr>
              <a:t>among</a:t>
            </a:r>
            <a:r>
              <a:rPr dirty="0" sz="600" spc="60">
                <a:latin typeface="メイリオ"/>
                <a:cs typeface="メイリオ"/>
              </a:rPr>
              <a:t> </a:t>
            </a:r>
            <a:r>
              <a:rPr dirty="0" sz="600">
                <a:latin typeface="メイリオ"/>
                <a:cs typeface="メイリオ"/>
              </a:rPr>
              <a:t>overweight</a:t>
            </a:r>
            <a:r>
              <a:rPr dirty="0" sz="600" spc="60">
                <a:latin typeface="メイリオ"/>
                <a:cs typeface="メイリオ"/>
              </a:rPr>
              <a:t> </a:t>
            </a:r>
            <a:r>
              <a:rPr dirty="0" sz="600">
                <a:latin typeface="メイリオ"/>
                <a:cs typeface="メイリオ"/>
              </a:rPr>
              <a:t>and</a:t>
            </a:r>
            <a:r>
              <a:rPr dirty="0" sz="600" spc="60">
                <a:latin typeface="メイリオ"/>
                <a:cs typeface="メイリオ"/>
              </a:rPr>
              <a:t> </a:t>
            </a:r>
            <a:r>
              <a:rPr dirty="0" sz="600">
                <a:latin typeface="メイリオ"/>
                <a:cs typeface="メイリオ"/>
              </a:rPr>
              <a:t>obese</a:t>
            </a:r>
            <a:r>
              <a:rPr dirty="0" sz="600" spc="60">
                <a:latin typeface="メイリオ"/>
                <a:cs typeface="メイリオ"/>
              </a:rPr>
              <a:t> </a:t>
            </a:r>
            <a:r>
              <a:rPr dirty="0" sz="600">
                <a:latin typeface="メイリオ"/>
                <a:cs typeface="メイリオ"/>
              </a:rPr>
              <a:t>men</a:t>
            </a:r>
            <a:r>
              <a:rPr dirty="0" sz="600" spc="65">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a:latin typeface="メイリオ"/>
                <a:cs typeface="メイリオ"/>
              </a:rPr>
              <a:t>chronic</a:t>
            </a:r>
            <a:r>
              <a:rPr dirty="0" sz="600" spc="95">
                <a:latin typeface="メイリオ"/>
                <a:cs typeface="メイリオ"/>
              </a:rPr>
              <a:t> </a:t>
            </a:r>
            <a:r>
              <a:rPr dirty="0" sz="600">
                <a:latin typeface="メイリオ"/>
                <a:cs typeface="メイリオ"/>
              </a:rPr>
              <a:t>insomnia</a:t>
            </a:r>
            <a:r>
              <a:rPr dirty="0" sz="600" spc="90">
                <a:latin typeface="メイリオ"/>
                <a:cs typeface="メイリオ"/>
              </a:rPr>
              <a:t> </a:t>
            </a:r>
            <a:r>
              <a:rPr dirty="0" sz="600">
                <a:latin typeface="メイリオ"/>
                <a:cs typeface="メイリオ"/>
              </a:rPr>
              <a:t>symptoms:</a:t>
            </a:r>
            <a:r>
              <a:rPr dirty="0" sz="600" spc="90">
                <a:latin typeface="メイリオ"/>
                <a:cs typeface="メイリオ"/>
              </a:rPr>
              <a:t> </a:t>
            </a:r>
            <a:r>
              <a:rPr dirty="0" sz="600">
                <a:latin typeface="メイリオ"/>
                <a:cs typeface="メイリオ"/>
              </a:rPr>
              <a:t>a</a:t>
            </a:r>
            <a:r>
              <a:rPr dirty="0" sz="600" spc="100">
                <a:latin typeface="メイリオ"/>
                <a:cs typeface="メイリオ"/>
              </a:rPr>
              <a:t> </a:t>
            </a:r>
            <a:r>
              <a:rPr dirty="0" sz="600">
                <a:latin typeface="メイリオ"/>
                <a:cs typeface="メイリオ"/>
              </a:rPr>
              <a:t>randomized</a:t>
            </a:r>
            <a:r>
              <a:rPr dirty="0" sz="600" spc="95">
                <a:latin typeface="メイリオ"/>
                <a:cs typeface="メイリオ"/>
              </a:rPr>
              <a:t> </a:t>
            </a:r>
            <a:r>
              <a:rPr dirty="0" sz="600">
                <a:latin typeface="メイリオ"/>
                <a:cs typeface="メイリオ"/>
              </a:rPr>
              <a:t>controlled</a:t>
            </a:r>
            <a:r>
              <a:rPr dirty="0" sz="600" spc="90">
                <a:latin typeface="メイリオ"/>
                <a:cs typeface="メイリオ"/>
              </a:rPr>
              <a:t> </a:t>
            </a:r>
            <a:r>
              <a:rPr dirty="0" sz="600">
                <a:latin typeface="メイリオ"/>
                <a:cs typeface="メイリオ"/>
              </a:rPr>
              <a:t>trial.</a:t>
            </a:r>
            <a:r>
              <a:rPr dirty="0" sz="600" spc="80">
                <a:latin typeface="メイリオ"/>
                <a:cs typeface="メイリオ"/>
              </a:rPr>
              <a:t> </a:t>
            </a:r>
            <a:r>
              <a:rPr dirty="0" sz="600">
                <a:latin typeface="メイリオ"/>
                <a:cs typeface="メイリオ"/>
              </a:rPr>
              <a:t>Sleep</a:t>
            </a:r>
            <a:r>
              <a:rPr dirty="0" sz="600" spc="85">
                <a:latin typeface="メイリオ"/>
                <a:cs typeface="メイリオ"/>
              </a:rPr>
              <a:t> </a:t>
            </a:r>
            <a:r>
              <a:rPr dirty="0" sz="600" spc="-25">
                <a:latin typeface="メイリオ"/>
                <a:cs typeface="メイリオ"/>
              </a:rPr>
              <a:t>Med</a:t>
            </a:r>
            <a:r>
              <a:rPr dirty="0" sz="600" spc="500">
                <a:latin typeface="メイリオ"/>
                <a:cs typeface="メイリオ"/>
              </a:rPr>
              <a:t> </a:t>
            </a:r>
            <a:r>
              <a:rPr dirty="0" sz="600">
                <a:latin typeface="メイリオ"/>
                <a:cs typeface="メイリオ"/>
              </a:rPr>
              <a:t>25:</a:t>
            </a:r>
            <a:r>
              <a:rPr dirty="0" sz="600" spc="-10">
                <a:latin typeface="メイリオ"/>
                <a:cs typeface="メイリオ"/>
              </a:rPr>
              <a:t> 113-</a:t>
            </a:r>
            <a:r>
              <a:rPr dirty="0" sz="600">
                <a:latin typeface="メイリオ"/>
                <a:cs typeface="メイリオ"/>
              </a:rPr>
              <a:t>121, </a:t>
            </a:r>
            <a:r>
              <a:rPr dirty="0" sz="600" spc="-10">
                <a:latin typeface="メイリオ"/>
                <a:cs typeface="メイリオ"/>
              </a:rPr>
              <a:t>2016.</a:t>
            </a:r>
            <a:endParaRPr sz="600">
              <a:latin typeface="メイリオ"/>
              <a:cs typeface="メイリオ"/>
            </a:endParaRPr>
          </a:p>
          <a:p>
            <a:pPr algn="just" marL="157480" marR="30480" indent="-144780">
              <a:lnSpc>
                <a:spcPct val="100000"/>
              </a:lnSpc>
              <a:spcBef>
                <a:spcPts val="409"/>
              </a:spcBef>
            </a:pPr>
            <a:r>
              <a:rPr dirty="0" sz="600">
                <a:latin typeface="メイリオ"/>
                <a:cs typeface="メイリオ"/>
              </a:rPr>
              <a:t>5.</a:t>
            </a:r>
            <a:r>
              <a:rPr dirty="0" sz="600" spc="325">
                <a:latin typeface="メイリオ"/>
                <a:cs typeface="メイリオ"/>
              </a:rPr>
              <a:t> </a:t>
            </a:r>
            <a:r>
              <a:rPr dirty="0" sz="600" spc="-10">
                <a:latin typeface="メイリオ"/>
                <a:cs typeface="メイリオ"/>
              </a:rPr>
              <a:t>Aritake-</a:t>
            </a:r>
            <a:r>
              <a:rPr dirty="0" sz="600">
                <a:latin typeface="メイリオ"/>
                <a:cs typeface="メイリオ"/>
              </a:rPr>
              <a:t>Okada</a:t>
            </a:r>
            <a:r>
              <a:rPr dirty="0" sz="600" spc="85">
                <a:latin typeface="メイリオ"/>
                <a:cs typeface="メイリオ"/>
              </a:rPr>
              <a:t> </a:t>
            </a:r>
            <a:r>
              <a:rPr dirty="0" sz="600">
                <a:latin typeface="メイリオ"/>
                <a:cs typeface="メイリオ"/>
              </a:rPr>
              <a:t>S,</a:t>
            </a:r>
            <a:r>
              <a:rPr dirty="0" sz="600" spc="80">
                <a:latin typeface="メイリオ"/>
                <a:cs typeface="メイリオ"/>
              </a:rPr>
              <a:t> </a:t>
            </a:r>
            <a:r>
              <a:rPr dirty="0" sz="600">
                <a:latin typeface="メイリオ"/>
                <a:cs typeface="メイリオ"/>
              </a:rPr>
              <a:t>Tanabe</a:t>
            </a:r>
            <a:r>
              <a:rPr dirty="0" sz="600" spc="85">
                <a:latin typeface="メイリオ"/>
                <a:cs typeface="メイリオ"/>
              </a:rPr>
              <a:t> </a:t>
            </a:r>
            <a:r>
              <a:rPr dirty="0" sz="600">
                <a:latin typeface="メイリオ"/>
                <a:cs typeface="メイリオ"/>
              </a:rPr>
              <a:t>K,</a:t>
            </a:r>
            <a:r>
              <a:rPr dirty="0" sz="600" spc="80">
                <a:latin typeface="メイリオ"/>
                <a:cs typeface="メイリオ"/>
              </a:rPr>
              <a:t> </a:t>
            </a:r>
            <a:r>
              <a:rPr dirty="0" sz="600">
                <a:latin typeface="メイリオ"/>
                <a:cs typeface="メイリオ"/>
              </a:rPr>
              <a:t>Mochizuki</a:t>
            </a:r>
            <a:r>
              <a:rPr dirty="0" sz="600" spc="80">
                <a:latin typeface="メイリオ"/>
                <a:cs typeface="メイリオ"/>
              </a:rPr>
              <a:t> </a:t>
            </a:r>
            <a:r>
              <a:rPr dirty="0" sz="600">
                <a:latin typeface="メイリオ"/>
                <a:cs typeface="メイリオ"/>
              </a:rPr>
              <a:t>Y,</a:t>
            </a:r>
            <a:r>
              <a:rPr dirty="0" sz="600" spc="80">
                <a:latin typeface="メイリオ"/>
                <a:cs typeface="メイリオ"/>
              </a:rPr>
              <a:t> </a:t>
            </a:r>
            <a:r>
              <a:rPr dirty="0" sz="600">
                <a:latin typeface="メイリオ"/>
                <a:cs typeface="メイリオ"/>
              </a:rPr>
              <a:t>Ochiai</a:t>
            </a:r>
            <a:r>
              <a:rPr dirty="0" sz="600" spc="80">
                <a:latin typeface="メイリオ"/>
                <a:cs typeface="メイリオ"/>
              </a:rPr>
              <a:t> </a:t>
            </a:r>
            <a:r>
              <a:rPr dirty="0" sz="600">
                <a:latin typeface="メイリオ"/>
                <a:cs typeface="メイリオ"/>
              </a:rPr>
              <a:t>R,</a:t>
            </a:r>
            <a:r>
              <a:rPr dirty="0" sz="600" spc="80">
                <a:latin typeface="メイリオ"/>
                <a:cs typeface="メイリオ"/>
              </a:rPr>
              <a:t> </a:t>
            </a:r>
            <a:r>
              <a:rPr dirty="0" sz="600">
                <a:latin typeface="メイリオ"/>
                <a:cs typeface="メイリオ"/>
              </a:rPr>
              <a:t>Hibi</a:t>
            </a:r>
            <a:r>
              <a:rPr dirty="0" sz="600" spc="90">
                <a:latin typeface="メイリオ"/>
                <a:cs typeface="メイリオ"/>
              </a:rPr>
              <a:t> </a:t>
            </a:r>
            <a:r>
              <a:rPr dirty="0" sz="600">
                <a:latin typeface="メイリオ"/>
                <a:cs typeface="メイリオ"/>
              </a:rPr>
              <a:t>M,</a:t>
            </a:r>
            <a:r>
              <a:rPr dirty="0" sz="600" spc="80">
                <a:latin typeface="メイリオ"/>
                <a:cs typeface="メイリオ"/>
              </a:rPr>
              <a:t> </a:t>
            </a:r>
            <a:r>
              <a:rPr dirty="0" sz="600">
                <a:latin typeface="メイリオ"/>
                <a:cs typeface="メイリオ"/>
              </a:rPr>
              <a:t>Kozuma</a:t>
            </a:r>
            <a:r>
              <a:rPr dirty="0" sz="600" spc="95">
                <a:latin typeface="メイリオ"/>
                <a:cs typeface="メイリオ"/>
              </a:rPr>
              <a:t> </a:t>
            </a:r>
            <a:r>
              <a:rPr dirty="0" sz="600" spc="-25">
                <a:latin typeface="メイリオ"/>
                <a:cs typeface="メイリオ"/>
              </a:rPr>
              <a:t>K,</a:t>
            </a:r>
            <a:r>
              <a:rPr dirty="0" sz="600" spc="500">
                <a:latin typeface="メイリオ"/>
                <a:cs typeface="メイリオ"/>
              </a:rPr>
              <a:t> </a:t>
            </a:r>
            <a:r>
              <a:rPr dirty="0" sz="600">
                <a:latin typeface="メイリオ"/>
                <a:cs typeface="メイリオ"/>
              </a:rPr>
              <a:t>Katsuragi</a:t>
            </a:r>
            <a:r>
              <a:rPr dirty="0" sz="600" spc="50">
                <a:latin typeface="メイリオ"/>
                <a:cs typeface="メイリオ"/>
              </a:rPr>
              <a:t> </a:t>
            </a:r>
            <a:r>
              <a:rPr dirty="0" sz="600">
                <a:latin typeface="メイリオ"/>
                <a:cs typeface="メイリオ"/>
              </a:rPr>
              <a:t>Y,</a:t>
            </a:r>
            <a:r>
              <a:rPr dirty="0" sz="600" spc="45">
                <a:latin typeface="メイリオ"/>
                <a:cs typeface="メイリオ"/>
              </a:rPr>
              <a:t> </a:t>
            </a:r>
            <a:r>
              <a:rPr dirty="0" sz="600">
                <a:latin typeface="メイリオ"/>
                <a:cs typeface="メイリオ"/>
              </a:rPr>
              <a:t>Ganeko</a:t>
            </a:r>
            <a:r>
              <a:rPr dirty="0" sz="600" spc="55">
                <a:latin typeface="メイリオ"/>
                <a:cs typeface="メイリオ"/>
              </a:rPr>
              <a:t> </a:t>
            </a:r>
            <a:r>
              <a:rPr dirty="0" sz="600">
                <a:latin typeface="メイリオ"/>
                <a:cs typeface="メイリオ"/>
              </a:rPr>
              <a:t>M,</a:t>
            </a:r>
            <a:r>
              <a:rPr dirty="0" sz="600" spc="45">
                <a:latin typeface="メイリオ"/>
                <a:cs typeface="メイリオ"/>
              </a:rPr>
              <a:t> </a:t>
            </a:r>
            <a:r>
              <a:rPr dirty="0" sz="600">
                <a:latin typeface="メイリオ"/>
                <a:cs typeface="メイリオ"/>
              </a:rPr>
              <a:t>Takeda</a:t>
            </a:r>
            <a:r>
              <a:rPr dirty="0" sz="600" spc="50">
                <a:latin typeface="メイリオ"/>
                <a:cs typeface="メイリオ"/>
              </a:rPr>
              <a:t> </a:t>
            </a:r>
            <a:r>
              <a:rPr dirty="0" sz="600">
                <a:latin typeface="メイリオ"/>
                <a:cs typeface="メイリオ"/>
              </a:rPr>
              <a:t>N,</a:t>
            </a:r>
            <a:r>
              <a:rPr dirty="0" sz="600" spc="55">
                <a:latin typeface="メイリオ"/>
                <a:cs typeface="メイリオ"/>
              </a:rPr>
              <a:t> </a:t>
            </a:r>
            <a:r>
              <a:rPr dirty="0" sz="600">
                <a:latin typeface="メイリオ"/>
                <a:cs typeface="メイリオ"/>
              </a:rPr>
              <a:t>Uchida</a:t>
            </a:r>
            <a:r>
              <a:rPr dirty="0" sz="600" spc="50">
                <a:latin typeface="メイリオ"/>
                <a:cs typeface="メイリオ"/>
              </a:rPr>
              <a:t> </a:t>
            </a:r>
            <a:r>
              <a:rPr dirty="0" sz="600">
                <a:latin typeface="メイリオ"/>
                <a:cs typeface="メイリオ"/>
              </a:rPr>
              <a:t>S.</a:t>
            </a:r>
            <a:r>
              <a:rPr dirty="0" sz="600" spc="45">
                <a:latin typeface="メイリオ"/>
                <a:cs typeface="メイリオ"/>
              </a:rPr>
              <a:t> </a:t>
            </a:r>
            <a:r>
              <a:rPr dirty="0" sz="600">
                <a:latin typeface="メイリオ"/>
                <a:cs typeface="メイリオ"/>
              </a:rPr>
              <a:t>Diurnal</a:t>
            </a:r>
            <a:r>
              <a:rPr dirty="0" sz="600" spc="50">
                <a:latin typeface="メイリオ"/>
                <a:cs typeface="メイリオ"/>
              </a:rPr>
              <a:t> </a:t>
            </a:r>
            <a:r>
              <a:rPr dirty="0" sz="600">
                <a:latin typeface="メイリオ"/>
                <a:cs typeface="メイリオ"/>
              </a:rPr>
              <a:t>repeated</a:t>
            </a:r>
            <a:r>
              <a:rPr dirty="0" sz="600" spc="60">
                <a:latin typeface="メイリオ"/>
                <a:cs typeface="メイリオ"/>
              </a:rPr>
              <a:t> </a:t>
            </a:r>
            <a:r>
              <a:rPr dirty="0" sz="600" spc="-10">
                <a:latin typeface="メイリオ"/>
                <a:cs typeface="メイリオ"/>
              </a:rPr>
              <a:t>exercise</a:t>
            </a:r>
            <a:r>
              <a:rPr dirty="0" sz="600" spc="500">
                <a:latin typeface="メイリオ"/>
                <a:cs typeface="メイリオ"/>
              </a:rPr>
              <a:t> </a:t>
            </a:r>
            <a:r>
              <a:rPr dirty="0" sz="600">
                <a:latin typeface="メイリオ"/>
                <a:cs typeface="メイリオ"/>
              </a:rPr>
              <a:t>promotes</a:t>
            </a:r>
            <a:r>
              <a:rPr dirty="0" sz="600" spc="140">
                <a:latin typeface="メイリオ"/>
                <a:cs typeface="メイリオ"/>
              </a:rPr>
              <a:t> </a:t>
            </a:r>
            <a:r>
              <a:rPr dirty="0" sz="600" spc="-10">
                <a:latin typeface="メイリオ"/>
                <a:cs typeface="メイリオ"/>
              </a:rPr>
              <a:t>slow-</a:t>
            </a:r>
            <a:r>
              <a:rPr dirty="0" sz="600">
                <a:latin typeface="メイリオ"/>
                <a:cs typeface="メイリオ"/>
              </a:rPr>
              <a:t>wave</a:t>
            </a:r>
            <a:r>
              <a:rPr dirty="0" sz="600" spc="140">
                <a:latin typeface="メイリオ"/>
                <a:cs typeface="メイリオ"/>
              </a:rPr>
              <a:t> </a:t>
            </a:r>
            <a:r>
              <a:rPr dirty="0" sz="600">
                <a:latin typeface="メイリオ"/>
                <a:cs typeface="メイリオ"/>
              </a:rPr>
              <a:t>activity</a:t>
            </a:r>
            <a:r>
              <a:rPr dirty="0" sz="600" spc="135">
                <a:latin typeface="メイリオ"/>
                <a:cs typeface="メイリオ"/>
              </a:rPr>
              <a:t> </a:t>
            </a:r>
            <a:r>
              <a:rPr dirty="0" sz="600">
                <a:latin typeface="メイリオ"/>
                <a:cs typeface="メイリオ"/>
              </a:rPr>
              <a:t>and</a:t>
            </a:r>
            <a:r>
              <a:rPr dirty="0" sz="600" spc="135">
                <a:latin typeface="メイリオ"/>
                <a:cs typeface="メイリオ"/>
              </a:rPr>
              <a:t> </a:t>
            </a:r>
            <a:r>
              <a:rPr dirty="0" sz="600" spc="-10">
                <a:latin typeface="メイリオ"/>
                <a:cs typeface="メイリオ"/>
              </a:rPr>
              <a:t>fast-</a:t>
            </a:r>
            <a:r>
              <a:rPr dirty="0" sz="600">
                <a:latin typeface="メイリオ"/>
                <a:cs typeface="メイリオ"/>
              </a:rPr>
              <a:t>sigma</a:t>
            </a:r>
            <a:r>
              <a:rPr dirty="0" sz="600" spc="135">
                <a:latin typeface="メイリオ"/>
                <a:cs typeface="メイリオ"/>
              </a:rPr>
              <a:t> </a:t>
            </a:r>
            <a:r>
              <a:rPr dirty="0" sz="600">
                <a:latin typeface="メイリオ"/>
                <a:cs typeface="メイリオ"/>
              </a:rPr>
              <a:t>power</a:t>
            </a:r>
            <a:r>
              <a:rPr dirty="0" sz="600" spc="145">
                <a:latin typeface="メイリオ"/>
                <a:cs typeface="メイリオ"/>
              </a:rPr>
              <a:t> </a:t>
            </a:r>
            <a:r>
              <a:rPr dirty="0" sz="600">
                <a:latin typeface="メイリオ"/>
                <a:cs typeface="メイリオ"/>
              </a:rPr>
              <a:t>during</a:t>
            </a:r>
            <a:r>
              <a:rPr dirty="0" sz="600" spc="140">
                <a:latin typeface="メイリオ"/>
                <a:cs typeface="メイリオ"/>
              </a:rPr>
              <a:t> </a:t>
            </a:r>
            <a:r>
              <a:rPr dirty="0" sz="600">
                <a:latin typeface="メイリオ"/>
                <a:cs typeface="メイリオ"/>
              </a:rPr>
              <a:t>sleep</a:t>
            </a:r>
            <a:r>
              <a:rPr dirty="0" sz="600" spc="130">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a:latin typeface="メイリオ"/>
                <a:cs typeface="メイリオ"/>
              </a:rPr>
              <a:t>increase</a:t>
            </a:r>
            <a:r>
              <a:rPr dirty="0" sz="600" spc="280">
                <a:latin typeface="メイリオ"/>
                <a:cs typeface="メイリオ"/>
              </a:rPr>
              <a:t> </a:t>
            </a:r>
            <a:r>
              <a:rPr dirty="0" sz="600">
                <a:latin typeface="メイリオ"/>
                <a:cs typeface="メイリオ"/>
              </a:rPr>
              <a:t>in</a:t>
            </a:r>
            <a:r>
              <a:rPr dirty="0" sz="600" spc="45">
                <a:latin typeface="メイリオ"/>
                <a:cs typeface="メイリオ"/>
              </a:rPr>
              <a:t> </a:t>
            </a:r>
            <a:r>
              <a:rPr dirty="0" sz="600">
                <a:latin typeface="メイリオ"/>
                <a:cs typeface="メイリオ"/>
              </a:rPr>
              <a:t>body</a:t>
            </a:r>
            <a:r>
              <a:rPr dirty="0" sz="600" spc="45">
                <a:latin typeface="メイリオ"/>
                <a:cs typeface="メイリオ"/>
              </a:rPr>
              <a:t> </a:t>
            </a:r>
            <a:r>
              <a:rPr dirty="0" sz="600">
                <a:latin typeface="メイリオ"/>
                <a:cs typeface="メイリオ"/>
              </a:rPr>
              <a:t>temperature:</a:t>
            </a:r>
            <a:r>
              <a:rPr dirty="0" sz="600" spc="45">
                <a:latin typeface="メイリオ"/>
                <a:cs typeface="メイリオ"/>
              </a:rPr>
              <a:t> </a:t>
            </a:r>
            <a:r>
              <a:rPr dirty="0" sz="600">
                <a:latin typeface="メイリオ"/>
                <a:cs typeface="メイリオ"/>
              </a:rPr>
              <a:t>A</a:t>
            </a:r>
            <a:r>
              <a:rPr dirty="0" sz="600" spc="50">
                <a:latin typeface="メイリオ"/>
                <a:cs typeface="メイリオ"/>
              </a:rPr>
              <a:t> </a:t>
            </a:r>
            <a:r>
              <a:rPr dirty="0" sz="600">
                <a:latin typeface="メイリオ"/>
                <a:cs typeface="メイリオ"/>
              </a:rPr>
              <a:t>human</a:t>
            </a:r>
            <a:r>
              <a:rPr dirty="0" sz="600" spc="55">
                <a:latin typeface="メイリオ"/>
                <a:cs typeface="メイリオ"/>
              </a:rPr>
              <a:t> </a:t>
            </a:r>
            <a:r>
              <a:rPr dirty="0" sz="600">
                <a:latin typeface="メイリオ"/>
                <a:cs typeface="メイリオ"/>
              </a:rPr>
              <a:t>crossover</a:t>
            </a:r>
            <a:r>
              <a:rPr dirty="0" sz="600" spc="55">
                <a:latin typeface="メイリオ"/>
                <a:cs typeface="メイリオ"/>
              </a:rPr>
              <a:t> </a:t>
            </a:r>
            <a:r>
              <a:rPr dirty="0" sz="600">
                <a:latin typeface="メイリオ"/>
                <a:cs typeface="メイリオ"/>
              </a:rPr>
              <a:t>trial.</a:t>
            </a:r>
            <a:r>
              <a:rPr dirty="0" sz="600" spc="45">
                <a:latin typeface="メイリオ"/>
                <a:cs typeface="メイリオ"/>
              </a:rPr>
              <a:t> </a:t>
            </a:r>
            <a:r>
              <a:rPr dirty="0" sz="600">
                <a:latin typeface="メイリオ"/>
                <a:cs typeface="メイリオ"/>
              </a:rPr>
              <a:t>J</a:t>
            </a:r>
            <a:r>
              <a:rPr dirty="0" sz="600" spc="45">
                <a:latin typeface="メイリオ"/>
                <a:cs typeface="メイリオ"/>
              </a:rPr>
              <a:t> </a:t>
            </a:r>
            <a:r>
              <a:rPr dirty="0" sz="600">
                <a:latin typeface="メイリオ"/>
                <a:cs typeface="メイリオ"/>
              </a:rPr>
              <a:t>Appl</a:t>
            </a:r>
            <a:r>
              <a:rPr dirty="0" sz="600" spc="50">
                <a:latin typeface="メイリオ"/>
                <a:cs typeface="メイリオ"/>
              </a:rPr>
              <a:t> </a:t>
            </a:r>
            <a:r>
              <a:rPr dirty="0" sz="600" spc="-10">
                <a:latin typeface="メイリオ"/>
                <a:cs typeface="メイリオ"/>
              </a:rPr>
              <a:t>Physiol</a:t>
            </a:r>
            <a:r>
              <a:rPr dirty="0" sz="600" spc="500">
                <a:latin typeface="メイリオ"/>
                <a:cs typeface="メイリオ"/>
              </a:rPr>
              <a:t> </a:t>
            </a:r>
            <a:r>
              <a:rPr dirty="0" sz="600">
                <a:latin typeface="メイリオ"/>
                <a:cs typeface="メイリオ"/>
              </a:rPr>
              <a:t>(1985)</a:t>
            </a:r>
            <a:r>
              <a:rPr dirty="0" sz="600" spc="-25">
                <a:latin typeface="メイリオ"/>
                <a:cs typeface="メイリオ"/>
              </a:rPr>
              <a:t> </a:t>
            </a:r>
            <a:r>
              <a:rPr dirty="0" sz="600" spc="-10">
                <a:latin typeface="メイリオ"/>
                <a:cs typeface="メイリオ"/>
              </a:rPr>
              <a:t>127:168-</a:t>
            </a:r>
            <a:r>
              <a:rPr dirty="0" sz="600">
                <a:latin typeface="メイリオ"/>
                <a:cs typeface="メイリオ"/>
              </a:rPr>
              <a:t>177,</a:t>
            </a:r>
            <a:r>
              <a:rPr dirty="0" sz="600" spc="15">
                <a:latin typeface="メイリオ"/>
                <a:cs typeface="メイリオ"/>
              </a:rPr>
              <a:t> </a:t>
            </a:r>
            <a:r>
              <a:rPr dirty="0" sz="600" spc="-10">
                <a:latin typeface="メイリオ"/>
                <a:cs typeface="メイリオ"/>
              </a:rPr>
              <a:t>2019.</a:t>
            </a:r>
            <a:endParaRPr sz="600">
              <a:latin typeface="メイリオ"/>
              <a:cs typeface="メイリオ"/>
            </a:endParaRPr>
          </a:p>
          <a:p>
            <a:pPr algn="just" marL="157480" marR="29845" indent="-144780">
              <a:lnSpc>
                <a:spcPct val="100000"/>
              </a:lnSpc>
              <a:spcBef>
                <a:spcPts val="395"/>
              </a:spcBef>
            </a:pPr>
            <a:r>
              <a:rPr dirty="0" sz="600">
                <a:latin typeface="メイリオ"/>
                <a:cs typeface="メイリオ"/>
              </a:rPr>
              <a:t>6.</a:t>
            </a:r>
            <a:r>
              <a:rPr dirty="0" sz="600" spc="320">
                <a:latin typeface="メイリオ"/>
                <a:cs typeface="メイリオ"/>
              </a:rPr>
              <a:t> </a:t>
            </a:r>
            <a:r>
              <a:rPr dirty="0" sz="600">
                <a:latin typeface="メイリオ"/>
                <a:cs typeface="メイリオ"/>
              </a:rPr>
              <a:t>Kovacevic</a:t>
            </a:r>
            <a:r>
              <a:rPr dirty="0" sz="600" spc="160">
                <a:latin typeface="メイリオ"/>
                <a:cs typeface="メイリオ"/>
              </a:rPr>
              <a:t> </a:t>
            </a:r>
            <a:r>
              <a:rPr dirty="0" sz="600">
                <a:latin typeface="メイリオ"/>
                <a:cs typeface="メイリオ"/>
              </a:rPr>
              <a:t>A,</a:t>
            </a:r>
            <a:r>
              <a:rPr dirty="0" sz="600" spc="150">
                <a:latin typeface="メイリオ"/>
                <a:cs typeface="メイリオ"/>
              </a:rPr>
              <a:t> </a:t>
            </a:r>
            <a:r>
              <a:rPr dirty="0" sz="600">
                <a:latin typeface="メイリオ"/>
                <a:cs typeface="メイリオ"/>
              </a:rPr>
              <a:t>Mavros</a:t>
            </a:r>
            <a:r>
              <a:rPr dirty="0" sz="600" spc="160">
                <a:latin typeface="メイリオ"/>
                <a:cs typeface="メイリオ"/>
              </a:rPr>
              <a:t> </a:t>
            </a:r>
            <a:r>
              <a:rPr dirty="0" sz="600">
                <a:latin typeface="メイリオ"/>
                <a:cs typeface="メイリオ"/>
              </a:rPr>
              <a:t>Y,</a:t>
            </a:r>
            <a:r>
              <a:rPr dirty="0" sz="600" spc="155">
                <a:latin typeface="メイリオ"/>
                <a:cs typeface="メイリオ"/>
              </a:rPr>
              <a:t> </a:t>
            </a:r>
            <a:r>
              <a:rPr dirty="0" sz="600">
                <a:latin typeface="メイリオ"/>
                <a:cs typeface="メイリオ"/>
              </a:rPr>
              <a:t>Heisz</a:t>
            </a:r>
            <a:r>
              <a:rPr dirty="0" sz="600" spc="155">
                <a:latin typeface="メイリオ"/>
                <a:cs typeface="メイリオ"/>
              </a:rPr>
              <a:t> </a:t>
            </a:r>
            <a:r>
              <a:rPr dirty="0" sz="600">
                <a:latin typeface="メイリオ"/>
                <a:cs typeface="メイリオ"/>
              </a:rPr>
              <a:t>JJ,</a:t>
            </a:r>
            <a:r>
              <a:rPr dirty="0" sz="600" spc="155">
                <a:latin typeface="メイリオ"/>
                <a:cs typeface="メイリオ"/>
              </a:rPr>
              <a:t> </a:t>
            </a:r>
            <a:r>
              <a:rPr dirty="0" sz="600">
                <a:latin typeface="メイリオ"/>
                <a:cs typeface="メイリオ"/>
              </a:rPr>
              <a:t>Fiatarone</a:t>
            </a:r>
            <a:r>
              <a:rPr dirty="0" sz="600" spc="160">
                <a:latin typeface="メイリオ"/>
                <a:cs typeface="メイリオ"/>
              </a:rPr>
              <a:t> </a:t>
            </a:r>
            <a:r>
              <a:rPr dirty="0" sz="600">
                <a:latin typeface="メイリオ"/>
                <a:cs typeface="メイリオ"/>
              </a:rPr>
              <a:t>Singh</a:t>
            </a:r>
            <a:r>
              <a:rPr dirty="0" sz="600" spc="160">
                <a:latin typeface="メイリオ"/>
                <a:cs typeface="メイリオ"/>
              </a:rPr>
              <a:t> </a:t>
            </a:r>
            <a:r>
              <a:rPr dirty="0" sz="600">
                <a:latin typeface="メイリオ"/>
                <a:cs typeface="メイリオ"/>
              </a:rPr>
              <a:t>MA.</a:t>
            </a:r>
            <a:r>
              <a:rPr dirty="0" sz="600" spc="155">
                <a:latin typeface="メイリオ"/>
                <a:cs typeface="メイリオ"/>
              </a:rPr>
              <a:t> </a:t>
            </a:r>
            <a:r>
              <a:rPr dirty="0" sz="600">
                <a:latin typeface="メイリオ"/>
                <a:cs typeface="メイリオ"/>
              </a:rPr>
              <a:t>The</a:t>
            </a:r>
            <a:r>
              <a:rPr dirty="0" sz="600" spc="160">
                <a:latin typeface="メイリオ"/>
                <a:cs typeface="メイリオ"/>
              </a:rPr>
              <a:t> </a:t>
            </a:r>
            <a:r>
              <a:rPr dirty="0" sz="600">
                <a:latin typeface="メイリオ"/>
                <a:cs typeface="メイリオ"/>
              </a:rPr>
              <a:t>effect</a:t>
            </a:r>
            <a:r>
              <a:rPr dirty="0" sz="600" spc="15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resistance</a:t>
            </a:r>
            <a:r>
              <a:rPr dirty="0" sz="600" spc="295">
                <a:latin typeface="メイリオ"/>
                <a:cs typeface="メイリオ"/>
              </a:rPr>
              <a:t> </a:t>
            </a:r>
            <a:r>
              <a:rPr dirty="0" sz="600">
                <a:latin typeface="メイリオ"/>
                <a:cs typeface="メイリオ"/>
              </a:rPr>
              <a:t>exercise</a:t>
            </a:r>
            <a:r>
              <a:rPr dirty="0" sz="600" spc="295">
                <a:latin typeface="メイリオ"/>
                <a:cs typeface="メイリオ"/>
              </a:rPr>
              <a:t> </a:t>
            </a:r>
            <a:r>
              <a:rPr dirty="0" sz="600">
                <a:latin typeface="メイリオ"/>
                <a:cs typeface="メイリオ"/>
              </a:rPr>
              <a:t>on</a:t>
            </a:r>
            <a:r>
              <a:rPr dirty="0" sz="600" spc="280">
                <a:latin typeface="メイリオ"/>
                <a:cs typeface="メイリオ"/>
              </a:rPr>
              <a:t> </a:t>
            </a:r>
            <a:r>
              <a:rPr dirty="0" sz="600">
                <a:latin typeface="メイリオ"/>
                <a:cs typeface="メイリオ"/>
              </a:rPr>
              <a:t>sleep:</a:t>
            </a:r>
            <a:r>
              <a:rPr dirty="0" sz="600" spc="285">
                <a:latin typeface="メイリオ"/>
                <a:cs typeface="メイリオ"/>
              </a:rPr>
              <a:t> </a:t>
            </a:r>
            <a:r>
              <a:rPr dirty="0" sz="600">
                <a:latin typeface="メイリオ"/>
                <a:cs typeface="メイリオ"/>
              </a:rPr>
              <a:t>A</a:t>
            </a:r>
            <a:r>
              <a:rPr dirty="0" sz="600" spc="295">
                <a:latin typeface="メイリオ"/>
                <a:cs typeface="メイリオ"/>
              </a:rPr>
              <a:t> </a:t>
            </a:r>
            <a:r>
              <a:rPr dirty="0" sz="600">
                <a:latin typeface="メイリオ"/>
                <a:cs typeface="メイリオ"/>
              </a:rPr>
              <a:t>systematic</a:t>
            </a:r>
            <a:r>
              <a:rPr dirty="0" sz="600" spc="290">
                <a:latin typeface="メイリオ"/>
                <a:cs typeface="メイリオ"/>
              </a:rPr>
              <a:t> </a:t>
            </a:r>
            <a:r>
              <a:rPr dirty="0" sz="600">
                <a:latin typeface="メイリオ"/>
                <a:cs typeface="メイリオ"/>
              </a:rPr>
              <a:t>review</a:t>
            </a:r>
            <a:r>
              <a:rPr dirty="0" sz="600" spc="295">
                <a:latin typeface="メイリオ"/>
                <a:cs typeface="メイリオ"/>
              </a:rPr>
              <a:t> </a:t>
            </a:r>
            <a:r>
              <a:rPr dirty="0" sz="600">
                <a:latin typeface="メイリオ"/>
                <a:cs typeface="メイリオ"/>
              </a:rPr>
              <a:t>of</a:t>
            </a:r>
            <a:r>
              <a:rPr dirty="0" sz="600" spc="280">
                <a:latin typeface="メイリオ"/>
                <a:cs typeface="メイリオ"/>
              </a:rPr>
              <a:t> </a:t>
            </a:r>
            <a:r>
              <a:rPr dirty="0" sz="600" spc="-10">
                <a:latin typeface="メイリオ"/>
                <a:cs typeface="メイリオ"/>
              </a:rPr>
              <a:t>randomized</a:t>
            </a:r>
            <a:r>
              <a:rPr dirty="0" sz="600" spc="500">
                <a:latin typeface="メイリオ"/>
                <a:cs typeface="メイリオ"/>
              </a:rPr>
              <a:t> </a:t>
            </a:r>
            <a:r>
              <a:rPr dirty="0" sz="600">
                <a:latin typeface="メイリオ"/>
                <a:cs typeface="メイリオ"/>
              </a:rPr>
              <a:t>controlled</a:t>
            </a:r>
            <a:r>
              <a:rPr dirty="0" sz="600" spc="-30">
                <a:latin typeface="メイリオ"/>
                <a:cs typeface="メイリオ"/>
              </a:rPr>
              <a:t> </a:t>
            </a:r>
            <a:r>
              <a:rPr dirty="0" sz="600">
                <a:latin typeface="メイリオ"/>
                <a:cs typeface="メイリオ"/>
              </a:rPr>
              <a:t>trials.</a:t>
            </a:r>
            <a:r>
              <a:rPr dirty="0" sz="600" spc="-35">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Med</a:t>
            </a:r>
            <a:r>
              <a:rPr dirty="0" sz="600" spc="-25">
                <a:latin typeface="メイリオ"/>
                <a:cs typeface="メイリオ"/>
              </a:rPr>
              <a:t> </a:t>
            </a:r>
            <a:r>
              <a:rPr dirty="0" sz="600">
                <a:latin typeface="メイリオ"/>
                <a:cs typeface="メイリオ"/>
              </a:rPr>
              <a:t>Rev</a:t>
            </a:r>
            <a:r>
              <a:rPr dirty="0" sz="600" spc="-20">
                <a:latin typeface="メイリオ"/>
                <a:cs typeface="メイリオ"/>
              </a:rPr>
              <a:t> </a:t>
            </a:r>
            <a:r>
              <a:rPr dirty="0" sz="600">
                <a:latin typeface="メイリオ"/>
                <a:cs typeface="メイリオ"/>
              </a:rPr>
              <a:t>39:</a:t>
            </a:r>
            <a:r>
              <a:rPr dirty="0" sz="600" spc="-10">
                <a:latin typeface="メイリオ"/>
                <a:cs typeface="メイリオ"/>
              </a:rPr>
              <a:t> 52-</a:t>
            </a:r>
            <a:r>
              <a:rPr dirty="0" sz="600">
                <a:latin typeface="メイリオ"/>
                <a:cs typeface="メイリオ"/>
              </a:rPr>
              <a:t>68,</a:t>
            </a:r>
            <a:r>
              <a:rPr dirty="0" sz="600" spc="-5">
                <a:latin typeface="メイリオ"/>
                <a:cs typeface="メイリオ"/>
              </a:rPr>
              <a:t> </a:t>
            </a:r>
            <a:r>
              <a:rPr dirty="0" sz="600" spc="-10">
                <a:latin typeface="メイリオ"/>
                <a:cs typeface="メイリオ"/>
              </a:rPr>
              <a:t>2018.</a:t>
            </a:r>
            <a:endParaRPr sz="600">
              <a:latin typeface="メイリオ"/>
              <a:cs typeface="メイリオ"/>
            </a:endParaRPr>
          </a:p>
          <a:p>
            <a:pPr algn="just" marL="157480" marR="32384" indent="-144780">
              <a:lnSpc>
                <a:spcPct val="100000"/>
              </a:lnSpc>
              <a:spcBef>
                <a:spcPts val="395"/>
              </a:spcBef>
            </a:pPr>
            <a:r>
              <a:rPr dirty="0" sz="600">
                <a:latin typeface="メイリオ"/>
                <a:cs typeface="メイリオ"/>
              </a:rPr>
              <a:t>7.</a:t>
            </a:r>
            <a:r>
              <a:rPr dirty="0" sz="600" spc="310">
                <a:latin typeface="メイリオ"/>
                <a:cs typeface="メイリオ"/>
              </a:rPr>
              <a:t> </a:t>
            </a:r>
            <a:r>
              <a:rPr dirty="0" sz="600">
                <a:latin typeface="メイリオ"/>
                <a:cs typeface="メイリオ"/>
              </a:rPr>
              <a:t>Ainsworth</a:t>
            </a:r>
            <a:r>
              <a:rPr dirty="0" sz="600" spc="114">
                <a:latin typeface="メイリオ"/>
                <a:cs typeface="メイリオ"/>
              </a:rPr>
              <a:t> </a:t>
            </a:r>
            <a:r>
              <a:rPr dirty="0" sz="600">
                <a:latin typeface="メイリオ"/>
                <a:cs typeface="メイリオ"/>
              </a:rPr>
              <a:t>BE,</a:t>
            </a:r>
            <a:r>
              <a:rPr dirty="0" sz="600" spc="100">
                <a:latin typeface="メイリオ"/>
                <a:cs typeface="メイリオ"/>
              </a:rPr>
              <a:t> </a:t>
            </a:r>
            <a:r>
              <a:rPr dirty="0" sz="600">
                <a:latin typeface="メイリオ"/>
                <a:cs typeface="メイリオ"/>
              </a:rPr>
              <a:t>Haskell</a:t>
            </a:r>
            <a:r>
              <a:rPr dirty="0" sz="600" spc="110">
                <a:latin typeface="メイリオ"/>
                <a:cs typeface="メイリオ"/>
              </a:rPr>
              <a:t> </a:t>
            </a:r>
            <a:r>
              <a:rPr dirty="0" sz="600">
                <a:latin typeface="メイリオ"/>
                <a:cs typeface="メイリオ"/>
              </a:rPr>
              <a:t>WL,</a:t>
            </a:r>
            <a:r>
              <a:rPr dirty="0" sz="600" spc="100">
                <a:latin typeface="メイリオ"/>
                <a:cs typeface="メイリオ"/>
              </a:rPr>
              <a:t> </a:t>
            </a:r>
            <a:r>
              <a:rPr dirty="0" sz="600">
                <a:latin typeface="メイリオ"/>
                <a:cs typeface="メイリオ"/>
              </a:rPr>
              <a:t>Herrmann</a:t>
            </a:r>
            <a:r>
              <a:rPr dirty="0" sz="600" spc="110">
                <a:latin typeface="メイリオ"/>
                <a:cs typeface="メイリオ"/>
              </a:rPr>
              <a:t> </a:t>
            </a:r>
            <a:r>
              <a:rPr dirty="0" sz="600">
                <a:latin typeface="メイリオ"/>
                <a:cs typeface="メイリオ"/>
              </a:rPr>
              <a:t>SD,</a:t>
            </a:r>
            <a:r>
              <a:rPr dirty="0" sz="600" spc="100">
                <a:latin typeface="メイリオ"/>
                <a:cs typeface="メイリオ"/>
              </a:rPr>
              <a:t> </a:t>
            </a:r>
            <a:r>
              <a:rPr dirty="0" sz="600">
                <a:latin typeface="メイリオ"/>
                <a:cs typeface="メイリオ"/>
              </a:rPr>
              <a:t>Meckes</a:t>
            </a:r>
            <a:r>
              <a:rPr dirty="0" sz="600" spc="110">
                <a:latin typeface="メイリオ"/>
                <a:cs typeface="メイリオ"/>
              </a:rPr>
              <a:t> </a:t>
            </a:r>
            <a:r>
              <a:rPr dirty="0" sz="600">
                <a:latin typeface="メイリオ"/>
                <a:cs typeface="メイリオ"/>
              </a:rPr>
              <a:t>N,</a:t>
            </a:r>
            <a:r>
              <a:rPr dirty="0" sz="600" spc="100">
                <a:latin typeface="メイリオ"/>
                <a:cs typeface="メイリオ"/>
              </a:rPr>
              <a:t> </a:t>
            </a:r>
            <a:r>
              <a:rPr dirty="0" sz="600">
                <a:latin typeface="メイリオ"/>
                <a:cs typeface="メイリオ"/>
              </a:rPr>
              <a:t>Bassett</a:t>
            </a:r>
            <a:r>
              <a:rPr dirty="0" sz="600" spc="110">
                <a:latin typeface="メイリオ"/>
                <a:cs typeface="メイリオ"/>
              </a:rPr>
              <a:t> </a:t>
            </a:r>
            <a:r>
              <a:rPr dirty="0" sz="600">
                <a:latin typeface="メイリオ"/>
                <a:cs typeface="メイリオ"/>
              </a:rPr>
              <a:t>DR,</a:t>
            </a:r>
            <a:r>
              <a:rPr dirty="0" sz="600" spc="100">
                <a:latin typeface="メイリオ"/>
                <a:cs typeface="メイリオ"/>
              </a:rPr>
              <a:t> </a:t>
            </a:r>
            <a:r>
              <a:rPr dirty="0" sz="600" spc="-20">
                <a:latin typeface="メイリオ"/>
                <a:cs typeface="メイリオ"/>
              </a:rPr>
              <a:t>Jr.,</a:t>
            </a:r>
            <a:r>
              <a:rPr dirty="0" sz="600" spc="500">
                <a:latin typeface="メイリオ"/>
                <a:cs typeface="メイリオ"/>
              </a:rPr>
              <a:t> </a:t>
            </a:r>
            <a:r>
              <a:rPr dirty="0" sz="600" spc="-10">
                <a:latin typeface="メイリオ"/>
                <a:cs typeface="メイリオ"/>
              </a:rPr>
              <a:t>Tudor-</a:t>
            </a:r>
            <a:r>
              <a:rPr dirty="0" sz="600">
                <a:latin typeface="メイリオ"/>
                <a:cs typeface="メイリオ"/>
              </a:rPr>
              <a:t>Locke</a:t>
            </a:r>
            <a:r>
              <a:rPr dirty="0" sz="600" spc="140">
                <a:latin typeface="メイリオ"/>
                <a:cs typeface="メイリオ"/>
              </a:rPr>
              <a:t> </a:t>
            </a:r>
            <a:r>
              <a:rPr dirty="0" sz="600">
                <a:latin typeface="メイリオ"/>
                <a:cs typeface="メイリオ"/>
              </a:rPr>
              <a:t>C,</a:t>
            </a:r>
            <a:r>
              <a:rPr dirty="0" sz="600" spc="130">
                <a:latin typeface="メイリオ"/>
                <a:cs typeface="メイリオ"/>
              </a:rPr>
              <a:t> </a:t>
            </a:r>
            <a:r>
              <a:rPr dirty="0" sz="600">
                <a:latin typeface="メイリオ"/>
                <a:cs typeface="メイリオ"/>
              </a:rPr>
              <a:t>Greer</a:t>
            </a:r>
            <a:r>
              <a:rPr dirty="0" sz="600" spc="140">
                <a:latin typeface="メイリオ"/>
                <a:cs typeface="メイリオ"/>
              </a:rPr>
              <a:t> </a:t>
            </a:r>
            <a:r>
              <a:rPr dirty="0" sz="600">
                <a:latin typeface="メイリオ"/>
                <a:cs typeface="メイリオ"/>
              </a:rPr>
              <a:t>JL,</a:t>
            </a:r>
            <a:r>
              <a:rPr dirty="0" sz="600" spc="130">
                <a:latin typeface="メイリオ"/>
                <a:cs typeface="メイリオ"/>
              </a:rPr>
              <a:t> </a:t>
            </a:r>
            <a:r>
              <a:rPr dirty="0" sz="600">
                <a:latin typeface="メイリオ"/>
                <a:cs typeface="メイリオ"/>
              </a:rPr>
              <a:t>Vezina</a:t>
            </a:r>
            <a:r>
              <a:rPr dirty="0" sz="600" spc="135">
                <a:latin typeface="メイリオ"/>
                <a:cs typeface="メイリオ"/>
              </a:rPr>
              <a:t> </a:t>
            </a:r>
            <a:r>
              <a:rPr dirty="0" sz="600">
                <a:latin typeface="メイリオ"/>
                <a:cs typeface="メイリオ"/>
              </a:rPr>
              <a:t>J,</a:t>
            </a:r>
            <a:r>
              <a:rPr dirty="0" sz="600" spc="130">
                <a:latin typeface="メイリオ"/>
                <a:cs typeface="メイリオ"/>
              </a:rPr>
              <a:t> </a:t>
            </a:r>
            <a:r>
              <a:rPr dirty="0" sz="600">
                <a:latin typeface="メイリオ"/>
                <a:cs typeface="メイリオ"/>
              </a:rPr>
              <a:t>Whitt-Glover</a:t>
            </a:r>
            <a:r>
              <a:rPr dirty="0" sz="600" spc="145">
                <a:latin typeface="メイリオ"/>
                <a:cs typeface="メイリオ"/>
              </a:rPr>
              <a:t> </a:t>
            </a:r>
            <a:r>
              <a:rPr dirty="0" sz="600">
                <a:latin typeface="メイリオ"/>
                <a:cs typeface="メイリオ"/>
              </a:rPr>
              <a:t>MC,</a:t>
            </a:r>
            <a:r>
              <a:rPr dirty="0" sz="600" spc="130">
                <a:latin typeface="メイリオ"/>
                <a:cs typeface="メイリオ"/>
              </a:rPr>
              <a:t> </a:t>
            </a:r>
            <a:r>
              <a:rPr dirty="0" sz="600">
                <a:latin typeface="メイリオ"/>
                <a:cs typeface="メイリオ"/>
              </a:rPr>
              <a:t>Leon</a:t>
            </a:r>
            <a:r>
              <a:rPr dirty="0" sz="600" spc="135">
                <a:latin typeface="メイリオ"/>
                <a:cs typeface="メイリオ"/>
              </a:rPr>
              <a:t> </a:t>
            </a:r>
            <a:r>
              <a:rPr dirty="0" sz="600">
                <a:latin typeface="メイリオ"/>
                <a:cs typeface="メイリオ"/>
              </a:rPr>
              <a:t>AS.</a:t>
            </a:r>
            <a:r>
              <a:rPr dirty="0" sz="600" spc="130">
                <a:latin typeface="メイリオ"/>
                <a:cs typeface="メイリオ"/>
              </a:rPr>
              <a:t> </a:t>
            </a:r>
            <a:r>
              <a:rPr dirty="0" sz="600" spc="-20">
                <a:latin typeface="メイリオ"/>
                <a:cs typeface="メイリオ"/>
              </a:rPr>
              <a:t>2011</a:t>
            </a:r>
            <a:r>
              <a:rPr dirty="0" sz="600" spc="500">
                <a:latin typeface="メイリオ"/>
                <a:cs typeface="メイリオ"/>
              </a:rPr>
              <a:t> </a:t>
            </a:r>
            <a:r>
              <a:rPr dirty="0" sz="600">
                <a:latin typeface="メイリオ"/>
                <a:cs typeface="メイリオ"/>
              </a:rPr>
              <a:t>compendium</a:t>
            </a:r>
            <a:r>
              <a:rPr dirty="0" sz="600" spc="90">
                <a:latin typeface="メイリオ"/>
                <a:cs typeface="メイリオ"/>
              </a:rPr>
              <a:t> </a:t>
            </a:r>
            <a:r>
              <a:rPr dirty="0" sz="600">
                <a:latin typeface="メイリオ"/>
                <a:cs typeface="メイリオ"/>
              </a:rPr>
              <a:t>if</a:t>
            </a:r>
            <a:r>
              <a:rPr dirty="0" sz="600" spc="80">
                <a:latin typeface="メイリオ"/>
                <a:cs typeface="メイリオ"/>
              </a:rPr>
              <a:t> </a:t>
            </a:r>
            <a:r>
              <a:rPr dirty="0" sz="600">
                <a:latin typeface="メイリオ"/>
                <a:cs typeface="メイリオ"/>
              </a:rPr>
              <a:t>physical</a:t>
            </a:r>
            <a:r>
              <a:rPr dirty="0" sz="600" spc="85">
                <a:latin typeface="メイリオ"/>
                <a:cs typeface="メイリオ"/>
              </a:rPr>
              <a:t> </a:t>
            </a:r>
            <a:r>
              <a:rPr dirty="0" sz="600">
                <a:latin typeface="メイリオ"/>
                <a:cs typeface="メイリオ"/>
              </a:rPr>
              <a:t>activities:</a:t>
            </a:r>
            <a:r>
              <a:rPr dirty="0" sz="600" spc="80">
                <a:latin typeface="メイリオ"/>
                <a:cs typeface="メイリオ"/>
              </a:rPr>
              <a:t> </a:t>
            </a:r>
            <a:r>
              <a:rPr dirty="0" sz="600">
                <a:latin typeface="メイリオ"/>
                <a:cs typeface="メイリオ"/>
              </a:rPr>
              <a:t>A</a:t>
            </a:r>
            <a:r>
              <a:rPr dirty="0" sz="600" spc="90">
                <a:latin typeface="メイリオ"/>
                <a:cs typeface="メイリオ"/>
              </a:rPr>
              <a:t> </a:t>
            </a:r>
            <a:r>
              <a:rPr dirty="0" sz="600">
                <a:latin typeface="メイリオ"/>
                <a:cs typeface="メイリオ"/>
              </a:rPr>
              <a:t>second</a:t>
            </a:r>
            <a:r>
              <a:rPr dirty="0" sz="600" spc="75">
                <a:latin typeface="メイリオ"/>
                <a:cs typeface="メイリオ"/>
              </a:rPr>
              <a:t> </a:t>
            </a:r>
            <a:r>
              <a:rPr dirty="0" sz="600">
                <a:latin typeface="メイリオ"/>
                <a:cs typeface="メイリオ"/>
              </a:rPr>
              <a:t>update</a:t>
            </a:r>
            <a:r>
              <a:rPr dirty="0" sz="600" spc="75">
                <a:latin typeface="メイリオ"/>
                <a:cs typeface="メイリオ"/>
              </a:rPr>
              <a:t> </a:t>
            </a:r>
            <a:r>
              <a:rPr dirty="0" sz="600">
                <a:latin typeface="メイリオ"/>
                <a:cs typeface="メイリオ"/>
              </a:rPr>
              <a:t>of</a:t>
            </a:r>
            <a:r>
              <a:rPr dirty="0" sz="600" spc="85">
                <a:latin typeface="メイリオ"/>
                <a:cs typeface="メイリオ"/>
              </a:rPr>
              <a:t> </a:t>
            </a:r>
            <a:r>
              <a:rPr dirty="0" sz="600">
                <a:latin typeface="メイリオ"/>
                <a:cs typeface="メイリオ"/>
              </a:rPr>
              <a:t>codes</a:t>
            </a:r>
            <a:r>
              <a:rPr dirty="0" sz="600" spc="90">
                <a:latin typeface="メイリオ"/>
                <a:cs typeface="メイリオ"/>
              </a:rPr>
              <a:t> </a:t>
            </a:r>
            <a:r>
              <a:rPr dirty="0" sz="600">
                <a:latin typeface="メイリオ"/>
                <a:cs typeface="メイリオ"/>
              </a:rPr>
              <a:t>and</a:t>
            </a:r>
            <a:r>
              <a:rPr dirty="0" sz="600" spc="75">
                <a:latin typeface="メイリオ"/>
                <a:cs typeface="メイリオ"/>
              </a:rPr>
              <a:t> </a:t>
            </a:r>
            <a:r>
              <a:rPr dirty="0" sz="600" spc="-25">
                <a:latin typeface="メイリオ"/>
                <a:cs typeface="メイリオ"/>
              </a:rPr>
              <a:t>MET</a:t>
            </a:r>
            <a:r>
              <a:rPr dirty="0" sz="600" spc="500">
                <a:latin typeface="メイリオ"/>
                <a:cs typeface="メイリオ"/>
              </a:rPr>
              <a:t> </a:t>
            </a:r>
            <a:r>
              <a:rPr dirty="0" sz="600">
                <a:latin typeface="メイリオ"/>
                <a:cs typeface="メイリオ"/>
              </a:rPr>
              <a:t>values.</a:t>
            </a:r>
            <a:r>
              <a:rPr dirty="0" sz="600" spc="-15">
                <a:latin typeface="メイリオ"/>
                <a:cs typeface="メイリオ"/>
              </a:rPr>
              <a:t> </a:t>
            </a:r>
            <a:r>
              <a:rPr dirty="0" sz="600">
                <a:latin typeface="メイリオ"/>
                <a:cs typeface="メイリオ"/>
              </a:rPr>
              <a:t>Med</a:t>
            </a:r>
            <a:r>
              <a:rPr dirty="0" sz="600" spc="-35">
                <a:latin typeface="メイリオ"/>
                <a:cs typeface="メイリオ"/>
              </a:rPr>
              <a:t> </a:t>
            </a:r>
            <a:r>
              <a:rPr dirty="0" sz="600">
                <a:latin typeface="メイリオ"/>
                <a:cs typeface="メイリオ"/>
              </a:rPr>
              <a:t>Sci</a:t>
            </a:r>
            <a:r>
              <a:rPr dirty="0" sz="600" spc="-20">
                <a:latin typeface="メイリオ"/>
                <a:cs typeface="メイリオ"/>
              </a:rPr>
              <a:t> </a:t>
            </a:r>
            <a:r>
              <a:rPr dirty="0" sz="600">
                <a:latin typeface="メイリオ"/>
                <a:cs typeface="メイリオ"/>
              </a:rPr>
              <a:t>Sports</a:t>
            </a:r>
            <a:r>
              <a:rPr dirty="0" sz="600" spc="-30">
                <a:latin typeface="メイリオ"/>
                <a:cs typeface="メイリオ"/>
              </a:rPr>
              <a:t> </a:t>
            </a:r>
            <a:r>
              <a:rPr dirty="0" sz="600">
                <a:latin typeface="メイリオ"/>
                <a:cs typeface="メイリオ"/>
              </a:rPr>
              <a:t>Exerc</a:t>
            </a:r>
            <a:r>
              <a:rPr dirty="0" sz="600" spc="-20">
                <a:latin typeface="メイリオ"/>
                <a:cs typeface="メイリオ"/>
              </a:rPr>
              <a:t> </a:t>
            </a:r>
            <a:r>
              <a:rPr dirty="0" sz="600">
                <a:latin typeface="メイリオ"/>
                <a:cs typeface="メイリオ"/>
              </a:rPr>
              <a:t>43:</a:t>
            </a:r>
            <a:r>
              <a:rPr dirty="0" sz="600" spc="-15">
                <a:latin typeface="メイリオ"/>
                <a:cs typeface="メイリオ"/>
              </a:rPr>
              <a:t> </a:t>
            </a:r>
            <a:r>
              <a:rPr dirty="0" sz="600" spc="-10">
                <a:latin typeface="メイリオ"/>
                <a:cs typeface="メイリオ"/>
              </a:rPr>
              <a:t>1575-</a:t>
            </a:r>
            <a:r>
              <a:rPr dirty="0" sz="600">
                <a:latin typeface="メイリオ"/>
                <a:cs typeface="メイリオ"/>
              </a:rPr>
              <a:t>1581, </a:t>
            </a:r>
            <a:r>
              <a:rPr dirty="0" sz="600" spc="-10">
                <a:latin typeface="メイリオ"/>
                <a:cs typeface="メイリオ"/>
              </a:rPr>
              <a:t>2011.</a:t>
            </a:r>
            <a:endParaRPr sz="600">
              <a:latin typeface="メイリオ"/>
              <a:cs typeface="メイリオ"/>
            </a:endParaRPr>
          </a:p>
          <a:p>
            <a:pPr algn="just" marL="157480" marR="29845" indent="-144780">
              <a:lnSpc>
                <a:spcPct val="100000"/>
              </a:lnSpc>
              <a:spcBef>
                <a:spcPts val="409"/>
              </a:spcBef>
            </a:pPr>
            <a:r>
              <a:rPr dirty="0" sz="600">
                <a:latin typeface="メイリオ"/>
                <a:cs typeface="メイリオ"/>
              </a:rPr>
              <a:t>8.</a:t>
            </a:r>
            <a:r>
              <a:rPr dirty="0" sz="600" spc="295">
                <a:latin typeface="メイリオ"/>
                <a:cs typeface="メイリオ"/>
              </a:rPr>
              <a:t> </a:t>
            </a:r>
            <a:r>
              <a:rPr dirty="0" sz="600">
                <a:latin typeface="メイリオ"/>
                <a:cs typeface="メイリオ"/>
              </a:rPr>
              <a:t>Krauchi</a:t>
            </a:r>
            <a:r>
              <a:rPr dirty="0" sz="600" spc="15">
                <a:latin typeface="メイリオ"/>
                <a:cs typeface="メイリオ"/>
              </a:rPr>
              <a:t> </a:t>
            </a:r>
            <a:r>
              <a:rPr dirty="0" sz="600">
                <a:latin typeface="メイリオ"/>
                <a:cs typeface="メイリオ"/>
              </a:rPr>
              <a:t>K.</a:t>
            </a:r>
            <a:r>
              <a:rPr dirty="0" sz="600" spc="20">
                <a:latin typeface="メイリオ"/>
                <a:cs typeface="メイリオ"/>
              </a:rPr>
              <a:t> </a:t>
            </a:r>
            <a:r>
              <a:rPr dirty="0" sz="600">
                <a:latin typeface="メイリオ"/>
                <a:cs typeface="メイリオ"/>
              </a:rPr>
              <a:t>The</a:t>
            </a:r>
            <a:r>
              <a:rPr dirty="0" sz="600" spc="15">
                <a:latin typeface="メイリオ"/>
                <a:cs typeface="メイリオ"/>
              </a:rPr>
              <a:t> </a:t>
            </a:r>
            <a:r>
              <a:rPr dirty="0" sz="600">
                <a:latin typeface="メイリオ"/>
                <a:cs typeface="メイリオ"/>
              </a:rPr>
              <a:t>thermophysiological</a:t>
            </a:r>
            <a:r>
              <a:rPr dirty="0" sz="600" spc="20">
                <a:latin typeface="メイリオ"/>
                <a:cs typeface="メイリオ"/>
              </a:rPr>
              <a:t> </a:t>
            </a:r>
            <a:r>
              <a:rPr dirty="0" sz="600">
                <a:latin typeface="メイリオ"/>
                <a:cs typeface="メイリオ"/>
              </a:rPr>
              <a:t>cascade</a:t>
            </a:r>
            <a:r>
              <a:rPr dirty="0" sz="600" spc="15">
                <a:latin typeface="メイリオ"/>
                <a:cs typeface="メイリオ"/>
              </a:rPr>
              <a:t> </a:t>
            </a:r>
            <a:r>
              <a:rPr dirty="0" sz="600">
                <a:latin typeface="メイリオ"/>
                <a:cs typeface="メイリオ"/>
              </a:rPr>
              <a:t>leading</a:t>
            </a:r>
            <a:r>
              <a:rPr dirty="0" sz="600" spc="10">
                <a:latin typeface="メイリオ"/>
                <a:cs typeface="メイリオ"/>
              </a:rPr>
              <a:t> </a:t>
            </a:r>
            <a:r>
              <a:rPr dirty="0" sz="600">
                <a:latin typeface="メイリオ"/>
                <a:cs typeface="メイリオ"/>
              </a:rPr>
              <a:t>to</a:t>
            </a:r>
            <a:r>
              <a:rPr dirty="0" sz="600" spc="10">
                <a:latin typeface="メイリオ"/>
                <a:cs typeface="メイリオ"/>
              </a:rPr>
              <a:t> </a:t>
            </a:r>
            <a:r>
              <a:rPr dirty="0" sz="600">
                <a:latin typeface="メイリオ"/>
                <a:cs typeface="メイリオ"/>
              </a:rPr>
              <a:t>sleep</a:t>
            </a:r>
            <a:r>
              <a:rPr dirty="0" sz="600" spc="10">
                <a:latin typeface="メイリオ"/>
                <a:cs typeface="メイリオ"/>
              </a:rPr>
              <a:t> </a:t>
            </a:r>
            <a:r>
              <a:rPr dirty="0" sz="600">
                <a:latin typeface="メイリオ"/>
                <a:cs typeface="メイリオ"/>
              </a:rPr>
              <a:t>initiation</a:t>
            </a:r>
            <a:r>
              <a:rPr dirty="0" sz="600" spc="15">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relation</a:t>
            </a:r>
            <a:r>
              <a:rPr dirty="0" sz="600" spc="-20">
                <a:latin typeface="メイリオ"/>
                <a:cs typeface="メイリオ"/>
              </a:rPr>
              <a:t> </a:t>
            </a:r>
            <a:r>
              <a:rPr dirty="0" sz="600">
                <a:latin typeface="メイリオ"/>
                <a:cs typeface="メイリオ"/>
              </a:rPr>
              <a:t>to</a:t>
            </a:r>
            <a:r>
              <a:rPr dirty="0" sz="600" spc="-10">
                <a:latin typeface="メイリオ"/>
                <a:cs typeface="メイリオ"/>
              </a:rPr>
              <a:t> </a:t>
            </a:r>
            <a:r>
              <a:rPr dirty="0" sz="600">
                <a:latin typeface="メイリオ"/>
                <a:cs typeface="メイリオ"/>
              </a:rPr>
              <a:t>phase</a:t>
            </a:r>
            <a:r>
              <a:rPr dirty="0" sz="600" spc="-5">
                <a:latin typeface="メイリオ"/>
                <a:cs typeface="メイリオ"/>
              </a:rPr>
              <a:t> </a:t>
            </a:r>
            <a:r>
              <a:rPr dirty="0" sz="600">
                <a:latin typeface="メイリオ"/>
                <a:cs typeface="メイリオ"/>
              </a:rPr>
              <a:t>of</a:t>
            </a:r>
            <a:r>
              <a:rPr dirty="0" sz="600" spc="-10">
                <a:latin typeface="メイリオ"/>
                <a:cs typeface="メイリオ"/>
              </a:rPr>
              <a:t> entrainment.</a:t>
            </a:r>
            <a:r>
              <a:rPr dirty="0" sz="600" spc="-15">
                <a:latin typeface="メイリオ"/>
                <a:cs typeface="メイリオ"/>
              </a:rPr>
              <a:t> </a:t>
            </a:r>
            <a:r>
              <a:rPr dirty="0" sz="600">
                <a:latin typeface="メイリオ"/>
                <a:cs typeface="メイリオ"/>
              </a:rPr>
              <a:t>Sleep</a:t>
            </a:r>
            <a:r>
              <a:rPr dirty="0" sz="600" spc="-25">
                <a:latin typeface="メイリオ"/>
                <a:cs typeface="メイリオ"/>
              </a:rPr>
              <a:t> </a:t>
            </a:r>
            <a:r>
              <a:rPr dirty="0" sz="600">
                <a:latin typeface="メイリオ"/>
                <a:cs typeface="メイリオ"/>
              </a:rPr>
              <a:t>Med</a:t>
            </a:r>
            <a:r>
              <a:rPr dirty="0" sz="600" spc="-10">
                <a:latin typeface="メイリオ"/>
                <a:cs typeface="メイリオ"/>
              </a:rPr>
              <a:t> </a:t>
            </a:r>
            <a:r>
              <a:rPr dirty="0" sz="600">
                <a:latin typeface="メイリオ"/>
                <a:cs typeface="メイリオ"/>
              </a:rPr>
              <a:t>Rev</a:t>
            </a:r>
            <a:r>
              <a:rPr dirty="0" sz="600" spc="-15">
                <a:latin typeface="メイリオ"/>
                <a:cs typeface="メイリオ"/>
              </a:rPr>
              <a:t> </a:t>
            </a:r>
            <a:r>
              <a:rPr dirty="0" sz="600">
                <a:latin typeface="メイリオ"/>
                <a:cs typeface="メイリオ"/>
              </a:rPr>
              <a:t>11: </a:t>
            </a:r>
            <a:r>
              <a:rPr dirty="0" sz="600" spc="-10">
                <a:latin typeface="メイリオ"/>
                <a:cs typeface="メイリオ"/>
              </a:rPr>
              <a:t>439-</a:t>
            </a:r>
            <a:r>
              <a:rPr dirty="0" sz="600">
                <a:latin typeface="メイリオ"/>
                <a:cs typeface="メイリオ"/>
              </a:rPr>
              <a:t>451,</a:t>
            </a:r>
            <a:r>
              <a:rPr dirty="0" sz="600" spc="5">
                <a:latin typeface="メイリオ"/>
                <a:cs typeface="メイリオ"/>
              </a:rPr>
              <a:t> </a:t>
            </a:r>
            <a:r>
              <a:rPr dirty="0" sz="600" spc="-10">
                <a:latin typeface="メイリオ"/>
                <a:cs typeface="メイリオ"/>
              </a:rPr>
              <a:t>2007.</a:t>
            </a:r>
            <a:endParaRPr sz="600">
              <a:latin typeface="メイリオ"/>
              <a:cs typeface="メイリオ"/>
            </a:endParaRPr>
          </a:p>
          <a:p>
            <a:pPr algn="just" marL="157480" marR="30480" indent="-144780">
              <a:lnSpc>
                <a:spcPct val="100000"/>
              </a:lnSpc>
              <a:spcBef>
                <a:spcPts val="400"/>
              </a:spcBef>
            </a:pPr>
            <a:r>
              <a:rPr dirty="0" sz="600">
                <a:latin typeface="メイリオ"/>
                <a:cs typeface="メイリオ"/>
              </a:rPr>
              <a:t>9.</a:t>
            </a:r>
            <a:r>
              <a:rPr dirty="0" sz="600" spc="310">
                <a:latin typeface="メイリオ"/>
                <a:cs typeface="メイリオ"/>
              </a:rPr>
              <a:t> </a:t>
            </a:r>
            <a:r>
              <a:rPr dirty="0" sz="600">
                <a:latin typeface="メイリオ"/>
                <a:cs typeface="メイリオ"/>
              </a:rPr>
              <a:t>Frimpong</a:t>
            </a:r>
            <a:r>
              <a:rPr dirty="0" sz="600" spc="10">
                <a:latin typeface="メイリオ"/>
                <a:cs typeface="メイリオ"/>
              </a:rPr>
              <a:t> </a:t>
            </a:r>
            <a:r>
              <a:rPr dirty="0" sz="600">
                <a:latin typeface="メイリオ"/>
                <a:cs typeface="メイリオ"/>
              </a:rPr>
              <a:t>E, Mograss</a:t>
            </a:r>
            <a:r>
              <a:rPr dirty="0" sz="600" spc="10">
                <a:latin typeface="メイリオ"/>
                <a:cs typeface="メイリオ"/>
              </a:rPr>
              <a:t> </a:t>
            </a:r>
            <a:r>
              <a:rPr dirty="0" sz="600">
                <a:latin typeface="メイリオ"/>
                <a:cs typeface="メイリオ"/>
              </a:rPr>
              <a:t>M,</a:t>
            </a:r>
            <a:r>
              <a:rPr dirty="0" sz="600" spc="5">
                <a:latin typeface="メイリオ"/>
                <a:cs typeface="メイリオ"/>
              </a:rPr>
              <a:t> </a:t>
            </a:r>
            <a:r>
              <a:rPr dirty="0" sz="600">
                <a:latin typeface="メイリオ"/>
                <a:cs typeface="メイリオ"/>
              </a:rPr>
              <a:t>Zvionow</a:t>
            </a:r>
            <a:r>
              <a:rPr dirty="0" sz="600" spc="15">
                <a:latin typeface="メイリオ"/>
                <a:cs typeface="メイリオ"/>
              </a:rPr>
              <a:t> </a:t>
            </a:r>
            <a:r>
              <a:rPr dirty="0" sz="600">
                <a:latin typeface="メイリオ"/>
                <a:cs typeface="メイリオ"/>
              </a:rPr>
              <a:t>T, </a:t>
            </a:r>
            <a:r>
              <a:rPr dirty="0" sz="600" spc="-10">
                <a:latin typeface="メイリオ"/>
                <a:cs typeface="メイリオ"/>
              </a:rPr>
              <a:t>Dang-</a:t>
            </a:r>
            <a:r>
              <a:rPr dirty="0" sz="600">
                <a:latin typeface="メイリオ"/>
                <a:cs typeface="メイリオ"/>
              </a:rPr>
              <a:t>Vu</a:t>
            </a:r>
            <a:r>
              <a:rPr dirty="0" sz="600" spc="10">
                <a:latin typeface="メイリオ"/>
                <a:cs typeface="メイリオ"/>
              </a:rPr>
              <a:t> </a:t>
            </a:r>
            <a:r>
              <a:rPr dirty="0" sz="600">
                <a:latin typeface="メイリオ"/>
                <a:cs typeface="メイリオ"/>
              </a:rPr>
              <a:t>TT.</a:t>
            </a:r>
            <a:r>
              <a:rPr dirty="0" sz="600" spc="5">
                <a:latin typeface="メイリオ"/>
                <a:cs typeface="メイリオ"/>
              </a:rPr>
              <a:t> </a:t>
            </a:r>
            <a:r>
              <a:rPr dirty="0" sz="600">
                <a:latin typeface="メイリオ"/>
                <a:cs typeface="メイリオ"/>
              </a:rPr>
              <a:t>The</a:t>
            </a:r>
            <a:r>
              <a:rPr dirty="0" sz="600" spc="10">
                <a:latin typeface="メイリオ"/>
                <a:cs typeface="メイリオ"/>
              </a:rPr>
              <a:t> </a:t>
            </a:r>
            <a:r>
              <a:rPr dirty="0" sz="600">
                <a:latin typeface="メイリオ"/>
                <a:cs typeface="メイリオ"/>
              </a:rPr>
              <a:t>effects</a:t>
            </a:r>
            <a:r>
              <a:rPr dirty="0" sz="600" spc="10">
                <a:latin typeface="メイリオ"/>
                <a:cs typeface="メイリオ"/>
              </a:rPr>
              <a:t> </a:t>
            </a:r>
            <a:r>
              <a:rPr dirty="0" sz="600">
                <a:latin typeface="メイリオ"/>
                <a:cs typeface="メイリオ"/>
              </a:rPr>
              <a:t>of </a:t>
            </a:r>
            <a:r>
              <a:rPr dirty="0" sz="600" spc="-10">
                <a:latin typeface="メイリオ"/>
                <a:cs typeface="メイリオ"/>
              </a:rPr>
              <a:t>evening</a:t>
            </a:r>
            <a:r>
              <a:rPr dirty="0" sz="600" spc="500">
                <a:latin typeface="メイリオ"/>
                <a:cs typeface="メイリオ"/>
              </a:rPr>
              <a:t> </a:t>
            </a:r>
            <a:r>
              <a:rPr dirty="0" sz="600" spc="-10">
                <a:latin typeface="メイリオ"/>
                <a:cs typeface="メイリオ"/>
              </a:rPr>
              <a:t>high-</a:t>
            </a:r>
            <a:r>
              <a:rPr dirty="0" sz="600">
                <a:latin typeface="メイリオ"/>
                <a:cs typeface="メイリオ"/>
              </a:rPr>
              <a:t>intensity</a:t>
            </a:r>
            <a:r>
              <a:rPr dirty="0" sz="600" spc="70">
                <a:latin typeface="メイリオ"/>
                <a:cs typeface="メイリオ"/>
              </a:rPr>
              <a:t> </a:t>
            </a:r>
            <a:r>
              <a:rPr dirty="0" sz="600">
                <a:latin typeface="メイリオ"/>
                <a:cs typeface="メイリオ"/>
              </a:rPr>
              <a:t>exercise</a:t>
            </a:r>
            <a:r>
              <a:rPr dirty="0" sz="600" spc="70">
                <a:latin typeface="メイリオ"/>
                <a:cs typeface="メイリオ"/>
              </a:rPr>
              <a:t> </a:t>
            </a:r>
            <a:r>
              <a:rPr dirty="0" sz="600">
                <a:latin typeface="メイリオ"/>
                <a:cs typeface="メイリオ"/>
              </a:rPr>
              <a:t>on</a:t>
            </a:r>
            <a:r>
              <a:rPr dirty="0" sz="600" spc="80">
                <a:latin typeface="メイリオ"/>
                <a:cs typeface="メイリオ"/>
              </a:rPr>
              <a:t> </a:t>
            </a:r>
            <a:r>
              <a:rPr dirty="0" sz="600">
                <a:latin typeface="メイリオ"/>
                <a:cs typeface="メイリオ"/>
              </a:rPr>
              <a:t>sleep</a:t>
            </a:r>
            <a:r>
              <a:rPr dirty="0" sz="600" spc="70">
                <a:latin typeface="メイリオ"/>
                <a:cs typeface="メイリオ"/>
              </a:rPr>
              <a:t> </a:t>
            </a:r>
            <a:r>
              <a:rPr dirty="0" sz="600">
                <a:latin typeface="メイリオ"/>
                <a:cs typeface="メイリオ"/>
              </a:rPr>
              <a:t>in</a:t>
            </a:r>
            <a:r>
              <a:rPr dirty="0" sz="600" spc="70">
                <a:latin typeface="メイリオ"/>
                <a:cs typeface="メイリオ"/>
              </a:rPr>
              <a:t> </a:t>
            </a:r>
            <a:r>
              <a:rPr dirty="0" sz="600">
                <a:latin typeface="メイリオ"/>
                <a:cs typeface="メイリオ"/>
              </a:rPr>
              <a:t>healthy</a:t>
            </a:r>
            <a:r>
              <a:rPr dirty="0" sz="600" spc="80">
                <a:latin typeface="メイリオ"/>
                <a:cs typeface="メイリオ"/>
              </a:rPr>
              <a:t> </a:t>
            </a:r>
            <a:r>
              <a:rPr dirty="0" sz="600">
                <a:latin typeface="メイリオ"/>
                <a:cs typeface="メイリオ"/>
              </a:rPr>
              <a:t>adults:</a:t>
            </a:r>
            <a:r>
              <a:rPr dirty="0" sz="600" spc="75">
                <a:latin typeface="メイリオ"/>
                <a:cs typeface="メイリオ"/>
              </a:rPr>
              <a:t> </a:t>
            </a:r>
            <a:r>
              <a:rPr dirty="0" sz="600">
                <a:latin typeface="メイリオ"/>
                <a:cs typeface="メイリオ"/>
              </a:rPr>
              <a:t>A</a:t>
            </a:r>
            <a:r>
              <a:rPr dirty="0" sz="600" spc="75">
                <a:latin typeface="メイリオ"/>
                <a:cs typeface="メイリオ"/>
              </a:rPr>
              <a:t> </a:t>
            </a:r>
            <a:r>
              <a:rPr dirty="0" sz="600">
                <a:latin typeface="メイリオ"/>
                <a:cs typeface="メイリオ"/>
              </a:rPr>
              <a:t>systematic</a:t>
            </a:r>
            <a:r>
              <a:rPr dirty="0" sz="600" spc="75">
                <a:latin typeface="メイリオ"/>
                <a:cs typeface="メイリオ"/>
              </a:rPr>
              <a:t> </a:t>
            </a:r>
            <a:r>
              <a:rPr dirty="0" sz="600" spc="-10">
                <a:latin typeface="メイリオ"/>
                <a:cs typeface="メイリオ"/>
              </a:rPr>
              <a:t>review</a:t>
            </a:r>
            <a:r>
              <a:rPr dirty="0" sz="600" spc="500">
                <a:latin typeface="メイリオ"/>
                <a:cs typeface="メイリオ"/>
              </a:rPr>
              <a:t> </a:t>
            </a:r>
            <a:r>
              <a:rPr dirty="0" sz="600">
                <a:latin typeface="メイリオ"/>
                <a:cs typeface="メイリオ"/>
              </a:rPr>
              <a:t>and</a:t>
            </a:r>
            <a:r>
              <a:rPr dirty="0" sz="600" spc="-30">
                <a:latin typeface="メイリオ"/>
                <a:cs typeface="メイリオ"/>
              </a:rPr>
              <a:t> </a:t>
            </a:r>
            <a:r>
              <a:rPr dirty="0" sz="600">
                <a:latin typeface="メイリオ"/>
                <a:cs typeface="メイリオ"/>
              </a:rPr>
              <a:t>meta-</a:t>
            </a:r>
            <a:r>
              <a:rPr dirty="0" sz="600" spc="-20">
                <a:latin typeface="メイリオ"/>
                <a:cs typeface="メイリオ"/>
              </a:rPr>
              <a:t> </a:t>
            </a:r>
            <a:r>
              <a:rPr dirty="0" sz="600">
                <a:latin typeface="メイリオ"/>
                <a:cs typeface="メイリオ"/>
              </a:rPr>
              <a:t>analysis.</a:t>
            </a:r>
            <a:r>
              <a:rPr dirty="0" sz="600" spc="-35">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25">
                <a:latin typeface="メイリオ"/>
                <a:cs typeface="メイリオ"/>
              </a:rPr>
              <a:t> </a:t>
            </a:r>
            <a:r>
              <a:rPr dirty="0" sz="600">
                <a:latin typeface="メイリオ"/>
                <a:cs typeface="メイリオ"/>
              </a:rPr>
              <a:t>Rev</a:t>
            </a:r>
            <a:r>
              <a:rPr dirty="0" sz="600" spc="-30">
                <a:latin typeface="メイリオ"/>
                <a:cs typeface="メイリオ"/>
              </a:rPr>
              <a:t> </a:t>
            </a:r>
            <a:r>
              <a:rPr dirty="0" sz="600">
                <a:latin typeface="メイリオ"/>
                <a:cs typeface="メイリオ"/>
              </a:rPr>
              <a:t>60:</a:t>
            </a:r>
            <a:r>
              <a:rPr dirty="0" sz="600" spc="-15">
                <a:latin typeface="メイリオ"/>
                <a:cs typeface="メイリオ"/>
              </a:rPr>
              <a:t> </a:t>
            </a:r>
            <a:r>
              <a:rPr dirty="0" sz="600">
                <a:latin typeface="メイリオ"/>
                <a:cs typeface="メイリオ"/>
              </a:rPr>
              <a:t>101535,</a:t>
            </a:r>
            <a:r>
              <a:rPr dirty="0" sz="600" spc="-10">
                <a:latin typeface="メイリオ"/>
                <a:cs typeface="メイリオ"/>
              </a:rPr>
              <a:t> 2021.</a:t>
            </a:r>
            <a:endParaRPr sz="600">
              <a:latin typeface="メイリオ"/>
              <a:cs typeface="メイリオ"/>
            </a:endParaRPr>
          </a:p>
        </p:txBody>
      </p:sp>
      <p:sp>
        <p:nvSpPr>
          <p:cNvPr id="14" name="object 14"/>
          <p:cNvSpPr txBox="1">
            <a:spLocks noGrp="1"/>
          </p:cNvSpPr>
          <p:nvPr>
            <p:ph type="sldNum" idx="7" sz="quarter"/>
          </p:nvPr>
        </p:nvSpPr>
        <p:spPr>
          <a:prstGeom prst="rect"/>
        </p:spPr>
        <p:txBody>
          <a:bodyPr wrap="square" lIns="0" tIns="0" rIns="0" bIns="0" rtlCol="0" vert="horz">
            <a:spAutoFit/>
          </a:bodyPr>
          <a:lstStyle/>
          <a:p>
            <a:pPr marL="34290">
              <a:lnSpc>
                <a:spcPts val="1220"/>
              </a:lnSpc>
            </a:pPr>
            <a:r>
              <a:rPr dirty="0" spc="-25"/>
              <a:t>27</a:t>
            </a:r>
          </a:p>
        </p:txBody>
      </p:sp>
      <p:sp>
        <p:nvSpPr>
          <p:cNvPr id="11" name="object 11"/>
          <p:cNvSpPr txBox="1"/>
          <p:nvPr/>
        </p:nvSpPr>
        <p:spPr>
          <a:xfrm>
            <a:off x="333756" y="274320"/>
            <a:ext cx="253365" cy="251460"/>
          </a:xfrm>
          <a:prstGeom prst="rect">
            <a:avLst/>
          </a:prstGeom>
          <a:solidFill>
            <a:srgbClr val="FF9900"/>
          </a:solidFill>
        </p:spPr>
        <p:txBody>
          <a:bodyPr wrap="square" lIns="0" tIns="26034" rIns="0" bIns="0" rtlCol="0" vert="horz">
            <a:spAutoFit/>
          </a:bodyPr>
          <a:lstStyle/>
          <a:p>
            <a:pPr marL="50165">
              <a:lnSpc>
                <a:spcPct val="100000"/>
              </a:lnSpc>
              <a:spcBef>
                <a:spcPts val="204"/>
              </a:spcBef>
            </a:pPr>
            <a:r>
              <a:rPr dirty="0" sz="1200" spc="-50" b="1">
                <a:solidFill>
                  <a:srgbClr val="FFFFFF"/>
                </a:solidFill>
                <a:latin typeface="メイリオ"/>
                <a:cs typeface="メイリオ"/>
              </a:rPr>
              <a:t>５</a:t>
            </a:r>
            <a:endParaRPr sz="1200">
              <a:latin typeface="メイリオ"/>
              <a:cs typeface="メイリオ"/>
            </a:endParaRPr>
          </a:p>
        </p:txBody>
      </p:sp>
      <p:sp>
        <p:nvSpPr>
          <p:cNvPr id="12" name="object 12"/>
          <p:cNvSpPr txBox="1"/>
          <p:nvPr/>
        </p:nvSpPr>
        <p:spPr>
          <a:xfrm>
            <a:off x="693419" y="274320"/>
            <a:ext cx="5941060" cy="251460"/>
          </a:xfrm>
          <a:prstGeom prst="rect">
            <a:avLst/>
          </a:prstGeom>
          <a:solidFill>
            <a:srgbClr val="FF9900"/>
          </a:solidFill>
        </p:spPr>
        <p:txBody>
          <a:bodyPr wrap="square" lIns="0" tIns="26034" rIns="0" bIns="0" rtlCol="0" vert="horz">
            <a:spAutoFit/>
          </a:bodyPr>
          <a:lstStyle/>
          <a:p>
            <a:pPr marL="92075">
              <a:lnSpc>
                <a:spcPct val="100000"/>
              </a:lnSpc>
              <a:spcBef>
                <a:spcPts val="204"/>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t>
            </a:r>
            <a:r>
              <a:rPr dirty="0" sz="1200" spc="-20" b="1">
                <a:solidFill>
                  <a:srgbClr val="FFFFFF"/>
                </a:solidFill>
                <a:latin typeface="メイリオ"/>
                <a:cs typeface="メイリオ"/>
              </a:rPr>
              <a:t>＆</a:t>
            </a:r>
            <a:r>
              <a:rPr dirty="0" sz="1200" spc="-20" b="1">
                <a:solidFill>
                  <a:srgbClr val="FFFFFF"/>
                </a:solidFill>
                <a:latin typeface="Calibri"/>
                <a:cs typeface="Calibri"/>
              </a:rPr>
              <a:t>A</a:t>
            </a:r>
            <a:r>
              <a:rPr dirty="0" sz="1200" spc="-20" b="1">
                <a:solidFill>
                  <a:srgbClr val="FFFFFF"/>
                </a:solidFill>
                <a:latin typeface="メイリオ"/>
                <a:cs typeface="メイリオ"/>
              </a:rPr>
              <a:t>）</a:t>
            </a:r>
            <a:endParaRPr sz="1200">
              <a:latin typeface="メイリオ"/>
              <a:cs typeface="メイリオ"/>
            </a:endParaRPr>
          </a:p>
        </p:txBody>
      </p:sp>
      <p:sp>
        <p:nvSpPr>
          <p:cNvPr id="13" name="object 13"/>
          <p:cNvSpPr txBox="1"/>
          <p:nvPr/>
        </p:nvSpPr>
        <p:spPr>
          <a:xfrm>
            <a:off x="3418078" y="6095746"/>
            <a:ext cx="2901315" cy="2943225"/>
          </a:xfrm>
          <a:prstGeom prst="rect">
            <a:avLst/>
          </a:prstGeom>
        </p:spPr>
        <p:txBody>
          <a:bodyPr wrap="square" lIns="0" tIns="12700" rIns="0" bIns="0" rtlCol="0" vert="horz">
            <a:spAutoFit/>
          </a:bodyPr>
          <a:lstStyle/>
          <a:p>
            <a:pPr algn="just" marL="157480" marR="5715" indent="-144780">
              <a:lnSpc>
                <a:spcPct val="100000"/>
              </a:lnSpc>
              <a:spcBef>
                <a:spcPts val="100"/>
              </a:spcBef>
            </a:pPr>
            <a:r>
              <a:rPr dirty="0" sz="600">
                <a:latin typeface="メイリオ"/>
                <a:cs typeface="メイリオ"/>
              </a:rPr>
              <a:t>10.</a:t>
            </a:r>
            <a:r>
              <a:rPr dirty="0" sz="600" spc="-35">
                <a:latin typeface="メイリオ"/>
                <a:cs typeface="メイリオ"/>
              </a:rPr>
              <a:t> </a:t>
            </a:r>
            <a:r>
              <a:rPr dirty="0" sz="600">
                <a:latin typeface="メイリオ"/>
                <a:cs typeface="メイリオ"/>
              </a:rPr>
              <a:t>Bartel</a:t>
            </a:r>
            <a:r>
              <a:rPr dirty="0" sz="600" spc="165">
                <a:latin typeface="メイリオ"/>
                <a:cs typeface="メイリオ"/>
              </a:rPr>
              <a:t> </a:t>
            </a:r>
            <a:r>
              <a:rPr dirty="0" sz="600">
                <a:latin typeface="メイリオ"/>
                <a:cs typeface="メイリオ"/>
              </a:rPr>
              <a:t>KA,</a:t>
            </a:r>
            <a:r>
              <a:rPr dirty="0" sz="600" spc="165">
                <a:latin typeface="メイリオ"/>
                <a:cs typeface="メイリオ"/>
              </a:rPr>
              <a:t> </a:t>
            </a:r>
            <a:r>
              <a:rPr dirty="0" sz="600">
                <a:latin typeface="メイリオ"/>
                <a:cs typeface="メイリオ"/>
              </a:rPr>
              <a:t>Gradisar</a:t>
            </a:r>
            <a:r>
              <a:rPr dirty="0" sz="600" spc="180">
                <a:latin typeface="メイリオ"/>
                <a:cs typeface="メイリオ"/>
              </a:rPr>
              <a:t> </a:t>
            </a:r>
            <a:r>
              <a:rPr dirty="0" sz="600">
                <a:latin typeface="メイリオ"/>
                <a:cs typeface="メイリオ"/>
              </a:rPr>
              <a:t>M,</a:t>
            </a:r>
            <a:r>
              <a:rPr dirty="0" sz="600" spc="170">
                <a:latin typeface="メイリオ"/>
                <a:cs typeface="メイリオ"/>
              </a:rPr>
              <a:t> </a:t>
            </a:r>
            <a:r>
              <a:rPr dirty="0" sz="600">
                <a:latin typeface="メイリオ"/>
                <a:cs typeface="メイリオ"/>
              </a:rPr>
              <a:t>Williamson</a:t>
            </a:r>
            <a:r>
              <a:rPr dirty="0" sz="600" spc="170">
                <a:latin typeface="メイリオ"/>
                <a:cs typeface="メイリオ"/>
              </a:rPr>
              <a:t> </a:t>
            </a:r>
            <a:r>
              <a:rPr dirty="0" sz="600">
                <a:latin typeface="メイリオ"/>
                <a:cs typeface="メイリオ"/>
              </a:rPr>
              <a:t>P.</a:t>
            </a:r>
            <a:r>
              <a:rPr dirty="0" sz="600" spc="155">
                <a:latin typeface="メイリオ"/>
                <a:cs typeface="メイリオ"/>
              </a:rPr>
              <a:t> </a:t>
            </a:r>
            <a:r>
              <a:rPr dirty="0" sz="600">
                <a:latin typeface="メイリオ"/>
                <a:cs typeface="メイリオ"/>
              </a:rPr>
              <a:t>Protective</a:t>
            </a:r>
            <a:r>
              <a:rPr dirty="0" sz="600" spc="175">
                <a:latin typeface="メイリオ"/>
                <a:cs typeface="メイリオ"/>
              </a:rPr>
              <a:t> </a:t>
            </a:r>
            <a:r>
              <a:rPr dirty="0" sz="600">
                <a:latin typeface="メイリオ"/>
                <a:cs typeface="メイリオ"/>
              </a:rPr>
              <a:t>and</a:t>
            </a:r>
            <a:r>
              <a:rPr dirty="0" sz="600" spc="170">
                <a:latin typeface="メイリオ"/>
                <a:cs typeface="メイリオ"/>
              </a:rPr>
              <a:t> </a:t>
            </a:r>
            <a:r>
              <a:rPr dirty="0" sz="600">
                <a:latin typeface="メイリオ"/>
                <a:cs typeface="メイリオ"/>
              </a:rPr>
              <a:t>risk</a:t>
            </a:r>
            <a:r>
              <a:rPr dirty="0" sz="600" spc="180">
                <a:latin typeface="メイリオ"/>
                <a:cs typeface="メイリオ"/>
              </a:rPr>
              <a:t> </a:t>
            </a:r>
            <a:r>
              <a:rPr dirty="0" sz="600">
                <a:latin typeface="メイリオ"/>
                <a:cs typeface="メイリオ"/>
              </a:rPr>
              <a:t>factors</a:t>
            </a:r>
            <a:r>
              <a:rPr dirty="0" sz="600" spc="170">
                <a:latin typeface="メイリオ"/>
                <a:cs typeface="メイリオ"/>
              </a:rPr>
              <a:t> </a:t>
            </a:r>
            <a:r>
              <a:rPr dirty="0" sz="600" spc="-25">
                <a:latin typeface="メイリオ"/>
                <a:cs typeface="メイリオ"/>
              </a:rPr>
              <a:t>for</a:t>
            </a:r>
            <a:r>
              <a:rPr dirty="0" sz="600" spc="500">
                <a:latin typeface="メイリオ"/>
                <a:cs typeface="メイリオ"/>
              </a:rPr>
              <a:t> </a:t>
            </a:r>
            <a:r>
              <a:rPr dirty="0" sz="600">
                <a:latin typeface="メイリオ"/>
                <a:cs typeface="メイリオ"/>
              </a:rPr>
              <a:t>adolescent</a:t>
            </a:r>
            <a:r>
              <a:rPr dirty="0" sz="600" spc="125">
                <a:latin typeface="メイリオ"/>
                <a:cs typeface="メイリオ"/>
              </a:rPr>
              <a:t> </a:t>
            </a:r>
            <a:r>
              <a:rPr dirty="0" sz="600">
                <a:latin typeface="メイリオ"/>
                <a:cs typeface="メイリオ"/>
              </a:rPr>
              <a:t>sleep:</a:t>
            </a:r>
            <a:r>
              <a:rPr dirty="0" sz="600" spc="135">
                <a:latin typeface="メイリオ"/>
                <a:cs typeface="メイリオ"/>
              </a:rPr>
              <a:t> </a:t>
            </a:r>
            <a:r>
              <a:rPr dirty="0" sz="600">
                <a:latin typeface="メイリオ"/>
                <a:cs typeface="メイリオ"/>
              </a:rPr>
              <a:t>A</a:t>
            </a:r>
            <a:r>
              <a:rPr dirty="0" sz="600" spc="130">
                <a:latin typeface="メイリオ"/>
                <a:cs typeface="メイリオ"/>
              </a:rPr>
              <a:t> </a:t>
            </a:r>
            <a:r>
              <a:rPr dirty="0" sz="600" spc="-10">
                <a:latin typeface="メイリオ"/>
                <a:cs typeface="メイリオ"/>
              </a:rPr>
              <a:t>meta-</a:t>
            </a:r>
            <a:r>
              <a:rPr dirty="0" sz="600">
                <a:latin typeface="メイリオ"/>
                <a:cs typeface="メイリオ"/>
              </a:rPr>
              <a:t>analytic</a:t>
            </a:r>
            <a:r>
              <a:rPr dirty="0" sz="600" spc="120">
                <a:latin typeface="メイリオ"/>
                <a:cs typeface="メイリオ"/>
              </a:rPr>
              <a:t> </a:t>
            </a:r>
            <a:r>
              <a:rPr dirty="0" sz="600">
                <a:latin typeface="メイリオ"/>
                <a:cs typeface="メイリオ"/>
              </a:rPr>
              <a:t>review.</a:t>
            </a:r>
            <a:r>
              <a:rPr dirty="0" sz="600" spc="120">
                <a:latin typeface="メイリオ"/>
                <a:cs typeface="メイリオ"/>
              </a:rPr>
              <a:t> </a:t>
            </a:r>
            <a:r>
              <a:rPr dirty="0" sz="600">
                <a:latin typeface="メイリオ"/>
                <a:cs typeface="メイリオ"/>
              </a:rPr>
              <a:t>Sleep</a:t>
            </a:r>
            <a:r>
              <a:rPr dirty="0" sz="600" spc="125">
                <a:latin typeface="メイリオ"/>
                <a:cs typeface="メイリオ"/>
              </a:rPr>
              <a:t> </a:t>
            </a:r>
            <a:r>
              <a:rPr dirty="0" sz="600">
                <a:latin typeface="メイリオ"/>
                <a:cs typeface="メイリオ"/>
              </a:rPr>
              <a:t>Med</a:t>
            </a:r>
            <a:r>
              <a:rPr dirty="0" sz="600" spc="125">
                <a:latin typeface="メイリオ"/>
                <a:cs typeface="メイリオ"/>
              </a:rPr>
              <a:t> </a:t>
            </a:r>
            <a:r>
              <a:rPr dirty="0" sz="600">
                <a:latin typeface="メイリオ"/>
                <a:cs typeface="メイリオ"/>
              </a:rPr>
              <a:t>Rev</a:t>
            </a:r>
            <a:r>
              <a:rPr dirty="0" sz="600" spc="120">
                <a:latin typeface="メイリオ"/>
                <a:cs typeface="メイリオ"/>
              </a:rPr>
              <a:t> </a:t>
            </a:r>
            <a:r>
              <a:rPr dirty="0" sz="600">
                <a:latin typeface="メイリオ"/>
                <a:cs typeface="メイリオ"/>
              </a:rPr>
              <a:t>21:</a:t>
            </a:r>
            <a:r>
              <a:rPr dirty="0" sz="600" spc="114">
                <a:latin typeface="メイリオ"/>
                <a:cs typeface="メイリオ"/>
              </a:rPr>
              <a:t> </a:t>
            </a:r>
            <a:r>
              <a:rPr dirty="0" sz="600" spc="-10">
                <a:latin typeface="メイリオ"/>
                <a:cs typeface="メイリオ"/>
              </a:rPr>
              <a:t>72-</a:t>
            </a:r>
            <a:r>
              <a:rPr dirty="0" sz="600" spc="-25">
                <a:latin typeface="メイリオ"/>
                <a:cs typeface="メイリオ"/>
              </a:rPr>
              <a:t>85,</a:t>
            </a:r>
            <a:r>
              <a:rPr dirty="0" sz="600" spc="500">
                <a:latin typeface="メイリオ"/>
                <a:cs typeface="メイリオ"/>
              </a:rPr>
              <a:t> </a:t>
            </a:r>
            <a:r>
              <a:rPr dirty="0" sz="600" spc="-10">
                <a:latin typeface="メイリオ"/>
                <a:cs typeface="メイリオ"/>
              </a:rPr>
              <a:t>2015.</a:t>
            </a:r>
            <a:endParaRPr sz="600">
              <a:latin typeface="メイリオ"/>
              <a:cs typeface="メイリオ"/>
            </a:endParaRPr>
          </a:p>
          <a:p>
            <a:pPr algn="just" marL="157480" marR="5080" indent="-144780">
              <a:lnSpc>
                <a:spcPct val="100000"/>
              </a:lnSpc>
              <a:spcBef>
                <a:spcPts val="405"/>
              </a:spcBef>
            </a:pPr>
            <a:r>
              <a:rPr dirty="0" sz="600">
                <a:latin typeface="メイリオ"/>
                <a:cs typeface="メイリオ"/>
              </a:rPr>
              <a:t>11.</a:t>
            </a:r>
            <a:r>
              <a:rPr dirty="0" sz="600" spc="-35">
                <a:latin typeface="メイリオ"/>
                <a:cs typeface="メイリオ"/>
              </a:rPr>
              <a:t> </a:t>
            </a:r>
            <a:r>
              <a:rPr dirty="0" sz="600">
                <a:latin typeface="メイリオ"/>
                <a:cs typeface="メイリオ"/>
              </a:rPr>
              <a:t>Janssen</a:t>
            </a:r>
            <a:r>
              <a:rPr dirty="0" sz="600" spc="75">
                <a:latin typeface="メイリオ"/>
                <a:cs typeface="メイリオ"/>
              </a:rPr>
              <a:t> </a:t>
            </a:r>
            <a:r>
              <a:rPr dirty="0" sz="600">
                <a:latin typeface="メイリオ"/>
                <a:cs typeface="メイリオ"/>
              </a:rPr>
              <a:t>X,</a:t>
            </a:r>
            <a:r>
              <a:rPr dirty="0" sz="600" spc="70">
                <a:latin typeface="メイリオ"/>
                <a:cs typeface="メイリオ"/>
              </a:rPr>
              <a:t> </a:t>
            </a:r>
            <a:r>
              <a:rPr dirty="0" sz="600">
                <a:latin typeface="メイリオ"/>
                <a:cs typeface="メイリオ"/>
              </a:rPr>
              <a:t>Martin</a:t>
            </a:r>
            <a:r>
              <a:rPr dirty="0" sz="600" spc="75">
                <a:latin typeface="メイリオ"/>
                <a:cs typeface="メイリオ"/>
              </a:rPr>
              <a:t> </a:t>
            </a:r>
            <a:r>
              <a:rPr dirty="0" sz="600">
                <a:latin typeface="メイリオ"/>
                <a:cs typeface="メイリオ"/>
              </a:rPr>
              <a:t>A,</a:t>
            </a:r>
            <a:r>
              <a:rPr dirty="0" sz="600" spc="70">
                <a:latin typeface="メイリオ"/>
                <a:cs typeface="メイリオ"/>
              </a:rPr>
              <a:t> </a:t>
            </a:r>
            <a:r>
              <a:rPr dirty="0" sz="600">
                <a:latin typeface="メイリオ"/>
                <a:cs typeface="メイリオ"/>
              </a:rPr>
              <a:t>Hughes</a:t>
            </a:r>
            <a:r>
              <a:rPr dirty="0" sz="600" spc="70">
                <a:latin typeface="メイリオ"/>
                <a:cs typeface="メイリオ"/>
              </a:rPr>
              <a:t> </a:t>
            </a:r>
            <a:r>
              <a:rPr dirty="0" sz="600">
                <a:latin typeface="メイリオ"/>
                <a:cs typeface="メイリオ"/>
              </a:rPr>
              <a:t>AR,</a:t>
            </a:r>
            <a:r>
              <a:rPr dirty="0" sz="600" spc="70">
                <a:latin typeface="メイリオ"/>
                <a:cs typeface="メイリオ"/>
              </a:rPr>
              <a:t> </a:t>
            </a:r>
            <a:r>
              <a:rPr dirty="0" sz="600">
                <a:latin typeface="メイリオ"/>
                <a:cs typeface="メイリオ"/>
              </a:rPr>
              <a:t>Hill</a:t>
            </a:r>
            <a:r>
              <a:rPr dirty="0" sz="600" spc="80">
                <a:latin typeface="メイリオ"/>
                <a:cs typeface="メイリオ"/>
              </a:rPr>
              <a:t> </a:t>
            </a:r>
            <a:r>
              <a:rPr dirty="0" sz="600">
                <a:latin typeface="メイリオ"/>
                <a:cs typeface="メイリオ"/>
              </a:rPr>
              <a:t>CM,</a:t>
            </a:r>
            <a:r>
              <a:rPr dirty="0" sz="600" spc="65">
                <a:latin typeface="メイリオ"/>
                <a:cs typeface="メイリオ"/>
              </a:rPr>
              <a:t> </a:t>
            </a:r>
            <a:r>
              <a:rPr dirty="0" sz="600">
                <a:latin typeface="メイリオ"/>
                <a:cs typeface="メイリオ"/>
              </a:rPr>
              <a:t>Kotronoulas</a:t>
            </a:r>
            <a:r>
              <a:rPr dirty="0" sz="600" spc="75">
                <a:latin typeface="メイリオ"/>
                <a:cs typeface="メイリオ"/>
              </a:rPr>
              <a:t> </a:t>
            </a:r>
            <a:r>
              <a:rPr dirty="0" sz="600">
                <a:latin typeface="メイリオ"/>
                <a:cs typeface="メイリオ"/>
              </a:rPr>
              <a:t>G,</a:t>
            </a:r>
            <a:r>
              <a:rPr dirty="0" sz="600" spc="70">
                <a:latin typeface="メイリオ"/>
                <a:cs typeface="メイリオ"/>
              </a:rPr>
              <a:t> </a:t>
            </a:r>
            <a:r>
              <a:rPr dirty="0" sz="600">
                <a:latin typeface="メイリオ"/>
                <a:cs typeface="メイリオ"/>
              </a:rPr>
              <a:t>Hesketh</a:t>
            </a:r>
            <a:r>
              <a:rPr dirty="0" sz="600" spc="75">
                <a:latin typeface="メイリオ"/>
                <a:cs typeface="メイリオ"/>
              </a:rPr>
              <a:t> </a:t>
            </a:r>
            <a:r>
              <a:rPr dirty="0" sz="600" spc="-25">
                <a:latin typeface="メイリオ"/>
                <a:cs typeface="メイリオ"/>
              </a:rPr>
              <a:t>KR.</a:t>
            </a:r>
            <a:r>
              <a:rPr dirty="0" sz="600" spc="500">
                <a:latin typeface="メイリオ"/>
                <a:cs typeface="メイリオ"/>
              </a:rPr>
              <a:t> </a:t>
            </a:r>
            <a:r>
              <a:rPr dirty="0" sz="600">
                <a:latin typeface="メイリオ"/>
                <a:cs typeface="メイリオ"/>
              </a:rPr>
              <a:t>Associations</a:t>
            </a:r>
            <a:r>
              <a:rPr dirty="0" sz="600" spc="100">
                <a:latin typeface="メイリオ"/>
                <a:cs typeface="メイリオ"/>
              </a:rPr>
              <a:t> </a:t>
            </a:r>
            <a:r>
              <a:rPr dirty="0" sz="600">
                <a:latin typeface="メイリオ"/>
                <a:cs typeface="メイリオ"/>
              </a:rPr>
              <a:t>of</a:t>
            </a:r>
            <a:r>
              <a:rPr dirty="0" sz="600" spc="105">
                <a:latin typeface="メイリオ"/>
                <a:cs typeface="メイリオ"/>
              </a:rPr>
              <a:t> </a:t>
            </a:r>
            <a:r>
              <a:rPr dirty="0" sz="600">
                <a:latin typeface="メイリオ"/>
                <a:cs typeface="メイリオ"/>
              </a:rPr>
              <a:t>screen</a:t>
            </a:r>
            <a:r>
              <a:rPr dirty="0" sz="600" spc="100">
                <a:latin typeface="メイリオ"/>
                <a:cs typeface="メイリオ"/>
              </a:rPr>
              <a:t> </a:t>
            </a:r>
            <a:r>
              <a:rPr dirty="0" sz="600">
                <a:latin typeface="メイリオ"/>
                <a:cs typeface="メイリオ"/>
              </a:rPr>
              <a:t>time,</a:t>
            </a:r>
            <a:r>
              <a:rPr dirty="0" sz="600" spc="95">
                <a:latin typeface="メイリオ"/>
                <a:cs typeface="メイリオ"/>
              </a:rPr>
              <a:t> </a:t>
            </a:r>
            <a:r>
              <a:rPr dirty="0" sz="600">
                <a:latin typeface="メイリオ"/>
                <a:cs typeface="メイリオ"/>
              </a:rPr>
              <a:t>sedentary</a:t>
            </a:r>
            <a:r>
              <a:rPr dirty="0" sz="600" spc="85">
                <a:latin typeface="メイリオ"/>
                <a:cs typeface="メイリオ"/>
              </a:rPr>
              <a:t> </a:t>
            </a:r>
            <a:r>
              <a:rPr dirty="0" sz="600">
                <a:latin typeface="メイリオ"/>
                <a:cs typeface="メイリオ"/>
              </a:rPr>
              <a:t>time</a:t>
            </a:r>
            <a:r>
              <a:rPr dirty="0" sz="600" spc="100">
                <a:latin typeface="メイリオ"/>
                <a:cs typeface="メイリオ"/>
              </a:rPr>
              <a:t> </a:t>
            </a:r>
            <a:r>
              <a:rPr dirty="0" sz="600">
                <a:latin typeface="メイリオ"/>
                <a:cs typeface="メイリオ"/>
              </a:rPr>
              <a:t>and</a:t>
            </a:r>
            <a:r>
              <a:rPr dirty="0" sz="600" spc="95">
                <a:latin typeface="メイリオ"/>
                <a:cs typeface="メイリオ"/>
              </a:rPr>
              <a:t> </a:t>
            </a:r>
            <a:r>
              <a:rPr dirty="0" sz="600">
                <a:latin typeface="メイリオ"/>
                <a:cs typeface="メイリオ"/>
              </a:rPr>
              <a:t>physical</a:t>
            </a:r>
            <a:r>
              <a:rPr dirty="0" sz="600" spc="100">
                <a:latin typeface="メイリオ"/>
                <a:cs typeface="メイリオ"/>
              </a:rPr>
              <a:t> </a:t>
            </a:r>
            <a:r>
              <a:rPr dirty="0" sz="600">
                <a:latin typeface="メイリオ"/>
                <a:cs typeface="メイリオ"/>
              </a:rPr>
              <a:t>activity</a:t>
            </a:r>
            <a:r>
              <a:rPr dirty="0" sz="600" spc="85">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a:latin typeface="メイリオ"/>
                <a:cs typeface="メイリオ"/>
              </a:rPr>
              <a:t>sleep</a:t>
            </a:r>
            <a:r>
              <a:rPr dirty="0" sz="600" spc="95">
                <a:latin typeface="メイリオ"/>
                <a:cs typeface="メイリオ"/>
              </a:rPr>
              <a:t> </a:t>
            </a:r>
            <a:r>
              <a:rPr dirty="0" sz="600">
                <a:latin typeface="メイリオ"/>
                <a:cs typeface="メイリオ"/>
              </a:rPr>
              <a:t>in</a:t>
            </a:r>
            <a:r>
              <a:rPr dirty="0" sz="600" spc="90">
                <a:latin typeface="メイリオ"/>
                <a:cs typeface="メイリオ"/>
              </a:rPr>
              <a:t> </a:t>
            </a:r>
            <a:r>
              <a:rPr dirty="0" sz="600">
                <a:latin typeface="メイリオ"/>
                <a:cs typeface="メイリオ"/>
              </a:rPr>
              <a:t>under</a:t>
            </a:r>
            <a:r>
              <a:rPr dirty="0" sz="600" spc="100">
                <a:latin typeface="メイリオ"/>
                <a:cs typeface="メイリオ"/>
              </a:rPr>
              <a:t> </a:t>
            </a:r>
            <a:r>
              <a:rPr dirty="0" sz="600">
                <a:latin typeface="メイリオ"/>
                <a:cs typeface="メイリオ"/>
              </a:rPr>
              <a:t>5s:</a:t>
            </a:r>
            <a:r>
              <a:rPr dirty="0" sz="600" spc="95">
                <a:latin typeface="メイリオ"/>
                <a:cs typeface="メイリオ"/>
              </a:rPr>
              <a:t> </a:t>
            </a:r>
            <a:r>
              <a:rPr dirty="0" sz="600">
                <a:latin typeface="メイリオ"/>
                <a:cs typeface="メイリオ"/>
              </a:rPr>
              <a:t>A</a:t>
            </a:r>
            <a:r>
              <a:rPr dirty="0" sz="600" spc="105">
                <a:latin typeface="メイリオ"/>
                <a:cs typeface="メイリオ"/>
              </a:rPr>
              <a:t> </a:t>
            </a:r>
            <a:r>
              <a:rPr dirty="0" sz="600">
                <a:latin typeface="メイリオ"/>
                <a:cs typeface="メイリオ"/>
              </a:rPr>
              <a:t>systematic</a:t>
            </a:r>
            <a:r>
              <a:rPr dirty="0" sz="600" spc="80">
                <a:latin typeface="メイリオ"/>
                <a:cs typeface="メイリオ"/>
              </a:rPr>
              <a:t> </a:t>
            </a:r>
            <a:r>
              <a:rPr dirty="0" sz="600">
                <a:latin typeface="メイリオ"/>
                <a:cs typeface="メイリオ"/>
              </a:rPr>
              <a:t>review</a:t>
            </a:r>
            <a:r>
              <a:rPr dirty="0" sz="600" spc="95">
                <a:latin typeface="メイリオ"/>
                <a:cs typeface="メイリオ"/>
              </a:rPr>
              <a:t> </a:t>
            </a:r>
            <a:r>
              <a:rPr dirty="0" sz="600">
                <a:latin typeface="メイリオ"/>
                <a:cs typeface="メイリオ"/>
              </a:rPr>
              <a:t>and</a:t>
            </a:r>
            <a:r>
              <a:rPr dirty="0" sz="600" spc="9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85">
                <a:latin typeface="メイリオ"/>
                <a:cs typeface="メイリオ"/>
              </a:rPr>
              <a:t> </a:t>
            </a:r>
            <a:r>
              <a:rPr dirty="0" sz="600">
                <a:latin typeface="メイリオ"/>
                <a:cs typeface="メイリオ"/>
              </a:rPr>
              <a:t>Sleep</a:t>
            </a:r>
            <a:r>
              <a:rPr dirty="0" sz="600" spc="85">
                <a:latin typeface="メイリオ"/>
                <a:cs typeface="メイリオ"/>
              </a:rPr>
              <a:t> </a:t>
            </a:r>
            <a:r>
              <a:rPr dirty="0" sz="600" spc="-25">
                <a:latin typeface="メイリオ"/>
                <a:cs typeface="メイリオ"/>
              </a:rPr>
              <a:t>Med</a:t>
            </a:r>
            <a:r>
              <a:rPr dirty="0" sz="600" spc="500">
                <a:latin typeface="メイリオ"/>
                <a:cs typeface="メイリオ"/>
              </a:rPr>
              <a:t> </a:t>
            </a:r>
            <a:r>
              <a:rPr dirty="0" sz="600">
                <a:latin typeface="メイリオ"/>
                <a:cs typeface="メイリオ"/>
              </a:rPr>
              <a:t>Rev</a:t>
            </a:r>
            <a:r>
              <a:rPr dirty="0" sz="600" spc="-40">
                <a:latin typeface="メイリオ"/>
                <a:cs typeface="メイリオ"/>
              </a:rPr>
              <a:t> </a:t>
            </a:r>
            <a:r>
              <a:rPr dirty="0" sz="600">
                <a:latin typeface="メイリオ"/>
                <a:cs typeface="メイリオ"/>
              </a:rPr>
              <a:t>49:</a:t>
            </a:r>
            <a:r>
              <a:rPr dirty="0" sz="600" spc="-25">
                <a:latin typeface="メイリオ"/>
                <a:cs typeface="メイリオ"/>
              </a:rPr>
              <a:t> </a:t>
            </a:r>
            <a:r>
              <a:rPr dirty="0" sz="600">
                <a:latin typeface="メイリオ"/>
                <a:cs typeface="メイリオ"/>
              </a:rPr>
              <a:t>101226,</a:t>
            </a:r>
            <a:r>
              <a:rPr dirty="0" sz="600" spc="-20">
                <a:latin typeface="メイリオ"/>
                <a:cs typeface="メイリオ"/>
              </a:rPr>
              <a:t> </a:t>
            </a:r>
            <a:r>
              <a:rPr dirty="0" sz="600" spc="-10">
                <a:latin typeface="メイリオ"/>
                <a:cs typeface="メイリオ"/>
              </a:rPr>
              <a:t>2020.</a:t>
            </a:r>
            <a:endParaRPr sz="600">
              <a:latin typeface="メイリオ"/>
              <a:cs typeface="メイリオ"/>
            </a:endParaRPr>
          </a:p>
          <a:p>
            <a:pPr algn="just" marL="157480" marR="5715" indent="-144780">
              <a:lnSpc>
                <a:spcPct val="100000"/>
              </a:lnSpc>
              <a:spcBef>
                <a:spcPts val="400"/>
              </a:spcBef>
            </a:pPr>
            <a:r>
              <a:rPr dirty="0" sz="600">
                <a:latin typeface="メイリオ"/>
                <a:cs typeface="メイリオ"/>
              </a:rPr>
              <a:t>12.</a:t>
            </a:r>
            <a:r>
              <a:rPr dirty="0" sz="600" spc="-30">
                <a:latin typeface="メイリオ"/>
                <a:cs typeface="メイリオ"/>
              </a:rPr>
              <a:t> </a:t>
            </a:r>
            <a:r>
              <a:rPr dirty="0" sz="600">
                <a:latin typeface="メイリオ"/>
                <a:cs typeface="メイリオ"/>
              </a:rPr>
              <a:t>Parrish</a:t>
            </a:r>
            <a:r>
              <a:rPr dirty="0" sz="600" spc="160">
                <a:latin typeface="メイリオ"/>
                <a:cs typeface="メイリオ"/>
              </a:rPr>
              <a:t> </a:t>
            </a:r>
            <a:r>
              <a:rPr dirty="0" sz="600">
                <a:latin typeface="メイリオ"/>
                <a:cs typeface="メイリオ"/>
              </a:rPr>
              <a:t>AM,</a:t>
            </a:r>
            <a:r>
              <a:rPr dirty="0" sz="600" spc="150">
                <a:latin typeface="メイリオ"/>
                <a:cs typeface="メイリオ"/>
              </a:rPr>
              <a:t> </a:t>
            </a:r>
            <a:r>
              <a:rPr dirty="0" sz="600">
                <a:latin typeface="メイリオ"/>
                <a:cs typeface="メイリオ"/>
              </a:rPr>
              <a:t>Tremblay</a:t>
            </a:r>
            <a:r>
              <a:rPr dirty="0" sz="600" spc="155">
                <a:latin typeface="メイリオ"/>
                <a:cs typeface="メイリオ"/>
              </a:rPr>
              <a:t> </a:t>
            </a:r>
            <a:r>
              <a:rPr dirty="0" sz="600">
                <a:latin typeface="メイリオ"/>
                <a:cs typeface="メイリオ"/>
              </a:rPr>
              <a:t>MS,</a:t>
            </a:r>
            <a:r>
              <a:rPr dirty="0" sz="600" spc="140">
                <a:latin typeface="メイリオ"/>
                <a:cs typeface="メイリオ"/>
              </a:rPr>
              <a:t> </a:t>
            </a:r>
            <a:r>
              <a:rPr dirty="0" sz="600">
                <a:latin typeface="メイリオ"/>
                <a:cs typeface="メイリオ"/>
              </a:rPr>
              <a:t>Carson</a:t>
            </a:r>
            <a:r>
              <a:rPr dirty="0" sz="600" spc="155">
                <a:latin typeface="メイリオ"/>
                <a:cs typeface="メイリオ"/>
              </a:rPr>
              <a:t> </a:t>
            </a:r>
            <a:r>
              <a:rPr dirty="0" sz="600">
                <a:latin typeface="メイリオ"/>
                <a:cs typeface="メイリオ"/>
              </a:rPr>
              <a:t>S,</a:t>
            </a:r>
            <a:r>
              <a:rPr dirty="0" sz="600" spc="135">
                <a:latin typeface="メイリオ"/>
                <a:cs typeface="メイリオ"/>
              </a:rPr>
              <a:t> </a:t>
            </a:r>
            <a:r>
              <a:rPr dirty="0" sz="600">
                <a:latin typeface="メイリオ"/>
                <a:cs typeface="メイリオ"/>
              </a:rPr>
              <a:t>Veldman</a:t>
            </a:r>
            <a:r>
              <a:rPr dirty="0" sz="600" spc="160">
                <a:latin typeface="メイリオ"/>
                <a:cs typeface="メイリオ"/>
              </a:rPr>
              <a:t> </a:t>
            </a:r>
            <a:r>
              <a:rPr dirty="0" sz="600">
                <a:latin typeface="メイリオ"/>
                <a:cs typeface="メイリオ"/>
              </a:rPr>
              <a:t>SLC,</a:t>
            </a:r>
            <a:r>
              <a:rPr dirty="0" sz="600" spc="150">
                <a:latin typeface="メイリオ"/>
                <a:cs typeface="メイリオ"/>
              </a:rPr>
              <a:t> </a:t>
            </a:r>
            <a:r>
              <a:rPr dirty="0" sz="600">
                <a:latin typeface="メイリオ"/>
                <a:cs typeface="メイリオ"/>
              </a:rPr>
              <a:t>Cliff</a:t>
            </a:r>
            <a:r>
              <a:rPr dirty="0" sz="600" spc="155">
                <a:latin typeface="メイリオ"/>
                <a:cs typeface="メイリオ"/>
              </a:rPr>
              <a:t> </a:t>
            </a:r>
            <a:r>
              <a:rPr dirty="0" sz="600">
                <a:latin typeface="メイリオ"/>
                <a:cs typeface="メイリオ"/>
              </a:rPr>
              <a:t>D,</a:t>
            </a:r>
            <a:r>
              <a:rPr dirty="0" sz="600" spc="155">
                <a:latin typeface="メイリオ"/>
                <a:cs typeface="メイリオ"/>
              </a:rPr>
              <a:t> </a:t>
            </a:r>
            <a:r>
              <a:rPr dirty="0" sz="600">
                <a:latin typeface="メイリオ"/>
                <a:cs typeface="メイリオ"/>
              </a:rPr>
              <a:t>Vella</a:t>
            </a:r>
            <a:r>
              <a:rPr dirty="0" sz="600" spc="145">
                <a:latin typeface="メイリオ"/>
                <a:cs typeface="メイリオ"/>
              </a:rPr>
              <a:t> </a:t>
            </a:r>
            <a:r>
              <a:rPr dirty="0" sz="600" spc="-25">
                <a:latin typeface="メイリオ"/>
                <a:cs typeface="メイリオ"/>
              </a:rPr>
              <a:t>S,</a:t>
            </a:r>
            <a:r>
              <a:rPr dirty="0" sz="600" spc="500">
                <a:latin typeface="メイリオ"/>
                <a:cs typeface="メイリオ"/>
              </a:rPr>
              <a:t> </a:t>
            </a:r>
            <a:r>
              <a:rPr dirty="0" sz="600">
                <a:latin typeface="メイリオ"/>
                <a:cs typeface="メイリオ"/>
              </a:rPr>
              <a:t>Chong</a:t>
            </a:r>
            <a:r>
              <a:rPr dirty="0" sz="600" spc="95">
                <a:latin typeface="メイリオ"/>
                <a:cs typeface="メイリオ"/>
              </a:rPr>
              <a:t> </a:t>
            </a:r>
            <a:r>
              <a:rPr dirty="0" sz="600">
                <a:latin typeface="メイリオ"/>
                <a:cs typeface="メイリオ"/>
              </a:rPr>
              <a:t>KH,</a:t>
            </a:r>
            <a:r>
              <a:rPr dirty="0" sz="600" spc="100">
                <a:latin typeface="メイリオ"/>
                <a:cs typeface="メイリオ"/>
              </a:rPr>
              <a:t> </a:t>
            </a:r>
            <a:r>
              <a:rPr dirty="0" sz="600">
                <a:latin typeface="メイリオ"/>
                <a:cs typeface="メイリオ"/>
              </a:rPr>
              <a:t>Nacher</a:t>
            </a:r>
            <a:r>
              <a:rPr dirty="0" sz="600" spc="110">
                <a:latin typeface="メイリオ"/>
                <a:cs typeface="メイリオ"/>
              </a:rPr>
              <a:t> </a:t>
            </a:r>
            <a:r>
              <a:rPr dirty="0" sz="600">
                <a:latin typeface="メイリオ"/>
                <a:cs typeface="メイリオ"/>
              </a:rPr>
              <a:t>M,</a:t>
            </a:r>
            <a:r>
              <a:rPr dirty="0" sz="600" spc="95">
                <a:latin typeface="メイリオ"/>
                <a:cs typeface="メイリオ"/>
              </a:rPr>
              <a:t> </a:t>
            </a:r>
            <a:r>
              <a:rPr dirty="0" sz="600">
                <a:latin typeface="メイリオ"/>
                <a:cs typeface="メイリオ"/>
              </a:rPr>
              <a:t>Del</a:t>
            </a:r>
            <a:r>
              <a:rPr dirty="0" sz="600" spc="110">
                <a:latin typeface="メイリオ"/>
                <a:cs typeface="メイリオ"/>
              </a:rPr>
              <a:t> </a:t>
            </a:r>
            <a:r>
              <a:rPr dirty="0" sz="600">
                <a:latin typeface="メイリオ"/>
                <a:cs typeface="メイリオ"/>
              </a:rPr>
              <a:t>Pozo</a:t>
            </a:r>
            <a:r>
              <a:rPr dirty="0" sz="600" spc="110">
                <a:latin typeface="メイリオ"/>
                <a:cs typeface="メイリオ"/>
              </a:rPr>
              <a:t> </a:t>
            </a:r>
            <a:r>
              <a:rPr dirty="0" sz="600">
                <a:latin typeface="メイリオ"/>
                <a:cs typeface="メイリオ"/>
              </a:rPr>
              <a:t>Cruz</a:t>
            </a:r>
            <a:r>
              <a:rPr dirty="0" sz="600" spc="100">
                <a:latin typeface="メイリオ"/>
                <a:cs typeface="メイリオ"/>
              </a:rPr>
              <a:t> </a:t>
            </a:r>
            <a:r>
              <a:rPr dirty="0" sz="600">
                <a:latin typeface="メイリオ"/>
                <a:cs typeface="メイリオ"/>
              </a:rPr>
              <a:t>B,</a:t>
            </a:r>
            <a:r>
              <a:rPr dirty="0" sz="600" spc="95">
                <a:latin typeface="メイリオ"/>
                <a:cs typeface="メイリオ"/>
              </a:rPr>
              <a:t> </a:t>
            </a:r>
            <a:r>
              <a:rPr dirty="0" sz="600">
                <a:latin typeface="メイリオ"/>
                <a:cs typeface="メイリオ"/>
              </a:rPr>
              <a:t>Ellis</a:t>
            </a:r>
            <a:r>
              <a:rPr dirty="0" sz="600" spc="95">
                <a:latin typeface="メイリオ"/>
                <a:cs typeface="メイリオ"/>
              </a:rPr>
              <a:t> </a:t>
            </a:r>
            <a:r>
              <a:rPr dirty="0" sz="600">
                <a:latin typeface="メイリオ"/>
                <a:cs typeface="メイリオ"/>
              </a:rPr>
              <a:t>Y,</a:t>
            </a:r>
            <a:r>
              <a:rPr dirty="0" sz="600" spc="100">
                <a:latin typeface="メイリオ"/>
                <a:cs typeface="メイリオ"/>
              </a:rPr>
              <a:t> </a:t>
            </a:r>
            <a:r>
              <a:rPr dirty="0" sz="600">
                <a:latin typeface="メイリオ"/>
                <a:cs typeface="メイリオ"/>
              </a:rPr>
              <a:t>et</a:t>
            </a:r>
            <a:r>
              <a:rPr dirty="0" sz="600" spc="105">
                <a:latin typeface="メイリオ"/>
                <a:cs typeface="メイリオ"/>
              </a:rPr>
              <a:t> </a:t>
            </a:r>
            <a:r>
              <a:rPr dirty="0" sz="600">
                <a:latin typeface="メイリオ"/>
                <a:cs typeface="メイリオ"/>
              </a:rPr>
              <a:t>al.</a:t>
            </a:r>
            <a:r>
              <a:rPr dirty="0" sz="600" spc="95">
                <a:latin typeface="メイリオ"/>
                <a:cs typeface="メイリオ"/>
              </a:rPr>
              <a:t> </a:t>
            </a:r>
            <a:r>
              <a:rPr dirty="0" sz="600">
                <a:latin typeface="メイリオ"/>
                <a:cs typeface="メイリオ"/>
              </a:rPr>
              <a:t>Comparing</a:t>
            </a:r>
            <a:r>
              <a:rPr dirty="0" sz="600" spc="105">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assessing</a:t>
            </a:r>
            <a:r>
              <a:rPr dirty="0" sz="600" spc="155">
                <a:latin typeface="メイリオ"/>
                <a:cs typeface="メイリオ"/>
              </a:rPr>
              <a:t> </a:t>
            </a:r>
            <a:r>
              <a:rPr dirty="0" sz="600">
                <a:latin typeface="メイリオ"/>
                <a:cs typeface="メイリオ"/>
              </a:rPr>
              <a:t>physical</a:t>
            </a:r>
            <a:r>
              <a:rPr dirty="0" sz="600" spc="165">
                <a:latin typeface="メイリオ"/>
                <a:cs typeface="メイリオ"/>
              </a:rPr>
              <a:t> </a:t>
            </a:r>
            <a:r>
              <a:rPr dirty="0" sz="600">
                <a:latin typeface="メイリオ"/>
                <a:cs typeface="メイリオ"/>
              </a:rPr>
              <a:t>activity</a:t>
            </a:r>
            <a:r>
              <a:rPr dirty="0" sz="600" spc="145">
                <a:latin typeface="メイリオ"/>
                <a:cs typeface="メイリオ"/>
              </a:rPr>
              <a:t> </a:t>
            </a:r>
            <a:r>
              <a:rPr dirty="0" sz="600">
                <a:latin typeface="メイリオ"/>
                <a:cs typeface="メイリオ"/>
              </a:rPr>
              <a:t>guidelines</a:t>
            </a:r>
            <a:r>
              <a:rPr dirty="0" sz="600" spc="150">
                <a:latin typeface="メイリオ"/>
                <a:cs typeface="メイリオ"/>
              </a:rPr>
              <a:t> </a:t>
            </a:r>
            <a:r>
              <a:rPr dirty="0" sz="600">
                <a:latin typeface="メイリオ"/>
                <a:cs typeface="メイリオ"/>
              </a:rPr>
              <a:t>for</a:t>
            </a:r>
            <a:r>
              <a:rPr dirty="0" sz="600" spc="165">
                <a:latin typeface="メイリオ"/>
                <a:cs typeface="メイリオ"/>
              </a:rPr>
              <a:t> </a:t>
            </a:r>
            <a:r>
              <a:rPr dirty="0" sz="600">
                <a:latin typeface="メイリオ"/>
                <a:cs typeface="メイリオ"/>
              </a:rPr>
              <a:t>children</a:t>
            </a:r>
            <a:r>
              <a:rPr dirty="0" sz="600" spc="150">
                <a:latin typeface="メイリオ"/>
                <a:cs typeface="メイリオ"/>
              </a:rPr>
              <a:t> </a:t>
            </a:r>
            <a:r>
              <a:rPr dirty="0" sz="600">
                <a:latin typeface="メイリオ"/>
                <a:cs typeface="メイリオ"/>
              </a:rPr>
              <a:t>and</a:t>
            </a:r>
            <a:r>
              <a:rPr dirty="0" sz="600" spc="160">
                <a:latin typeface="メイリオ"/>
                <a:cs typeface="メイリオ"/>
              </a:rPr>
              <a:t> </a:t>
            </a:r>
            <a:r>
              <a:rPr dirty="0" sz="600">
                <a:latin typeface="メイリオ"/>
                <a:cs typeface="メイリオ"/>
              </a:rPr>
              <a:t>adolescents:</a:t>
            </a:r>
            <a:r>
              <a:rPr dirty="0" sz="600" spc="155">
                <a:latin typeface="メイリオ"/>
                <a:cs typeface="メイリオ"/>
              </a:rPr>
              <a:t> </a:t>
            </a:r>
            <a:r>
              <a:rPr dirty="0" sz="600" spc="-50">
                <a:latin typeface="メイリオ"/>
                <a:cs typeface="メイリオ"/>
              </a:rPr>
              <a:t>a</a:t>
            </a:r>
            <a:r>
              <a:rPr dirty="0" sz="600" spc="500">
                <a:latin typeface="メイリオ"/>
                <a:cs typeface="メイリオ"/>
              </a:rPr>
              <a:t> </a:t>
            </a:r>
            <a:r>
              <a:rPr dirty="0" sz="600">
                <a:latin typeface="メイリオ"/>
                <a:cs typeface="メイリオ"/>
              </a:rPr>
              <a:t>systematic</a:t>
            </a:r>
            <a:r>
              <a:rPr dirty="0" sz="600" spc="5">
                <a:latin typeface="メイリオ"/>
                <a:cs typeface="メイリオ"/>
              </a:rPr>
              <a:t> </a:t>
            </a:r>
            <a:r>
              <a:rPr dirty="0" sz="600">
                <a:latin typeface="メイリオ"/>
                <a:cs typeface="メイリオ"/>
              </a:rPr>
              <a:t>literature</a:t>
            </a:r>
            <a:r>
              <a:rPr dirty="0" sz="600" spc="20">
                <a:latin typeface="メイリオ"/>
                <a:cs typeface="メイリオ"/>
              </a:rPr>
              <a:t> </a:t>
            </a:r>
            <a:r>
              <a:rPr dirty="0" sz="600">
                <a:latin typeface="メイリオ"/>
                <a:cs typeface="メイリオ"/>
              </a:rPr>
              <a:t>review</a:t>
            </a:r>
            <a:r>
              <a:rPr dirty="0" sz="600" spc="15">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analysis.</a:t>
            </a:r>
            <a:r>
              <a:rPr dirty="0" sz="600" spc="10">
                <a:latin typeface="メイリオ"/>
                <a:cs typeface="メイリオ"/>
              </a:rPr>
              <a:t> </a:t>
            </a:r>
            <a:r>
              <a:rPr dirty="0" sz="600">
                <a:latin typeface="メイリオ"/>
                <a:cs typeface="メイリオ"/>
              </a:rPr>
              <a:t>Int</a:t>
            </a:r>
            <a:r>
              <a:rPr dirty="0" sz="600" spc="15">
                <a:latin typeface="メイリオ"/>
                <a:cs typeface="メイリオ"/>
              </a:rPr>
              <a:t> </a:t>
            </a:r>
            <a:r>
              <a:rPr dirty="0" sz="600">
                <a:latin typeface="メイリオ"/>
                <a:cs typeface="メイリオ"/>
              </a:rPr>
              <a:t>J</a:t>
            </a:r>
            <a:r>
              <a:rPr dirty="0" sz="600" spc="5">
                <a:latin typeface="メイリオ"/>
                <a:cs typeface="メイリオ"/>
              </a:rPr>
              <a:t> </a:t>
            </a:r>
            <a:r>
              <a:rPr dirty="0" sz="600">
                <a:latin typeface="メイリオ"/>
                <a:cs typeface="メイリオ"/>
              </a:rPr>
              <a:t>Behav</a:t>
            </a:r>
            <a:r>
              <a:rPr dirty="0" sz="600" spc="10">
                <a:latin typeface="メイリオ"/>
                <a:cs typeface="メイリオ"/>
              </a:rPr>
              <a:t> </a:t>
            </a:r>
            <a:r>
              <a:rPr dirty="0" sz="600">
                <a:latin typeface="メイリオ"/>
                <a:cs typeface="メイリオ"/>
              </a:rPr>
              <a:t>Nutr</a:t>
            </a:r>
            <a:r>
              <a:rPr dirty="0" sz="600" spc="15">
                <a:latin typeface="メイリオ"/>
                <a:cs typeface="メイリオ"/>
              </a:rPr>
              <a:t> </a:t>
            </a:r>
            <a:r>
              <a:rPr dirty="0" sz="600">
                <a:latin typeface="メイリオ"/>
                <a:cs typeface="メイリオ"/>
              </a:rPr>
              <a:t>Phys</a:t>
            </a:r>
            <a:r>
              <a:rPr dirty="0" sz="600" spc="15">
                <a:latin typeface="メイリオ"/>
                <a:cs typeface="メイリオ"/>
              </a:rPr>
              <a:t> </a:t>
            </a:r>
            <a:r>
              <a:rPr dirty="0" sz="600">
                <a:latin typeface="メイリオ"/>
                <a:cs typeface="メイリオ"/>
              </a:rPr>
              <a:t>Act</a:t>
            </a:r>
            <a:r>
              <a:rPr dirty="0" sz="600" spc="10">
                <a:latin typeface="メイリオ"/>
                <a:cs typeface="メイリオ"/>
              </a:rPr>
              <a:t> </a:t>
            </a:r>
            <a:r>
              <a:rPr dirty="0" sz="600" spc="-25">
                <a:latin typeface="メイリオ"/>
                <a:cs typeface="メイリオ"/>
              </a:rPr>
              <a:t>17:</a:t>
            </a:r>
            <a:r>
              <a:rPr dirty="0" sz="600" spc="500">
                <a:latin typeface="メイリオ"/>
                <a:cs typeface="メイリオ"/>
              </a:rPr>
              <a:t> </a:t>
            </a:r>
            <a:r>
              <a:rPr dirty="0" sz="600">
                <a:latin typeface="メイリオ"/>
                <a:cs typeface="メイリオ"/>
              </a:rPr>
              <a:t>16,</a:t>
            </a:r>
            <a:r>
              <a:rPr dirty="0" sz="600" spc="-20">
                <a:latin typeface="メイリオ"/>
                <a:cs typeface="メイリオ"/>
              </a:rPr>
              <a:t> </a:t>
            </a:r>
            <a:r>
              <a:rPr dirty="0" sz="600" spc="-10">
                <a:latin typeface="メイリオ"/>
                <a:cs typeface="メイリオ"/>
              </a:rPr>
              <a:t>2020.</a:t>
            </a:r>
            <a:endParaRPr sz="600">
              <a:latin typeface="メイリオ"/>
              <a:cs typeface="メイリオ"/>
            </a:endParaRPr>
          </a:p>
          <a:p>
            <a:pPr algn="just" marL="157480" marR="6350" indent="-144780">
              <a:lnSpc>
                <a:spcPct val="100000"/>
              </a:lnSpc>
              <a:spcBef>
                <a:spcPts val="395"/>
              </a:spcBef>
            </a:pPr>
            <a:r>
              <a:rPr dirty="0" sz="600">
                <a:latin typeface="メイリオ"/>
                <a:cs typeface="メイリオ"/>
              </a:rPr>
              <a:t>13.</a:t>
            </a:r>
            <a:r>
              <a:rPr dirty="0" sz="600" spc="-35">
                <a:latin typeface="メイリオ"/>
                <a:cs typeface="メイリオ"/>
              </a:rPr>
              <a:t> </a:t>
            </a:r>
            <a:r>
              <a:rPr dirty="0" sz="600" spc="-10">
                <a:latin typeface="メイリオ"/>
                <a:cs typeface="メイリオ"/>
              </a:rPr>
              <a:t>World-Health-</a:t>
            </a:r>
            <a:r>
              <a:rPr dirty="0" sz="600">
                <a:latin typeface="メイリオ"/>
                <a:cs typeface="メイリオ"/>
              </a:rPr>
              <a:t>Organization.</a:t>
            </a:r>
            <a:r>
              <a:rPr dirty="0" sz="600" spc="70">
                <a:latin typeface="メイリオ"/>
                <a:cs typeface="メイリオ"/>
              </a:rPr>
              <a:t> </a:t>
            </a:r>
            <a:r>
              <a:rPr dirty="0" sz="600">
                <a:latin typeface="メイリオ"/>
                <a:cs typeface="メイリオ"/>
              </a:rPr>
              <a:t>WHO</a:t>
            </a:r>
            <a:r>
              <a:rPr dirty="0" sz="600" spc="70">
                <a:latin typeface="メイリオ"/>
                <a:cs typeface="メイリオ"/>
              </a:rPr>
              <a:t> </a:t>
            </a:r>
            <a:r>
              <a:rPr dirty="0" sz="600">
                <a:latin typeface="メイリオ"/>
                <a:cs typeface="メイリオ"/>
              </a:rPr>
              <a:t>GUIDELINES</a:t>
            </a:r>
            <a:r>
              <a:rPr dirty="0" sz="600" spc="80">
                <a:latin typeface="メイリオ"/>
                <a:cs typeface="メイリオ"/>
              </a:rPr>
              <a:t> </a:t>
            </a:r>
            <a:r>
              <a:rPr dirty="0" sz="600">
                <a:latin typeface="メイリオ"/>
                <a:cs typeface="メイリオ"/>
              </a:rPr>
              <a:t>ON</a:t>
            </a:r>
            <a:r>
              <a:rPr dirty="0" sz="600" spc="75">
                <a:latin typeface="メイリオ"/>
                <a:cs typeface="メイリオ"/>
              </a:rPr>
              <a:t> </a:t>
            </a:r>
            <a:r>
              <a:rPr dirty="0" sz="600">
                <a:latin typeface="メイリオ"/>
                <a:cs typeface="メイリオ"/>
              </a:rPr>
              <a:t>PHYSICAL</a:t>
            </a:r>
            <a:r>
              <a:rPr dirty="0" sz="600" spc="70">
                <a:latin typeface="メイリオ"/>
                <a:cs typeface="メイリオ"/>
              </a:rPr>
              <a:t> </a:t>
            </a:r>
            <a:r>
              <a:rPr dirty="0" sz="600" spc="-10">
                <a:latin typeface="メイリオ"/>
                <a:cs typeface="メイリオ"/>
              </a:rPr>
              <a:t>ACTIVITY</a:t>
            </a:r>
            <a:r>
              <a:rPr dirty="0" sz="600" spc="500">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SEDENTARY</a:t>
            </a:r>
            <a:r>
              <a:rPr dirty="0" sz="600" spc="10">
                <a:latin typeface="メイリオ"/>
                <a:cs typeface="メイリオ"/>
              </a:rPr>
              <a:t> </a:t>
            </a:r>
            <a:r>
              <a:rPr dirty="0" sz="600" spc="-10">
                <a:latin typeface="メイリオ"/>
                <a:cs typeface="メイリオ"/>
              </a:rPr>
              <a:t>BEHAVIOUR:AT</a:t>
            </a:r>
            <a:r>
              <a:rPr dirty="0" sz="600" spc="30">
                <a:latin typeface="メイリオ"/>
                <a:cs typeface="メイリオ"/>
              </a:rPr>
              <a:t> </a:t>
            </a:r>
            <a:r>
              <a:rPr dirty="0" sz="600">
                <a:latin typeface="メイリオ"/>
                <a:cs typeface="メイリオ"/>
              </a:rPr>
              <a:t>A</a:t>
            </a:r>
            <a:r>
              <a:rPr dirty="0" sz="600" spc="-5">
                <a:latin typeface="メイリオ"/>
                <a:cs typeface="メイリオ"/>
              </a:rPr>
              <a:t> </a:t>
            </a:r>
            <a:r>
              <a:rPr dirty="0" sz="600" spc="-10">
                <a:latin typeface="メイリオ"/>
                <a:cs typeface="メイリオ"/>
              </a:rPr>
              <a:t>GLANCE,</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a:p>
            <a:pPr algn="just" marL="157480" marR="5080" indent="-144780">
              <a:lnSpc>
                <a:spcPct val="100000"/>
              </a:lnSpc>
              <a:spcBef>
                <a:spcPts val="409"/>
              </a:spcBef>
            </a:pPr>
            <a:r>
              <a:rPr dirty="0" sz="600">
                <a:latin typeface="メイリオ"/>
                <a:cs typeface="メイリオ"/>
              </a:rPr>
              <a:t>14.</a:t>
            </a:r>
            <a:r>
              <a:rPr dirty="0" sz="600" spc="-30">
                <a:latin typeface="メイリオ"/>
                <a:cs typeface="メイリオ"/>
              </a:rPr>
              <a:t> </a:t>
            </a:r>
            <a:r>
              <a:rPr dirty="0" sz="600">
                <a:latin typeface="メイリオ"/>
                <a:cs typeface="メイリオ"/>
              </a:rPr>
              <a:t>Dolezal</a:t>
            </a:r>
            <a:r>
              <a:rPr dirty="0" sz="600" spc="455">
                <a:latin typeface="メイリオ"/>
                <a:cs typeface="メイリオ"/>
              </a:rPr>
              <a:t> </a:t>
            </a:r>
            <a:r>
              <a:rPr dirty="0" sz="600">
                <a:latin typeface="メイリオ"/>
                <a:cs typeface="メイリオ"/>
              </a:rPr>
              <a:t>BA,</a:t>
            </a:r>
            <a:r>
              <a:rPr dirty="0" sz="600" spc="450">
                <a:latin typeface="メイリオ"/>
                <a:cs typeface="メイリオ"/>
              </a:rPr>
              <a:t> </a:t>
            </a:r>
            <a:r>
              <a:rPr dirty="0" sz="600">
                <a:latin typeface="メイリオ"/>
                <a:cs typeface="メイリオ"/>
              </a:rPr>
              <a:t>Neufeld</a:t>
            </a:r>
            <a:r>
              <a:rPr dirty="0" sz="600" spc="455">
                <a:latin typeface="メイリオ"/>
                <a:cs typeface="メイリオ"/>
              </a:rPr>
              <a:t> </a:t>
            </a:r>
            <a:r>
              <a:rPr dirty="0" sz="600">
                <a:latin typeface="メイリオ"/>
                <a:cs typeface="メイリオ"/>
              </a:rPr>
              <a:t>EV,</a:t>
            </a:r>
            <a:r>
              <a:rPr dirty="0" sz="600" spc="445">
                <a:latin typeface="メイリオ"/>
                <a:cs typeface="メイリオ"/>
              </a:rPr>
              <a:t> </a:t>
            </a:r>
            <a:r>
              <a:rPr dirty="0" sz="600">
                <a:latin typeface="メイリオ"/>
                <a:cs typeface="メイリオ"/>
              </a:rPr>
              <a:t>Boland</a:t>
            </a:r>
            <a:r>
              <a:rPr dirty="0" sz="600" spc="450">
                <a:latin typeface="メイリオ"/>
                <a:cs typeface="メイリオ"/>
              </a:rPr>
              <a:t> </a:t>
            </a:r>
            <a:r>
              <a:rPr dirty="0" sz="600">
                <a:latin typeface="メイリオ"/>
                <a:cs typeface="メイリオ"/>
              </a:rPr>
              <a:t>DM,</a:t>
            </a:r>
            <a:r>
              <a:rPr dirty="0" sz="600" spc="445">
                <a:latin typeface="メイリオ"/>
                <a:cs typeface="メイリオ"/>
              </a:rPr>
              <a:t> </a:t>
            </a:r>
            <a:r>
              <a:rPr dirty="0" sz="600">
                <a:latin typeface="メイリオ"/>
                <a:cs typeface="メイリオ"/>
              </a:rPr>
              <a:t>Martin</a:t>
            </a:r>
            <a:r>
              <a:rPr dirty="0" sz="600" spc="459">
                <a:latin typeface="メイリオ"/>
                <a:cs typeface="メイリオ"/>
              </a:rPr>
              <a:t> </a:t>
            </a:r>
            <a:r>
              <a:rPr dirty="0" sz="600">
                <a:latin typeface="メイリオ"/>
                <a:cs typeface="メイリオ"/>
              </a:rPr>
              <a:t>JL,</a:t>
            </a:r>
            <a:r>
              <a:rPr dirty="0" sz="600" spc="434">
                <a:latin typeface="メイリオ"/>
                <a:cs typeface="メイリオ"/>
              </a:rPr>
              <a:t> </a:t>
            </a:r>
            <a:r>
              <a:rPr dirty="0" sz="600">
                <a:latin typeface="メイリオ"/>
                <a:cs typeface="メイリオ"/>
              </a:rPr>
              <a:t>Cooper</a:t>
            </a:r>
            <a:r>
              <a:rPr dirty="0" sz="600" spc="450">
                <a:latin typeface="メイリオ"/>
                <a:cs typeface="メイリオ"/>
              </a:rPr>
              <a:t> </a:t>
            </a:r>
            <a:r>
              <a:rPr dirty="0" sz="600" spc="-25">
                <a:latin typeface="メイリオ"/>
                <a:cs typeface="メイリオ"/>
              </a:rPr>
              <a:t>CB.</a:t>
            </a:r>
            <a:r>
              <a:rPr dirty="0" sz="600" spc="500">
                <a:latin typeface="メイリオ"/>
                <a:cs typeface="メイリオ"/>
              </a:rPr>
              <a:t> </a:t>
            </a:r>
            <a:r>
              <a:rPr dirty="0" sz="600">
                <a:latin typeface="メイリオ"/>
                <a:cs typeface="メイリオ"/>
              </a:rPr>
              <a:t>Interrelationship</a:t>
            </a:r>
            <a:r>
              <a:rPr dirty="0" sz="600" spc="25">
                <a:latin typeface="メイリオ"/>
                <a:cs typeface="メイリオ"/>
              </a:rPr>
              <a:t> </a:t>
            </a:r>
            <a:r>
              <a:rPr dirty="0" sz="600">
                <a:latin typeface="メイリオ"/>
                <a:cs typeface="メイリオ"/>
              </a:rPr>
              <a:t>between</a:t>
            </a:r>
            <a:r>
              <a:rPr dirty="0" sz="600" spc="35">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and</a:t>
            </a:r>
            <a:r>
              <a:rPr dirty="0" sz="600" spc="25">
                <a:latin typeface="メイリオ"/>
                <a:cs typeface="メイリオ"/>
              </a:rPr>
              <a:t> </a:t>
            </a:r>
            <a:r>
              <a:rPr dirty="0" sz="600">
                <a:latin typeface="メイリオ"/>
                <a:cs typeface="メイリオ"/>
              </a:rPr>
              <a:t>exercise:</a:t>
            </a:r>
            <a:r>
              <a:rPr dirty="0" sz="600" spc="25">
                <a:latin typeface="メイリオ"/>
                <a:cs typeface="メイリオ"/>
              </a:rPr>
              <a:t> </a:t>
            </a:r>
            <a:r>
              <a:rPr dirty="0" sz="600">
                <a:latin typeface="メイリオ"/>
                <a:cs typeface="メイリオ"/>
              </a:rPr>
              <a:t>A</a:t>
            </a:r>
            <a:r>
              <a:rPr dirty="0" sz="600" spc="30">
                <a:latin typeface="メイリオ"/>
                <a:cs typeface="メイリオ"/>
              </a:rPr>
              <a:t> </a:t>
            </a:r>
            <a:r>
              <a:rPr dirty="0" sz="600">
                <a:latin typeface="メイリオ"/>
                <a:cs typeface="メイリオ"/>
              </a:rPr>
              <a:t>systematic</a:t>
            </a:r>
            <a:r>
              <a:rPr dirty="0" sz="600" spc="30">
                <a:latin typeface="メイリオ"/>
                <a:cs typeface="メイリオ"/>
              </a:rPr>
              <a:t> </a:t>
            </a:r>
            <a:r>
              <a:rPr dirty="0" sz="600">
                <a:latin typeface="メイリオ"/>
                <a:cs typeface="メイリオ"/>
              </a:rPr>
              <a:t>review.</a:t>
            </a:r>
            <a:r>
              <a:rPr dirty="0" sz="600" spc="20">
                <a:latin typeface="メイリオ"/>
                <a:cs typeface="メイリオ"/>
              </a:rPr>
              <a:t> </a:t>
            </a:r>
            <a:r>
              <a:rPr dirty="0" sz="600" spc="-25">
                <a:latin typeface="メイリオ"/>
                <a:cs typeface="メイリオ"/>
              </a:rPr>
              <a:t>Adv</a:t>
            </a:r>
            <a:r>
              <a:rPr dirty="0" sz="600" spc="500">
                <a:latin typeface="メイリオ"/>
                <a:cs typeface="メイリオ"/>
              </a:rPr>
              <a:t> </a:t>
            </a:r>
            <a:r>
              <a:rPr dirty="0" sz="600">
                <a:latin typeface="メイリオ"/>
                <a:cs typeface="メイリオ"/>
              </a:rPr>
              <a:t>Prev</a:t>
            </a:r>
            <a:r>
              <a:rPr dirty="0" sz="600" spc="-40">
                <a:latin typeface="メイリオ"/>
                <a:cs typeface="メイリオ"/>
              </a:rPr>
              <a:t> </a:t>
            </a:r>
            <a:r>
              <a:rPr dirty="0" sz="600">
                <a:latin typeface="メイリオ"/>
                <a:cs typeface="メイリオ"/>
              </a:rPr>
              <a:t>Med</a:t>
            </a:r>
            <a:r>
              <a:rPr dirty="0" sz="600" spc="-35">
                <a:latin typeface="メイリオ"/>
                <a:cs typeface="メイリオ"/>
              </a:rPr>
              <a:t> </a:t>
            </a:r>
            <a:r>
              <a:rPr dirty="0" sz="600">
                <a:latin typeface="メイリオ"/>
                <a:cs typeface="メイリオ"/>
              </a:rPr>
              <a:t>2017:</a:t>
            </a:r>
            <a:r>
              <a:rPr dirty="0" sz="600" spc="-30">
                <a:latin typeface="メイリオ"/>
                <a:cs typeface="メイリオ"/>
              </a:rPr>
              <a:t> </a:t>
            </a:r>
            <a:r>
              <a:rPr dirty="0" sz="600">
                <a:latin typeface="メイリオ"/>
                <a:cs typeface="メイリオ"/>
              </a:rPr>
              <a:t>1364387,</a:t>
            </a:r>
            <a:r>
              <a:rPr dirty="0" sz="600" spc="-15">
                <a:latin typeface="メイリオ"/>
                <a:cs typeface="メイリオ"/>
              </a:rPr>
              <a:t> </a:t>
            </a:r>
            <a:r>
              <a:rPr dirty="0" sz="600" spc="-10">
                <a:latin typeface="メイリオ"/>
                <a:cs typeface="メイリオ"/>
              </a:rPr>
              <a:t>2017.</a:t>
            </a:r>
            <a:endParaRPr sz="600">
              <a:latin typeface="メイリオ"/>
              <a:cs typeface="メイリオ"/>
            </a:endParaRPr>
          </a:p>
          <a:p>
            <a:pPr algn="just" marL="157480" marR="6350" indent="-144780">
              <a:lnSpc>
                <a:spcPct val="100000"/>
              </a:lnSpc>
              <a:spcBef>
                <a:spcPts val="395"/>
              </a:spcBef>
            </a:pPr>
            <a:r>
              <a:rPr dirty="0" sz="600">
                <a:latin typeface="メイリオ"/>
                <a:cs typeface="メイリオ"/>
              </a:rPr>
              <a:t>15.</a:t>
            </a:r>
            <a:r>
              <a:rPr dirty="0" sz="600" spc="-30">
                <a:latin typeface="メイリオ"/>
                <a:cs typeface="メイリオ"/>
              </a:rPr>
              <a:t> </a:t>
            </a:r>
            <a:r>
              <a:rPr dirty="0" sz="600">
                <a:latin typeface="メイリオ"/>
                <a:cs typeface="メイリオ"/>
              </a:rPr>
              <a:t>Hasan</a:t>
            </a:r>
            <a:r>
              <a:rPr dirty="0" sz="600" spc="35">
                <a:latin typeface="メイリオ"/>
                <a:cs typeface="メイリオ"/>
              </a:rPr>
              <a:t> </a:t>
            </a:r>
            <a:r>
              <a:rPr dirty="0" sz="600">
                <a:latin typeface="メイリオ"/>
                <a:cs typeface="メイリオ"/>
              </a:rPr>
              <a:t>F,</a:t>
            </a:r>
            <a:r>
              <a:rPr dirty="0" sz="600" spc="25">
                <a:latin typeface="メイリオ"/>
                <a:cs typeface="メイリオ"/>
              </a:rPr>
              <a:t> </a:t>
            </a:r>
            <a:r>
              <a:rPr dirty="0" sz="600">
                <a:latin typeface="メイリオ"/>
                <a:cs typeface="メイリオ"/>
              </a:rPr>
              <a:t>Tu</a:t>
            </a:r>
            <a:r>
              <a:rPr dirty="0" sz="600" spc="35">
                <a:latin typeface="メイリオ"/>
                <a:cs typeface="メイリオ"/>
              </a:rPr>
              <a:t> </a:t>
            </a:r>
            <a:r>
              <a:rPr dirty="0" sz="600">
                <a:latin typeface="メイリオ"/>
                <a:cs typeface="メイリオ"/>
              </a:rPr>
              <a:t>YK,</a:t>
            </a:r>
            <a:r>
              <a:rPr dirty="0" sz="600" spc="25">
                <a:latin typeface="メイリオ"/>
                <a:cs typeface="メイリオ"/>
              </a:rPr>
              <a:t> </a:t>
            </a:r>
            <a:r>
              <a:rPr dirty="0" sz="600">
                <a:latin typeface="メイリオ"/>
                <a:cs typeface="メイリオ"/>
              </a:rPr>
              <a:t>Lin</a:t>
            </a:r>
            <a:r>
              <a:rPr dirty="0" sz="600" spc="40">
                <a:latin typeface="メイリオ"/>
                <a:cs typeface="メイリオ"/>
              </a:rPr>
              <a:t> </a:t>
            </a:r>
            <a:r>
              <a:rPr dirty="0" sz="600">
                <a:latin typeface="メイリオ"/>
                <a:cs typeface="メイリオ"/>
              </a:rPr>
              <a:t>CM,</a:t>
            </a:r>
            <a:r>
              <a:rPr dirty="0" sz="600" spc="25">
                <a:latin typeface="メイリオ"/>
                <a:cs typeface="メイリオ"/>
              </a:rPr>
              <a:t> </a:t>
            </a:r>
            <a:r>
              <a:rPr dirty="0" sz="600">
                <a:latin typeface="メイリオ"/>
                <a:cs typeface="メイリオ"/>
              </a:rPr>
              <a:t>Chuang</a:t>
            </a:r>
            <a:r>
              <a:rPr dirty="0" sz="600" spc="35">
                <a:latin typeface="メイリオ"/>
                <a:cs typeface="メイリオ"/>
              </a:rPr>
              <a:t> </a:t>
            </a:r>
            <a:r>
              <a:rPr dirty="0" sz="600">
                <a:latin typeface="メイリオ"/>
                <a:cs typeface="メイリオ"/>
              </a:rPr>
              <a:t>LP,</a:t>
            </a:r>
            <a:r>
              <a:rPr dirty="0" sz="600" spc="25">
                <a:latin typeface="メイリオ"/>
                <a:cs typeface="メイリオ"/>
              </a:rPr>
              <a:t> </a:t>
            </a:r>
            <a:r>
              <a:rPr dirty="0" sz="600">
                <a:latin typeface="メイリオ"/>
                <a:cs typeface="メイリオ"/>
              </a:rPr>
              <a:t>Jeng</a:t>
            </a:r>
            <a:r>
              <a:rPr dirty="0" sz="600" spc="30">
                <a:latin typeface="メイリオ"/>
                <a:cs typeface="メイリオ"/>
              </a:rPr>
              <a:t> </a:t>
            </a:r>
            <a:r>
              <a:rPr dirty="0" sz="600">
                <a:latin typeface="メイリオ"/>
                <a:cs typeface="メイリオ"/>
              </a:rPr>
              <a:t>C,</a:t>
            </a:r>
            <a:r>
              <a:rPr dirty="0" sz="600" spc="30">
                <a:latin typeface="メイリオ"/>
                <a:cs typeface="メイリオ"/>
              </a:rPr>
              <a:t> </a:t>
            </a:r>
            <a:r>
              <a:rPr dirty="0" sz="600">
                <a:latin typeface="メイリオ"/>
                <a:cs typeface="メイリオ"/>
              </a:rPr>
              <a:t>Yuliana</a:t>
            </a:r>
            <a:r>
              <a:rPr dirty="0" sz="600" spc="35">
                <a:latin typeface="メイリオ"/>
                <a:cs typeface="メイリオ"/>
              </a:rPr>
              <a:t> </a:t>
            </a:r>
            <a:r>
              <a:rPr dirty="0" sz="600">
                <a:latin typeface="メイリオ"/>
                <a:cs typeface="メイリオ"/>
              </a:rPr>
              <a:t>LT,</a:t>
            </a:r>
            <a:r>
              <a:rPr dirty="0" sz="600" spc="30">
                <a:latin typeface="メイリオ"/>
                <a:cs typeface="メイリオ"/>
              </a:rPr>
              <a:t> </a:t>
            </a:r>
            <a:r>
              <a:rPr dirty="0" sz="600">
                <a:latin typeface="メイリオ"/>
                <a:cs typeface="メイリオ"/>
              </a:rPr>
              <a:t>Chen</a:t>
            </a:r>
            <a:r>
              <a:rPr dirty="0" sz="600" spc="35">
                <a:latin typeface="メイリオ"/>
                <a:cs typeface="メイリオ"/>
              </a:rPr>
              <a:t> </a:t>
            </a:r>
            <a:r>
              <a:rPr dirty="0" sz="600">
                <a:latin typeface="メイリオ"/>
                <a:cs typeface="メイリオ"/>
              </a:rPr>
              <a:t>TJ,</a:t>
            </a:r>
            <a:r>
              <a:rPr dirty="0" sz="600" spc="30">
                <a:latin typeface="メイリオ"/>
                <a:cs typeface="メイリオ"/>
              </a:rPr>
              <a:t> </a:t>
            </a:r>
            <a:r>
              <a:rPr dirty="0" sz="600" spc="-20">
                <a:latin typeface="メイリオ"/>
                <a:cs typeface="メイリオ"/>
              </a:rPr>
              <a:t>Chiu</a:t>
            </a:r>
            <a:r>
              <a:rPr dirty="0" sz="600" spc="500">
                <a:latin typeface="メイリオ"/>
                <a:cs typeface="メイリオ"/>
              </a:rPr>
              <a:t> </a:t>
            </a:r>
            <a:r>
              <a:rPr dirty="0" sz="600">
                <a:latin typeface="メイリオ"/>
                <a:cs typeface="メイリオ"/>
              </a:rPr>
              <a:t>HY.</a:t>
            </a:r>
            <a:r>
              <a:rPr dirty="0" sz="600" spc="40">
                <a:latin typeface="メイリオ"/>
                <a:cs typeface="メイリオ"/>
              </a:rPr>
              <a:t> </a:t>
            </a:r>
            <a:r>
              <a:rPr dirty="0" sz="600">
                <a:latin typeface="メイリオ"/>
                <a:cs typeface="メイリオ"/>
              </a:rPr>
              <a:t>Comparative</a:t>
            </a:r>
            <a:r>
              <a:rPr dirty="0" sz="600" spc="40">
                <a:latin typeface="メイリオ"/>
                <a:cs typeface="メイリオ"/>
              </a:rPr>
              <a:t> </a:t>
            </a:r>
            <a:r>
              <a:rPr dirty="0" sz="600">
                <a:latin typeface="メイリオ"/>
                <a:cs typeface="メイリオ"/>
              </a:rPr>
              <a:t>efficacy</a:t>
            </a:r>
            <a:r>
              <a:rPr dirty="0" sz="600" spc="45">
                <a:latin typeface="メイリオ"/>
                <a:cs typeface="メイリオ"/>
              </a:rPr>
              <a:t> </a:t>
            </a:r>
            <a:r>
              <a:rPr dirty="0" sz="600">
                <a:latin typeface="メイリオ"/>
                <a:cs typeface="メイリオ"/>
              </a:rPr>
              <a:t>of</a:t>
            </a:r>
            <a:r>
              <a:rPr dirty="0" sz="600" spc="40">
                <a:latin typeface="メイリオ"/>
                <a:cs typeface="メイリオ"/>
              </a:rPr>
              <a:t> </a:t>
            </a:r>
            <a:r>
              <a:rPr dirty="0" sz="600">
                <a:latin typeface="メイリオ"/>
                <a:cs typeface="メイリオ"/>
              </a:rPr>
              <a:t>exercise</a:t>
            </a:r>
            <a:r>
              <a:rPr dirty="0" sz="600" spc="40">
                <a:latin typeface="メイリオ"/>
                <a:cs typeface="メイリオ"/>
              </a:rPr>
              <a:t> </a:t>
            </a:r>
            <a:r>
              <a:rPr dirty="0" sz="600">
                <a:latin typeface="メイリオ"/>
                <a:cs typeface="メイリオ"/>
              </a:rPr>
              <a:t>regimens</a:t>
            </a:r>
            <a:r>
              <a:rPr dirty="0" sz="600" spc="50">
                <a:latin typeface="メイリオ"/>
                <a:cs typeface="メイリオ"/>
              </a:rPr>
              <a:t> </a:t>
            </a:r>
            <a:r>
              <a:rPr dirty="0" sz="600">
                <a:latin typeface="メイリオ"/>
                <a:cs typeface="メイリオ"/>
              </a:rPr>
              <a:t>on</a:t>
            </a:r>
            <a:r>
              <a:rPr dirty="0" sz="600" spc="50">
                <a:latin typeface="メイリオ"/>
                <a:cs typeface="メイリオ"/>
              </a:rPr>
              <a:t> </a:t>
            </a:r>
            <a:r>
              <a:rPr dirty="0" sz="600">
                <a:latin typeface="メイリオ"/>
                <a:cs typeface="メイリオ"/>
              </a:rPr>
              <a:t>sleep</a:t>
            </a:r>
            <a:r>
              <a:rPr dirty="0" sz="600" spc="45">
                <a:latin typeface="メイリオ"/>
                <a:cs typeface="メイリオ"/>
              </a:rPr>
              <a:t> </a:t>
            </a:r>
            <a:r>
              <a:rPr dirty="0" sz="600">
                <a:latin typeface="メイリオ"/>
                <a:cs typeface="メイリオ"/>
              </a:rPr>
              <a:t>quality</a:t>
            </a:r>
            <a:r>
              <a:rPr dirty="0" sz="600" spc="35">
                <a:latin typeface="メイリオ"/>
                <a:cs typeface="メイリオ"/>
              </a:rPr>
              <a:t> </a:t>
            </a:r>
            <a:r>
              <a:rPr dirty="0" sz="600">
                <a:latin typeface="メイリオ"/>
                <a:cs typeface="メイリオ"/>
              </a:rPr>
              <a:t>in</a:t>
            </a:r>
            <a:r>
              <a:rPr dirty="0" sz="600" spc="40">
                <a:latin typeface="メイリオ"/>
                <a:cs typeface="メイリオ"/>
              </a:rPr>
              <a:t> </a:t>
            </a:r>
            <a:r>
              <a:rPr dirty="0" sz="600" spc="-20">
                <a:latin typeface="メイリオ"/>
                <a:cs typeface="メイリオ"/>
              </a:rPr>
              <a:t>older</a:t>
            </a:r>
            <a:r>
              <a:rPr dirty="0" sz="600" spc="500">
                <a:latin typeface="メイリオ"/>
                <a:cs typeface="メイリオ"/>
              </a:rPr>
              <a:t> </a:t>
            </a:r>
            <a:r>
              <a:rPr dirty="0" sz="600">
                <a:latin typeface="メイリオ"/>
                <a:cs typeface="メイリオ"/>
              </a:rPr>
              <a:t>adults:</a:t>
            </a:r>
            <a:r>
              <a:rPr dirty="0" sz="600" spc="30">
                <a:latin typeface="メイリオ"/>
                <a:cs typeface="メイリオ"/>
              </a:rPr>
              <a:t> </a:t>
            </a:r>
            <a:r>
              <a:rPr dirty="0" sz="600">
                <a:latin typeface="メイリオ"/>
                <a:cs typeface="メイリオ"/>
              </a:rPr>
              <a:t>A</a:t>
            </a:r>
            <a:r>
              <a:rPr dirty="0" sz="600" spc="45">
                <a:latin typeface="メイリオ"/>
                <a:cs typeface="メイリオ"/>
              </a:rPr>
              <a:t> </a:t>
            </a:r>
            <a:r>
              <a:rPr dirty="0" sz="600">
                <a:latin typeface="メイリオ"/>
                <a:cs typeface="メイリオ"/>
              </a:rPr>
              <a:t>systematic</a:t>
            </a:r>
            <a:r>
              <a:rPr dirty="0" sz="600" spc="40">
                <a:latin typeface="メイリオ"/>
                <a:cs typeface="メイリオ"/>
              </a:rPr>
              <a:t> </a:t>
            </a:r>
            <a:r>
              <a:rPr dirty="0" sz="600">
                <a:latin typeface="メイリオ"/>
                <a:cs typeface="メイリオ"/>
              </a:rPr>
              <a:t>review</a:t>
            </a:r>
            <a:r>
              <a:rPr dirty="0" sz="600" spc="30">
                <a:latin typeface="メイリオ"/>
                <a:cs typeface="メイリオ"/>
              </a:rPr>
              <a:t> </a:t>
            </a:r>
            <a:r>
              <a:rPr dirty="0" sz="600">
                <a:latin typeface="メイリオ"/>
                <a:cs typeface="メイリオ"/>
              </a:rPr>
              <a:t>and</a:t>
            </a:r>
            <a:r>
              <a:rPr dirty="0" sz="600" spc="40">
                <a:latin typeface="メイリオ"/>
                <a:cs typeface="メイリオ"/>
              </a:rPr>
              <a:t> </a:t>
            </a:r>
            <a:r>
              <a:rPr dirty="0" sz="600">
                <a:latin typeface="メイリオ"/>
                <a:cs typeface="メイリオ"/>
              </a:rPr>
              <a:t>network</a:t>
            </a:r>
            <a:r>
              <a:rPr dirty="0" sz="600" spc="40">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4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40">
                <a:latin typeface="メイリオ"/>
                <a:cs typeface="メイリオ"/>
              </a:rPr>
              <a:t> </a:t>
            </a:r>
            <a:r>
              <a:rPr dirty="0" sz="600" spc="-25">
                <a:latin typeface="メイリオ"/>
                <a:cs typeface="メイリオ"/>
              </a:rPr>
              <a:t>Rev</a:t>
            </a:r>
            <a:r>
              <a:rPr dirty="0" sz="600" spc="500">
                <a:latin typeface="メイリオ"/>
                <a:cs typeface="メイリオ"/>
              </a:rPr>
              <a:t> </a:t>
            </a:r>
            <a:r>
              <a:rPr dirty="0" sz="600">
                <a:latin typeface="メイリオ"/>
                <a:cs typeface="メイリオ"/>
              </a:rPr>
              <a:t>65:</a:t>
            </a:r>
            <a:r>
              <a:rPr dirty="0" sz="600" spc="-35">
                <a:latin typeface="メイリオ"/>
                <a:cs typeface="メイリオ"/>
              </a:rPr>
              <a:t> </a:t>
            </a:r>
            <a:r>
              <a:rPr dirty="0" sz="600">
                <a:latin typeface="メイリオ"/>
                <a:cs typeface="メイリオ"/>
              </a:rPr>
              <a:t>101673,</a:t>
            </a:r>
            <a:r>
              <a:rPr dirty="0" sz="600" spc="-25">
                <a:latin typeface="メイリオ"/>
                <a:cs typeface="メイリオ"/>
              </a:rPr>
              <a:t> </a:t>
            </a:r>
            <a:r>
              <a:rPr dirty="0" sz="600" spc="-10">
                <a:latin typeface="メイリオ"/>
                <a:cs typeface="メイリオ"/>
              </a:rPr>
              <a:t>2022.</a:t>
            </a:r>
            <a:endParaRPr sz="600">
              <a:latin typeface="メイリオ"/>
              <a:cs typeface="メイリオ"/>
            </a:endParaRPr>
          </a:p>
          <a:p>
            <a:pPr algn="just" marL="157480" marR="5715" indent="-144780">
              <a:lnSpc>
                <a:spcPct val="100000"/>
              </a:lnSpc>
              <a:spcBef>
                <a:spcPts val="395"/>
              </a:spcBef>
            </a:pPr>
            <a:r>
              <a:rPr dirty="0" sz="600">
                <a:latin typeface="メイリオ"/>
                <a:cs typeface="メイリオ"/>
              </a:rPr>
              <a:t>16.</a:t>
            </a:r>
            <a:r>
              <a:rPr dirty="0" sz="600" spc="-30">
                <a:latin typeface="メイリオ"/>
                <a:cs typeface="メイリオ"/>
              </a:rPr>
              <a:t> </a:t>
            </a:r>
            <a:r>
              <a:rPr dirty="0" sz="600">
                <a:latin typeface="メイリオ"/>
                <a:cs typeface="メイリオ"/>
              </a:rPr>
              <a:t>Yang</a:t>
            </a:r>
            <a:r>
              <a:rPr dirty="0" sz="600" spc="80">
                <a:latin typeface="メイリオ"/>
                <a:cs typeface="メイリオ"/>
              </a:rPr>
              <a:t> </a:t>
            </a:r>
            <a:r>
              <a:rPr dirty="0" sz="600">
                <a:latin typeface="メイリオ"/>
                <a:cs typeface="メイリオ"/>
              </a:rPr>
              <a:t>S,</a:t>
            </a:r>
            <a:r>
              <a:rPr dirty="0" sz="600" spc="75">
                <a:latin typeface="メイリオ"/>
                <a:cs typeface="メイリオ"/>
              </a:rPr>
              <a:t> </a:t>
            </a:r>
            <a:r>
              <a:rPr dirty="0" sz="600">
                <a:latin typeface="メイリオ"/>
                <a:cs typeface="メイリオ"/>
              </a:rPr>
              <a:t>Lan</a:t>
            </a:r>
            <a:r>
              <a:rPr dirty="0" sz="600" spc="85">
                <a:latin typeface="メイリオ"/>
                <a:cs typeface="メイリオ"/>
              </a:rPr>
              <a:t> </a:t>
            </a:r>
            <a:r>
              <a:rPr dirty="0" sz="600">
                <a:latin typeface="メイリオ"/>
                <a:cs typeface="メイリオ"/>
              </a:rPr>
              <a:t>S,</a:t>
            </a:r>
            <a:r>
              <a:rPr dirty="0" sz="600" spc="80">
                <a:latin typeface="メイリオ"/>
                <a:cs typeface="メイリオ"/>
              </a:rPr>
              <a:t> </a:t>
            </a:r>
            <a:r>
              <a:rPr dirty="0" sz="600">
                <a:latin typeface="メイリオ"/>
                <a:cs typeface="メイリオ"/>
              </a:rPr>
              <a:t>Yen</a:t>
            </a:r>
            <a:r>
              <a:rPr dirty="0" sz="600" spc="80">
                <a:latin typeface="メイリオ"/>
                <a:cs typeface="メイリオ"/>
              </a:rPr>
              <a:t> </a:t>
            </a:r>
            <a:r>
              <a:rPr dirty="0" sz="600">
                <a:latin typeface="メイリオ"/>
                <a:cs typeface="メイリオ"/>
              </a:rPr>
              <a:t>Y,</a:t>
            </a:r>
            <a:r>
              <a:rPr dirty="0" sz="600" spc="80">
                <a:latin typeface="メイリオ"/>
                <a:cs typeface="メイリオ"/>
              </a:rPr>
              <a:t> </a:t>
            </a:r>
            <a:r>
              <a:rPr dirty="0" sz="600">
                <a:latin typeface="メイリオ"/>
                <a:cs typeface="メイリオ"/>
              </a:rPr>
              <a:t>Hsieh</a:t>
            </a:r>
            <a:r>
              <a:rPr dirty="0" sz="600" spc="85">
                <a:latin typeface="メイリオ"/>
                <a:cs typeface="メイリオ"/>
              </a:rPr>
              <a:t> </a:t>
            </a:r>
            <a:r>
              <a:rPr dirty="0" sz="600">
                <a:latin typeface="メイリオ"/>
                <a:cs typeface="メイリオ"/>
              </a:rPr>
              <a:t>Y,</a:t>
            </a:r>
            <a:r>
              <a:rPr dirty="0" sz="600" spc="75">
                <a:latin typeface="メイリオ"/>
                <a:cs typeface="メイリオ"/>
              </a:rPr>
              <a:t> </a:t>
            </a:r>
            <a:r>
              <a:rPr dirty="0" sz="600">
                <a:latin typeface="メイリオ"/>
                <a:cs typeface="メイリオ"/>
              </a:rPr>
              <a:t>Kung</a:t>
            </a:r>
            <a:r>
              <a:rPr dirty="0" sz="600" spc="80">
                <a:latin typeface="メイリオ"/>
                <a:cs typeface="メイリオ"/>
              </a:rPr>
              <a:t> </a:t>
            </a:r>
            <a:r>
              <a:rPr dirty="0" sz="600">
                <a:latin typeface="メイリオ"/>
                <a:cs typeface="メイリオ"/>
              </a:rPr>
              <a:t>P,</a:t>
            </a:r>
            <a:r>
              <a:rPr dirty="0" sz="600" spc="80">
                <a:latin typeface="メイリオ"/>
                <a:cs typeface="メイリオ"/>
              </a:rPr>
              <a:t> </a:t>
            </a:r>
            <a:r>
              <a:rPr dirty="0" sz="600">
                <a:latin typeface="メイリオ"/>
                <a:cs typeface="メイリオ"/>
              </a:rPr>
              <a:t>Lan</a:t>
            </a:r>
            <a:r>
              <a:rPr dirty="0" sz="600" spc="80">
                <a:latin typeface="メイリオ"/>
                <a:cs typeface="メイリオ"/>
              </a:rPr>
              <a:t> </a:t>
            </a:r>
            <a:r>
              <a:rPr dirty="0" sz="600">
                <a:latin typeface="メイリオ"/>
                <a:cs typeface="メイリオ"/>
              </a:rPr>
              <a:t>S.</a:t>
            </a:r>
            <a:r>
              <a:rPr dirty="0" sz="600" spc="80">
                <a:latin typeface="メイリオ"/>
                <a:cs typeface="メイリオ"/>
              </a:rPr>
              <a:t> </a:t>
            </a:r>
            <a:r>
              <a:rPr dirty="0" sz="600">
                <a:latin typeface="メイリオ"/>
                <a:cs typeface="メイリオ"/>
              </a:rPr>
              <a:t>Effects</a:t>
            </a:r>
            <a:r>
              <a:rPr dirty="0" sz="600" spc="85">
                <a:latin typeface="メイリオ"/>
                <a:cs typeface="メイリオ"/>
              </a:rPr>
              <a:t> </a:t>
            </a:r>
            <a:r>
              <a:rPr dirty="0" sz="600">
                <a:latin typeface="メイリオ"/>
                <a:cs typeface="メイリオ"/>
              </a:rPr>
              <a:t>of</a:t>
            </a:r>
            <a:r>
              <a:rPr dirty="0" sz="600" spc="85">
                <a:latin typeface="メイリオ"/>
                <a:cs typeface="メイリオ"/>
              </a:rPr>
              <a:t> </a:t>
            </a:r>
            <a:r>
              <a:rPr dirty="0" sz="600">
                <a:latin typeface="メイリオ"/>
                <a:cs typeface="メイリオ"/>
              </a:rPr>
              <a:t>exercise</a:t>
            </a:r>
            <a:r>
              <a:rPr dirty="0" sz="600" spc="90">
                <a:latin typeface="メイリオ"/>
                <a:cs typeface="メイリオ"/>
              </a:rPr>
              <a:t> </a:t>
            </a:r>
            <a:r>
              <a:rPr dirty="0" sz="600" spc="-25">
                <a:latin typeface="メイリオ"/>
                <a:cs typeface="メイリオ"/>
              </a:rPr>
              <a:t>on</a:t>
            </a:r>
            <a:r>
              <a:rPr dirty="0" sz="600" spc="500">
                <a:latin typeface="メイリオ"/>
                <a:cs typeface="メイリオ"/>
              </a:rPr>
              <a:t> </a:t>
            </a:r>
            <a:r>
              <a:rPr dirty="0" sz="600">
                <a:latin typeface="メイリオ"/>
                <a:cs typeface="メイリオ"/>
              </a:rPr>
              <a:t>sleep</a:t>
            </a:r>
            <a:r>
              <a:rPr dirty="0" sz="600" spc="220">
                <a:latin typeface="メイリオ"/>
                <a:cs typeface="メイリオ"/>
              </a:rPr>
              <a:t> </a:t>
            </a:r>
            <a:r>
              <a:rPr dirty="0" sz="600">
                <a:latin typeface="メイリオ"/>
                <a:cs typeface="メイリオ"/>
              </a:rPr>
              <a:t>quality</a:t>
            </a:r>
            <a:r>
              <a:rPr dirty="0" sz="600" spc="220">
                <a:latin typeface="メイリオ"/>
                <a:cs typeface="メイリオ"/>
              </a:rPr>
              <a:t> </a:t>
            </a:r>
            <a:r>
              <a:rPr dirty="0" sz="600">
                <a:latin typeface="メイリオ"/>
                <a:cs typeface="メイリオ"/>
              </a:rPr>
              <a:t>in</a:t>
            </a:r>
            <a:r>
              <a:rPr dirty="0" sz="600" spc="220">
                <a:latin typeface="メイリオ"/>
                <a:cs typeface="メイリオ"/>
              </a:rPr>
              <a:t> </a:t>
            </a:r>
            <a:r>
              <a:rPr dirty="0" sz="600">
                <a:latin typeface="メイリオ"/>
                <a:cs typeface="メイリオ"/>
              </a:rPr>
              <a:t>pregnant</a:t>
            </a:r>
            <a:r>
              <a:rPr dirty="0" sz="600" spc="225">
                <a:latin typeface="メイリオ"/>
                <a:cs typeface="メイリオ"/>
              </a:rPr>
              <a:t> </a:t>
            </a:r>
            <a:r>
              <a:rPr dirty="0" sz="600">
                <a:latin typeface="メイリオ"/>
                <a:cs typeface="メイリオ"/>
              </a:rPr>
              <a:t>women:</a:t>
            </a:r>
            <a:r>
              <a:rPr dirty="0" sz="600" spc="225">
                <a:latin typeface="メイリオ"/>
                <a:cs typeface="メイリオ"/>
              </a:rPr>
              <a:t> </a:t>
            </a:r>
            <a:r>
              <a:rPr dirty="0" sz="600">
                <a:latin typeface="メイリオ"/>
                <a:cs typeface="メイリオ"/>
              </a:rPr>
              <a:t>A</a:t>
            </a:r>
            <a:r>
              <a:rPr dirty="0" sz="600" spc="235">
                <a:latin typeface="メイリオ"/>
                <a:cs typeface="メイリオ"/>
              </a:rPr>
              <a:t> </a:t>
            </a:r>
            <a:r>
              <a:rPr dirty="0" sz="600">
                <a:latin typeface="メイリオ"/>
                <a:cs typeface="メイリオ"/>
              </a:rPr>
              <a:t>systematic</a:t>
            </a:r>
            <a:r>
              <a:rPr dirty="0" sz="600" spc="220">
                <a:latin typeface="メイリオ"/>
                <a:cs typeface="メイリオ"/>
              </a:rPr>
              <a:t> </a:t>
            </a:r>
            <a:r>
              <a:rPr dirty="0" sz="600">
                <a:latin typeface="メイリオ"/>
                <a:cs typeface="メイリオ"/>
              </a:rPr>
              <a:t>review</a:t>
            </a:r>
            <a:r>
              <a:rPr dirty="0" sz="600" spc="229">
                <a:latin typeface="メイリオ"/>
                <a:cs typeface="メイリオ"/>
              </a:rPr>
              <a:t> </a:t>
            </a:r>
            <a:r>
              <a:rPr dirty="0" sz="600">
                <a:latin typeface="メイリオ"/>
                <a:cs typeface="メイリオ"/>
              </a:rPr>
              <a:t>and</a:t>
            </a:r>
            <a:r>
              <a:rPr dirty="0" sz="600" spc="220">
                <a:latin typeface="メイリオ"/>
                <a:cs typeface="メイリオ"/>
              </a:rPr>
              <a:t> </a:t>
            </a:r>
            <a:r>
              <a:rPr dirty="0" sz="600" spc="-20">
                <a:latin typeface="メイリオ"/>
                <a:cs typeface="メイリオ"/>
              </a:rPr>
              <a:t>meta-</a:t>
            </a:r>
            <a:r>
              <a:rPr dirty="0" sz="600">
                <a:latin typeface="メイリオ"/>
                <a:cs typeface="メイリオ"/>
              </a:rPr>
              <a:t>analysis of</a:t>
            </a:r>
            <a:r>
              <a:rPr dirty="0" sz="600" spc="-10">
                <a:latin typeface="メイリオ"/>
                <a:cs typeface="メイリオ"/>
              </a:rPr>
              <a:t> </a:t>
            </a:r>
            <a:r>
              <a:rPr dirty="0" sz="600">
                <a:latin typeface="メイリオ"/>
                <a:cs typeface="メイリオ"/>
              </a:rPr>
              <a:t>randomized</a:t>
            </a:r>
            <a:r>
              <a:rPr dirty="0" sz="600" spc="5">
                <a:latin typeface="メイリオ"/>
                <a:cs typeface="メイリオ"/>
              </a:rPr>
              <a:t> </a:t>
            </a:r>
            <a:r>
              <a:rPr dirty="0" sz="600">
                <a:latin typeface="メイリオ"/>
                <a:cs typeface="メイリオ"/>
              </a:rPr>
              <a:t>controlled</a:t>
            </a:r>
            <a:r>
              <a:rPr dirty="0" sz="600" spc="-15">
                <a:latin typeface="メイリオ"/>
                <a:cs typeface="メイリオ"/>
              </a:rPr>
              <a:t> </a:t>
            </a:r>
            <a:r>
              <a:rPr dirty="0" sz="600">
                <a:latin typeface="メイリオ"/>
                <a:cs typeface="メイリオ"/>
              </a:rPr>
              <a:t>trials.</a:t>
            </a:r>
            <a:r>
              <a:rPr dirty="0" sz="600" spc="-15">
                <a:latin typeface="メイリオ"/>
                <a:cs typeface="メイリオ"/>
              </a:rPr>
              <a:t> </a:t>
            </a:r>
            <a:r>
              <a:rPr dirty="0" sz="600">
                <a:latin typeface="メイリオ"/>
                <a:cs typeface="メイリオ"/>
              </a:rPr>
              <a:t>Asian Nurs</a:t>
            </a:r>
            <a:r>
              <a:rPr dirty="0" sz="600" spc="5">
                <a:latin typeface="メイリオ"/>
                <a:cs typeface="メイリオ"/>
              </a:rPr>
              <a:t> </a:t>
            </a:r>
            <a:r>
              <a:rPr dirty="0" sz="600">
                <a:latin typeface="メイリオ"/>
                <a:cs typeface="メイリオ"/>
              </a:rPr>
              <a:t>Res (Korean</a:t>
            </a:r>
            <a:r>
              <a:rPr dirty="0" sz="600" spc="-5">
                <a:latin typeface="メイリオ"/>
                <a:cs typeface="メイリオ"/>
              </a:rPr>
              <a:t> </a:t>
            </a:r>
            <a:r>
              <a:rPr dirty="0" sz="600">
                <a:latin typeface="メイリオ"/>
                <a:cs typeface="メイリオ"/>
              </a:rPr>
              <a:t>Sc </a:t>
            </a:r>
            <a:r>
              <a:rPr dirty="0" sz="600" spc="-20">
                <a:latin typeface="メイリオ"/>
                <a:cs typeface="メイリオ"/>
              </a:rPr>
              <a:t>Nurs</a:t>
            </a:r>
            <a:r>
              <a:rPr dirty="0" sz="600" spc="500">
                <a:latin typeface="メイリオ"/>
                <a:cs typeface="メイリオ"/>
              </a:rPr>
              <a:t> </a:t>
            </a:r>
            <a:r>
              <a:rPr dirty="0" sz="600">
                <a:latin typeface="メイリオ"/>
                <a:cs typeface="メイリオ"/>
              </a:rPr>
              <a:t>Sci)</a:t>
            </a:r>
            <a:r>
              <a:rPr dirty="0" sz="600" spc="-35">
                <a:latin typeface="メイリオ"/>
                <a:cs typeface="メイリオ"/>
              </a:rPr>
              <a:t> </a:t>
            </a:r>
            <a:r>
              <a:rPr dirty="0" sz="600">
                <a:latin typeface="メイリオ"/>
                <a:cs typeface="メイリオ"/>
              </a:rPr>
              <a:t>14:</a:t>
            </a:r>
            <a:r>
              <a:rPr dirty="0" sz="600" spc="-5">
                <a:latin typeface="メイリオ"/>
                <a:cs typeface="メイリオ"/>
              </a:rPr>
              <a:t> </a:t>
            </a:r>
            <a:r>
              <a:rPr dirty="0" sz="600" spc="-10">
                <a:latin typeface="メイリオ"/>
                <a:cs typeface="メイリオ"/>
              </a:rPr>
              <a:t>1-</a:t>
            </a:r>
            <a:r>
              <a:rPr dirty="0" sz="600">
                <a:latin typeface="メイリオ"/>
                <a:cs typeface="メイリオ"/>
              </a:rPr>
              <a:t>10,</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a:p>
            <a:pPr algn="just" marL="157480" marR="5080" indent="-144780">
              <a:lnSpc>
                <a:spcPct val="100000"/>
              </a:lnSpc>
              <a:spcBef>
                <a:spcPts val="409"/>
              </a:spcBef>
            </a:pPr>
            <a:r>
              <a:rPr dirty="0" sz="600">
                <a:latin typeface="メイリオ"/>
                <a:cs typeface="メイリオ"/>
              </a:rPr>
              <a:t>17.</a:t>
            </a:r>
            <a:r>
              <a:rPr dirty="0" sz="600" spc="-30">
                <a:latin typeface="メイリオ"/>
                <a:cs typeface="メイリオ"/>
              </a:rPr>
              <a:t> </a:t>
            </a:r>
            <a:r>
              <a:rPr dirty="0" sz="600">
                <a:latin typeface="メイリオ"/>
                <a:cs typeface="メイリオ"/>
              </a:rPr>
              <a:t>Wang</a:t>
            </a:r>
            <a:r>
              <a:rPr dirty="0" sz="600" spc="45">
                <a:latin typeface="メイリオ"/>
                <a:cs typeface="メイリオ"/>
              </a:rPr>
              <a:t> </a:t>
            </a:r>
            <a:r>
              <a:rPr dirty="0" sz="600">
                <a:latin typeface="メイリオ"/>
                <a:cs typeface="メイリオ"/>
              </a:rPr>
              <a:t>W,</a:t>
            </a:r>
            <a:r>
              <a:rPr dirty="0" sz="600" spc="55">
                <a:latin typeface="メイリオ"/>
                <a:cs typeface="メイリオ"/>
              </a:rPr>
              <a:t> </a:t>
            </a:r>
            <a:r>
              <a:rPr dirty="0" sz="600">
                <a:latin typeface="メイリオ"/>
                <a:cs typeface="メイリオ"/>
              </a:rPr>
              <a:t>Chen</a:t>
            </a:r>
            <a:r>
              <a:rPr dirty="0" sz="600" spc="60">
                <a:latin typeface="メイリオ"/>
                <a:cs typeface="メイリオ"/>
              </a:rPr>
              <a:t> </a:t>
            </a:r>
            <a:r>
              <a:rPr dirty="0" sz="600">
                <a:latin typeface="メイリオ"/>
                <a:cs typeface="メイリオ"/>
              </a:rPr>
              <a:t>K,</a:t>
            </a:r>
            <a:r>
              <a:rPr dirty="0" sz="600" spc="50">
                <a:latin typeface="メイリオ"/>
                <a:cs typeface="メイリオ"/>
              </a:rPr>
              <a:t> </a:t>
            </a:r>
            <a:r>
              <a:rPr dirty="0" sz="600">
                <a:latin typeface="メイリオ"/>
                <a:cs typeface="メイリオ"/>
              </a:rPr>
              <a:t>Pan</a:t>
            </a:r>
            <a:r>
              <a:rPr dirty="0" sz="600" spc="60">
                <a:latin typeface="メイリオ"/>
                <a:cs typeface="メイリオ"/>
              </a:rPr>
              <a:t> </a:t>
            </a:r>
            <a:r>
              <a:rPr dirty="0" sz="600">
                <a:latin typeface="メイリオ"/>
                <a:cs typeface="メイリオ"/>
              </a:rPr>
              <a:t>Y,</a:t>
            </a:r>
            <a:r>
              <a:rPr dirty="0" sz="600" spc="55">
                <a:latin typeface="メイリオ"/>
                <a:cs typeface="メイリオ"/>
              </a:rPr>
              <a:t> </a:t>
            </a:r>
            <a:r>
              <a:rPr dirty="0" sz="600">
                <a:latin typeface="メイリオ"/>
                <a:cs typeface="メイリオ"/>
              </a:rPr>
              <a:t>Yang</a:t>
            </a:r>
            <a:r>
              <a:rPr dirty="0" sz="600" spc="50">
                <a:latin typeface="メイリオ"/>
                <a:cs typeface="メイリオ"/>
              </a:rPr>
              <a:t> </a:t>
            </a:r>
            <a:r>
              <a:rPr dirty="0" sz="600">
                <a:latin typeface="メイリオ"/>
                <a:cs typeface="メイリオ"/>
              </a:rPr>
              <a:t>S,</a:t>
            </a:r>
            <a:r>
              <a:rPr dirty="0" sz="600" spc="55">
                <a:latin typeface="メイリオ"/>
                <a:cs typeface="メイリオ"/>
              </a:rPr>
              <a:t> </a:t>
            </a:r>
            <a:r>
              <a:rPr dirty="0" sz="600">
                <a:latin typeface="メイリオ"/>
                <a:cs typeface="メイリオ"/>
              </a:rPr>
              <a:t>Chan</a:t>
            </a:r>
            <a:r>
              <a:rPr dirty="0" sz="600" spc="55">
                <a:latin typeface="メイリオ"/>
                <a:cs typeface="メイリオ"/>
              </a:rPr>
              <a:t> </a:t>
            </a:r>
            <a:r>
              <a:rPr dirty="0" sz="600">
                <a:latin typeface="メイリオ"/>
                <a:cs typeface="メイリオ"/>
              </a:rPr>
              <a:t>Y.</a:t>
            </a:r>
            <a:r>
              <a:rPr dirty="0" sz="600" spc="55">
                <a:latin typeface="メイリオ"/>
                <a:cs typeface="メイリオ"/>
              </a:rPr>
              <a:t> </a:t>
            </a:r>
            <a:r>
              <a:rPr dirty="0" sz="600">
                <a:latin typeface="メイリオ"/>
                <a:cs typeface="メイリオ"/>
              </a:rPr>
              <a:t>The</a:t>
            </a:r>
            <a:r>
              <a:rPr dirty="0" sz="600" spc="60">
                <a:latin typeface="メイリオ"/>
                <a:cs typeface="メイリオ"/>
              </a:rPr>
              <a:t> </a:t>
            </a:r>
            <a:r>
              <a:rPr dirty="0" sz="600">
                <a:latin typeface="メイリオ"/>
                <a:cs typeface="メイリオ"/>
              </a:rPr>
              <a:t>effect</a:t>
            </a:r>
            <a:r>
              <a:rPr dirty="0" sz="600" spc="60">
                <a:latin typeface="メイリオ"/>
                <a:cs typeface="メイリオ"/>
              </a:rPr>
              <a:t> </a:t>
            </a:r>
            <a:r>
              <a:rPr dirty="0" sz="600">
                <a:latin typeface="メイリオ"/>
                <a:cs typeface="メイリオ"/>
              </a:rPr>
              <a:t>of</a:t>
            </a:r>
            <a:r>
              <a:rPr dirty="0" sz="600" spc="60">
                <a:latin typeface="メイリオ"/>
                <a:cs typeface="メイリオ"/>
              </a:rPr>
              <a:t> </a:t>
            </a:r>
            <a:r>
              <a:rPr dirty="0" sz="600">
                <a:latin typeface="メイリオ"/>
                <a:cs typeface="メイリオ"/>
              </a:rPr>
              <a:t>yoga</a:t>
            </a:r>
            <a:r>
              <a:rPr dirty="0" sz="600" spc="55">
                <a:latin typeface="メイリオ"/>
                <a:cs typeface="メイリオ"/>
              </a:rPr>
              <a:t> </a:t>
            </a:r>
            <a:r>
              <a:rPr dirty="0" sz="600">
                <a:latin typeface="メイリオ"/>
                <a:cs typeface="メイリオ"/>
              </a:rPr>
              <a:t>on</a:t>
            </a:r>
            <a:r>
              <a:rPr dirty="0" sz="600" spc="60">
                <a:latin typeface="メイリオ"/>
                <a:cs typeface="メイリオ"/>
              </a:rPr>
              <a:t> </a:t>
            </a:r>
            <a:r>
              <a:rPr dirty="0" sz="600" spc="-10">
                <a:latin typeface="メイリオ"/>
                <a:cs typeface="メイリオ"/>
              </a:rPr>
              <a:t>sleep</a:t>
            </a:r>
            <a:r>
              <a:rPr dirty="0" sz="600" spc="500">
                <a:latin typeface="メイリオ"/>
                <a:cs typeface="メイリオ"/>
              </a:rPr>
              <a:t> </a:t>
            </a:r>
            <a:r>
              <a:rPr dirty="0" sz="600">
                <a:latin typeface="メイリオ"/>
                <a:cs typeface="メイリオ"/>
              </a:rPr>
              <a:t>quality</a:t>
            </a:r>
            <a:r>
              <a:rPr dirty="0" sz="600" spc="195">
                <a:latin typeface="メイリオ"/>
                <a:cs typeface="メイリオ"/>
              </a:rPr>
              <a:t> </a:t>
            </a:r>
            <a:r>
              <a:rPr dirty="0" sz="600">
                <a:latin typeface="メイリオ"/>
                <a:cs typeface="メイリオ"/>
              </a:rPr>
              <a:t>and</a:t>
            </a:r>
            <a:r>
              <a:rPr dirty="0" sz="600" spc="200">
                <a:latin typeface="メイリオ"/>
                <a:cs typeface="メイリオ"/>
              </a:rPr>
              <a:t> </a:t>
            </a:r>
            <a:r>
              <a:rPr dirty="0" sz="600">
                <a:latin typeface="メイリオ"/>
                <a:cs typeface="メイリオ"/>
              </a:rPr>
              <a:t>insomnia</a:t>
            </a:r>
            <a:r>
              <a:rPr dirty="0" sz="600" spc="204">
                <a:latin typeface="メイリオ"/>
                <a:cs typeface="メイリオ"/>
              </a:rPr>
              <a:t> </a:t>
            </a:r>
            <a:r>
              <a:rPr dirty="0" sz="600">
                <a:latin typeface="メイリオ"/>
                <a:cs typeface="メイリオ"/>
              </a:rPr>
              <a:t>in</a:t>
            </a:r>
            <a:r>
              <a:rPr dirty="0" sz="600" spc="190">
                <a:latin typeface="メイリオ"/>
                <a:cs typeface="メイリオ"/>
              </a:rPr>
              <a:t> </a:t>
            </a:r>
            <a:r>
              <a:rPr dirty="0" sz="600">
                <a:latin typeface="メイリオ"/>
                <a:cs typeface="メイリオ"/>
              </a:rPr>
              <a:t>women</a:t>
            </a:r>
            <a:r>
              <a:rPr dirty="0" sz="600" spc="200">
                <a:latin typeface="メイリオ"/>
                <a:cs typeface="メイリオ"/>
              </a:rPr>
              <a:t> </a:t>
            </a:r>
            <a:r>
              <a:rPr dirty="0" sz="600">
                <a:latin typeface="メイリオ"/>
                <a:cs typeface="メイリオ"/>
              </a:rPr>
              <a:t>with</a:t>
            </a:r>
            <a:r>
              <a:rPr dirty="0" sz="600" spc="190">
                <a:latin typeface="メイリオ"/>
                <a:cs typeface="メイリオ"/>
              </a:rPr>
              <a:t> </a:t>
            </a:r>
            <a:r>
              <a:rPr dirty="0" sz="600">
                <a:latin typeface="メイリオ"/>
                <a:cs typeface="メイリオ"/>
              </a:rPr>
              <a:t>sleep</a:t>
            </a:r>
            <a:r>
              <a:rPr dirty="0" sz="600" spc="200">
                <a:latin typeface="メイリオ"/>
                <a:cs typeface="メイリオ"/>
              </a:rPr>
              <a:t> </a:t>
            </a:r>
            <a:r>
              <a:rPr dirty="0" sz="600">
                <a:latin typeface="メイリオ"/>
                <a:cs typeface="メイリオ"/>
              </a:rPr>
              <a:t>problems:</a:t>
            </a:r>
            <a:r>
              <a:rPr dirty="0" sz="600" spc="195">
                <a:latin typeface="メイリオ"/>
                <a:cs typeface="メイリオ"/>
              </a:rPr>
              <a:t> </a:t>
            </a:r>
            <a:r>
              <a:rPr dirty="0" sz="600">
                <a:latin typeface="メイリオ"/>
                <a:cs typeface="メイリオ"/>
              </a:rPr>
              <a:t>A</a:t>
            </a:r>
            <a:r>
              <a:rPr dirty="0" sz="600" spc="204">
                <a:latin typeface="メイリオ"/>
                <a:cs typeface="メイリオ"/>
              </a:rPr>
              <a:t> </a:t>
            </a:r>
            <a:r>
              <a:rPr dirty="0" sz="600" spc="-10">
                <a:latin typeface="メイリオ"/>
                <a:cs typeface="メイリオ"/>
              </a:rPr>
              <a:t>systematic</a:t>
            </a:r>
            <a:r>
              <a:rPr dirty="0" sz="600" spc="500">
                <a:latin typeface="メイリオ"/>
                <a:cs typeface="メイリオ"/>
              </a:rPr>
              <a:t> </a:t>
            </a:r>
            <a:r>
              <a:rPr dirty="0" sz="600">
                <a:latin typeface="メイリオ"/>
                <a:cs typeface="メイリオ"/>
              </a:rPr>
              <a:t>review</a:t>
            </a:r>
            <a:r>
              <a:rPr dirty="0" sz="600" spc="-30">
                <a:latin typeface="メイリオ"/>
                <a:cs typeface="メイリオ"/>
              </a:rPr>
              <a:t> </a:t>
            </a:r>
            <a:r>
              <a:rPr dirty="0" sz="600">
                <a:latin typeface="メイリオ"/>
                <a:cs typeface="メイリオ"/>
              </a:rPr>
              <a:t>and</a:t>
            </a:r>
            <a:r>
              <a:rPr dirty="0" sz="600" spc="-25">
                <a:latin typeface="メイリオ"/>
                <a:cs typeface="メイリオ"/>
              </a:rPr>
              <a:t> </a:t>
            </a:r>
            <a:r>
              <a:rPr dirty="0" sz="600">
                <a:latin typeface="メイリオ"/>
                <a:cs typeface="メイリオ"/>
              </a:rPr>
              <a:t>meta-</a:t>
            </a:r>
            <a:r>
              <a:rPr dirty="0" sz="600" spc="-20">
                <a:latin typeface="メイリオ"/>
                <a:cs typeface="メイリオ"/>
              </a:rPr>
              <a:t> </a:t>
            </a:r>
            <a:r>
              <a:rPr dirty="0" sz="600">
                <a:latin typeface="メイリオ"/>
                <a:cs typeface="メイリオ"/>
              </a:rPr>
              <a:t>analysis.</a:t>
            </a:r>
            <a:r>
              <a:rPr dirty="0" sz="600" spc="-35">
                <a:latin typeface="メイリオ"/>
                <a:cs typeface="メイリオ"/>
              </a:rPr>
              <a:t> </a:t>
            </a:r>
            <a:r>
              <a:rPr dirty="0" sz="600">
                <a:latin typeface="メイリオ"/>
                <a:cs typeface="メイリオ"/>
              </a:rPr>
              <a:t>BMC</a:t>
            </a:r>
            <a:r>
              <a:rPr dirty="0" sz="600" spc="-40">
                <a:latin typeface="メイリオ"/>
                <a:cs typeface="メイリオ"/>
              </a:rPr>
              <a:t> </a:t>
            </a:r>
            <a:r>
              <a:rPr dirty="0" sz="600">
                <a:latin typeface="メイリオ"/>
                <a:cs typeface="メイリオ"/>
              </a:rPr>
              <a:t>Psychiatry</a:t>
            </a:r>
            <a:r>
              <a:rPr dirty="0" sz="600" spc="-25">
                <a:latin typeface="メイリオ"/>
                <a:cs typeface="メイリオ"/>
              </a:rPr>
              <a:t> </a:t>
            </a:r>
            <a:r>
              <a:rPr dirty="0" sz="600">
                <a:latin typeface="メイリオ"/>
                <a:cs typeface="メイリオ"/>
              </a:rPr>
              <a:t>20:</a:t>
            </a:r>
            <a:r>
              <a:rPr dirty="0" sz="600" spc="-15">
                <a:latin typeface="メイリオ"/>
                <a:cs typeface="メイリオ"/>
              </a:rPr>
              <a:t> </a:t>
            </a:r>
            <a:r>
              <a:rPr dirty="0" sz="600">
                <a:latin typeface="メイリオ"/>
                <a:cs typeface="メイリオ"/>
              </a:rPr>
              <a:t>195,</a:t>
            </a:r>
            <a:r>
              <a:rPr dirty="0" sz="600" spc="-20">
                <a:latin typeface="メイリオ"/>
                <a:cs typeface="メイリオ"/>
              </a:rPr>
              <a:t> </a:t>
            </a:r>
            <a:r>
              <a:rPr dirty="0" sz="600" spc="-10">
                <a:latin typeface="メイリオ"/>
                <a:cs typeface="メイリオ"/>
              </a:rPr>
              <a:t>2020.</a:t>
            </a:r>
            <a:endParaRPr sz="600">
              <a:latin typeface="メイリオ"/>
              <a:cs typeface="メイリオ"/>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1272" y="884696"/>
            <a:ext cx="5716905" cy="4709795"/>
          </a:xfrm>
          <a:prstGeom prst="rect">
            <a:avLst/>
          </a:prstGeom>
        </p:spPr>
        <p:txBody>
          <a:bodyPr wrap="square" lIns="0" tIns="17145" rIns="0" bIns="0" rtlCol="0" vert="horz">
            <a:spAutoFit/>
          </a:bodyPr>
          <a:lstStyle/>
          <a:p>
            <a:pPr marL="50800">
              <a:lnSpc>
                <a:spcPct val="100000"/>
              </a:lnSpc>
              <a:spcBef>
                <a:spcPts val="135"/>
              </a:spcBef>
            </a:pPr>
            <a:r>
              <a:rPr dirty="0" sz="1050" spc="-10" b="1">
                <a:latin typeface="ＭＳ ゴシック"/>
                <a:cs typeface="ＭＳ ゴシック"/>
              </a:rPr>
              <a:t>１．はじめに</a:t>
            </a:r>
            <a:endParaRPr sz="1050">
              <a:latin typeface="ＭＳ ゴシック"/>
              <a:cs typeface="ＭＳ ゴシック"/>
            </a:endParaRPr>
          </a:p>
          <a:p>
            <a:pPr marL="50800">
              <a:lnSpc>
                <a:spcPct val="100000"/>
              </a:lnSpc>
              <a:spcBef>
                <a:spcPts val="1190"/>
              </a:spcBef>
            </a:pPr>
            <a:r>
              <a:rPr dirty="0" sz="1050" b="1">
                <a:latin typeface="ＭＳ ゴシック"/>
                <a:cs typeface="ＭＳ ゴシック"/>
              </a:rPr>
              <a:t>（１）</a:t>
            </a:r>
            <a:r>
              <a:rPr dirty="0" sz="1050" spc="-5" b="1">
                <a:latin typeface="ＭＳ ゴシック"/>
                <a:cs typeface="ＭＳ ゴシック"/>
              </a:rPr>
              <a:t>健康づくりにおける睡眠の意義</a:t>
            </a:r>
            <a:endParaRPr sz="1050">
              <a:latin typeface="ＭＳ ゴシック"/>
              <a:cs typeface="ＭＳ ゴシック"/>
            </a:endParaRPr>
          </a:p>
          <a:p>
            <a:pPr algn="just" marL="50800" marR="43180" indent="138430">
              <a:lnSpc>
                <a:spcPct val="143900"/>
              </a:lnSpc>
              <a:spcBef>
                <a:spcPts val="475"/>
              </a:spcBef>
            </a:pPr>
            <a:r>
              <a:rPr dirty="0" sz="1050" spc="-15">
                <a:latin typeface="ＭＳ ゴシック"/>
                <a:cs typeface="ＭＳ ゴシック"/>
              </a:rPr>
              <a:t>睡眠は、ライフコースを通じて、こども、成人、高齢者のいずれの年代においても健康増</a:t>
            </a:r>
            <a:r>
              <a:rPr dirty="0" sz="1050" spc="-10">
                <a:latin typeface="ＭＳ ゴシック"/>
                <a:cs typeface="ＭＳ ゴシック"/>
              </a:rPr>
              <a:t>進・維持に不可欠な休養活動である。睡眠不足は、日中の眠気や疲労に加え、頭痛等の心身</a:t>
            </a:r>
            <a:r>
              <a:rPr dirty="0" sz="1050" spc="30">
                <a:latin typeface="ＭＳ ゴシック"/>
                <a:cs typeface="ＭＳ ゴシック"/>
              </a:rPr>
              <a:t>愁訴の増加、情動不安定</a:t>
            </a:r>
            <a:r>
              <a:rPr dirty="0" baseline="41666" sz="900" spc="22">
                <a:latin typeface="ＭＳ ゴシック"/>
                <a:cs typeface="ＭＳ ゴシック"/>
              </a:rPr>
              <a:t>1</a:t>
            </a:r>
            <a:r>
              <a:rPr dirty="0" sz="1050" spc="30">
                <a:latin typeface="ＭＳ ゴシック"/>
                <a:cs typeface="ＭＳ ゴシック"/>
              </a:rPr>
              <a:t>、注意力や判断力の低下</a:t>
            </a:r>
            <a:r>
              <a:rPr dirty="0" baseline="41666" sz="900" spc="22">
                <a:latin typeface="ＭＳ ゴシック"/>
                <a:cs typeface="ＭＳ ゴシック"/>
              </a:rPr>
              <a:t>2</a:t>
            </a:r>
            <a:r>
              <a:rPr dirty="0" sz="1050" spc="30">
                <a:latin typeface="ＭＳ ゴシック"/>
                <a:cs typeface="ＭＳ ゴシック"/>
              </a:rPr>
              <a:t>に関連する作業効率の低下・学業成績の</a:t>
            </a:r>
            <a:r>
              <a:rPr dirty="0" sz="1050" spc="-10">
                <a:latin typeface="ＭＳ ゴシック"/>
                <a:cs typeface="ＭＳ ゴシック"/>
              </a:rPr>
              <a:t>低下等、多岐にわたる影響を及ぼし、事故</a:t>
            </a:r>
            <a:r>
              <a:rPr dirty="0" baseline="41666" sz="900" spc="22">
                <a:latin typeface="ＭＳ ゴシック"/>
                <a:cs typeface="ＭＳ ゴシック"/>
              </a:rPr>
              <a:t>3</a:t>
            </a:r>
            <a:r>
              <a:rPr dirty="0" sz="1050" spc="5">
                <a:latin typeface="ＭＳ ゴシック"/>
                <a:cs typeface="ＭＳ ゴシック"/>
              </a:rPr>
              <a:t>等の重大な結果を招く場合もある。また、睡眠不</a:t>
            </a:r>
            <a:r>
              <a:rPr dirty="0" sz="1050">
                <a:latin typeface="ＭＳ ゴシック"/>
                <a:cs typeface="ＭＳ ゴシック"/>
              </a:rPr>
              <a:t>足を含め、さまざまな睡眠の問題が慢性化すると、肥満</a:t>
            </a:r>
            <a:r>
              <a:rPr dirty="0" baseline="41666" sz="900" spc="22">
                <a:latin typeface="ＭＳ ゴシック"/>
                <a:cs typeface="ＭＳ ゴシック"/>
              </a:rPr>
              <a:t>4</a:t>
            </a:r>
            <a:r>
              <a:rPr dirty="0" sz="1050">
                <a:latin typeface="ＭＳ ゴシック"/>
                <a:cs typeface="ＭＳ ゴシック"/>
              </a:rPr>
              <a:t>、高血圧</a:t>
            </a:r>
            <a:r>
              <a:rPr dirty="0" baseline="41666" sz="900" spc="22">
                <a:latin typeface="ＭＳ ゴシック"/>
                <a:cs typeface="ＭＳ ゴシック"/>
              </a:rPr>
              <a:t>5</a:t>
            </a:r>
            <a:r>
              <a:rPr dirty="0" sz="1050" spc="5">
                <a:latin typeface="ＭＳ ゴシック"/>
                <a:cs typeface="ＭＳ ゴシック"/>
              </a:rPr>
              <a:t>、２型糖尿病</a:t>
            </a:r>
            <a:r>
              <a:rPr dirty="0" baseline="41666" sz="900" spc="22">
                <a:latin typeface="ＭＳ ゴシック"/>
                <a:cs typeface="ＭＳ ゴシック"/>
              </a:rPr>
              <a:t>6</a:t>
            </a:r>
            <a:r>
              <a:rPr dirty="0" sz="1050">
                <a:latin typeface="ＭＳ ゴシック"/>
                <a:cs typeface="ＭＳ ゴシック"/>
              </a:rPr>
              <a:t>、心疾患</a:t>
            </a:r>
            <a:r>
              <a:rPr dirty="0" baseline="41666" sz="900" spc="22">
                <a:latin typeface="ＭＳ ゴシック"/>
                <a:cs typeface="ＭＳ ゴシック"/>
              </a:rPr>
              <a:t>7</a:t>
            </a:r>
            <a:r>
              <a:rPr dirty="0" sz="1050" spc="30">
                <a:latin typeface="ＭＳ ゴシック"/>
                <a:cs typeface="ＭＳ ゴシック"/>
              </a:rPr>
              <a:t>や脳血管障害</a:t>
            </a:r>
            <a:r>
              <a:rPr dirty="0" baseline="41666" sz="900" spc="22">
                <a:latin typeface="ＭＳ ゴシック"/>
                <a:cs typeface="ＭＳ ゴシック"/>
              </a:rPr>
              <a:t>8</a:t>
            </a:r>
            <a:r>
              <a:rPr dirty="0" sz="1050" spc="30">
                <a:latin typeface="ＭＳ ゴシック"/>
                <a:cs typeface="ＭＳ ゴシック"/>
              </a:rPr>
              <a:t>の発症リスクの上昇や症状の悪化に関連し、死亡率の上昇</a:t>
            </a:r>
            <a:r>
              <a:rPr dirty="0" baseline="41666" sz="900" spc="22">
                <a:latin typeface="ＭＳ ゴシック"/>
                <a:cs typeface="ＭＳ ゴシック"/>
              </a:rPr>
              <a:t>9</a:t>
            </a:r>
            <a:r>
              <a:rPr dirty="0" sz="1050" spc="30">
                <a:latin typeface="ＭＳ ゴシック"/>
                <a:cs typeface="ＭＳ ゴシック"/>
              </a:rPr>
              <a:t>にも関与することが</a:t>
            </a:r>
            <a:r>
              <a:rPr dirty="0" sz="1050">
                <a:latin typeface="ＭＳ ゴシック"/>
                <a:cs typeface="ＭＳ ゴシック"/>
              </a:rPr>
              <a:t>明らかとなっている。また、うつ病などの精神疾患においても、発症初期から睡眠の問題が</a:t>
            </a:r>
            <a:r>
              <a:rPr dirty="0" sz="1050" spc="-15">
                <a:latin typeface="ＭＳ ゴシック"/>
                <a:cs typeface="ＭＳ ゴシック"/>
              </a:rPr>
              <a:t>出現し、再燃・再発リスクを高めることが知られているとともに、睡眠の問題自体が精神障</a:t>
            </a:r>
            <a:r>
              <a:rPr dirty="0" sz="1050" spc="30">
                <a:latin typeface="ＭＳ ゴシック"/>
                <a:cs typeface="ＭＳ ゴシック"/>
              </a:rPr>
              <a:t>害の発症リスクを高める</a:t>
            </a:r>
            <a:r>
              <a:rPr dirty="0" baseline="41666" sz="900" spc="22">
                <a:latin typeface="ＭＳ ゴシック"/>
                <a:cs typeface="ＭＳ ゴシック"/>
              </a:rPr>
              <a:t>10</a:t>
            </a:r>
            <a:r>
              <a:rPr dirty="0" sz="1050">
                <a:latin typeface="ＭＳ ゴシック"/>
                <a:cs typeface="ＭＳ ゴシック"/>
              </a:rPr>
              <a:t>という報告もある。そのため、日常的に質</a:t>
            </a:r>
            <a:r>
              <a:rPr dirty="0" sz="1050" spc="30">
                <a:latin typeface="ＭＳ ゴシック"/>
                <a:cs typeface="ＭＳ ゴシック"/>
              </a:rPr>
              <a:t>（睡眠休養感</a:t>
            </a:r>
            <a:r>
              <a:rPr dirty="0" sz="1050" spc="-570">
                <a:latin typeface="ＭＳ ゴシック"/>
                <a:cs typeface="ＭＳ ゴシック"/>
              </a:rPr>
              <a:t>）</a:t>
            </a:r>
            <a:r>
              <a:rPr dirty="0" sz="1050" spc="-50">
                <a:latin typeface="ＭＳ ゴシック"/>
                <a:cs typeface="ＭＳ ゴシック"/>
              </a:rPr>
              <a:t>・量</a:t>
            </a:r>
            <a:r>
              <a:rPr dirty="0" sz="1050" spc="30">
                <a:latin typeface="ＭＳ ゴシック"/>
                <a:cs typeface="ＭＳ ゴシック"/>
              </a:rPr>
              <a:t>（睡眠時間</a:t>
            </a:r>
            <a:r>
              <a:rPr dirty="0" sz="1050" spc="-110">
                <a:latin typeface="ＭＳ ゴシック"/>
                <a:cs typeface="ＭＳ ゴシック"/>
              </a:rPr>
              <a:t>）</a:t>
            </a:r>
            <a:r>
              <a:rPr dirty="0" sz="1050" spc="15">
                <a:latin typeface="ＭＳ ゴシック"/>
                <a:cs typeface="ＭＳ ゴシック"/>
              </a:rPr>
              <a:t>ともに十分な睡眠を確保することにより、心身の健康を保持し、生活の質を高めて</a:t>
            </a:r>
            <a:r>
              <a:rPr dirty="0" sz="1050" spc="30">
                <a:latin typeface="ＭＳ ゴシック"/>
                <a:cs typeface="ＭＳ ゴシック"/>
              </a:rPr>
              <a:t>いくことは極めて重要である。</a:t>
            </a:r>
            <a:endParaRPr sz="1050">
              <a:latin typeface="ＭＳ ゴシック"/>
              <a:cs typeface="ＭＳ ゴシック"/>
            </a:endParaRPr>
          </a:p>
          <a:p>
            <a:pPr algn="just" marL="50800" marR="43180" indent="138430">
              <a:lnSpc>
                <a:spcPct val="144000"/>
              </a:lnSpc>
            </a:pPr>
            <a:r>
              <a:rPr dirty="0" sz="1050" spc="25">
                <a:latin typeface="ＭＳ ゴシック"/>
                <a:cs typeface="ＭＳ ゴシック"/>
              </a:rPr>
              <a:t>一方で、令和元年の国民健康・栄養調査結果</a:t>
            </a:r>
            <a:r>
              <a:rPr dirty="0" baseline="41666" sz="900" spc="22">
                <a:latin typeface="ＭＳ ゴシック"/>
                <a:cs typeface="ＭＳ ゴシック"/>
              </a:rPr>
              <a:t>11</a:t>
            </a:r>
            <a:r>
              <a:rPr dirty="0" sz="1050" spc="30">
                <a:latin typeface="ＭＳ ゴシック"/>
                <a:cs typeface="ＭＳ ゴシック"/>
              </a:rPr>
              <a:t>において、１日の平均睡眠時間が６時間未</a:t>
            </a:r>
            <a:r>
              <a:rPr dirty="0" sz="1050" spc="-5">
                <a:latin typeface="ＭＳ ゴシック"/>
                <a:cs typeface="ＭＳ ゴシック"/>
              </a:rPr>
              <a:t>満の者の割合は、男性 </a:t>
            </a:r>
            <a:r>
              <a:rPr dirty="0" sz="1050" spc="15">
                <a:latin typeface="ＭＳ ゴシック"/>
                <a:cs typeface="ＭＳ ゴシック"/>
              </a:rPr>
              <a:t>37.5％</a:t>
            </a:r>
            <a:r>
              <a:rPr dirty="0" sz="1050" spc="-55">
                <a:latin typeface="ＭＳ ゴシック"/>
                <a:cs typeface="ＭＳ ゴシック"/>
              </a:rPr>
              <a:t>、女性 </a:t>
            </a:r>
            <a:r>
              <a:rPr dirty="0" sz="1050" spc="15">
                <a:latin typeface="ＭＳ ゴシック"/>
                <a:cs typeface="ＭＳ ゴシック"/>
              </a:rPr>
              <a:t>40.6％</a:t>
            </a:r>
            <a:r>
              <a:rPr dirty="0" sz="1050" spc="-5">
                <a:latin typeface="ＭＳ ゴシック"/>
                <a:cs typeface="ＭＳ ゴシック"/>
              </a:rPr>
              <a:t>であり、性・年齢階級別にみると、男性の </a:t>
            </a:r>
            <a:r>
              <a:rPr dirty="0" sz="1050" spc="20">
                <a:latin typeface="ＭＳ ゴシック"/>
                <a:cs typeface="ＭＳ ゴシック"/>
              </a:rPr>
              <a:t>30～</a:t>
            </a:r>
            <a:r>
              <a:rPr dirty="0" sz="1050" spc="15">
                <a:latin typeface="ＭＳ ゴシック"/>
                <a:cs typeface="ＭＳ ゴシック"/>
              </a:rPr>
              <a:t> 50</a:t>
            </a:r>
            <a:r>
              <a:rPr dirty="0" sz="1050" spc="-60">
                <a:latin typeface="ＭＳ ゴシック"/>
                <a:cs typeface="ＭＳ ゴシック"/>
              </a:rPr>
              <a:t> 歳代、女性の </a:t>
            </a:r>
            <a:r>
              <a:rPr dirty="0" sz="1050" spc="15">
                <a:latin typeface="ＭＳ ゴシック"/>
                <a:cs typeface="ＭＳ ゴシック"/>
              </a:rPr>
              <a:t>40～50</a:t>
            </a:r>
            <a:r>
              <a:rPr dirty="0" sz="1050" spc="-15">
                <a:latin typeface="ＭＳ ゴシック"/>
                <a:cs typeface="ＭＳ ゴシック"/>
              </a:rPr>
              <a:t> 歳代では４割以上を占めており、国民一人ひとりの十分な睡眠の確</a:t>
            </a:r>
            <a:r>
              <a:rPr dirty="0" sz="1050" spc="30">
                <a:latin typeface="ＭＳ ゴシック"/>
                <a:cs typeface="ＭＳ ゴシック"/>
              </a:rPr>
              <a:t>保は重要な健康課題となっている。</a:t>
            </a:r>
            <a:endParaRPr sz="1050">
              <a:latin typeface="ＭＳ ゴシック"/>
              <a:cs typeface="ＭＳ ゴシック"/>
            </a:endParaRPr>
          </a:p>
          <a:p>
            <a:pPr algn="just" marL="50800" marR="43180" indent="138430">
              <a:lnSpc>
                <a:spcPct val="143900"/>
              </a:lnSpc>
              <a:spcBef>
                <a:spcPts val="5"/>
              </a:spcBef>
            </a:pPr>
            <a:r>
              <a:rPr dirty="0" sz="1050">
                <a:latin typeface="ＭＳ ゴシック"/>
                <a:cs typeface="ＭＳ ゴシック"/>
              </a:rPr>
              <a:t>こうした現状を踏まえ、健康増進の観点から、「適正な睡眠時間の確保」と「睡眠休養感</a:t>
            </a:r>
            <a:r>
              <a:rPr dirty="0" sz="1050" spc="-15">
                <a:latin typeface="ＭＳ ゴシック"/>
                <a:cs typeface="ＭＳ ゴシック"/>
              </a:rPr>
              <a:t>の向上」が、全ての国民が取り組むべき重要課題であるとともに、我が国の健康寿命の延伸</a:t>
            </a:r>
            <a:r>
              <a:rPr dirty="0" sz="1050" spc="25">
                <a:latin typeface="ＭＳ ゴシック"/>
                <a:cs typeface="ＭＳ ゴシック"/>
              </a:rPr>
              <a:t>に有意義であると考えられる。</a:t>
            </a:r>
            <a:endParaRPr sz="1050">
              <a:latin typeface="ＭＳ ゴシック"/>
              <a:cs typeface="ＭＳ ゴシック"/>
            </a:endParaRPr>
          </a:p>
        </p:txBody>
      </p:sp>
      <p:sp>
        <p:nvSpPr>
          <p:cNvPr id="3" name="object 3"/>
          <p:cNvSpPr/>
          <p:nvPr/>
        </p:nvSpPr>
        <p:spPr>
          <a:xfrm>
            <a:off x="622072" y="6084672"/>
            <a:ext cx="1659889" cy="5715"/>
          </a:xfrm>
          <a:custGeom>
            <a:avLst/>
            <a:gdLst/>
            <a:ahLst/>
            <a:cxnLst/>
            <a:rect l="l" t="t" r="r" b="b"/>
            <a:pathLst>
              <a:path w="1659889" h="5714">
                <a:moveTo>
                  <a:pt x="1659435" y="0"/>
                </a:moveTo>
                <a:lnTo>
                  <a:pt x="0" y="0"/>
                </a:lnTo>
                <a:lnTo>
                  <a:pt x="0" y="5529"/>
                </a:lnTo>
                <a:lnTo>
                  <a:pt x="1659435" y="5529"/>
                </a:lnTo>
                <a:lnTo>
                  <a:pt x="1659435" y="0"/>
                </a:lnTo>
                <a:close/>
              </a:path>
            </a:pathLst>
          </a:custGeom>
          <a:solidFill>
            <a:srgbClr val="000000"/>
          </a:solidFill>
        </p:spPr>
        <p:txBody>
          <a:bodyPr wrap="square" lIns="0" tIns="0" rIns="0" bIns="0" rtlCol="0"/>
          <a:lstStyle/>
          <a:p/>
        </p:txBody>
      </p:sp>
      <p:sp>
        <p:nvSpPr>
          <p:cNvPr id="4" name="object 4"/>
          <p:cNvSpPr txBox="1"/>
          <p:nvPr/>
        </p:nvSpPr>
        <p:spPr>
          <a:xfrm>
            <a:off x="583972" y="6191409"/>
            <a:ext cx="5661660" cy="2682875"/>
          </a:xfrm>
          <a:prstGeom prst="rect">
            <a:avLst/>
          </a:prstGeom>
        </p:spPr>
        <p:txBody>
          <a:bodyPr wrap="square" lIns="0" tIns="12065" rIns="0" bIns="0" rtlCol="0" vert="horz">
            <a:spAutoFit/>
          </a:bodyPr>
          <a:lstStyle/>
          <a:p>
            <a:pPr marL="38100" marR="30480">
              <a:lnSpc>
                <a:spcPct val="142500"/>
              </a:lnSpc>
              <a:spcBef>
                <a:spcPts val="95"/>
              </a:spcBef>
            </a:pPr>
            <a:r>
              <a:rPr dirty="0" baseline="30303" sz="825">
                <a:latin typeface="游明朝"/>
                <a:cs typeface="游明朝"/>
              </a:rPr>
              <a:t>1</a:t>
            </a:r>
            <a:r>
              <a:rPr dirty="0" baseline="30303" sz="825" spc="577">
                <a:latin typeface="游明朝"/>
                <a:cs typeface="游明朝"/>
              </a:rPr>
              <a:t> </a:t>
            </a:r>
            <a:r>
              <a:rPr dirty="0" sz="700">
                <a:latin typeface="ＭＳ ゴシック"/>
                <a:cs typeface="ＭＳ ゴシック"/>
              </a:rPr>
              <a:t>Vandekerckhove</a:t>
            </a:r>
            <a:r>
              <a:rPr dirty="0" sz="700" spc="65">
                <a:latin typeface="ＭＳ ゴシック"/>
                <a:cs typeface="ＭＳ ゴシック"/>
              </a:rPr>
              <a:t> </a:t>
            </a:r>
            <a:r>
              <a:rPr dirty="0" sz="700">
                <a:latin typeface="ＭＳ ゴシック"/>
                <a:cs typeface="ＭＳ ゴシック"/>
              </a:rPr>
              <a:t>M,</a:t>
            </a:r>
            <a:r>
              <a:rPr dirty="0" sz="700" spc="60">
                <a:latin typeface="ＭＳ ゴシック"/>
                <a:cs typeface="ＭＳ ゴシック"/>
              </a:rPr>
              <a:t> </a:t>
            </a:r>
            <a:r>
              <a:rPr dirty="0" sz="700">
                <a:latin typeface="ＭＳ ゴシック"/>
                <a:cs typeface="ＭＳ ゴシック"/>
              </a:rPr>
              <a:t>Wang</a:t>
            </a:r>
            <a:r>
              <a:rPr dirty="0" sz="700" spc="60">
                <a:latin typeface="ＭＳ ゴシック"/>
                <a:cs typeface="ＭＳ ゴシック"/>
              </a:rPr>
              <a:t> </a:t>
            </a:r>
            <a:r>
              <a:rPr dirty="0" sz="700">
                <a:latin typeface="ＭＳ ゴシック"/>
                <a:cs typeface="ＭＳ ゴシック"/>
              </a:rPr>
              <a:t>YL.</a:t>
            </a:r>
            <a:r>
              <a:rPr dirty="0" sz="700" spc="60">
                <a:latin typeface="ＭＳ ゴシック"/>
                <a:cs typeface="ＭＳ ゴシック"/>
              </a:rPr>
              <a:t> </a:t>
            </a:r>
            <a:r>
              <a:rPr dirty="0" sz="700">
                <a:latin typeface="ＭＳ ゴシック"/>
                <a:cs typeface="ＭＳ ゴシック"/>
              </a:rPr>
              <a:t>Emotion,</a:t>
            </a:r>
            <a:r>
              <a:rPr dirty="0" sz="700" spc="60">
                <a:latin typeface="ＭＳ ゴシック"/>
                <a:cs typeface="ＭＳ ゴシック"/>
              </a:rPr>
              <a:t> </a:t>
            </a:r>
            <a:r>
              <a:rPr dirty="0" sz="700">
                <a:latin typeface="ＭＳ ゴシック"/>
                <a:cs typeface="ＭＳ ゴシック"/>
              </a:rPr>
              <a:t>emotion</a:t>
            </a:r>
            <a:r>
              <a:rPr dirty="0" sz="700" spc="45">
                <a:latin typeface="ＭＳ ゴシック"/>
                <a:cs typeface="ＭＳ ゴシック"/>
              </a:rPr>
              <a:t> </a:t>
            </a:r>
            <a:r>
              <a:rPr dirty="0" sz="700">
                <a:latin typeface="ＭＳ ゴシック"/>
                <a:cs typeface="ＭＳ ゴシック"/>
              </a:rPr>
              <a:t>regulation</a:t>
            </a:r>
            <a:r>
              <a:rPr dirty="0" sz="700" spc="60">
                <a:latin typeface="ＭＳ ゴシック"/>
                <a:cs typeface="ＭＳ ゴシック"/>
              </a:rPr>
              <a:t> </a:t>
            </a:r>
            <a:r>
              <a:rPr dirty="0" sz="700">
                <a:latin typeface="ＭＳ ゴシック"/>
                <a:cs typeface="ＭＳ ゴシック"/>
              </a:rPr>
              <a:t>and</a:t>
            </a:r>
            <a:r>
              <a:rPr dirty="0" sz="700" spc="45">
                <a:latin typeface="ＭＳ ゴシック"/>
                <a:cs typeface="ＭＳ ゴシック"/>
              </a:rPr>
              <a:t> </a:t>
            </a:r>
            <a:r>
              <a:rPr dirty="0" sz="700">
                <a:latin typeface="ＭＳ ゴシック"/>
                <a:cs typeface="ＭＳ ゴシック"/>
              </a:rPr>
              <a:t>sleep:</a:t>
            </a:r>
            <a:r>
              <a:rPr dirty="0" sz="700" spc="60">
                <a:latin typeface="ＭＳ ゴシック"/>
                <a:cs typeface="ＭＳ ゴシック"/>
              </a:rPr>
              <a:t> </a:t>
            </a:r>
            <a:r>
              <a:rPr dirty="0" sz="700">
                <a:latin typeface="ＭＳ ゴシック"/>
                <a:cs typeface="ＭＳ ゴシック"/>
              </a:rPr>
              <a:t>An</a:t>
            </a:r>
            <a:r>
              <a:rPr dirty="0" sz="700" spc="60">
                <a:latin typeface="ＭＳ ゴシック"/>
                <a:cs typeface="ＭＳ ゴシック"/>
              </a:rPr>
              <a:t> </a:t>
            </a:r>
            <a:r>
              <a:rPr dirty="0" sz="700">
                <a:latin typeface="ＭＳ ゴシック"/>
                <a:cs typeface="ＭＳ ゴシック"/>
              </a:rPr>
              <a:t>intimate</a:t>
            </a:r>
            <a:r>
              <a:rPr dirty="0" sz="700" spc="60">
                <a:latin typeface="ＭＳ ゴシック"/>
                <a:cs typeface="ＭＳ ゴシック"/>
              </a:rPr>
              <a:t> </a:t>
            </a:r>
            <a:r>
              <a:rPr dirty="0" sz="700">
                <a:latin typeface="ＭＳ ゴシック"/>
                <a:cs typeface="ＭＳ ゴシック"/>
              </a:rPr>
              <a:t>relationship.</a:t>
            </a:r>
            <a:r>
              <a:rPr dirty="0" sz="700" spc="45">
                <a:latin typeface="ＭＳ ゴシック"/>
                <a:cs typeface="ＭＳ ゴシック"/>
              </a:rPr>
              <a:t> </a:t>
            </a:r>
            <a:r>
              <a:rPr dirty="0" sz="700">
                <a:latin typeface="ＭＳ ゴシック"/>
                <a:cs typeface="ＭＳ ゴシック"/>
              </a:rPr>
              <a:t>AIMS</a:t>
            </a:r>
            <a:r>
              <a:rPr dirty="0" sz="700" spc="60">
                <a:latin typeface="ＭＳ ゴシック"/>
                <a:cs typeface="ＭＳ ゴシック"/>
              </a:rPr>
              <a:t> </a:t>
            </a:r>
            <a:r>
              <a:rPr dirty="0" sz="700">
                <a:latin typeface="ＭＳ ゴシック"/>
                <a:cs typeface="ＭＳ ゴシック"/>
              </a:rPr>
              <a:t>Neurosci.</a:t>
            </a:r>
            <a:r>
              <a:rPr dirty="0" sz="700" spc="45">
                <a:latin typeface="ＭＳ ゴシック"/>
                <a:cs typeface="ＭＳ ゴシック"/>
              </a:rPr>
              <a:t> </a:t>
            </a:r>
            <a:r>
              <a:rPr dirty="0" sz="700" spc="-10">
                <a:latin typeface="ＭＳ ゴシック"/>
                <a:cs typeface="ＭＳ ゴシック"/>
              </a:rPr>
              <a:t>2018;5(1):1-</a:t>
            </a:r>
            <a:r>
              <a:rPr dirty="0" sz="700" spc="-25">
                <a:latin typeface="ＭＳ ゴシック"/>
                <a:cs typeface="ＭＳ ゴシック"/>
              </a:rPr>
              <a:t>17.</a:t>
            </a:r>
            <a:endParaRPr sz="700">
              <a:latin typeface="ＭＳ ゴシック"/>
              <a:cs typeface="ＭＳ ゴシック"/>
            </a:endParaRPr>
          </a:p>
          <a:p>
            <a:pPr marL="38100" marR="241935">
              <a:lnSpc>
                <a:spcPts val="950"/>
              </a:lnSpc>
              <a:spcBef>
                <a:spcPts val="35"/>
              </a:spcBef>
            </a:pPr>
            <a:r>
              <a:rPr dirty="0" baseline="30864" sz="675">
                <a:latin typeface="ＭＳ ゴシック"/>
                <a:cs typeface="ＭＳ ゴシック"/>
              </a:rPr>
              <a:t>2</a:t>
            </a:r>
            <a:r>
              <a:rPr dirty="0" baseline="30864" sz="675" spc="277">
                <a:latin typeface="ＭＳ ゴシック"/>
                <a:cs typeface="ＭＳ ゴシック"/>
              </a:rPr>
              <a:t> </a:t>
            </a:r>
            <a:r>
              <a:rPr dirty="0" sz="700">
                <a:latin typeface="ＭＳ ゴシック"/>
                <a:cs typeface="ＭＳ ゴシック"/>
              </a:rPr>
              <a:t>Groeger</a:t>
            </a:r>
            <a:r>
              <a:rPr dirty="0" sz="700" spc="40">
                <a:latin typeface="ＭＳ ゴシック"/>
                <a:cs typeface="ＭＳ ゴシック"/>
              </a:rPr>
              <a:t> </a:t>
            </a:r>
            <a:r>
              <a:rPr dirty="0" sz="700">
                <a:latin typeface="ＭＳ ゴシック"/>
                <a:cs typeface="ＭＳ ゴシック"/>
              </a:rPr>
              <a:t>JA,</a:t>
            </a:r>
            <a:r>
              <a:rPr dirty="0" sz="700" spc="55">
                <a:latin typeface="ＭＳ ゴシック"/>
                <a:cs typeface="ＭＳ ゴシック"/>
              </a:rPr>
              <a:t> </a:t>
            </a:r>
            <a:r>
              <a:rPr dirty="0" sz="700">
                <a:latin typeface="ＭＳ ゴシック"/>
                <a:cs typeface="ＭＳ ゴシック"/>
              </a:rPr>
              <a:t>Stanley</a:t>
            </a:r>
            <a:r>
              <a:rPr dirty="0" sz="700" spc="40">
                <a:latin typeface="ＭＳ ゴシック"/>
                <a:cs typeface="ＭＳ ゴシック"/>
              </a:rPr>
              <a:t> </a:t>
            </a:r>
            <a:r>
              <a:rPr dirty="0" sz="700">
                <a:latin typeface="ＭＳ ゴシック"/>
                <a:cs typeface="ＭＳ ゴシック"/>
              </a:rPr>
              <a:t>N,</a:t>
            </a:r>
            <a:r>
              <a:rPr dirty="0" sz="700" spc="40">
                <a:latin typeface="ＭＳ ゴシック"/>
                <a:cs typeface="ＭＳ ゴシック"/>
              </a:rPr>
              <a:t> </a:t>
            </a:r>
            <a:r>
              <a:rPr dirty="0" sz="700">
                <a:latin typeface="ＭＳ ゴシック"/>
                <a:cs typeface="ＭＳ ゴシック"/>
              </a:rPr>
              <a:t>Deacon</a:t>
            </a:r>
            <a:r>
              <a:rPr dirty="0" sz="700" spc="50">
                <a:latin typeface="ＭＳ ゴシック"/>
                <a:cs typeface="ＭＳ ゴシック"/>
              </a:rPr>
              <a:t> </a:t>
            </a:r>
            <a:r>
              <a:rPr dirty="0" sz="700">
                <a:latin typeface="ＭＳ ゴシック"/>
                <a:cs typeface="ＭＳ ゴシック"/>
              </a:rPr>
              <a:t>S,</a:t>
            </a:r>
            <a:r>
              <a:rPr dirty="0" sz="700" spc="50">
                <a:latin typeface="ＭＳ ゴシック"/>
                <a:cs typeface="ＭＳ ゴシック"/>
              </a:rPr>
              <a:t> </a:t>
            </a:r>
            <a:r>
              <a:rPr dirty="0" sz="700">
                <a:latin typeface="ＭＳ ゴシック"/>
                <a:cs typeface="ＭＳ ゴシック"/>
              </a:rPr>
              <a:t>Dijk</a:t>
            </a:r>
            <a:r>
              <a:rPr dirty="0" sz="700" spc="45">
                <a:latin typeface="ＭＳ ゴシック"/>
                <a:cs typeface="ＭＳ ゴシック"/>
              </a:rPr>
              <a:t> </a:t>
            </a:r>
            <a:r>
              <a:rPr dirty="0" sz="700">
                <a:latin typeface="ＭＳ ゴシック"/>
                <a:cs typeface="ＭＳ ゴシック"/>
              </a:rPr>
              <a:t>DJ.</a:t>
            </a:r>
            <a:r>
              <a:rPr dirty="0" sz="700" spc="50">
                <a:latin typeface="ＭＳ ゴシック"/>
                <a:cs typeface="ＭＳ ゴシック"/>
              </a:rPr>
              <a:t> </a:t>
            </a:r>
            <a:r>
              <a:rPr dirty="0" sz="700">
                <a:latin typeface="ＭＳ ゴシック"/>
                <a:cs typeface="ＭＳ ゴシック"/>
              </a:rPr>
              <a:t>Dissociating</a:t>
            </a:r>
            <a:r>
              <a:rPr dirty="0" sz="700" spc="50">
                <a:latin typeface="ＭＳ ゴシック"/>
                <a:cs typeface="ＭＳ ゴシック"/>
              </a:rPr>
              <a:t> </a:t>
            </a:r>
            <a:r>
              <a:rPr dirty="0" sz="700">
                <a:latin typeface="ＭＳ ゴシック"/>
                <a:cs typeface="ＭＳ ゴシック"/>
              </a:rPr>
              <a:t>effects</a:t>
            </a:r>
            <a:r>
              <a:rPr dirty="0" sz="700" spc="55">
                <a:latin typeface="ＭＳ ゴシック"/>
                <a:cs typeface="ＭＳ ゴシック"/>
              </a:rPr>
              <a:t> </a:t>
            </a:r>
            <a:r>
              <a:rPr dirty="0" sz="700">
                <a:latin typeface="ＭＳ ゴシック"/>
                <a:cs typeface="ＭＳ ゴシック"/>
              </a:rPr>
              <a:t>of</a:t>
            </a:r>
            <a:r>
              <a:rPr dirty="0" sz="700" spc="50">
                <a:latin typeface="ＭＳ ゴシック"/>
                <a:cs typeface="ＭＳ ゴシック"/>
              </a:rPr>
              <a:t> </a:t>
            </a:r>
            <a:r>
              <a:rPr dirty="0" sz="700">
                <a:latin typeface="ＭＳ ゴシック"/>
                <a:cs typeface="ＭＳ ゴシック"/>
              </a:rPr>
              <a:t>global</a:t>
            </a:r>
            <a:r>
              <a:rPr dirty="0" sz="700" spc="50">
                <a:latin typeface="ＭＳ ゴシック"/>
                <a:cs typeface="ＭＳ ゴシック"/>
              </a:rPr>
              <a:t> </a:t>
            </a:r>
            <a:r>
              <a:rPr dirty="0" sz="700">
                <a:latin typeface="ＭＳ ゴシック"/>
                <a:cs typeface="ＭＳ ゴシック"/>
              </a:rPr>
              <a:t>SWS</a:t>
            </a:r>
            <a:r>
              <a:rPr dirty="0" sz="700" spc="40">
                <a:latin typeface="ＭＳ ゴシック"/>
                <a:cs typeface="ＭＳ ゴシック"/>
              </a:rPr>
              <a:t> </a:t>
            </a:r>
            <a:r>
              <a:rPr dirty="0" sz="700">
                <a:latin typeface="ＭＳ ゴシック"/>
                <a:cs typeface="ＭＳ ゴシック"/>
              </a:rPr>
              <a:t>disruption</a:t>
            </a:r>
            <a:r>
              <a:rPr dirty="0" sz="700" spc="55">
                <a:latin typeface="ＭＳ ゴシック"/>
                <a:cs typeface="ＭＳ ゴシック"/>
              </a:rPr>
              <a:t> </a:t>
            </a:r>
            <a:r>
              <a:rPr dirty="0" sz="700">
                <a:latin typeface="ＭＳ ゴシック"/>
                <a:cs typeface="ＭＳ ゴシック"/>
              </a:rPr>
              <a:t>and</a:t>
            </a:r>
            <a:r>
              <a:rPr dirty="0" sz="700" spc="40">
                <a:latin typeface="ＭＳ ゴシック"/>
                <a:cs typeface="ＭＳ ゴシック"/>
              </a:rPr>
              <a:t> </a:t>
            </a:r>
            <a:r>
              <a:rPr dirty="0" sz="700">
                <a:latin typeface="ＭＳ ゴシック"/>
                <a:cs typeface="ＭＳ ゴシック"/>
              </a:rPr>
              <a:t>healthy</a:t>
            </a:r>
            <a:r>
              <a:rPr dirty="0" sz="700" spc="50">
                <a:latin typeface="ＭＳ ゴシック"/>
                <a:cs typeface="ＭＳ ゴシック"/>
              </a:rPr>
              <a:t> </a:t>
            </a:r>
            <a:r>
              <a:rPr dirty="0" sz="700">
                <a:latin typeface="ＭＳ ゴシック"/>
                <a:cs typeface="ＭＳ ゴシック"/>
              </a:rPr>
              <a:t>aging</a:t>
            </a:r>
            <a:r>
              <a:rPr dirty="0" sz="700" spc="50">
                <a:latin typeface="ＭＳ ゴシック"/>
                <a:cs typeface="ＭＳ ゴシック"/>
              </a:rPr>
              <a:t> </a:t>
            </a:r>
            <a:r>
              <a:rPr dirty="0" sz="700">
                <a:latin typeface="ＭＳ ゴシック"/>
                <a:cs typeface="ＭＳ ゴシック"/>
              </a:rPr>
              <a:t>on</a:t>
            </a:r>
            <a:r>
              <a:rPr dirty="0" sz="700" spc="55">
                <a:latin typeface="ＭＳ ゴシック"/>
                <a:cs typeface="ＭＳ ゴシック"/>
              </a:rPr>
              <a:t> </a:t>
            </a:r>
            <a:r>
              <a:rPr dirty="0" sz="700" spc="-10">
                <a:latin typeface="ＭＳ ゴシック"/>
                <a:cs typeface="ＭＳ ゴシック"/>
              </a:rPr>
              <a:t>waking </a:t>
            </a:r>
            <a:r>
              <a:rPr dirty="0" sz="700">
                <a:latin typeface="ＭＳ ゴシック"/>
                <a:cs typeface="ＭＳ ゴシック"/>
              </a:rPr>
              <a:t>performance</a:t>
            </a:r>
            <a:r>
              <a:rPr dirty="0" sz="700" spc="90">
                <a:latin typeface="ＭＳ ゴシック"/>
                <a:cs typeface="ＭＳ ゴシック"/>
              </a:rPr>
              <a:t> </a:t>
            </a:r>
            <a:r>
              <a:rPr dirty="0" sz="700">
                <a:latin typeface="ＭＳ ゴシック"/>
                <a:cs typeface="ＭＳ ゴシック"/>
              </a:rPr>
              <a:t>and</a:t>
            </a:r>
            <a:r>
              <a:rPr dirty="0" sz="700" spc="105">
                <a:latin typeface="ＭＳ ゴシック"/>
                <a:cs typeface="ＭＳ ゴシック"/>
              </a:rPr>
              <a:t> </a:t>
            </a:r>
            <a:r>
              <a:rPr dirty="0" sz="700">
                <a:latin typeface="ＭＳ ゴシック"/>
                <a:cs typeface="ＭＳ ゴシック"/>
              </a:rPr>
              <a:t>daytime</a:t>
            </a:r>
            <a:r>
              <a:rPr dirty="0" sz="700" spc="90">
                <a:latin typeface="ＭＳ ゴシック"/>
                <a:cs typeface="ＭＳ ゴシック"/>
              </a:rPr>
              <a:t> </a:t>
            </a:r>
            <a:r>
              <a:rPr dirty="0" sz="700">
                <a:latin typeface="ＭＳ ゴシック"/>
                <a:cs typeface="ＭＳ ゴシック"/>
              </a:rPr>
              <a:t>sleepiness.</a:t>
            </a:r>
            <a:r>
              <a:rPr dirty="0" sz="700" spc="95">
                <a:latin typeface="ＭＳ ゴシック"/>
                <a:cs typeface="ＭＳ ゴシック"/>
              </a:rPr>
              <a:t> </a:t>
            </a:r>
            <a:r>
              <a:rPr dirty="0" sz="700">
                <a:latin typeface="ＭＳ ゴシック"/>
                <a:cs typeface="ＭＳ ゴシック"/>
              </a:rPr>
              <a:t>Sleep.</a:t>
            </a:r>
            <a:r>
              <a:rPr dirty="0" sz="700" spc="105">
                <a:latin typeface="ＭＳ ゴシック"/>
                <a:cs typeface="ＭＳ ゴシック"/>
              </a:rPr>
              <a:t> </a:t>
            </a:r>
            <a:r>
              <a:rPr dirty="0" sz="700">
                <a:latin typeface="ＭＳ ゴシック"/>
                <a:cs typeface="ＭＳ ゴシック"/>
              </a:rPr>
              <a:t>2014;37(6):1127-</a:t>
            </a:r>
            <a:r>
              <a:rPr dirty="0" sz="700" spc="-25">
                <a:latin typeface="ＭＳ ゴシック"/>
                <a:cs typeface="ＭＳ ゴシック"/>
              </a:rPr>
              <a:t>42.</a:t>
            </a:r>
            <a:endParaRPr sz="700">
              <a:latin typeface="ＭＳ ゴシック"/>
              <a:cs typeface="ＭＳ ゴシック"/>
            </a:endParaRPr>
          </a:p>
          <a:p>
            <a:pPr marL="38100">
              <a:lnSpc>
                <a:spcPct val="100000"/>
              </a:lnSpc>
              <a:spcBef>
                <a:spcPts val="40"/>
              </a:spcBef>
            </a:pPr>
            <a:r>
              <a:rPr dirty="0" baseline="30864" sz="675">
                <a:latin typeface="ＭＳ ゴシック"/>
                <a:cs typeface="ＭＳ ゴシック"/>
              </a:rPr>
              <a:t>3</a:t>
            </a:r>
            <a:r>
              <a:rPr dirty="0" baseline="30864" sz="675" spc="284">
                <a:latin typeface="ＭＳ ゴシック"/>
                <a:cs typeface="ＭＳ ゴシック"/>
              </a:rPr>
              <a:t> </a:t>
            </a:r>
            <a:r>
              <a:rPr dirty="0" sz="700">
                <a:latin typeface="ＭＳ ゴシック"/>
                <a:cs typeface="ＭＳ ゴシック"/>
              </a:rPr>
              <a:t>Léger</a:t>
            </a:r>
            <a:r>
              <a:rPr dirty="0" sz="700" spc="55">
                <a:latin typeface="ＭＳ ゴシック"/>
                <a:cs typeface="ＭＳ ゴシック"/>
              </a:rPr>
              <a:t> </a:t>
            </a:r>
            <a:r>
              <a:rPr dirty="0" sz="700">
                <a:latin typeface="ＭＳ ゴシック"/>
                <a:cs typeface="ＭＳ ゴシック"/>
              </a:rPr>
              <a:t>D,</a:t>
            </a:r>
            <a:r>
              <a:rPr dirty="0" sz="700" spc="60">
                <a:latin typeface="ＭＳ ゴシック"/>
                <a:cs typeface="ＭＳ ゴシック"/>
              </a:rPr>
              <a:t> </a:t>
            </a:r>
            <a:r>
              <a:rPr dirty="0" sz="700">
                <a:latin typeface="ＭＳ ゴシック"/>
                <a:cs typeface="ＭＳ ゴシック"/>
              </a:rPr>
              <a:t>Pepin</a:t>
            </a:r>
            <a:r>
              <a:rPr dirty="0" sz="700" spc="55">
                <a:latin typeface="ＭＳ ゴシック"/>
                <a:cs typeface="ＭＳ ゴシック"/>
              </a:rPr>
              <a:t> </a:t>
            </a:r>
            <a:r>
              <a:rPr dirty="0" sz="700">
                <a:latin typeface="ＭＳ ゴシック"/>
                <a:cs typeface="ＭＳ ゴシック"/>
              </a:rPr>
              <a:t>E,</a:t>
            </a:r>
            <a:r>
              <a:rPr dirty="0" sz="700" spc="60">
                <a:latin typeface="ＭＳ ゴシック"/>
                <a:cs typeface="ＭＳ ゴシック"/>
              </a:rPr>
              <a:t> </a:t>
            </a:r>
            <a:r>
              <a:rPr dirty="0" sz="700">
                <a:latin typeface="ＭＳ ゴシック"/>
                <a:cs typeface="ＭＳ ゴシック"/>
              </a:rPr>
              <a:t>Caetano</a:t>
            </a:r>
            <a:r>
              <a:rPr dirty="0" sz="700" spc="45">
                <a:latin typeface="ＭＳ ゴシック"/>
                <a:cs typeface="ＭＳ ゴシック"/>
              </a:rPr>
              <a:t> </a:t>
            </a:r>
            <a:r>
              <a:rPr dirty="0" sz="700">
                <a:latin typeface="ＭＳ ゴシック"/>
                <a:cs typeface="ＭＳ ゴシック"/>
              </a:rPr>
              <a:t>G.</a:t>
            </a:r>
            <a:r>
              <a:rPr dirty="0" sz="700" spc="45">
                <a:latin typeface="ＭＳ ゴシック"/>
                <a:cs typeface="ＭＳ ゴシック"/>
              </a:rPr>
              <a:t> </a:t>
            </a:r>
            <a:r>
              <a:rPr dirty="0" sz="700">
                <a:latin typeface="ＭＳ ゴシック"/>
                <a:cs typeface="ＭＳ ゴシック"/>
              </a:rPr>
              <a:t>The</a:t>
            </a:r>
            <a:r>
              <a:rPr dirty="0" sz="700" spc="55">
                <a:latin typeface="ＭＳ ゴシック"/>
                <a:cs typeface="ＭＳ ゴシック"/>
              </a:rPr>
              <a:t> </a:t>
            </a:r>
            <a:r>
              <a:rPr dirty="0" sz="700">
                <a:latin typeface="ＭＳ ゴシック"/>
                <a:cs typeface="ＭＳ ゴシック"/>
              </a:rPr>
              <a:t>Economic</a:t>
            </a:r>
            <a:r>
              <a:rPr dirty="0" sz="700" spc="55">
                <a:latin typeface="ＭＳ ゴシック"/>
                <a:cs typeface="ＭＳ ゴシック"/>
              </a:rPr>
              <a:t> </a:t>
            </a:r>
            <a:r>
              <a:rPr dirty="0" sz="700">
                <a:latin typeface="ＭＳ ゴシック"/>
                <a:cs typeface="ＭＳ ゴシック"/>
              </a:rPr>
              <a:t>Burden</a:t>
            </a:r>
            <a:r>
              <a:rPr dirty="0" sz="700" spc="60">
                <a:latin typeface="ＭＳ ゴシック"/>
                <a:cs typeface="ＭＳ ゴシック"/>
              </a:rPr>
              <a:t> </a:t>
            </a:r>
            <a:r>
              <a:rPr dirty="0" sz="700">
                <a:latin typeface="ＭＳ ゴシック"/>
                <a:cs typeface="ＭＳ ゴシック"/>
              </a:rPr>
              <a:t>of</a:t>
            </a:r>
            <a:r>
              <a:rPr dirty="0" sz="700" spc="55">
                <a:latin typeface="ＭＳ ゴシック"/>
                <a:cs typeface="ＭＳ ゴシック"/>
              </a:rPr>
              <a:t> </a:t>
            </a:r>
            <a:r>
              <a:rPr dirty="0" sz="700">
                <a:latin typeface="ＭＳ ゴシック"/>
                <a:cs typeface="ＭＳ ゴシック"/>
              </a:rPr>
              <a:t>Sleepy</a:t>
            </a:r>
            <a:r>
              <a:rPr dirty="0" sz="700" spc="45">
                <a:latin typeface="ＭＳ ゴシック"/>
                <a:cs typeface="ＭＳ ゴシック"/>
              </a:rPr>
              <a:t> </a:t>
            </a:r>
            <a:r>
              <a:rPr dirty="0" sz="700">
                <a:latin typeface="ＭＳ ゴシック"/>
                <a:cs typeface="ＭＳ ゴシック"/>
              </a:rPr>
              <a:t>Driving.</a:t>
            </a:r>
            <a:r>
              <a:rPr dirty="0" sz="700" spc="45">
                <a:latin typeface="ＭＳ ゴシック"/>
                <a:cs typeface="ＭＳ ゴシック"/>
              </a:rPr>
              <a:t> </a:t>
            </a:r>
            <a:r>
              <a:rPr dirty="0" sz="700">
                <a:latin typeface="ＭＳ ゴシック"/>
                <a:cs typeface="ＭＳ ゴシック"/>
              </a:rPr>
              <a:t>Sleep</a:t>
            </a:r>
            <a:r>
              <a:rPr dirty="0" sz="700" spc="45">
                <a:latin typeface="ＭＳ ゴシック"/>
                <a:cs typeface="ＭＳ ゴシック"/>
              </a:rPr>
              <a:t> </a:t>
            </a:r>
            <a:r>
              <a:rPr dirty="0" sz="700">
                <a:latin typeface="ＭＳ ゴシック"/>
                <a:cs typeface="ＭＳ ゴシック"/>
              </a:rPr>
              <a:t>Med</a:t>
            </a:r>
            <a:r>
              <a:rPr dirty="0" sz="700" spc="60">
                <a:latin typeface="ＭＳ ゴシック"/>
                <a:cs typeface="ＭＳ ゴシック"/>
              </a:rPr>
              <a:t> </a:t>
            </a:r>
            <a:r>
              <a:rPr dirty="0" sz="700">
                <a:latin typeface="ＭＳ ゴシック"/>
                <a:cs typeface="ＭＳ ゴシック"/>
              </a:rPr>
              <a:t>Clin.</a:t>
            </a:r>
            <a:r>
              <a:rPr dirty="0" sz="700" spc="55">
                <a:latin typeface="ＭＳ ゴシック"/>
                <a:cs typeface="ＭＳ ゴシック"/>
              </a:rPr>
              <a:t> </a:t>
            </a:r>
            <a:r>
              <a:rPr dirty="0" sz="700">
                <a:latin typeface="ＭＳ ゴシック"/>
                <a:cs typeface="ＭＳ ゴシック"/>
              </a:rPr>
              <a:t>2019;14(4):423-</a:t>
            </a:r>
            <a:r>
              <a:rPr dirty="0" sz="700" spc="-25">
                <a:latin typeface="ＭＳ ゴシック"/>
                <a:cs typeface="ＭＳ ゴシック"/>
              </a:rPr>
              <a:t>9.</a:t>
            </a:r>
            <a:endParaRPr sz="700">
              <a:latin typeface="ＭＳ ゴシック"/>
              <a:cs typeface="ＭＳ ゴシック"/>
            </a:endParaRPr>
          </a:p>
          <a:p>
            <a:pPr marL="38100" marR="287655">
              <a:lnSpc>
                <a:spcPct val="111400"/>
              </a:lnSpc>
              <a:spcBef>
                <a:spcPts val="15"/>
              </a:spcBef>
            </a:pPr>
            <a:r>
              <a:rPr dirty="0" baseline="30864" sz="675">
                <a:latin typeface="ＭＳ ゴシック"/>
                <a:cs typeface="ＭＳ ゴシック"/>
              </a:rPr>
              <a:t>4</a:t>
            </a:r>
            <a:r>
              <a:rPr dirty="0" baseline="30864" sz="675" spc="284">
                <a:latin typeface="ＭＳ ゴシック"/>
                <a:cs typeface="ＭＳ ゴシック"/>
              </a:rPr>
              <a:t> </a:t>
            </a:r>
            <a:r>
              <a:rPr dirty="0" sz="700">
                <a:latin typeface="ＭＳ ゴシック"/>
                <a:cs typeface="ＭＳ ゴシック"/>
              </a:rPr>
              <a:t>Häusler</a:t>
            </a:r>
            <a:r>
              <a:rPr dirty="0" sz="700" spc="50">
                <a:latin typeface="ＭＳ ゴシック"/>
                <a:cs typeface="ＭＳ ゴシック"/>
              </a:rPr>
              <a:t> </a:t>
            </a:r>
            <a:r>
              <a:rPr dirty="0" sz="700">
                <a:latin typeface="ＭＳ ゴシック"/>
                <a:cs typeface="ＭＳ ゴシック"/>
              </a:rPr>
              <a:t>N,</a:t>
            </a:r>
            <a:r>
              <a:rPr dirty="0" sz="700" spc="45">
                <a:latin typeface="ＭＳ ゴシック"/>
                <a:cs typeface="ＭＳ ゴシック"/>
              </a:rPr>
              <a:t> </a:t>
            </a:r>
            <a:r>
              <a:rPr dirty="0" sz="700">
                <a:latin typeface="ＭＳ ゴシック"/>
                <a:cs typeface="ＭＳ ゴシック"/>
              </a:rPr>
              <a:t>Heinzer</a:t>
            </a:r>
            <a:r>
              <a:rPr dirty="0" sz="700" spc="60">
                <a:latin typeface="ＭＳ ゴシック"/>
                <a:cs typeface="ＭＳ ゴシック"/>
              </a:rPr>
              <a:t> </a:t>
            </a:r>
            <a:r>
              <a:rPr dirty="0" sz="700">
                <a:latin typeface="ＭＳ ゴシック"/>
                <a:cs typeface="ＭＳ ゴシック"/>
              </a:rPr>
              <a:t>R,</a:t>
            </a:r>
            <a:r>
              <a:rPr dirty="0" sz="700" spc="60">
                <a:latin typeface="ＭＳ ゴシック"/>
                <a:cs typeface="ＭＳ ゴシック"/>
              </a:rPr>
              <a:t> </a:t>
            </a:r>
            <a:r>
              <a:rPr dirty="0" sz="700">
                <a:latin typeface="ＭＳ ゴシック"/>
                <a:cs typeface="ＭＳ ゴシック"/>
              </a:rPr>
              <a:t>Haba-Rubio</a:t>
            </a:r>
            <a:r>
              <a:rPr dirty="0" sz="700" spc="55">
                <a:latin typeface="ＭＳ ゴシック"/>
                <a:cs typeface="ＭＳ ゴシック"/>
              </a:rPr>
              <a:t> </a:t>
            </a:r>
            <a:r>
              <a:rPr dirty="0" sz="700">
                <a:latin typeface="ＭＳ ゴシック"/>
                <a:cs typeface="ＭＳ ゴシック"/>
              </a:rPr>
              <a:t>J,</a:t>
            </a:r>
            <a:r>
              <a:rPr dirty="0" sz="700" spc="60">
                <a:latin typeface="ＭＳ ゴシック"/>
                <a:cs typeface="ＭＳ ゴシック"/>
              </a:rPr>
              <a:t> </a:t>
            </a:r>
            <a:r>
              <a:rPr dirty="0" sz="700">
                <a:latin typeface="ＭＳ ゴシック"/>
                <a:cs typeface="ＭＳ ゴシック"/>
              </a:rPr>
              <a:t>Marques-Vidal</a:t>
            </a:r>
            <a:r>
              <a:rPr dirty="0" sz="700" spc="45">
                <a:latin typeface="ＭＳ ゴシック"/>
                <a:cs typeface="ＭＳ ゴシック"/>
              </a:rPr>
              <a:t> </a:t>
            </a:r>
            <a:r>
              <a:rPr dirty="0" sz="700">
                <a:latin typeface="ＭＳ ゴシック"/>
                <a:cs typeface="ＭＳ ゴシック"/>
              </a:rPr>
              <a:t>P.</a:t>
            </a:r>
            <a:r>
              <a:rPr dirty="0" sz="700" spc="50">
                <a:latin typeface="ＭＳ ゴシック"/>
                <a:cs typeface="ＭＳ ゴシック"/>
              </a:rPr>
              <a:t> </a:t>
            </a:r>
            <a:r>
              <a:rPr dirty="0" sz="700">
                <a:latin typeface="ＭＳ ゴシック"/>
                <a:cs typeface="ＭＳ ゴシック"/>
              </a:rPr>
              <a:t>Does</a:t>
            </a:r>
            <a:r>
              <a:rPr dirty="0" sz="700" spc="55">
                <a:latin typeface="ＭＳ ゴシック"/>
                <a:cs typeface="ＭＳ ゴシック"/>
              </a:rPr>
              <a:t> </a:t>
            </a:r>
            <a:r>
              <a:rPr dirty="0" sz="700">
                <a:latin typeface="ＭＳ ゴシック"/>
                <a:cs typeface="ＭＳ ゴシック"/>
              </a:rPr>
              <a:t>sleep</a:t>
            </a:r>
            <a:r>
              <a:rPr dirty="0" sz="700" spc="60">
                <a:latin typeface="ＭＳ ゴシック"/>
                <a:cs typeface="ＭＳ ゴシック"/>
              </a:rPr>
              <a:t> </a:t>
            </a:r>
            <a:r>
              <a:rPr dirty="0" sz="700">
                <a:latin typeface="ＭＳ ゴシック"/>
                <a:cs typeface="ＭＳ ゴシック"/>
              </a:rPr>
              <a:t>affect</a:t>
            </a:r>
            <a:r>
              <a:rPr dirty="0" sz="700" spc="50">
                <a:latin typeface="ＭＳ ゴシック"/>
                <a:cs typeface="ＭＳ ゴシック"/>
              </a:rPr>
              <a:t> </a:t>
            </a:r>
            <a:r>
              <a:rPr dirty="0" sz="700">
                <a:latin typeface="ＭＳ ゴシック"/>
                <a:cs typeface="ＭＳ ゴシック"/>
              </a:rPr>
              <a:t>weight</a:t>
            </a:r>
            <a:r>
              <a:rPr dirty="0" sz="700" spc="55">
                <a:latin typeface="ＭＳ ゴシック"/>
                <a:cs typeface="ＭＳ ゴシック"/>
              </a:rPr>
              <a:t> </a:t>
            </a:r>
            <a:r>
              <a:rPr dirty="0" sz="700">
                <a:latin typeface="ＭＳ ゴシック"/>
                <a:cs typeface="ＭＳ ゴシック"/>
              </a:rPr>
              <a:t>gain?</a:t>
            </a:r>
            <a:r>
              <a:rPr dirty="0" sz="700" spc="60">
                <a:latin typeface="ＭＳ ゴシック"/>
                <a:cs typeface="ＭＳ ゴシック"/>
              </a:rPr>
              <a:t> </a:t>
            </a:r>
            <a:r>
              <a:rPr dirty="0" sz="700">
                <a:latin typeface="ＭＳ ゴシック"/>
                <a:cs typeface="ＭＳ ゴシック"/>
              </a:rPr>
              <a:t>Assessing</a:t>
            </a:r>
            <a:r>
              <a:rPr dirty="0" sz="700" spc="60">
                <a:latin typeface="ＭＳ ゴシック"/>
                <a:cs typeface="ＭＳ ゴシック"/>
              </a:rPr>
              <a:t> </a:t>
            </a:r>
            <a:r>
              <a:rPr dirty="0" sz="700">
                <a:latin typeface="ＭＳ ゴシック"/>
                <a:cs typeface="ＭＳ ゴシック"/>
              </a:rPr>
              <a:t>subjective</a:t>
            </a:r>
            <a:r>
              <a:rPr dirty="0" sz="700" spc="55">
                <a:latin typeface="ＭＳ ゴシック"/>
                <a:cs typeface="ＭＳ ゴシック"/>
              </a:rPr>
              <a:t> </a:t>
            </a:r>
            <a:r>
              <a:rPr dirty="0" sz="700">
                <a:latin typeface="ＭＳ ゴシック"/>
                <a:cs typeface="ＭＳ ゴシック"/>
              </a:rPr>
              <a:t>sleep</a:t>
            </a:r>
            <a:r>
              <a:rPr dirty="0" sz="700" spc="60">
                <a:latin typeface="ＭＳ ゴシック"/>
                <a:cs typeface="ＭＳ ゴシック"/>
              </a:rPr>
              <a:t> </a:t>
            </a:r>
            <a:r>
              <a:rPr dirty="0" sz="700" spc="-25">
                <a:latin typeface="ＭＳ ゴシック"/>
                <a:cs typeface="ＭＳ ゴシック"/>
              </a:rPr>
              <a:t>and </a:t>
            </a:r>
            <a:r>
              <a:rPr dirty="0" sz="700">
                <a:latin typeface="ＭＳ ゴシック"/>
                <a:cs typeface="ＭＳ ゴシック"/>
              </a:rPr>
              <a:t>polysomnography</a:t>
            </a:r>
            <a:r>
              <a:rPr dirty="0" sz="700" spc="80">
                <a:latin typeface="ＭＳ ゴシック"/>
                <a:cs typeface="ＭＳ ゴシック"/>
              </a:rPr>
              <a:t> </a:t>
            </a:r>
            <a:r>
              <a:rPr dirty="0" sz="700">
                <a:latin typeface="ＭＳ ゴシック"/>
                <a:cs typeface="ＭＳ ゴシック"/>
              </a:rPr>
              <a:t>measures</a:t>
            </a:r>
            <a:r>
              <a:rPr dirty="0" sz="700" spc="85">
                <a:latin typeface="ＭＳ ゴシック"/>
                <a:cs typeface="ＭＳ ゴシック"/>
              </a:rPr>
              <a:t> </a:t>
            </a:r>
            <a:r>
              <a:rPr dirty="0" sz="700">
                <a:latin typeface="ＭＳ ゴシック"/>
                <a:cs typeface="ＭＳ ゴシック"/>
              </a:rPr>
              <a:t>in</a:t>
            </a:r>
            <a:r>
              <a:rPr dirty="0" sz="700" spc="85">
                <a:latin typeface="ＭＳ ゴシック"/>
                <a:cs typeface="ＭＳ ゴシック"/>
              </a:rPr>
              <a:t> </a:t>
            </a:r>
            <a:r>
              <a:rPr dirty="0" sz="700">
                <a:latin typeface="ＭＳ ゴシック"/>
                <a:cs typeface="ＭＳ ゴシック"/>
              </a:rPr>
              <a:t>a</a:t>
            </a:r>
            <a:r>
              <a:rPr dirty="0" sz="700" spc="70">
                <a:latin typeface="ＭＳ ゴシック"/>
                <a:cs typeface="ＭＳ ゴシック"/>
              </a:rPr>
              <a:t> </a:t>
            </a:r>
            <a:r>
              <a:rPr dirty="0" sz="700">
                <a:latin typeface="ＭＳ ゴシック"/>
                <a:cs typeface="ＭＳ ゴシック"/>
              </a:rPr>
              <a:t>population-based</a:t>
            </a:r>
            <a:r>
              <a:rPr dirty="0" sz="700" spc="85">
                <a:latin typeface="ＭＳ ゴシック"/>
                <a:cs typeface="ＭＳ ゴシック"/>
              </a:rPr>
              <a:t> </a:t>
            </a:r>
            <a:r>
              <a:rPr dirty="0" sz="700">
                <a:latin typeface="ＭＳ ゴシック"/>
                <a:cs typeface="ＭＳ ゴシック"/>
              </a:rPr>
              <a:t>cohort</a:t>
            </a:r>
            <a:r>
              <a:rPr dirty="0" sz="700" spc="70">
                <a:latin typeface="ＭＳ ゴシック"/>
                <a:cs typeface="ＭＳ ゴシック"/>
              </a:rPr>
              <a:t> </a:t>
            </a:r>
            <a:r>
              <a:rPr dirty="0" sz="700">
                <a:latin typeface="ＭＳ ゴシック"/>
                <a:cs typeface="ＭＳ ゴシック"/>
              </a:rPr>
              <a:t>study</a:t>
            </a:r>
            <a:r>
              <a:rPr dirty="0" sz="700" spc="75">
                <a:latin typeface="ＭＳ ゴシック"/>
                <a:cs typeface="ＭＳ ゴシック"/>
              </a:rPr>
              <a:t> </a:t>
            </a:r>
            <a:r>
              <a:rPr dirty="0" sz="700">
                <a:latin typeface="ＭＳ ゴシック"/>
                <a:cs typeface="ＭＳ ゴシック"/>
              </a:rPr>
              <a:t>(CoLaus/HypnoLaus).</a:t>
            </a:r>
            <a:r>
              <a:rPr dirty="0" sz="700" spc="85">
                <a:latin typeface="ＭＳ ゴシック"/>
                <a:cs typeface="ＭＳ ゴシック"/>
              </a:rPr>
              <a:t> </a:t>
            </a:r>
            <a:r>
              <a:rPr dirty="0" sz="700">
                <a:latin typeface="ＭＳ ゴシック"/>
                <a:cs typeface="ＭＳ ゴシック"/>
              </a:rPr>
              <a:t>Sleep.</a:t>
            </a:r>
            <a:r>
              <a:rPr dirty="0" sz="700" spc="70">
                <a:latin typeface="ＭＳ ゴシック"/>
                <a:cs typeface="ＭＳ ゴシック"/>
              </a:rPr>
              <a:t> </a:t>
            </a:r>
            <a:r>
              <a:rPr dirty="0" sz="700" spc="-10">
                <a:latin typeface="ＭＳ ゴシック"/>
                <a:cs typeface="ＭＳ ゴシック"/>
              </a:rPr>
              <a:t>2019;42(6)</a:t>
            </a:r>
            <a:endParaRPr sz="700">
              <a:latin typeface="ＭＳ ゴシック"/>
              <a:cs typeface="ＭＳ ゴシック"/>
            </a:endParaRPr>
          </a:p>
          <a:p>
            <a:pPr marL="38100" marR="196215">
              <a:lnSpc>
                <a:spcPts val="950"/>
              </a:lnSpc>
              <a:spcBef>
                <a:spcPts val="35"/>
              </a:spcBef>
            </a:pPr>
            <a:r>
              <a:rPr dirty="0" baseline="30864" sz="675">
                <a:latin typeface="ＭＳ ゴシック"/>
                <a:cs typeface="ＭＳ ゴシック"/>
              </a:rPr>
              <a:t>5</a:t>
            </a:r>
            <a:r>
              <a:rPr dirty="0" baseline="30864" sz="675" spc="270">
                <a:latin typeface="ＭＳ ゴシック"/>
                <a:cs typeface="ＭＳ ゴシック"/>
              </a:rPr>
              <a:t> </a:t>
            </a:r>
            <a:r>
              <a:rPr dirty="0" sz="700">
                <a:latin typeface="ＭＳ ゴシック"/>
                <a:cs typeface="ＭＳ ゴシック"/>
              </a:rPr>
              <a:t>Wang</a:t>
            </a:r>
            <a:r>
              <a:rPr dirty="0" sz="700" spc="35">
                <a:latin typeface="ＭＳ ゴシック"/>
                <a:cs typeface="ＭＳ ゴシック"/>
              </a:rPr>
              <a:t> </a:t>
            </a:r>
            <a:r>
              <a:rPr dirty="0" sz="700">
                <a:latin typeface="ＭＳ ゴシック"/>
                <a:cs typeface="ＭＳ ゴシック"/>
              </a:rPr>
              <a:t>D,</a:t>
            </a:r>
            <a:r>
              <a:rPr dirty="0" sz="700" spc="40">
                <a:latin typeface="ＭＳ ゴシック"/>
                <a:cs typeface="ＭＳ ゴシック"/>
              </a:rPr>
              <a:t> </a:t>
            </a:r>
            <a:r>
              <a:rPr dirty="0" sz="700">
                <a:latin typeface="ＭＳ ゴシック"/>
                <a:cs typeface="ＭＳ ゴシック"/>
              </a:rPr>
              <a:t>Zhou</a:t>
            </a:r>
            <a:r>
              <a:rPr dirty="0" sz="700" spc="45">
                <a:latin typeface="ＭＳ ゴシック"/>
                <a:cs typeface="ＭＳ ゴシック"/>
              </a:rPr>
              <a:t> </a:t>
            </a:r>
            <a:r>
              <a:rPr dirty="0" sz="700">
                <a:latin typeface="ＭＳ ゴシック"/>
                <a:cs typeface="ＭＳ ゴシック"/>
              </a:rPr>
              <a:t>Y,</a:t>
            </a:r>
            <a:r>
              <a:rPr dirty="0" sz="700" spc="45">
                <a:latin typeface="ＭＳ ゴシック"/>
                <a:cs typeface="ＭＳ ゴシック"/>
              </a:rPr>
              <a:t> </a:t>
            </a:r>
            <a:r>
              <a:rPr dirty="0" sz="700">
                <a:latin typeface="ＭＳ ゴシック"/>
                <a:cs typeface="ＭＳ ゴシック"/>
              </a:rPr>
              <a:t>Guo</a:t>
            </a:r>
            <a:r>
              <a:rPr dirty="0" sz="700" spc="40">
                <a:latin typeface="ＭＳ ゴシック"/>
                <a:cs typeface="ＭＳ ゴシック"/>
              </a:rPr>
              <a:t> </a:t>
            </a:r>
            <a:r>
              <a:rPr dirty="0" sz="700">
                <a:latin typeface="ＭＳ ゴシック"/>
                <a:cs typeface="ＭＳ ゴシック"/>
              </a:rPr>
              <a:t>Y,</a:t>
            </a:r>
            <a:r>
              <a:rPr dirty="0" sz="700" spc="35">
                <a:latin typeface="ＭＳ ゴシック"/>
                <a:cs typeface="ＭＳ ゴシック"/>
              </a:rPr>
              <a:t> </a:t>
            </a:r>
            <a:r>
              <a:rPr dirty="0" sz="700">
                <a:latin typeface="ＭＳ ゴシック"/>
                <a:cs typeface="ＭＳ ゴシック"/>
              </a:rPr>
              <a:t>Zhang</a:t>
            </a:r>
            <a:r>
              <a:rPr dirty="0" sz="700" spc="35">
                <a:latin typeface="ＭＳ ゴシック"/>
                <a:cs typeface="ＭＳ ゴシック"/>
              </a:rPr>
              <a:t> </a:t>
            </a:r>
            <a:r>
              <a:rPr dirty="0" sz="700">
                <a:latin typeface="ＭＳ ゴシック"/>
                <a:cs typeface="ＭＳ ゴシック"/>
              </a:rPr>
              <a:t>R,</a:t>
            </a:r>
            <a:r>
              <a:rPr dirty="0" sz="700" spc="35">
                <a:latin typeface="ＭＳ ゴシック"/>
                <a:cs typeface="ＭＳ ゴシック"/>
              </a:rPr>
              <a:t> </a:t>
            </a:r>
            <a:r>
              <a:rPr dirty="0" sz="700">
                <a:latin typeface="ＭＳ ゴシック"/>
                <a:cs typeface="ＭＳ ゴシック"/>
              </a:rPr>
              <a:t>Li</a:t>
            </a:r>
            <a:r>
              <a:rPr dirty="0" sz="700" spc="40">
                <a:latin typeface="ＭＳ ゴシック"/>
                <a:cs typeface="ＭＳ ゴシック"/>
              </a:rPr>
              <a:t> </a:t>
            </a:r>
            <a:r>
              <a:rPr dirty="0" sz="700">
                <a:latin typeface="ＭＳ ゴシック"/>
                <a:cs typeface="ＭＳ ゴシック"/>
              </a:rPr>
              <a:t>W,</a:t>
            </a:r>
            <a:r>
              <a:rPr dirty="0" sz="700" spc="35">
                <a:latin typeface="ＭＳ ゴシック"/>
                <a:cs typeface="ＭＳ ゴシック"/>
              </a:rPr>
              <a:t> </a:t>
            </a:r>
            <a:r>
              <a:rPr dirty="0" sz="700">
                <a:latin typeface="ＭＳ ゴシック"/>
                <a:cs typeface="ＭＳ ゴシック"/>
              </a:rPr>
              <a:t>He</a:t>
            </a:r>
            <a:r>
              <a:rPr dirty="0" sz="700" spc="35">
                <a:latin typeface="ＭＳ ゴシック"/>
                <a:cs typeface="ＭＳ ゴシック"/>
              </a:rPr>
              <a:t> </a:t>
            </a:r>
            <a:r>
              <a:rPr dirty="0" sz="700">
                <a:latin typeface="ＭＳ ゴシック"/>
                <a:cs typeface="ＭＳ ゴシック"/>
              </a:rPr>
              <a:t>M,</a:t>
            </a:r>
            <a:r>
              <a:rPr dirty="0" sz="700" spc="35">
                <a:latin typeface="ＭＳ ゴシック"/>
                <a:cs typeface="ＭＳ ゴシック"/>
              </a:rPr>
              <a:t> </a:t>
            </a:r>
            <a:r>
              <a:rPr dirty="0" sz="700">
                <a:latin typeface="ＭＳ ゴシック"/>
                <a:cs typeface="ＭＳ ゴシック"/>
              </a:rPr>
              <a:t>et</a:t>
            </a:r>
            <a:r>
              <a:rPr dirty="0" sz="700" spc="35">
                <a:latin typeface="ＭＳ ゴシック"/>
                <a:cs typeface="ＭＳ ゴシック"/>
              </a:rPr>
              <a:t> </a:t>
            </a:r>
            <a:r>
              <a:rPr dirty="0" sz="700">
                <a:latin typeface="ＭＳ ゴシック"/>
                <a:cs typeface="ＭＳ ゴシック"/>
              </a:rPr>
              <a:t>al.</a:t>
            </a:r>
            <a:r>
              <a:rPr dirty="0" sz="700" spc="50">
                <a:latin typeface="ＭＳ ゴシック"/>
                <a:cs typeface="ＭＳ ゴシック"/>
              </a:rPr>
              <a:t> </a:t>
            </a:r>
            <a:r>
              <a:rPr dirty="0" sz="700">
                <a:latin typeface="ＭＳ ゴシック"/>
                <a:cs typeface="ＭＳ ゴシック"/>
              </a:rPr>
              <a:t>The</a:t>
            </a:r>
            <a:r>
              <a:rPr dirty="0" sz="700" spc="45">
                <a:latin typeface="ＭＳ ゴシック"/>
                <a:cs typeface="ＭＳ ゴシック"/>
              </a:rPr>
              <a:t> </a:t>
            </a:r>
            <a:r>
              <a:rPr dirty="0" sz="700">
                <a:latin typeface="ＭＳ ゴシック"/>
                <a:cs typeface="ＭＳ ゴシック"/>
              </a:rPr>
              <a:t>effect</a:t>
            </a:r>
            <a:r>
              <a:rPr dirty="0" sz="700" spc="40">
                <a:latin typeface="ＭＳ ゴシック"/>
                <a:cs typeface="ＭＳ ゴシック"/>
              </a:rPr>
              <a:t> </a:t>
            </a:r>
            <a:r>
              <a:rPr dirty="0" sz="700">
                <a:latin typeface="ＭＳ ゴシック"/>
                <a:cs typeface="ＭＳ ゴシック"/>
              </a:rPr>
              <a:t>of</a:t>
            </a:r>
            <a:r>
              <a:rPr dirty="0" sz="700" spc="35">
                <a:latin typeface="ＭＳ ゴシック"/>
                <a:cs typeface="ＭＳ ゴシック"/>
              </a:rPr>
              <a:t> </a:t>
            </a:r>
            <a:r>
              <a:rPr dirty="0" sz="700">
                <a:latin typeface="ＭＳ ゴシック"/>
                <a:cs typeface="ＭＳ ゴシック"/>
              </a:rPr>
              <a:t>sleep</a:t>
            </a:r>
            <a:r>
              <a:rPr dirty="0" sz="700" spc="35">
                <a:latin typeface="ＭＳ ゴシック"/>
                <a:cs typeface="ＭＳ ゴシック"/>
              </a:rPr>
              <a:t> </a:t>
            </a:r>
            <a:r>
              <a:rPr dirty="0" sz="700">
                <a:latin typeface="ＭＳ ゴシック"/>
                <a:cs typeface="ＭＳ ゴシック"/>
              </a:rPr>
              <a:t>duration</a:t>
            </a:r>
            <a:r>
              <a:rPr dirty="0" sz="700" spc="35">
                <a:latin typeface="ＭＳ ゴシック"/>
                <a:cs typeface="ＭＳ ゴシック"/>
              </a:rPr>
              <a:t> </a:t>
            </a:r>
            <a:r>
              <a:rPr dirty="0" sz="700">
                <a:latin typeface="ＭＳ ゴシック"/>
                <a:cs typeface="ＭＳ ゴシック"/>
              </a:rPr>
              <a:t>and</a:t>
            </a:r>
            <a:r>
              <a:rPr dirty="0" sz="700" spc="50">
                <a:latin typeface="ＭＳ ゴシック"/>
                <a:cs typeface="ＭＳ ゴシック"/>
              </a:rPr>
              <a:t> </a:t>
            </a:r>
            <a:r>
              <a:rPr dirty="0" sz="700">
                <a:latin typeface="ＭＳ ゴシック"/>
                <a:cs typeface="ＭＳ ゴシック"/>
              </a:rPr>
              <a:t>sleep</a:t>
            </a:r>
            <a:r>
              <a:rPr dirty="0" sz="700" spc="45">
                <a:latin typeface="ＭＳ ゴシック"/>
                <a:cs typeface="ＭＳ ゴシック"/>
              </a:rPr>
              <a:t> </a:t>
            </a:r>
            <a:r>
              <a:rPr dirty="0" sz="700">
                <a:latin typeface="ＭＳ ゴシック"/>
                <a:cs typeface="ＭＳ ゴシック"/>
              </a:rPr>
              <a:t>quality</a:t>
            </a:r>
            <a:r>
              <a:rPr dirty="0" sz="700" spc="35">
                <a:latin typeface="ＭＳ ゴシック"/>
                <a:cs typeface="ＭＳ ゴシック"/>
              </a:rPr>
              <a:t> </a:t>
            </a:r>
            <a:r>
              <a:rPr dirty="0" sz="700">
                <a:latin typeface="ＭＳ ゴシック"/>
                <a:cs typeface="ＭＳ ゴシック"/>
              </a:rPr>
              <a:t>on</a:t>
            </a:r>
            <a:r>
              <a:rPr dirty="0" sz="700" spc="40">
                <a:latin typeface="ＭＳ ゴシック"/>
                <a:cs typeface="ＭＳ ゴシック"/>
              </a:rPr>
              <a:t> </a:t>
            </a:r>
            <a:r>
              <a:rPr dirty="0" sz="700">
                <a:latin typeface="ＭＳ ゴシック"/>
                <a:cs typeface="ＭＳ ゴシック"/>
              </a:rPr>
              <a:t>hypertension</a:t>
            </a:r>
            <a:r>
              <a:rPr dirty="0" sz="700" spc="45">
                <a:latin typeface="ＭＳ ゴシック"/>
                <a:cs typeface="ＭＳ ゴシック"/>
              </a:rPr>
              <a:t> </a:t>
            </a:r>
            <a:r>
              <a:rPr dirty="0" sz="700" spc="-25">
                <a:latin typeface="ＭＳ ゴシック"/>
                <a:cs typeface="ＭＳ ゴシック"/>
              </a:rPr>
              <a:t>in </a:t>
            </a:r>
            <a:r>
              <a:rPr dirty="0" sz="700">
                <a:latin typeface="ＭＳ ゴシック"/>
                <a:cs typeface="ＭＳ ゴシック"/>
              </a:rPr>
              <a:t>middle-aged</a:t>
            </a:r>
            <a:r>
              <a:rPr dirty="0" sz="700" spc="60">
                <a:latin typeface="ＭＳ ゴシック"/>
                <a:cs typeface="ＭＳ ゴシック"/>
              </a:rPr>
              <a:t> </a:t>
            </a:r>
            <a:r>
              <a:rPr dirty="0" sz="700">
                <a:latin typeface="ＭＳ ゴシック"/>
                <a:cs typeface="ＭＳ ゴシック"/>
              </a:rPr>
              <a:t>and</a:t>
            </a:r>
            <a:r>
              <a:rPr dirty="0" sz="700" spc="75">
                <a:latin typeface="ＭＳ ゴシック"/>
                <a:cs typeface="ＭＳ ゴシック"/>
              </a:rPr>
              <a:t> </a:t>
            </a:r>
            <a:r>
              <a:rPr dirty="0" sz="700">
                <a:latin typeface="ＭＳ ゴシック"/>
                <a:cs typeface="ＭＳ ゴシック"/>
              </a:rPr>
              <a:t>older</a:t>
            </a:r>
            <a:r>
              <a:rPr dirty="0" sz="700" spc="80">
                <a:latin typeface="ＭＳ ゴシック"/>
                <a:cs typeface="ＭＳ ゴシック"/>
              </a:rPr>
              <a:t> </a:t>
            </a:r>
            <a:r>
              <a:rPr dirty="0" sz="700">
                <a:latin typeface="ＭＳ ゴシック"/>
                <a:cs typeface="ＭＳ ゴシック"/>
              </a:rPr>
              <a:t>Chinese:</a:t>
            </a:r>
            <a:r>
              <a:rPr dirty="0" sz="700" spc="75">
                <a:latin typeface="ＭＳ ゴシック"/>
                <a:cs typeface="ＭＳ ゴシック"/>
              </a:rPr>
              <a:t> </a:t>
            </a:r>
            <a:r>
              <a:rPr dirty="0" sz="700">
                <a:latin typeface="ＭＳ ゴシック"/>
                <a:cs typeface="ＭＳ ゴシック"/>
              </a:rPr>
              <a:t>the</a:t>
            </a:r>
            <a:r>
              <a:rPr dirty="0" sz="700" spc="75">
                <a:latin typeface="ＭＳ ゴシック"/>
                <a:cs typeface="ＭＳ ゴシック"/>
              </a:rPr>
              <a:t> </a:t>
            </a:r>
            <a:r>
              <a:rPr dirty="0" sz="700">
                <a:latin typeface="ＭＳ ゴシック"/>
                <a:cs typeface="ＭＳ ゴシック"/>
              </a:rPr>
              <a:t>Dongfeng-Tongji</a:t>
            </a:r>
            <a:r>
              <a:rPr dirty="0" sz="700" spc="65">
                <a:latin typeface="ＭＳ ゴシック"/>
                <a:cs typeface="ＭＳ ゴシック"/>
              </a:rPr>
              <a:t> </a:t>
            </a:r>
            <a:r>
              <a:rPr dirty="0" sz="700">
                <a:latin typeface="ＭＳ ゴシック"/>
                <a:cs typeface="ＭＳ ゴシック"/>
              </a:rPr>
              <a:t>Cohort</a:t>
            </a:r>
            <a:r>
              <a:rPr dirty="0" sz="700" spc="75">
                <a:latin typeface="ＭＳ ゴシック"/>
                <a:cs typeface="ＭＳ ゴシック"/>
              </a:rPr>
              <a:t> </a:t>
            </a:r>
            <a:r>
              <a:rPr dirty="0" sz="700">
                <a:latin typeface="ＭＳ ゴシック"/>
                <a:cs typeface="ＭＳ ゴシック"/>
              </a:rPr>
              <a:t>Study.</a:t>
            </a:r>
            <a:r>
              <a:rPr dirty="0" sz="700" spc="75">
                <a:latin typeface="ＭＳ ゴシック"/>
                <a:cs typeface="ＭＳ ゴシック"/>
              </a:rPr>
              <a:t> </a:t>
            </a:r>
            <a:r>
              <a:rPr dirty="0" sz="700">
                <a:latin typeface="ＭＳ ゴシック"/>
                <a:cs typeface="ＭＳ ゴシック"/>
              </a:rPr>
              <a:t>Sleep</a:t>
            </a:r>
            <a:r>
              <a:rPr dirty="0" sz="700" spc="75">
                <a:latin typeface="ＭＳ ゴシック"/>
                <a:cs typeface="ＭＳ ゴシック"/>
              </a:rPr>
              <a:t> </a:t>
            </a:r>
            <a:r>
              <a:rPr dirty="0" sz="700">
                <a:latin typeface="ＭＳ ゴシック"/>
                <a:cs typeface="ＭＳ ゴシック"/>
              </a:rPr>
              <a:t>Med.</a:t>
            </a:r>
            <a:r>
              <a:rPr dirty="0" sz="700" spc="75">
                <a:latin typeface="ＭＳ ゴシック"/>
                <a:cs typeface="ＭＳ ゴシック"/>
              </a:rPr>
              <a:t> </a:t>
            </a:r>
            <a:r>
              <a:rPr dirty="0" sz="700">
                <a:latin typeface="ＭＳ ゴシック"/>
                <a:cs typeface="ＭＳ ゴシック"/>
              </a:rPr>
              <a:t>2017;40:78-</a:t>
            </a:r>
            <a:r>
              <a:rPr dirty="0" sz="700" spc="-25">
                <a:latin typeface="ＭＳ ゴシック"/>
                <a:cs typeface="ＭＳ ゴシック"/>
              </a:rPr>
              <a:t>83.</a:t>
            </a:r>
            <a:endParaRPr sz="700">
              <a:latin typeface="ＭＳ ゴシック"/>
              <a:cs typeface="ＭＳ ゴシック"/>
            </a:endParaRPr>
          </a:p>
          <a:p>
            <a:pPr marL="38100">
              <a:lnSpc>
                <a:spcPct val="100000"/>
              </a:lnSpc>
              <a:spcBef>
                <a:spcPts val="45"/>
              </a:spcBef>
            </a:pPr>
            <a:r>
              <a:rPr dirty="0" baseline="30864" sz="675">
                <a:latin typeface="ＭＳ ゴシック"/>
                <a:cs typeface="ＭＳ ゴシック"/>
              </a:rPr>
              <a:t>6</a:t>
            </a:r>
            <a:r>
              <a:rPr dirty="0" baseline="30864" sz="675" spc="277">
                <a:latin typeface="ＭＳ ゴシック"/>
                <a:cs typeface="ＭＳ ゴシック"/>
              </a:rPr>
              <a:t> </a:t>
            </a:r>
            <a:r>
              <a:rPr dirty="0" sz="700">
                <a:latin typeface="ＭＳ ゴシック"/>
                <a:cs typeface="ＭＳ ゴシック"/>
              </a:rPr>
              <a:t>Reutrakul</a:t>
            </a:r>
            <a:r>
              <a:rPr dirty="0" sz="700" spc="55">
                <a:latin typeface="ＭＳ ゴシック"/>
                <a:cs typeface="ＭＳ ゴシック"/>
              </a:rPr>
              <a:t> </a:t>
            </a:r>
            <a:r>
              <a:rPr dirty="0" sz="700">
                <a:latin typeface="ＭＳ ゴシック"/>
                <a:cs typeface="ＭＳ ゴシック"/>
              </a:rPr>
              <a:t>S,</a:t>
            </a:r>
            <a:r>
              <a:rPr dirty="0" sz="700" spc="50">
                <a:latin typeface="ＭＳ ゴシック"/>
                <a:cs typeface="ＭＳ ゴシック"/>
              </a:rPr>
              <a:t> </a:t>
            </a:r>
            <a:r>
              <a:rPr dirty="0" sz="700">
                <a:latin typeface="ＭＳ ゴシック"/>
                <a:cs typeface="ＭＳ ゴシック"/>
              </a:rPr>
              <a:t>Van</a:t>
            </a:r>
            <a:r>
              <a:rPr dirty="0" sz="700" spc="45">
                <a:latin typeface="ＭＳ ゴシック"/>
                <a:cs typeface="ＭＳ ゴシック"/>
              </a:rPr>
              <a:t> </a:t>
            </a:r>
            <a:r>
              <a:rPr dirty="0" sz="700">
                <a:latin typeface="ＭＳ ゴシック"/>
                <a:cs typeface="ＭＳ ゴシック"/>
              </a:rPr>
              <a:t>Cauter</a:t>
            </a:r>
            <a:r>
              <a:rPr dirty="0" sz="700" spc="55">
                <a:latin typeface="ＭＳ ゴシック"/>
                <a:cs typeface="ＭＳ ゴシック"/>
              </a:rPr>
              <a:t> </a:t>
            </a:r>
            <a:r>
              <a:rPr dirty="0" sz="700">
                <a:latin typeface="ＭＳ ゴシック"/>
                <a:cs typeface="ＭＳ ゴシック"/>
              </a:rPr>
              <a:t>E.</a:t>
            </a:r>
            <a:r>
              <a:rPr dirty="0" sz="700" spc="55">
                <a:latin typeface="ＭＳ ゴシック"/>
                <a:cs typeface="ＭＳ ゴシック"/>
              </a:rPr>
              <a:t> </a:t>
            </a:r>
            <a:r>
              <a:rPr dirty="0" sz="700">
                <a:latin typeface="ＭＳ ゴシック"/>
                <a:cs typeface="ＭＳ ゴシック"/>
              </a:rPr>
              <a:t>Sleep</a:t>
            </a:r>
            <a:r>
              <a:rPr dirty="0" sz="700" spc="50">
                <a:latin typeface="ＭＳ ゴシック"/>
                <a:cs typeface="ＭＳ ゴシック"/>
              </a:rPr>
              <a:t> </a:t>
            </a:r>
            <a:r>
              <a:rPr dirty="0" sz="700">
                <a:latin typeface="ＭＳ ゴシック"/>
                <a:cs typeface="ＭＳ ゴシック"/>
              </a:rPr>
              <a:t>influences</a:t>
            </a:r>
            <a:r>
              <a:rPr dirty="0" sz="700" spc="45">
                <a:latin typeface="ＭＳ ゴシック"/>
                <a:cs typeface="ＭＳ ゴシック"/>
              </a:rPr>
              <a:t> </a:t>
            </a:r>
            <a:r>
              <a:rPr dirty="0" sz="700">
                <a:latin typeface="ＭＳ ゴシック"/>
                <a:cs typeface="ＭＳ ゴシック"/>
              </a:rPr>
              <a:t>on</a:t>
            </a:r>
            <a:r>
              <a:rPr dirty="0" sz="700" spc="40">
                <a:latin typeface="ＭＳ ゴシック"/>
                <a:cs typeface="ＭＳ ゴシック"/>
              </a:rPr>
              <a:t> </a:t>
            </a:r>
            <a:r>
              <a:rPr dirty="0" sz="700">
                <a:latin typeface="ＭＳ ゴシック"/>
                <a:cs typeface="ＭＳ ゴシック"/>
              </a:rPr>
              <a:t>obesity,</a:t>
            </a:r>
            <a:r>
              <a:rPr dirty="0" sz="700" spc="40">
                <a:latin typeface="ＭＳ ゴシック"/>
                <a:cs typeface="ＭＳ ゴシック"/>
              </a:rPr>
              <a:t> </a:t>
            </a:r>
            <a:r>
              <a:rPr dirty="0" sz="700">
                <a:latin typeface="ＭＳ ゴシック"/>
                <a:cs typeface="ＭＳ ゴシック"/>
              </a:rPr>
              <a:t>insulin</a:t>
            </a:r>
            <a:r>
              <a:rPr dirty="0" sz="700" spc="55">
                <a:latin typeface="ＭＳ ゴシック"/>
                <a:cs typeface="ＭＳ ゴシック"/>
              </a:rPr>
              <a:t> </a:t>
            </a:r>
            <a:r>
              <a:rPr dirty="0" sz="700">
                <a:latin typeface="ＭＳ ゴシック"/>
                <a:cs typeface="ＭＳ ゴシック"/>
              </a:rPr>
              <a:t>resistance,</a:t>
            </a:r>
            <a:r>
              <a:rPr dirty="0" sz="700" spc="55">
                <a:latin typeface="ＭＳ ゴシック"/>
                <a:cs typeface="ＭＳ ゴシック"/>
              </a:rPr>
              <a:t> </a:t>
            </a:r>
            <a:r>
              <a:rPr dirty="0" sz="700">
                <a:latin typeface="ＭＳ ゴシック"/>
                <a:cs typeface="ＭＳ ゴシック"/>
              </a:rPr>
              <a:t>and</a:t>
            </a:r>
            <a:r>
              <a:rPr dirty="0" sz="700" spc="40">
                <a:latin typeface="ＭＳ ゴシック"/>
                <a:cs typeface="ＭＳ ゴシック"/>
              </a:rPr>
              <a:t> </a:t>
            </a:r>
            <a:r>
              <a:rPr dirty="0" sz="700">
                <a:latin typeface="ＭＳ ゴシック"/>
                <a:cs typeface="ＭＳ ゴシック"/>
              </a:rPr>
              <a:t>risk</a:t>
            </a:r>
            <a:r>
              <a:rPr dirty="0" sz="700" spc="50">
                <a:latin typeface="ＭＳ ゴシック"/>
                <a:cs typeface="ＭＳ ゴシック"/>
              </a:rPr>
              <a:t> </a:t>
            </a:r>
            <a:r>
              <a:rPr dirty="0" sz="700">
                <a:latin typeface="ＭＳ ゴシック"/>
                <a:cs typeface="ＭＳ ゴシック"/>
              </a:rPr>
              <a:t>of</a:t>
            </a:r>
            <a:r>
              <a:rPr dirty="0" sz="700" spc="55">
                <a:latin typeface="ＭＳ ゴシック"/>
                <a:cs typeface="ＭＳ ゴシック"/>
              </a:rPr>
              <a:t> </a:t>
            </a:r>
            <a:r>
              <a:rPr dirty="0" sz="700">
                <a:latin typeface="ＭＳ ゴシック"/>
                <a:cs typeface="ＭＳ ゴシック"/>
              </a:rPr>
              <a:t>type</a:t>
            </a:r>
            <a:r>
              <a:rPr dirty="0" sz="700" spc="50">
                <a:latin typeface="ＭＳ ゴシック"/>
                <a:cs typeface="ＭＳ ゴシック"/>
              </a:rPr>
              <a:t> </a:t>
            </a:r>
            <a:r>
              <a:rPr dirty="0" sz="700">
                <a:latin typeface="ＭＳ ゴシック"/>
                <a:cs typeface="ＭＳ ゴシック"/>
              </a:rPr>
              <a:t>2</a:t>
            </a:r>
            <a:r>
              <a:rPr dirty="0" sz="700" spc="45">
                <a:latin typeface="ＭＳ ゴシック"/>
                <a:cs typeface="ＭＳ ゴシック"/>
              </a:rPr>
              <a:t> </a:t>
            </a:r>
            <a:r>
              <a:rPr dirty="0" sz="700">
                <a:latin typeface="ＭＳ ゴシック"/>
                <a:cs typeface="ＭＳ ゴシック"/>
              </a:rPr>
              <a:t>diabetes.</a:t>
            </a:r>
            <a:r>
              <a:rPr dirty="0" sz="700" spc="50">
                <a:latin typeface="ＭＳ ゴシック"/>
                <a:cs typeface="ＭＳ ゴシック"/>
              </a:rPr>
              <a:t> </a:t>
            </a:r>
            <a:r>
              <a:rPr dirty="0" sz="700" spc="-10">
                <a:latin typeface="ＭＳ ゴシック"/>
                <a:cs typeface="ＭＳ ゴシック"/>
              </a:rPr>
              <a:t>Metabolism.</a:t>
            </a:r>
            <a:endParaRPr sz="700">
              <a:latin typeface="ＭＳ ゴシック"/>
              <a:cs typeface="ＭＳ ゴシック"/>
            </a:endParaRPr>
          </a:p>
          <a:p>
            <a:pPr marL="38100">
              <a:lnSpc>
                <a:spcPct val="100000"/>
              </a:lnSpc>
              <a:spcBef>
                <a:spcPts val="105"/>
              </a:spcBef>
            </a:pPr>
            <a:r>
              <a:rPr dirty="0" sz="700">
                <a:latin typeface="ＭＳ ゴシック"/>
                <a:cs typeface="ＭＳ ゴシック"/>
              </a:rPr>
              <a:t>2018;84:56-</a:t>
            </a:r>
            <a:r>
              <a:rPr dirty="0" sz="700" spc="-25">
                <a:latin typeface="ＭＳ ゴシック"/>
                <a:cs typeface="ＭＳ ゴシック"/>
              </a:rPr>
              <a:t>66.</a:t>
            </a:r>
            <a:endParaRPr sz="700">
              <a:latin typeface="ＭＳ ゴシック"/>
              <a:cs typeface="ＭＳ ゴシック"/>
            </a:endParaRPr>
          </a:p>
          <a:p>
            <a:pPr marL="38100">
              <a:lnSpc>
                <a:spcPct val="100000"/>
              </a:lnSpc>
              <a:spcBef>
                <a:spcPts val="500"/>
              </a:spcBef>
            </a:pPr>
            <a:r>
              <a:rPr dirty="0" baseline="30303" sz="825">
                <a:latin typeface="游明朝"/>
                <a:cs typeface="游明朝"/>
              </a:rPr>
              <a:t>7</a:t>
            </a:r>
            <a:r>
              <a:rPr dirty="0" baseline="30303" sz="825" spc="577">
                <a:latin typeface="游明朝"/>
                <a:cs typeface="游明朝"/>
              </a:rPr>
              <a:t> </a:t>
            </a:r>
            <a:r>
              <a:rPr dirty="0" sz="700">
                <a:latin typeface="ＭＳ ゴシック"/>
                <a:cs typeface="ＭＳ ゴシック"/>
              </a:rPr>
              <a:t>Korostovtseva</a:t>
            </a:r>
            <a:r>
              <a:rPr dirty="0" sz="700" spc="60">
                <a:latin typeface="ＭＳ ゴシック"/>
                <a:cs typeface="ＭＳ ゴシック"/>
              </a:rPr>
              <a:t> </a:t>
            </a:r>
            <a:r>
              <a:rPr dirty="0" sz="700">
                <a:latin typeface="ＭＳ ゴシック"/>
                <a:cs typeface="ＭＳ ゴシック"/>
              </a:rPr>
              <a:t>L,</a:t>
            </a:r>
            <a:r>
              <a:rPr dirty="0" sz="700" spc="65">
                <a:latin typeface="ＭＳ ゴシック"/>
                <a:cs typeface="ＭＳ ゴシック"/>
              </a:rPr>
              <a:t> </a:t>
            </a:r>
            <a:r>
              <a:rPr dirty="0" sz="700">
                <a:latin typeface="ＭＳ ゴシック"/>
                <a:cs typeface="ＭＳ ゴシック"/>
              </a:rPr>
              <a:t>Bochkarev</a:t>
            </a:r>
            <a:r>
              <a:rPr dirty="0" sz="700" spc="60">
                <a:latin typeface="ＭＳ ゴシック"/>
                <a:cs typeface="ＭＳ ゴシック"/>
              </a:rPr>
              <a:t> </a:t>
            </a:r>
            <a:r>
              <a:rPr dirty="0" sz="700">
                <a:latin typeface="ＭＳ ゴシック"/>
                <a:cs typeface="ＭＳ ゴシック"/>
              </a:rPr>
              <a:t>M,</a:t>
            </a:r>
            <a:r>
              <a:rPr dirty="0" sz="700" spc="65">
                <a:latin typeface="ＭＳ ゴシック"/>
                <a:cs typeface="ＭＳ ゴシック"/>
              </a:rPr>
              <a:t> </a:t>
            </a:r>
            <a:r>
              <a:rPr dirty="0" sz="700">
                <a:latin typeface="ＭＳ ゴシック"/>
                <a:cs typeface="ＭＳ ゴシック"/>
              </a:rPr>
              <a:t>Sviryaev</a:t>
            </a:r>
            <a:r>
              <a:rPr dirty="0" sz="700" spc="60">
                <a:latin typeface="ＭＳ ゴシック"/>
                <a:cs typeface="ＭＳ ゴシック"/>
              </a:rPr>
              <a:t> </a:t>
            </a:r>
            <a:r>
              <a:rPr dirty="0" sz="700">
                <a:latin typeface="ＭＳ ゴシック"/>
                <a:cs typeface="ＭＳ ゴシック"/>
              </a:rPr>
              <a:t>Y.</a:t>
            </a:r>
            <a:r>
              <a:rPr dirty="0" sz="700" spc="60">
                <a:latin typeface="ＭＳ ゴシック"/>
                <a:cs typeface="ＭＳ ゴシック"/>
              </a:rPr>
              <a:t> </a:t>
            </a:r>
            <a:r>
              <a:rPr dirty="0" sz="700">
                <a:latin typeface="ＭＳ ゴシック"/>
                <a:cs typeface="ＭＳ ゴシック"/>
              </a:rPr>
              <a:t>Sleep</a:t>
            </a:r>
            <a:r>
              <a:rPr dirty="0" sz="700" spc="65">
                <a:latin typeface="ＭＳ ゴシック"/>
                <a:cs typeface="ＭＳ ゴシック"/>
              </a:rPr>
              <a:t> </a:t>
            </a:r>
            <a:r>
              <a:rPr dirty="0" sz="700">
                <a:latin typeface="ＭＳ ゴシック"/>
                <a:cs typeface="ＭＳ ゴシック"/>
              </a:rPr>
              <a:t>and</a:t>
            </a:r>
            <a:r>
              <a:rPr dirty="0" sz="700" spc="60">
                <a:latin typeface="ＭＳ ゴシック"/>
                <a:cs typeface="ＭＳ ゴシック"/>
              </a:rPr>
              <a:t> </a:t>
            </a:r>
            <a:r>
              <a:rPr dirty="0" sz="700">
                <a:latin typeface="ＭＳ ゴシック"/>
                <a:cs typeface="ＭＳ ゴシック"/>
              </a:rPr>
              <a:t>Cardiovascular</a:t>
            </a:r>
            <a:r>
              <a:rPr dirty="0" sz="700" spc="65">
                <a:latin typeface="ＭＳ ゴシック"/>
                <a:cs typeface="ＭＳ ゴシック"/>
              </a:rPr>
              <a:t> </a:t>
            </a:r>
            <a:r>
              <a:rPr dirty="0" sz="700">
                <a:latin typeface="ＭＳ ゴシック"/>
                <a:cs typeface="ＭＳ ゴシック"/>
              </a:rPr>
              <a:t>Risk.</a:t>
            </a:r>
            <a:r>
              <a:rPr dirty="0" sz="700" spc="60">
                <a:latin typeface="ＭＳ ゴシック"/>
                <a:cs typeface="ＭＳ ゴシック"/>
              </a:rPr>
              <a:t> </a:t>
            </a:r>
            <a:r>
              <a:rPr dirty="0" sz="700">
                <a:latin typeface="ＭＳ ゴシック"/>
                <a:cs typeface="ＭＳ ゴシック"/>
              </a:rPr>
              <a:t>Sleep</a:t>
            </a:r>
            <a:r>
              <a:rPr dirty="0" sz="700" spc="65">
                <a:latin typeface="ＭＳ ゴシック"/>
                <a:cs typeface="ＭＳ ゴシック"/>
              </a:rPr>
              <a:t> </a:t>
            </a:r>
            <a:r>
              <a:rPr dirty="0" sz="700">
                <a:latin typeface="ＭＳ ゴシック"/>
                <a:cs typeface="ＭＳ ゴシック"/>
              </a:rPr>
              <a:t>Med</a:t>
            </a:r>
            <a:r>
              <a:rPr dirty="0" sz="700" spc="50">
                <a:latin typeface="ＭＳ ゴシック"/>
                <a:cs typeface="ＭＳ ゴシック"/>
              </a:rPr>
              <a:t> </a:t>
            </a:r>
            <a:r>
              <a:rPr dirty="0" sz="700">
                <a:latin typeface="ＭＳ ゴシック"/>
                <a:cs typeface="ＭＳ ゴシック"/>
              </a:rPr>
              <a:t>Clin.</a:t>
            </a:r>
            <a:r>
              <a:rPr dirty="0" sz="700" spc="50">
                <a:latin typeface="ＭＳ ゴシック"/>
                <a:cs typeface="ＭＳ ゴシック"/>
              </a:rPr>
              <a:t> </a:t>
            </a:r>
            <a:r>
              <a:rPr dirty="0" sz="700">
                <a:latin typeface="ＭＳ ゴシック"/>
                <a:cs typeface="ＭＳ ゴシック"/>
              </a:rPr>
              <a:t>2021;16(3):485-97.</a:t>
            </a:r>
            <a:r>
              <a:rPr dirty="0" sz="700" spc="60">
                <a:latin typeface="ＭＳ ゴシック"/>
                <a:cs typeface="ＭＳ ゴシック"/>
              </a:rPr>
              <a:t> </a:t>
            </a:r>
            <a:r>
              <a:rPr dirty="0" sz="700" spc="-50">
                <a:latin typeface="ＭＳ ゴシック"/>
                <a:cs typeface="ＭＳ ゴシック"/>
              </a:rPr>
              <a:t>E</a:t>
            </a:r>
            <a:endParaRPr sz="700">
              <a:latin typeface="ＭＳ ゴシック"/>
              <a:cs typeface="ＭＳ ゴシック"/>
            </a:endParaRPr>
          </a:p>
          <a:p>
            <a:pPr marL="38100" marR="85725">
              <a:lnSpc>
                <a:spcPct val="112100"/>
              </a:lnSpc>
              <a:spcBef>
                <a:spcPts val="254"/>
              </a:spcBef>
            </a:pPr>
            <a:r>
              <a:rPr dirty="0" baseline="30864" sz="675">
                <a:latin typeface="ＭＳ ゴシック"/>
                <a:cs typeface="ＭＳ ゴシック"/>
              </a:rPr>
              <a:t>8</a:t>
            </a:r>
            <a:r>
              <a:rPr dirty="0" baseline="30864" sz="675" spc="270">
                <a:latin typeface="ＭＳ ゴシック"/>
                <a:cs typeface="ＭＳ ゴシック"/>
              </a:rPr>
              <a:t> </a:t>
            </a:r>
            <a:r>
              <a:rPr dirty="0" sz="700">
                <a:latin typeface="ＭＳ ゴシック"/>
                <a:cs typeface="ＭＳ ゴシック"/>
              </a:rPr>
              <a:t>Chaudhry</a:t>
            </a:r>
            <a:r>
              <a:rPr dirty="0" sz="700" spc="45">
                <a:latin typeface="ＭＳ ゴシック"/>
                <a:cs typeface="ＭＳ ゴシック"/>
              </a:rPr>
              <a:t> </a:t>
            </a:r>
            <a:r>
              <a:rPr dirty="0" sz="700">
                <a:latin typeface="ＭＳ ゴシック"/>
                <a:cs typeface="ＭＳ ゴシック"/>
              </a:rPr>
              <a:t>R,</a:t>
            </a:r>
            <a:r>
              <a:rPr dirty="0" sz="700" spc="50">
                <a:latin typeface="ＭＳ ゴシック"/>
                <a:cs typeface="ＭＳ ゴシック"/>
              </a:rPr>
              <a:t> </a:t>
            </a:r>
            <a:r>
              <a:rPr dirty="0" sz="700">
                <a:latin typeface="ＭＳ ゴシック"/>
                <a:cs typeface="ＭＳ ゴシック"/>
              </a:rPr>
              <a:t>Suen</a:t>
            </a:r>
            <a:r>
              <a:rPr dirty="0" sz="700" spc="35">
                <a:latin typeface="ＭＳ ゴシック"/>
                <a:cs typeface="ＭＳ ゴシック"/>
              </a:rPr>
              <a:t> </a:t>
            </a:r>
            <a:r>
              <a:rPr dirty="0" sz="700">
                <a:latin typeface="ＭＳ ゴシック"/>
                <a:cs typeface="ＭＳ ゴシック"/>
              </a:rPr>
              <a:t>C,</a:t>
            </a:r>
            <a:r>
              <a:rPr dirty="0" sz="700" spc="35">
                <a:latin typeface="ＭＳ ゴシック"/>
                <a:cs typeface="ＭＳ ゴシック"/>
              </a:rPr>
              <a:t> </a:t>
            </a:r>
            <a:r>
              <a:rPr dirty="0" sz="700">
                <a:latin typeface="ＭＳ ゴシック"/>
                <a:cs typeface="ＭＳ ゴシック"/>
              </a:rPr>
              <a:t>Mubashir</a:t>
            </a:r>
            <a:r>
              <a:rPr dirty="0" sz="700" spc="35">
                <a:latin typeface="ＭＳ ゴシック"/>
                <a:cs typeface="ＭＳ ゴシック"/>
              </a:rPr>
              <a:t> </a:t>
            </a:r>
            <a:r>
              <a:rPr dirty="0" sz="700">
                <a:latin typeface="ＭＳ ゴシック"/>
                <a:cs typeface="ＭＳ ゴシック"/>
              </a:rPr>
              <a:t>T,</a:t>
            </a:r>
            <a:r>
              <a:rPr dirty="0" sz="700" spc="35">
                <a:latin typeface="ＭＳ ゴシック"/>
                <a:cs typeface="ＭＳ ゴシック"/>
              </a:rPr>
              <a:t> </a:t>
            </a:r>
            <a:r>
              <a:rPr dirty="0" sz="700">
                <a:latin typeface="ＭＳ ゴシック"/>
                <a:cs typeface="ＭＳ ゴシック"/>
              </a:rPr>
              <a:t>Wong</a:t>
            </a:r>
            <a:r>
              <a:rPr dirty="0" sz="700" spc="50">
                <a:latin typeface="ＭＳ ゴシック"/>
                <a:cs typeface="ＭＳ ゴシック"/>
              </a:rPr>
              <a:t> </a:t>
            </a:r>
            <a:r>
              <a:rPr dirty="0" sz="700">
                <a:latin typeface="ＭＳ ゴシック"/>
                <a:cs typeface="ＭＳ ゴシック"/>
              </a:rPr>
              <a:t>J,</a:t>
            </a:r>
            <a:r>
              <a:rPr dirty="0" sz="700" spc="45">
                <a:latin typeface="ＭＳ ゴシック"/>
                <a:cs typeface="ＭＳ ゴシック"/>
              </a:rPr>
              <a:t> </a:t>
            </a:r>
            <a:r>
              <a:rPr dirty="0" sz="700">
                <a:latin typeface="ＭＳ ゴシック"/>
                <a:cs typeface="ＭＳ ゴシック"/>
              </a:rPr>
              <a:t>Ryan</a:t>
            </a:r>
            <a:r>
              <a:rPr dirty="0" sz="700" spc="45">
                <a:latin typeface="ＭＳ ゴシック"/>
                <a:cs typeface="ＭＳ ゴシック"/>
              </a:rPr>
              <a:t> </a:t>
            </a:r>
            <a:r>
              <a:rPr dirty="0" sz="700">
                <a:latin typeface="ＭＳ ゴシック"/>
                <a:cs typeface="ＭＳ ゴシック"/>
              </a:rPr>
              <a:t>CM,</a:t>
            </a:r>
            <a:r>
              <a:rPr dirty="0" sz="700" spc="50">
                <a:latin typeface="ＭＳ ゴシック"/>
                <a:cs typeface="ＭＳ ゴシック"/>
              </a:rPr>
              <a:t> </a:t>
            </a:r>
            <a:r>
              <a:rPr dirty="0" sz="700">
                <a:latin typeface="ＭＳ ゴシック"/>
                <a:cs typeface="ＭＳ ゴシック"/>
              </a:rPr>
              <a:t>Mokhlesi</a:t>
            </a:r>
            <a:r>
              <a:rPr dirty="0" sz="700" spc="45">
                <a:latin typeface="ＭＳ ゴシック"/>
                <a:cs typeface="ＭＳ ゴシック"/>
              </a:rPr>
              <a:t> </a:t>
            </a:r>
            <a:r>
              <a:rPr dirty="0" sz="700">
                <a:latin typeface="ＭＳ ゴシック"/>
                <a:cs typeface="ＭＳ ゴシック"/>
              </a:rPr>
              <a:t>B,</a:t>
            </a:r>
            <a:r>
              <a:rPr dirty="0" sz="700" spc="45">
                <a:latin typeface="ＭＳ ゴシック"/>
                <a:cs typeface="ＭＳ ゴシック"/>
              </a:rPr>
              <a:t> </a:t>
            </a:r>
            <a:r>
              <a:rPr dirty="0" sz="700">
                <a:latin typeface="ＭＳ ゴシック"/>
                <a:cs typeface="ＭＳ ゴシック"/>
              </a:rPr>
              <a:t>et</a:t>
            </a:r>
            <a:r>
              <a:rPr dirty="0" sz="700" spc="50">
                <a:latin typeface="ＭＳ ゴシック"/>
                <a:cs typeface="ＭＳ ゴシック"/>
              </a:rPr>
              <a:t> </a:t>
            </a:r>
            <a:r>
              <a:rPr dirty="0" sz="700">
                <a:latin typeface="ＭＳ ゴシック"/>
                <a:cs typeface="ＭＳ ゴシック"/>
              </a:rPr>
              <a:t>al.</a:t>
            </a:r>
            <a:r>
              <a:rPr dirty="0" sz="700" spc="35">
                <a:latin typeface="ＭＳ ゴシック"/>
                <a:cs typeface="ＭＳ ゴシック"/>
              </a:rPr>
              <a:t> </a:t>
            </a:r>
            <a:r>
              <a:rPr dirty="0" sz="700">
                <a:latin typeface="ＭＳ ゴシック"/>
                <a:cs typeface="ＭＳ ゴシック"/>
              </a:rPr>
              <a:t>Risk</a:t>
            </a:r>
            <a:r>
              <a:rPr dirty="0" sz="700" spc="45">
                <a:latin typeface="ＭＳ ゴシック"/>
                <a:cs typeface="ＭＳ ゴシック"/>
              </a:rPr>
              <a:t> </a:t>
            </a:r>
            <a:r>
              <a:rPr dirty="0" sz="700">
                <a:latin typeface="ＭＳ ゴシック"/>
                <a:cs typeface="ＭＳ ゴシック"/>
              </a:rPr>
              <a:t>of</a:t>
            </a:r>
            <a:r>
              <a:rPr dirty="0" sz="700" spc="50">
                <a:latin typeface="ＭＳ ゴシック"/>
                <a:cs typeface="ＭＳ ゴシック"/>
              </a:rPr>
              <a:t> </a:t>
            </a:r>
            <a:r>
              <a:rPr dirty="0" sz="700">
                <a:latin typeface="ＭＳ ゴシック"/>
                <a:cs typeface="ＭＳ ゴシック"/>
              </a:rPr>
              <a:t>major</a:t>
            </a:r>
            <a:r>
              <a:rPr dirty="0" sz="700" spc="45">
                <a:latin typeface="ＭＳ ゴシック"/>
                <a:cs typeface="ＭＳ ゴシック"/>
              </a:rPr>
              <a:t> </a:t>
            </a:r>
            <a:r>
              <a:rPr dirty="0" sz="700">
                <a:latin typeface="ＭＳ ゴシック"/>
                <a:cs typeface="ＭＳ ゴシック"/>
              </a:rPr>
              <a:t>cardiovascular</a:t>
            </a:r>
            <a:r>
              <a:rPr dirty="0" sz="700" spc="45">
                <a:latin typeface="ＭＳ ゴシック"/>
                <a:cs typeface="ＭＳ ゴシック"/>
              </a:rPr>
              <a:t> </a:t>
            </a:r>
            <a:r>
              <a:rPr dirty="0" sz="700">
                <a:latin typeface="ＭＳ ゴシック"/>
                <a:cs typeface="ＭＳ ゴシック"/>
              </a:rPr>
              <a:t>and</a:t>
            </a:r>
            <a:r>
              <a:rPr dirty="0" sz="700" spc="40">
                <a:latin typeface="ＭＳ ゴシック"/>
                <a:cs typeface="ＭＳ ゴシック"/>
              </a:rPr>
              <a:t> </a:t>
            </a:r>
            <a:r>
              <a:rPr dirty="0" sz="700" spc="-10">
                <a:latin typeface="ＭＳ ゴシック"/>
                <a:cs typeface="ＭＳ ゴシック"/>
              </a:rPr>
              <a:t>cerebrovascular </a:t>
            </a:r>
            <a:r>
              <a:rPr dirty="0" sz="700">
                <a:latin typeface="ＭＳ ゴシック"/>
                <a:cs typeface="ＭＳ ゴシック"/>
              </a:rPr>
              <a:t>complications</a:t>
            </a:r>
            <a:r>
              <a:rPr dirty="0" sz="700" spc="60">
                <a:latin typeface="ＭＳ ゴシック"/>
                <a:cs typeface="ＭＳ ゴシック"/>
              </a:rPr>
              <a:t> </a:t>
            </a:r>
            <a:r>
              <a:rPr dirty="0" sz="700">
                <a:latin typeface="ＭＳ ゴシック"/>
                <a:cs typeface="ＭＳ ゴシック"/>
              </a:rPr>
              <a:t>after</a:t>
            </a:r>
            <a:r>
              <a:rPr dirty="0" sz="700" spc="70">
                <a:latin typeface="ＭＳ ゴシック"/>
                <a:cs typeface="ＭＳ ゴシック"/>
              </a:rPr>
              <a:t> </a:t>
            </a:r>
            <a:r>
              <a:rPr dirty="0" sz="700">
                <a:latin typeface="ＭＳ ゴシック"/>
                <a:cs typeface="ＭＳ ゴシック"/>
              </a:rPr>
              <a:t>elective</a:t>
            </a:r>
            <a:r>
              <a:rPr dirty="0" sz="700" spc="75">
                <a:latin typeface="ＭＳ ゴシック"/>
                <a:cs typeface="ＭＳ ゴシック"/>
              </a:rPr>
              <a:t> </a:t>
            </a:r>
            <a:r>
              <a:rPr dirty="0" sz="700">
                <a:latin typeface="ＭＳ ゴシック"/>
                <a:cs typeface="ＭＳ ゴシック"/>
              </a:rPr>
              <a:t>surgery</a:t>
            </a:r>
            <a:r>
              <a:rPr dirty="0" sz="700" spc="70">
                <a:latin typeface="ＭＳ ゴシック"/>
                <a:cs typeface="ＭＳ ゴシック"/>
              </a:rPr>
              <a:t> </a:t>
            </a:r>
            <a:r>
              <a:rPr dirty="0" sz="700">
                <a:latin typeface="ＭＳ ゴシック"/>
                <a:cs typeface="ＭＳ ゴシック"/>
              </a:rPr>
              <a:t>in</a:t>
            </a:r>
            <a:r>
              <a:rPr dirty="0" sz="700" spc="75">
                <a:latin typeface="ＭＳ ゴシック"/>
                <a:cs typeface="ＭＳ ゴシック"/>
              </a:rPr>
              <a:t> </a:t>
            </a:r>
            <a:r>
              <a:rPr dirty="0" sz="700">
                <a:latin typeface="ＭＳ ゴシック"/>
                <a:cs typeface="ＭＳ ゴシック"/>
              </a:rPr>
              <a:t>patients</a:t>
            </a:r>
            <a:r>
              <a:rPr dirty="0" sz="700" spc="70">
                <a:latin typeface="ＭＳ ゴシック"/>
                <a:cs typeface="ＭＳ ゴシック"/>
              </a:rPr>
              <a:t> </a:t>
            </a:r>
            <a:r>
              <a:rPr dirty="0" sz="700">
                <a:latin typeface="ＭＳ ゴシック"/>
                <a:cs typeface="ＭＳ ゴシック"/>
              </a:rPr>
              <a:t>with</a:t>
            </a:r>
            <a:r>
              <a:rPr dirty="0" sz="700" spc="60">
                <a:latin typeface="ＭＳ ゴシック"/>
                <a:cs typeface="ＭＳ ゴシック"/>
              </a:rPr>
              <a:t> </a:t>
            </a:r>
            <a:r>
              <a:rPr dirty="0" sz="700">
                <a:latin typeface="ＭＳ ゴシック"/>
                <a:cs typeface="ＭＳ ゴシック"/>
              </a:rPr>
              <a:t>sleep-disordered</a:t>
            </a:r>
            <a:r>
              <a:rPr dirty="0" sz="700" spc="75">
                <a:latin typeface="ＭＳ ゴシック"/>
                <a:cs typeface="ＭＳ ゴシック"/>
              </a:rPr>
              <a:t> </a:t>
            </a:r>
            <a:r>
              <a:rPr dirty="0" sz="700">
                <a:latin typeface="ＭＳ ゴシック"/>
                <a:cs typeface="ＭＳ ゴシック"/>
              </a:rPr>
              <a:t>breathing:</a:t>
            </a:r>
            <a:r>
              <a:rPr dirty="0" sz="700" spc="70">
                <a:latin typeface="ＭＳ ゴシック"/>
                <a:cs typeface="ＭＳ ゴシック"/>
              </a:rPr>
              <a:t> </a:t>
            </a:r>
            <a:r>
              <a:rPr dirty="0" sz="700">
                <a:latin typeface="ＭＳ ゴシック"/>
                <a:cs typeface="ＭＳ ゴシック"/>
              </a:rPr>
              <a:t>A</a:t>
            </a:r>
            <a:r>
              <a:rPr dirty="0" sz="700" spc="60">
                <a:latin typeface="ＭＳ ゴシック"/>
                <a:cs typeface="ＭＳ ゴシック"/>
              </a:rPr>
              <a:t> </a:t>
            </a:r>
            <a:r>
              <a:rPr dirty="0" sz="700">
                <a:latin typeface="ＭＳ ゴシック"/>
                <a:cs typeface="ＭＳ ゴシック"/>
              </a:rPr>
              <a:t>retrospective</a:t>
            </a:r>
            <a:r>
              <a:rPr dirty="0" sz="700" spc="75">
                <a:latin typeface="ＭＳ ゴシック"/>
                <a:cs typeface="ＭＳ ゴシック"/>
              </a:rPr>
              <a:t> </a:t>
            </a:r>
            <a:r>
              <a:rPr dirty="0" sz="700">
                <a:latin typeface="ＭＳ ゴシック"/>
                <a:cs typeface="ＭＳ ゴシック"/>
              </a:rPr>
              <a:t>cohort</a:t>
            </a:r>
            <a:r>
              <a:rPr dirty="0" sz="700" spc="60">
                <a:latin typeface="ＭＳ ゴシック"/>
                <a:cs typeface="ＭＳ ゴシック"/>
              </a:rPr>
              <a:t> </a:t>
            </a:r>
            <a:r>
              <a:rPr dirty="0" sz="700">
                <a:latin typeface="ＭＳ ゴシック"/>
                <a:cs typeface="ＭＳ ゴシック"/>
              </a:rPr>
              <a:t>analysis.</a:t>
            </a:r>
            <a:r>
              <a:rPr dirty="0" sz="700" spc="70">
                <a:latin typeface="ＭＳ ゴシック"/>
                <a:cs typeface="ＭＳ ゴシック"/>
              </a:rPr>
              <a:t> </a:t>
            </a:r>
            <a:r>
              <a:rPr dirty="0" sz="700">
                <a:latin typeface="ＭＳ ゴシック"/>
                <a:cs typeface="ＭＳ ゴシック"/>
              </a:rPr>
              <a:t>Eur</a:t>
            </a:r>
            <a:r>
              <a:rPr dirty="0" sz="700" spc="75">
                <a:latin typeface="ＭＳ ゴシック"/>
                <a:cs typeface="ＭＳ ゴシック"/>
              </a:rPr>
              <a:t> </a:t>
            </a:r>
            <a:r>
              <a:rPr dirty="0" sz="700" spc="-50">
                <a:latin typeface="ＭＳ ゴシック"/>
                <a:cs typeface="ＭＳ ゴシック"/>
              </a:rPr>
              <a:t>J </a:t>
            </a:r>
            <a:r>
              <a:rPr dirty="0" sz="700">
                <a:latin typeface="ＭＳ ゴシック"/>
                <a:cs typeface="ＭＳ ゴシック"/>
              </a:rPr>
              <a:t>Anaesthesiol.</a:t>
            </a:r>
            <a:r>
              <a:rPr dirty="0" sz="700" spc="229">
                <a:latin typeface="ＭＳ ゴシック"/>
                <a:cs typeface="ＭＳ ゴシック"/>
              </a:rPr>
              <a:t> </a:t>
            </a:r>
            <a:r>
              <a:rPr dirty="0" sz="700">
                <a:latin typeface="ＭＳ ゴシック"/>
                <a:cs typeface="ＭＳ ゴシック"/>
              </a:rPr>
              <a:t>2020;37(8):688-</a:t>
            </a:r>
            <a:r>
              <a:rPr dirty="0" sz="700" spc="-25">
                <a:latin typeface="ＭＳ ゴシック"/>
                <a:cs typeface="ＭＳ ゴシック"/>
              </a:rPr>
              <a:t>95.</a:t>
            </a:r>
            <a:endParaRPr sz="700">
              <a:latin typeface="ＭＳ ゴシック"/>
              <a:cs typeface="ＭＳ ゴシック"/>
            </a:endParaRPr>
          </a:p>
          <a:p>
            <a:pPr marL="38100" marR="333375">
              <a:lnSpc>
                <a:spcPts val="950"/>
              </a:lnSpc>
              <a:spcBef>
                <a:spcPts val="40"/>
              </a:spcBef>
            </a:pPr>
            <a:r>
              <a:rPr dirty="0" baseline="30864" sz="675">
                <a:latin typeface="ＭＳ ゴシック"/>
                <a:cs typeface="ＭＳ ゴシック"/>
              </a:rPr>
              <a:t>9</a:t>
            </a:r>
            <a:r>
              <a:rPr dirty="0" baseline="30864" sz="675" spc="277">
                <a:latin typeface="ＭＳ ゴシック"/>
                <a:cs typeface="ＭＳ ゴシック"/>
              </a:rPr>
              <a:t> </a:t>
            </a:r>
            <a:r>
              <a:rPr dirty="0" sz="700">
                <a:latin typeface="ＭＳ ゴシック"/>
                <a:cs typeface="ＭＳ ゴシック"/>
              </a:rPr>
              <a:t>Ensrud</a:t>
            </a:r>
            <a:r>
              <a:rPr dirty="0" sz="700" spc="55">
                <a:latin typeface="ＭＳ ゴシック"/>
                <a:cs typeface="ＭＳ ゴシック"/>
              </a:rPr>
              <a:t> </a:t>
            </a:r>
            <a:r>
              <a:rPr dirty="0" sz="700">
                <a:latin typeface="ＭＳ ゴシック"/>
                <a:cs typeface="ＭＳ ゴシック"/>
              </a:rPr>
              <a:t>KE,</a:t>
            </a:r>
            <a:r>
              <a:rPr dirty="0" sz="700" spc="40">
                <a:latin typeface="ＭＳ ゴシック"/>
                <a:cs typeface="ＭＳ ゴシック"/>
              </a:rPr>
              <a:t> </a:t>
            </a:r>
            <a:r>
              <a:rPr dirty="0" sz="700">
                <a:latin typeface="ＭＳ ゴシック"/>
                <a:cs typeface="ＭＳ ゴシック"/>
              </a:rPr>
              <a:t>Blackwell</a:t>
            </a:r>
            <a:r>
              <a:rPr dirty="0" sz="700" spc="55">
                <a:latin typeface="ＭＳ ゴシック"/>
                <a:cs typeface="ＭＳ ゴシック"/>
              </a:rPr>
              <a:t> </a:t>
            </a:r>
            <a:r>
              <a:rPr dirty="0" sz="700">
                <a:latin typeface="ＭＳ ゴシック"/>
                <a:cs typeface="ＭＳ ゴシック"/>
              </a:rPr>
              <a:t>TL,</a:t>
            </a:r>
            <a:r>
              <a:rPr dirty="0" sz="700" spc="55">
                <a:latin typeface="ＭＳ ゴシック"/>
                <a:cs typeface="ＭＳ ゴシック"/>
              </a:rPr>
              <a:t> </a:t>
            </a:r>
            <a:r>
              <a:rPr dirty="0" sz="700">
                <a:latin typeface="ＭＳ ゴシック"/>
                <a:cs typeface="ＭＳ ゴシック"/>
              </a:rPr>
              <a:t>Ancoli-Israel</a:t>
            </a:r>
            <a:r>
              <a:rPr dirty="0" sz="700" spc="50">
                <a:latin typeface="ＭＳ ゴシック"/>
                <a:cs typeface="ＭＳ ゴシック"/>
              </a:rPr>
              <a:t> </a:t>
            </a:r>
            <a:r>
              <a:rPr dirty="0" sz="700">
                <a:latin typeface="ＭＳ ゴシック"/>
                <a:cs typeface="ＭＳ ゴシック"/>
              </a:rPr>
              <a:t>S,</a:t>
            </a:r>
            <a:r>
              <a:rPr dirty="0" sz="700" spc="55">
                <a:latin typeface="ＭＳ ゴシック"/>
                <a:cs typeface="ＭＳ ゴシック"/>
              </a:rPr>
              <a:t> </a:t>
            </a:r>
            <a:r>
              <a:rPr dirty="0" sz="700">
                <a:latin typeface="ＭＳ ゴシック"/>
                <a:cs typeface="ＭＳ ゴシック"/>
              </a:rPr>
              <a:t>Redline</a:t>
            </a:r>
            <a:r>
              <a:rPr dirty="0" sz="700" spc="40">
                <a:latin typeface="ＭＳ ゴシック"/>
                <a:cs typeface="ＭＳ ゴシック"/>
              </a:rPr>
              <a:t> </a:t>
            </a:r>
            <a:r>
              <a:rPr dirty="0" sz="700">
                <a:latin typeface="ＭＳ ゴシック"/>
                <a:cs typeface="ＭＳ ゴシック"/>
              </a:rPr>
              <a:t>S,</a:t>
            </a:r>
            <a:r>
              <a:rPr dirty="0" sz="700" spc="45">
                <a:latin typeface="ＭＳ ゴシック"/>
                <a:cs typeface="ＭＳ ゴシック"/>
              </a:rPr>
              <a:t> </a:t>
            </a:r>
            <a:r>
              <a:rPr dirty="0" sz="700">
                <a:latin typeface="ＭＳ ゴシック"/>
                <a:cs typeface="ＭＳ ゴシック"/>
              </a:rPr>
              <a:t>Cawthon</a:t>
            </a:r>
            <a:r>
              <a:rPr dirty="0" sz="700" spc="50">
                <a:latin typeface="ＭＳ ゴシック"/>
                <a:cs typeface="ＭＳ ゴシック"/>
              </a:rPr>
              <a:t> </a:t>
            </a:r>
            <a:r>
              <a:rPr dirty="0" sz="700">
                <a:latin typeface="ＭＳ ゴシック"/>
                <a:cs typeface="ＭＳ ゴシック"/>
              </a:rPr>
              <a:t>PM,</a:t>
            </a:r>
            <a:r>
              <a:rPr dirty="0" sz="700" spc="45">
                <a:latin typeface="ＭＳ ゴシック"/>
                <a:cs typeface="ＭＳ ゴシック"/>
              </a:rPr>
              <a:t> </a:t>
            </a:r>
            <a:r>
              <a:rPr dirty="0" sz="700">
                <a:latin typeface="ＭＳ ゴシック"/>
                <a:cs typeface="ＭＳ ゴシック"/>
              </a:rPr>
              <a:t>Paudel</a:t>
            </a:r>
            <a:r>
              <a:rPr dirty="0" sz="700" spc="50">
                <a:latin typeface="ＭＳ ゴシック"/>
                <a:cs typeface="ＭＳ ゴシック"/>
              </a:rPr>
              <a:t> </a:t>
            </a:r>
            <a:r>
              <a:rPr dirty="0" sz="700">
                <a:latin typeface="ＭＳ ゴシック"/>
                <a:cs typeface="ＭＳ ゴシック"/>
              </a:rPr>
              <a:t>ML,</a:t>
            </a:r>
            <a:r>
              <a:rPr dirty="0" sz="700" spc="55">
                <a:latin typeface="ＭＳ ゴシック"/>
                <a:cs typeface="ＭＳ ゴシック"/>
              </a:rPr>
              <a:t> </a:t>
            </a:r>
            <a:r>
              <a:rPr dirty="0" sz="700">
                <a:latin typeface="ＭＳ ゴシック"/>
                <a:cs typeface="ＭＳ ゴシック"/>
              </a:rPr>
              <a:t>et</a:t>
            </a:r>
            <a:r>
              <a:rPr dirty="0" sz="700" spc="55">
                <a:latin typeface="ＭＳ ゴシック"/>
                <a:cs typeface="ＭＳ ゴシック"/>
              </a:rPr>
              <a:t> </a:t>
            </a:r>
            <a:r>
              <a:rPr dirty="0" sz="700">
                <a:latin typeface="ＭＳ ゴシック"/>
                <a:cs typeface="ＭＳ ゴシック"/>
              </a:rPr>
              <a:t>al.</a:t>
            </a:r>
            <a:r>
              <a:rPr dirty="0" sz="700" spc="40">
                <a:latin typeface="ＭＳ ゴシック"/>
                <a:cs typeface="ＭＳ ゴシック"/>
              </a:rPr>
              <a:t> </a:t>
            </a:r>
            <a:r>
              <a:rPr dirty="0" sz="700">
                <a:latin typeface="ＭＳ ゴシック"/>
                <a:cs typeface="ＭＳ ゴシック"/>
              </a:rPr>
              <a:t>Sleep</a:t>
            </a:r>
            <a:r>
              <a:rPr dirty="0" sz="700" spc="40">
                <a:latin typeface="ＭＳ ゴシック"/>
                <a:cs typeface="ＭＳ ゴシック"/>
              </a:rPr>
              <a:t> </a:t>
            </a:r>
            <a:r>
              <a:rPr dirty="0" sz="700">
                <a:latin typeface="ＭＳ ゴシック"/>
                <a:cs typeface="ＭＳ ゴシック"/>
              </a:rPr>
              <a:t>disturbances</a:t>
            </a:r>
            <a:r>
              <a:rPr dirty="0" sz="700" spc="55">
                <a:latin typeface="ＭＳ ゴシック"/>
                <a:cs typeface="ＭＳ ゴシック"/>
              </a:rPr>
              <a:t> </a:t>
            </a:r>
            <a:r>
              <a:rPr dirty="0" sz="700">
                <a:latin typeface="ＭＳ ゴシック"/>
                <a:cs typeface="ＭＳ ゴシック"/>
              </a:rPr>
              <a:t>and</a:t>
            </a:r>
            <a:r>
              <a:rPr dirty="0" sz="700" spc="55">
                <a:latin typeface="ＭＳ ゴシック"/>
                <a:cs typeface="ＭＳ ゴシック"/>
              </a:rPr>
              <a:t> </a:t>
            </a:r>
            <a:r>
              <a:rPr dirty="0" sz="700">
                <a:latin typeface="ＭＳ ゴシック"/>
                <a:cs typeface="ＭＳ ゴシック"/>
              </a:rPr>
              <a:t>risk</a:t>
            </a:r>
            <a:r>
              <a:rPr dirty="0" sz="700" spc="50">
                <a:latin typeface="ＭＳ ゴシック"/>
                <a:cs typeface="ＭＳ ゴシック"/>
              </a:rPr>
              <a:t> </a:t>
            </a:r>
            <a:r>
              <a:rPr dirty="0" sz="700" spc="-25">
                <a:latin typeface="ＭＳ ゴシック"/>
                <a:cs typeface="ＭＳ ゴシック"/>
              </a:rPr>
              <a:t>of </a:t>
            </a:r>
            <a:r>
              <a:rPr dirty="0" sz="700">
                <a:latin typeface="ＭＳ ゴシック"/>
                <a:cs typeface="ＭＳ ゴシック"/>
              </a:rPr>
              <a:t>frailty</a:t>
            </a:r>
            <a:r>
              <a:rPr dirty="0" sz="700" spc="60">
                <a:latin typeface="ＭＳ ゴシック"/>
                <a:cs typeface="ＭＳ ゴシック"/>
              </a:rPr>
              <a:t> </a:t>
            </a:r>
            <a:r>
              <a:rPr dirty="0" sz="700">
                <a:latin typeface="ＭＳ ゴシック"/>
                <a:cs typeface="ＭＳ ゴシック"/>
              </a:rPr>
              <a:t>and</a:t>
            </a:r>
            <a:r>
              <a:rPr dirty="0" sz="700" spc="55">
                <a:latin typeface="ＭＳ ゴシック"/>
                <a:cs typeface="ＭＳ ゴシック"/>
              </a:rPr>
              <a:t> </a:t>
            </a:r>
            <a:r>
              <a:rPr dirty="0" sz="700">
                <a:latin typeface="ＭＳ ゴシック"/>
                <a:cs typeface="ＭＳ ゴシック"/>
              </a:rPr>
              <a:t>mortality</a:t>
            </a:r>
            <a:r>
              <a:rPr dirty="0" sz="700" spc="65">
                <a:latin typeface="ＭＳ ゴシック"/>
                <a:cs typeface="ＭＳ ゴシック"/>
              </a:rPr>
              <a:t> </a:t>
            </a:r>
            <a:r>
              <a:rPr dirty="0" sz="700">
                <a:latin typeface="ＭＳ ゴシック"/>
                <a:cs typeface="ＭＳ ゴシック"/>
              </a:rPr>
              <a:t>in</a:t>
            </a:r>
            <a:r>
              <a:rPr dirty="0" sz="700" spc="65">
                <a:latin typeface="ＭＳ ゴシック"/>
                <a:cs typeface="ＭＳ ゴシック"/>
              </a:rPr>
              <a:t> </a:t>
            </a:r>
            <a:r>
              <a:rPr dirty="0" sz="700">
                <a:latin typeface="ＭＳ ゴシック"/>
                <a:cs typeface="ＭＳ ゴシック"/>
              </a:rPr>
              <a:t>older</a:t>
            </a:r>
            <a:r>
              <a:rPr dirty="0" sz="700" spc="65">
                <a:latin typeface="ＭＳ ゴシック"/>
                <a:cs typeface="ＭＳ ゴシック"/>
              </a:rPr>
              <a:t> </a:t>
            </a:r>
            <a:r>
              <a:rPr dirty="0" sz="700">
                <a:latin typeface="ＭＳ ゴシック"/>
                <a:cs typeface="ＭＳ ゴシック"/>
              </a:rPr>
              <a:t>men.</a:t>
            </a:r>
            <a:r>
              <a:rPr dirty="0" sz="700" spc="55">
                <a:latin typeface="ＭＳ ゴシック"/>
                <a:cs typeface="ＭＳ ゴシック"/>
              </a:rPr>
              <a:t> </a:t>
            </a:r>
            <a:r>
              <a:rPr dirty="0" sz="700">
                <a:latin typeface="ＭＳ ゴシック"/>
                <a:cs typeface="ＭＳ ゴシック"/>
              </a:rPr>
              <a:t>Sleep</a:t>
            </a:r>
            <a:r>
              <a:rPr dirty="0" sz="700" spc="50">
                <a:latin typeface="ＭＳ ゴシック"/>
                <a:cs typeface="ＭＳ ゴシック"/>
              </a:rPr>
              <a:t> </a:t>
            </a:r>
            <a:r>
              <a:rPr dirty="0" sz="700">
                <a:latin typeface="ＭＳ ゴシック"/>
                <a:cs typeface="ＭＳ ゴシック"/>
              </a:rPr>
              <a:t>Med.</a:t>
            </a:r>
            <a:r>
              <a:rPr dirty="0" sz="700" spc="65">
                <a:latin typeface="ＭＳ ゴシック"/>
                <a:cs typeface="ＭＳ ゴシック"/>
              </a:rPr>
              <a:t> </a:t>
            </a:r>
            <a:r>
              <a:rPr dirty="0" sz="700">
                <a:latin typeface="ＭＳ ゴシック"/>
                <a:cs typeface="ＭＳ ゴシック"/>
              </a:rPr>
              <a:t>2012;13(10):1217-</a:t>
            </a:r>
            <a:r>
              <a:rPr dirty="0" sz="700" spc="70">
                <a:latin typeface="ＭＳ ゴシック"/>
                <a:cs typeface="ＭＳ ゴシック"/>
              </a:rPr>
              <a:t> </a:t>
            </a:r>
            <a:r>
              <a:rPr dirty="0" sz="700" spc="-25">
                <a:latin typeface="ＭＳ ゴシック"/>
                <a:cs typeface="ＭＳ ゴシック"/>
              </a:rPr>
              <a:t>25.</a:t>
            </a:r>
            <a:endParaRPr sz="700">
              <a:latin typeface="ＭＳ ゴシック"/>
              <a:cs typeface="ＭＳ ゴシック"/>
            </a:endParaRPr>
          </a:p>
          <a:p>
            <a:pPr marL="38100">
              <a:lnSpc>
                <a:spcPct val="100000"/>
              </a:lnSpc>
              <a:spcBef>
                <a:spcPts val="40"/>
              </a:spcBef>
            </a:pPr>
            <a:r>
              <a:rPr dirty="0" baseline="30864" sz="675">
                <a:latin typeface="ＭＳ ゴシック"/>
                <a:cs typeface="ＭＳ ゴシック"/>
              </a:rPr>
              <a:t>10</a:t>
            </a:r>
            <a:r>
              <a:rPr dirty="0" baseline="30864" sz="675" spc="270">
                <a:latin typeface="ＭＳ ゴシック"/>
                <a:cs typeface="ＭＳ ゴシック"/>
              </a:rPr>
              <a:t> </a:t>
            </a:r>
            <a:r>
              <a:rPr dirty="0" sz="700">
                <a:latin typeface="ＭＳ ゴシック"/>
                <a:cs typeface="ＭＳ ゴシック"/>
              </a:rPr>
              <a:t>Li</a:t>
            </a:r>
            <a:r>
              <a:rPr dirty="0" sz="700" spc="45">
                <a:latin typeface="ＭＳ ゴシック"/>
                <a:cs typeface="ＭＳ ゴシック"/>
              </a:rPr>
              <a:t> </a:t>
            </a:r>
            <a:r>
              <a:rPr dirty="0" sz="700">
                <a:latin typeface="ＭＳ ゴシック"/>
                <a:cs typeface="ＭＳ ゴシック"/>
              </a:rPr>
              <a:t>L,</a:t>
            </a:r>
            <a:r>
              <a:rPr dirty="0" sz="700" spc="50">
                <a:latin typeface="ＭＳ ゴシック"/>
                <a:cs typeface="ＭＳ ゴシック"/>
              </a:rPr>
              <a:t> </a:t>
            </a:r>
            <a:r>
              <a:rPr dirty="0" sz="700">
                <a:latin typeface="ＭＳ ゴシック"/>
                <a:cs typeface="ＭＳ ゴシック"/>
              </a:rPr>
              <a:t>Wu</a:t>
            </a:r>
            <a:r>
              <a:rPr dirty="0" sz="700" spc="45">
                <a:latin typeface="ＭＳ ゴシック"/>
                <a:cs typeface="ＭＳ ゴシック"/>
              </a:rPr>
              <a:t> </a:t>
            </a:r>
            <a:r>
              <a:rPr dirty="0" sz="700">
                <a:latin typeface="ＭＳ ゴシック"/>
                <a:cs typeface="ＭＳ ゴシック"/>
              </a:rPr>
              <a:t>C,</a:t>
            </a:r>
            <a:r>
              <a:rPr dirty="0" sz="700" spc="45">
                <a:latin typeface="ＭＳ ゴシック"/>
                <a:cs typeface="ＭＳ ゴシック"/>
              </a:rPr>
              <a:t> </a:t>
            </a:r>
            <a:r>
              <a:rPr dirty="0" sz="700">
                <a:latin typeface="ＭＳ ゴシック"/>
                <a:cs typeface="ＭＳ ゴシック"/>
              </a:rPr>
              <a:t>Gan</a:t>
            </a:r>
            <a:r>
              <a:rPr dirty="0" sz="700" spc="50">
                <a:latin typeface="ＭＳ ゴシック"/>
                <a:cs typeface="ＭＳ ゴシック"/>
              </a:rPr>
              <a:t> </a:t>
            </a:r>
            <a:r>
              <a:rPr dirty="0" sz="700">
                <a:latin typeface="ＭＳ ゴシック"/>
                <a:cs typeface="ＭＳ ゴシック"/>
              </a:rPr>
              <a:t>Y,</a:t>
            </a:r>
            <a:r>
              <a:rPr dirty="0" sz="700" spc="45">
                <a:latin typeface="ＭＳ ゴシック"/>
                <a:cs typeface="ＭＳ ゴシック"/>
              </a:rPr>
              <a:t> </a:t>
            </a:r>
            <a:r>
              <a:rPr dirty="0" sz="700">
                <a:latin typeface="ＭＳ ゴシック"/>
                <a:cs typeface="ＭＳ ゴシック"/>
              </a:rPr>
              <a:t>Qu</a:t>
            </a:r>
            <a:r>
              <a:rPr dirty="0" sz="700" spc="45">
                <a:latin typeface="ＭＳ ゴシック"/>
                <a:cs typeface="ＭＳ ゴシック"/>
              </a:rPr>
              <a:t> </a:t>
            </a:r>
            <a:r>
              <a:rPr dirty="0" sz="700">
                <a:latin typeface="ＭＳ ゴシック"/>
                <a:cs typeface="ＭＳ ゴシック"/>
              </a:rPr>
              <a:t>X,</a:t>
            </a:r>
            <a:r>
              <a:rPr dirty="0" sz="700" spc="50">
                <a:latin typeface="ＭＳ ゴシック"/>
                <a:cs typeface="ＭＳ ゴシック"/>
              </a:rPr>
              <a:t> </a:t>
            </a:r>
            <a:r>
              <a:rPr dirty="0" sz="700">
                <a:latin typeface="ＭＳ ゴシック"/>
                <a:cs typeface="ＭＳ ゴシック"/>
              </a:rPr>
              <a:t>Lu</a:t>
            </a:r>
            <a:r>
              <a:rPr dirty="0" sz="700" spc="45">
                <a:latin typeface="ＭＳ ゴシック"/>
                <a:cs typeface="ＭＳ ゴシック"/>
              </a:rPr>
              <a:t> </a:t>
            </a:r>
            <a:r>
              <a:rPr dirty="0" sz="700">
                <a:latin typeface="ＭＳ ゴシック"/>
                <a:cs typeface="ＭＳ ゴシック"/>
              </a:rPr>
              <a:t>Z.</a:t>
            </a:r>
            <a:r>
              <a:rPr dirty="0" sz="700" spc="45">
                <a:latin typeface="ＭＳ ゴシック"/>
                <a:cs typeface="ＭＳ ゴシック"/>
              </a:rPr>
              <a:t> </a:t>
            </a:r>
            <a:r>
              <a:rPr dirty="0" sz="700">
                <a:latin typeface="ＭＳ ゴシック"/>
                <a:cs typeface="ＭＳ ゴシック"/>
              </a:rPr>
              <a:t>Insomnia</a:t>
            </a:r>
            <a:r>
              <a:rPr dirty="0" sz="700" spc="50">
                <a:latin typeface="ＭＳ ゴシック"/>
                <a:cs typeface="ＭＳ ゴシック"/>
              </a:rPr>
              <a:t> </a:t>
            </a:r>
            <a:r>
              <a:rPr dirty="0" sz="700">
                <a:latin typeface="ＭＳ ゴシック"/>
                <a:cs typeface="ＭＳ ゴシック"/>
              </a:rPr>
              <a:t>and</a:t>
            </a:r>
            <a:r>
              <a:rPr dirty="0" sz="700" spc="35">
                <a:latin typeface="ＭＳ ゴシック"/>
                <a:cs typeface="ＭＳ ゴシック"/>
              </a:rPr>
              <a:t> </a:t>
            </a:r>
            <a:r>
              <a:rPr dirty="0" sz="700">
                <a:latin typeface="ＭＳ ゴシック"/>
                <a:cs typeface="ＭＳ ゴシック"/>
              </a:rPr>
              <a:t>the</a:t>
            </a:r>
            <a:r>
              <a:rPr dirty="0" sz="700" spc="45">
                <a:latin typeface="ＭＳ ゴシック"/>
                <a:cs typeface="ＭＳ ゴシック"/>
              </a:rPr>
              <a:t> </a:t>
            </a:r>
            <a:r>
              <a:rPr dirty="0" sz="700">
                <a:latin typeface="ＭＳ ゴシック"/>
                <a:cs typeface="ＭＳ ゴシック"/>
              </a:rPr>
              <a:t>risk</a:t>
            </a:r>
            <a:r>
              <a:rPr dirty="0" sz="700" spc="35">
                <a:latin typeface="ＭＳ ゴシック"/>
                <a:cs typeface="ＭＳ ゴシック"/>
              </a:rPr>
              <a:t> </a:t>
            </a:r>
            <a:r>
              <a:rPr dirty="0" sz="700">
                <a:latin typeface="ＭＳ ゴシック"/>
                <a:cs typeface="ＭＳ ゴシック"/>
              </a:rPr>
              <a:t>of</a:t>
            </a:r>
            <a:r>
              <a:rPr dirty="0" sz="700" spc="35">
                <a:latin typeface="ＭＳ ゴシック"/>
                <a:cs typeface="ＭＳ ゴシック"/>
              </a:rPr>
              <a:t> </a:t>
            </a:r>
            <a:r>
              <a:rPr dirty="0" sz="700">
                <a:latin typeface="ＭＳ ゴシック"/>
                <a:cs typeface="ＭＳ ゴシック"/>
              </a:rPr>
              <a:t>depression:</a:t>
            </a:r>
            <a:r>
              <a:rPr dirty="0" sz="700" spc="40">
                <a:latin typeface="ＭＳ ゴシック"/>
                <a:cs typeface="ＭＳ ゴシック"/>
              </a:rPr>
              <a:t> </a:t>
            </a:r>
            <a:r>
              <a:rPr dirty="0" sz="700">
                <a:latin typeface="ＭＳ ゴシック"/>
                <a:cs typeface="ＭＳ ゴシック"/>
              </a:rPr>
              <a:t>a</a:t>
            </a:r>
            <a:r>
              <a:rPr dirty="0" sz="700" spc="45">
                <a:latin typeface="ＭＳ ゴシック"/>
                <a:cs typeface="ＭＳ ゴシック"/>
              </a:rPr>
              <a:t> </a:t>
            </a:r>
            <a:r>
              <a:rPr dirty="0" sz="700">
                <a:latin typeface="ＭＳ ゴシック"/>
                <a:cs typeface="ＭＳ ゴシック"/>
              </a:rPr>
              <a:t>metaanalysis</a:t>
            </a:r>
            <a:r>
              <a:rPr dirty="0" sz="700" spc="35">
                <a:latin typeface="ＭＳ ゴシック"/>
                <a:cs typeface="ＭＳ ゴシック"/>
              </a:rPr>
              <a:t> </a:t>
            </a:r>
            <a:r>
              <a:rPr dirty="0" sz="700">
                <a:latin typeface="ＭＳ ゴシック"/>
                <a:cs typeface="ＭＳ ゴシック"/>
              </a:rPr>
              <a:t>of</a:t>
            </a:r>
            <a:r>
              <a:rPr dirty="0" sz="700" spc="35">
                <a:latin typeface="ＭＳ ゴシック"/>
                <a:cs typeface="ＭＳ ゴシック"/>
              </a:rPr>
              <a:t> </a:t>
            </a:r>
            <a:r>
              <a:rPr dirty="0" sz="700">
                <a:latin typeface="ＭＳ ゴシック"/>
                <a:cs typeface="ＭＳ ゴシック"/>
              </a:rPr>
              <a:t>prospective</a:t>
            </a:r>
            <a:r>
              <a:rPr dirty="0" sz="700" spc="35">
                <a:latin typeface="ＭＳ ゴシック"/>
                <a:cs typeface="ＭＳ ゴシック"/>
              </a:rPr>
              <a:t> </a:t>
            </a:r>
            <a:r>
              <a:rPr dirty="0" sz="700">
                <a:latin typeface="ＭＳ ゴシック"/>
                <a:cs typeface="ＭＳ ゴシック"/>
              </a:rPr>
              <a:t>cohort</a:t>
            </a:r>
            <a:r>
              <a:rPr dirty="0" sz="700" spc="50">
                <a:latin typeface="ＭＳ ゴシック"/>
                <a:cs typeface="ＭＳ ゴシック"/>
              </a:rPr>
              <a:t> </a:t>
            </a:r>
            <a:r>
              <a:rPr dirty="0" sz="700">
                <a:latin typeface="ＭＳ ゴシック"/>
                <a:cs typeface="ＭＳ ゴシック"/>
              </a:rPr>
              <a:t>studies.</a:t>
            </a:r>
            <a:r>
              <a:rPr dirty="0" sz="700" spc="45">
                <a:latin typeface="ＭＳ ゴシック"/>
                <a:cs typeface="ＭＳ ゴシック"/>
              </a:rPr>
              <a:t> </a:t>
            </a:r>
            <a:r>
              <a:rPr dirty="0" sz="700" spc="-25">
                <a:latin typeface="ＭＳ ゴシック"/>
                <a:cs typeface="ＭＳ ゴシック"/>
              </a:rPr>
              <a:t>BMC</a:t>
            </a:r>
            <a:endParaRPr sz="700">
              <a:latin typeface="ＭＳ ゴシック"/>
              <a:cs typeface="ＭＳ ゴシック"/>
            </a:endParaRPr>
          </a:p>
          <a:p>
            <a:pPr marL="38100">
              <a:lnSpc>
                <a:spcPct val="100000"/>
              </a:lnSpc>
              <a:spcBef>
                <a:spcPts val="95"/>
              </a:spcBef>
            </a:pPr>
            <a:r>
              <a:rPr dirty="0" sz="700">
                <a:latin typeface="ＭＳ ゴシック"/>
                <a:cs typeface="ＭＳ ゴシック"/>
              </a:rPr>
              <a:t>Psychiatry.</a:t>
            </a:r>
            <a:r>
              <a:rPr dirty="0" sz="700" spc="90">
                <a:latin typeface="ＭＳ ゴシック"/>
                <a:cs typeface="ＭＳ ゴシック"/>
              </a:rPr>
              <a:t> </a:t>
            </a:r>
            <a:r>
              <a:rPr dirty="0" sz="700" spc="-10">
                <a:latin typeface="ＭＳ ゴシック"/>
                <a:cs typeface="ＭＳ ゴシック"/>
              </a:rPr>
              <a:t>2016;16(1):375.</a:t>
            </a:r>
            <a:endParaRPr sz="700">
              <a:latin typeface="ＭＳ ゴシック"/>
              <a:cs typeface="ＭＳ ゴシック"/>
            </a:endParaRPr>
          </a:p>
          <a:p>
            <a:pPr marL="38100" marR="3173095">
              <a:lnSpc>
                <a:spcPct val="111400"/>
              </a:lnSpc>
              <a:spcBef>
                <a:spcPts val="15"/>
              </a:spcBef>
            </a:pPr>
            <a:r>
              <a:rPr dirty="0" baseline="30864" sz="675">
                <a:latin typeface="ＭＳ ゴシック"/>
                <a:cs typeface="ＭＳ ゴシック"/>
              </a:rPr>
              <a:t>11</a:t>
            </a:r>
            <a:r>
              <a:rPr dirty="0" baseline="30864" sz="675" spc="487">
                <a:latin typeface="ＭＳ ゴシック"/>
                <a:cs typeface="ＭＳ ゴシック"/>
              </a:rPr>
              <a:t> </a:t>
            </a:r>
            <a:r>
              <a:rPr dirty="0" sz="700" spc="-5">
                <a:latin typeface="ＭＳ ゴシック"/>
                <a:cs typeface="ＭＳ ゴシック"/>
              </a:rPr>
              <a:t>厚生労働省. 健康日本 </a:t>
            </a:r>
            <a:r>
              <a:rPr dirty="0" sz="700">
                <a:latin typeface="ＭＳ ゴシック"/>
                <a:cs typeface="ＭＳ ゴシック"/>
              </a:rPr>
              <a:t>21（第二次）</a:t>
            </a:r>
            <a:r>
              <a:rPr dirty="0" sz="700" spc="-10">
                <a:latin typeface="ＭＳ ゴシック"/>
                <a:cs typeface="ＭＳ ゴシック"/>
              </a:rPr>
              <a:t>最終評価.</a:t>
            </a:r>
            <a:r>
              <a:rPr dirty="0" sz="700" spc="-50">
                <a:latin typeface="ＭＳ ゴシック"/>
                <a:cs typeface="ＭＳ ゴシック"/>
              </a:rPr>
              <a:t> </a:t>
            </a:r>
            <a:r>
              <a:rPr dirty="0" sz="700" spc="-10">
                <a:latin typeface="ＭＳ ゴシック"/>
                <a:cs typeface="ＭＳ ゴシック"/>
                <a:hlinkClick r:id="rId2"/>
              </a:rPr>
              <a:t>https://www.mhlw.go.jp/content/10900000/000687163.pdf</a:t>
            </a:r>
            <a:endParaRPr sz="700">
              <a:latin typeface="ＭＳ ゴシック"/>
              <a:cs typeface="ＭＳ ゴシック"/>
            </a:endParaRPr>
          </a:p>
        </p:txBody>
      </p:sp>
      <p:sp>
        <p:nvSpPr>
          <p:cNvPr id="5" name="object 5"/>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1</a:t>
            </a:r>
            <a:endParaRPr sz="950">
              <a:latin typeface="游明朝"/>
              <a:cs typeface="游明朝"/>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62094" y="81534"/>
            <a:ext cx="2036445" cy="147955"/>
          </a:xfrm>
          <a:prstGeom prst="rect">
            <a:avLst/>
          </a:prstGeom>
        </p:spPr>
        <p:txBody>
          <a:bodyPr wrap="square" lIns="0" tIns="12700" rIns="0" bIns="0" rtlCol="0" vert="horz">
            <a:spAutoFit/>
          </a:bodyPr>
          <a:lstStyle/>
          <a:p>
            <a:pPr marL="12700">
              <a:lnSpc>
                <a:spcPct val="100000"/>
              </a:lnSpc>
              <a:spcBef>
                <a:spcPts val="100"/>
              </a:spcBef>
            </a:pPr>
            <a:r>
              <a:rPr dirty="0" sz="800" spc="-65" b="1">
                <a:solidFill>
                  <a:srgbClr val="FFC000"/>
                </a:solidFill>
                <a:latin typeface="メイリオ"/>
                <a:cs typeface="メイリオ"/>
              </a:rPr>
              <a:t>運動、食事等の生活習慣と睡眠について</a:t>
            </a:r>
            <a:r>
              <a:rPr dirty="0" sz="800" spc="-50" b="1">
                <a:solidFill>
                  <a:srgbClr val="FFC000"/>
                </a:solidFill>
                <a:latin typeface="メイリオ"/>
                <a:cs typeface="メイリオ"/>
              </a:rPr>
              <a:t>（</a:t>
            </a:r>
            <a:r>
              <a:rPr dirty="0" sz="800" spc="-65" b="1">
                <a:solidFill>
                  <a:srgbClr val="FFC000"/>
                </a:solidFill>
                <a:latin typeface="メイリオ"/>
                <a:cs typeface="メイリオ"/>
              </a:rPr>
              <a:t>案</a:t>
            </a:r>
            <a:r>
              <a:rPr dirty="0" sz="800" spc="-50" b="1">
                <a:solidFill>
                  <a:srgbClr val="FFC000"/>
                </a:solidFill>
                <a:latin typeface="メイリオ"/>
                <a:cs typeface="メイリオ"/>
              </a:rPr>
              <a:t>）</a:t>
            </a:r>
            <a:endParaRPr sz="800">
              <a:latin typeface="メイリオ"/>
              <a:cs typeface="メイリオ"/>
            </a:endParaRPr>
          </a:p>
        </p:txBody>
      </p:sp>
      <p:sp>
        <p:nvSpPr>
          <p:cNvPr id="8" name="object 8"/>
          <p:cNvSpPr txBox="1">
            <a:spLocks noGrp="1"/>
          </p:cNvSpPr>
          <p:nvPr>
            <p:ph type="sldNum" idx="7" sz="quarter"/>
          </p:nvPr>
        </p:nvSpPr>
        <p:spPr>
          <a:prstGeom prst="rect"/>
        </p:spPr>
        <p:txBody>
          <a:bodyPr wrap="square" lIns="0" tIns="0" rIns="0" bIns="0" rtlCol="0" vert="horz">
            <a:spAutoFit/>
          </a:bodyPr>
          <a:lstStyle/>
          <a:p>
            <a:pPr marL="34290">
              <a:lnSpc>
                <a:spcPts val="1220"/>
              </a:lnSpc>
            </a:pPr>
            <a:r>
              <a:rPr dirty="0" spc="-25"/>
              <a:t>28</a:t>
            </a:r>
          </a:p>
        </p:txBody>
      </p:sp>
      <p:sp>
        <p:nvSpPr>
          <p:cNvPr id="3" name="object 3"/>
          <p:cNvSpPr txBox="1"/>
          <p:nvPr/>
        </p:nvSpPr>
        <p:spPr>
          <a:xfrm>
            <a:off x="266496" y="445134"/>
            <a:ext cx="2999105" cy="4101465"/>
          </a:xfrm>
          <a:prstGeom prst="rect">
            <a:avLst/>
          </a:prstGeom>
        </p:spPr>
        <p:txBody>
          <a:bodyPr wrap="square" lIns="0" tIns="12700" rIns="0" bIns="0" rtlCol="0" vert="horz">
            <a:spAutoFit/>
          </a:bodyPr>
          <a:lstStyle/>
          <a:p>
            <a:pPr algn="just" marL="241300" marR="5715" indent="-228600">
              <a:lnSpc>
                <a:spcPct val="100000"/>
              </a:lnSpc>
              <a:spcBef>
                <a:spcPts val="100"/>
              </a:spcBef>
            </a:pPr>
            <a:r>
              <a:rPr dirty="0" sz="600">
                <a:latin typeface="メイリオ"/>
                <a:cs typeface="メイリオ"/>
              </a:rPr>
              <a:t>18.</a:t>
            </a:r>
            <a:r>
              <a:rPr dirty="0" sz="600" spc="190">
                <a:latin typeface="メイリオ"/>
                <a:cs typeface="メイリオ"/>
              </a:rPr>
              <a:t>  </a:t>
            </a:r>
            <a:r>
              <a:rPr dirty="0" sz="600">
                <a:latin typeface="メイリオ"/>
                <a:cs typeface="メイリオ"/>
              </a:rPr>
              <a:t>Roche</a:t>
            </a:r>
            <a:r>
              <a:rPr dirty="0" sz="600" spc="35">
                <a:latin typeface="メイリオ"/>
                <a:cs typeface="メイリオ"/>
              </a:rPr>
              <a:t> </a:t>
            </a:r>
            <a:r>
              <a:rPr dirty="0" sz="600">
                <a:latin typeface="メイリオ"/>
                <a:cs typeface="メイリオ"/>
              </a:rPr>
              <a:t>J,</a:t>
            </a:r>
            <a:r>
              <a:rPr dirty="0" sz="600" spc="25">
                <a:latin typeface="メイリオ"/>
                <a:cs typeface="メイリオ"/>
              </a:rPr>
              <a:t> </a:t>
            </a:r>
            <a:r>
              <a:rPr dirty="0" sz="600">
                <a:latin typeface="メイリオ"/>
                <a:cs typeface="メイリオ"/>
              </a:rPr>
              <a:t>Isacco</a:t>
            </a:r>
            <a:r>
              <a:rPr dirty="0" sz="600" spc="40">
                <a:latin typeface="メイリオ"/>
                <a:cs typeface="メイリオ"/>
              </a:rPr>
              <a:t> </a:t>
            </a:r>
            <a:r>
              <a:rPr dirty="0" sz="600">
                <a:latin typeface="メイリオ"/>
                <a:cs typeface="メイリオ"/>
              </a:rPr>
              <a:t>L,</a:t>
            </a:r>
            <a:r>
              <a:rPr dirty="0" sz="600" spc="25">
                <a:latin typeface="メイリオ"/>
                <a:cs typeface="メイリオ"/>
              </a:rPr>
              <a:t> </a:t>
            </a:r>
            <a:r>
              <a:rPr dirty="0" sz="600">
                <a:latin typeface="メイリオ"/>
                <a:cs typeface="メイリオ"/>
              </a:rPr>
              <a:t>Masurier</a:t>
            </a:r>
            <a:r>
              <a:rPr dirty="0" sz="600" spc="40">
                <a:latin typeface="メイリオ"/>
                <a:cs typeface="メイリオ"/>
              </a:rPr>
              <a:t> </a:t>
            </a:r>
            <a:r>
              <a:rPr dirty="0" sz="600">
                <a:latin typeface="メイリオ"/>
                <a:cs typeface="メイリオ"/>
              </a:rPr>
              <a:t>J,</a:t>
            </a:r>
            <a:r>
              <a:rPr dirty="0" sz="600" spc="25">
                <a:latin typeface="メイリオ"/>
                <a:cs typeface="メイリオ"/>
              </a:rPr>
              <a:t> </a:t>
            </a:r>
            <a:r>
              <a:rPr dirty="0" sz="600">
                <a:latin typeface="メイリオ"/>
                <a:cs typeface="メイリオ"/>
              </a:rPr>
              <a:t>Pereira</a:t>
            </a:r>
            <a:r>
              <a:rPr dirty="0" sz="600" spc="20">
                <a:latin typeface="メイリオ"/>
                <a:cs typeface="メイリオ"/>
              </a:rPr>
              <a:t> </a:t>
            </a:r>
            <a:r>
              <a:rPr dirty="0" sz="600">
                <a:latin typeface="メイリオ"/>
                <a:cs typeface="メイリオ"/>
              </a:rPr>
              <a:t>B,</a:t>
            </a:r>
            <a:r>
              <a:rPr dirty="0" sz="600" spc="30">
                <a:latin typeface="メイリオ"/>
                <a:cs typeface="メイリオ"/>
              </a:rPr>
              <a:t> </a:t>
            </a:r>
            <a:r>
              <a:rPr dirty="0" sz="600">
                <a:latin typeface="メイリオ"/>
                <a:cs typeface="メイリオ"/>
              </a:rPr>
              <a:t>Mougin</a:t>
            </a:r>
            <a:r>
              <a:rPr dirty="0" sz="600" spc="35">
                <a:latin typeface="メイリオ"/>
                <a:cs typeface="メイリオ"/>
              </a:rPr>
              <a:t> </a:t>
            </a:r>
            <a:r>
              <a:rPr dirty="0" sz="600">
                <a:latin typeface="メイリオ"/>
                <a:cs typeface="メイリオ"/>
              </a:rPr>
              <a:t>F,</a:t>
            </a:r>
            <a:r>
              <a:rPr dirty="0" sz="600" spc="15">
                <a:latin typeface="メイリオ"/>
                <a:cs typeface="メイリオ"/>
              </a:rPr>
              <a:t> </a:t>
            </a:r>
            <a:r>
              <a:rPr dirty="0" sz="600">
                <a:latin typeface="メイリオ"/>
                <a:cs typeface="メイリオ"/>
              </a:rPr>
              <a:t>Chaput</a:t>
            </a:r>
            <a:r>
              <a:rPr dirty="0" sz="600" spc="35">
                <a:latin typeface="メイリオ"/>
                <a:cs typeface="メイリオ"/>
              </a:rPr>
              <a:t> </a:t>
            </a:r>
            <a:r>
              <a:rPr dirty="0" sz="600">
                <a:latin typeface="メイリオ"/>
                <a:cs typeface="メイリオ"/>
              </a:rPr>
              <a:t>JP,</a:t>
            </a:r>
            <a:r>
              <a:rPr dirty="0" sz="600" spc="30">
                <a:latin typeface="メイリオ"/>
                <a:cs typeface="メイリオ"/>
              </a:rPr>
              <a:t> </a:t>
            </a:r>
            <a:r>
              <a:rPr dirty="0" sz="600">
                <a:latin typeface="メイリオ"/>
                <a:cs typeface="メイリオ"/>
              </a:rPr>
              <a:t>Thivel</a:t>
            </a:r>
            <a:r>
              <a:rPr dirty="0" sz="600" spc="35">
                <a:latin typeface="メイリオ"/>
                <a:cs typeface="メイリオ"/>
              </a:rPr>
              <a:t> </a:t>
            </a:r>
            <a:r>
              <a:rPr dirty="0" sz="600" spc="-25">
                <a:latin typeface="メイリオ"/>
                <a:cs typeface="メイリオ"/>
              </a:rPr>
              <a:t>D.</a:t>
            </a:r>
            <a:r>
              <a:rPr dirty="0" sz="600" spc="500">
                <a:latin typeface="メイリオ"/>
                <a:cs typeface="メイリオ"/>
              </a:rPr>
              <a:t> </a:t>
            </a:r>
            <a:r>
              <a:rPr dirty="0" sz="600">
                <a:latin typeface="メイリオ"/>
                <a:cs typeface="メイリオ"/>
              </a:rPr>
              <a:t>Are</a:t>
            </a:r>
            <a:r>
              <a:rPr dirty="0" sz="600" spc="315">
                <a:latin typeface="メイリオ"/>
                <a:cs typeface="メイリオ"/>
              </a:rPr>
              <a:t> </a:t>
            </a:r>
            <a:r>
              <a:rPr dirty="0" sz="600">
                <a:latin typeface="メイリオ"/>
                <a:cs typeface="メイリオ"/>
              </a:rPr>
              <a:t>obstructive</a:t>
            </a:r>
            <a:r>
              <a:rPr dirty="0" sz="600" spc="315">
                <a:latin typeface="メイリオ"/>
                <a:cs typeface="メイリオ"/>
              </a:rPr>
              <a:t> </a:t>
            </a:r>
            <a:r>
              <a:rPr dirty="0" sz="600">
                <a:latin typeface="メイリオ"/>
                <a:cs typeface="メイリオ"/>
              </a:rPr>
              <a:t>sleep</a:t>
            </a:r>
            <a:r>
              <a:rPr dirty="0" sz="600" spc="310">
                <a:latin typeface="メイリオ"/>
                <a:cs typeface="メイリオ"/>
              </a:rPr>
              <a:t> </a:t>
            </a:r>
            <a:r>
              <a:rPr dirty="0" sz="600">
                <a:latin typeface="メイリオ"/>
                <a:cs typeface="メイリオ"/>
              </a:rPr>
              <a:t>apnea</a:t>
            </a:r>
            <a:r>
              <a:rPr dirty="0" sz="600" spc="315">
                <a:latin typeface="メイリオ"/>
                <a:cs typeface="メイリオ"/>
              </a:rPr>
              <a:t> </a:t>
            </a:r>
            <a:r>
              <a:rPr dirty="0" sz="600">
                <a:latin typeface="メイリオ"/>
                <a:cs typeface="メイリオ"/>
              </a:rPr>
              <a:t>and</a:t>
            </a:r>
            <a:r>
              <a:rPr dirty="0" sz="600" spc="310">
                <a:latin typeface="メイリオ"/>
                <a:cs typeface="メイリオ"/>
              </a:rPr>
              <a:t> </a:t>
            </a:r>
            <a:r>
              <a:rPr dirty="0" sz="600">
                <a:latin typeface="メイリオ"/>
                <a:cs typeface="メイリオ"/>
              </a:rPr>
              <a:t>sleep</a:t>
            </a:r>
            <a:r>
              <a:rPr dirty="0" sz="600" spc="310">
                <a:latin typeface="メイリオ"/>
                <a:cs typeface="メイリオ"/>
              </a:rPr>
              <a:t> </a:t>
            </a:r>
            <a:r>
              <a:rPr dirty="0" sz="600">
                <a:latin typeface="メイリオ"/>
                <a:cs typeface="メイリオ"/>
              </a:rPr>
              <a:t>improved</a:t>
            </a:r>
            <a:r>
              <a:rPr dirty="0" sz="600" spc="310">
                <a:latin typeface="メイリオ"/>
                <a:cs typeface="メイリオ"/>
              </a:rPr>
              <a:t> </a:t>
            </a:r>
            <a:r>
              <a:rPr dirty="0" sz="600">
                <a:latin typeface="メイリオ"/>
                <a:cs typeface="メイリオ"/>
              </a:rPr>
              <a:t>in</a:t>
            </a:r>
            <a:r>
              <a:rPr dirty="0" sz="600" spc="315">
                <a:latin typeface="メイリオ"/>
                <a:cs typeface="メイリオ"/>
              </a:rPr>
              <a:t> </a:t>
            </a:r>
            <a:r>
              <a:rPr dirty="0" sz="600">
                <a:latin typeface="メイリオ"/>
                <a:cs typeface="メイリオ"/>
              </a:rPr>
              <a:t>response</a:t>
            </a:r>
            <a:r>
              <a:rPr dirty="0" sz="600" spc="315">
                <a:latin typeface="メイリオ"/>
                <a:cs typeface="メイリオ"/>
              </a:rPr>
              <a:t> </a:t>
            </a:r>
            <a:r>
              <a:rPr dirty="0" sz="600" spc="-25">
                <a:latin typeface="メイリオ"/>
                <a:cs typeface="メイリオ"/>
              </a:rPr>
              <a:t>to</a:t>
            </a:r>
            <a:r>
              <a:rPr dirty="0" sz="600" spc="500">
                <a:latin typeface="メイリオ"/>
                <a:cs typeface="メイリオ"/>
              </a:rPr>
              <a:t> </a:t>
            </a:r>
            <a:r>
              <a:rPr dirty="0" sz="600">
                <a:latin typeface="メイリオ"/>
                <a:cs typeface="メイリオ"/>
              </a:rPr>
              <a:t>multidisciplinary</a:t>
            </a:r>
            <a:r>
              <a:rPr dirty="0" sz="600" spc="229">
                <a:latin typeface="メイリオ"/>
                <a:cs typeface="メイリオ"/>
              </a:rPr>
              <a:t> </a:t>
            </a:r>
            <a:r>
              <a:rPr dirty="0" sz="600">
                <a:latin typeface="メイリオ"/>
                <a:cs typeface="メイリオ"/>
              </a:rPr>
              <a:t>weight</a:t>
            </a:r>
            <a:r>
              <a:rPr dirty="0" sz="600" spc="220">
                <a:latin typeface="メイリオ"/>
                <a:cs typeface="メイリオ"/>
              </a:rPr>
              <a:t> </a:t>
            </a:r>
            <a:r>
              <a:rPr dirty="0" sz="600">
                <a:latin typeface="メイリオ"/>
                <a:cs typeface="メイリオ"/>
              </a:rPr>
              <a:t>loss</a:t>
            </a:r>
            <a:r>
              <a:rPr dirty="0" sz="600" spc="229">
                <a:latin typeface="メイリオ"/>
                <a:cs typeface="メイリオ"/>
              </a:rPr>
              <a:t> </a:t>
            </a:r>
            <a:r>
              <a:rPr dirty="0" sz="600">
                <a:latin typeface="メイリオ"/>
                <a:cs typeface="メイリオ"/>
              </a:rPr>
              <a:t>interventions</a:t>
            </a:r>
            <a:r>
              <a:rPr dirty="0" sz="600" spc="235">
                <a:latin typeface="メイリオ"/>
                <a:cs typeface="メイリオ"/>
              </a:rPr>
              <a:t> </a:t>
            </a:r>
            <a:r>
              <a:rPr dirty="0" sz="600">
                <a:latin typeface="メイリオ"/>
                <a:cs typeface="メイリオ"/>
              </a:rPr>
              <a:t>in</a:t>
            </a:r>
            <a:r>
              <a:rPr dirty="0" sz="600" spc="235">
                <a:latin typeface="メイリオ"/>
                <a:cs typeface="メイリオ"/>
              </a:rPr>
              <a:t> </a:t>
            </a:r>
            <a:r>
              <a:rPr dirty="0" sz="600">
                <a:latin typeface="メイリオ"/>
                <a:cs typeface="メイリオ"/>
              </a:rPr>
              <a:t>youth</a:t>
            </a:r>
            <a:r>
              <a:rPr dirty="0" sz="600" spc="229">
                <a:latin typeface="メイリオ"/>
                <a:cs typeface="メイリオ"/>
              </a:rPr>
              <a:t> </a:t>
            </a:r>
            <a:r>
              <a:rPr dirty="0" sz="600">
                <a:latin typeface="メイリオ"/>
                <a:cs typeface="メイリオ"/>
              </a:rPr>
              <a:t>with</a:t>
            </a:r>
            <a:r>
              <a:rPr dirty="0" sz="600" spc="229">
                <a:latin typeface="メイリオ"/>
                <a:cs typeface="メイリオ"/>
              </a:rPr>
              <a:t> </a:t>
            </a:r>
            <a:r>
              <a:rPr dirty="0" sz="600">
                <a:latin typeface="メイリオ"/>
                <a:cs typeface="メイリオ"/>
              </a:rPr>
              <a:t>obesity?</a:t>
            </a:r>
            <a:r>
              <a:rPr dirty="0" sz="600" spc="225">
                <a:latin typeface="メイリオ"/>
                <a:cs typeface="メイリオ"/>
              </a:rPr>
              <a:t> </a:t>
            </a:r>
            <a:r>
              <a:rPr dirty="0" sz="600" spc="-50">
                <a:latin typeface="メイリオ"/>
                <a:cs typeface="メイリオ"/>
              </a:rPr>
              <a:t>A</a:t>
            </a:r>
            <a:r>
              <a:rPr dirty="0" sz="600" spc="500">
                <a:latin typeface="メイリオ"/>
                <a:cs typeface="メイリオ"/>
              </a:rPr>
              <a:t> </a:t>
            </a:r>
            <a:r>
              <a:rPr dirty="0" sz="600">
                <a:latin typeface="メイリオ"/>
                <a:cs typeface="メイリオ"/>
              </a:rPr>
              <a:t>systematic</a:t>
            </a:r>
            <a:r>
              <a:rPr dirty="0" sz="600" spc="95">
                <a:latin typeface="メイリオ"/>
                <a:cs typeface="メイリオ"/>
              </a:rPr>
              <a:t> </a:t>
            </a:r>
            <a:r>
              <a:rPr dirty="0" sz="600">
                <a:latin typeface="メイリオ"/>
                <a:cs typeface="メイリオ"/>
              </a:rPr>
              <a:t>review</a:t>
            </a:r>
            <a:r>
              <a:rPr dirty="0" sz="600" spc="100">
                <a:latin typeface="メイリオ"/>
                <a:cs typeface="メイリオ"/>
              </a:rPr>
              <a:t> </a:t>
            </a:r>
            <a:r>
              <a:rPr dirty="0" sz="600">
                <a:latin typeface="メイリオ"/>
                <a:cs typeface="メイリオ"/>
              </a:rPr>
              <a:t>and</a:t>
            </a:r>
            <a:r>
              <a:rPr dirty="0" sz="600" spc="100">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100">
                <a:latin typeface="メイリオ"/>
                <a:cs typeface="メイリオ"/>
              </a:rPr>
              <a:t> </a:t>
            </a:r>
            <a:r>
              <a:rPr dirty="0" sz="600">
                <a:latin typeface="メイリオ"/>
                <a:cs typeface="メイリオ"/>
              </a:rPr>
              <a:t>Int</a:t>
            </a:r>
            <a:r>
              <a:rPr dirty="0" sz="600" spc="105">
                <a:latin typeface="メイリオ"/>
                <a:cs typeface="メイリオ"/>
              </a:rPr>
              <a:t> </a:t>
            </a:r>
            <a:r>
              <a:rPr dirty="0" sz="600">
                <a:latin typeface="メイリオ"/>
                <a:cs typeface="メイリオ"/>
              </a:rPr>
              <a:t>J</a:t>
            </a:r>
            <a:r>
              <a:rPr dirty="0" sz="600" spc="100">
                <a:latin typeface="メイリオ"/>
                <a:cs typeface="メイリオ"/>
              </a:rPr>
              <a:t> </a:t>
            </a:r>
            <a:r>
              <a:rPr dirty="0" sz="600">
                <a:latin typeface="メイリオ"/>
                <a:cs typeface="メイリオ"/>
              </a:rPr>
              <a:t>Obes</a:t>
            </a:r>
            <a:r>
              <a:rPr dirty="0" sz="600" spc="105">
                <a:latin typeface="メイリオ"/>
                <a:cs typeface="メイリオ"/>
              </a:rPr>
              <a:t> </a:t>
            </a:r>
            <a:r>
              <a:rPr dirty="0" sz="600">
                <a:latin typeface="メイリオ"/>
                <a:cs typeface="メイリオ"/>
              </a:rPr>
              <a:t>(Lond)</a:t>
            </a:r>
            <a:r>
              <a:rPr dirty="0" sz="600" spc="105">
                <a:latin typeface="メイリオ"/>
                <a:cs typeface="メイリオ"/>
              </a:rPr>
              <a:t> </a:t>
            </a:r>
            <a:r>
              <a:rPr dirty="0" sz="600">
                <a:latin typeface="メイリオ"/>
                <a:cs typeface="メイリオ"/>
              </a:rPr>
              <a:t>44:</a:t>
            </a:r>
            <a:r>
              <a:rPr dirty="0" sz="600" spc="100">
                <a:latin typeface="メイリオ"/>
                <a:cs typeface="メイリオ"/>
              </a:rPr>
              <a:t> </a:t>
            </a:r>
            <a:r>
              <a:rPr dirty="0" sz="600" spc="-10">
                <a:latin typeface="メイリオ"/>
                <a:cs typeface="メイリオ"/>
              </a:rPr>
              <a:t>753-</a:t>
            </a:r>
            <a:r>
              <a:rPr dirty="0" sz="600" spc="-20">
                <a:latin typeface="メイリオ"/>
                <a:cs typeface="メイリオ"/>
              </a:rPr>
              <a:t>770,</a:t>
            </a:r>
            <a:r>
              <a:rPr dirty="0" sz="600" spc="500">
                <a:latin typeface="メイリオ"/>
                <a:cs typeface="メイリオ"/>
              </a:rPr>
              <a:t> </a:t>
            </a:r>
            <a:r>
              <a:rPr dirty="0" sz="600" spc="-10">
                <a:latin typeface="メイリオ"/>
                <a:cs typeface="メイリオ"/>
              </a:rPr>
              <a:t>2020.</a:t>
            </a:r>
            <a:endParaRPr sz="600">
              <a:latin typeface="メイリオ"/>
              <a:cs typeface="メイリオ"/>
            </a:endParaRPr>
          </a:p>
          <a:p>
            <a:pPr algn="just" marL="241300" marR="5080" indent="-228600">
              <a:lnSpc>
                <a:spcPct val="100000"/>
              </a:lnSpc>
              <a:spcBef>
                <a:spcPts val="405"/>
              </a:spcBef>
            </a:pPr>
            <a:r>
              <a:rPr dirty="0" sz="600">
                <a:latin typeface="メイリオ"/>
                <a:cs typeface="メイリオ"/>
              </a:rPr>
              <a:t>19.</a:t>
            </a:r>
            <a:r>
              <a:rPr dirty="0" sz="600" spc="195">
                <a:latin typeface="メイリオ"/>
                <a:cs typeface="メイリオ"/>
              </a:rPr>
              <a:t>  </a:t>
            </a:r>
            <a:r>
              <a:rPr dirty="0" sz="600">
                <a:latin typeface="メイリオ"/>
                <a:cs typeface="メイリオ"/>
              </a:rPr>
              <a:t>Xie</a:t>
            </a:r>
            <a:r>
              <a:rPr dirty="0" sz="600" spc="70">
                <a:latin typeface="メイリオ"/>
                <a:cs typeface="メイリオ"/>
              </a:rPr>
              <a:t> </a:t>
            </a:r>
            <a:r>
              <a:rPr dirty="0" sz="600">
                <a:latin typeface="メイリオ"/>
                <a:cs typeface="メイリオ"/>
              </a:rPr>
              <a:t>Y,</a:t>
            </a:r>
            <a:r>
              <a:rPr dirty="0" sz="600" spc="65">
                <a:latin typeface="メイリオ"/>
                <a:cs typeface="メイリオ"/>
              </a:rPr>
              <a:t> </a:t>
            </a:r>
            <a:r>
              <a:rPr dirty="0" sz="600">
                <a:latin typeface="メイリオ"/>
                <a:cs typeface="メイリオ"/>
              </a:rPr>
              <a:t>Liu</a:t>
            </a:r>
            <a:r>
              <a:rPr dirty="0" sz="600" spc="55">
                <a:latin typeface="メイリオ"/>
                <a:cs typeface="メイリオ"/>
              </a:rPr>
              <a:t> </a:t>
            </a:r>
            <a:r>
              <a:rPr dirty="0" sz="600">
                <a:latin typeface="メイリオ"/>
                <a:cs typeface="メイリオ"/>
              </a:rPr>
              <a:t>S,</a:t>
            </a:r>
            <a:r>
              <a:rPr dirty="0" sz="600" spc="65">
                <a:latin typeface="メイリオ"/>
                <a:cs typeface="メイリオ"/>
              </a:rPr>
              <a:t> </a:t>
            </a:r>
            <a:r>
              <a:rPr dirty="0" sz="600">
                <a:latin typeface="メイリオ"/>
                <a:cs typeface="メイリオ"/>
              </a:rPr>
              <a:t>Chen</a:t>
            </a:r>
            <a:r>
              <a:rPr dirty="0" sz="600" spc="70">
                <a:latin typeface="メイリオ"/>
                <a:cs typeface="メイリオ"/>
              </a:rPr>
              <a:t> </a:t>
            </a:r>
            <a:r>
              <a:rPr dirty="0" sz="600">
                <a:latin typeface="メイリオ"/>
                <a:cs typeface="メイリオ"/>
              </a:rPr>
              <a:t>XJ,</a:t>
            </a:r>
            <a:r>
              <a:rPr dirty="0" sz="600" spc="60">
                <a:latin typeface="メイリオ"/>
                <a:cs typeface="メイリオ"/>
              </a:rPr>
              <a:t> </a:t>
            </a:r>
            <a:r>
              <a:rPr dirty="0" sz="600">
                <a:latin typeface="メイリオ"/>
                <a:cs typeface="メイリオ"/>
              </a:rPr>
              <a:t>Yu</a:t>
            </a:r>
            <a:r>
              <a:rPr dirty="0" sz="600" spc="60">
                <a:latin typeface="メイリオ"/>
                <a:cs typeface="メイリオ"/>
              </a:rPr>
              <a:t> </a:t>
            </a:r>
            <a:r>
              <a:rPr dirty="0" sz="600">
                <a:latin typeface="メイリオ"/>
                <a:cs typeface="メイリオ"/>
              </a:rPr>
              <a:t>HH,</a:t>
            </a:r>
            <a:r>
              <a:rPr dirty="0" sz="600" spc="60">
                <a:latin typeface="メイリオ"/>
                <a:cs typeface="メイリオ"/>
              </a:rPr>
              <a:t> </a:t>
            </a:r>
            <a:r>
              <a:rPr dirty="0" sz="600">
                <a:latin typeface="メイリオ"/>
                <a:cs typeface="メイリオ"/>
              </a:rPr>
              <a:t>Yang</a:t>
            </a:r>
            <a:r>
              <a:rPr dirty="0" sz="600" spc="70">
                <a:latin typeface="メイリオ"/>
                <a:cs typeface="メイリオ"/>
              </a:rPr>
              <a:t> </a:t>
            </a:r>
            <a:r>
              <a:rPr dirty="0" sz="600">
                <a:latin typeface="メイリオ"/>
                <a:cs typeface="メイリオ"/>
              </a:rPr>
              <a:t>Y,</a:t>
            </a:r>
            <a:r>
              <a:rPr dirty="0" sz="600" spc="60">
                <a:latin typeface="メイリオ"/>
                <a:cs typeface="メイリオ"/>
              </a:rPr>
              <a:t> </a:t>
            </a:r>
            <a:r>
              <a:rPr dirty="0" sz="600">
                <a:latin typeface="メイリオ"/>
                <a:cs typeface="メイリオ"/>
              </a:rPr>
              <a:t>Wang</a:t>
            </a:r>
            <a:r>
              <a:rPr dirty="0" sz="600" spc="70">
                <a:latin typeface="メイリオ"/>
                <a:cs typeface="メイリオ"/>
              </a:rPr>
              <a:t> </a:t>
            </a:r>
            <a:r>
              <a:rPr dirty="0" sz="600">
                <a:latin typeface="メイリオ"/>
                <a:cs typeface="メイリオ"/>
              </a:rPr>
              <a:t>W.</a:t>
            </a:r>
            <a:r>
              <a:rPr dirty="0" sz="600" spc="60">
                <a:latin typeface="メイリオ"/>
                <a:cs typeface="メイリオ"/>
              </a:rPr>
              <a:t> </a:t>
            </a:r>
            <a:r>
              <a:rPr dirty="0" sz="600">
                <a:latin typeface="メイリオ"/>
                <a:cs typeface="メイリオ"/>
              </a:rPr>
              <a:t>Effects</a:t>
            </a:r>
            <a:r>
              <a:rPr dirty="0" sz="600" spc="75">
                <a:latin typeface="メイリオ"/>
                <a:cs typeface="メイリオ"/>
              </a:rPr>
              <a:t> </a:t>
            </a:r>
            <a:r>
              <a:rPr dirty="0" sz="600">
                <a:latin typeface="メイリオ"/>
                <a:cs typeface="メイリオ"/>
              </a:rPr>
              <a:t>of</a:t>
            </a:r>
            <a:r>
              <a:rPr dirty="0" sz="600" spc="70">
                <a:latin typeface="メイリオ"/>
                <a:cs typeface="メイリオ"/>
              </a:rPr>
              <a:t> </a:t>
            </a:r>
            <a:r>
              <a:rPr dirty="0" sz="600">
                <a:latin typeface="メイリオ"/>
                <a:cs typeface="メイリオ"/>
              </a:rPr>
              <a:t>exercise</a:t>
            </a:r>
            <a:r>
              <a:rPr dirty="0" sz="600" spc="70">
                <a:latin typeface="メイリオ"/>
                <a:cs typeface="メイリオ"/>
              </a:rPr>
              <a:t> </a:t>
            </a:r>
            <a:r>
              <a:rPr dirty="0" sz="600" spc="-25">
                <a:latin typeface="メイリオ"/>
                <a:cs typeface="メイリオ"/>
              </a:rPr>
              <a:t>on</a:t>
            </a:r>
            <a:r>
              <a:rPr dirty="0" sz="600" spc="500">
                <a:latin typeface="メイリオ"/>
                <a:cs typeface="メイリオ"/>
              </a:rPr>
              <a:t> </a:t>
            </a:r>
            <a:r>
              <a:rPr dirty="0" sz="600">
                <a:latin typeface="メイリオ"/>
                <a:cs typeface="メイリオ"/>
              </a:rPr>
              <a:t>sleep quality and insomnia in adults: A systematic review and </a:t>
            </a:r>
            <a:r>
              <a:rPr dirty="0" sz="600" spc="-20">
                <a:latin typeface="メイリオ"/>
                <a:cs typeface="メイリオ"/>
              </a:rPr>
              <a:t>meta-</a:t>
            </a:r>
            <a:r>
              <a:rPr dirty="0" sz="600">
                <a:latin typeface="メイリオ"/>
                <a:cs typeface="メイリオ"/>
              </a:rPr>
              <a:t>analysis</a:t>
            </a:r>
            <a:r>
              <a:rPr dirty="0" sz="600" spc="110">
                <a:latin typeface="メイリオ"/>
                <a:cs typeface="メイリオ"/>
              </a:rPr>
              <a:t> </a:t>
            </a:r>
            <a:r>
              <a:rPr dirty="0" sz="600">
                <a:latin typeface="メイリオ"/>
                <a:cs typeface="メイリオ"/>
              </a:rPr>
              <a:t>of</a:t>
            </a:r>
            <a:r>
              <a:rPr dirty="0" sz="600" spc="105">
                <a:latin typeface="メイリオ"/>
                <a:cs typeface="メイリオ"/>
              </a:rPr>
              <a:t> </a:t>
            </a:r>
            <a:r>
              <a:rPr dirty="0" sz="600">
                <a:latin typeface="メイリオ"/>
                <a:cs typeface="メイリオ"/>
              </a:rPr>
              <a:t>randomized</a:t>
            </a:r>
            <a:r>
              <a:rPr dirty="0" sz="600" spc="110">
                <a:latin typeface="メイリオ"/>
                <a:cs typeface="メイリオ"/>
              </a:rPr>
              <a:t> </a:t>
            </a:r>
            <a:r>
              <a:rPr dirty="0" sz="600">
                <a:latin typeface="メイリオ"/>
                <a:cs typeface="メイリオ"/>
              </a:rPr>
              <a:t>controlled</a:t>
            </a:r>
            <a:r>
              <a:rPr dirty="0" sz="600" spc="114">
                <a:latin typeface="メイリオ"/>
                <a:cs typeface="メイリオ"/>
              </a:rPr>
              <a:t> </a:t>
            </a:r>
            <a:r>
              <a:rPr dirty="0" sz="600">
                <a:latin typeface="メイリオ"/>
                <a:cs typeface="メイリオ"/>
              </a:rPr>
              <a:t>trials.</a:t>
            </a:r>
            <a:r>
              <a:rPr dirty="0" sz="600" spc="95">
                <a:latin typeface="メイリオ"/>
                <a:cs typeface="メイリオ"/>
              </a:rPr>
              <a:t> </a:t>
            </a:r>
            <a:r>
              <a:rPr dirty="0" sz="600">
                <a:latin typeface="メイリオ"/>
                <a:cs typeface="メイリオ"/>
              </a:rPr>
              <a:t>Front</a:t>
            </a:r>
            <a:r>
              <a:rPr dirty="0" sz="600" spc="110">
                <a:latin typeface="メイリオ"/>
                <a:cs typeface="メイリオ"/>
              </a:rPr>
              <a:t> </a:t>
            </a:r>
            <a:r>
              <a:rPr dirty="0" sz="600">
                <a:latin typeface="メイリオ"/>
                <a:cs typeface="メイリオ"/>
              </a:rPr>
              <a:t>Psychiatry</a:t>
            </a:r>
            <a:r>
              <a:rPr dirty="0" sz="600" spc="114">
                <a:latin typeface="メイリオ"/>
                <a:cs typeface="メイリオ"/>
              </a:rPr>
              <a:t> </a:t>
            </a:r>
            <a:r>
              <a:rPr dirty="0" sz="600">
                <a:latin typeface="メイリオ"/>
                <a:cs typeface="メイリオ"/>
              </a:rPr>
              <a:t>12:</a:t>
            </a:r>
            <a:r>
              <a:rPr dirty="0" sz="600" spc="105">
                <a:latin typeface="メイリオ"/>
                <a:cs typeface="メイリオ"/>
              </a:rPr>
              <a:t> </a:t>
            </a:r>
            <a:r>
              <a:rPr dirty="0" sz="600" spc="-10">
                <a:latin typeface="メイリオ"/>
                <a:cs typeface="メイリオ"/>
              </a:rPr>
              <a:t>664499,</a:t>
            </a:r>
            <a:r>
              <a:rPr dirty="0" sz="600" spc="500">
                <a:latin typeface="メイリオ"/>
                <a:cs typeface="メイリオ"/>
              </a:rPr>
              <a:t> </a:t>
            </a:r>
            <a:r>
              <a:rPr dirty="0" sz="600" spc="-10">
                <a:latin typeface="メイリオ"/>
                <a:cs typeface="メイリオ"/>
              </a:rPr>
              <a:t>2021.</a:t>
            </a:r>
            <a:endParaRPr sz="600">
              <a:latin typeface="メイリオ"/>
              <a:cs typeface="メイリオ"/>
            </a:endParaRPr>
          </a:p>
          <a:p>
            <a:pPr algn="just" marL="241300" marR="5715" indent="-228600">
              <a:lnSpc>
                <a:spcPct val="100000"/>
              </a:lnSpc>
              <a:spcBef>
                <a:spcPts val="400"/>
              </a:spcBef>
            </a:pPr>
            <a:r>
              <a:rPr dirty="0" sz="600">
                <a:latin typeface="メイリオ"/>
                <a:cs typeface="メイリオ"/>
              </a:rPr>
              <a:t>20.</a:t>
            </a:r>
            <a:r>
              <a:rPr dirty="0" sz="600" spc="190">
                <a:latin typeface="メイリオ"/>
                <a:cs typeface="メイリオ"/>
              </a:rPr>
              <a:t>  </a:t>
            </a:r>
            <a:r>
              <a:rPr dirty="0" sz="600">
                <a:latin typeface="メイリオ"/>
                <a:cs typeface="メイリオ"/>
              </a:rPr>
              <a:t>Ogata H,</a:t>
            </a:r>
            <a:r>
              <a:rPr dirty="0" sz="600" spc="-5">
                <a:latin typeface="メイリオ"/>
                <a:cs typeface="メイリオ"/>
              </a:rPr>
              <a:t> </a:t>
            </a:r>
            <a:r>
              <a:rPr dirty="0" sz="600">
                <a:latin typeface="メイリオ"/>
                <a:cs typeface="メイリオ"/>
              </a:rPr>
              <a:t>Horie M,</a:t>
            </a:r>
            <a:r>
              <a:rPr dirty="0" sz="600" spc="-5">
                <a:latin typeface="メイリオ"/>
                <a:cs typeface="メイリオ"/>
              </a:rPr>
              <a:t> </a:t>
            </a:r>
            <a:r>
              <a:rPr dirty="0" sz="600">
                <a:latin typeface="メイリオ"/>
                <a:cs typeface="メイリオ"/>
              </a:rPr>
              <a:t>Kayaba M,</a:t>
            </a:r>
            <a:r>
              <a:rPr dirty="0" sz="600" spc="5">
                <a:latin typeface="メイリオ"/>
                <a:cs typeface="メイリオ"/>
              </a:rPr>
              <a:t> </a:t>
            </a:r>
            <a:r>
              <a:rPr dirty="0" sz="600">
                <a:latin typeface="メイリオ"/>
                <a:cs typeface="メイリオ"/>
              </a:rPr>
              <a:t>Tanaka Y,</a:t>
            </a:r>
            <a:r>
              <a:rPr dirty="0" sz="600" spc="-5">
                <a:latin typeface="メイリオ"/>
                <a:cs typeface="メイリオ"/>
              </a:rPr>
              <a:t> </a:t>
            </a:r>
            <a:r>
              <a:rPr dirty="0" sz="600">
                <a:latin typeface="メイリオ"/>
                <a:cs typeface="メイリオ"/>
              </a:rPr>
              <a:t>Ando A,</a:t>
            </a:r>
            <a:r>
              <a:rPr dirty="0" sz="600" spc="-5">
                <a:latin typeface="メイリオ"/>
                <a:cs typeface="メイリオ"/>
              </a:rPr>
              <a:t> </a:t>
            </a:r>
            <a:r>
              <a:rPr dirty="0" sz="600">
                <a:latin typeface="メイリオ"/>
                <a:cs typeface="メイリオ"/>
              </a:rPr>
              <a:t>Park</a:t>
            </a:r>
            <a:r>
              <a:rPr dirty="0" sz="600" spc="5">
                <a:latin typeface="メイリオ"/>
                <a:cs typeface="メイリオ"/>
              </a:rPr>
              <a:t> </a:t>
            </a:r>
            <a:r>
              <a:rPr dirty="0" sz="600">
                <a:latin typeface="メイリオ"/>
                <a:cs typeface="メイリオ"/>
              </a:rPr>
              <a:t>I,</a:t>
            </a:r>
            <a:r>
              <a:rPr dirty="0" sz="600" spc="-5">
                <a:latin typeface="メイリオ"/>
                <a:cs typeface="メイリオ"/>
              </a:rPr>
              <a:t> </a:t>
            </a:r>
            <a:r>
              <a:rPr dirty="0" sz="600">
                <a:latin typeface="メイリオ"/>
                <a:cs typeface="メイリオ"/>
              </a:rPr>
              <a:t>Zhang</a:t>
            </a:r>
            <a:r>
              <a:rPr dirty="0" sz="600" spc="-10">
                <a:latin typeface="メイリオ"/>
                <a:cs typeface="メイリオ"/>
              </a:rPr>
              <a:t> </a:t>
            </a:r>
            <a:r>
              <a:rPr dirty="0" sz="600">
                <a:latin typeface="メイリオ"/>
                <a:cs typeface="メイリオ"/>
              </a:rPr>
              <a:t>S,</a:t>
            </a:r>
            <a:r>
              <a:rPr dirty="0" sz="600" spc="-5">
                <a:latin typeface="メイリオ"/>
                <a:cs typeface="メイリオ"/>
              </a:rPr>
              <a:t> </a:t>
            </a:r>
            <a:r>
              <a:rPr dirty="0" sz="600" spc="-10">
                <a:latin typeface="メイリオ"/>
                <a:cs typeface="メイリオ"/>
              </a:rPr>
              <a:t>Yajima</a:t>
            </a:r>
            <a:r>
              <a:rPr dirty="0" sz="600" spc="500">
                <a:latin typeface="メイリオ"/>
                <a:cs typeface="メイリオ"/>
              </a:rPr>
              <a:t> </a:t>
            </a:r>
            <a:r>
              <a:rPr dirty="0" sz="600">
                <a:latin typeface="メイリオ"/>
                <a:cs typeface="メイリオ"/>
              </a:rPr>
              <a:t>K,</a:t>
            </a:r>
            <a:r>
              <a:rPr dirty="0" sz="600" spc="95">
                <a:latin typeface="メイリオ"/>
                <a:cs typeface="メイリオ"/>
              </a:rPr>
              <a:t> </a:t>
            </a:r>
            <a:r>
              <a:rPr dirty="0" sz="600">
                <a:latin typeface="メイリオ"/>
                <a:cs typeface="メイリオ"/>
              </a:rPr>
              <a:t>Shoda</a:t>
            </a:r>
            <a:r>
              <a:rPr dirty="0" sz="600" spc="100">
                <a:latin typeface="メイリオ"/>
                <a:cs typeface="メイリオ"/>
              </a:rPr>
              <a:t> </a:t>
            </a:r>
            <a:r>
              <a:rPr dirty="0" sz="600" spc="-10">
                <a:latin typeface="メイリオ"/>
                <a:cs typeface="メイリオ"/>
              </a:rPr>
              <a:t>J-</a:t>
            </a:r>
            <a:r>
              <a:rPr dirty="0" sz="600">
                <a:latin typeface="メイリオ"/>
                <a:cs typeface="メイリオ"/>
              </a:rPr>
              <a:t>I,</a:t>
            </a:r>
            <a:r>
              <a:rPr dirty="0" sz="600" spc="95">
                <a:latin typeface="メイリオ"/>
                <a:cs typeface="メイリオ"/>
              </a:rPr>
              <a:t> </a:t>
            </a:r>
            <a:r>
              <a:rPr dirty="0" sz="600">
                <a:latin typeface="メイリオ"/>
                <a:cs typeface="メイリオ"/>
              </a:rPr>
              <a:t>Omi</a:t>
            </a:r>
            <a:r>
              <a:rPr dirty="0" sz="600" spc="100">
                <a:latin typeface="メイリオ"/>
                <a:cs typeface="メイリオ"/>
              </a:rPr>
              <a:t> </a:t>
            </a:r>
            <a:r>
              <a:rPr dirty="0" sz="600">
                <a:latin typeface="メイリオ"/>
                <a:cs typeface="メイリオ"/>
              </a:rPr>
              <a:t>N,</a:t>
            </a:r>
            <a:r>
              <a:rPr dirty="0" sz="600" spc="95">
                <a:latin typeface="メイリオ"/>
                <a:cs typeface="メイリオ"/>
              </a:rPr>
              <a:t> </a:t>
            </a:r>
            <a:r>
              <a:rPr dirty="0" sz="600">
                <a:latin typeface="メイリオ"/>
                <a:cs typeface="メイリオ"/>
              </a:rPr>
              <a:t>et</a:t>
            </a:r>
            <a:r>
              <a:rPr dirty="0" sz="600" spc="100">
                <a:latin typeface="メイリオ"/>
                <a:cs typeface="メイリオ"/>
              </a:rPr>
              <a:t> </a:t>
            </a:r>
            <a:r>
              <a:rPr dirty="0" sz="600">
                <a:latin typeface="メイリオ"/>
                <a:cs typeface="メイリオ"/>
              </a:rPr>
              <a:t>al.</a:t>
            </a:r>
            <a:r>
              <a:rPr dirty="0" sz="600" spc="95">
                <a:latin typeface="メイリオ"/>
                <a:cs typeface="メイリオ"/>
              </a:rPr>
              <a:t> </a:t>
            </a:r>
            <a:r>
              <a:rPr dirty="0" sz="600">
                <a:latin typeface="メイリオ"/>
                <a:cs typeface="メイリオ"/>
              </a:rPr>
              <a:t>Skipping</a:t>
            </a:r>
            <a:r>
              <a:rPr dirty="0" sz="600" spc="95">
                <a:latin typeface="メイリオ"/>
                <a:cs typeface="メイリオ"/>
              </a:rPr>
              <a:t> </a:t>
            </a:r>
            <a:r>
              <a:rPr dirty="0" sz="600">
                <a:latin typeface="メイリオ"/>
                <a:cs typeface="メイリオ"/>
              </a:rPr>
              <a:t>breakfast</a:t>
            </a:r>
            <a:r>
              <a:rPr dirty="0" sz="600" spc="90">
                <a:latin typeface="メイリオ"/>
                <a:cs typeface="メイリオ"/>
              </a:rPr>
              <a:t> </a:t>
            </a:r>
            <a:r>
              <a:rPr dirty="0" sz="600">
                <a:latin typeface="メイリオ"/>
                <a:cs typeface="メイリオ"/>
              </a:rPr>
              <a:t>for</a:t>
            </a:r>
            <a:r>
              <a:rPr dirty="0" sz="600" spc="90">
                <a:latin typeface="メイリオ"/>
                <a:cs typeface="メイリオ"/>
              </a:rPr>
              <a:t> </a:t>
            </a:r>
            <a:r>
              <a:rPr dirty="0" sz="600">
                <a:latin typeface="メイリオ"/>
                <a:cs typeface="メイリオ"/>
              </a:rPr>
              <a:t>6</a:t>
            </a:r>
            <a:r>
              <a:rPr dirty="0" sz="600" spc="100">
                <a:latin typeface="メイリオ"/>
                <a:cs typeface="メイリオ"/>
              </a:rPr>
              <a:t> </a:t>
            </a:r>
            <a:r>
              <a:rPr dirty="0" sz="600">
                <a:latin typeface="メイリオ"/>
                <a:cs typeface="メイリオ"/>
              </a:rPr>
              <a:t>days</a:t>
            </a:r>
            <a:r>
              <a:rPr dirty="0" sz="600" spc="100">
                <a:latin typeface="メイリオ"/>
                <a:cs typeface="メイリオ"/>
              </a:rPr>
              <a:t> </a:t>
            </a:r>
            <a:r>
              <a:rPr dirty="0" sz="600">
                <a:latin typeface="メイリオ"/>
                <a:cs typeface="メイリオ"/>
              </a:rPr>
              <a:t>delayed</a:t>
            </a:r>
            <a:r>
              <a:rPr dirty="0" sz="600" spc="100">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a:latin typeface="メイリオ"/>
                <a:cs typeface="メイリオ"/>
              </a:rPr>
              <a:t>circadian</a:t>
            </a:r>
            <a:r>
              <a:rPr dirty="0" sz="600" spc="100">
                <a:latin typeface="メイリオ"/>
                <a:cs typeface="メイリオ"/>
              </a:rPr>
              <a:t> </a:t>
            </a:r>
            <a:r>
              <a:rPr dirty="0" sz="600">
                <a:latin typeface="メイリオ"/>
                <a:cs typeface="メイリオ"/>
              </a:rPr>
              <a:t>rhythm</a:t>
            </a:r>
            <a:r>
              <a:rPr dirty="0" sz="600" spc="100">
                <a:latin typeface="メイリオ"/>
                <a:cs typeface="メイリオ"/>
              </a:rPr>
              <a:t> </a:t>
            </a:r>
            <a:r>
              <a:rPr dirty="0" sz="600">
                <a:latin typeface="メイリオ"/>
                <a:cs typeface="メイリオ"/>
              </a:rPr>
              <a:t>of</a:t>
            </a:r>
            <a:r>
              <a:rPr dirty="0" sz="600" spc="90">
                <a:latin typeface="メイリオ"/>
                <a:cs typeface="メイリオ"/>
              </a:rPr>
              <a:t> </a:t>
            </a:r>
            <a:r>
              <a:rPr dirty="0" sz="600">
                <a:latin typeface="メイリオ"/>
                <a:cs typeface="メイリオ"/>
              </a:rPr>
              <a:t>the</a:t>
            </a:r>
            <a:r>
              <a:rPr dirty="0" sz="600" spc="100">
                <a:latin typeface="メイリオ"/>
                <a:cs typeface="メイリオ"/>
              </a:rPr>
              <a:t> </a:t>
            </a:r>
            <a:r>
              <a:rPr dirty="0" sz="600">
                <a:latin typeface="メイリオ"/>
                <a:cs typeface="メイリオ"/>
              </a:rPr>
              <a:t>body</a:t>
            </a:r>
            <a:r>
              <a:rPr dirty="0" sz="600" spc="100">
                <a:latin typeface="メイリオ"/>
                <a:cs typeface="メイリオ"/>
              </a:rPr>
              <a:t> </a:t>
            </a:r>
            <a:r>
              <a:rPr dirty="0" sz="600">
                <a:latin typeface="メイリオ"/>
                <a:cs typeface="メイリオ"/>
              </a:rPr>
              <a:t>temperature</a:t>
            </a:r>
            <a:r>
              <a:rPr dirty="0" sz="600" spc="105">
                <a:latin typeface="メイリオ"/>
                <a:cs typeface="メイリオ"/>
              </a:rPr>
              <a:t> </a:t>
            </a:r>
            <a:r>
              <a:rPr dirty="0" sz="600">
                <a:latin typeface="メイリオ"/>
                <a:cs typeface="メイリオ"/>
              </a:rPr>
              <a:t>without</a:t>
            </a:r>
            <a:r>
              <a:rPr dirty="0" sz="600" spc="100">
                <a:latin typeface="メイリオ"/>
                <a:cs typeface="メイリオ"/>
              </a:rPr>
              <a:t> </a:t>
            </a:r>
            <a:r>
              <a:rPr dirty="0" sz="600">
                <a:latin typeface="メイリオ"/>
                <a:cs typeface="メイリオ"/>
              </a:rPr>
              <a:t>altering</a:t>
            </a:r>
            <a:r>
              <a:rPr dirty="0" sz="600" spc="100">
                <a:latin typeface="メイリオ"/>
                <a:cs typeface="メイリオ"/>
              </a:rPr>
              <a:t> </a:t>
            </a:r>
            <a:r>
              <a:rPr dirty="0" sz="600">
                <a:latin typeface="メイリオ"/>
                <a:cs typeface="メイリオ"/>
              </a:rPr>
              <a:t>clock</a:t>
            </a:r>
            <a:r>
              <a:rPr dirty="0" sz="600" spc="105">
                <a:latin typeface="メイリオ"/>
                <a:cs typeface="メイリオ"/>
              </a:rPr>
              <a:t> </a:t>
            </a:r>
            <a:r>
              <a:rPr dirty="0" sz="600" spc="-20">
                <a:latin typeface="メイリオ"/>
                <a:cs typeface="メイリオ"/>
              </a:rPr>
              <a:t>gene</a:t>
            </a:r>
            <a:r>
              <a:rPr dirty="0" sz="600" spc="500">
                <a:latin typeface="メイリオ"/>
                <a:cs typeface="メイリオ"/>
              </a:rPr>
              <a:t> </a:t>
            </a:r>
            <a:r>
              <a:rPr dirty="0" sz="600">
                <a:latin typeface="メイリオ"/>
                <a:cs typeface="メイリオ"/>
              </a:rPr>
              <a:t>expression</a:t>
            </a:r>
            <a:r>
              <a:rPr dirty="0" sz="600" spc="-10">
                <a:latin typeface="メイリオ"/>
                <a:cs typeface="メイリオ"/>
              </a:rPr>
              <a:t> </a:t>
            </a:r>
            <a:r>
              <a:rPr dirty="0" sz="600">
                <a:latin typeface="メイリオ"/>
                <a:cs typeface="メイリオ"/>
              </a:rPr>
              <a:t>in</a:t>
            </a:r>
            <a:r>
              <a:rPr dirty="0" sz="600" spc="-5">
                <a:latin typeface="メイリオ"/>
                <a:cs typeface="メイリオ"/>
              </a:rPr>
              <a:t> </a:t>
            </a:r>
            <a:r>
              <a:rPr dirty="0" sz="600">
                <a:latin typeface="メイリオ"/>
                <a:cs typeface="メイリオ"/>
              </a:rPr>
              <a:t>human</a:t>
            </a:r>
            <a:r>
              <a:rPr dirty="0" sz="600" spc="-5">
                <a:latin typeface="メイリオ"/>
                <a:cs typeface="メイリオ"/>
              </a:rPr>
              <a:t> </a:t>
            </a:r>
            <a:r>
              <a:rPr dirty="0" sz="600" spc="-10">
                <a:latin typeface="メイリオ"/>
                <a:cs typeface="メイリオ"/>
              </a:rPr>
              <a:t>leukocytes.</a:t>
            </a:r>
            <a:r>
              <a:rPr dirty="0" sz="600" spc="-15">
                <a:latin typeface="メイリオ"/>
                <a:cs typeface="メイリオ"/>
              </a:rPr>
              <a:t> </a:t>
            </a:r>
            <a:r>
              <a:rPr dirty="0" sz="600" spc="-10">
                <a:latin typeface="メイリオ"/>
                <a:cs typeface="メイリオ"/>
              </a:rPr>
              <a:t>Nutrients</a:t>
            </a:r>
            <a:r>
              <a:rPr dirty="0" sz="600" spc="-15">
                <a:latin typeface="メイリオ"/>
                <a:cs typeface="メイリオ"/>
              </a:rPr>
              <a:t> </a:t>
            </a:r>
            <a:r>
              <a:rPr dirty="0" sz="600">
                <a:latin typeface="メイリオ"/>
                <a:cs typeface="メイリオ"/>
              </a:rPr>
              <a:t>12: 2797,</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a:p>
            <a:pPr algn="just" marL="241300" marR="5080" indent="-228600">
              <a:lnSpc>
                <a:spcPct val="100000"/>
              </a:lnSpc>
              <a:spcBef>
                <a:spcPts val="395"/>
              </a:spcBef>
            </a:pPr>
            <a:r>
              <a:rPr dirty="0" sz="600">
                <a:latin typeface="メイリオ"/>
                <a:cs typeface="メイリオ"/>
              </a:rPr>
              <a:t>21.</a:t>
            </a:r>
            <a:r>
              <a:rPr dirty="0" sz="600" spc="185">
                <a:latin typeface="メイリオ"/>
                <a:cs typeface="メイリオ"/>
              </a:rPr>
              <a:t>  </a:t>
            </a:r>
            <a:r>
              <a:rPr dirty="0" sz="600">
                <a:latin typeface="メイリオ"/>
                <a:cs typeface="メイリオ"/>
              </a:rPr>
              <a:t>Tambalis</a:t>
            </a:r>
            <a:r>
              <a:rPr dirty="0" sz="600" spc="55">
                <a:latin typeface="メイリオ"/>
                <a:cs typeface="メイリオ"/>
              </a:rPr>
              <a:t> </a:t>
            </a:r>
            <a:r>
              <a:rPr dirty="0" sz="600">
                <a:latin typeface="メイリオ"/>
                <a:cs typeface="メイリオ"/>
              </a:rPr>
              <a:t>KD,</a:t>
            </a:r>
            <a:r>
              <a:rPr dirty="0" sz="600" spc="45">
                <a:latin typeface="メイリオ"/>
                <a:cs typeface="メイリオ"/>
              </a:rPr>
              <a:t> </a:t>
            </a:r>
            <a:r>
              <a:rPr dirty="0" sz="600">
                <a:latin typeface="メイリオ"/>
                <a:cs typeface="メイリオ"/>
              </a:rPr>
              <a:t>Panagiotakos</a:t>
            </a:r>
            <a:r>
              <a:rPr dirty="0" sz="600" spc="55">
                <a:latin typeface="メイリオ"/>
                <a:cs typeface="メイリオ"/>
              </a:rPr>
              <a:t> </a:t>
            </a:r>
            <a:r>
              <a:rPr dirty="0" sz="600">
                <a:latin typeface="メイリオ"/>
                <a:cs typeface="メイリオ"/>
              </a:rPr>
              <a:t>DB,</a:t>
            </a:r>
            <a:r>
              <a:rPr dirty="0" sz="600" spc="50">
                <a:latin typeface="メイリオ"/>
                <a:cs typeface="メイリオ"/>
              </a:rPr>
              <a:t> </a:t>
            </a:r>
            <a:r>
              <a:rPr dirty="0" sz="600">
                <a:latin typeface="メイリオ"/>
                <a:cs typeface="メイリオ"/>
              </a:rPr>
              <a:t>Psarra</a:t>
            </a:r>
            <a:r>
              <a:rPr dirty="0" sz="600" spc="65">
                <a:latin typeface="メイリオ"/>
                <a:cs typeface="メイリオ"/>
              </a:rPr>
              <a:t> </a:t>
            </a:r>
            <a:r>
              <a:rPr dirty="0" sz="600">
                <a:latin typeface="メイリオ"/>
                <a:cs typeface="メイリオ"/>
              </a:rPr>
              <a:t>G,</a:t>
            </a:r>
            <a:r>
              <a:rPr dirty="0" sz="600" spc="45">
                <a:latin typeface="メイリオ"/>
                <a:cs typeface="メイリオ"/>
              </a:rPr>
              <a:t> </a:t>
            </a:r>
            <a:r>
              <a:rPr dirty="0" sz="600">
                <a:latin typeface="メイリオ"/>
                <a:cs typeface="メイリオ"/>
              </a:rPr>
              <a:t>Sidossis</a:t>
            </a:r>
            <a:r>
              <a:rPr dirty="0" sz="600" spc="55">
                <a:latin typeface="メイリオ"/>
                <a:cs typeface="メイリオ"/>
              </a:rPr>
              <a:t> </a:t>
            </a:r>
            <a:r>
              <a:rPr dirty="0" sz="600">
                <a:latin typeface="メイリオ"/>
                <a:cs typeface="メイリオ"/>
              </a:rPr>
              <a:t>LS.</a:t>
            </a:r>
            <a:r>
              <a:rPr dirty="0" sz="600" spc="50">
                <a:latin typeface="メイリオ"/>
                <a:cs typeface="メイリオ"/>
              </a:rPr>
              <a:t> </a:t>
            </a:r>
            <a:r>
              <a:rPr dirty="0" sz="600">
                <a:latin typeface="メイリオ"/>
                <a:cs typeface="メイリオ"/>
              </a:rPr>
              <a:t>Insufficient</a:t>
            </a:r>
            <a:r>
              <a:rPr dirty="0" sz="600" spc="45">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a:latin typeface="メイリオ"/>
                <a:cs typeface="メイリオ"/>
              </a:rPr>
              <a:t>duration</a:t>
            </a:r>
            <a:r>
              <a:rPr dirty="0" sz="600" spc="85">
                <a:latin typeface="メイリオ"/>
                <a:cs typeface="メイリオ"/>
              </a:rPr>
              <a:t> </a:t>
            </a:r>
            <a:r>
              <a:rPr dirty="0" sz="600">
                <a:latin typeface="メイリオ"/>
                <a:cs typeface="メイリオ"/>
              </a:rPr>
              <a:t>Is</a:t>
            </a:r>
            <a:r>
              <a:rPr dirty="0" sz="600" spc="90">
                <a:latin typeface="メイリオ"/>
                <a:cs typeface="メイリオ"/>
              </a:rPr>
              <a:t> </a:t>
            </a:r>
            <a:r>
              <a:rPr dirty="0" sz="600">
                <a:latin typeface="メイリオ"/>
                <a:cs typeface="メイリオ"/>
              </a:rPr>
              <a:t>associated</a:t>
            </a:r>
            <a:r>
              <a:rPr dirty="0" sz="600" spc="80">
                <a:latin typeface="メイリオ"/>
                <a:cs typeface="メイリオ"/>
              </a:rPr>
              <a:t> </a:t>
            </a:r>
            <a:r>
              <a:rPr dirty="0" sz="600">
                <a:latin typeface="メイリオ"/>
                <a:cs typeface="メイリオ"/>
              </a:rPr>
              <a:t>with</a:t>
            </a:r>
            <a:r>
              <a:rPr dirty="0" sz="600" spc="90">
                <a:latin typeface="メイリオ"/>
                <a:cs typeface="メイリオ"/>
              </a:rPr>
              <a:t> </a:t>
            </a:r>
            <a:r>
              <a:rPr dirty="0" sz="600">
                <a:latin typeface="メイリオ"/>
                <a:cs typeface="メイリオ"/>
              </a:rPr>
              <a:t>dietary</a:t>
            </a:r>
            <a:r>
              <a:rPr dirty="0" sz="600" spc="85">
                <a:latin typeface="メイリオ"/>
                <a:cs typeface="メイリオ"/>
              </a:rPr>
              <a:t> </a:t>
            </a:r>
            <a:r>
              <a:rPr dirty="0" sz="600">
                <a:latin typeface="メイリオ"/>
                <a:cs typeface="メイリオ"/>
              </a:rPr>
              <a:t>habits,</a:t>
            </a:r>
            <a:r>
              <a:rPr dirty="0" sz="600" spc="80">
                <a:latin typeface="メイリオ"/>
                <a:cs typeface="メイリオ"/>
              </a:rPr>
              <a:t> </a:t>
            </a:r>
            <a:r>
              <a:rPr dirty="0" sz="600">
                <a:latin typeface="メイリオ"/>
                <a:cs typeface="メイリオ"/>
              </a:rPr>
              <a:t>screen</a:t>
            </a:r>
            <a:r>
              <a:rPr dirty="0" sz="600" spc="90">
                <a:latin typeface="メイリオ"/>
                <a:cs typeface="メイリオ"/>
              </a:rPr>
              <a:t> </a:t>
            </a:r>
            <a:r>
              <a:rPr dirty="0" sz="600">
                <a:latin typeface="メイリオ"/>
                <a:cs typeface="メイリオ"/>
              </a:rPr>
              <a:t>time,</a:t>
            </a:r>
            <a:r>
              <a:rPr dirty="0" sz="600" spc="80">
                <a:latin typeface="メイリオ"/>
                <a:cs typeface="メイリオ"/>
              </a:rPr>
              <a:t> </a:t>
            </a:r>
            <a:r>
              <a:rPr dirty="0" sz="600">
                <a:latin typeface="メイリオ"/>
                <a:cs typeface="メイリオ"/>
              </a:rPr>
              <a:t>and</a:t>
            </a:r>
            <a:r>
              <a:rPr dirty="0" sz="600" spc="85">
                <a:latin typeface="メイリオ"/>
                <a:cs typeface="メイリオ"/>
              </a:rPr>
              <a:t> </a:t>
            </a:r>
            <a:r>
              <a:rPr dirty="0" sz="600">
                <a:latin typeface="メイリオ"/>
                <a:cs typeface="メイリオ"/>
              </a:rPr>
              <a:t>obesity</a:t>
            </a:r>
            <a:r>
              <a:rPr dirty="0" sz="600" spc="75">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children.</a:t>
            </a:r>
            <a:r>
              <a:rPr dirty="0" sz="600" spc="-30">
                <a:latin typeface="メイリオ"/>
                <a:cs typeface="メイリオ"/>
              </a:rPr>
              <a:t> </a:t>
            </a:r>
            <a:r>
              <a:rPr dirty="0" sz="600">
                <a:latin typeface="メイリオ"/>
                <a:cs typeface="メイリオ"/>
              </a:rPr>
              <a:t>J</a:t>
            </a:r>
            <a:r>
              <a:rPr dirty="0" sz="600" spc="-20">
                <a:latin typeface="メイリオ"/>
                <a:cs typeface="メイリオ"/>
              </a:rPr>
              <a:t> </a:t>
            </a:r>
            <a:r>
              <a:rPr dirty="0" sz="600">
                <a:latin typeface="メイリオ"/>
                <a:cs typeface="メイリオ"/>
              </a:rPr>
              <a:t>Clin</a:t>
            </a:r>
            <a:r>
              <a:rPr dirty="0" sz="600" spc="-4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15">
                <a:latin typeface="メイリオ"/>
                <a:cs typeface="メイリオ"/>
              </a:rPr>
              <a:t> </a:t>
            </a:r>
            <a:r>
              <a:rPr dirty="0" sz="600">
                <a:latin typeface="メイリオ"/>
                <a:cs typeface="メイリオ"/>
              </a:rPr>
              <a:t>14:</a:t>
            </a:r>
            <a:r>
              <a:rPr dirty="0" sz="600" spc="-10">
                <a:latin typeface="メイリオ"/>
                <a:cs typeface="メイリオ"/>
              </a:rPr>
              <a:t> 1689-</a:t>
            </a:r>
            <a:r>
              <a:rPr dirty="0" sz="600">
                <a:latin typeface="メイリオ"/>
                <a:cs typeface="メイリオ"/>
              </a:rPr>
              <a:t>1696,</a:t>
            </a:r>
            <a:r>
              <a:rPr dirty="0" sz="600" spc="-5">
                <a:latin typeface="メイリオ"/>
                <a:cs typeface="メイリオ"/>
              </a:rPr>
              <a:t> </a:t>
            </a:r>
            <a:r>
              <a:rPr dirty="0" sz="600" spc="-10">
                <a:latin typeface="メイリオ"/>
                <a:cs typeface="メイリオ"/>
              </a:rPr>
              <a:t>2018.</a:t>
            </a:r>
            <a:endParaRPr sz="600">
              <a:latin typeface="メイリオ"/>
              <a:cs typeface="メイリオ"/>
            </a:endParaRPr>
          </a:p>
          <a:p>
            <a:pPr algn="just" marL="241300" marR="5715" indent="-228600">
              <a:lnSpc>
                <a:spcPct val="100000"/>
              </a:lnSpc>
              <a:spcBef>
                <a:spcPts val="409"/>
              </a:spcBef>
            </a:pPr>
            <a:r>
              <a:rPr dirty="0" sz="600">
                <a:latin typeface="メイリオ"/>
                <a:cs typeface="メイリオ"/>
              </a:rPr>
              <a:t>22.</a:t>
            </a:r>
            <a:r>
              <a:rPr dirty="0" sz="600" spc="195">
                <a:latin typeface="メイリオ"/>
                <a:cs typeface="メイリオ"/>
              </a:rPr>
              <a:t>  </a:t>
            </a:r>
            <a:r>
              <a:rPr dirty="0" sz="600">
                <a:latin typeface="メイリオ"/>
                <a:cs typeface="メイリオ"/>
              </a:rPr>
              <a:t>Otsuka</a:t>
            </a:r>
            <a:r>
              <a:rPr dirty="0" sz="600" spc="155">
                <a:latin typeface="メイリオ"/>
                <a:cs typeface="メイリオ"/>
              </a:rPr>
              <a:t> </a:t>
            </a:r>
            <a:r>
              <a:rPr dirty="0" sz="600">
                <a:latin typeface="メイリオ"/>
                <a:cs typeface="メイリオ"/>
              </a:rPr>
              <a:t>Y,</a:t>
            </a:r>
            <a:r>
              <a:rPr dirty="0" sz="600" spc="155">
                <a:latin typeface="メイリオ"/>
                <a:cs typeface="メイリオ"/>
              </a:rPr>
              <a:t> </a:t>
            </a:r>
            <a:r>
              <a:rPr dirty="0" sz="600">
                <a:latin typeface="メイリオ"/>
                <a:cs typeface="メイリオ"/>
              </a:rPr>
              <a:t>Kaneita</a:t>
            </a:r>
            <a:r>
              <a:rPr dirty="0" sz="600" spc="165">
                <a:latin typeface="メイリオ"/>
                <a:cs typeface="メイリオ"/>
              </a:rPr>
              <a:t> </a:t>
            </a:r>
            <a:r>
              <a:rPr dirty="0" sz="600">
                <a:latin typeface="メイリオ"/>
                <a:cs typeface="メイリオ"/>
              </a:rPr>
              <a:t>Y,</a:t>
            </a:r>
            <a:r>
              <a:rPr dirty="0" sz="600" spc="155">
                <a:latin typeface="メイリオ"/>
                <a:cs typeface="メイリオ"/>
              </a:rPr>
              <a:t> </a:t>
            </a:r>
            <a:r>
              <a:rPr dirty="0" sz="600">
                <a:latin typeface="メイリオ"/>
                <a:cs typeface="メイリオ"/>
              </a:rPr>
              <a:t>Tanaka</a:t>
            </a:r>
            <a:r>
              <a:rPr dirty="0" sz="600" spc="140">
                <a:latin typeface="メイリオ"/>
                <a:cs typeface="メイリオ"/>
              </a:rPr>
              <a:t> </a:t>
            </a:r>
            <a:r>
              <a:rPr dirty="0" sz="600">
                <a:latin typeface="メイリオ"/>
                <a:cs typeface="メイリオ"/>
              </a:rPr>
              <a:t>K,</a:t>
            </a:r>
            <a:r>
              <a:rPr dirty="0" sz="600" spc="155">
                <a:latin typeface="メイリオ"/>
                <a:cs typeface="メイリオ"/>
              </a:rPr>
              <a:t> </a:t>
            </a:r>
            <a:r>
              <a:rPr dirty="0" sz="600">
                <a:latin typeface="メイリオ"/>
                <a:cs typeface="メイリオ"/>
              </a:rPr>
              <a:t>Itani</a:t>
            </a:r>
            <a:r>
              <a:rPr dirty="0" sz="600" spc="150">
                <a:latin typeface="メイリオ"/>
                <a:cs typeface="メイリオ"/>
              </a:rPr>
              <a:t> </a:t>
            </a:r>
            <a:r>
              <a:rPr dirty="0" sz="600">
                <a:latin typeface="メイリオ"/>
                <a:cs typeface="メイリオ"/>
              </a:rPr>
              <a:t>O,</a:t>
            </a:r>
            <a:r>
              <a:rPr dirty="0" sz="600" spc="160">
                <a:latin typeface="メイリオ"/>
                <a:cs typeface="メイリオ"/>
              </a:rPr>
              <a:t> </a:t>
            </a:r>
            <a:r>
              <a:rPr dirty="0" sz="600">
                <a:latin typeface="メイリオ"/>
                <a:cs typeface="メイリオ"/>
              </a:rPr>
              <a:t>Matsumoto</a:t>
            </a:r>
            <a:r>
              <a:rPr dirty="0" sz="600" spc="165">
                <a:latin typeface="メイリオ"/>
                <a:cs typeface="メイリオ"/>
              </a:rPr>
              <a:t> </a:t>
            </a:r>
            <a:r>
              <a:rPr dirty="0" sz="600">
                <a:latin typeface="メイリオ"/>
                <a:cs typeface="メイリオ"/>
              </a:rPr>
              <a:t>Y,</a:t>
            </a:r>
            <a:r>
              <a:rPr dirty="0" sz="600" spc="155">
                <a:latin typeface="メイリオ"/>
                <a:cs typeface="メイリオ"/>
              </a:rPr>
              <a:t> </a:t>
            </a:r>
            <a:r>
              <a:rPr dirty="0" sz="600">
                <a:latin typeface="メイリオ"/>
                <a:cs typeface="メイリオ"/>
              </a:rPr>
              <a:t>Kuriyama</a:t>
            </a:r>
            <a:r>
              <a:rPr dirty="0" sz="600" spc="160">
                <a:latin typeface="メイリオ"/>
                <a:cs typeface="メイリオ"/>
              </a:rPr>
              <a:t> </a:t>
            </a:r>
            <a:r>
              <a:rPr dirty="0" sz="600" spc="-25">
                <a:latin typeface="メイリオ"/>
                <a:cs typeface="メイリオ"/>
              </a:rPr>
              <a:t>K.</a:t>
            </a:r>
            <a:r>
              <a:rPr dirty="0" sz="600" spc="500">
                <a:latin typeface="メイリオ"/>
                <a:cs typeface="メイリオ"/>
              </a:rPr>
              <a:t> </a:t>
            </a:r>
            <a:r>
              <a:rPr dirty="0" sz="600">
                <a:latin typeface="メイリオ"/>
                <a:cs typeface="メイリオ"/>
              </a:rPr>
              <a:t>Longitudinal</a:t>
            </a:r>
            <a:r>
              <a:rPr dirty="0" sz="600" spc="235">
                <a:latin typeface="メイリオ"/>
                <a:cs typeface="メイリオ"/>
              </a:rPr>
              <a:t>  </a:t>
            </a:r>
            <a:r>
              <a:rPr dirty="0" sz="600">
                <a:latin typeface="メイリオ"/>
                <a:cs typeface="メイリオ"/>
              </a:rPr>
              <a:t>assessment</a:t>
            </a:r>
            <a:r>
              <a:rPr dirty="0" sz="600" spc="240">
                <a:latin typeface="メイリオ"/>
                <a:cs typeface="メイリオ"/>
              </a:rPr>
              <a:t>  </a:t>
            </a:r>
            <a:r>
              <a:rPr dirty="0" sz="600">
                <a:latin typeface="メイリオ"/>
                <a:cs typeface="メイリオ"/>
              </a:rPr>
              <a:t>of</a:t>
            </a:r>
            <a:r>
              <a:rPr dirty="0" sz="600" spc="240">
                <a:latin typeface="メイリオ"/>
                <a:cs typeface="メイリオ"/>
              </a:rPr>
              <a:t>  </a:t>
            </a:r>
            <a:r>
              <a:rPr dirty="0" sz="600">
                <a:latin typeface="メイリオ"/>
                <a:cs typeface="メイリオ"/>
              </a:rPr>
              <a:t>lifestyle</a:t>
            </a:r>
            <a:r>
              <a:rPr dirty="0" sz="600" spc="235">
                <a:latin typeface="メイリオ"/>
                <a:cs typeface="メイリオ"/>
              </a:rPr>
              <a:t>  </a:t>
            </a:r>
            <a:r>
              <a:rPr dirty="0" sz="600">
                <a:latin typeface="メイリオ"/>
                <a:cs typeface="メイリオ"/>
              </a:rPr>
              <a:t>factors</a:t>
            </a:r>
            <a:r>
              <a:rPr dirty="0" sz="600" spc="235">
                <a:latin typeface="メイリオ"/>
                <a:cs typeface="メイリオ"/>
              </a:rPr>
              <a:t>  </a:t>
            </a:r>
            <a:r>
              <a:rPr dirty="0" sz="600">
                <a:latin typeface="メイリオ"/>
                <a:cs typeface="メイリオ"/>
              </a:rPr>
              <a:t>associated</a:t>
            </a:r>
            <a:r>
              <a:rPr dirty="0" sz="600" spc="235">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spc="-10">
                <a:latin typeface="メイリオ"/>
                <a:cs typeface="メイリオ"/>
              </a:rPr>
              <a:t>nonrestorative </a:t>
            </a:r>
            <a:r>
              <a:rPr dirty="0" sz="600">
                <a:latin typeface="メイリオ"/>
                <a:cs typeface="メイリオ"/>
              </a:rPr>
              <a:t>sleep</a:t>
            </a:r>
            <a:r>
              <a:rPr dirty="0" sz="600" spc="-10">
                <a:latin typeface="メイリオ"/>
                <a:cs typeface="メイリオ"/>
              </a:rPr>
              <a:t> </a:t>
            </a:r>
            <a:r>
              <a:rPr dirty="0" sz="600">
                <a:latin typeface="メイリオ"/>
                <a:cs typeface="メイリオ"/>
              </a:rPr>
              <a:t>in</a:t>
            </a:r>
            <a:r>
              <a:rPr dirty="0" sz="600" spc="-20">
                <a:latin typeface="メイリオ"/>
                <a:cs typeface="メイリオ"/>
              </a:rPr>
              <a:t> </a:t>
            </a:r>
            <a:r>
              <a:rPr dirty="0" sz="600">
                <a:latin typeface="メイリオ"/>
                <a:cs typeface="メイリオ"/>
              </a:rPr>
              <a:t>Japan. Sleep</a:t>
            </a:r>
            <a:r>
              <a:rPr dirty="0" sz="600" spc="-25">
                <a:latin typeface="メイリオ"/>
                <a:cs typeface="メイリオ"/>
              </a:rPr>
              <a:t> </a:t>
            </a:r>
            <a:r>
              <a:rPr dirty="0" sz="600">
                <a:latin typeface="メイリオ"/>
                <a:cs typeface="メイリオ"/>
              </a:rPr>
              <a:t>Med</a:t>
            </a:r>
            <a:r>
              <a:rPr dirty="0" sz="600" spc="-10">
                <a:latin typeface="メイリオ"/>
                <a:cs typeface="メイリオ"/>
              </a:rPr>
              <a:t> </a:t>
            </a:r>
            <a:r>
              <a:rPr dirty="0" sz="600">
                <a:latin typeface="メイリオ"/>
                <a:cs typeface="メイリオ"/>
              </a:rPr>
              <a:t>101: </a:t>
            </a:r>
            <a:r>
              <a:rPr dirty="0" sz="600" spc="-10">
                <a:latin typeface="メイリオ"/>
                <a:cs typeface="メイリオ"/>
              </a:rPr>
              <a:t>99-</a:t>
            </a:r>
            <a:r>
              <a:rPr dirty="0" sz="600">
                <a:latin typeface="メイリオ"/>
                <a:cs typeface="メイリオ"/>
              </a:rPr>
              <a:t>105,</a:t>
            </a:r>
            <a:r>
              <a:rPr dirty="0" sz="600" spc="10">
                <a:latin typeface="メイリオ"/>
                <a:cs typeface="メイリオ"/>
              </a:rPr>
              <a:t> </a:t>
            </a:r>
            <a:r>
              <a:rPr dirty="0" sz="600" spc="-10">
                <a:latin typeface="メイリオ"/>
                <a:cs typeface="メイリオ"/>
              </a:rPr>
              <a:t>2022.</a:t>
            </a:r>
            <a:endParaRPr sz="600">
              <a:latin typeface="メイリオ"/>
              <a:cs typeface="メイリオ"/>
            </a:endParaRPr>
          </a:p>
          <a:p>
            <a:pPr algn="just" marL="241300" marR="6350" indent="-228600">
              <a:lnSpc>
                <a:spcPct val="100000"/>
              </a:lnSpc>
              <a:spcBef>
                <a:spcPts val="395"/>
              </a:spcBef>
            </a:pPr>
            <a:r>
              <a:rPr dirty="0" sz="600">
                <a:latin typeface="メイリオ"/>
                <a:cs typeface="メイリオ"/>
              </a:rPr>
              <a:t>23.</a:t>
            </a:r>
            <a:r>
              <a:rPr dirty="0" sz="600" spc="185">
                <a:latin typeface="メイリオ"/>
                <a:cs typeface="メイリオ"/>
              </a:rPr>
              <a:t>  </a:t>
            </a:r>
            <a:r>
              <a:rPr dirty="0" sz="600">
                <a:latin typeface="メイリオ"/>
                <a:cs typeface="メイリオ"/>
              </a:rPr>
              <a:t>Wehrens</a:t>
            </a:r>
            <a:r>
              <a:rPr dirty="0" sz="600" spc="50">
                <a:latin typeface="メイリオ"/>
                <a:cs typeface="メイリオ"/>
              </a:rPr>
              <a:t> </a:t>
            </a:r>
            <a:r>
              <a:rPr dirty="0" sz="600">
                <a:latin typeface="メイリオ"/>
                <a:cs typeface="メイリオ"/>
              </a:rPr>
              <a:t>SMT,</a:t>
            </a:r>
            <a:r>
              <a:rPr dirty="0" sz="600" spc="35">
                <a:latin typeface="メイリオ"/>
                <a:cs typeface="メイリオ"/>
              </a:rPr>
              <a:t> </a:t>
            </a:r>
            <a:r>
              <a:rPr dirty="0" sz="600">
                <a:latin typeface="メイリオ"/>
                <a:cs typeface="メイリオ"/>
              </a:rPr>
              <a:t>Christou</a:t>
            </a:r>
            <a:r>
              <a:rPr dirty="0" sz="600" spc="50">
                <a:latin typeface="メイリオ"/>
                <a:cs typeface="メイリオ"/>
              </a:rPr>
              <a:t> </a:t>
            </a:r>
            <a:r>
              <a:rPr dirty="0" sz="600">
                <a:latin typeface="メイリオ"/>
                <a:cs typeface="メイリオ"/>
              </a:rPr>
              <a:t>S,</a:t>
            </a:r>
            <a:r>
              <a:rPr dirty="0" sz="600" spc="35">
                <a:latin typeface="メイリオ"/>
                <a:cs typeface="メイリオ"/>
              </a:rPr>
              <a:t> </a:t>
            </a:r>
            <a:r>
              <a:rPr dirty="0" sz="600">
                <a:latin typeface="メイリオ"/>
                <a:cs typeface="メイリオ"/>
              </a:rPr>
              <a:t>Isherwood</a:t>
            </a:r>
            <a:r>
              <a:rPr dirty="0" sz="600" spc="40">
                <a:latin typeface="メイリオ"/>
                <a:cs typeface="メイリオ"/>
              </a:rPr>
              <a:t> </a:t>
            </a:r>
            <a:r>
              <a:rPr dirty="0" sz="600">
                <a:latin typeface="メイリオ"/>
                <a:cs typeface="メイリオ"/>
              </a:rPr>
              <a:t>C,</a:t>
            </a:r>
            <a:r>
              <a:rPr dirty="0" sz="600" spc="30">
                <a:latin typeface="メイリオ"/>
                <a:cs typeface="メイリオ"/>
              </a:rPr>
              <a:t> </a:t>
            </a:r>
            <a:r>
              <a:rPr dirty="0" sz="600">
                <a:latin typeface="メイリオ"/>
                <a:cs typeface="メイリオ"/>
              </a:rPr>
              <a:t>Middleton</a:t>
            </a:r>
            <a:r>
              <a:rPr dirty="0" sz="600" spc="45">
                <a:latin typeface="メイリオ"/>
                <a:cs typeface="メイリオ"/>
              </a:rPr>
              <a:t> </a:t>
            </a:r>
            <a:r>
              <a:rPr dirty="0" sz="600">
                <a:latin typeface="メイリオ"/>
                <a:cs typeface="メイリオ"/>
              </a:rPr>
              <a:t>B,</a:t>
            </a:r>
            <a:r>
              <a:rPr dirty="0" sz="600" spc="35">
                <a:latin typeface="メイリオ"/>
                <a:cs typeface="メイリオ"/>
              </a:rPr>
              <a:t> </a:t>
            </a:r>
            <a:r>
              <a:rPr dirty="0" sz="600">
                <a:latin typeface="メイリオ"/>
                <a:cs typeface="メイリオ"/>
              </a:rPr>
              <a:t>Gibbs</a:t>
            </a:r>
            <a:r>
              <a:rPr dirty="0" sz="600" spc="45">
                <a:latin typeface="メイリオ"/>
                <a:cs typeface="メイリオ"/>
              </a:rPr>
              <a:t> </a:t>
            </a:r>
            <a:r>
              <a:rPr dirty="0" sz="600">
                <a:latin typeface="メイリオ"/>
                <a:cs typeface="メイリオ"/>
              </a:rPr>
              <a:t>MA,</a:t>
            </a:r>
            <a:r>
              <a:rPr dirty="0" sz="600" spc="45">
                <a:latin typeface="メイリオ"/>
                <a:cs typeface="メイリオ"/>
              </a:rPr>
              <a:t> </a:t>
            </a:r>
            <a:r>
              <a:rPr dirty="0" sz="600" spc="-10">
                <a:latin typeface="メイリオ"/>
                <a:cs typeface="メイリオ"/>
              </a:rPr>
              <a:t>Archer</a:t>
            </a:r>
            <a:r>
              <a:rPr dirty="0" sz="600" spc="500">
                <a:latin typeface="メイリオ"/>
                <a:cs typeface="メイリオ"/>
              </a:rPr>
              <a:t> </a:t>
            </a:r>
            <a:r>
              <a:rPr dirty="0" sz="600">
                <a:latin typeface="メイリオ"/>
                <a:cs typeface="メイリオ"/>
              </a:rPr>
              <a:t>SN,</a:t>
            </a:r>
            <a:r>
              <a:rPr dirty="0" sz="600" spc="50">
                <a:latin typeface="メイリオ"/>
                <a:cs typeface="メイリオ"/>
              </a:rPr>
              <a:t> </a:t>
            </a:r>
            <a:r>
              <a:rPr dirty="0" sz="600">
                <a:latin typeface="メイリオ"/>
                <a:cs typeface="メイリオ"/>
              </a:rPr>
              <a:t>Skene</a:t>
            </a:r>
            <a:r>
              <a:rPr dirty="0" sz="600" spc="60">
                <a:latin typeface="メイリオ"/>
                <a:cs typeface="メイリオ"/>
              </a:rPr>
              <a:t> </a:t>
            </a:r>
            <a:r>
              <a:rPr dirty="0" sz="600">
                <a:latin typeface="メイリオ"/>
                <a:cs typeface="メイリオ"/>
              </a:rPr>
              <a:t>DJ,</a:t>
            </a:r>
            <a:r>
              <a:rPr dirty="0" sz="600" spc="55">
                <a:latin typeface="メイリオ"/>
                <a:cs typeface="メイリオ"/>
              </a:rPr>
              <a:t> </a:t>
            </a:r>
            <a:r>
              <a:rPr dirty="0" sz="600">
                <a:latin typeface="メイリオ"/>
                <a:cs typeface="メイリオ"/>
              </a:rPr>
              <a:t>Johnston</a:t>
            </a:r>
            <a:r>
              <a:rPr dirty="0" sz="600" spc="65">
                <a:latin typeface="メイリオ"/>
                <a:cs typeface="メイリオ"/>
              </a:rPr>
              <a:t> </a:t>
            </a:r>
            <a:r>
              <a:rPr dirty="0" sz="600">
                <a:latin typeface="メイリオ"/>
                <a:cs typeface="メイリオ"/>
              </a:rPr>
              <a:t>JD.</a:t>
            </a:r>
            <a:r>
              <a:rPr dirty="0" sz="600" spc="50">
                <a:latin typeface="メイリオ"/>
                <a:cs typeface="メイリオ"/>
              </a:rPr>
              <a:t> </a:t>
            </a:r>
            <a:r>
              <a:rPr dirty="0" sz="600">
                <a:latin typeface="メイリオ"/>
                <a:cs typeface="メイリオ"/>
              </a:rPr>
              <a:t>Meal</a:t>
            </a:r>
            <a:r>
              <a:rPr dirty="0" sz="600" spc="60">
                <a:latin typeface="メイリオ"/>
                <a:cs typeface="メイリオ"/>
              </a:rPr>
              <a:t> </a:t>
            </a:r>
            <a:r>
              <a:rPr dirty="0" sz="600">
                <a:latin typeface="メイリオ"/>
                <a:cs typeface="メイリオ"/>
              </a:rPr>
              <a:t>timing</a:t>
            </a:r>
            <a:r>
              <a:rPr dirty="0" sz="600" spc="45">
                <a:latin typeface="メイリオ"/>
                <a:cs typeface="メイリオ"/>
              </a:rPr>
              <a:t> </a:t>
            </a:r>
            <a:r>
              <a:rPr dirty="0" sz="600">
                <a:latin typeface="メイリオ"/>
                <a:cs typeface="メイリオ"/>
              </a:rPr>
              <a:t>regulates</a:t>
            </a:r>
            <a:r>
              <a:rPr dirty="0" sz="600" spc="60">
                <a:latin typeface="メイリオ"/>
                <a:cs typeface="メイリオ"/>
              </a:rPr>
              <a:t> </a:t>
            </a:r>
            <a:r>
              <a:rPr dirty="0" sz="600">
                <a:latin typeface="メイリオ"/>
                <a:cs typeface="メイリオ"/>
              </a:rPr>
              <a:t>the</a:t>
            </a:r>
            <a:r>
              <a:rPr dirty="0" sz="600" spc="50">
                <a:latin typeface="メイリオ"/>
                <a:cs typeface="メイリオ"/>
              </a:rPr>
              <a:t> </a:t>
            </a:r>
            <a:r>
              <a:rPr dirty="0" sz="600">
                <a:latin typeface="メイリオ"/>
                <a:cs typeface="メイリオ"/>
              </a:rPr>
              <a:t>human</a:t>
            </a:r>
            <a:r>
              <a:rPr dirty="0" sz="600" spc="55">
                <a:latin typeface="メイリオ"/>
                <a:cs typeface="メイリオ"/>
              </a:rPr>
              <a:t> </a:t>
            </a:r>
            <a:r>
              <a:rPr dirty="0" sz="600" spc="-10">
                <a:latin typeface="メイリオ"/>
                <a:cs typeface="メイリオ"/>
              </a:rPr>
              <a:t>circadian</a:t>
            </a:r>
            <a:r>
              <a:rPr dirty="0" sz="600" spc="500">
                <a:latin typeface="メイリオ"/>
                <a:cs typeface="メイリオ"/>
              </a:rPr>
              <a:t> </a:t>
            </a:r>
            <a:r>
              <a:rPr dirty="0" sz="600">
                <a:latin typeface="メイリオ"/>
                <a:cs typeface="メイリオ"/>
              </a:rPr>
              <a:t>system.</a:t>
            </a:r>
            <a:r>
              <a:rPr dirty="0" sz="600" spc="-35">
                <a:latin typeface="メイリオ"/>
                <a:cs typeface="メイリオ"/>
              </a:rPr>
              <a:t> </a:t>
            </a:r>
            <a:r>
              <a:rPr dirty="0" sz="600">
                <a:latin typeface="メイリオ"/>
                <a:cs typeface="メイリオ"/>
              </a:rPr>
              <a:t>Curr</a:t>
            </a:r>
            <a:r>
              <a:rPr dirty="0" sz="600" spc="-30">
                <a:latin typeface="メイリオ"/>
                <a:cs typeface="メイリオ"/>
              </a:rPr>
              <a:t> </a:t>
            </a:r>
            <a:r>
              <a:rPr dirty="0" sz="600">
                <a:latin typeface="メイリオ"/>
                <a:cs typeface="メイリオ"/>
              </a:rPr>
              <a:t>Biol</a:t>
            </a:r>
            <a:r>
              <a:rPr dirty="0" sz="600" spc="-45">
                <a:latin typeface="メイリオ"/>
                <a:cs typeface="メイリオ"/>
              </a:rPr>
              <a:t> </a:t>
            </a:r>
            <a:r>
              <a:rPr dirty="0" sz="600">
                <a:latin typeface="メイリオ"/>
                <a:cs typeface="メイリオ"/>
              </a:rPr>
              <a:t>27:</a:t>
            </a:r>
            <a:r>
              <a:rPr dirty="0" sz="600" spc="-15">
                <a:latin typeface="メイリオ"/>
                <a:cs typeface="メイリオ"/>
              </a:rPr>
              <a:t> </a:t>
            </a:r>
            <a:r>
              <a:rPr dirty="0" sz="600" spc="-10">
                <a:latin typeface="メイリオ"/>
                <a:cs typeface="メイリオ"/>
              </a:rPr>
              <a:t>1768-</a:t>
            </a:r>
            <a:r>
              <a:rPr dirty="0" sz="600">
                <a:latin typeface="メイリオ"/>
                <a:cs typeface="メイリオ"/>
              </a:rPr>
              <a:t>1775.e3,</a:t>
            </a:r>
            <a:r>
              <a:rPr dirty="0" sz="600" spc="15">
                <a:latin typeface="メイリオ"/>
                <a:cs typeface="メイリオ"/>
              </a:rPr>
              <a:t> </a:t>
            </a:r>
            <a:r>
              <a:rPr dirty="0" sz="600" spc="-10">
                <a:latin typeface="メイリオ"/>
                <a:cs typeface="メイリオ"/>
              </a:rPr>
              <a:t>2017.</a:t>
            </a:r>
            <a:endParaRPr sz="600">
              <a:latin typeface="メイリオ"/>
              <a:cs typeface="メイリオ"/>
            </a:endParaRPr>
          </a:p>
          <a:p>
            <a:pPr algn="just" marL="241300" marR="5080" indent="-228600">
              <a:lnSpc>
                <a:spcPct val="100000"/>
              </a:lnSpc>
              <a:spcBef>
                <a:spcPts val="395"/>
              </a:spcBef>
            </a:pPr>
            <a:r>
              <a:rPr dirty="0" sz="600">
                <a:latin typeface="メイリオ"/>
                <a:cs typeface="メイリオ"/>
              </a:rPr>
              <a:t>24.</a:t>
            </a:r>
            <a:r>
              <a:rPr dirty="0" sz="600" spc="185">
                <a:latin typeface="メイリオ"/>
                <a:cs typeface="メイリオ"/>
              </a:rPr>
              <a:t>  </a:t>
            </a:r>
            <a:r>
              <a:rPr dirty="0" sz="600">
                <a:latin typeface="メイリオ"/>
                <a:cs typeface="メイリオ"/>
              </a:rPr>
              <a:t>Shimura</a:t>
            </a:r>
            <a:r>
              <a:rPr dirty="0" sz="600" spc="5">
                <a:latin typeface="メイリオ"/>
                <a:cs typeface="メイリオ"/>
              </a:rPr>
              <a:t> </a:t>
            </a:r>
            <a:r>
              <a:rPr dirty="0" sz="600">
                <a:latin typeface="メイリオ"/>
                <a:cs typeface="メイリオ"/>
              </a:rPr>
              <a:t>A,</a:t>
            </a:r>
            <a:r>
              <a:rPr dirty="0" sz="600" spc="-10">
                <a:latin typeface="メイリオ"/>
                <a:cs typeface="メイリオ"/>
              </a:rPr>
              <a:t> </a:t>
            </a:r>
            <a:r>
              <a:rPr dirty="0" sz="600">
                <a:latin typeface="メイリオ"/>
                <a:cs typeface="メイリオ"/>
              </a:rPr>
              <a:t>Sugiura K,</a:t>
            </a:r>
            <a:r>
              <a:rPr dirty="0" sz="600" spc="-10">
                <a:latin typeface="メイリオ"/>
                <a:cs typeface="メイリオ"/>
              </a:rPr>
              <a:t> </a:t>
            </a:r>
            <a:r>
              <a:rPr dirty="0" sz="600">
                <a:latin typeface="メイリオ"/>
                <a:cs typeface="メイリオ"/>
              </a:rPr>
              <a:t>Inoue M,</a:t>
            </a:r>
            <a:r>
              <a:rPr dirty="0" sz="600" spc="-10">
                <a:latin typeface="メイリオ"/>
                <a:cs typeface="メイリオ"/>
              </a:rPr>
              <a:t> </a:t>
            </a:r>
            <a:r>
              <a:rPr dirty="0" sz="600">
                <a:latin typeface="メイリオ"/>
                <a:cs typeface="メイリオ"/>
              </a:rPr>
              <a:t>Misaki</a:t>
            </a:r>
            <a:r>
              <a:rPr dirty="0" sz="600" spc="-5">
                <a:latin typeface="メイリオ"/>
                <a:cs typeface="メイリオ"/>
              </a:rPr>
              <a:t> </a:t>
            </a:r>
            <a:r>
              <a:rPr dirty="0" sz="600">
                <a:latin typeface="メイリオ"/>
                <a:cs typeface="メイリオ"/>
              </a:rPr>
              <a:t>S,</a:t>
            </a:r>
            <a:r>
              <a:rPr dirty="0" sz="600" spc="-10">
                <a:latin typeface="メイリオ"/>
                <a:cs typeface="メイリオ"/>
              </a:rPr>
              <a:t> </a:t>
            </a:r>
            <a:r>
              <a:rPr dirty="0" sz="600">
                <a:latin typeface="メイリオ"/>
                <a:cs typeface="メイリオ"/>
              </a:rPr>
              <a:t>Tanimoto Y,</a:t>
            </a:r>
            <a:r>
              <a:rPr dirty="0" sz="600" spc="-5">
                <a:latin typeface="メイリオ"/>
                <a:cs typeface="メイリオ"/>
              </a:rPr>
              <a:t> </a:t>
            </a:r>
            <a:r>
              <a:rPr dirty="0" sz="600">
                <a:latin typeface="メイリオ"/>
                <a:cs typeface="メイリオ"/>
              </a:rPr>
              <a:t>Oshima</a:t>
            </a:r>
            <a:r>
              <a:rPr dirty="0" sz="600" spc="-5">
                <a:latin typeface="メイリオ"/>
                <a:cs typeface="メイリオ"/>
              </a:rPr>
              <a:t> </a:t>
            </a:r>
            <a:r>
              <a:rPr dirty="0" sz="600">
                <a:latin typeface="メイリオ"/>
                <a:cs typeface="メイリオ"/>
              </a:rPr>
              <a:t>A,</a:t>
            </a:r>
            <a:r>
              <a:rPr dirty="0" sz="600" spc="-5">
                <a:latin typeface="メイリオ"/>
                <a:cs typeface="メイリオ"/>
              </a:rPr>
              <a:t> </a:t>
            </a:r>
            <a:r>
              <a:rPr dirty="0" sz="600" spc="-10">
                <a:latin typeface="メイリオ"/>
                <a:cs typeface="メイリオ"/>
              </a:rPr>
              <a:t>Tanaka</a:t>
            </a:r>
            <a:r>
              <a:rPr dirty="0" sz="600" spc="500">
                <a:latin typeface="メイリオ"/>
                <a:cs typeface="メイリオ"/>
              </a:rPr>
              <a:t> </a:t>
            </a:r>
            <a:r>
              <a:rPr dirty="0" sz="600">
                <a:latin typeface="メイリオ"/>
                <a:cs typeface="メイリオ"/>
              </a:rPr>
              <a:t>T,</a:t>
            </a:r>
            <a:r>
              <a:rPr dirty="0" sz="600" spc="245">
                <a:latin typeface="メイリオ"/>
                <a:cs typeface="メイリオ"/>
              </a:rPr>
              <a:t> </a:t>
            </a:r>
            <a:r>
              <a:rPr dirty="0" sz="600">
                <a:latin typeface="メイリオ"/>
                <a:cs typeface="メイリオ"/>
              </a:rPr>
              <a:t>Yokoi</a:t>
            </a:r>
            <a:r>
              <a:rPr dirty="0" sz="600" spc="254">
                <a:latin typeface="メイリオ"/>
                <a:cs typeface="メイリオ"/>
              </a:rPr>
              <a:t> </a:t>
            </a:r>
            <a:r>
              <a:rPr dirty="0" sz="600">
                <a:latin typeface="メイリオ"/>
                <a:cs typeface="メイリオ"/>
              </a:rPr>
              <a:t>K,</a:t>
            </a:r>
            <a:r>
              <a:rPr dirty="0" sz="600" spc="245">
                <a:latin typeface="メイリオ"/>
                <a:cs typeface="メイリオ"/>
              </a:rPr>
              <a:t> </a:t>
            </a:r>
            <a:r>
              <a:rPr dirty="0" sz="600">
                <a:latin typeface="メイリオ"/>
                <a:cs typeface="メイリオ"/>
              </a:rPr>
              <a:t>Inoue</a:t>
            </a:r>
            <a:r>
              <a:rPr dirty="0" sz="600" spc="250">
                <a:latin typeface="メイリオ"/>
                <a:cs typeface="メイリオ"/>
              </a:rPr>
              <a:t> </a:t>
            </a:r>
            <a:r>
              <a:rPr dirty="0" sz="600">
                <a:latin typeface="メイリオ"/>
                <a:cs typeface="メイリオ"/>
              </a:rPr>
              <a:t>T.</a:t>
            </a:r>
            <a:r>
              <a:rPr dirty="0" sz="600" spc="245">
                <a:latin typeface="メイリオ"/>
                <a:cs typeface="メイリオ"/>
              </a:rPr>
              <a:t> </a:t>
            </a:r>
            <a:r>
              <a:rPr dirty="0" sz="600">
                <a:latin typeface="メイリオ"/>
                <a:cs typeface="メイリオ"/>
              </a:rPr>
              <a:t>Which</a:t>
            </a:r>
            <a:r>
              <a:rPr dirty="0" sz="600" spc="254">
                <a:latin typeface="メイリオ"/>
                <a:cs typeface="メイリオ"/>
              </a:rPr>
              <a:t> </a:t>
            </a:r>
            <a:r>
              <a:rPr dirty="0" sz="600">
                <a:latin typeface="メイリオ"/>
                <a:cs typeface="メイリオ"/>
              </a:rPr>
              <a:t>sleep</a:t>
            </a:r>
            <a:r>
              <a:rPr dirty="0" sz="600" spc="245">
                <a:latin typeface="メイリオ"/>
                <a:cs typeface="メイリオ"/>
              </a:rPr>
              <a:t> </a:t>
            </a:r>
            <a:r>
              <a:rPr dirty="0" sz="600">
                <a:latin typeface="メイリオ"/>
                <a:cs typeface="メイリオ"/>
              </a:rPr>
              <a:t>hygiene</a:t>
            </a:r>
            <a:r>
              <a:rPr dirty="0" sz="600" spc="254">
                <a:latin typeface="メイリオ"/>
                <a:cs typeface="メイリオ"/>
              </a:rPr>
              <a:t> </a:t>
            </a:r>
            <a:r>
              <a:rPr dirty="0" sz="600">
                <a:latin typeface="メイリオ"/>
                <a:cs typeface="メイリオ"/>
              </a:rPr>
              <a:t>factors</a:t>
            </a:r>
            <a:r>
              <a:rPr dirty="0" sz="600" spc="250">
                <a:latin typeface="メイリオ"/>
                <a:cs typeface="メイリオ"/>
              </a:rPr>
              <a:t> </a:t>
            </a:r>
            <a:r>
              <a:rPr dirty="0" sz="600">
                <a:latin typeface="メイリオ"/>
                <a:cs typeface="メイリオ"/>
              </a:rPr>
              <a:t>are</a:t>
            </a:r>
            <a:r>
              <a:rPr dirty="0" sz="600" spc="250">
                <a:latin typeface="メイリオ"/>
                <a:cs typeface="メイリオ"/>
              </a:rPr>
              <a:t> </a:t>
            </a:r>
            <a:r>
              <a:rPr dirty="0" sz="600" spc="-10">
                <a:latin typeface="メイリオ"/>
                <a:cs typeface="メイリオ"/>
              </a:rPr>
              <a:t>important?</a:t>
            </a:r>
            <a:r>
              <a:rPr dirty="0" sz="600" spc="500">
                <a:latin typeface="メイリオ"/>
                <a:cs typeface="メイリオ"/>
              </a:rPr>
              <a:t> </a:t>
            </a:r>
            <a:r>
              <a:rPr dirty="0" sz="600">
                <a:latin typeface="メイリオ"/>
                <a:cs typeface="メイリオ"/>
              </a:rPr>
              <a:t>Comprehensive</a:t>
            </a:r>
            <a:r>
              <a:rPr dirty="0" sz="600" spc="95">
                <a:latin typeface="メイリオ"/>
                <a:cs typeface="メイリオ"/>
              </a:rPr>
              <a:t> </a:t>
            </a:r>
            <a:r>
              <a:rPr dirty="0" sz="600">
                <a:latin typeface="メイリオ"/>
                <a:cs typeface="メイリオ"/>
              </a:rPr>
              <a:t>assessment</a:t>
            </a:r>
            <a:r>
              <a:rPr dirty="0" sz="600" spc="95">
                <a:latin typeface="メイリオ"/>
                <a:cs typeface="メイリオ"/>
              </a:rPr>
              <a:t> </a:t>
            </a:r>
            <a:r>
              <a:rPr dirty="0" sz="600">
                <a:latin typeface="メイリオ"/>
                <a:cs typeface="メイリオ"/>
              </a:rPr>
              <a:t>of</a:t>
            </a:r>
            <a:r>
              <a:rPr dirty="0" sz="600" spc="85">
                <a:latin typeface="メイリオ"/>
                <a:cs typeface="メイリオ"/>
              </a:rPr>
              <a:t> </a:t>
            </a:r>
            <a:r>
              <a:rPr dirty="0" sz="600">
                <a:latin typeface="メイリオ"/>
                <a:cs typeface="メイリオ"/>
              </a:rPr>
              <a:t>lifestyle</a:t>
            </a:r>
            <a:r>
              <a:rPr dirty="0" sz="600" spc="85">
                <a:latin typeface="メイリオ"/>
                <a:cs typeface="メイリオ"/>
              </a:rPr>
              <a:t> </a:t>
            </a:r>
            <a:r>
              <a:rPr dirty="0" sz="600">
                <a:latin typeface="メイリオ"/>
                <a:cs typeface="メイリオ"/>
              </a:rPr>
              <a:t>habits</a:t>
            </a:r>
            <a:r>
              <a:rPr dirty="0" sz="600" spc="95">
                <a:latin typeface="メイリオ"/>
                <a:cs typeface="メイリオ"/>
              </a:rPr>
              <a:t> </a:t>
            </a:r>
            <a:r>
              <a:rPr dirty="0" sz="600">
                <a:latin typeface="メイリオ"/>
                <a:cs typeface="メイリオ"/>
              </a:rPr>
              <a:t>and</a:t>
            </a:r>
            <a:r>
              <a:rPr dirty="0" sz="600" spc="90">
                <a:latin typeface="メイリオ"/>
                <a:cs typeface="メイリオ"/>
              </a:rPr>
              <a:t> </a:t>
            </a:r>
            <a:r>
              <a:rPr dirty="0" sz="600">
                <a:latin typeface="メイリオ"/>
                <a:cs typeface="メイリオ"/>
              </a:rPr>
              <a:t>job</a:t>
            </a:r>
            <a:r>
              <a:rPr dirty="0" sz="600" spc="85">
                <a:latin typeface="メイリオ"/>
                <a:cs typeface="メイリオ"/>
              </a:rPr>
              <a:t> </a:t>
            </a:r>
            <a:r>
              <a:rPr dirty="0" sz="600">
                <a:latin typeface="メイリオ"/>
                <a:cs typeface="メイリオ"/>
              </a:rPr>
              <a:t>environment</a:t>
            </a:r>
            <a:r>
              <a:rPr dirty="0" sz="600" spc="85">
                <a:latin typeface="メイリオ"/>
                <a:cs typeface="メイリオ"/>
              </a:rPr>
              <a:t> </a:t>
            </a:r>
            <a:r>
              <a:rPr dirty="0" sz="600" spc="-25">
                <a:latin typeface="メイリオ"/>
                <a:cs typeface="メイリオ"/>
              </a:rPr>
              <a:t>on</a:t>
            </a:r>
            <a:r>
              <a:rPr dirty="0" sz="600" spc="500">
                <a:latin typeface="メイリオ"/>
                <a:cs typeface="メイリオ"/>
              </a:rPr>
              <a:t> </a:t>
            </a:r>
            <a:r>
              <a:rPr dirty="0" sz="600">
                <a:latin typeface="メイリオ"/>
                <a:cs typeface="メイリオ"/>
              </a:rPr>
              <a:t>sleep</a:t>
            </a:r>
            <a:r>
              <a:rPr dirty="0" sz="600" spc="-25">
                <a:latin typeface="メイリオ"/>
                <a:cs typeface="メイリオ"/>
              </a:rPr>
              <a:t> </a:t>
            </a:r>
            <a:r>
              <a:rPr dirty="0" sz="600">
                <a:latin typeface="メイリオ"/>
                <a:cs typeface="メイリオ"/>
              </a:rPr>
              <a:t>among</a:t>
            </a:r>
            <a:r>
              <a:rPr dirty="0" sz="600" spc="-25">
                <a:latin typeface="メイリオ"/>
                <a:cs typeface="メイリオ"/>
              </a:rPr>
              <a:t> </a:t>
            </a:r>
            <a:r>
              <a:rPr dirty="0" sz="600">
                <a:latin typeface="メイリオ"/>
                <a:cs typeface="メイリオ"/>
              </a:rPr>
              <a:t>office</a:t>
            </a:r>
            <a:r>
              <a:rPr dirty="0" sz="600" spc="-25">
                <a:latin typeface="メイリオ"/>
                <a:cs typeface="メイリオ"/>
              </a:rPr>
              <a:t> </a:t>
            </a:r>
            <a:r>
              <a:rPr dirty="0" sz="600">
                <a:latin typeface="メイリオ"/>
                <a:cs typeface="メイリオ"/>
              </a:rPr>
              <a:t>workers.</a:t>
            </a:r>
            <a:r>
              <a:rPr dirty="0" sz="600" spc="-35">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Health</a:t>
            </a:r>
            <a:r>
              <a:rPr dirty="0" sz="600" spc="-15">
                <a:latin typeface="メイリオ"/>
                <a:cs typeface="メイリオ"/>
              </a:rPr>
              <a:t> </a:t>
            </a:r>
            <a:r>
              <a:rPr dirty="0" sz="600">
                <a:latin typeface="メイリオ"/>
                <a:cs typeface="メイリオ"/>
              </a:rPr>
              <a:t>6:</a:t>
            </a:r>
            <a:r>
              <a:rPr dirty="0" sz="600" spc="-15">
                <a:latin typeface="メイリオ"/>
                <a:cs typeface="メイリオ"/>
              </a:rPr>
              <a:t> </a:t>
            </a:r>
            <a:r>
              <a:rPr dirty="0" sz="600" spc="-10">
                <a:latin typeface="メイリオ"/>
                <a:cs typeface="メイリオ"/>
              </a:rPr>
              <a:t>288-</a:t>
            </a:r>
            <a:r>
              <a:rPr dirty="0" sz="600">
                <a:latin typeface="メイリオ"/>
                <a:cs typeface="メイリオ"/>
              </a:rPr>
              <a:t>298,</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a:p>
            <a:pPr algn="just" marL="241300" marR="5080" indent="-228600">
              <a:lnSpc>
                <a:spcPct val="100000"/>
              </a:lnSpc>
              <a:spcBef>
                <a:spcPts val="409"/>
              </a:spcBef>
            </a:pPr>
            <a:r>
              <a:rPr dirty="0" sz="600">
                <a:latin typeface="メイリオ"/>
                <a:cs typeface="メイリオ"/>
              </a:rPr>
              <a:t>25.</a:t>
            </a:r>
            <a:r>
              <a:rPr dirty="0" sz="600" spc="190">
                <a:latin typeface="メイリオ"/>
                <a:cs typeface="メイリオ"/>
              </a:rPr>
              <a:t>  </a:t>
            </a:r>
            <a:r>
              <a:rPr dirty="0" sz="600">
                <a:latin typeface="メイリオ"/>
                <a:cs typeface="メイリオ"/>
              </a:rPr>
              <a:t>Beccuti</a:t>
            </a:r>
            <a:r>
              <a:rPr dirty="0" sz="600" spc="10">
                <a:latin typeface="メイリオ"/>
                <a:cs typeface="メイリオ"/>
              </a:rPr>
              <a:t> </a:t>
            </a:r>
            <a:r>
              <a:rPr dirty="0" sz="600">
                <a:latin typeface="メイリオ"/>
                <a:cs typeface="メイリオ"/>
              </a:rPr>
              <a:t>G,</a:t>
            </a:r>
            <a:r>
              <a:rPr dirty="0" sz="600" spc="5">
                <a:latin typeface="メイリオ"/>
                <a:cs typeface="メイリオ"/>
              </a:rPr>
              <a:t> </a:t>
            </a:r>
            <a:r>
              <a:rPr dirty="0" sz="600">
                <a:latin typeface="メイリオ"/>
                <a:cs typeface="メイリオ"/>
              </a:rPr>
              <a:t>Monagheddu</a:t>
            </a:r>
            <a:r>
              <a:rPr dirty="0" sz="600" spc="15">
                <a:latin typeface="メイリオ"/>
                <a:cs typeface="メイリオ"/>
              </a:rPr>
              <a:t> </a:t>
            </a:r>
            <a:r>
              <a:rPr dirty="0" sz="600">
                <a:latin typeface="メイリオ"/>
                <a:cs typeface="メイリオ"/>
              </a:rPr>
              <a:t>C, Evangelista</a:t>
            </a:r>
            <a:r>
              <a:rPr dirty="0" sz="600" spc="15">
                <a:latin typeface="メイリオ"/>
                <a:cs typeface="メイリオ"/>
              </a:rPr>
              <a:t> </a:t>
            </a:r>
            <a:r>
              <a:rPr dirty="0" sz="600">
                <a:latin typeface="メイリオ"/>
                <a:cs typeface="メイリオ"/>
              </a:rPr>
              <a:t>A,</a:t>
            </a:r>
            <a:r>
              <a:rPr dirty="0" sz="600" spc="15">
                <a:latin typeface="メイリオ"/>
                <a:cs typeface="メイリオ"/>
              </a:rPr>
              <a:t> </a:t>
            </a:r>
            <a:r>
              <a:rPr dirty="0" sz="600">
                <a:latin typeface="メイリオ"/>
                <a:cs typeface="メイリオ"/>
              </a:rPr>
              <a:t>Ciccone</a:t>
            </a:r>
            <a:r>
              <a:rPr dirty="0" sz="600" spc="10">
                <a:latin typeface="メイリオ"/>
                <a:cs typeface="メイリオ"/>
              </a:rPr>
              <a:t> </a:t>
            </a:r>
            <a:r>
              <a:rPr dirty="0" sz="600">
                <a:latin typeface="メイリオ"/>
                <a:cs typeface="メイリオ"/>
              </a:rPr>
              <a:t>G,</a:t>
            </a:r>
            <a:r>
              <a:rPr dirty="0" sz="600" spc="5">
                <a:latin typeface="メイリオ"/>
                <a:cs typeface="メイリオ"/>
              </a:rPr>
              <a:t> </a:t>
            </a:r>
            <a:r>
              <a:rPr dirty="0" sz="600">
                <a:latin typeface="メイリオ"/>
                <a:cs typeface="メイリオ"/>
              </a:rPr>
              <a:t>Broglio</a:t>
            </a:r>
            <a:r>
              <a:rPr dirty="0" sz="600" spc="5">
                <a:latin typeface="メイリオ"/>
                <a:cs typeface="メイリオ"/>
              </a:rPr>
              <a:t> </a:t>
            </a:r>
            <a:r>
              <a:rPr dirty="0" sz="600">
                <a:latin typeface="メイリオ"/>
                <a:cs typeface="メイリオ"/>
              </a:rPr>
              <a:t>F,</a:t>
            </a:r>
            <a:r>
              <a:rPr dirty="0" sz="600" spc="5">
                <a:latin typeface="メイリオ"/>
                <a:cs typeface="メイリオ"/>
              </a:rPr>
              <a:t> </a:t>
            </a:r>
            <a:r>
              <a:rPr dirty="0" sz="600">
                <a:latin typeface="メイリオ"/>
                <a:cs typeface="メイリオ"/>
              </a:rPr>
              <a:t>Soldati</a:t>
            </a:r>
            <a:r>
              <a:rPr dirty="0" sz="600" spc="15">
                <a:latin typeface="メイリオ"/>
                <a:cs typeface="メイリオ"/>
              </a:rPr>
              <a:t> </a:t>
            </a:r>
            <a:r>
              <a:rPr dirty="0" sz="600" spc="-25">
                <a:latin typeface="メイリオ"/>
                <a:cs typeface="メイリオ"/>
              </a:rPr>
              <a:t>L,</a:t>
            </a:r>
            <a:r>
              <a:rPr dirty="0" sz="600" spc="500">
                <a:latin typeface="メイリオ"/>
                <a:cs typeface="メイリオ"/>
              </a:rPr>
              <a:t> </a:t>
            </a:r>
            <a:r>
              <a:rPr dirty="0" sz="600">
                <a:latin typeface="メイリオ"/>
                <a:cs typeface="メイリオ"/>
              </a:rPr>
              <a:t>Bo</a:t>
            </a:r>
            <a:r>
              <a:rPr dirty="0" sz="600" spc="215">
                <a:latin typeface="メイリオ"/>
                <a:cs typeface="メイリオ"/>
              </a:rPr>
              <a:t> </a:t>
            </a:r>
            <a:r>
              <a:rPr dirty="0" sz="600">
                <a:latin typeface="メイリオ"/>
                <a:cs typeface="メイリオ"/>
              </a:rPr>
              <a:t>S.</a:t>
            </a:r>
            <a:r>
              <a:rPr dirty="0" sz="600" spc="225">
                <a:latin typeface="メイリオ"/>
                <a:cs typeface="メイリオ"/>
              </a:rPr>
              <a:t> </a:t>
            </a:r>
            <a:r>
              <a:rPr dirty="0" sz="600">
                <a:latin typeface="メイリオ"/>
                <a:cs typeface="メイリオ"/>
              </a:rPr>
              <a:t>Timing</a:t>
            </a:r>
            <a:r>
              <a:rPr dirty="0" sz="600" spc="215">
                <a:latin typeface="メイリオ"/>
                <a:cs typeface="メイリオ"/>
              </a:rPr>
              <a:t> </a:t>
            </a:r>
            <a:r>
              <a:rPr dirty="0" sz="600">
                <a:latin typeface="メイリオ"/>
                <a:cs typeface="メイリオ"/>
              </a:rPr>
              <a:t>of</a:t>
            </a:r>
            <a:r>
              <a:rPr dirty="0" sz="600" spc="220">
                <a:latin typeface="メイリオ"/>
                <a:cs typeface="メイリオ"/>
              </a:rPr>
              <a:t> </a:t>
            </a:r>
            <a:r>
              <a:rPr dirty="0" sz="600">
                <a:latin typeface="メイリオ"/>
                <a:cs typeface="メイリオ"/>
              </a:rPr>
              <a:t>food</a:t>
            </a:r>
            <a:r>
              <a:rPr dirty="0" sz="600" spc="229">
                <a:latin typeface="メイリオ"/>
                <a:cs typeface="メイリオ"/>
              </a:rPr>
              <a:t> </a:t>
            </a:r>
            <a:r>
              <a:rPr dirty="0" sz="600">
                <a:latin typeface="メイリオ"/>
                <a:cs typeface="メイリオ"/>
              </a:rPr>
              <a:t>intake:</a:t>
            </a:r>
            <a:r>
              <a:rPr dirty="0" sz="600" spc="225">
                <a:latin typeface="メイリオ"/>
                <a:cs typeface="メイリオ"/>
              </a:rPr>
              <a:t> </a:t>
            </a:r>
            <a:r>
              <a:rPr dirty="0" sz="600">
                <a:latin typeface="メイリオ"/>
                <a:cs typeface="メイリオ"/>
              </a:rPr>
              <a:t>Sounding</a:t>
            </a:r>
            <a:r>
              <a:rPr dirty="0" sz="600" spc="229">
                <a:latin typeface="メイリオ"/>
                <a:cs typeface="メイリオ"/>
              </a:rPr>
              <a:t> </a:t>
            </a:r>
            <a:r>
              <a:rPr dirty="0" sz="600">
                <a:latin typeface="メイリオ"/>
                <a:cs typeface="メイリオ"/>
              </a:rPr>
              <a:t>the</a:t>
            </a:r>
            <a:r>
              <a:rPr dirty="0" sz="600" spc="235">
                <a:latin typeface="メイリオ"/>
                <a:cs typeface="メイリオ"/>
              </a:rPr>
              <a:t> </a:t>
            </a:r>
            <a:r>
              <a:rPr dirty="0" sz="600">
                <a:latin typeface="メイリオ"/>
                <a:cs typeface="メイリオ"/>
              </a:rPr>
              <a:t>alarm</a:t>
            </a:r>
            <a:r>
              <a:rPr dirty="0" sz="600" spc="220">
                <a:latin typeface="メイリオ"/>
                <a:cs typeface="メイリオ"/>
              </a:rPr>
              <a:t> </a:t>
            </a:r>
            <a:r>
              <a:rPr dirty="0" sz="600">
                <a:latin typeface="メイリオ"/>
                <a:cs typeface="メイリオ"/>
              </a:rPr>
              <a:t>about</a:t>
            </a:r>
            <a:r>
              <a:rPr dirty="0" sz="600" spc="225">
                <a:latin typeface="メイリオ"/>
                <a:cs typeface="メイリオ"/>
              </a:rPr>
              <a:t> </a:t>
            </a:r>
            <a:r>
              <a:rPr dirty="0" sz="600" spc="-10">
                <a:latin typeface="メイリオ"/>
                <a:cs typeface="メイリオ"/>
              </a:rPr>
              <a:t>metabolic</a:t>
            </a:r>
            <a:r>
              <a:rPr dirty="0" sz="600" spc="500">
                <a:latin typeface="メイリオ"/>
                <a:cs typeface="メイリオ"/>
              </a:rPr>
              <a:t> </a:t>
            </a:r>
            <a:r>
              <a:rPr dirty="0" sz="600">
                <a:latin typeface="メイリオ"/>
                <a:cs typeface="メイリオ"/>
              </a:rPr>
              <a:t>impairments?</a:t>
            </a:r>
            <a:r>
              <a:rPr dirty="0" sz="600" spc="-35">
                <a:latin typeface="メイリオ"/>
                <a:cs typeface="メイリオ"/>
              </a:rPr>
              <a:t> </a:t>
            </a:r>
            <a:r>
              <a:rPr dirty="0" sz="600">
                <a:latin typeface="メイリオ"/>
                <a:cs typeface="メイリオ"/>
              </a:rPr>
              <a:t>A</a:t>
            </a:r>
            <a:r>
              <a:rPr dirty="0" sz="600" spc="-25">
                <a:latin typeface="メイリオ"/>
                <a:cs typeface="メイリオ"/>
              </a:rPr>
              <a:t> </a:t>
            </a:r>
            <a:r>
              <a:rPr dirty="0" sz="600">
                <a:latin typeface="メイリオ"/>
                <a:cs typeface="メイリオ"/>
              </a:rPr>
              <a:t>systematic</a:t>
            </a:r>
            <a:r>
              <a:rPr dirty="0" sz="600" spc="-35">
                <a:latin typeface="メイリオ"/>
                <a:cs typeface="メイリオ"/>
              </a:rPr>
              <a:t> </a:t>
            </a:r>
            <a:r>
              <a:rPr dirty="0" sz="600">
                <a:latin typeface="メイリオ"/>
                <a:cs typeface="メイリオ"/>
              </a:rPr>
              <a:t>review.</a:t>
            </a:r>
            <a:r>
              <a:rPr dirty="0" sz="600" spc="-30">
                <a:latin typeface="メイリオ"/>
                <a:cs typeface="メイリオ"/>
              </a:rPr>
              <a:t> </a:t>
            </a:r>
            <a:r>
              <a:rPr dirty="0" sz="600">
                <a:latin typeface="メイリオ"/>
                <a:cs typeface="メイリオ"/>
              </a:rPr>
              <a:t>Pharmacol</a:t>
            </a:r>
            <a:r>
              <a:rPr dirty="0" sz="600" spc="-15">
                <a:latin typeface="メイリオ"/>
                <a:cs typeface="メイリオ"/>
              </a:rPr>
              <a:t> </a:t>
            </a:r>
            <a:r>
              <a:rPr dirty="0" sz="600">
                <a:latin typeface="メイリオ"/>
                <a:cs typeface="メイリオ"/>
              </a:rPr>
              <a:t>Res</a:t>
            </a:r>
            <a:r>
              <a:rPr dirty="0" sz="600" spc="-20">
                <a:latin typeface="メイリオ"/>
                <a:cs typeface="メイリオ"/>
              </a:rPr>
              <a:t> </a:t>
            </a:r>
            <a:r>
              <a:rPr dirty="0" sz="600">
                <a:latin typeface="メイリオ"/>
                <a:cs typeface="メイリオ"/>
              </a:rPr>
              <a:t>125:</a:t>
            </a:r>
            <a:r>
              <a:rPr dirty="0" sz="600" spc="-20">
                <a:latin typeface="メイリオ"/>
                <a:cs typeface="メイリオ"/>
              </a:rPr>
              <a:t> </a:t>
            </a:r>
            <a:r>
              <a:rPr dirty="0" sz="600" spc="-10">
                <a:latin typeface="メイリオ"/>
                <a:cs typeface="メイリオ"/>
              </a:rPr>
              <a:t>132-</a:t>
            </a:r>
            <a:r>
              <a:rPr dirty="0" sz="600">
                <a:latin typeface="メイリオ"/>
                <a:cs typeface="メイリオ"/>
              </a:rPr>
              <a:t>141,</a:t>
            </a:r>
            <a:r>
              <a:rPr dirty="0" sz="600" spc="-5">
                <a:latin typeface="メイリオ"/>
                <a:cs typeface="メイリオ"/>
              </a:rPr>
              <a:t> </a:t>
            </a:r>
            <a:r>
              <a:rPr dirty="0" sz="600" spc="-10">
                <a:latin typeface="メイリオ"/>
                <a:cs typeface="メイリオ"/>
              </a:rPr>
              <a:t>2017.</a:t>
            </a:r>
            <a:endParaRPr sz="600">
              <a:latin typeface="メイリオ"/>
              <a:cs typeface="メイリオ"/>
            </a:endParaRPr>
          </a:p>
          <a:p>
            <a:pPr algn="just" marL="241300" marR="5080" indent="-228600">
              <a:lnSpc>
                <a:spcPct val="100000"/>
              </a:lnSpc>
              <a:spcBef>
                <a:spcPts val="395"/>
              </a:spcBef>
            </a:pPr>
            <a:r>
              <a:rPr dirty="0" sz="600">
                <a:latin typeface="メイリオ"/>
                <a:cs typeface="メイリオ"/>
              </a:rPr>
              <a:t>26.</a:t>
            </a:r>
            <a:r>
              <a:rPr dirty="0" sz="600" spc="195">
                <a:latin typeface="メイリオ"/>
                <a:cs typeface="メイリオ"/>
              </a:rPr>
              <a:t>  </a:t>
            </a:r>
            <a:r>
              <a:rPr dirty="0" sz="600">
                <a:latin typeface="メイリオ"/>
                <a:cs typeface="メイリオ"/>
              </a:rPr>
              <a:t>Lopes</a:t>
            </a:r>
            <a:r>
              <a:rPr dirty="0" sz="600" spc="225">
                <a:latin typeface="メイリオ"/>
                <a:cs typeface="メイリオ"/>
              </a:rPr>
              <a:t> </a:t>
            </a:r>
            <a:r>
              <a:rPr dirty="0" sz="600">
                <a:latin typeface="メイリオ"/>
                <a:cs typeface="メイリオ"/>
              </a:rPr>
              <a:t>TDVC,</a:t>
            </a:r>
            <a:r>
              <a:rPr dirty="0" sz="600" spc="215">
                <a:latin typeface="メイリオ"/>
                <a:cs typeface="メイリオ"/>
              </a:rPr>
              <a:t> </a:t>
            </a:r>
            <a:r>
              <a:rPr dirty="0" sz="600">
                <a:latin typeface="メイリオ"/>
                <a:cs typeface="メイリオ"/>
              </a:rPr>
              <a:t>Borba</a:t>
            </a:r>
            <a:r>
              <a:rPr dirty="0" sz="600" spc="220">
                <a:latin typeface="メイリオ"/>
                <a:cs typeface="メイリオ"/>
              </a:rPr>
              <a:t> </a:t>
            </a:r>
            <a:r>
              <a:rPr dirty="0" sz="600">
                <a:latin typeface="メイリオ"/>
                <a:cs typeface="メイリオ"/>
              </a:rPr>
              <a:t>ME,</a:t>
            </a:r>
            <a:r>
              <a:rPr dirty="0" sz="600" spc="210">
                <a:latin typeface="メイリオ"/>
                <a:cs typeface="メイリオ"/>
              </a:rPr>
              <a:t> </a:t>
            </a:r>
            <a:r>
              <a:rPr dirty="0" sz="600">
                <a:latin typeface="メイリオ"/>
                <a:cs typeface="メイリオ"/>
              </a:rPr>
              <a:t>Lopes</a:t>
            </a:r>
            <a:r>
              <a:rPr dirty="0" sz="600" spc="220">
                <a:latin typeface="メイリオ"/>
                <a:cs typeface="メイリオ"/>
              </a:rPr>
              <a:t> </a:t>
            </a:r>
            <a:r>
              <a:rPr dirty="0" sz="600">
                <a:latin typeface="メイリオ"/>
                <a:cs typeface="メイリオ"/>
              </a:rPr>
              <a:t>RDVC,</a:t>
            </a:r>
            <a:r>
              <a:rPr dirty="0" sz="600" spc="225">
                <a:latin typeface="メイリオ"/>
                <a:cs typeface="メイリオ"/>
              </a:rPr>
              <a:t> </a:t>
            </a:r>
            <a:r>
              <a:rPr dirty="0" sz="600">
                <a:latin typeface="メイリオ"/>
                <a:cs typeface="メイリオ"/>
              </a:rPr>
              <a:t>Fisberg</a:t>
            </a:r>
            <a:r>
              <a:rPr dirty="0" sz="600" spc="210">
                <a:latin typeface="メイリオ"/>
                <a:cs typeface="メイリオ"/>
              </a:rPr>
              <a:t> </a:t>
            </a:r>
            <a:r>
              <a:rPr dirty="0" sz="600">
                <a:latin typeface="メイリオ"/>
                <a:cs typeface="メイリオ"/>
              </a:rPr>
              <a:t>RM,</a:t>
            </a:r>
            <a:r>
              <a:rPr dirty="0" sz="600" spc="215">
                <a:latin typeface="メイリオ"/>
                <a:cs typeface="メイリオ"/>
              </a:rPr>
              <a:t> </a:t>
            </a:r>
            <a:r>
              <a:rPr dirty="0" sz="600">
                <a:latin typeface="メイリオ"/>
                <a:cs typeface="メイリオ"/>
              </a:rPr>
              <a:t>Lemos</a:t>
            </a:r>
            <a:r>
              <a:rPr dirty="0" sz="600" spc="210">
                <a:latin typeface="メイリオ"/>
                <a:cs typeface="メイリオ"/>
              </a:rPr>
              <a:t> </a:t>
            </a:r>
            <a:r>
              <a:rPr dirty="0" sz="600">
                <a:latin typeface="メイリオ"/>
                <a:cs typeface="メイリオ"/>
              </a:rPr>
              <a:t>Paim</a:t>
            </a:r>
            <a:r>
              <a:rPr dirty="0" sz="600" spc="220">
                <a:latin typeface="メイリオ"/>
                <a:cs typeface="メイリオ"/>
              </a:rPr>
              <a:t> </a:t>
            </a:r>
            <a:r>
              <a:rPr dirty="0" sz="600" spc="-25">
                <a:latin typeface="メイリオ"/>
                <a:cs typeface="メイリオ"/>
              </a:rPr>
              <a:t>S,</a:t>
            </a:r>
            <a:r>
              <a:rPr dirty="0" sz="600" spc="500">
                <a:latin typeface="メイリオ"/>
                <a:cs typeface="メイリオ"/>
              </a:rPr>
              <a:t> </a:t>
            </a:r>
            <a:r>
              <a:rPr dirty="0" sz="600">
                <a:latin typeface="メイリオ"/>
                <a:cs typeface="メイリオ"/>
              </a:rPr>
              <a:t>Teodoro</a:t>
            </a:r>
            <a:r>
              <a:rPr dirty="0" sz="600" spc="20">
                <a:latin typeface="メイリオ"/>
                <a:cs typeface="メイリオ"/>
              </a:rPr>
              <a:t> </a:t>
            </a:r>
            <a:r>
              <a:rPr dirty="0" sz="600">
                <a:latin typeface="メイリオ"/>
                <a:cs typeface="メイリオ"/>
              </a:rPr>
              <a:t>VV,</a:t>
            </a:r>
            <a:r>
              <a:rPr dirty="0" sz="600" spc="-5">
                <a:latin typeface="メイリオ"/>
                <a:cs typeface="メイリオ"/>
              </a:rPr>
              <a:t> </a:t>
            </a:r>
            <a:r>
              <a:rPr dirty="0" sz="600">
                <a:latin typeface="メイリオ"/>
                <a:cs typeface="メイリオ"/>
              </a:rPr>
              <a:t>Zimberg</a:t>
            </a:r>
            <a:r>
              <a:rPr dirty="0" sz="600" spc="5">
                <a:latin typeface="メイリオ"/>
                <a:cs typeface="メイリオ"/>
              </a:rPr>
              <a:t> </a:t>
            </a:r>
            <a:r>
              <a:rPr dirty="0" sz="600">
                <a:latin typeface="メイリオ"/>
                <a:cs typeface="メイリオ"/>
              </a:rPr>
              <a:t>IZ, Crispim</a:t>
            </a:r>
            <a:r>
              <a:rPr dirty="0" sz="600" spc="5">
                <a:latin typeface="メイリオ"/>
                <a:cs typeface="メイリオ"/>
              </a:rPr>
              <a:t> </a:t>
            </a:r>
            <a:r>
              <a:rPr dirty="0" sz="600">
                <a:latin typeface="メイリオ"/>
                <a:cs typeface="メイリオ"/>
              </a:rPr>
              <a:t>CA. Eating late</a:t>
            </a:r>
            <a:r>
              <a:rPr dirty="0" sz="600" spc="10">
                <a:latin typeface="メイリオ"/>
                <a:cs typeface="メイリオ"/>
              </a:rPr>
              <a:t> </a:t>
            </a:r>
            <a:r>
              <a:rPr dirty="0" sz="600">
                <a:latin typeface="メイリオ"/>
                <a:cs typeface="メイリオ"/>
              </a:rPr>
              <a:t>negatively affects</a:t>
            </a:r>
            <a:r>
              <a:rPr dirty="0" sz="600" spc="10">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a:latin typeface="メイリオ"/>
                <a:cs typeface="メイリオ"/>
              </a:rPr>
              <a:t>pattern</a:t>
            </a:r>
            <a:r>
              <a:rPr dirty="0" sz="600" spc="45">
                <a:latin typeface="メイリオ"/>
                <a:cs typeface="メイリオ"/>
              </a:rPr>
              <a:t> </a:t>
            </a:r>
            <a:r>
              <a:rPr dirty="0" sz="600">
                <a:latin typeface="メイリオ"/>
                <a:cs typeface="メイリオ"/>
              </a:rPr>
              <a:t>and</a:t>
            </a:r>
            <a:r>
              <a:rPr dirty="0" sz="600" spc="45">
                <a:latin typeface="メイリオ"/>
                <a:cs typeface="メイリオ"/>
              </a:rPr>
              <a:t> </a:t>
            </a:r>
            <a:r>
              <a:rPr dirty="0" sz="600">
                <a:latin typeface="メイリオ"/>
                <a:cs typeface="メイリオ"/>
              </a:rPr>
              <a:t>apnea</a:t>
            </a:r>
            <a:r>
              <a:rPr dirty="0" sz="600" spc="45">
                <a:latin typeface="メイリオ"/>
                <a:cs typeface="メイリオ"/>
              </a:rPr>
              <a:t> </a:t>
            </a:r>
            <a:r>
              <a:rPr dirty="0" sz="600">
                <a:latin typeface="メイリオ"/>
                <a:cs typeface="メイリオ"/>
              </a:rPr>
              <a:t>severity</a:t>
            </a:r>
            <a:r>
              <a:rPr dirty="0" sz="600" spc="50">
                <a:latin typeface="メイリオ"/>
                <a:cs typeface="メイリオ"/>
              </a:rPr>
              <a:t> </a:t>
            </a:r>
            <a:r>
              <a:rPr dirty="0" sz="600">
                <a:latin typeface="メイリオ"/>
                <a:cs typeface="メイリオ"/>
              </a:rPr>
              <a:t>in</a:t>
            </a:r>
            <a:r>
              <a:rPr dirty="0" sz="600" spc="45">
                <a:latin typeface="メイリオ"/>
                <a:cs typeface="メイリオ"/>
              </a:rPr>
              <a:t> </a:t>
            </a:r>
            <a:r>
              <a:rPr dirty="0" sz="600">
                <a:latin typeface="メイリオ"/>
                <a:cs typeface="メイリオ"/>
              </a:rPr>
              <a:t>individuals</a:t>
            </a:r>
            <a:r>
              <a:rPr dirty="0" sz="600" spc="40">
                <a:latin typeface="メイリオ"/>
                <a:cs typeface="メイリオ"/>
              </a:rPr>
              <a:t> </a:t>
            </a:r>
            <a:r>
              <a:rPr dirty="0" sz="600">
                <a:latin typeface="メイリオ"/>
                <a:cs typeface="メイリオ"/>
              </a:rPr>
              <a:t>with</a:t>
            </a:r>
            <a:r>
              <a:rPr dirty="0" sz="600" spc="50">
                <a:latin typeface="メイリオ"/>
                <a:cs typeface="メイリオ"/>
              </a:rPr>
              <a:t> </a:t>
            </a:r>
            <a:r>
              <a:rPr dirty="0" sz="600">
                <a:latin typeface="メイリオ"/>
                <a:cs typeface="メイリオ"/>
              </a:rPr>
              <a:t>sleep</a:t>
            </a:r>
            <a:r>
              <a:rPr dirty="0" sz="600" spc="45">
                <a:latin typeface="メイリオ"/>
                <a:cs typeface="メイリオ"/>
              </a:rPr>
              <a:t> </a:t>
            </a:r>
            <a:r>
              <a:rPr dirty="0" sz="600">
                <a:latin typeface="メイリオ"/>
                <a:cs typeface="メイリオ"/>
              </a:rPr>
              <a:t>apnea.</a:t>
            </a:r>
            <a:r>
              <a:rPr dirty="0" sz="600" spc="40">
                <a:latin typeface="メイリオ"/>
                <a:cs typeface="メイリオ"/>
              </a:rPr>
              <a:t> </a:t>
            </a:r>
            <a:r>
              <a:rPr dirty="0" sz="600">
                <a:latin typeface="メイリオ"/>
                <a:cs typeface="メイリオ"/>
              </a:rPr>
              <a:t>J</a:t>
            </a:r>
            <a:r>
              <a:rPr dirty="0" sz="600" spc="45">
                <a:latin typeface="メイリオ"/>
                <a:cs typeface="メイリオ"/>
              </a:rPr>
              <a:t> </a:t>
            </a:r>
            <a:r>
              <a:rPr dirty="0" sz="600">
                <a:latin typeface="メイリオ"/>
                <a:cs typeface="メイリオ"/>
              </a:rPr>
              <a:t>Clin</a:t>
            </a:r>
            <a:r>
              <a:rPr dirty="0" sz="600" spc="35">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a:latin typeface="メイリオ"/>
                <a:cs typeface="メイリオ"/>
              </a:rPr>
              <a:t>Med</a:t>
            </a:r>
            <a:r>
              <a:rPr dirty="0" sz="600" spc="-25">
                <a:latin typeface="メイリオ"/>
                <a:cs typeface="メイリオ"/>
              </a:rPr>
              <a:t> </a:t>
            </a:r>
            <a:r>
              <a:rPr dirty="0" sz="600">
                <a:latin typeface="メイリオ"/>
                <a:cs typeface="メイリオ"/>
              </a:rPr>
              <a:t>15:</a:t>
            </a:r>
            <a:r>
              <a:rPr dirty="0" sz="600" spc="-10">
                <a:latin typeface="メイリオ"/>
                <a:cs typeface="メイリオ"/>
              </a:rPr>
              <a:t> 383-</a:t>
            </a:r>
            <a:r>
              <a:rPr dirty="0" sz="600">
                <a:latin typeface="メイリオ"/>
                <a:cs typeface="メイリオ"/>
              </a:rPr>
              <a:t>392,</a:t>
            </a:r>
            <a:r>
              <a:rPr dirty="0" sz="600" spc="-15">
                <a:latin typeface="メイリオ"/>
                <a:cs typeface="メイリオ"/>
              </a:rPr>
              <a:t> </a:t>
            </a:r>
            <a:r>
              <a:rPr dirty="0" sz="600" spc="-10">
                <a:latin typeface="メイリオ"/>
                <a:cs typeface="メイリオ"/>
              </a:rPr>
              <a:t>2019.</a:t>
            </a:r>
            <a:endParaRPr sz="600">
              <a:latin typeface="メイリオ"/>
              <a:cs typeface="メイリオ"/>
            </a:endParaRPr>
          </a:p>
          <a:p>
            <a:pPr algn="just" marL="241300" marR="5080" indent="-228600">
              <a:lnSpc>
                <a:spcPct val="100000"/>
              </a:lnSpc>
              <a:spcBef>
                <a:spcPts val="400"/>
              </a:spcBef>
            </a:pPr>
            <a:r>
              <a:rPr dirty="0" sz="600">
                <a:latin typeface="メイリオ"/>
                <a:cs typeface="メイリオ"/>
              </a:rPr>
              <a:t>27.</a:t>
            </a:r>
            <a:r>
              <a:rPr dirty="0" sz="600" spc="185">
                <a:latin typeface="メイリオ"/>
                <a:cs typeface="メイリオ"/>
              </a:rPr>
              <a:t>  </a:t>
            </a:r>
            <a:r>
              <a:rPr dirty="0" sz="600">
                <a:latin typeface="メイリオ"/>
                <a:cs typeface="メイリオ"/>
              </a:rPr>
              <a:t>Yoshikawa</a:t>
            </a:r>
            <a:r>
              <a:rPr dirty="0" sz="600" spc="50">
                <a:latin typeface="メイリオ"/>
                <a:cs typeface="メイリオ"/>
              </a:rPr>
              <a:t> </a:t>
            </a:r>
            <a:r>
              <a:rPr dirty="0" sz="600">
                <a:latin typeface="メイリオ"/>
                <a:cs typeface="メイリオ"/>
              </a:rPr>
              <a:t>M,</a:t>
            </a:r>
            <a:r>
              <a:rPr dirty="0" sz="600" spc="40">
                <a:latin typeface="メイリオ"/>
                <a:cs typeface="メイリオ"/>
              </a:rPr>
              <a:t> </a:t>
            </a:r>
            <a:r>
              <a:rPr dirty="0" sz="600">
                <a:latin typeface="メイリオ"/>
                <a:cs typeface="メイリオ"/>
              </a:rPr>
              <a:t>Torimoto</a:t>
            </a:r>
            <a:r>
              <a:rPr dirty="0" sz="600" spc="50">
                <a:latin typeface="メイリオ"/>
                <a:cs typeface="メイリオ"/>
              </a:rPr>
              <a:t> </a:t>
            </a:r>
            <a:r>
              <a:rPr dirty="0" sz="600">
                <a:latin typeface="メイリオ"/>
                <a:cs typeface="メイリオ"/>
              </a:rPr>
              <a:t>K,</a:t>
            </a:r>
            <a:r>
              <a:rPr dirty="0" sz="600" spc="45">
                <a:latin typeface="メイリオ"/>
                <a:cs typeface="メイリオ"/>
              </a:rPr>
              <a:t> </a:t>
            </a:r>
            <a:r>
              <a:rPr dirty="0" sz="600">
                <a:latin typeface="メイリオ"/>
                <a:cs typeface="メイリオ"/>
              </a:rPr>
              <a:t>Hirayama</a:t>
            </a:r>
            <a:r>
              <a:rPr dirty="0" sz="600" spc="45">
                <a:latin typeface="メイリオ"/>
                <a:cs typeface="メイリオ"/>
              </a:rPr>
              <a:t> </a:t>
            </a:r>
            <a:r>
              <a:rPr dirty="0" sz="600">
                <a:latin typeface="メイリオ"/>
                <a:cs typeface="メイリオ"/>
              </a:rPr>
              <a:t>A,</a:t>
            </a:r>
            <a:r>
              <a:rPr dirty="0" sz="600" spc="50">
                <a:latin typeface="メイリオ"/>
                <a:cs typeface="メイリオ"/>
              </a:rPr>
              <a:t> </a:t>
            </a:r>
            <a:r>
              <a:rPr dirty="0" sz="600">
                <a:latin typeface="メイリオ"/>
                <a:cs typeface="メイリオ"/>
              </a:rPr>
              <a:t>Kiba</a:t>
            </a:r>
            <a:r>
              <a:rPr dirty="0" sz="600" spc="45">
                <a:latin typeface="メイリオ"/>
                <a:cs typeface="メイリオ"/>
              </a:rPr>
              <a:t> </a:t>
            </a:r>
            <a:r>
              <a:rPr dirty="0" sz="600">
                <a:latin typeface="メイリオ"/>
                <a:cs typeface="メイリオ"/>
              </a:rPr>
              <a:t>K,</a:t>
            </a:r>
            <a:r>
              <a:rPr dirty="0" sz="600" spc="50">
                <a:latin typeface="メイリオ"/>
                <a:cs typeface="メイリオ"/>
              </a:rPr>
              <a:t> </a:t>
            </a:r>
            <a:r>
              <a:rPr dirty="0" sz="600">
                <a:latin typeface="メイリオ"/>
                <a:cs typeface="メイリオ"/>
              </a:rPr>
              <a:t>Yamamoto</a:t>
            </a:r>
            <a:r>
              <a:rPr dirty="0" sz="600" spc="55">
                <a:latin typeface="メイリオ"/>
                <a:cs typeface="メイリオ"/>
              </a:rPr>
              <a:t> </a:t>
            </a:r>
            <a:r>
              <a:rPr dirty="0" sz="600">
                <a:latin typeface="メイリオ"/>
                <a:cs typeface="メイリオ"/>
              </a:rPr>
              <a:t>Y,</a:t>
            </a:r>
            <a:r>
              <a:rPr dirty="0" sz="600" spc="50">
                <a:latin typeface="メイリオ"/>
                <a:cs typeface="メイリオ"/>
              </a:rPr>
              <a:t> </a:t>
            </a:r>
            <a:r>
              <a:rPr dirty="0" sz="600">
                <a:latin typeface="メイリオ"/>
                <a:cs typeface="メイリオ"/>
              </a:rPr>
              <a:t>Akashi</a:t>
            </a:r>
            <a:r>
              <a:rPr dirty="0" sz="600" spc="35">
                <a:latin typeface="メイリオ"/>
                <a:cs typeface="メイリオ"/>
              </a:rPr>
              <a:t> </a:t>
            </a:r>
            <a:r>
              <a:rPr dirty="0" sz="600" spc="-25">
                <a:latin typeface="メイリオ"/>
                <a:cs typeface="メイリオ"/>
              </a:rPr>
              <a:t>Y,</a:t>
            </a:r>
            <a:r>
              <a:rPr dirty="0" sz="600" spc="500">
                <a:latin typeface="メイリオ"/>
                <a:cs typeface="メイリオ"/>
              </a:rPr>
              <a:t> </a:t>
            </a:r>
            <a:r>
              <a:rPr dirty="0" sz="600">
                <a:latin typeface="メイリオ"/>
                <a:cs typeface="メイリオ"/>
              </a:rPr>
              <a:t>Shimizu</a:t>
            </a:r>
            <a:r>
              <a:rPr dirty="0" sz="600" spc="225">
                <a:latin typeface="メイリオ"/>
                <a:cs typeface="メイリオ"/>
              </a:rPr>
              <a:t> </a:t>
            </a:r>
            <a:r>
              <a:rPr dirty="0" sz="600">
                <a:latin typeface="メイリオ"/>
                <a:cs typeface="メイリオ"/>
              </a:rPr>
              <a:t>N,</a:t>
            </a:r>
            <a:r>
              <a:rPr dirty="0" sz="600" spc="220">
                <a:latin typeface="メイリオ"/>
                <a:cs typeface="メイリオ"/>
              </a:rPr>
              <a:t> </a:t>
            </a:r>
            <a:r>
              <a:rPr dirty="0" sz="600">
                <a:latin typeface="メイリオ"/>
                <a:cs typeface="メイリオ"/>
              </a:rPr>
              <a:t>Tanaka</a:t>
            </a:r>
            <a:r>
              <a:rPr dirty="0" sz="600" spc="220">
                <a:latin typeface="メイリオ"/>
                <a:cs typeface="メイリオ"/>
              </a:rPr>
              <a:t> </a:t>
            </a:r>
            <a:r>
              <a:rPr dirty="0" sz="600">
                <a:latin typeface="メイリオ"/>
                <a:cs typeface="メイリオ"/>
              </a:rPr>
              <a:t>N,</a:t>
            </a:r>
            <a:r>
              <a:rPr dirty="0" sz="600" spc="225">
                <a:latin typeface="メイリオ"/>
                <a:cs typeface="メイリオ"/>
              </a:rPr>
              <a:t> </a:t>
            </a:r>
            <a:r>
              <a:rPr dirty="0" sz="600">
                <a:latin typeface="メイリオ"/>
                <a:cs typeface="メイリオ"/>
              </a:rPr>
              <a:t>Uemura</a:t>
            </a:r>
            <a:r>
              <a:rPr dirty="0" sz="600" spc="220">
                <a:latin typeface="メイリオ"/>
                <a:cs typeface="メイリオ"/>
              </a:rPr>
              <a:t> </a:t>
            </a:r>
            <a:r>
              <a:rPr dirty="0" sz="600">
                <a:latin typeface="メイリオ"/>
                <a:cs typeface="メイリオ"/>
              </a:rPr>
              <a:t>H,</a:t>
            </a:r>
            <a:r>
              <a:rPr dirty="0" sz="600" spc="220">
                <a:latin typeface="メイリオ"/>
                <a:cs typeface="メイリオ"/>
              </a:rPr>
              <a:t> </a:t>
            </a:r>
            <a:r>
              <a:rPr dirty="0" sz="600">
                <a:latin typeface="メイリオ"/>
                <a:cs typeface="メイリオ"/>
              </a:rPr>
              <a:t>Fujimoto</a:t>
            </a:r>
            <a:r>
              <a:rPr dirty="0" sz="600" spc="225">
                <a:latin typeface="メイリオ"/>
                <a:cs typeface="メイリオ"/>
              </a:rPr>
              <a:t> </a:t>
            </a:r>
            <a:r>
              <a:rPr dirty="0" sz="600">
                <a:latin typeface="メイリオ"/>
                <a:cs typeface="メイリオ"/>
              </a:rPr>
              <a:t>K.</a:t>
            </a:r>
            <a:r>
              <a:rPr dirty="0" sz="600" spc="220">
                <a:latin typeface="メイリオ"/>
                <a:cs typeface="メイリオ"/>
              </a:rPr>
              <a:t> </a:t>
            </a:r>
            <a:r>
              <a:rPr dirty="0" sz="600">
                <a:latin typeface="メイリオ"/>
                <a:cs typeface="メイリオ"/>
              </a:rPr>
              <a:t>Daily</a:t>
            </a:r>
            <a:r>
              <a:rPr dirty="0" sz="600" spc="225">
                <a:latin typeface="メイリオ"/>
                <a:cs typeface="メイリオ"/>
              </a:rPr>
              <a:t> </a:t>
            </a:r>
            <a:r>
              <a:rPr dirty="0" sz="600">
                <a:latin typeface="メイリオ"/>
                <a:cs typeface="メイリオ"/>
              </a:rPr>
              <a:t>salt</a:t>
            </a:r>
            <a:r>
              <a:rPr dirty="0" sz="600" spc="210">
                <a:latin typeface="メイリオ"/>
                <a:cs typeface="メイリオ"/>
              </a:rPr>
              <a:t> </a:t>
            </a:r>
            <a:r>
              <a:rPr dirty="0" sz="600">
                <a:latin typeface="メイリオ"/>
                <a:cs typeface="メイリオ"/>
              </a:rPr>
              <a:t>intake</a:t>
            </a:r>
            <a:r>
              <a:rPr dirty="0" sz="600" spc="215">
                <a:latin typeface="メイリオ"/>
                <a:cs typeface="メイリオ"/>
              </a:rPr>
              <a:t> </a:t>
            </a:r>
            <a:r>
              <a:rPr dirty="0" sz="600" spc="-25">
                <a:latin typeface="メイリオ"/>
                <a:cs typeface="メイリオ"/>
              </a:rPr>
              <a:t>is</a:t>
            </a:r>
            <a:r>
              <a:rPr dirty="0" sz="600" spc="500">
                <a:latin typeface="メイリオ"/>
                <a:cs typeface="メイリオ"/>
              </a:rPr>
              <a:t> </a:t>
            </a:r>
            <a:r>
              <a:rPr dirty="0" sz="600">
                <a:latin typeface="メイリオ"/>
                <a:cs typeface="メイリオ"/>
              </a:rPr>
              <a:t>associated</a:t>
            </a:r>
            <a:r>
              <a:rPr dirty="0" sz="600" spc="5">
                <a:latin typeface="メイリオ"/>
                <a:cs typeface="メイリオ"/>
              </a:rPr>
              <a:t> </a:t>
            </a:r>
            <a:r>
              <a:rPr dirty="0" sz="600">
                <a:latin typeface="メイリオ"/>
                <a:cs typeface="メイリオ"/>
              </a:rPr>
              <a:t>with leg</a:t>
            </a:r>
            <a:r>
              <a:rPr dirty="0" sz="600" spc="5">
                <a:latin typeface="メイリオ"/>
                <a:cs typeface="メイリオ"/>
              </a:rPr>
              <a:t> </a:t>
            </a:r>
            <a:r>
              <a:rPr dirty="0" sz="600">
                <a:latin typeface="メイリオ"/>
                <a:cs typeface="メイリオ"/>
              </a:rPr>
              <a:t>edema</a:t>
            </a:r>
            <a:r>
              <a:rPr dirty="0" sz="600" spc="10">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nocturnal</a:t>
            </a:r>
            <a:r>
              <a:rPr dirty="0" sz="600" spc="15">
                <a:latin typeface="メイリオ"/>
                <a:cs typeface="メイリオ"/>
              </a:rPr>
              <a:t> </a:t>
            </a:r>
            <a:r>
              <a:rPr dirty="0" sz="600">
                <a:latin typeface="メイリオ"/>
                <a:cs typeface="メイリオ"/>
              </a:rPr>
              <a:t>urinary</a:t>
            </a:r>
            <a:r>
              <a:rPr dirty="0" sz="600" spc="5">
                <a:latin typeface="メイリオ"/>
                <a:cs typeface="メイリオ"/>
              </a:rPr>
              <a:t> </a:t>
            </a:r>
            <a:r>
              <a:rPr dirty="0" sz="600">
                <a:latin typeface="メイリオ"/>
                <a:cs typeface="メイリオ"/>
              </a:rPr>
              <a:t>volume</a:t>
            </a:r>
            <a:r>
              <a:rPr dirty="0" sz="600" spc="15">
                <a:latin typeface="メイリオ"/>
                <a:cs typeface="メイリオ"/>
              </a:rPr>
              <a:t> </a:t>
            </a:r>
            <a:r>
              <a:rPr dirty="0" sz="600">
                <a:latin typeface="メイリオ"/>
                <a:cs typeface="メイリオ"/>
              </a:rPr>
              <a:t>in</a:t>
            </a:r>
            <a:r>
              <a:rPr dirty="0" sz="600" spc="10">
                <a:latin typeface="メイリオ"/>
                <a:cs typeface="メイリオ"/>
              </a:rPr>
              <a:t> </a:t>
            </a:r>
            <a:r>
              <a:rPr dirty="0" sz="600">
                <a:latin typeface="メイリオ"/>
                <a:cs typeface="メイリオ"/>
              </a:rPr>
              <a:t>elderly</a:t>
            </a:r>
            <a:r>
              <a:rPr dirty="0" sz="600" spc="5">
                <a:latin typeface="メイリオ"/>
                <a:cs typeface="メイリオ"/>
              </a:rPr>
              <a:t> </a:t>
            </a:r>
            <a:r>
              <a:rPr dirty="0" sz="600" spc="-20">
                <a:latin typeface="メイリオ"/>
                <a:cs typeface="メイリオ"/>
              </a:rPr>
              <a:t>men.</a:t>
            </a:r>
            <a:r>
              <a:rPr dirty="0" sz="600" spc="500">
                <a:latin typeface="メイリオ"/>
                <a:cs typeface="メイリオ"/>
              </a:rPr>
              <a:t> </a:t>
            </a:r>
            <a:r>
              <a:rPr dirty="0" sz="600" spc="-10">
                <a:latin typeface="メイリオ"/>
                <a:cs typeface="メイリオ"/>
              </a:rPr>
              <a:t>Neurourol </a:t>
            </a:r>
            <a:r>
              <a:rPr dirty="0" sz="600">
                <a:latin typeface="メイリオ"/>
                <a:cs typeface="メイリオ"/>
              </a:rPr>
              <a:t>Urodyn 39:</a:t>
            </a:r>
            <a:r>
              <a:rPr dirty="0" sz="600" spc="-5">
                <a:latin typeface="メイリオ"/>
                <a:cs typeface="メイリオ"/>
              </a:rPr>
              <a:t> </a:t>
            </a:r>
            <a:r>
              <a:rPr dirty="0" sz="600" spc="-10">
                <a:latin typeface="メイリオ"/>
                <a:cs typeface="メイリオ"/>
              </a:rPr>
              <a:t>1550-</a:t>
            </a:r>
            <a:r>
              <a:rPr dirty="0" sz="600">
                <a:latin typeface="メイリオ"/>
                <a:cs typeface="メイリオ"/>
              </a:rPr>
              <a:t>1556,</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a:p>
            <a:pPr algn="just" marL="241300" marR="6985" indent="-228600">
              <a:lnSpc>
                <a:spcPct val="100000"/>
              </a:lnSpc>
              <a:spcBef>
                <a:spcPts val="405"/>
              </a:spcBef>
            </a:pPr>
            <a:r>
              <a:rPr dirty="0" sz="600">
                <a:latin typeface="メイリオ"/>
                <a:cs typeface="メイリオ"/>
              </a:rPr>
              <a:t>28.</a:t>
            </a:r>
            <a:r>
              <a:rPr dirty="0" sz="600" spc="180">
                <a:latin typeface="メイリオ"/>
                <a:cs typeface="メイリオ"/>
              </a:rPr>
              <a:t>  </a:t>
            </a:r>
            <a:r>
              <a:rPr dirty="0" sz="600">
                <a:latin typeface="メイリオ"/>
                <a:cs typeface="メイリオ"/>
              </a:rPr>
              <a:t>Ridgway</a:t>
            </a:r>
            <a:r>
              <a:rPr dirty="0" sz="600" spc="30">
                <a:latin typeface="メイリオ"/>
                <a:cs typeface="メイリオ"/>
              </a:rPr>
              <a:t> </a:t>
            </a:r>
            <a:r>
              <a:rPr dirty="0" sz="600">
                <a:latin typeface="メイリオ"/>
                <a:cs typeface="メイリオ"/>
              </a:rPr>
              <a:t>A,</a:t>
            </a:r>
            <a:r>
              <a:rPr dirty="0" sz="600" spc="25">
                <a:latin typeface="メイリオ"/>
                <a:cs typeface="メイリオ"/>
              </a:rPr>
              <a:t> </a:t>
            </a:r>
            <a:r>
              <a:rPr dirty="0" sz="600">
                <a:latin typeface="メイリオ"/>
                <a:cs typeface="メイリオ"/>
              </a:rPr>
              <a:t>Cotterill</a:t>
            </a:r>
            <a:r>
              <a:rPr dirty="0" sz="600" spc="20">
                <a:latin typeface="メイリオ"/>
                <a:cs typeface="メイリオ"/>
              </a:rPr>
              <a:t> </a:t>
            </a:r>
            <a:r>
              <a:rPr dirty="0" sz="600">
                <a:latin typeface="メイリオ"/>
                <a:cs typeface="メイリオ"/>
              </a:rPr>
              <a:t>N,</a:t>
            </a:r>
            <a:r>
              <a:rPr dirty="0" sz="600" spc="25">
                <a:latin typeface="メイリオ"/>
                <a:cs typeface="メイリオ"/>
              </a:rPr>
              <a:t> </a:t>
            </a:r>
            <a:r>
              <a:rPr dirty="0" sz="600">
                <a:latin typeface="メイリオ"/>
                <a:cs typeface="メイリオ"/>
              </a:rPr>
              <a:t>Dawson</a:t>
            </a:r>
            <a:r>
              <a:rPr dirty="0" sz="600" spc="20">
                <a:latin typeface="メイリオ"/>
                <a:cs typeface="メイリオ"/>
              </a:rPr>
              <a:t> </a:t>
            </a:r>
            <a:r>
              <a:rPr dirty="0" sz="600">
                <a:latin typeface="メイリオ"/>
                <a:cs typeface="メイリオ"/>
              </a:rPr>
              <a:t>S,</a:t>
            </a:r>
            <a:r>
              <a:rPr dirty="0" sz="600" spc="20">
                <a:latin typeface="メイリオ"/>
                <a:cs typeface="メイリオ"/>
              </a:rPr>
              <a:t> </a:t>
            </a:r>
            <a:r>
              <a:rPr dirty="0" sz="600">
                <a:latin typeface="メイリオ"/>
                <a:cs typeface="メイリオ"/>
              </a:rPr>
              <a:t>Drake</a:t>
            </a:r>
            <a:r>
              <a:rPr dirty="0" sz="600" spc="20">
                <a:latin typeface="メイリオ"/>
                <a:cs typeface="メイリオ"/>
              </a:rPr>
              <a:t> </a:t>
            </a:r>
            <a:r>
              <a:rPr dirty="0" sz="600">
                <a:latin typeface="メイリオ"/>
                <a:cs typeface="メイリオ"/>
              </a:rPr>
              <a:t>MJ,</a:t>
            </a:r>
            <a:r>
              <a:rPr dirty="0" sz="600" spc="20">
                <a:latin typeface="メイリオ"/>
                <a:cs typeface="メイリオ"/>
              </a:rPr>
              <a:t> </a:t>
            </a:r>
            <a:r>
              <a:rPr dirty="0" sz="600">
                <a:latin typeface="メイリオ"/>
                <a:cs typeface="メイリオ"/>
              </a:rPr>
              <a:t>Henderson</a:t>
            </a:r>
            <a:r>
              <a:rPr dirty="0" sz="600" spc="30">
                <a:latin typeface="メイリオ"/>
                <a:cs typeface="メイリオ"/>
              </a:rPr>
              <a:t> </a:t>
            </a:r>
            <a:r>
              <a:rPr dirty="0" sz="600">
                <a:latin typeface="メイリオ"/>
                <a:cs typeface="メイリオ"/>
              </a:rPr>
              <a:t>EJ,</a:t>
            </a:r>
            <a:r>
              <a:rPr dirty="0" sz="600" spc="25">
                <a:latin typeface="メイリオ"/>
                <a:cs typeface="メイリオ"/>
              </a:rPr>
              <a:t> </a:t>
            </a:r>
            <a:r>
              <a:rPr dirty="0" sz="600">
                <a:latin typeface="メイリオ"/>
                <a:cs typeface="メイリオ"/>
              </a:rPr>
              <a:t>Huntley</a:t>
            </a:r>
            <a:r>
              <a:rPr dirty="0" sz="600" spc="25">
                <a:latin typeface="メイリオ"/>
                <a:cs typeface="メイリオ"/>
              </a:rPr>
              <a:t> </a:t>
            </a:r>
            <a:r>
              <a:rPr dirty="0" sz="600" spc="-25">
                <a:latin typeface="メイリオ"/>
                <a:cs typeface="メイリオ"/>
              </a:rPr>
              <a:t>AL,</a:t>
            </a:r>
            <a:r>
              <a:rPr dirty="0" sz="600" spc="500">
                <a:latin typeface="メイリオ"/>
                <a:cs typeface="メイリオ"/>
              </a:rPr>
              <a:t> </a:t>
            </a:r>
            <a:r>
              <a:rPr dirty="0" sz="600">
                <a:latin typeface="メイリオ"/>
                <a:cs typeface="メイリオ"/>
              </a:rPr>
              <a:t>Rees</a:t>
            </a:r>
            <a:r>
              <a:rPr dirty="0" sz="600" spc="110">
                <a:latin typeface="メイリオ"/>
                <a:cs typeface="メイリオ"/>
              </a:rPr>
              <a:t> </a:t>
            </a:r>
            <a:r>
              <a:rPr dirty="0" sz="600">
                <a:latin typeface="メイリオ"/>
                <a:cs typeface="メイリオ"/>
              </a:rPr>
              <a:t>J,</a:t>
            </a:r>
            <a:r>
              <a:rPr dirty="0" sz="600" spc="100">
                <a:latin typeface="メイリオ"/>
                <a:cs typeface="メイリオ"/>
              </a:rPr>
              <a:t> </a:t>
            </a:r>
            <a:r>
              <a:rPr dirty="0" sz="600">
                <a:latin typeface="メイリオ"/>
                <a:cs typeface="メイリオ"/>
              </a:rPr>
              <a:t>Strong</a:t>
            </a:r>
            <a:r>
              <a:rPr dirty="0" sz="600" spc="105">
                <a:latin typeface="メイリオ"/>
                <a:cs typeface="メイリオ"/>
              </a:rPr>
              <a:t> </a:t>
            </a:r>
            <a:r>
              <a:rPr dirty="0" sz="600">
                <a:latin typeface="メイリオ"/>
                <a:cs typeface="メイリオ"/>
              </a:rPr>
              <a:t>E,</a:t>
            </a:r>
            <a:r>
              <a:rPr dirty="0" sz="600" spc="114">
                <a:latin typeface="メイリオ"/>
                <a:cs typeface="メイリオ"/>
              </a:rPr>
              <a:t> </a:t>
            </a:r>
            <a:r>
              <a:rPr dirty="0" sz="600">
                <a:latin typeface="メイリオ"/>
                <a:cs typeface="メイリオ"/>
              </a:rPr>
              <a:t>Dudley</a:t>
            </a:r>
            <a:r>
              <a:rPr dirty="0" sz="600" spc="105">
                <a:latin typeface="メイリオ"/>
                <a:cs typeface="メイリオ"/>
              </a:rPr>
              <a:t> </a:t>
            </a:r>
            <a:r>
              <a:rPr dirty="0" sz="600">
                <a:latin typeface="メイリオ"/>
                <a:cs typeface="メイリオ"/>
              </a:rPr>
              <a:t>C,</a:t>
            </a:r>
            <a:r>
              <a:rPr dirty="0" sz="600" spc="105">
                <a:latin typeface="メイリオ"/>
                <a:cs typeface="メイリオ"/>
              </a:rPr>
              <a:t> </a:t>
            </a:r>
            <a:r>
              <a:rPr dirty="0" sz="600">
                <a:latin typeface="メイリオ"/>
                <a:cs typeface="メイリオ"/>
              </a:rPr>
              <a:t>Udayaraj</a:t>
            </a:r>
            <a:r>
              <a:rPr dirty="0" sz="600" spc="100">
                <a:latin typeface="メイリオ"/>
                <a:cs typeface="メイリオ"/>
              </a:rPr>
              <a:t> </a:t>
            </a:r>
            <a:r>
              <a:rPr dirty="0" sz="600">
                <a:latin typeface="メイリオ"/>
                <a:cs typeface="メイリオ"/>
              </a:rPr>
              <a:t>U.</a:t>
            </a:r>
            <a:r>
              <a:rPr dirty="0" sz="600" spc="100">
                <a:latin typeface="メイリオ"/>
                <a:cs typeface="メイリオ"/>
              </a:rPr>
              <a:t> </a:t>
            </a:r>
            <a:r>
              <a:rPr dirty="0" sz="600">
                <a:latin typeface="メイリオ"/>
                <a:cs typeface="メイリオ"/>
              </a:rPr>
              <a:t>Nocturia</a:t>
            </a:r>
            <a:r>
              <a:rPr dirty="0" sz="600" spc="110">
                <a:latin typeface="メイリオ"/>
                <a:cs typeface="メイリオ"/>
              </a:rPr>
              <a:t> </a:t>
            </a:r>
            <a:r>
              <a:rPr dirty="0" sz="600">
                <a:latin typeface="メイリオ"/>
                <a:cs typeface="メイリオ"/>
              </a:rPr>
              <a:t>and</a:t>
            </a:r>
            <a:r>
              <a:rPr dirty="0" sz="600" spc="105">
                <a:latin typeface="メイリオ"/>
                <a:cs typeface="メイリオ"/>
              </a:rPr>
              <a:t> </a:t>
            </a:r>
            <a:r>
              <a:rPr dirty="0" sz="600">
                <a:latin typeface="メイリオ"/>
                <a:cs typeface="メイリオ"/>
              </a:rPr>
              <a:t>chronic</a:t>
            </a:r>
            <a:r>
              <a:rPr dirty="0" sz="600" spc="110">
                <a:latin typeface="メイリオ"/>
                <a:cs typeface="メイリオ"/>
              </a:rPr>
              <a:t> </a:t>
            </a:r>
            <a:r>
              <a:rPr dirty="0" sz="600" spc="-10">
                <a:latin typeface="メイリオ"/>
                <a:cs typeface="メイリオ"/>
              </a:rPr>
              <a:t>kidney</a:t>
            </a:r>
            <a:endParaRPr sz="600">
              <a:latin typeface="メイリオ"/>
              <a:cs typeface="メイリオ"/>
            </a:endParaRPr>
          </a:p>
        </p:txBody>
      </p:sp>
      <p:sp>
        <p:nvSpPr>
          <p:cNvPr id="4" name="object 4"/>
          <p:cNvSpPr txBox="1"/>
          <p:nvPr/>
        </p:nvSpPr>
        <p:spPr>
          <a:xfrm>
            <a:off x="495096" y="4520946"/>
            <a:ext cx="2767330" cy="299720"/>
          </a:xfrm>
          <a:prstGeom prst="rect">
            <a:avLst/>
          </a:prstGeom>
        </p:spPr>
        <p:txBody>
          <a:bodyPr wrap="square" lIns="0" tIns="12700" rIns="0" bIns="0" rtlCol="0" vert="horz">
            <a:spAutoFit/>
          </a:bodyPr>
          <a:lstStyle/>
          <a:p>
            <a:pPr algn="just" marL="12700" marR="5080">
              <a:lnSpc>
                <a:spcPct val="100000"/>
              </a:lnSpc>
              <a:spcBef>
                <a:spcPts val="100"/>
              </a:spcBef>
              <a:tabLst>
                <a:tab pos="756285" algn="l"/>
              </a:tabLst>
            </a:pPr>
            <a:r>
              <a:rPr dirty="0" sz="600" spc="-10">
                <a:latin typeface="メイリオ"/>
                <a:cs typeface="メイリオ"/>
              </a:rPr>
              <a:t>disease:</a:t>
            </a:r>
            <a:r>
              <a:rPr dirty="0" sz="600">
                <a:latin typeface="メイリオ"/>
                <a:cs typeface="メイリオ"/>
              </a:rPr>
              <a:t>	Systematic</a:t>
            </a:r>
            <a:r>
              <a:rPr dirty="0" sz="600" spc="280">
                <a:latin typeface="メイリオ"/>
                <a:cs typeface="メイリオ"/>
              </a:rPr>
              <a:t> </a:t>
            </a:r>
            <a:r>
              <a:rPr dirty="0" sz="600">
                <a:latin typeface="メイリオ"/>
                <a:cs typeface="メイリオ"/>
              </a:rPr>
              <a:t>review</a:t>
            </a:r>
            <a:r>
              <a:rPr dirty="0" sz="600" spc="290">
                <a:latin typeface="メイリオ"/>
                <a:cs typeface="メイリオ"/>
              </a:rPr>
              <a:t> </a:t>
            </a:r>
            <a:r>
              <a:rPr dirty="0" sz="600">
                <a:latin typeface="メイリオ"/>
                <a:cs typeface="メイリオ"/>
              </a:rPr>
              <a:t>and</a:t>
            </a:r>
            <a:r>
              <a:rPr dirty="0" sz="600" spc="290">
                <a:latin typeface="メイリオ"/>
                <a:cs typeface="メイリオ"/>
              </a:rPr>
              <a:t> </a:t>
            </a:r>
            <a:r>
              <a:rPr dirty="0" sz="600">
                <a:latin typeface="メイリオ"/>
                <a:cs typeface="メイリオ"/>
              </a:rPr>
              <a:t>nominal</a:t>
            </a:r>
            <a:r>
              <a:rPr dirty="0" sz="600" spc="300">
                <a:latin typeface="メイリオ"/>
                <a:cs typeface="メイリオ"/>
              </a:rPr>
              <a:t> </a:t>
            </a:r>
            <a:r>
              <a:rPr dirty="0" sz="600">
                <a:latin typeface="メイリオ"/>
                <a:cs typeface="メイリオ"/>
              </a:rPr>
              <a:t>group</a:t>
            </a:r>
            <a:r>
              <a:rPr dirty="0" sz="600" spc="280">
                <a:latin typeface="メイリオ"/>
                <a:cs typeface="メイリオ"/>
              </a:rPr>
              <a:t> </a:t>
            </a:r>
            <a:r>
              <a:rPr dirty="0" sz="600" spc="-10">
                <a:latin typeface="メイリオ"/>
                <a:cs typeface="メイリオ"/>
              </a:rPr>
              <a:t>technique</a:t>
            </a:r>
            <a:r>
              <a:rPr dirty="0" sz="600" spc="500">
                <a:latin typeface="メイリオ"/>
                <a:cs typeface="メイリオ"/>
              </a:rPr>
              <a:t> </a:t>
            </a:r>
            <a:r>
              <a:rPr dirty="0" sz="600">
                <a:latin typeface="メイリオ"/>
                <a:cs typeface="メイリオ"/>
              </a:rPr>
              <a:t>consensus</a:t>
            </a:r>
            <a:r>
              <a:rPr dirty="0" sz="600" spc="-15">
                <a:latin typeface="メイリオ"/>
                <a:cs typeface="メイリオ"/>
              </a:rPr>
              <a:t> </a:t>
            </a:r>
            <a:r>
              <a:rPr dirty="0" sz="600">
                <a:latin typeface="メイリオ"/>
                <a:cs typeface="メイリオ"/>
              </a:rPr>
              <a:t>on</a:t>
            </a:r>
            <a:r>
              <a:rPr dirty="0" sz="600" spc="-15">
                <a:latin typeface="メイリオ"/>
                <a:cs typeface="メイリオ"/>
              </a:rPr>
              <a:t> </a:t>
            </a:r>
            <a:r>
              <a:rPr dirty="0" sz="600">
                <a:latin typeface="メイリオ"/>
                <a:cs typeface="メイリオ"/>
              </a:rPr>
              <a:t>primary</a:t>
            </a:r>
            <a:r>
              <a:rPr dirty="0" sz="600" spc="-25">
                <a:latin typeface="メイリオ"/>
                <a:cs typeface="メイリオ"/>
              </a:rPr>
              <a:t> </a:t>
            </a:r>
            <a:r>
              <a:rPr dirty="0" sz="600">
                <a:latin typeface="メイリオ"/>
                <a:cs typeface="メイリオ"/>
              </a:rPr>
              <a:t>care</a:t>
            </a:r>
            <a:r>
              <a:rPr dirty="0" sz="600" spc="-10">
                <a:latin typeface="メイリオ"/>
                <a:cs typeface="メイリオ"/>
              </a:rPr>
              <a:t> </a:t>
            </a:r>
            <a:r>
              <a:rPr dirty="0" sz="600">
                <a:latin typeface="メイリオ"/>
                <a:cs typeface="メイリオ"/>
              </a:rPr>
              <a:t>assessment</a:t>
            </a:r>
            <a:r>
              <a:rPr dirty="0" sz="600" spc="-15">
                <a:latin typeface="メイリオ"/>
                <a:cs typeface="メイリオ"/>
              </a:rPr>
              <a:t> </a:t>
            </a:r>
            <a:r>
              <a:rPr dirty="0" sz="600">
                <a:latin typeface="メイリオ"/>
                <a:cs typeface="メイリオ"/>
              </a:rPr>
              <a:t>and</a:t>
            </a:r>
            <a:r>
              <a:rPr dirty="0" sz="600" spc="-20">
                <a:latin typeface="メイリオ"/>
                <a:cs typeface="メイリオ"/>
              </a:rPr>
              <a:t> </a:t>
            </a:r>
            <a:r>
              <a:rPr dirty="0" sz="600">
                <a:latin typeface="メイリオ"/>
                <a:cs typeface="メイリオ"/>
              </a:rPr>
              <a:t>treatment.</a:t>
            </a:r>
            <a:r>
              <a:rPr dirty="0" sz="600" spc="-20">
                <a:latin typeface="メイリオ"/>
                <a:cs typeface="メイリオ"/>
              </a:rPr>
              <a:t> </a:t>
            </a:r>
            <a:r>
              <a:rPr dirty="0" sz="600">
                <a:latin typeface="メイリオ"/>
                <a:cs typeface="メイリオ"/>
              </a:rPr>
              <a:t>Eur</a:t>
            </a:r>
            <a:r>
              <a:rPr dirty="0" sz="600" spc="-10">
                <a:latin typeface="メイリオ"/>
                <a:cs typeface="メイリオ"/>
              </a:rPr>
              <a:t> </a:t>
            </a:r>
            <a:r>
              <a:rPr dirty="0" sz="600">
                <a:latin typeface="メイリオ"/>
                <a:cs typeface="メイリオ"/>
              </a:rPr>
              <a:t>Urol</a:t>
            </a:r>
            <a:r>
              <a:rPr dirty="0" sz="600" spc="-15">
                <a:latin typeface="メイリオ"/>
                <a:cs typeface="メイリオ"/>
              </a:rPr>
              <a:t> </a:t>
            </a:r>
            <a:r>
              <a:rPr dirty="0" sz="600">
                <a:latin typeface="メイリオ"/>
                <a:cs typeface="メイリオ"/>
              </a:rPr>
              <a:t>Focus</a:t>
            </a:r>
            <a:r>
              <a:rPr dirty="0" sz="600" spc="-10">
                <a:latin typeface="メイリオ"/>
                <a:cs typeface="メイリオ"/>
              </a:rPr>
              <a:t> </a:t>
            </a:r>
            <a:r>
              <a:rPr dirty="0" sz="600" spc="-25">
                <a:latin typeface="メイリオ"/>
                <a:cs typeface="メイリオ"/>
              </a:rPr>
              <a:t>8:</a:t>
            </a:r>
            <a:r>
              <a:rPr dirty="0" sz="600" spc="500">
                <a:latin typeface="メイリオ"/>
                <a:cs typeface="メイリオ"/>
              </a:rPr>
              <a:t> </a:t>
            </a:r>
            <a:r>
              <a:rPr dirty="0" sz="600" spc="-10">
                <a:latin typeface="メイリオ"/>
                <a:cs typeface="メイリオ"/>
              </a:rPr>
              <a:t>18-</a:t>
            </a:r>
            <a:r>
              <a:rPr dirty="0" sz="600">
                <a:latin typeface="メイリオ"/>
                <a:cs typeface="メイリオ"/>
              </a:rPr>
              <a:t>25,</a:t>
            </a:r>
            <a:r>
              <a:rPr dirty="0" sz="600" spc="-5">
                <a:latin typeface="メイリオ"/>
                <a:cs typeface="メイリオ"/>
              </a:rPr>
              <a:t> </a:t>
            </a:r>
            <a:r>
              <a:rPr dirty="0" sz="600" spc="-10">
                <a:latin typeface="メイリオ"/>
                <a:cs typeface="メイリオ"/>
              </a:rPr>
              <a:t>2022.</a:t>
            </a:r>
            <a:endParaRPr sz="600">
              <a:latin typeface="メイリオ"/>
              <a:cs typeface="メイリオ"/>
            </a:endParaRPr>
          </a:p>
        </p:txBody>
      </p:sp>
      <p:sp>
        <p:nvSpPr>
          <p:cNvPr id="5" name="object 5"/>
          <p:cNvSpPr txBox="1"/>
          <p:nvPr/>
        </p:nvSpPr>
        <p:spPr>
          <a:xfrm>
            <a:off x="266496" y="4845558"/>
            <a:ext cx="2997835" cy="533400"/>
          </a:xfrm>
          <a:prstGeom prst="rect">
            <a:avLst/>
          </a:prstGeom>
        </p:spPr>
        <p:txBody>
          <a:bodyPr wrap="square" lIns="0" tIns="12700" rIns="0" bIns="0" rtlCol="0" vert="horz">
            <a:spAutoFit/>
          </a:bodyPr>
          <a:lstStyle/>
          <a:p>
            <a:pPr algn="just" marL="241300" marR="5715" indent="-228600">
              <a:lnSpc>
                <a:spcPct val="100000"/>
              </a:lnSpc>
              <a:spcBef>
                <a:spcPts val="100"/>
              </a:spcBef>
            </a:pPr>
            <a:r>
              <a:rPr dirty="0" sz="600">
                <a:latin typeface="メイリオ"/>
                <a:cs typeface="メイリオ"/>
              </a:rPr>
              <a:t>29.</a:t>
            </a:r>
            <a:r>
              <a:rPr dirty="0" sz="600" spc="165">
                <a:latin typeface="メイリオ"/>
                <a:cs typeface="メイリオ"/>
              </a:rPr>
              <a:t>  </a:t>
            </a:r>
            <a:r>
              <a:rPr dirty="0" sz="600">
                <a:latin typeface="メイリオ"/>
                <a:cs typeface="メイリオ"/>
              </a:rPr>
              <a:t>Van</a:t>
            </a:r>
            <a:r>
              <a:rPr dirty="0" sz="600" spc="10">
                <a:latin typeface="メイリオ"/>
                <a:cs typeface="メイリオ"/>
              </a:rPr>
              <a:t> </a:t>
            </a:r>
            <a:r>
              <a:rPr dirty="0" sz="600">
                <a:latin typeface="メイリオ"/>
                <a:cs typeface="メイリオ"/>
              </a:rPr>
              <a:t>Someren</a:t>
            </a:r>
            <a:r>
              <a:rPr dirty="0" sz="600" spc="5">
                <a:latin typeface="メイリオ"/>
                <a:cs typeface="メイリオ"/>
              </a:rPr>
              <a:t> </a:t>
            </a:r>
            <a:r>
              <a:rPr dirty="0" sz="600">
                <a:latin typeface="メイリオ"/>
                <a:cs typeface="メイリオ"/>
              </a:rPr>
              <a:t>EJW. Brain</a:t>
            </a:r>
            <a:r>
              <a:rPr dirty="0" sz="600" spc="5">
                <a:latin typeface="メイリオ"/>
                <a:cs typeface="メイリオ"/>
              </a:rPr>
              <a:t> </a:t>
            </a:r>
            <a:r>
              <a:rPr dirty="0" sz="600">
                <a:latin typeface="メイリオ"/>
                <a:cs typeface="メイリオ"/>
              </a:rPr>
              <a:t>mechanisms</a:t>
            </a:r>
            <a:r>
              <a:rPr dirty="0" sz="600" spc="5">
                <a:latin typeface="メイリオ"/>
                <a:cs typeface="メイリオ"/>
              </a:rPr>
              <a:t> </a:t>
            </a:r>
            <a:r>
              <a:rPr dirty="0" sz="600">
                <a:latin typeface="メイリオ"/>
                <a:cs typeface="メイリオ"/>
              </a:rPr>
              <a:t>of</a:t>
            </a:r>
            <a:r>
              <a:rPr dirty="0" sz="600" spc="15">
                <a:latin typeface="メイリオ"/>
                <a:cs typeface="メイリオ"/>
              </a:rPr>
              <a:t> </a:t>
            </a:r>
            <a:r>
              <a:rPr dirty="0" sz="600">
                <a:latin typeface="メイリオ"/>
                <a:cs typeface="メイリオ"/>
              </a:rPr>
              <a:t>insomnia:</a:t>
            </a:r>
            <a:r>
              <a:rPr dirty="0" sz="600" spc="-5">
                <a:latin typeface="メイリオ"/>
                <a:cs typeface="メイリオ"/>
              </a:rPr>
              <a:t> </a:t>
            </a:r>
            <a:r>
              <a:rPr dirty="0" sz="600">
                <a:latin typeface="メイリオ"/>
                <a:cs typeface="メイリオ"/>
              </a:rPr>
              <a:t>New</a:t>
            </a:r>
            <a:r>
              <a:rPr dirty="0" sz="600" spc="5">
                <a:latin typeface="メイリオ"/>
                <a:cs typeface="メイリオ"/>
              </a:rPr>
              <a:t> </a:t>
            </a:r>
            <a:r>
              <a:rPr dirty="0" sz="600">
                <a:latin typeface="メイリオ"/>
                <a:cs typeface="メイリオ"/>
              </a:rPr>
              <a:t>perspectives </a:t>
            </a:r>
            <a:r>
              <a:rPr dirty="0" sz="600" spc="-25">
                <a:latin typeface="メイリオ"/>
                <a:cs typeface="メイリオ"/>
              </a:rPr>
              <a:t>on</a:t>
            </a:r>
            <a:r>
              <a:rPr dirty="0" sz="600" spc="500">
                <a:latin typeface="メイリオ"/>
                <a:cs typeface="メイリオ"/>
              </a:rPr>
              <a:t> </a:t>
            </a:r>
            <a:r>
              <a:rPr dirty="0" sz="600">
                <a:latin typeface="メイリオ"/>
                <a:cs typeface="メイリオ"/>
              </a:rPr>
              <a:t>causes</a:t>
            </a:r>
            <a:r>
              <a:rPr dirty="0" sz="600" spc="-30">
                <a:latin typeface="メイリオ"/>
                <a:cs typeface="メイリオ"/>
              </a:rPr>
              <a:t> </a:t>
            </a:r>
            <a:r>
              <a:rPr dirty="0" sz="600">
                <a:latin typeface="メイリオ"/>
                <a:cs typeface="メイリオ"/>
              </a:rPr>
              <a:t>and</a:t>
            </a:r>
            <a:r>
              <a:rPr dirty="0" sz="600" spc="-25">
                <a:latin typeface="メイリオ"/>
                <a:cs typeface="メイリオ"/>
              </a:rPr>
              <a:t> </a:t>
            </a:r>
            <a:r>
              <a:rPr dirty="0" sz="600">
                <a:latin typeface="メイリオ"/>
                <a:cs typeface="メイリオ"/>
              </a:rPr>
              <a:t>consequences.</a:t>
            </a:r>
            <a:r>
              <a:rPr dirty="0" sz="600" spc="-15">
                <a:latin typeface="メイリオ"/>
                <a:cs typeface="メイリオ"/>
              </a:rPr>
              <a:t> </a:t>
            </a:r>
            <a:r>
              <a:rPr dirty="0" sz="600">
                <a:latin typeface="メイリオ"/>
                <a:cs typeface="メイリオ"/>
              </a:rPr>
              <a:t>Physiol</a:t>
            </a:r>
            <a:r>
              <a:rPr dirty="0" sz="600" spc="-35">
                <a:latin typeface="メイリオ"/>
                <a:cs typeface="メイリオ"/>
              </a:rPr>
              <a:t> </a:t>
            </a:r>
            <a:r>
              <a:rPr dirty="0" sz="600">
                <a:latin typeface="メイリオ"/>
                <a:cs typeface="メイリオ"/>
              </a:rPr>
              <a:t>Rev</a:t>
            </a:r>
            <a:r>
              <a:rPr dirty="0" sz="600" spc="-35">
                <a:latin typeface="メイリオ"/>
                <a:cs typeface="メイリオ"/>
              </a:rPr>
              <a:t> </a:t>
            </a:r>
            <a:r>
              <a:rPr dirty="0" sz="600">
                <a:latin typeface="メイリオ"/>
                <a:cs typeface="メイリオ"/>
              </a:rPr>
              <a:t>101:</a:t>
            </a:r>
            <a:r>
              <a:rPr dirty="0" sz="600" spc="-15">
                <a:latin typeface="メイリオ"/>
                <a:cs typeface="メイリオ"/>
              </a:rPr>
              <a:t> </a:t>
            </a:r>
            <a:r>
              <a:rPr dirty="0" sz="600" spc="-10">
                <a:latin typeface="メイリオ"/>
                <a:cs typeface="メイリオ"/>
              </a:rPr>
              <a:t>995-</a:t>
            </a:r>
            <a:r>
              <a:rPr dirty="0" sz="600">
                <a:latin typeface="メイリオ"/>
                <a:cs typeface="メイリオ"/>
              </a:rPr>
              <a:t>1046,</a:t>
            </a:r>
            <a:r>
              <a:rPr dirty="0" sz="600" spc="-15">
                <a:latin typeface="メイリオ"/>
                <a:cs typeface="メイリオ"/>
              </a:rPr>
              <a:t> </a:t>
            </a:r>
            <a:r>
              <a:rPr dirty="0" sz="600" spc="-10">
                <a:latin typeface="メイリオ"/>
                <a:cs typeface="メイリオ"/>
              </a:rPr>
              <a:t>2021.</a:t>
            </a:r>
            <a:endParaRPr sz="600">
              <a:latin typeface="メイリオ"/>
              <a:cs typeface="メイリオ"/>
            </a:endParaRPr>
          </a:p>
          <a:p>
            <a:pPr algn="just" marL="241300" marR="5080" indent="-228600">
              <a:lnSpc>
                <a:spcPct val="100000"/>
              </a:lnSpc>
              <a:spcBef>
                <a:spcPts val="395"/>
              </a:spcBef>
            </a:pPr>
            <a:r>
              <a:rPr dirty="0" sz="600">
                <a:latin typeface="メイリオ"/>
                <a:cs typeface="メイリオ"/>
              </a:rPr>
              <a:t>30.</a:t>
            </a:r>
            <a:r>
              <a:rPr dirty="0" sz="600" spc="195">
                <a:latin typeface="メイリオ"/>
                <a:cs typeface="メイリオ"/>
              </a:rPr>
              <a:t>  </a:t>
            </a:r>
            <a:r>
              <a:rPr dirty="0" sz="600">
                <a:latin typeface="メイリオ"/>
                <a:cs typeface="メイリオ"/>
              </a:rPr>
              <a:t>Morin</a:t>
            </a:r>
            <a:r>
              <a:rPr dirty="0" sz="600" spc="254">
                <a:latin typeface="メイリオ"/>
                <a:cs typeface="メイリオ"/>
              </a:rPr>
              <a:t> </a:t>
            </a:r>
            <a:r>
              <a:rPr dirty="0" sz="600">
                <a:latin typeface="メイリオ"/>
                <a:cs typeface="メイリオ"/>
              </a:rPr>
              <a:t>C.</a:t>
            </a:r>
            <a:r>
              <a:rPr dirty="0" sz="600" spc="250">
                <a:latin typeface="メイリオ"/>
                <a:cs typeface="メイリオ"/>
              </a:rPr>
              <a:t> </a:t>
            </a:r>
            <a:r>
              <a:rPr dirty="0" sz="600">
                <a:latin typeface="メイリオ"/>
                <a:cs typeface="メイリオ"/>
              </a:rPr>
              <a:t>Psychological</a:t>
            </a:r>
            <a:r>
              <a:rPr dirty="0" sz="600" spc="270">
                <a:latin typeface="メイリオ"/>
                <a:cs typeface="メイリオ"/>
              </a:rPr>
              <a:t> </a:t>
            </a:r>
            <a:r>
              <a:rPr dirty="0" sz="600">
                <a:latin typeface="メイリオ"/>
                <a:cs typeface="メイリオ"/>
              </a:rPr>
              <a:t>and</a:t>
            </a:r>
            <a:r>
              <a:rPr dirty="0" sz="600" spc="245">
                <a:latin typeface="メイリオ"/>
                <a:cs typeface="メイリオ"/>
              </a:rPr>
              <a:t> </a:t>
            </a:r>
            <a:r>
              <a:rPr dirty="0" sz="600">
                <a:latin typeface="メイリオ"/>
                <a:cs typeface="メイリオ"/>
              </a:rPr>
              <a:t>Behavioral</a:t>
            </a:r>
            <a:r>
              <a:rPr dirty="0" sz="600" spc="254">
                <a:latin typeface="メイリオ"/>
                <a:cs typeface="メイリオ"/>
              </a:rPr>
              <a:t> </a:t>
            </a:r>
            <a:r>
              <a:rPr dirty="0" sz="600">
                <a:latin typeface="メイリオ"/>
                <a:cs typeface="メイリオ"/>
              </a:rPr>
              <a:t>Treatments</a:t>
            </a:r>
            <a:r>
              <a:rPr dirty="0" sz="600" spc="260">
                <a:latin typeface="メイリオ"/>
                <a:cs typeface="メイリオ"/>
              </a:rPr>
              <a:t> </a:t>
            </a:r>
            <a:r>
              <a:rPr dirty="0" sz="600">
                <a:latin typeface="メイリオ"/>
                <a:cs typeface="メイリオ"/>
              </a:rPr>
              <a:t>for</a:t>
            </a:r>
            <a:r>
              <a:rPr dirty="0" sz="600" spc="254">
                <a:latin typeface="メイリオ"/>
                <a:cs typeface="メイリオ"/>
              </a:rPr>
              <a:t> </a:t>
            </a:r>
            <a:r>
              <a:rPr dirty="0" sz="600">
                <a:latin typeface="メイリオ"/>
                <a:cs typeface="メイリオ"/>
              </a:rPr>
              <a:t>Insomnia</a:t>
            </a:r>
            <a:r>
              <a:rPr dirty="0" sz="600" spc="260">
                <a:latin typeface="メイリオ"/>
                <a:cs typeface="メイリオ"/>
              </a:rPr>
              <a:t> </a:t>
            </a:r>
            <a:r>
              <a:rPr dirty="0" sz="600" spc="-25">
                <a:latin typeface="メイリオ"/>
                <a:cs typeface="メイリオ"/>
              </a:rPr>
              <a:t>I:</a:t>
            </a:r>
            <a:r>
              <a:rPr dirty="0" sz="600" spc="500">
                <a:latin typeface="メイリオ"/>
                <a:cs typeface="メイリオ"/>
              </a:rPr>
              <a:t> </a:t>
            </a:r>
            <a:r>
              <a:rPr dirty="0" sz="600">
                <a:latin typeface="メイリオ"/>
                <a:cs typeface="メイリオ"/>
              </a:rPr>
              <a:t>Approaches</a:t>
            </a:r>
            <a:r>
              <a:rPr dirty="0" sz="600" spc="65">
                <a:latin typeface="メイリオ"/>
                <a:cs typeface="メイリオ"/>
              </a:rPr>
              <a:t> </a:t>
            </a:r>
            <a:r>
              <a:rPr dirty="0" sz="600">
                <a:latin typeface="メイリオ"/>
                <a:cs typeface="メイリオ"/>
              </a:rPr>
              <a:t>and</a:t>
            </a:r>
            <a:r>
              <a:rPr dirty="0" sz="600" spc="65">
                <a:latin typeface="メイリオ"/>
                <a:cs typeface="メイリオ"/>
              </a:rPr>
              <a:t> </a:t>
            </a:r>
            <a:r>
              <a:rPr dirty="0" sz="600">
                <a:latin typeface="メイリオ"/>
                <a:cs typeface="メイリオ"/>
              </a:rPr>
              <a:t>Efficacy.</a:t>
            </a:r>
            <a:r>
              <a:rPr dirty="0" sz="600" spc="65">
                <a:latin typeface="メイリオ"/>
                <a:cs typeface="メイリオ"/>
              </a:rPr>
              <a:t> </a:t>
            </a:r>
            <a:r>
              <a:rPr dirty="0" sz="600">
                <a:latin typeface="メイリオ"/>
                <a:cs typeface="メイリオ"/>
              </a:rPr>
              <a:t>Principles</a:t>
            </a:r>
            <a:r>
              <a:rPr dirty="0" sz="600" spc="60">
                <a:latin typeface="メイリオ"/>
                <a:cs typeface="メイリオ"/>
              </a:rPr>
              <a:t> </a:t>
            </a:r>
            <a:r>
              <a:rPr dirty="0" sz="600">
                <a:latin typeface="メイリオ"/>
                <a:cs typeface="メイリオ"/>
              </a:rPr>
              <a:t>and</a:t>
            </a:r>
            <a:r>
              <a:rPr dirty="0" sz="600" spc="65">
                <a:latin typeface="メイリオ"/>
                <a:cs typeface="メイリオ"/>
              </a:rPr>
              <a:t> </a:t>
            </a:r>
            <a:r>
              <a:rPr dirty="0" sz="600">
                <a:latin typeface="メイリオ"/>
                <a:cs typeface="メイリオ"/>
              </a:rPr>
              <a:t>practice</a:t>
            </a:r>
            <a:r>
              <a:rPr dirty="0" sz="600" spc="70">
                <a:latin typeface="メイリオ"/>
                <a:cs typeface="メイリオ"/>
              </a:rPr>
              <a:t> </a:t>
            </a:r>
            <a:r>
              <a:rPr dirty="0" sz="600">
                <a:latin typeface="メイリオ"/>
                <a:cs typeface="メイリオ"/>
              </a:rPr>
              <a:t>of</a:t>
            </a:r>
            <a:r>
              <a:rPr dirty="0" sz="600" spc="70">
                <a:latin typeface="メイリオ"/>
                <a:cs typeface="メイリオ"/>
              </a:rPr>
              <a:t> </a:t>
            </a:r>
            <a:r>
              <a:rPr dirty="0" sz="600">
                <a:latin typeface="メイリオ"/>
                <a:cs typeface="メイリオ"/>
              </a:rPr>
              <a:t>sleep</a:t>
            </a:r>
            <a:r>
              <a:rPr dirty="0" sz="600" spc="65">
                <a:latin typeface="メイリオ"/>
                <a:cs typeface="メイリオ"/>
              </a:rPr>
              <a:t> </a:t>
            </a:r>
            <a:r>
              <a:rPr dirty="0" sz="600">
                <a:latin typeface="メイリオ"/>
                <a:cs typeface="メイリオ"/>
              </a:rPr>
              <a:t>medicine,</a:t>
            </a:r>
            <a:r>
              <a:rPr dirty="0" sz="600" spc="65">
                <a:latin typeface="メイリオ"/>
                <a:cs typeface="メイリオ"/>
              </a:rPr>
              <a:t> </a:t>
            </a:r>
            <a:r>
              <a:rPr dirty="0" sz="600" spc="-25">
                <a:latin typeface="メイリオ"/>
                <a:cs typeface="メイリオ"/>
              </a:rPr>
              <a:t>5th</a:t>
            </a:r>
            <a:r>
              <a:rPr dirty="0" sz="600" spc="500">
                <a:latin typeface="メイリオ"/>
                <a:cs typeface="メイリオ"/>
              </a:rPr>
              <a:t> </a:t>
            </a:r>
            <a:r>
              <a:rPr dirty="0" sz="600">
                <a:latin typeface="メイリオ"/>
                <a:cs typeface="メイリオ"/>
              </a:rPr>
              <a:t>edition.</a:t>
            </a:r>
            <a:r>
              <a:rPr dirty="0" sz="600" spc="-20">
                <a:latin typeface="メイリオ"/>
                <a:cs typeface="メイリオ"/>
              </a:rPr>
              <a:t> </a:t>
            </a:r>
            <a:r>
              <a:rPr dirty="0" sz="600" spc="-10">
                <a:latin typeface="メイリオ"/>
                <a:cs typeface="メイリオ"/>
              </a:rPr>
              <a:t>Philadelphia:</a:t>
            </a:r>
            <a:r>
              <a:rPr dirty="0" sz="600" spc="-15">
                <a:latin typeface="メイリオ"/>
                <a:cs typeface="メイリオ"/>
              </a:rPr>
              <a:t> </a:t>
            </a:r>
            <a:r>
              <a:rPr dirty="0" sz="600">
                <a:latin typeface="メイリオ"/>
                <a:cs typeface="メイリオ"/>
              </a:rPr>
              <a:t>W.B. :</a:t>
            </a:r>
            <a:r>
              <a:rPr dirty="0" sz="600" spc="-20">
                <a:latin typeface="メイリオ"/>
                <a:cs typeface="メイリオ"/>
              </a:rPr>
              <a:t> </a:t>
            </a:r>
            <a:r>
              <a:rPr dirty="0" sz="600">
                <a:latin typeface="メイリオ"/>
                <a:cs typeface="メイリオ"/>
              </a:rPr>
              <a:t>Saunders</a:t>
            </a:r>
            <a:r>
              <a:rPr dirty="0" sz="600" spc="-5">
                <a:latin typeface="メイリオ"/>
                <a:cs typeface="メイリオ"/>
              </a:rPr>
              <a:t> </a:t>
            </a:r>
            <a:r>
              <a:rPr dirty="0" sz="600">
                <a:latin typeface="メイリオ"/>
                <a:cs typeface="メイリオ"/>
              </a:rPr>
              <a:t>Company,</a:t>
            </a:r>
            <a:r>
              <a:rPr dirty="0" sz="600" spc="-10">
                <a:latin typeface="メイリオ"/>
                <a:cs typeface="メイリオ"/>
              </a:rPr>
              <a:t> 2010.</a:t>
            </a:r>
            <a:endParaRPr sz="600">
              <a:latin typeface="メイリオ"/>
              <a:cs typeface="メイリオ"/>
            </a:endParaRPr>
          </a:p>
        </p:txBody>
      </p:sp>
      <p:sp>
        <p:nvSpPr>
          <p:cNvPr id="6" name="object 6"/>
          <p:cNvSpPr txBox="1"/>
          <p:nvPr/>
        </p:nvSpPr>
        <p:spPr>
          <a:xfrm>
            <a:off x="266496" y="5546597"/>
            <a:ext cx="2998470" cy="624840"/>
          </a:xfrm>
          <a:prstGeom prst="rect">
            <a:avLst/>
          </a:prstGeom>
        </p:spPr>
        <p:txBody>
          <a:bodyPr wrap="square" lIns="0" tIns="12700" rIns="0" bIns="0" rtlCol="0" vert="horz">
            <a:spAutoFit/>
          </a:bodyPr>
          <a:lstStyle/>
          <a:p>
            <a:pPr algn="ctr">
              <a:lnSpc>
                <a:spcPct val="100000"/>
              </a:lnSpc>
              <a:spcBef>
                <a:spcPts val="100"/>
              </a:spcBef>
            </a:pPr>
            <a:r>
              <a:rPr dirty="0" sz="600">
                <a:latin typeface="メイリオ"/>
                <a:cs typeface="メイリオ"/>
              </a:rPr>
              <a:t>31.</a:t>
            </a:r>
            <a:r>
              <a:rPr dirty="0" sz="600" spc="190">
                <a:latin typeface="メイリオ"/>
                <a:cs typeface="メイリオ"/>
              </a:rPr>
              <a:t>  </a:t>
            </a:r>
            <a:r>
              <a:rPr dirty="0" sz="600">
                <a:latin typeface="メイリオ"/>
                <a:cs typeface="メイリオ"/>
              </a:rPr>
              <a:t>Narisawa</a:t>
            </a:r>
            <a:r>
              <a:rPr dirty="0" sz="600" spc="105">
                <a:latin typeface="メイリオ"/>
                <a:cs typeface="メイリオ"/>
              </a:rPr>
              <a:t> </a:t>
            </a:r>
            <a:r>
              <a:rPr dirty="0" sz="600">
                <a:latin typeface="メイリオ"/>
                <a:cs typeface="メイリオ"/>
              </a:rPr>
              <a:t>H.</a:t>
            </a:r>
            <a:r>
              <a:rPr dirty="0" sz="600" spc="100">
                <a:latin typeface="メイリオ"/>
                <a:cs typeface="メイリオ"/>
              </a:rPr>
              <a:t> </a:t>
            </a:r>
            <a:r>
              <a:rPr dirty="0" sz="600">
                <a:latin typeface="メイリオ"/>
                <a:cs typeface="メイリオ"/>
              </a:rPr>
              <a:t>Anxiety</a:t>
            </a:r>
            <a:r>
              <a:rPr dirty="0" sz="600" spc="110">
                <a:latin typeface="メイリオ"/>
                <a:cs typeface="メイリオ"/>
              </a:rPr>
              <a:t> </a:t>
            </a:r>
            <a:r>
              <a:rPr dirty="0" sz="600">
                <a:latin typeface="メイリオ"/>
                <a:cs typeface="メイリオ"/>
              </a:rPr>
              <a:t>and</a:t>
            </a:r>
            <a:r>
              <a:rPr dirty="0" sz="600" spc="100">
                <a:latin typeface="メイリオ"/>
                <a:cs typeface="メイリオ"/>
              </a:rPr>
              <a:t> </a:t>
            </a:r>
            <a:r>
              <a:rPr dirty="0" sz="600">
                <a:latin typeface="メイリオ"/>
                <a:cs typeface="メイリオ"/>
              </a:rPr>
              <a:t>its</a:t>
            </a:r>
            <a:r>
              <a:rPr dirty="0" sz="600" spc="110">
                <a:latin typeface="メイリオ"/>
                <a:cs typeface="メイリオ"/>
              </a:rPr>
              <a:t> </a:t>
            </a:r>
            <a:r>
              <a:rPr dirty="0" sz="600">
                <a:latin typeface="メイリオ"/>
                <a:cs typeface="メイリオ"/>
              </a:rPr>
              <a:t>related</a:t>
            </a:r>
            <a:r>
              <a:rPr dirty="0" sz="600" spc="100">
                <a:latin typeface="メイリオ"/>
                <a:cs typeface="メイリオ"/>
              </a:rPr>
              <a:t> </a:t>
            </a:r>
            <a:r>
              <a:rPr dirty="0" sz="600">
                <a:latin typeface="メイリオ"/>
                <a:cs typeface="メイリオ"/>
              </a:rPr>
              <a:t>factors</a:t>
            </a:r>
            <a:r>
              <a:rPr dirty="0" sz="600" spc="110">
                <a:latin typeface="メイリオ"/>
                <a:cs typeface="メイリオ"/>
              </a:rPr>
              <a:t> </a:t>
            </a:r>
            <a:r>
              <a:rPr dirty="0" sz="600">
                <a:latin typeface="メイリオ"/>
                <a:cs typeface="メイリオ"/>
              </a:rPr>
              <a:t>at</a:t>
            </a:r>
            <a:r>
              <a:rPr dirty="0" sz="600" spc="110">
                <a:latin typeface="メイリオ"/>
                <a:cs typeface="メイリオ"/>
              </a:rPr>
              <a:t> </a:t>
            </a:r>
            <a:r>
              <a:rPr dirty="0" sz="600">
                <a:latin typeface="メイリオ"/>
                <a:cs typeface="メイリオ"/>
              </a:rPr>
              <a:t>bedtime</a:t>
            </a:r>
            <a:r>
              <a:rPr dirty="0" sz="600" spc="110">
                <a:latin typeface="メイリオ"/>
                <a:cs typeface="メイリオ"/>
              </a:rPr>
              <a:t> </a:t>
            </a:r>
            <a:r>
              <a:rPr dirty="0" sz="600">
                <a:latin typeface="メイリオ"/>
                <a:cs typeface="メイリオ"/>
              </a:rPr>
              <a:t>are</a:t>
            </a:r>
            <a:r>
              <a:rPr dirty="0" sz="600" spc="110">
                <a:latin typeface="メイリオ"/>
                <a:cs typeface="メイリオ"/>
              </a:rPr>
              <a:t> </a:t>
            </a:r>
            <a:r>
              <a:rPr dirty="0" sz="600" spc="-10">
                <a:latin typeface="メイリオ"/>
                <a:cs typeface="メイリオ"/>
              </a:rPr>
              <a:t>associated</a:t>
            </a:r>
            <a:endParaRPr sz="600">
              <a:latin typeface="メイリオ"/>
              <a:cs typeface="メイリオ"/>
            </a:endParaRPr>
          </a:p>
          <a:p>
            <a:pPr algn="ctr" marL="29209">
              <a:lnSpc>
                <a:spcPct val="100000"/>
              </a:lnSpc>
            </a:pPr>
            <a:r>
              <a:rPr dirty="0" sz="600">
                <a:latin typeface="メイリオ"/>
                <a:cs typeface="メイリオ"/>
              </a:rPr>
              <a:t>with</a:t>
            </a:r>
            <a:r>
              <a:rPr dirty="0" sz="600" spc="-25">
                <a:latin typeface="メイリオ"/>
                <a:cs typeface="メイリオ"/>
              </a:rPr>
              <a:t> </a:t>
            </a:r>
            <a:r>
              <a:rPr dirty="0" sz="600">
                <a:latin typeface="メイリオ"/>
                <a:cs typeface="メイリオ"/>
              </a:rPr>
              <a:t>difficulty</a:t>
            </a:r>
            <a:r>
              <a:rPr dirty="0" sz="600" spc="-40">
                <a:latin typeface="メイリオ"/>
                <a:cs typeface="メイリオ"/>
              </a:rPr>
              <a:t> </a:t>
            </a:r>
            <a:r>
              <a:rPr dirty="0" sz="600">
                <a:latin typeface="メイリオ"/>
                <a:cs typeface="メイリオ"/>
              </a:rPr>
              <a:t>in</a:t>
            </a:r>
            <a:r>
              <a:rPr dirty="0" sz="600" spc="-25">
                <a:latin typeface="メイリオ"/>
                <a:cs typeface="メイリオ"/>
              </a:rPr>
              <a:t> </a:t>
            </a:r>
            <a:r>
              <a:rPr dirty="0" sz="600">
                <a:latin typeface="メイリオ"/>
                <a:cs typeface="メイリオ"/>
              </a:rPr>
              <a:t>falling</a:t>
            </a:r>
            <a:r>
              <a:rPr dirty="0" sz="600" spc="-30">
                <a:latin typeface="メイリオ"/>
                <a:cs typeface="メイリオ"/>
              </a:rPr>
              <a:t> </a:t>
            </a:r>
            <a:r>
              <a:rPr dirty="0" sz="600">
                <a:latin typeface="メイリオ"/>
                <a:cs typeface="メイリオ"/>
              </a:rPr>
              <a:t>asleep.</a:t>
            </a:r>
            <a:r>
              <a:rPr dirty="0" sz="600" spc="-20">
                <a:latin typeface="メイリオ"/>
                <a:cs typeface="メイリオ"/>
              </a:rPr>
              <a:t> </a:t>
            </a:r>
            <a:r>
              <a:rPr dirty="0" sz="600">
                <a:latin typeface="メイリオ"/>
                <a:cs typeface="メイリオ"/>
              </a:rPr>
              <a:t>Tohoku</a:t>
            </a:r>
            <a:r>
              <a:rPr dirty="0" sz="600" spc="-10">
                <a:latin typeface="メイリオ"/>
                <a:cs typeface="メイリオ"/>
              </a:rPr>
              <a:t> </a:t>
            </a:r>
            <a:r>
              <a:rPr dirty="0" sz="600">
                <a:latin typeface="メイリオ"/>
                <a:cs typeface="メイリオ"/>
              </a:rPr>
              <a:t>J</a:t>
            </a:r>
            <a:r>
              <a:rPr dirty="0" sz="600" spc="-15">
                <a:latin typeface="メイリオ"/>
                <a:cs typeface="メイリオ"/>
              </a:rPr>
              <a:t> </a:t>
            </a:r>
            <a:r>
              <a:rPr dirty="0" sz="600">
                <a:latin typeface="メイリオ"/>
                <a:cs typeface="メイリオ"/>
              </a:rPr>
              <a:t>Exp</a:t>
            </a:r>
            <a:r>
              <a:rPr dirty="0" sz="600" spc="-15">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231:</a:t>
            </a:r>
            <a:r>
              <a:rPr dirty="0" sz="600" spc="-5">
                <a:latin typeface="メイリオ"/>
                <a:cs typeface="メイリオ"/>
              </a:rPr>
              <a:t> </a:t>
            </a:r>
            <a:r>
              <a:rPr dirty="0" sz="600" spc="-10">
                <a:latin typeface="メイリオ"/>
                <a:cs typeface="メイリオ"/>
              </a:rPr>
              <a:t>37-</a:t>
            </a:r>
            <a:r>
              <a:rPr dirty="0" sz="600">
                <a:latin typeface="メイリオ"/>
                <a:cs typeface="メイリオ"/>
              </a:rPr>
              <a:t>43,</a:t>
            </a:r>
            <a:r>
              <a:rPr dirty="0" sz="600" spc="-5">
                <a:latin typeface="メイリオ"/>
                <a:cs typeface="メイリオ"/>
              </a:rPr>
              <a:t> </a:t>
            </a:r>
            <a:r>
              <a:rPr dirty="0" sz="600" spc="-10">
                <a:latin typeface="メイリオ"/>
                <a:cs typeface="メイリオ"/>
              </a:rPr>
              <a:t>2013.</a:t>
            </a:r>
            <a:endParaRPr sz="600">
              <a:latin typeface="メイリオ"/>
              <a:cs typeface="メイリオ"/>
            </a:endParaRPr>
          </a:p>
          <a:p>
            <a:pPr algn="just" marL="241300" marR="5715" indent="-228600">
              <a:lnSpc>
                <a:spcPct val="100000"/>
              </a:lnSpc>
              <a:spcBef>
                <a:spcPts val="395"/>
              </a:spcBef>
            </a:pPr>
            <a:r>
              <a:rPr dirty="0" sz="600">
                <a:latin typeface="メイリオ"/>
                <a:cs typeface="メイリオ"/>
              </a:rPr>
              <a:t>32.</a:t>
            </a:r>
            <a:r>
              <a:rPr dirty="0" sz="600" spc="180">
                <a:latin typeface="メイリオ"/>
                <a:cs typeface="メイリオ"/>
              </a:rPr>
              <a:t>  </a:t>
            </a:r>
            <a:r>
              <a:rPr dirty="0" sz="600">
                <a:latin typeface="メイリオ"/>
                <a:cs typeface="メイリオ"/>
              </a:rPr>
              <a:t>Edinger</a:t>
            </a:r>
            <a:r>
              <a:rPr dirty="0" sz="600" spc="55">
                <a:latin typeface="メイリオ"/>
                <a:cs typeface="メイリオ"/>
              </a:rPr>
              <a:t> </a:t>
            </a:r>
            <a:r>
              <a:rPr dirty="0" sz="600">
                <a:latin typeface="メイリオ"/>
                <a:cs typeface="メイリオ"/>
              </a:rPr>
              <a:t>JD,</a:t>
            </a:r>
            <a:r>
              <a:rPr dirty="0" sz="600" spc="45">
                <a:latin typeface="メイリオ"/>
                <a:cs typeface="メイリオ"/>
              </a:rPr>
              <a:t> </a:t>
            </a:r>
            <a:r>
              <a:rPr dirty="0" sz="600">
                <a:latin typeface="メイリオ"/>
                <a:cs typeface="メイリオ"/>
              </a:rPr>
              <a:t>Arnedt</a:t>
            </a:r>
            <a:r>
              <a:rPr dirty="0" sz="600" spc="50">
                <a:latin typeface="メイリオ"/>
                <a:cs typeface="メイリオ"/>
              </a:rPr>
              <a:t> </a:t>
            </a:r>
            <a:r>
              <a:rPr dirty="0" sz="600">
                <a:latin typeface="メイリオ"/>
                <a:cs typeface="メイリオ"/>
              </a:rPr>
              <a:t>JT,</a:t>
            </a:r>
            <a:r>
              <a:rPr dirty="0" sz="600" spc="45">
                <a:latin typeface="メイリオ"/>
                <a:cs typeface="メイリオ"/>
              </a:rPr>
              <a:t> </a:t>
            </a:r>
            <a:r>
              <a:rPr dirty="0" sz="600">
                <a:latin typeface="メイリオ"/>
                <a:cs typeface="メイリオ"/>
              </a:rPr>
              <a:t>Bertisch</a:t>
            </a:r>
            <a:r>
              <a:rPr dirty="0" sz="600" spc="40">
                <a:latin typeface="メイリオ"/>
                <a:cs typeface="メイリオ"/>
              </a:rPr>
              <a:t> </a:t>
            </a:r>
            <a:r>
              <a:rPr dirty="0" sz="600">
                <a:latin typeface="メイリオ"/>
                <a:cs typeface="メイリオ"/>
              </a:rPr>
              <a:t>SM,</a:t>
            </a:r>
            <a:r>
              <a:rPr dirty="0" sz="600" spc="35">
                <a:latin typeface="メイリオ"/>
                <a:cs typeface="メイリオ"/>
              </a:rPr>
              <a:t> </a:t>
            </a:r>
            <a:r>
              <a:rPr dirty="0" sz="600">
                <a:latin typeface="メイリオ"/>
                <a:cs typeface="メイリオ"/>
              </a:rPr>
              <a:t>Carney</a:t>
            </a:r>
            <a:r>
              <a:rPr dirty="0" sz="600" spc="40">
                <a:latin typeface="メイリオ"/>
                <a:cs typeface="メイリオ"/>
              </a:rPr>
              <a:t> </a:t>
            </a:r>
            <a:r>
              <a:rPr dirty="0" sz="600">
                <a:latin typeface="メイリオ"/>
                <a:cs typeface="メイリオ"/>
              </a:rPr>
              <a:t>CE,</a:t>
            </a:r>
            <a:r>
              <a:rPr dirty="0" sz="600" spc="45">
                <a:latin typeface="メイリオ"/>
                <a:cs typeface="メイリオ"/>
              </a:rPr>
              <a:t> </a:t>
            </a:r>
            <a:r>
              <a:rPr dirty="0" sz="600">
                <a:latin typeface="メイリオ"/>
                <a:cs typeface="メイリオ"/>
              </a:rPr>
              <a:t>Harrington</a:t>
            </a:r>
            <a:r>
              <a:rPr dirty="0" sz="600" spc="55">
                <a:latin typeface="メイリオ"/>
                <a:cs typeface="メイリオ"/>
              </a:rPr>
              <a:t> </a:t>
            </a:r>
            <a:r>
              <a:rPr dirty="0" sz="600">
                <a:latin typeface="メイリオ"/>
                <a:cs typeface="メイリオ"/>
              </a:rPr>
              <a:t>JJ,</a:t>
            </a:r>
            <a:r>
              <a:rPr dirty="0" sz="600" spc="45">
                <a:latin typeface="メイリオ"/>
                <a:cs typeface="メイリオ"/>
              </a:rPr>
              <a:t> </a:t>
            </a:r>
            <a:r>
              <a:rPr dirty="0" sz="600" spc="-10">
                <a:latin typeface="メイリオ"/>
                <a:cs typeface="メイリオ"/>
              </a:rPr>
              <a:t>Lichstein</a:t>
            </a:r>
            <a:r>
              <a:rPr dirty="0" sz="600" spc="500">
                <a:latin typeface="メイリオ"/>
                <a:cs typeface="メイリオ"/>
              </a:rPr>
              <a:t> </a:t>
            </a:r>
            <a:r>
              <a:rPr dirty="0" sz="600">
                <a:latin typeface="メイリオ"/>
                <a:cs typeface="メイリオ"/>
              </a:rPr>
              <a:t>KL,</a:t>
            </a:r>
            <a:r>
              <a:rPr dirty="0" sz="600" spc="145">
                <a:latin typeface="メイリオ"/>
                <a:cs typeface="メイリオ"/>
              </a:rPr>
              <a:t> </a:t>
            </a:r>
            <a:r>
              <a:rPr dirty="0" sz="600">
                <a:latin typeface="メイリオ"/>
                <a:cs typeface="メイリオ"/>
              </a:rPr>
              <a:t>Sateia</a:t>
            </a:r>
            <a:r>
              <a:rPr dirty="0" sz="600" spc="150">
                <a:latin typeface="メイリオ"/>
                <a:cs typeface="メイリオ"/>
              </a:rPr>
              <a:t> </a:t>
            </a:r>
            <a:r>
              <a:rPr dirty="0" sz="600">
                <a:latin typeface="メイリオ"/>
                <a:cs typeface="メイリオ"/>
              </a:rPr>
              <a:t>MJ,</a:t>
            </a:r>
            <a:r>
              <a:rPr dirty="0" sz="600" spc="140">
                <a:latin typeface="メイリオ"/>
                <a:cs typeface="メイリオ"/>
              </a:rPr>
              <a:t> </a:t>
            </a:r>
            <a:r>
              <a:rPr dirty="0" sz="600">
                <a:latin typeface="メイリオ"/>
                <a:cs typeface="メイリオ"/>
              </a:rPr>
              <a:t>Troxel</a:t>
            </a:r>
            <a:r>
              <a:rPr dirty="0" sz="600" spc="140">
                <a:latin typeface="メイリオ"/>
                <a:cs typeface="メイリオ"/>
              </a:rPr>
              <a:t> </a:t>
            </a:r>
            <a:r>
              <a:rPr dirty="0" sz="600">
                <a:latin typeface="メイリオ"/>
                <a:cs typeface="メイリオ"/>
              </a:rPr>
              <a:t>WM,</a:t>
            </a:r>
            <a:r>
              <a:rPr dirty="0" sz="600" spc="130">
                <a:latin typeface="メイリオ"/>
                <a:cs typeface="メイリオ"/>
              </a:rPr>
              <a:t> </a:t>
            </a:r>
            <a:r>
              <a:rPr dirty="0" sz="600">
                <a:latin typeface="メイリオ"/>
                <a:cs typeface="メイリオ"/>
              </a:rPr>
              <a:t>Zhou</a:t>
            </a:r>
            <a:r>
              <a:rPr dirty="0" sz="600" spc="150">
                <a:latin typeface="メイリオ"/>
                <a:cs typeface="メイリオ"/>
              </a:rPr>
              <a:t> </a:t>
            </a:r>
            <a:r>
              <a:rPr dirty="0" sz="600">
                <a:latin typeface="メイリオ"/>
                <a:cs typeface="メイリオ"/>
              </a:rPr>
              <a:t>ES,</a:t>
            </a:r>
            <a:r>
              <a:rPr dirty="0" sz="600" spc="130">
                <a:latin typeface="メイリオ"/>
                <a:cs typeface="メイリオ"/>
              </a:rPr>
              <a:t> </a:t>
            </a:r>
            <a:r>
              <a:rPr dirty="0" sz="600">
                <a:latin typeface="メイリオ"/>
                <a:cs typeface="メイリオ"/>
              </a:rPr>
              <a:t>Kazmi</a:t>
            </a:r>
            <a:r>
              <a:rPr dirty="0" sz="600" spc="150">
                <a:latin typeface="メイリオ"/>
                <a:cs typeface="メイリオ"/>
              </a:rPr>
              <a:t> </a:t>
            </a:r>
            <a:r>
              <a:rPr dirty="0" sz="600">
                <a:latin typeface="メイリオ"/>
                <a:cs typeface="メイリオ"/>
              </a:rPr>
              <a:t>U,</a:t>
            </a:r>
            <a:r>
              <a:rPr dirty="0" sz="600" spc="140">
                <a:latin typeface="メイリオ"/>
                <a:cs typeface="メイリオ"/>
              </a:rPr>
              <a:t> </a:t>
            </a:r>
            <a:r>
              <a:rPr dirty="0" sz="600">
                <a:latin typeface="メイリオ"/>
                <a:cs typeface="メイリオ"/>
              </a:rPr>
              <a:t>et</a:t>
            </a:r>
            <a:r>
              <a:rPr dirty="0" sz="600" spc="145">
                <a:latin typeface="メイリオ"/>
                <a:cs typeface="メイリオ"/>
              </a:rPr>
              <a:t> </a:t>
            </a:r>
            <a:r>
              <a:rPr dirty="0" sz="600">
                <a:latin typeface="メイリオ"/>
                <a:cs typeface="メイリオ"/>
              </a:rPr>
              <a:t>al.</a:t>
            </a:r>
            <a:r>
              <a:rPr dirty="0" sz="600" spc="130">
                <a:latin typeface="メイリオ"/>
                <a:cs typeface="メイリオ"/>
              </a:rPr>
              <a:t> </a:t>
            </a:r>
            <a:r>
              <a:rPr dirty="0" sz="600">
                <a:latin typeface="メイリオ"/>
                <a:cs typeface="メイリオ"/>
              </a:rPr>
              <a:t>Behavioral</a:t>
            </a:r>
            <a:r>
              <a:rPr dirty="0" sz="600" spc="135">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psychological</a:t>
            </a:r>
            <a:r>
              <a:rPr dirty="0" sz="600" spc="175">
                <a:latin typeface="メイリオ"/>
                <a:cs typeface="メイリオ"/>
              </a:rPr>
              <a:t> </a:t>
            </a:r>
            <a:r>
              <a:rPr dirty="0" sz="600">
                <a:latin typeface="メイリオ"/>
                <a:cs typeface="メイリオ"/>
              </a:rPr>
              <a:t>treatments</a:t>
            </a:r>
            <a:r>
              <a:rPr dirty="0" sz="600" spc="165">
                <a:latin typeface="メイリオ"/>
                <a:cs typeface="メイリオ"/>
              </a:rPr>
              <a:t> </a:t>
            </a:r>
            <a:r>
              <a:rPr dirty="0" sz="600">
                <a:latin typeface="メイリオ"/>
                <a:cs typeface="メイリオ"/>
              </a:rPr>
              <a:t>for</a:t>
            </a:r>
            <a:r>
              <a:rPr dirty="0" sz="600" spc="170">
                <a:latin typeface="メイリオ"/>
                <a:cs typeface="メイリオ"/>
              </a:rPr>
              <a:t> </a:t>
            </a:r>
            <a:r>
              <a:rPr dirty="0" sz="600">
                <a:latin typeface="メイリオ"/>
                <a:cs typeface="メイリオ"/>
              </a:rPr>
              <a:t>chronic</a:t>
            </a:r>
            <a:r>
              <a:rPr dirty="0" sz="600" spc="160">
                <a:latin typeface="メイリオ"/>
                <a:cs typeface="メイリオ"/>
              </a:rPr>
              <a:t> </a:t>
            </a:r>
            <a:r>
              <a:rPr dirty="0" sz="600">
                <a:latin typeface="メイリオ"/>
                <a:cs typeface="メイリオ"/>
              </a:rPr>
              <a:t>insomnia</a:t>
            </a:r>
            <a:r>
              <a:rPr dirty="0" sz="600" spc="170">
                <a:latin typeface="メイリオ"/>
                <a:cs typeface="メイリオ"/>
              </a:rPr>
              <a:t> </a:t>
            </a:r>
            <a:r>
              <a:rPr dirty="0" sz="600">
                <a:latin typeface="メイリオ"/>
                <a:cs typeface="メイリオ"/>
              </a:rPr>
              <a:t>disorder</a:t>
            </a:r>
            <a:r>
              <a:rPr dirty="0" sz="600" spc="170">
                <a:latin typeface="メイリオ"/>
                <a:cs typeface="メイリオ"/>
              </a:rPr>
              <a:t> </a:t>
            </a:r>
            <a:r>
              <a:rPr dirty="0" sz="600">
                <a:latin typeface="メイリオ"/>
                <a:cs typeface="メイリオ"/>
              </a:rPr>
              <a:t>in</a:t>
            </a:r>
            <a:r>
              <a:rPr dirty="0" sz="600" spc="170">
                <a:latin typeface="メイリオ"/>
                <a:cs typeface="メイリオ"/>
              </a:rPr>
              <a:t> </a:t>
            </a:r>
            <a:r>
              <a:rPr dirty="0" sz="600">
                <a:latin typeface="メイリオ"/>
                <a:cs typeface="メイリオ"/>
              </a:rPr>
              <a:t>adults:</a:t>
            </a:r>
            <a:r>
              <a:rPr dirty="0" sz="600" spc="165">
                <a:latin typeface="メイリオ"/>
                <a:cs typeface="メイリオ"/>
              </a:rPr>
              <a:t> </a:t>
            </a:r>
            <a:r>
              <a:rPr dirty="0" sz="600" spc="-25">
                <a:latin typeface="メイリオ"/>
                <a:cs typeface="メイリオ"/>
              </a:rPr>
              <a:t>An</a:t>
            </a:r>
            <a:r>
              <a:rPr dirty="0" sz="600" spc="500">
                <a:latin typeface="メイリオ"/>
                <a:cs typeface="メイリオ"/>
              </a:rPr>
              <a:t> </a:t>
            </a:r>
            <a:r>
              <a:rPr dirty="0" sz="600">
                <a:latin typeface="メイリオ"/>
                <a:cs typeface="メイリオ"/>
              </a:rPr>
              <a:t>American</a:t>
            </a:r>
            <a:r>
              <a:rPr dirty="0" sz="600" spc="50">
                <a:latin typeface="メイリオ"/>
                <a:cs typeface="メイリオ"/>
              </a:rPr>
              <a:t> </a:t>
            </a:r>
            <a:r>
              <a:rPr dirty="0" sz="600">
                <a:latin typeface="メイリオ"/>
                <a:cs typeface="メイリオ"/>
              </a:rPr>
              <a:t>Academy</a:t>
            </a:r>
            <a:r>
              <a:rPr dirty="0" sz="600" spc="40">
                <a:latin typeface="メイリオ"/>
                <a:cs typeface="メイリオ"/>
              </a:rPr>
              <a:t> </a:t>
            </a:r>
            <a:r>
              <a:rPr dirty="0" sz="600">
                <a:latin typeface="メイリオ"/>
                <a:cs typeface="メイリオ"/>
              </a:rPr>
              <a:t>of</a:t>
            </a:r>
            <a:r>
              <a:rPr dirty="0" sz="600" spc="45">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Medicine</a:t>
            </a:r>
            <a:r>
              <a:rPr dirty="0" sz="600" spc="50">
                <a:latin typeface="メイリオ"/>
                <a:cs typeface="メイリオ"/>
              </a:rPr>
              <a:t> </a:t>
            </a:r>
            <a:r>
              <a:rPr dirty="0" sz="600">
                <a:latin typeface="メイリオ"/>
                <a:cs typeface="メイリオ"/>
              </a:rPr>
              <a:t>systematic</a:t>
            </a:r>
            <a:r>
              <a:rPr dirty="0" sz="600" spc="40">
                <a:latin typeface="メイリオ"/>
                <a:cs typeface="メイリオ"/>
              </a:rPr>
              <a:t> </a:t>
            </a:r>
            <a:r>
              <a:rPr dirty="0" sz="600">
                <a:latin typeface="メイリオ"/>
                <a:cs typeface="メイリオ"/>
              </a:rPr>
              <a:t>review,</a:t>
            </a:r>
            <a:r>
              <a:rPr dirty="0" sz="600" spc="50">
                <a:latin typeface="メイリオ"/>
                <a:cs typeface="メイリオ"/>
              </a:rPr>
              <a:t> </a:t>
            </a:r>
            <a:r>
              <a:rPr dirty="0" sz="600" spc="-10">
                <a:latin typeface="メイリオ"/>
                <a:cs typeface="メイリオ"/>
              </a:rPr>
              <a:t>meta-analysis,</a:t>
            </a:r>
            <a:endParaRPr sz="600">
              <a:latin typeface="メイリオ"/>
              <a:cs typeface="メイリオ"/>
            </a:endParaRPr>
          </a:p>
        </p:txBody>
      </p:sp>
      <p:sp>
        <p:nvSpPr>
          <p:cNvPr id="7" name="object 7"/>
          <p:cNvSpPr txBox="1"/>
          <p:nvPr/>
        </p:nvSpPr>
        <p:spPr>
          <a:xfrm>
            <a:off x="3507104" y="393318"/>
            <a:ext cx="3025775" cy="5647055"/>
          </a:xfrm>
          <a:prstGeom prst="rect">
            <a:avLst/>
          </a:prstGeom>
        </p:spPr>
        <p:txBody>
          <a:bodyPr wrap="square" lIns="0" tIns="64135" rIns="0" bIns="0" rtlCol="0" vert="horz">
            <a:spAutoFit/>
          </a:bodyPr>
          <a:lstStyle/>
          <a:p>
            <a:pPr marL="241300">
              <a:lnSpc>
                <a:spcPct val="100000"/>
              </a:lnSpc>
              <a:spcBef>
                <a:spcPts val="505"/>
              </a:spcBef>
            </a:pPr>
            <a:r>
              <a:rPr dirty="0" sz="600">
                <a:latin typeface="メイリオ"/>
                <a:cs typeface="メイリオ"/>
              </a:rPr>
              <a:t>and</a:t>
            </a:r>
            <a:r>
              <a:rPr dirty="0" sz="600" spc="-25">
                <a:latin typeface="メイリオ"/>
                <a:cs typeface="メイリオ"/>
              </a:rPr>
              <a:t> </a:t>
            </a:r>
            <a:r>
              <a:rPr dirty="0" sz="600">
                <a:latin typeface="メイリオ"/>
                <a:cs typeface="メイリオ"/>
              </a:rPr>
              <a:t>GRADE</a:t>
            </a:r>
            <a:r>
              <a:rPr dirty="0" sz="600" spc="-10">
                <a:latin typeface="メイリオ"/>
                <a:cs typeface="メイリオ"/>
              </a:rPr>
              <a:t> </a:t>
            </a:r>
            <a:r>
              <a:rPr dirty="0" sz="600">
                <a:latin typeface="メイリオ"/>
                <a:cs typeface="メイリオ"/>
              </a:rPr>
              <a:t>assessment.</a:t>
            </a:r>
            <a:r>
              <a:rPr dirty="0" sz="600" spc="-15">
                <a:latin typeface="メイリオ"/>
                <a:cs typeface="メイリオ"/>
              </a:rPr>
              <a:t> </a:t>
            </a:r>
            <a:r>
              <a:rPr dirty="0" sz="600">
                <a:latin typeface="メイリオ"/>
                <a:cs typeface="メイリオ"/>
              </a:rPr>
              <a:t>J</a:t>
            </a:r>
            <a:r>
              <a:rPr dirty="0" sz="600" spc="-35">
                <a:latin typeface="メイリオ"/>
                <a:cs typeface="メイリオ"/>
              </a:rPr>
              <a:t> </a:t>
            </a:r>
            <a:r>
              <a:rPr dirty="0" sz="600">
                <a:latin typeface="メイリオ"/>
                <a:cs typeface="メイリオ"/>
              </a:rPr>
              <a:t>Clin</a:t>
            </a:r>
            <a:r>
              <a:rPr dirty="0" sz="600" spc="-40">
                <a:latin typeface="メイリオ"/>
                <a:cs typeface="メイリオ"/>
              </a:rPr>
              <a:t> </a:t>
            </a:r>
            <a:r>
              <a:rPr dirty="0" sz="600">
                <a:latin typeface="メイリオ"/>
                <a:cs typeface="メイリオ"/>
              </a:rPr>
              <a:t>Sleep</a:t>
            </a:r>
            <a:r>
              <a:rPr dirty="0" sz="600" spc="-40">
                <a:latin typeface="メイリオ"/>
                <a:cs typeface="メイリオ"/>
              </a:rPr>
              <a:t> </a:t>
            </a:r>
            <a:r>
              <a:rPr dirty="0" sz="600">
                <a:latin typeface="メイリオ"/>
                <a:cs typeface="メイリオ"/>
              </a:rPr>
              <a:t>Med</a:t>
            </a:r>
            <a:r>
              <a:rPr dirty="0" sz="600" spc="-25">
                <a:latin typeface="メイリオ"/>
                <a:cs typeface="メイリオ"/>
              </a:rPr>
              <a:t> </a:t>
            </a:r>
            <a:r>
              <a:rPr dirty="0" sz="600">
                <a:latin typeface="メイリオ"/>
                <a:cs typeface="メイリオ"/>
              </a:rPr>
              <a:t>17:</a:t>
            </a:r>
            <a:r>
              <a:rPr dirty="0" sz="600" spc="-20">
                <a:latin typeface="メイリオ"/>
                <a:cs typeface="メイリオ"/>
              </a:rPr>
              <a:t> </a:t>
            </a:r>
            <a:r>
              <a:rPr dirty="0" sz="600" spc="-10">
                <a:latin typeface="メイリオ"/>
                <a:cs typeface="メイリオ"/>
              </a:rPr>
              <a:t>263-</a:t>
            </a:r>
            <a:r>
              <a:rPr dirty="0" sz="600">
                <a:latin typeface="メイリオ"/>
                <a:cs typeface="メイリオ"/>
              </a:rPr>
              <a:t>298,</a:t>
            </a:r>
            <a:r>
              <a:rPr dirty="0" sz="600" spc="-5">
                <a:latin typeface="メイリオ"/>
                <a:cs typeface="メイリオ"/>
              </a:rPr>
              <a:t> </a:t>
            </a:r>
            <a:r>
              <a:rPr dirty="0" sz="600" spc="-10">
                <a:latin typeface="メイリオ"/>
                <a:cs typeface="メイリオ"/>
              </a:rPr>
              <a:t>2021.</a:t>
            </a:r>
            <a:endParaRPr sz="600">
              <a:latin typeface="メイリオ"/>
              <a:cs typeface="メイリオ"/>
            </a:endParaRPr>
          </a:p>
          <a:p>
            <a:pPr marL="241300" marR="35560" indent="-228600">
              <a:lnSpc>
                <a:spcPct val="100000"/>
              </a:lnSpc>
              <a:spcBef>
                <a:spcPts val="409"/>
              </a:spcBef>
            </a:pPr>
            <a:r>
              <a:rPr dirty="0" sz="600">
                <a:latin typeface="メイリオ"/>
                <a:cs typeface="メイリオ"/>
              </a:rPr>
              <a:t>33.</a:t>
            </a:r>
            <a:r>
              <a:rPr dirty="0" sz="600" spc="195">
                <a:latin typeface="メイリオ"/>
                <a:cs typeface="メイリオ"/>
              </a:rPr>
              <a:t>  </a:t>
            </a:r>
            <a:r>
              <a:rPr dirty="0" sz="600">
                <a:latin typeface="メイリオ"/>
                <a:cs typeface="メイリオ"/>
              </a:rPr>
              <a:t>Maness</a:t>
            </a:r>
            <a:r>
              <a:rPr dirty="0" sz="600" spc="370">
                <a:latin typeface="メイリオ"/>
                <a:cs typeface="メイリオ"/>
              </a:rPr>
              <a:t> </a:t>
            </a:r>
            <a:r>
              <a:rPr dirty="0" sz="600">
                <a:latin typeface="メイリオ"/>
                <a:cs typeface="メイリオ"/>
              </a:rPr>
              <a:t>DL,</a:t>
            </a:r>
            <a:r>
              <a:rPr dirty="0" sz="600" spc="355">
                <a:latin typeface="メイリオ"/>
                <a:cs typeface="メイリオ"/>
              </a:rPr>
              <a:t> </a:t>
            </a:r>
            <a:r>
              <a:rPr dirty="0" sz="600">
                <a:latin typeface="メイリオ"/>
                <a:cs typeface="メイリオ"/>
              </a:rPr>
              <a:t>Khan</a:t>
            </a:r>
            <a:r>
              <a:rPr dirty="0" sz="600" spc="370">
                <a:latin typeface="メイリオ"/>
                <a:cs typeface="メイリオ"/>
              </a:rPr>
              <a:t> </a:t>
            </a:r>
            <a:r>
              <a:rPr dirty="0" sz="600">
                <a:latin typeface="メイリオ"/>
                <a:cs typeface="メイリオ"/>
              </a:rPr>
              <a:t>M.</a:t>
            </a:r>
            <a:r>
              <a:rPr dirty="0" sz="600" spc="365">
                <a:latin typeface="メイリオ"/>
                <a:cs typeface="メイリオ"/>
              </a:rPr>
              <a:t> </a:t>
            </a:r>
            <a:r>
              <a:rPr dirty="0" sz="600">
                <a:latin typeface="メイリオ"/>
                <a:cs typeface="メイリオ"/>
              </a:rPr>
              <a:t>Nonpharmacologic</a:t>
            </a:r>
            <a:r>
              <a:rPr dirty="0" sz="600" spc="360">
                <a:latin typeface="メイリオ"/>
                <a:cs typeface="メイリオ"/>
              </a:rPr>
              <a:t> </a:t>
            </a:r>
            <a:r>
              <a:rPr dirty="0" sz="600">
                <a:latin typeface="メイリオ"/>
                <a:cs typeface="メイリオ"/>
              </a:rPr>
              <a:t>management</a:t>
            </a:r>
            <a:r>
              <a:rPr dirty="0" sz="600" spc="360">
                <a:latin typeface="メイリオ"/>
                <a:cs typeface="メイリオ"/>
              </a:rPr>
              <a:t> </a:t>
            </a:r>
            <a:r>
              <a:rPr dirty="0" sz="600">
                <a:latin typeface="メイリオ"/>
                <a:cs typeface="メイリオ"/>
              </a:rPr>
              <a:t>of</a:t>
            </a:r>
            <a:r>
              <a:rPr dirty="0" sz="600" spc="370">
                <a:latin typeface="メイリオ"/>
                <a:cs typeface="メイリオ"/>
              </a:rPr>
              <a:t> </a:t>
            </a:r>
            <a:r>
              <a:rPr dirty="0" sz="600" spc="-10">
                <a:latin typeface="メイリオ"/>
                <a:cs typeface="メイリオ"/>
              </a:rPr>
              <a:t>chronic</a:t>
            </a:r>
            <a:r>
              <a:rPr dirty="0" sz="600" spc="500">
                <a:latin typeface="メイリオ"/>
                <a:cs typeface="メイリオ"/>
              </a:rPr>
              <a:t> </a:t>
            </a:r>
            <a:r>
              <a:rPr dirty="0" sz="600">
                <a:latin typeface="メイリオ"/>
                <a:cs typeface="メイリオ"/>
              </a:rPr>
              <a:t>insomnia.</a:t>
            </a:r>
            <a:r>
              <a:rPr dirty="0" sz="600" spc="-35">
                <a:latin typeface="メイリオ"/>
                <a:cs typeface="メイリオ"/>
              </a:rPr>
              <a:t> </a:t>
            </a:r>
            <a:r>
              <a:rPr dirty="0" sz="600">
                <a:latin typeface="メイリオ"/>
                <a:cs typeface="メイリオ"/>
              </a:rPr>
              <a:t>Am</a:t>
            </a:r>
            <a:r>
              <a:rPr dirty="0" sz="600" spc="-20">
                <a:latin typeface="メイリオ"/>
                <a:cs typeface="メイリオ"/>
              </a:rPr>
              <a:t> </a:t>
            </a:r>
            <a:r>
              <a:rPr dirty="0" sz="600">
                <a:latin typeface="メイリオ"/>
                <a:cs typeface="メイリオ"/>
              </a:rPr>
              <a:t>Fam</a:t>
            </a:r>
            <a:r>
              <a:rPr dirty="0" sz="600" spc="-35">
                <a:latin typeface="メイリオ"/>
                <a:cs typeface="メイリオ"/>
              </a:rPr>
              <a:t> </a:t>
            </a:r>
            <a:r>
              <a:rPr dirty="0" sz="600">
                <a:latin typeface="メイリオ"/>
                <a:cs typeface="メイリオ"/>
              </a:rPr>
              <a:t>Physician</a:t>
            </a:r>
            <a:r>
              <a:rPr dirty="0" sz="600" spc="-20">
                <a:latin typeface="メイリオ"/>
                <a:cs typeface="メイリオ"/>
              </a:rPr>
              <a:t> </a:t>
            </a:r>
            <a:r>
              <a:rPr dirty="0" sz="600">
                <a:latin typeface="メイリオ"/>
                <a:cs typeface="メイリオ"/>
              </a:rPr>
              <a:t>92:</a:t>
            </a:r>
            <a:r>
              <a:rPr dirty="0" sz="600" spc="-20">
                <a:latin typeface="メイリオ"/>
                <a:cs typeface="メイリオ"/>
              </a:rPr>
              <a:t> </a:t>
            </a:r>
            <a:r>
              <a:rPr dirty="0" sz="600" spc="-10">
                <a:latin typeface="メイリオ"/>
                <a:cs typeface="メイリオ"/>
              </a:rPr>
              <a:t>1058-</a:t>
            </a:r>
            <a:r>
              <a:rPr dirty="0" sz="600">
                <a:latin typeface="メイリオ"/>
                <a:cs typeface="メイリオ"/>
              </a:rPr>
              <a:t>1064,</a:t>
            </a:r>
            <a:r>
              <a:rPr dirty="0" sz="600" spc="-5">
                <a:latin typeface="メイリオ"/>
                <a:cs typeface="メイリオ"/>
              </a:rPr>
              <a:t> </a:t>
            </a:r>
            <a:r>
              <a:rPr dirty="0" sz="600" spc="-10">
                <a:latin typeface="メイリオ"/>
                <a:cs typeface="メイリオ"/>
              </a:rPr>
              <a:t>2015.</a:t>
            </a:r>
            <a:endParaRPr sz="600">
              <a:latin typeface="メイリオ"/>
              <a:cs typeface="メイリオ"/>
            </a:endParaRPr>
          </a:p>
          <a:p>
            <a:pPr algn="just" marL="241300" marR="32384" indent="-228600">
              <a:lnSpc>
                <a:spcPct val="100000"/>
              </a:lnSpc>
              <a:spcBef>
                <a:spcPts val="395"/>
              </a:spcBef>
            </a:pPr>
            <a:r>
              <a:rPr dirty="0" sz="600">
                <a:latin typeface="メイリオ"/>
                <a:cs typeface="メイリオ"/>
              </a:rPr>
              <a:t>34.</a:t>
            </a:r>
            <a:r>
              <a:rPr dirty="0" sz="600" spc="195">
                <a:latin typeface="メイリオ"/>
                <a:cs typeface="メイリオ"/>
              </a:rPr>
              <a:t>  </a:t>
            </a:r>
            <a:r>
              <a:rPr dirty="0" sz="600">
                <a:latin typeface="メイリオ"/>
                <a:cs typeface="メイリオ"/>
              </a:rPr>
              <a:t>Feng</a:t>
            </a:r>
            <a:r>
              <a:rPr dirty="0" sz="600" spc="40">
                <a:latin typeface="メイリオ"/>
                <a:cs typeface="メイリオ"/>
              </a:rPr>
              <a:t> </a:t>
            </a:r>
            <a:r>
              <a:rPr dirty="0" sz="600">
                <a:latin typeface="メイリオ"/>
                <a:cs typeface="メイリオ"/>
              </a:rPr>
              <a:t>F,</a:t>
            </a:r>
            <a:r>
              <a:rPr dirty="0" sz="600" spc="40">
                <a:latin typeface="メイリオ"/>
                <a:cs typeface="メイリオ"/>
              </a:rPr>
              <a:t> </a:t>
            </a:r>
            <a:r>
              <a:rPr dirty="0" sz="600">
                <a:latin typeface="メイリオ"/>
                <a:cs typeface="メイリオ"/>
              </a:rPr>
              <a:t>Zhang</a:t>
            </a:r>
            <a:r>
              <a:rPr dirty="0" sz="600" spc="35">
                <a:latin typeface="メイリオ"/>
                <a:cs typeface="メイリオ"/>
              </a:rPr>
              <a:t> </a:t>
            </a:r>
            <a:r>
              <a:rPr dirty="0" sz="600">
                <a:latin typeface="メイリオ"/>
                <a:cs typeface="メイリオ"/>
              </a:rPr>
              <a:t>Y,</a:t>
            </a:r>
            <a:r>
              <a:rPr dirty="0" sz="600" spc="45">
                <a:latin typeface="メイリオ"/>
                <a:cs typeface="メイリオ"/>
              </a:rPr>
              <a:t> </a:t>
            </a:r>
            <a:r>
              <a:rPr dirty="0" sz="600">
                <a:latin typeface="メイリオ"/>
                <a:cs typeface="メイリオ"/>
              </a:rPr>
              <a:t>Hou</a:t>
            </a:r>
            <a:r>
              <a:rPr dirty="0" sz="600" spc="50">
                <a:latin typeface="メイリオ"/>
                <a:cs typeface="メイリオ"/>
              </a:rPr>
              <a:t> </a:t>
            </a:r>
            <a:r>
              <a:rPr dirty="0" sz="600">
                <a:latin typeface="メイリオ"/>
                <a:cs typeface="メイリオ"/>
              </a:rPr>
              <a:t>J,</a:t>
            </a:r>
            <a:r>
              <a:rPr dirty="0" sz="600" spc="40">
                <a:latin typeface="メイリオ"/>
                <a:cs typeface="メイリオ"/>
              </a:rPr>
              <a:t> </a:t>
            </a:r>
            <a:r>
              <a:rPr dirty="0" sz="600">
                <a:latin typeface="メイリオ"/>
                <a:cs typeface="メイリオ"/>
              </a:rPr>
              <a:t>Cai</a:t>
            </a:r>
            <a:r>
              <a:rPr dirty="0" sz="600" spc="40">
                <a:latin typeface="メイリオ"/>
                <a:cs typeface="メイリオ"/>
              </a:rPr>
              <a:t> </a:t>
            </a:r>
            <a:r>
              <a:rPr dirty="0" sz="600">
                <a:latin typeface="メイリオ"/>
                <a:cs typeface="メイリオ"/>
              </a:rPr>
              <a:t>J,</a:t>
            </a:r>
            <a:r>
              <a:rPr dirty="0" sz="600" spc="40">
                <a:latin typeface="メイリオ"/>
                <a:cs typeface="メイリオ"/>
              </a:rPr>
              <a:t> </a:t>
            </a:r>
            <a:r>
              <a:rPr dirty="0" sz="600">
                <a:latin typeface="メイリオ"/>
                <a:cs typeface="メイリオ"/>
              </a:rPr>
              <a:t>Jiang</a:t>
            </a:r>
            <a:r>
              <a:rPr dirty="0" sz="600" spc="45">
                <a:latin typeface="メイリオ"/>
                <a:cs typeface="メイリオ"/>
              </a:rPr>
              <a:t> </a:t>
            </a:r>
            <a:r>
              <a:rPr dirty="0" sz="600">
                <a:latin typeface="メイリオ"/>
                <a:cs typeface="メイリオ"/>
              </a:rPr>
              <a:t>Q,</a:t>
            </a:r>
            <a:r>
              <a:rPr dirty="0" sz="600" spc="40">
                <a:latin typeface="メイリオ"/>
                <a:cs typeface="メイリオ"/>
              </a:rPr>
              <a:t> </a:t>
            </a:r>
            <a:r>
              <a:rPr dirty="0" sz="600">
                <a:latin typeface="メイリオ"/>
                <a:cs typeface="メイリオ"/>
              </a:rPr>
              <a:t>Li</a:t>
            </a:r>
            <a:r>
              <a:rPr dirty="0" sz="600" spc="50">
                <a:latin typeface="メイリオ"/>
                <a:cs typeface="メイリオ"/>
              </a:rPr>
              <a:t> </a:t>
            </a:r>
            <a:r>
              <a:rPr dirty="0" sz="600">
                <a:latin typeface="メイリオ"/>
                <a:cs typeface="メイリオ"/>
              </a:rPr>
              <a:t>X,</a:t>
            </a:r>
            <a:r>
              <a:rPr dirty="0" sz="600" spc="40">
                <a:latin typeface="メイリオ"/>
                <a:cs typeface="メイリオ"/>
              </a:rPr>
              <a:t> </a:t>
            </a:r>
            <a:r>
              <a:rPr dirty="0" sz="600">
                <a:latin typeface="メイリオ"/>
                <a:cs typeface="メイリオ"/>
              </a:rPr>
              <a:t>Zhao</a:t>
            </a:r>
            <a:r>
              <a:rPr dirty="0" sz="600" spc="55">
                <a:latin typeface="メイリオ"/>
                <a:cs typeface="メイリオ"/>
              </a:rPr>
              <a:t> </a:t>
            </a:r>
            <a:r>
              <a:rPr dirty="0" sz="600">
                <a:latin typeface="メイリオ"/>
                <a:cs typeface="メイリオ"/>
              </a:rPr>
              <a:t>Q,</a:t>
            </a:r>
            <a:r>
              <a:rPr dirty="0" sz="600" spc="40">
                <a:latin typeface="メイリオ"/>
                <a:cs typeface="メイリオ"/>
              </a:rPr>
              <a:t> </a:t>
            </a:r>
            <a:r>
              <a:rPr dirty="0" sz="600">
                <a:latin typeface="メイリオ"/>
                <a:cs typeface="メイリオ"/>
              </a:rPr>
              <a:t>Li</a:t>
            </a:r>
            <a:r>
              <a:rPr dirty="0" sz="600" spc="40">
                <a:latin typeface="メイリオ"/>
                <a:cs typeface="メイリオ"/>
              </a:rPr>
              <a:t> </a:t>
            </a:r>
            <a:r>
              <a:rPr dirty="0" sz="600">
                <a:latin typeface="メイリオ"/>
                <a:cs typeface="メイリオ"/>
              </a:rPr>
              <a:t>BA.</a:t>
            </a:r>
            <a:r>
              <a:rPr dirty="0" sz="600" spc="40">
                <a:latin typeface="メイリオ"/>
                <a:cs typeface="メイリオ"/>
              </a:rPr>
              <a:t> </a:t>
            </a:r>
            <a:r>
              <a:rPr dirty="0" sz="600">
                <a:latin typeface="メイリオ"/>
                <a:cs typeface="メイリオ"/>
              </a:rPr>
              <a:t>Can</a:t>
            </a:r>
            <a:r>
              <a:rPr dirty="0" sz="600" spc="50">
                <a:latin typeface="メイリオ"/>
                <a:cs typeface="メイリオ"/>
              </a:rPr>
              <a:t> </a:t>
            </a:r>
            <a:r>
              <a:rPr dirty="0" sz="600" spc="-20">
                <a:latin typeface="メイリオ"/>
                <a:cs typeface="メイリオ"/>
              </a:rPr>
              <a:t>music</a:t>
            </a:r>
            <a:r>
              <a:rPr dirty="0" sz="600" spc="500">
                <a:latin typeface="メイリオ"/>
                <a:cs typeface="メイリオ"/>
              </a:rPr>
              <a:t> </a:t>
            </a:r>
            <a:r>
              <a:rPr dirty="0" sz="600">
                <a:latin typeface="メイリオ"/>
                <a:cs typeface="メイリオ"/>
              </a:rPr>
              <a:t>improve</a:t>
            </a:r>
            <a:r>
              <a:rPr dirty="0" sz="600" spc="155">
                <a:latin typeface="メイリオ"/>
                <a:cs typeface="メイリオ"/>
              </a:rPr>
              <a:t> </a:t>
            </a:r>
            <a:r>
              <a:rPr dirty="0" sz="600">
                <a:latin typeface="メイリオ"/>
                <a:cs typeface="メイリオ"/>
              </a:rPr>
              <a:t>sleep</a:t>
            </a:r>
            <a:r>
              <a:rPr dirty="0" sz="600" spc="150">
                <a:latin typeface="メイリオ"/>
                <a:cs typeface="メイリオ"/>
              </a:rPr>
              <a:t> </a:t>
            </a:r>
            <a:r>
              <a:rPr dirty="0" sz="600">
                <a:latin typeface="メイリオ"/>
                <a:cs typeface="メイリオ"/>
              </a:rPr>
              <a:t>quality</a:t>
            </a:r>
            <a:r>
              <a:rPr dirty="0" sz="600" spc="145">
                <a:latin typeface="メイリオ"/>
                <a:cs typeface="メイリオ"/>
              </a:rPr>
              <a:t> </a:t>
            </a:r>
            <a:r>
              <a:rPr dirty="0" sz="600">
                <a:latin typeface="メイリオ"/>
                <a:cs typeface="メイリオ"/>
              </a:rPr>
              <a:t>in</a:t>
            </a:r>
            <a:r>
              <a:rPr dirty="0" sz="600" spc="155">
                <a:latin typeface="メイリオ"/>
                <a:cs typeface="メイリオ"/>
              </a:rPr>
              <a:t> </a:t>
            </a:r>
            <a:r>
              <a:rPr dirty="0" sz="600">
                <a:latin typeface="メイリオ"/>
                <a:cs typeface="メイリオ"/>
              </a:rPr>
              <a:t>adults</a:t>
            </a:r>
            <a:r>
              <a:rPr dirty="0" sz="600" spc="155">
                <a:latin typeface="メイリオ"/>
                <a:cs typeface="メイリオ"/>
              </a:rPr>
              <a:t> </a:t>
            </a:r>
            <a:r>
              <a:rPr dirty="0" sz="600">
                <a:latin typeface="メイリオ"/>
                <a:cs typeface="メイリオ"/>
              </a:rPr>
              <a:t>with</a:t>
            </a:r>
            <a:r>
              <a:rPr dirty="0" sz="600" spc="155">
                <a:latin typeface="メイリオ"/>
                <a:cs typeface="メイリオ"/>
              </a:rPr>
              <a:t> </a:t>
            </a:r>
            <a:r>
              <a:rPr dirty="0" sz="600">
                <a:latin typeface="メイリオ"/>
                <a:cs typeface="メイリオ"/>
              </a:rPr>
              <a:t>primary</a:t>
            </a:r>
            <a:r>
              <a:rPr dirty="0" sz="600" spc="150">
                <a:latin typeface="メイリオ"/>
                <a:cs typeface="メイリオ"/>
              </a:rPr>
              <a:t> </a:t>
            </a:r>
            <a:r>
              <a:rPr dirty="0" sz="600">
                <a:latin typeface="メイリオ"/>
                <a:cs typeface="メイリオ"/>
              </a:rPr>
              <a:t>insomnia?</a:t>
            </a:r>
            <a:r>
              <a:rPr dirty="0" sz="600" spc="155">
                <a:latin typeface="メイリオ"/>
                <a:cs typeface="メイリオ"/>
              </a:rPr>
              <a:t> </a:t>
            </a:r>
            <a:r>
              <a:rPr dirty="0" sz="600">
                <a:latin typeface="メイリオ"/>
                <a:cs typeface="メイリオ"/>
              </a:rPr>
              <a:t>A</a:t>
            </a:r>
            <a:r>
              <a:rPr dirty="0" sz="600" spc="155">
                <a:latin typeface="メイリオ"/>
                <a:cs typeface="メイリオ"/>
              </a:rPr>
              <a:t> </a:t>
            </a:r>
            <a:r>
              <a:rPr dirty="0" sz="600" spc="-10">
                <a:latin typeface="メイリオ"/>
                <a:cs typeface="メイリオ"/>
              </a:rPr>
              <a:t>systematic</a:t>
            </a:r>
            <a:r>
              <a:rPr dirty="0" sz="600" spc="500">
                <a:latin typeface="メイリオ"/>
                <a:cs typeface="メイリオ"/>
              </a:rPr>
              <a:t> </a:t>
            </a:r>
            <a:r>
              <a:rPr dirty="0" sz="600">
                <a:latin typeface="メイリオ"/>
                <a:cs typeface="メイリオ"/>
              </a:rPr>
              <a:t>review</a:t>
            </a:r>
            <a:r>
              <a:rPr dirty="0" sz="600" spc="-20">
                <a:latin typeface="メイリオ"/>
                <a:cs typeface="メイリオ"/>
              </a:rPr>
              <a:t> </a:t>
            </a:r>
            <a:r>
              <a:rPr dirty="0" sz="600">
                <a:latin typeface="メイリオ"/>
                <a:cs typeface="メイリオ"/>
              </a:rPr>
              <a:t>and</a:t>
            </a:r>
            <a:r>
              <a:rPr dirty="0" sz="600" spc="-20">
                <a:latin typeface="メイリオ"/>
                <a:cs typeface="メイリオ"/>
              </a:rPr>
              <a:t> </a:t>
            </a:r>
            <a:r>
              <a:rPr dirty="0" sz="600">
                <a:latin typeface="メイリオ"/>
                <a:cs typeface="メイリオ"/>
              </a:rPr>
              <a:t>network</a:t>
            </a:r>
            <a:r>
              <a:rPr dirty="0" sz="600" spc="-20">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20">
                <a:latin typeface="メイリオ"/>
                <a:cs typeface="メイリオ"/>
              </a:rPr>
              <a:t> </a:t>
            </a:r>
            <a:r>
              <a:rPr dirty="0" sz="600">
                <a:latin typeface="メイリオ"/>
                <a:cs typeface="メイリオ"/>
              </a:rPr>
              <a:t>Int</a:t>
            </a:r>
            <a:r>
              <a:rPr dirty="0" sz="600" spc="-30">
                <a:latin typeface="メイリオ"/>
                <a:cs typeface="メイリオ"/>
              </a:rPr>
              <a:t> </a:t>
            </a:r>
            <a:r>
              <a:rPr dirty="0" sz="600">
                <a:latin typeface="メイリオ"/>
                <a:cs typeface="メイリオ"/>
              </a:rPr>
              <a:t>J</a:t>
            </a:r>
            <a:r>
              <a:rPr dirty="0" sz="600" spc="-20">
                <a:latin typeface="メイリオ"/>
                <a:cs typeface="メイリオ"/>
              </a:rPr>
              <a:t> </a:t>
            </a:r>
            <a:r>
              <a:rPr dirty="0" sz="600">
                <a:latin typeface="メイリオ"/>
                <a:cs typeface="メイリオ"/>
              </a:rPr>
              <a:t>Nurs</a:t>
            </a:r>
            <a:r>
              <a:rPr dirty="0" sz="600" spc="-10">
                <a:latin typeface="メイリオ"/>
                <a:cs typeface="メイリオ"/>
              </a:rPr>
              <a:t> </a:t>
            </a:r>
            <a:r>
              <a:rPr dirty="0" sz="600">
                <a:latin typeface="メイリオ"/>
                <a:cs typeface="メイリオ"/>
              </a:rPr>
              <a:t>Stud</a:t>
            </a:r>
            <a:r>
              <a:rPr dirty="0" sz="600" spc="-35">
                <a:latin typeface="メイリオ"/>
                <a:cs typeface="メイリオ"/>
              </a:rPr>
              <a:t> </a:t>
            </a:r>
            <a:r>
              <a:rPr dirty="0" sz="600">
                <a:latin typeface="メイリオ"/>
                <a:cs typeface="メイリオ"/>
              </a:rPr>
              <a:t>77:</a:t>
            </a:r>
            <a:r>
              <a:rPr dirty="0" sz="600" spc="-10">
                <a:latin typeface="メイリオ"/>
                <a:cs typeface="メイリオ"/>
              </a:rPr>
              <a:t> 189-</a:t>
            </a:r>
            <a:r>
              <a:rPr dirty="0" sz="600">
                <a:latin typeface="メイリオ"/>
                <a:cs typeface="メイリオ"/>
              </a:rPr>
              <a:t>196, </a:t>
            </a:r>
            <a:r>
              <a:rPr dirty="0" sz="600" spc="-10">
                <a:latin typeface="メイリオ"/>
                <a:cs typeface="メイリオ"/>
              </a:rPr>
              <a:t>2018.</a:t>
            </a:r>
            <a:endParaRPr sz="600">
              <a:latin typeface="メイリオ"/>
              <a:cs typeface="メイリオ"/>
            </a:endParaRPr>
          </a:p>
          <a:p>
            <a:pPr algn="just" marL="241300" marR="31750" indent="-228600">
              <a:lnSpc>
                <a:spcPct val="100000"/>
              </a:lnSpc>
              <a:spcBef>
                <a:spcPts val="395"/>
              </a:spcBef>
            </a:pPr>
            <a:r>
              <a:rPr dirty="0" sz="600">
                <a:latin typeface="メイリオ"/>
                <a:cs typeface="メイリオ"/>
              </a:rPr>
              <a:t>35.</a:t>
            </a:r>
            <a:r>
              <a:rPr dirty="0" sz="600" spc="195">
                <a:latin typeface="メイリオ"/>
                <a:cs typeface="メイリオ"/>
              </a:rPr>
              <a:t>  </a:t>
            </a:r>
            <a:r>
              <a:rPr dirty="0" sz="600">
                <a:latin typeface="メイリオ"/>
                <a:cs typeface="メイリオ"/>
              </a:rPr>
              <a:t>Cheong</a:t>
            </a:r>
            <a:r>
              <a:rPr dirty="0" sz="600" spc="30">
                <a:latin typeface="メイリオ"/>
                <a:cs typeface="メイリオ"/>
              </a:rPr>
              <a:t> </a:t>
            </a:r>
            <a:r>
              <a:rPr dirty="0" sz="600">
                <a:latin typeface="メイリオ"/>
                <a:cs typeface="メイリオ"/>
              </a:rPr>
              <a:t>MJ,</a:t>
            </a:r>
            <a:r>
              <a:rPr dirty="0" sz="600" spc="20">
                <a:latin typeface="メイリオ"/>
                <a:cs typeface="メイリオ"/>
              </a:rPr>
              <a:t> </a:t>
            </a:r>
            <a:r>
              <a:rPr dirty="0" sz="600">
                <a:latin typeface="メイリオ"/>
                <a:cs typeface="メイリオ"/>
              </a:rPr>
              <a:t>Kim</a:t>
            </a:r>
            <a:r>
              <a:rPr dirty="0" sz="600" spc="25">
                <a:latin typeface="メイリオ"/>
                <a:cs typeface="メイリオ"/>
              </a:rPr>
              <a:t> </a:t>
            </a:r>
            <a:r>
              <a:rPr dirty="0" sz="600">
                <a:latin typeface="メイリオ"/>
                <a:cs typeface="メイリオ"/>
              </a:rPr>
              <a:t>S,</a:t>
            </a:r>
            <a:r>
              <a:rPr dirty="0" sz="600" spc="20">
                <a:latin typeface="メイリオ"/>
                <a:cs typeface="メイリオ"/>
              </a:rPr>
              <a:t> </a:t>
            </a:r>
            <a:r>
              <a:rPr dirty="0" sz="600">
                <a:latin typeface="メイリオ"/>
                <a:cs typeface="メイリオ"/>
              </a:rPr>
              <a:t>Kim</a:t>
            </a:r>
            <a:r>
              <a:rPr dirty="0" sz="600" spc="25">
                <a:latin typeface="メイリオ"/>
                <a:cs typeface="メイリオ"/>
              </a:rPr>
              <a:t> </a:t>
            </a:r>
            <a:r>
              <a:rPr dirty="0" sz="600">
                <a:latin typeface="メイリオ"/>
                <a:cs typeface="メイリオ"/>
              </a:rPr>
              <a:t>JS,</a:t>
            </a:r>
            <a:r>
              <a:rPr dirty="0" sz="600" spc="20">
                <a:latin typeface="メイリオ"/>
                <a:cs typeface="メイリオ"/>
              </a:rPr>
              <a:t> </a:t>
            </a:r>
            <a:r>
              <a:rPr dirty="0" sz="600">
                <a:latin typeface="メイリオ"/>
                <a:cs typeface="メイリオ"/>
              </a:rPr>
              <a:t>Lee</a:t>
            </a:r>
            <a:r>
              <a:rPr dirty="0" sz="600" spc="25">
                <a:latin typeface="メイリオ"/>
                <a:cs typeface="メイリオ"/>
              </a:rPr>
              <a:t> </a:t>
            </a:r>
            <a:r>
              <a:rPr dirty="0" sz="600">
                <a:latin typeface="メイリオ"/>
                <a:cs typeface="メイリオ"/>
              </a:rPr>
              <a:t>H,</a:t>
            </a:r>
            <a:r>
              <a:rPr dirty="0" sz="600" spc="20">
                <a:latin typeface="メイリオ"/>
                <a:cs typeface="メイリオ"/>
              </a:rPr>
              <a:t> </a:t>
            </a:r>
            <a:r>
              <a:rPr dirty="0" sz="600">
                <a:latin typeface="メイリオ"/>
                <a:cs typeface="メイリオ"/>
              </a:rPr>
              <a:t>Lyu</a:t>
            </a:r>
            <a:r>
              <a:rPr dirty="0" sz="600" spc="25">
                <a:latin typeface="メイリオ"/>
                <a:cs typeface="メイリオ"/>
              </a:rPr>
              <a:t> </a:t>
            </a:r>
            <a:r>
              <a:rPr dirty="0" sz="600">
                <a:latin typeface="メイリオ"/>
                <a:cs typeface="メイリオ"/>
              </a:rPr>
              <a:t>YS,</a:t>
            </a:r>
            <a:r>
              <a:rPr dirty="0" sz="600" spc="20">
                <a:latin typeface="メイリオ"/>
                <a:cs typeface="メイリオ"/>
              </a:rPr>
              <a:t> </a:t>
            </a:r>
            <a:r>
              <a:rPr dirty="0" sz="600">
                <a:latin typeface="メイリオ"/>
                <a:cs typeface="メイリオ"/>
              </a:rPr>
              <a:t>Lee</a:t>
            </a:r>
            <a:r>
              <a:rPr dirty="0" sz="600" spc="25">
                <a:latin typeface="メイリオ"/>
                <a:cs typeface="メイリオ"/>
              </a:rPr>
              <a:t> </a:t>
            </a:r>
            <a:r>
              <a:rPr dirty="0" sz="600">
                <a:latin typeface="メイリオ"/>
                <a:cs typeface="メイリオ"/>
              </a:rPr>
              <a:t>YR,</a:t>
            </a:r>
            <a:r>
              <a:rPr dirty="0" sz="600" spc="20">
                <a:latin typeface="メイリオ"/>
                <a:cs typeface="メイリオ"/>
              </a:rPr>
              <a:t> </a:t>
            </a:r>
            <a:r>
              <a:rPr dirty="0" sz="600">
                <a:latin typeface="メイリオ"/>
                <a:cs typeface="メイリオ"/>
              </a:rPr>
              <a:t>Jeon</a:t>
            </a:r>
            <a:r>
              <a:rPr dirty="0" sz="600" spc="25">
                <a:latin typeface="メイリオ"/>
                <a:cs typeface="メイリオ"/>
              </a:rPr>
              <a:t> </a:t>
            </a:r>
            <a:r>
              <a:rPr dirty="0" sz="600">
                <a:latin typeface="メイリオ"/>
                <a:cs typeface="メイリオ"/>
              </a:rPr>
              <a:t>B,</a:t>
            </a:r>
            <a:r>
              <a:rPr dirty="0" sz="600" spc="20">
                <a:latin typeface="メイリオ"/>
                <a:cs typeface="メイリオ"/>
              </a:rPr>
              <a:t> </a:t>
            </a:r>
            <a:r>
              <a:rPr dirty="0" sz="600">
                <a:latin typeface="メイリオ"/>
                <a:cs typeface="メイリオ"/>
              </a:rPr>
              <a:t>Kang</a:t>
            </a:r>
            <a:r>
              <a:rPr dirty="0" sz="600" spc="20">
                <a:latin typeface="メイリオ"/>
                <a:cs typeface="メイリオ"/>
              </a:rPr>
              <a:t> </a:t>
            </a:r>
            <a:r>
              <a:rPr dirty="0" sz="600">
                <a:latin typeface="メイリオ"/>
                <a:cs typeface="メイリオ"/>
              </a:rPr>
              <a:t>HW.</a:t>
            </a:r>
            <a:r>
              <a:rPr dirty="0" sz="600" spc="30">
                <a:latin typeface="メイリオ"/>
                <a:cs typeface="メイリオ"/>
              </a:rPr>
              <a:t> </a:t>
            </a:r>
            <a:r>
              <a:rPr dirty="0" sz="600" spc="-50">
                <a:latin typeface="メイリオ"/>
                <a:cs typeface="メイリオ"/>
              </a:rPr>
              <a:t>A</a:t>
            </a:r>
            <a:r>
              <a:rPr dirty="0" sz="600" spc="500">
                <a:latin typeface="メイリオ"/>
                <a:cs typeface="メイリオ"/>
              </a:rPr>
              <a:t> </a:t>
            </a:r>
            <a:r>
              <a:rPr dirty="0" sz="600">
                <a:latin typeface="メイリオ"/>
                <a:cs typeface="メイリオ"/>
              </a:rPr>
              <a:t>systematic</a:t>
            </a:r>
            <a:r>
              <a:rPr dirty="0" sz="600" spc="75">
                <a:latin typeface="メイリオ"/>
                <a:cs typeface="メイリオ"/>
              </a:rPr>
              <a:t> </a:t>
            </a:r>
            <a:r>
              <a:rPr dirty="0" sz="600">
                <a:latin typeface="メイリオ"/>
                <a:cs typeface="メイリオ"/>
              </a:rPr>
              <a:t>literature</a:t>
            </a:r>
            <a:r>
              <a:rPr dirty="0" sz="600" spc="85">
                <a:latin typeface="メイリオ"/>
                <a:cs typeface="メイリオ"/>
              </a:rPr>
              <a:t> </a:t>
            </a:r>
            <a:r>
              <a:rPr dirty="0" sz="600">
                <a:latin typeface="メイリオ"/>
                <a:cs typeface="メイリオ"/>
              </a:rPr>
              <a:t>review</a:t>
            </a:r>
            <a:r>
              <a:rPr dirty="0" sz="600" spc="85">
                <a:latin typeface="メイリオ"/>
                <a:cs typeface="メイリオ"/>
              </a:rPr>
              <a:t> </a:t>
            </a:r>
            <a:r>
              <a:rPr dirty="0" sz="600">
                <a:latin typeface="メイリオ"/>
                <a:cs typeface="メイリオ"/>
              </a:rPr>
              <a:t>and</a:t>
            </a:r>
            <a:r>
              <a:rPr dirty="0" sz="600" spc="80">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85">
                <a:latin typeface="メイリオ"/>
                <a:cs typeface="メイリオ"/>
              </a:rPr>
              <a:t> </a:t>
            </a:r>
            <a:r>
              <a:rPr dirty="0" sz="600">
                <a:latin typeface="メイリオ"/>
                <a:cs typeface="メイリオ"/>
              </a:rPr>
              <a:t>of</a:t>
            </a:r>
            <a:r>
              <a:rPr dirty="0" sz="600" spc="85">
                <a:latin typeface="メイリオ"/>
                <a:cs typeface="メイリオ"/>
              </a:rPr>
              <a:t> </a:t>
            </a:r>
            <a:r>
              <a:rPr dirty="0" sz="600">
                <a:latin typeface="メイリオ"/>
                <a:cs typeface="メイリオ"/>
              </a:rPr>
              <a:t>the</a:t>
            </a:r>
            <a:r>
              <a:rPr dirty="0" sz="600" spc="80">
                <a:latin typeface="メイリオ"/>
                <a:cs typeface="メイリオ"/>
              </a:rPr>
              <a:t> </a:t>
            </a:r>
            <a:r>
              <a:rPr dirty="0" sz="600">
                <a:latin typeface="メイリオ"/>
                <a:cs typeface="メイリオ"/>
              </a:rPr>
              <a:t>clinical</a:t>
            </a:r>
            <a:r>
              <a:rPr dirty="0" sz="600" spc="85">
                <a:latin typeface="メイリオ"/>
                <a:cs typeface="メイリオ"/>
              </a:rPr>
              <a:t> </a:t>
            </a:r>
            <a:r>
              <a:rPr dirty="0" sz="600">
                <a:latin typeface="メイリオ"/>
                <a:cs typeface="メイリオ"/>
              </a:rPr>
              <a:t>effects</a:t>
            </a:r>
            <a:r>
              <a:rPr dirty="0" sz="600" spc="8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aroma</a:t>
            </a:r>
            <a:r>
              <a:rPr dirty="0" sz="600" spc="160">
                <a:latin typeface="メイリオ"/>
                <a:cs typeface="メイリオ"/>
              </a:rPr>
              <a:t> </a:t>
            </a:r>
            <a:r>
              <a:rPr dirty="0" sz="600">
                <a:latin typeface="メイリオ"/>
                <a:cs typeface="メイリオ"/>
              </a:rPr>
              <a:t>inhalation</a:t>
            </a:r>
            <a:r>
              <a:rPr dirty="0" sz="600" spc="20">
                <a:latin typeface="メイリオ"/>
                <a:cs typeface="メイリオ"/>
              </a:rPr>
              <a:t> </a:t>
            </a:r>
            <a:r>
              <a:rPr dirty="0" sz="600">
                <a:latin typeface="メイリオ"/>
                <a:cs typeface="メイリオ"/>
              </a:rPr>
              <a:t>therapy</a:t>
            </a:r>
            <a:r>
              <a:rPr dirty="0" sz="600" spc="15">
                <a:latin typeface="メイリオ"/>
                <a:cs typeface="メイリオ"/>
              </a:rPr>
              <a:t> </a:t>
            </a:r>
            <a:r>
              <a:rPr dirty="0" sz="600">
                <a:latin typeface="メイリオ"/>
                <a:cs typeface="メイリオ"/>
              </a:rPr>
              <a:t>on</a:t>
            </a:r>
            <a:r>
              <a:rPr dirty="0" sz="600" spc="20">
                <a:latin typeface="メイリオ"/>
                <a:cs typeface="メイリオ"/>
              </a:rPr>
              <a:t> </a:t>
            </a:r>
            <a:r>
              <a:rPr dirty="0" sz="600">
                <a:latin typeface="メイリオ"/>
                <a:cs typeface="メイリオ"/>
              </a:rPr>
              <a:t>sleep</a:t>
            </a:r>
            <a:r>
              <a:rPr dirty="0" sz="600" spc="20">
                <a:latin typeface="メイリオ"/>
                <a:cs typeface="メイリオ"/>
              </a:rPr>
              <a:t> </a:t>
            </a:r>
            <a:r>
              <a:rPr dirty="0" sz="600">
                <a:latin typeface="メイリオ"/>
                <a:cs typeface="メイリオ"/>
              </a:rPr>
              <a:t>problems.</a:t>
            </a:r>
            <a:r>
              <a:rPr dirty="0" sz="600" spc="15">
                <a:latin typeface="メイリオ"/>
                <a:cs typeface="メイリオ"/>
              </a:rPr>
              <a:t> </a:t>
            </a:r>
            <a:r>
              <a:rPr dirty="0" sz="600">
                <a:latin typeface="メイリオ"/>
                <a:cs typeface="メイリオ"/>
              </a:rPr>
              <a:t>Medicine</a:t>
            </a:r>
            <a:r>
              <a:rPr dirty="0" sz="600" spc="25">
                <a:latin typeface="メイリオ"/>
                <a:cs typeface="メイリオ"/>
              </a:rPr>
              <a:t> </a:t>
            </a:r>
            <a:r>
              <a:rPr dirty="0" sz="600">
                <a:latin typeface="メイリオ"/>
                <a:cs typeface="メイリオ"/>
              </a:rPr>
              <a:t>(Baltimore)</a:t>
            </a:r>
            <a:r>
              <a:rPr dirty="0" sz="600" spc="10">
                <a:latin typeface="メイリオ"/>
                <a:cs typeface="メイリオ"/>
              </a:rPr>
              <a:t> </a:t>
            </a:r>
            <a:r>
              <a:rPr dirty="0" sz="600" spc="-20">
                <a:latin typeface="メイリオ"/>
                <a:cs typeface="メイリオ"/>
              </a:rPr>
              <a:t>100:</a:t>
            </a:r>
            <a:r>
              <a:rPr dirty="0" sz="600" spc="500">
                <a:latin typeface="メイリオ"/>
                <a:cs typeface="メイリオ"/>
              </a:rPr>
              <a:t> </a:t>
            </a:r>
            <a:r>
              <a:rPr dirty="0" sz="600">
                <a:latin typeface="メイリオ"/>
                <a:cs typeface="メイリオ"/>
              </a:rPr>
              <a:t>e24652,</a:t>
            </a:r>
            <a:r>
              <a:rPr dirty="0" sz="600" spc="-35">
                <a:latin typeface="メイリオ"/>
                <a:cs typeface="メイリオ"/>
              </a:rPr>
              <a:t> </a:t>
            </a:r>
            <a:r>
              <a:rPr dirty="0" sz="600" spc="-10">
                <a:latin typeface="メイリオ"/>
                <a:cs typeface="メイリオ"/>
              </a:rPr>
              <a:t>2021.</a:t>
            </a:r>
            <a:endParaRPr sz="600">
              <a:latin typeface="メイリオ"/>
              <a:cs typeface="メイリオ"/>
            </a:endParaRPr>
          </a:p>
          <a:p>
            <a:pPr algn="just" marL="241300" marR="31750" indent="-228600">
              <a:lnSpc>
                <a:spcPct val="100000"/>
              </a:lnSpc>
              <a:spcBef>
                <a:spcPts val="409"/>
              </a:spcBef>
            </a:pPr>
            <a:r>
              <a:rPr dirty="0" sz="600">
                <a:latin typeface="メイリオ"/>
                <a:cs typeface="メイリオ"/>
              </a:rPr>
              <a:t>36.</a:t>
            </a:r>
            <a:r>
              <a:rPr dirty="0" sz="600" spc="190">
                <a:latin typeface="メイリオ"/>
                <a:cs typeface="メイリオ"/>
              </a:rPr>
              <a:t>  </a:t>
            </a:r>
            <a:r>
              <a:rPr dirty="0" sz="600">
                <a:latin typeface="メイリオ"/>
                <a:cs typeface="メイリオ"/>
              </a:rPr>
              <a:t>Haghayegh</a:t>
            </a:r>
            <a:r>
              <a:rPr dirty="0" sz="600" spc="135">
                <a:latin typeface="メイリオ"/>
                <a:cs typeface="メイリオ"/>
              </a:rPr>
              <a:t> </a:t>
            </a:r>
            <a:r>
              <a:rPr dirty="0" sz="600">
                <a:latin typeface="メイリオ"/>
                <a:cs typeface="メイリオ"/>
              </a:rPr>
              <a:t>S,</a:t>
            </a:r>
            <a:r>
              <a:rPr dirty="0" sz="600" spc="120">
                <a:latin typeface="メイリオ"/>
                <a:cs typeface="メイリオ"/>
              </a:rPr>
              <a:t> </a:t>
            </a:r>
            <a:r>
              <a:rPr dirty="0" sz="600">
                <a:latin typeface="メイリオ"/>
                <a:cs typeface="メイリオ"/>
              </a:rPr>
              <a:t>Khoshnevis</a:t>
            </a:r>
            <a:r>
              <a:rPr dirty="0" sz="600" spc="135">
                <a:latin typeface="メイリオ"/>
                <a:cs typeface="メイリオ"/>
              </a:rPr>
              <a:t> </a:t>
            </a:r>
            <a:r>
              <a:rPr dirty="0" sz="600">
                <a:latin typeface="メイリオ"/>
                <a:cs typeface="メイリオ"/>
              </a:rPr>
              <a:t>S,</a:t>
            </a:r>
            <a:r>
              <a:rPr dirty="0" sz="600" spc="125">
                <a:latin typeface="メイリオ"/>
                <a:cs typeface="メイリオ"/>
              </a:rPr>
              <a:t> </a:t>
            </a:r>
            <a:r>
              <a:rPr dirty="0" sz="600">
                <a:latin typeface="メイリオ"/>
                <a:cs typeface="メイリオ"/>
              </a:rPr>
              <a:t>Smolensky</a:t>
            </a:r>
            <a:r>
              <a:rPr dirty="0" sz="600" spc="130">
                <a:latin typeface="メイリオ"/>
                <a:cs typeface="メイリオ"/>
              </a:rPr>
              <a:t> </a:t>
            </a:r>
            <a:r>
              <a:rPr dirty="0" sz="600">
                <a:latin typeface="メイリオ"/>
                <a:cs typeface="メイリオ"/>
              </a:rPr>
              <a:t>MH,</a:t>
            </a:r>
            <a:r>
              <a:rPr dirty="0" sz="600" spc="125">
                <a:latin typeface="メイリオ"/>
                <a:cs typeface="メイリオ"/>
              </a:rPr>
              <a:t> </a:t>
            </a:r>
            <a:r>
              <a:rPr dirty="0" sz="600">
                <a:latin typeface="メイリオ"/>
                <a:cs typeface="メイリオ"/>
              </a:rPr>
              <a:t>Diller</a:t>
            </a:r>
            <a:r>
              <a:rPr dirty="0" sz="600" spc="135">
                <a:latin typeface="メイリオ"/>
                <a:cs typeface="メイリオ"/>
              </a:rPr>
              <a:t> </a:t>
            </a:r>
            <a:r>
              <a:rPr dirty="0" sz="600">
                <a:latin typeface="メイリオ"/>
                <a:cs typeface="メイリオ"/>
              </a:rPr>
              <a:t>KR,</a:t>
            </a:r>
            <a:r>
              <a:rPr dirty="0" sz="600" spc="125">
                <a:latin typeface="メイリオ"/>
                <a:cs typeface="メイリオ"/>
              </a:rPr>
              <a:t> </a:t>
            </a:r>
            <a:r>
              <a:rPr dirty="0" sz="600">
                <a:latin typeface="メイリオ"/>
                <a:cs typeface="メイリオ"/>
              </a:rPr>
              <a:t>Castriotta</a:t>
            </a:r>
            <a:r>
              <a:rPr dirty="0" sz="600" spc="135">
                <a:latin typeface="メイリオ"/>
                <a:cs typeface="メイリオ"/>
              </a:rPr>
              <a:t> </a:t>
            </a:r>
            <a:r>
              <a:rPr dirty="0" sz="600" spc="-25">
                <a:latin typeface="メイリオ"/>
                <a:cs typeface="メイリオ"/>
              </a:rPr>
              <a:t>RJ.</a:t>
            </a:r>
            <a:r>
              <a:rPr dirty="0" sz="600" spc="500">
                <a:latin typeface="メイリオ"/>
                <a:cs typeface="メイリオ"/>
              </a:rPr>
              <a:t> </a:t>
            </a:r>
            <a:r>
              <a:rPr dirty="0" sz="600" spc="-10">
                <a:latin typeface="メイリオ"/>
                <a:cs typeface="メイリオ"/>
              </a:rPr>
              <a:t>Before-</a:t>
            </a:r>
            <a:r>
              <a:rPr dirty="0" sz="600">
                <a:latin typeface="メイリオ"/>
                <a:cs typeface="メイリオ"/>
              </a:rPr>
              <a:t>bedtime</a:t>
            </a:r>
            <a:r>
              <a:rPr dirty="0" sz="600" spc="254">
                <a:latin typeface="メイリオ"/>
                <a:cs typeface="メイリオ"/>
              </a:rPr>
              <a:t> </a:t>
            </a:r>
            <a:r>
              <a:rPr dirty="0" sz="600">
                <a:latin typeface="メイリオ"/>
                <a:cs typeface="メイリオ"/>
              </a:rPr>
              <a:t>passive</a:t>
            </a:r>
            <a:r>
              <a:rPr dirty="0" sz="600" spc="250">
                <a:latin typeface="メイリオ"/>
                <a:cs typeface="メイリオ"/>
              </a:rPr>
              <a:t> </a:t>
            </a:r>
            <a:r>
              <a:rPr dirty="0" sz="600">
                <a:latin typeface="メイリオ"/>
                <a:cs typeface="メイリオ"/>
              </a:rPr>
              <a:t>body</a:t>
            </a:r>
            <a:r>
              <a:rPr dirty="0" sz="600" spc="250">
                <a:latin typeface="メイリオ"/>
                <a:cs typeface="メイリオ"/>
              </a:rPr>
              <a:t> </a:t>
            </a:r>
            <a:r>
              <a:rPr dirty="0" sz="600">
                <a:latin typeface="メイリオ"/>
                <a:cs typeface="メイリオ"/>
              </a:rPr>
              <a:t>heating</a:t>
            </a:r>
            <a:r>
              <a:rPr dirty="0" sz="600" spc="245">
                <a:latin typeface="メイリオ"/>
                <a:cs typeface="メイリオ"/>
              </a:rPr>
              <a:t> </a:t>
            </a:r>
            <a:r>
              <a:rPr dirty="0" sz="600">
                <a:latin typeface="メイリオ"/>
                <a:cs typeface="メイリオ"/>
              </a:rPr>
              <a:t>by</a:t>
            </a:r>
            <a:r>
              <a:rPr dirty="0" sz="600" spc="245">
                <a:latin typeface="メイリオ"/>
                <a:cs typeface="メイリオ"/>
              </a:rPr>
              <a:t> </a:t>
            </a:r>
            <a:r>
              <a:rPr dirty="0" sz="600">
                <a:latin typeface="メイリオ"/>
                <a:cs typeface="メイリオ"/>
              </a:rPr>
              <a:t>warm</a:t>
            </a:r>
            <a:r>
              <a:rPr dirty="0" sz="600" spc="254">
                <a:latin typeface="メイリオ"/>
                <a:cs typeface="メイリオ"/>
              </a:rPr>
              <a:t> </a:t>
            </a:r>
            <a:r>
              <a:rPr dirty="0" sz="600">
                <a:latin typeface="メイリオ"/>
                <a:cs typeface="メイリオ"/>
              </a:rPr>
              <a:t>shower</a:t>
            </a:r>
            <a:r>
              <a:rPr dirty="0" sz="600" spc="245">
                <a:latin typeface="メイリオ"/>
                <a:cs typeface="メイリオ"/>
              </a:rPr>
              <a:t> </a:t>
            </a:r>
            <a:r>
              <a:rPr dirty="0" sz="600">
                <a:latin typeface="メイリオ"/>
                <a:cs typeface="メイリオ"/>
              </a:rPr>
              <a:t>or</a:t>
            </a:r>
            <a:r>
              <a:rPr dirty="0" sz="600" spc="260">
                <a:latin typeface="メイリオ"/>
                <a:cs typeface="メイリオ"/>
              </a:rPr>
              <a:t> </a:t>
            </a:r>
            <a:r>
              <a:rPr dirty="0" sz="600">
                <a:latin typeface="メイリオ"/>
                <a:cs typeface="メイリオ"/>
              </a:rPr>
              <a:t>bath</a:t>
            </a:r>
            <a:r>
              <a:rPr dirty="0" sz="600" spc="240">
                <a:latin typeface="メイリオ"/>
                <a:cs typeface="メイリオ"/>
              </a:rPr>
              <a:t> </a:t>
            </a:r>
            <a:r>
              <a:rPr dirty="0" sz="600" spc="-25">
                <a:latin typeface="メイリオ"/>
                <a:cs typeface="メイリオ"/>
              </a:rPr>
              <a:t>to</a:t>
            </a:r>
            <a:r>
              <a:rPr dirty="0" sz="600" spc="500">
                <a:latin typeface="メイリオ"/>
                <a:cs typeface="メイリオ"/>
              </a:rPr>
              <a:t> </a:t>
            </a:r>
            <a:r>
              <a:rPr dirty="0" sz="600">
                <a:latin typeface="メイリオ"/>
                <a:cs typeface="メイリオ"/>
              </a:rPr>
              <a:t>improve</a:t>
            </a:r>
            <a:r>
              <a:rPr dirty="0" sz="600" spc="80">
                <a:latin typeface="メイリオ"/>
                <a:cs typeface="メイリオ"/>
              </a:rPr>
              <a:t> </a:t>
            </a:r>
            <a:r>
              <a:rPr dirty="0" sz="600">
                <a:latin typeface="メイリオ"/>
                <a:cs typeface="メイリオ"/>
              </a:rPr>
              <a:t>sleep:</a:t>
            </a:r>
            <a:r>
              <a:rPr dirty="0" sz="600" spc="75">
                <a:latin typeface="メイリオ"/>
                <a:cs typeface="メイリオ"/>
              </a:rPr>
              <a:t> </a:t>
            </a:r>
            <a:r>
              <a:rPr dirty="0" sz="600">
                <a:latin typeface="メイリオ"/>
                <a:cs typeface="メイリオ"/>
              </a:rPr>
              <a:t>A</a:t>
            </a:r>
            <a:r>
              <a:rPr dirty="0" sz="600" spc="80">
                <a:latin typeface="メイリオ"/>
                <a:cs typeface="メイリオ"/>
              </a:rPr>
              <a:t> </a:t>
            </a:r>
            <a:r>
              <a:rPr dirty="0" sz="600">
                <a:latin typeface="メイリオ"/>
                <a:cs typeface="メイリオ"/>
              </a:rPr>
              <a:t>systematic</a:t>
            </a:r>
            <a:r>
              <a:rPr dirty="0" sz="600" spc="75">
                <a:latin typeface="メイリオ"/>
                <a:cs typeface="メイリオ"/>
              </a:rPr>
              <a:t> </a:t>
            </a:r>
            <a:r>
              <a:rPr dirty="0" sz="600">
                <a:latin typeface="メイリオ"/>
                <a:cs typeface="メイリオ"/>
              </a:rPr>
              <a:t>review</a:t>
            </a:r>
            <a:r>
              <a:rPr dirty="0" sz="600" spc="80">
                <a:latin typeface="メイリオ"/>
                <a:cs typeface="メイリオ"/>
              </a:rPr>
              <a:t> </a:t>
            </a:r>
            <a:r>
              <a:rPr dirty="0" sz="600">
                <a:latin typeface="メイリオ"/>
                <a:cs typeface="メイリオ"/>
              </a:rPr>
              <a:t>and</a:t>
            </a:r>
            <a:r>
              <a:rPr dirty="0" sz="600" spc="70">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75">
                <a:latin typeface="メイリオ"/>
                <a:cs typeface="メイリオ"/>
              </a:rPr>
              <a:t> </a:t>
            </a:r>
            <a:r>
              <a:rPr dirty="0" sz="600">
                <a:latin typeface="メイリオ"/>
                <a:cs typeface="メイリオ"/>
              </a:rPr>
              <a:t>Sleep</a:t>
            </a:r>
            <a:r>
              <a:rPr dirty="0" sz="600" spc="75">
                <a:latin typeface="メイリオ"/>
                <a:cs typeface="メイリオ"/>
              </a:rPr>
              <a:t> </a:t>
            </a:r>
            <a:r>
              <a:rPr dirty="0" sz="600">
                <a:latin typeface="メイリオ"/>
                <a:cs typeface="メイリオ"/>
              </a:rPr>
              <a:t>Med</a:t>
            </a:r>
            <a:r>
              <a:rPr dirty="0" sz="600" spc="75">
                <a:latin typeface="メイリオ"/>
                <a:cs typeface="メイリオ"/>
              </a:rPr>
              <a:t> </a:t>
            </a:r>
            <a:r>
              <a:rPr dirty="0" sz="600" spc="-25">
                <a:latin typeface="メイリオ"/>
                <a:cs typeface="メイリオ"/>
              </a:rPr>
              <a:t>Rev</a:t>
            </a:r>
            <a:r>
              <a:rPr dirty="0" sz="600" spc="500">
                <a:latin typeface="メイリオ"/>
                <a:cs typeface="メイリオ"/>
              </a:rPr>
              <a:t> </a:t>
            </a:r>
            <a:r>
              <a:rPr dirty="0" sz="600">
                <a:latin typeface="メイリオ"/>
                <a:cs typeface="メイリオ"/>
              </a:rPr>
              <a:t>46:</a:t>
            </a:r>
            <a:r>
              <a:rPr dirty="0" sz="600" spc="-10">
                <a:latin typeface="メイリオ"/>
                <a:cs typeface="メイリオ"/>
              </a:rPr>
              <a:t> 124-</a:t>
            </a:r>
            <a:r>
              <a:rPr dirty="0" sz="600">
                <a:latin typeface="メイリオ"/>
                <a:cs typeface="メイリオ"/>
              </a:rPr>
              <a:t>135, </a:t>
            </a:r>
            <a:r>
              <a:rPr dirty="0" sz="600" spc="-10">
                <a:latin typeface="メイリオ"/>
                <a:cs typeface="メイリオ"/>
              </a:rPr>
              <a:t>2019.</a:t>
            </a:r>
            <a:endParaRPr sz="600">
              <a:latin typeface="メイリオ"/>
              <a:cs typeface="メイリオ"/>
            </a:endParaRPr>
          </a:p>
          <a:p>
            <a:pPr algn="just" marL="241300" marR="32384" indent="-228600">
              <a:lnSpc>
                <a:spcPct val="100000"/>
              </a:lnSpc>
              <a:spcBef>
                <a:spcPts val="400"/>
              </a:spcBef>
            </a:pPr>
            <a:r>
              <a:rPr dirty="0" sz="600">
                <a:latin typeface="メイリオ"/>
                <a:cs typeface="メイリオ"/>
              </a:rPr>
              <a:t>37.</a:t>
            </a:r>
            <a:r>
              <a:rPr dirty="0" sz="600" spc="190">
                <a:latin typeface="メイリオ"/>
                <a:cs typeface="メイリオ"/>
              </a:rPr>
              <a:t>  </a:t>
            </a:r>
            <a:r>
              <a:rPr dirty="0" sz="600">
                <a:latin typeface="メイリオ"/>
                <a:cs typeface="メイリオ"/>
              </a:rPr>
              <a:t>Saeki</a:t>
            </a:r>
            <a:r>
              <a:rPr dirty="0" sz="600" spc="145">
                <a:latin typeface="メイリオ"/>
                <a:cs typeface="メイリオ"/>
              </a:rPr>
              <a:t> </a:t>
            </a:r>
            <a:r>
              <a:rPr dirty="0" sz="600">
                <a:latin typeface="メイリオ"/>
                <a:cs typeface="メイリオ"/>
              </a:rPr>
              <a:t>Y,</a:t>
            </a:r>
            <a:r>
              <a:rPr dirty="0" sz="600" spc="135">
                <a:latin typeface="メイリオ"/>
                <a:cs typeface="メイリオ"/>
              </a:rPr>
              <a:t> </a:t>
            </a:r>
            <a:r>
              <a:rPr dirty="0" sz="600">
                <a:latin typeface="メイリオ"/>
                <a:cs typeface="メイリオ"/>
              </a:rPr>
              <a:t>Nagai</a:t>
            </a:r>
            <a:r>
              <a:rPr dirty="0" sz="600" spc="145">
                <a:latin typeface="メイリオ"/>
                <a:cs typeface="メイリオ"/>
              </a:rPr>
              <a:t> </a:t>
            </a:r>
            <a:r>
              <a:rPr dirty="0" sz="600">
                <a:latin typeface="メイリオ"/>
                <a:cs typeface="メイリオ"/>
              </a:rPr>
              <a:t>N,</a:t>
            </a:r>
            <a:r>
              <a:rPr dirty="0" sz="600" spc="140">
                <a:latin typeface="メイリオ"/>
                <a:cs typeface="メイリオ"/>
              </a:rPr>
              <a:t> </a:t>
            </a:r>
            <a:r>
              <a:rPr dirty="0" sz="600">
                <a:latin typeface="メイリオ"/>
                <a:cs typeface="メイリオ"/>
              </a:rPr>
              <a:t>Hishinuma</a:t>
            </a:r>
            <a:r>
              <a:rPr dirty="0" sz="600" spc="145">
                <a:latin typeface="メイリオ"/>
                <a:cs typeface="メイリオ"/>
              </a:rPr>
              <a:t> </a:t>
            </a:r>
            <a:r>
              <a:rPr dirty="0" sz="600">
                <a:latin typeface="メイリオ"/>
                <a:cs typeface="メイリオ"/>
              </a:rPr>
              <a:t>M.</a:t>
            </a:r>
            <a:r>
              <a:rPr dirty="0" sz="600" spc="140">
                <a:latin typeface="メイリオ"/>
                <a:cs typeface="メイリオ"/>
              </a:rPr>
              <a:t> </a:t>
            </a:r>
            <a:r>
              <a:rPr dirty="0" sz="600">
                <a:latin typeface="メイリオ"/>
                <a:cs typeface="メイリオ"/>
              </a:rPr>
              <a:t>Effects</a:t>
            </a:r>
            <a:r>
              <a:rPr dirty="0" sz="600" spc="145">
                <a:latin typeface="メイリオ"/>
                <a:cs typeface="メイリオ"/>
              </a:rPr>
              <a:t> </a:t>
            </a:r>
            <a:r>
              <a:rPr dirty="0" sz="600">
                <a:latin typeface="メイリオ"/>
                <a:cs typeface="メイリオ"/>
              </a:rPr>
              <a:t>of</a:t>
            </a:r>
            <a:r>
              <a:rPr dirty="0" sz="600" spc="135">
                <a:latin typeface="メイリオ"/>
                <a:cs typeface="メイリオ"/>
              </a:rPr>
              <a:t> </a:t>
            </a:r>
            <a:r>
              <a:rPr dirty="0" sz="600">
                <a:latin typeface="メイリオ"/>
                <a:cs typeface="メイリオ"/>
              </a:rPr>
              <a:t>footbathing</a:t>
            </a:r>
            <a:r>
              <a:rPr dirty="0" sz="600" spc="145">
                <a:latin typeface="メイリオ"/>
                <a:cs typeface="メイリオ"/>
              </a:rPr>
              <a:t> </a:t>
            </a:r>
            <a:r>
              <a:rPr dirty="0" sz="600">
                <a:latin typeface="メイリオ"/>
                <a:cs typeface="メイリオ"/>
              </a:rPr>
              <a:t>on</a:t>
            </a:r>
            <a:r>
              <a:rPr dirty="0" sz="600" spc="145">
                <a:latin typeface="メイリオ"/>
                <a:cs typeface="メイリオ"/>
              </a:rPr>
              <a:t> </a:t>
            </a:r>
            <a:r>
              <a:rPr dirty="0" sz="600" spc="-10">
                <a:latin typeface="メイリオ"/>
                <a:cs typeface="メイリオ"/>
              </a:rPr>
              <a:t>autonomic</a:t>
            </a:r>
            <a:r>
              <a:rPr dirty="0" sz="600" spc="500">
                <a:latin typeface="メイリオ"/>
                <a:cs typeface="メイリオ"/>
              </a:rPr>
              <a:t> </a:t>
            </a:r>
            <a:r>
              <a:rPr dirty="0" sz="600">
                <a:latin typeface="メイリオ"/>
                <a:cs typeface="メイリオ"/>
              </a:rPr>
              <a:t>nerve</a:t>
            </a:r>
            <a:r>
              <a:rPr dirty="0" sz="600" spc="45">
                <a:latin typeface="メイリオ"/>
                <a:cs typeface="メイリオ"/>
              </a:rPr>
              <a:t> </a:t>
            </a:r>
            <a:r>
              <a:rPr dirty="0" sz="600">
                <a:latin typeface="メイリオ"/>
                <a:cs typeface="メイリオ"/>
              </a:rPr>
              <a:t>and</a:t>
            </a:r>
            <a:r>
              <a:rPr dirty="0" sz="600" spc="45">
                <a:latin typeface="メイリオ"/>
                <a:cs typeface="メイリオ"/>
              </a:rPr>
              <a:t> </a:t>
            </a:r>
            <a:r>
              <a:rPr dirty="0" sz="600">
                <a:latin typeface="メイリオ"/>
                <a:cs typeface="メイリオ"/>
              </a:rPr>
              <a:t>immune</a:t>
            </a:r>
            <a:r>
              <a:rPr dirty="0" sz="600" spc="50">
                <a:latin typeface="メイリオ"/>
                <a:cs typeface="メイリオ"/>
              </a:rPr>
              <a:t> </a:t>
            </a:r>
            <a:r>
              <a:rPr dirty="0" sz="600">
                <a:latin typeface="メイリオ"/>
                <a:cs typeface="メイリオ"/>
              </a:rPr>
              <a:t>function.</a:t>
            </a:r>
            <a:r>
              <a:rPr dirty="0" sz="600" spc="40">
                <a:latin typeface="メイリオ"/>
                <a:cs typeface="メイリオ"/>
              </a:rPr>
              <a:t> </a:t>
            </a:r>
            <a:r>
              <a:rPr dirty="0" sz="600">
                <a:latin typeface="メイリオ"/>
                <a:cs typeface="メイリオ"/>
              </a:rPr>
              <a:t>Complement</a:t>
            </a:r>
            <a:r>
              <a:rPr dirty="0" sz="600" spc="50">
                <a:latin typeface="メイリオ"/>
                <a:cs typeface="メイリオ"/>
              </a:rPr>
              <a:t> </a:t>
            </a:r>
            <a:r>
              <a:rPr dirty="0" sz="600">
                <a:latin typeface="メイリオ"/>
                <a:cs typeface="メイリオ"/>
              </a:rPr>
              <a:t>Ther</a:t>
            </a:r>
            <a:r>
              <a:rPr dirty="0" sz="600" spc="50">
                <a:latin typeface="メイリオ"/>
                <a:cs typeface="メイリオ"/>
              </a:rPr>
              <a:t> </a:t>
            </a:r>
            <a:r>
              <a:rPr dirty="0" sz="600">
                <a:latin typeface="メイリオ"/>
                <a:cs typeface="メイリオ"/>
              </a:rPr>
              <a:t>Clin</a:t>
            </a:r>
            <a:r>
              <a:rPr dirty="0" sz="600" spc="50">
                <a:latin typeface="メイリオ"/>
                <a:cs typeface="メイリオ"/>
              </a:rPr>
              <a:t> </a:t>
            </a:r>
            <a:r>
              <a:rPr dirty="0" sz="600">
                <a:latin typeface="メイリオ"/>
                <a:cs typeface="メイリオ"/>
              </a:rPr>
              <a:t>Pract</a:t>
            </a:r>
            <a:r>
              <a:rPr dirty="0" sz="600" spc="45">
                <a:latin typeface="メイリオ"/>
                <a:cs typeface="メイリオ"/>
              </a:rPr>
              <a:t> </a:t>
            </a:r>
            <a:r>
              <a:rPr dirty="0" sz="600">
                <a:latin typeface="メイリオ"/>
                <a:cs typeface="メイリオ"/>
              </a:rPr>
              <a:t>13:</a:t>
            </a:r>
            <a:r>
              <a:rPr dirty="0" sz="600" spc="40">
                <a:latin typeface="メイリオ"/>
                <a:cs typeface="メイリオ"/>
              </a:rPr>
              <a:t> </a:t>
            </a:r>
            <a:r>
              <a:rPr dirty="0" sz="600" spc="-10">
                <a:latin typeface="メイリオ"/>
                <a:cs typeface="メイリオ"/>
              </a:rPr>
              <a:t>158-</a:t>
            </a:r>
            <a:r>
              <a:rPr dirty="0" sz="600" spc="-20">
                <a:latin typeface="メイリオ"/>
                <a:cs typeface="メイリオ"/>
              </a:rPr>
              <a:t>165,</a:t>
            </a:r>
            <a:r>
              <a:rPr dirty="0" sz="600" spc="500">
                <a:latin typeface="メイリオ"/>
                <a:cs typeface="メイリオ"/>
              </a:rPr>
              <a:t> </a:t>
            </a:r>
            <a:r>
              <a:rPr dirty="0" sz="600" spc="-10">
                <a:latin typeface="メイリオ"/>
                <a:cs typeface="メイリオ"/>
              </a:rPr>
              <a:t>2007.</a:t>
            </a:r>
            <a:endParaRPr sz="600">
              <a:latin typeface="メイリオ"/>
              <a:cs typeface="メイリオ"/>
            </a:endParaRPr>
          </a:p>
          <a:p>
            <a:pPr algn="just" marL="241300" marR="31750" indent="-228600">
              <a:lnSpc>
                <a:spcPct val="100000"/>
              </a:lnSpc>
              <a:spcBef>
                <a:spcPts val="395"/>
              </a:spcBef>
            </a:pPr>
            <a:r>
              <a:rPr dirty="0" sz="600">
                <a:latin typeface="メイリオ"/>
                <a:cs typeface="メイリオ"/>
              </a:rPr>
              <a:t>38.</a:t>
            </a:r>
            <a:r>
              <a:rPr dirty="0" sz="600" spc="190">
                <a:latin typeface="メイリオ"/>
                <a:cs typeface="メイリオ"/>
              </a:rPr>
              <a:t>  </a:t>
            </a:r>
            <a:r>
              <a:rPr dirty="0" sz="600">
                <a:latin typeface="メイリオ"/>
                <a:cs typeface="メイリオ"/>
              </a:rPr>
              <a:t>Cui</a:t>
            </a:r>
            <a:r>
              <a:rPr dirty="0" sz="600" spc="55">
                <a:latin typeface="メイリオ"/>
                <a:cs typeface="メイリオ"/>
              </a:rPr>
              <a:t> </a:t>
            </a:r>
            <a:r>
              <a:rPr dirty="0" sz="600">
                <a:latin typeface="メイリオ"/>
                <a:cs typeface="メイリオ"/>
              </a:rPr>
              <a:t>J,</a:t>
            </a:r>
            <a:r>
              <a:rPr dirty="0" sz="600" spc="50">
                <a:latin typeface="メイリオ"/>
                <a:cs typeface="メイリオ"/>
              </a:rPr>
              <a:t> </a:t>
            </a:r>
            <a:r>
              <a:rPr dirty="0" sz="600">
                <a:latin typeface="メイリオ"/>
                <a:cs typeface="メイリオ"/>
              </a:rPr>
              <a:t>Gao</a:t>
            </a:r>
            <a:r>
              <a:rPr dirty="0" sz="600" spc="65">
                <a:latin typeface="メイリオ"/>
                <a:cs typeface="メイリオ"/>
              </a:rPr>
              <a:t> </a:t>
            </a:r>
            <a:r>
              <a:rPr dirty="0" sz="600">
                <a:latin typeface="メイリオ"/>
                <a:cs typeface="メイリオ"/>
              </a:rPr>
              <a:t>Z,</a:t>
            </a:r>
            <a:r>
              <a:rPr dirty="0" sz="600" spc="50">
                <a:latin typeface="メイリオ"/>
                <a:cs typeface="メイリオ"/>
              </a:rPr>
              <a:t> </a:t>
            </a:r>
            <a:r>
              <a:rPr dirty="0" sz="600">
                <a:latin typeface="メイリオ"/>
                <a:cs typeface="メイリオ"/>
              </a:rPr>
              <a:t>Leuenberger</a:t>
            </a:r>
            <a:r>
              <a:rPr dirty="0" sz="600" spc="65">
                <a:latin typeface="メイリオ"/>
                <a:cs typeface="メイリオ"/>
              </a:rPr>
              <a:t> </a:t>
            </a:r>
            <a:r>
              <a:rPr dirty="0" sz="600">
                <a:latin typeface="メイリオ"/>
                <a:cs typeface="メイリオ"/>
              </a:rPr>
              <a:t>UA,</a:t>
            </a:r>
            <a:r>
              <a:rPr dirty="0" sz="600" spc="50">
                <a:latin typeface="メイリオ"/>
                <a:cs typeface="メイリオ"/>
              </a:rPr>
              <a:t> </a:t>
            </a:r>
            <a:r>
              <a:rPr dirty="0" sz="600">
                <a:latin typeface="メイリオ"/>
                <a:cs typeface="メイリオ"/>
              </a:rPr>
              <a:t>Blaha</a:t>
            </a:r>
            <a:r>
              <a:rPr dirty="0" sz="600" spc="55">
                <a:latin typeface="メイリオ"/>
                <a:cs typeface="メイリオ"/>
              </a:rPr>
              <a:t> </a:t>
            </a:r>
            <a:r>
              <a:rPr dirty="0" sz="600">
                <a:latin typeface="メイリオ"/>
                <a:cs typeface="メイリオ"/>
              </a:rPr>
              <a:t>C,</a:t>
            </a:r>
            <a:r>
              <a:rPr dirty="0" sz="600" spc="55">
                <a:latin typeface="メイリオ"/>
                <a:cs typeface="メイリオ"/>
              </a:rPr>
              <a:t> </a:t>
            </a:r>
            <a:r>
              <a:rPr dirty="0" sz="600">
                <a:latin typeface="メイリオ"/>
                <a:cs typeface="メイリオ"/>
              </a:rPr>
              <a:t>Luck</a:t>
            </a:r>
            <a:r>
              <a:rPr dirty="0" sz="600" spc="50">
                <a:latin typeface="メイリオ"/>
                <a:cs typeface="メイリオ"/>
              </a:rPr>
              <a:t> </a:t>
            </a:r>
            <a:r>
              <a:rPr dirty="0" sz="600">
                <a:latin typeface="メイリオ"/>
                <a:cs typeface="メイリオ"/>
              </a:rPr>
              <a:t>JC,</a:t>
            </a:r>
            <a:r>
              <a:rPr dirty="0" sz="600" spc="50">
                <a:latin typeface="メイリオ"/>
                <a:cs typeface="メイリオ"/>
              </a:rPr>
              <a:t> </a:t>
            </a:r>
            <a:r>
              <a:rPr dirty="0" sz="600">
                <a:latin typeface="メイリオ"/>
                <a:cs typeface="メイリオ"/>
              </a:rPr>
              <a:t>Herr</a:t>
            </a:r>
            <a:r>
              <a:rPr dirty="0" sz="600" spc="60">
                <a:latin typeface="メイリオ"/>
                <a:cs typeface="メイリオ"/>
              </a:rPr>
              <a:t> </a:t>
            </a:r>
            <a:r>
              <a:rPr dirty="0" sz="600">
                <a:latin typeface="メイリオ"/>
                <a:cs typeface="メイリオ"/>
              </a:rPr>
              <a:t>MD,</a:t>
            </a:r>
            <a:r>
              <a:rPr dirty="0" sz="600" spc="55">
                <a:latin typeface="メイリオ"/>
                <a:cs typeface="メイリオ"/>
              </a:rPr>
              <a:t> </a:t>
            </a:r>
            <a:r>
              <a:rPr dirty="0" sz="600">
                <a:latin typeface="メイリオ"/>
                <a:cs typeface="メイリオ"/>
              </a:rPr>
              <a:t>Sinoway</a:t>
            </a:r>
            <a:r>
              <a:rPr dirty="0" sz="600" spc="55">
                <a:latin typeface="メイリオ"/>
                <a:cs typeface="メイリオ"/>
              </a:rPr>
              <a:t> </a:t>
            </a:r>
            <a:r>
              <a:rPr dirty="0" sz="600" spc="-25">
                <a:latin typeface="メイリオ"/>
                <a:cs typeface="メイリオ"/>
              </a:rPr>
              <a:t>LI.</a:t>
            </a:r>
            <a:r>
              <a:rPr dirty="0" sz="600" spc="500">
                <a:latin typeface="メイリオ"/>
                <a:cs typeface="メイリオ"/>
              </a:rPr>
              <a:t> </a:t>
            </a:r>
            <a:r>
              <a:rPr dirty="0" sz="600">
                <a:latin typeface="メイリオ"/>
                <a:cs typeface="メイリオ"/>
              </a:rPr>
              <a:t>Repeated</a:t>
            </a:r>
            <a:r>
              <a:rPr dirty="0" sz="600" spc="20">
                <a:latin typeface="メイリオ"/>
                <a:cs typeface="メイリオ"/>
              </a:rPr>
              <a:t> </a:t>
            </a:r>
            <a:r>
              <a:rPr dirty="0" sz="600">
                <a:latin typeface="メイリオ"/>
                <a:cs typeface="メイリオ"/>
              </a:rPr>
              <a:t>warm</a:t>
            </a:r>
            <a:r>
              <a:rPr dirty="0" sz="600" spc="20">
                <a:latin typeface="メイリオ"/>
                <a:cs typeface="メイリオ"/>
              </a:rPr>
              <a:t> </a:t>
            </a:r>
            <a:r>
              <a:rPr dirty="0" sz="600">
                <a:latin typeface="メイリオ"/>
                <a:cs typeface="メイリオ"/>
              </a:rPr>
              <a:t>water</a:t>
            </a:r>
            <a:r>
              <a:rPr dirty="0" sz="600" spc="20">
                <a:latin typeface="メイリオ"/>
                <a:cs typeface="メイリオ"/>
              </a:rPr>
              <a:t> </a:t>
            </a:r>
            <a:r>
              <a:rPr dirty="0" sz="600">
                <a:latin typeface="メイリオ"/>
                <a:cs typeface="メイリオ"/>
              </a:rPr>
              <a:t>baths</a:t>
            </a:r>
            <a:r>
              <a:rPr dirty="0" sz="600" spc="25">
                <a:latin typeface="メイリオ"/>
                <a:cs typeface="メイリオ"/>
              </a:rPr>
              <a:t> </a:t>
            </a:r>
            <a:r>
              <a:rPr dirty="0" sz="600">
                <a:latin typeface="メイリオ"/>
                <a:cs typeface="メイリオ"/>
              </a:rPr>
              <a:t>decrease</a:t>
            </a:r>
            <a:r>
              <a:rPr dirty="0" sz="600" spc="25">
                <a:latin typeface="メイリオ"/>
                <a:cs typeface="メイリオ"/>
              </a:rPr>
              <a:t> </a:t>
            </a:r>
            <a:r>
              <a:rPr dirty="0" sz="600">
                <a:latin typeface="メイリオ"/>
                <a:cs typeface="メイリオ"/>
              </a:rPr>
              <a:t>sympathetic</a:t>
            </a:r>
            <a:r>
              <a:rPr dirty="0" sz="600" spc="20">
                <a:latin typeface="メイリオ"/>
                <a:cs typeface="メイリオ"/>
              </a:rPr>
              <a:t> </a:t>
            </a:r>
            <a:r>
              <a:rPr dirty="0" sz="600">
                <a:latin typeface="メイリオ"/>
                <a:cs typeface="メイリオ"/>
              </a:rPr>
              <a:t>activity</a:t>
            </a:r>
            <a:r>
              <a:rPr dirty="0" sz="600" spc="10">
                <a:latin typeface="メイリオ"/>
                <a:cs typeface="メイリオ"/>
              </a:rPr>
              <a:t> </a:t>
            </a:r>
            <a:r>
              <a:rPr dirty="0" sz="600">
                <a:latin typeface="メイリオ"/>
                <a:cs typeface="メイリオ"/>
              </a:rPr>
              <a:t>in</a:t>
            </a:r>
            <a:r>
              <a:rPr dirty="0" sz="600" spc="20">
                <a:latin typeface="メイリオ"/>
                <a:cs typeface="メイリオ"/>
              </a:rPr>
              <a:t> </a:t>
            </a:r>
            <a:r>
              <a:rPr dirty="0" sz="600">
                <a:latin typeface="メイリオ"/>
                <a:cs typeface="メイリオ"/>
              </a:rPr>
              <a:t>humans.</a:t>
            </a:r>
            <a:r>
              <a:rPr dirty="0" sz="600" spc="15">
                <a:latin typeface="メイリオ"/>
                <a:cs typeface="メイリオ"/>
              </a:rPr>
              <a:t> </a:t>
            </a:r>
            <a:r>
              <a:rPr dirty="0" sz="600" spc="-50">
                <a:latin typeface="メイリオ"/>
                <a:cs typeface="メイリオ"/>
              </a:rPr>
              <a:t>J</a:t>
            </a:r>
            <a:r>
              <a:rPr dirty="0" sz="600" spc="500">
                <a:latin typeface="メイリオ"/>
                <a:cs typeface="メイリオ"/>
              </a:rPr>
              <a:t> </a:t>
            </a:r>
            <a:r>
              <a:rPr dirty="0" sz="600">
                <a:latin typeface="メイリオ"/>
                <a:cs typeface="メイリオ"/>
              </a:rPr>
              <a:t>Appl</a:t>
            </a:r>
            <a:r>
              <a:rPr dirty="0" sz="600" spc="-25">
                <a:latin typeface="メイリオ"/>
                <a:cs typeface="メイリオ"/>
              </a:rPr>
              <a:t> </a:t>
            </a:r>
            <a:r>
              <a:rPr dirty="0" sz="600">
                <a:latin typeface="メイリオ"/>
                <a:cs typeface="メイリオ"/>
              </a:rPr>
              <a:t>Physiol</a:t>
            </a:r>
            <a:r>
              <a:rPr dirty="0" sz="600" spc="-40">
                <a:latin typeface="メイリオ"/>
                <a:cs typeface="メイリオ"/>
              </a:rPr>
              <a:t> </a:t>
            </a:r>
            <a:r>
              <a:rPr dirty="0" sz="600">
                <a:latin typeface="メイリオ"/>
                <a:cs typeface="メイリオ"/>
              </a:rPr>
              <a:t>(1985)</a:t>
            </a:r>
            <a:r>
              <a:rPr dirty="0" sz="600" spc="-15">
                <a:latin typeface="メイリオ"/>
                <a:cs typeface="メイリオ"/>
              </a:rPr>
              <a:t> </a:t>
            </a:r>
            <a:r>
              <a:rPr dirty="0" sz="600">
                <a:latin typeface="メイリオ"/>
                <a:cs typeface="メイリオ"/>
              </a:rPr>
              <a:t>133:</a:t>
            </a:r>
            <a:r>
              <a:rPr dirty="0" sz="600" spc="-15">
                <a:latin typeface="メイリオ"/>
                <a:cs typeface="メイリオ"/>
              </a:rPr>
              <a:t> </a:t>
            </a:r>
            <a:r>
              <a:rPr dirty="0" sz="600" spc="-10">
                <a:latin typeface="メイリオ"/>
                <a:cs typeface="メイリオ"/>
              </a:rPr>
              <a:t>234-</a:t>
            </a:r>
            <a:r>
              <a:rPr dirty="0" sz="600">
                <a:latin typeface="メイリオ"/>
                <a:cs typeface="メイリオ"/>
              </a:rPr>
              <a:t>245,</a:t>
            </a:r>
            <a:r>
              <a:rPr dirty="0" sz="600" spc="-10">
                <a:latin typeface="メイリオ"/>
                <a:cs typeface="メイリオ"/>
              </a:rPr>
              <a:t> 2022.</a:t>
            </a:r>
            <a:endParaRPr sz="600">
              <a:latin typeface="メイリオ"/>
              <a:cs typeface="メイリオ"/>
            </a:endParaRPr>
          </a:p>
          <a:p>
            <a:pPr algn="just" marL="241300" marR="33655" indent="-228600">
              <a:lnSpc>
                <a:spcPct val="100000"/>
              </a:lnSpc>
              <a:spcBef>
                <a:spcPts val="405"/>
              </a:spcBef>
            </a:pPr>
            <a:r>
              <a:rPr dirty="0" sz="600">
                <a:latin typeface="メイリオ"/>
                <a:cs typeface="メイリオ"/>
              </a:rPr>
              <a:t>39.</a:t>
            </a:r>
            <a:r>
              <a:rPr dirty="0" sz="600" spc="195">
                <a:latin typeface="メイリオ"/>
                <a:cs typeface="メイリオ"/>
              </a:rPr>
              <a:t>  </a:t>
            </a:r>
            <a:r>
              <a:rPr dirty="0" sz="600">
                <a:latin typeface="メイリオ"/>
                <a:cs typeface="メイリオ"/>
              </a:rPr>
              <a:t>Monk</a:t>
            </a:r>
            <a:r>
              <a:rPr dirty="0" sz="600" spc="270">
                <a:latin typeface="メイリオ"/>
                <a:cs typeface="メイリオ"/>
              </a:rPr>
              <a:t> </a:t>
            </a:r>
            <a:r>
              <a:rPr dirty="0" sz="600">
                <a:latin typeface="メイリオ"/>
                <a:cs typeface="メイリオ"/>
              </a:rPr>
              <a:t>TH,</a:t>
            </a:r>
            <a:r>
              <a:rPr dirty="0" sz="600" spc="245">
                <a:latin typeface="メイリオ"/>
                <a:cs typeface="メイリオ"/>
              </a:rPr>
              <a:t> </a:t>
            </a:r>
            <a:r>
              <a:rPr dirty="0" sz="600">
                <a:latin typeface="メイリオ"/>
                <a:cs typeface="メイリオ"/>
              </a:rPr>
              <a:t>Reynolds</a:t>
            </a:r>
            <a:r>
              <a:rPr dirty="0" sz="600" spc="250">
                <a:latin typeface="メイリオ"/>
                <a:cs typeface="メイリオ"/>
              </a:rPr>
              <a:t> </a:t>
            </a:r>
            <a:r>
              <a:rPr dirty="0" sz="600">
                <a:latin typeface="メイリオ"/>
                <a:cs typeface="メイリオ"/>
              </a:rPr>
              <a:t>CF,</a:t>
            </a:r>
            <a:r>
              <a:rPr dirty="0" sz="600" spc="250">
                <a:latin typeface="メイリオ"/>
                <a:cs typeface="メイリオ"/>
              </a:rPr>
              <a:t> </a:t>
            </a:r>
            <a:r>
              <a:rPr dirty="0" sz="600">
                <a:latin typeface="メイリオ"/>
                <a:cs typeface="メイリオ"/>
              </a:rPr>
              <a:t>Buysse</a:t>
            </a:r>
            <a:r>
              <a:rPr dirty="0" sz="600" spc="254">
                <a:latin typeface="メイリオ"/>
                <a:cs typeface="メイリオ"/>
              </a:rPr>
              <a:t> </a:t>
            </a:r>
            <a:r>
              <a:rPr dirty="0" sz="600">
                <a:latin typeface="メイリオ"/>
                <a:cs typeface="メイリオ"/>
              </a:rPr>
              <a:t>DJ,</a:t>
            </a:r>
            <a:r>
              <a:rPr dirty="0" sz="600" spc="265">
                <a:latin typeface="メイリオ"/>
                <a:cs typeface="メイリオ"/>
              </a:rPr>
              <a:t> </a:t>
            </a:r>
            <a:r>
              <a:rPr dirty="0" sz="600">
                <a:latin typeface="メイリオ"/>
                <a:cs typeface="メイリオ"/>
              </a:rPr>
              <a:t>DeGrazia</a:t>
            </a:r>
            <a:r>
              <a:rPr dirty="0" sz="600" spc="250">
                <a:latin typeface="メイリオ"/>
                <a:cs typeface="メイリオ"/>
              </a:rPr>
              <a:t> </a:t>
            </a:r>
            <a:r>
              <a:rPr dirty="0" sz="600">
                <a:latin typeface="メイリオ"/>
                <a:cs typeface="メイリオ"/>
              </a:rPr>
              <a:t>JM,</a:t>
            </a:r>
            <a:r>
              <a:rPr dirty="0" sz="600" spc="245">
                <a:latin typeface="メイリオ"/>
                <a:cs typeface="メイリオ"/>
              </a:rPr>
              <a:t> </a:t>
            </a:r>
            <a:r>
              <a:rPr dirty="0" sz="600">
                <a:latin typeface="メイリオ"/>
                <a:cs typeface="メイリオ"/>
              </a:rPr>
              <a:t>Kupfer</a:t>
            </a:r>
            <a:r>
              <a:rPr dirty="0" sz="600" spc="260">
                <a:latin typeface="メイリオ"/>
                <a:cs typeface="メイリオ"/>
              </a:rPr>
              <a:t> </a:t>
            </a:r>
            <a:r>
              <a:rPr dirty="0" sz="600">
                <a:latin typeface="メイリオ"/>
                <a:cs typeface="メイリオ"/>
              </a:rPr>
              <a:t>DJ.</a:t>
            </a:r>
            <a:r>
              <a:rPr dirty="0" sz="600" spc="245">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a:latin typeface="メイリオ"/>
                <a:cs typeface="メイリオ"/>
              </a:rPr>
              <a:t>relationship</a:t>
            </a:r>
            <a:r>
              <a:rPr dirty="0" sz="600" spc="180">
                <a:latin typeface="メイリオ"/>
                <a:cs typeface="メイリオ"/>
              </a:rPr>
              <a:t> </a:t>
            </a:r>
            <a:r>
              <a:rPr dirty="0" sz="600">
                <a:latin typeface="メイリオ"/>
                <a:cs typeface="メイリオ"/>
              </a:rPr>
              <a:t>between</a:t>
            </a:r>
            <a:r>
              <a:rPr dirty="0" sz="600" spc="180">
                <a:latin typeface="メイリオ"/>
                <a:cs typeface="メイリオ"/>
              </a:rPr>
              <a:t> </a:t>
            </a:r>
            <a:r>
              <a:rPr dirty="0" sz="600">
                <a:latin typeface="メイリオ"/>
                <a:cs typeface="メイリオ"/>
              </a:rPr>
              <a:t>lifestyle</a:t>
            </a:r>
            <a:r>
              <a:rPr dirty="0" sz="600" spc="190">
                <a:latin typeface="メイリオ"/>
                <a:cs typeface="メイリオ"/>
              </a:rPr>
              <a:t> </a:t>
            </a:r>
            <a:r>
              <a:rPr dirty="0" sz="600">
                <a:latin typeface="メイリオ"/>
                <a:cs typeface="メイリオ"/>
              </a:rPr>
              <a:t>regularity</a:t>
            </a:r>
            <a:r>
              <a:rPr dirty="0" sz="600" spc="170">
                <a:latin typeface="メイリオ"/>
                <a:cs typeface="メイリオ"/>
              </a:rPr>
              <a:t> </a:t>
            </a:r>
            <a:r>
              <a:rPr dirty="0" sz="600">
                <a:latin typeface="メイリオ"/>
                <a:cs typeface="メイリオ"/>
              </a:rPr>
              <a:t>and</a:t>
            </a:r>
            <a:r>
              <a:rPr dirty="0" sz="600" spc="180">
                <a:latin typeface="メイリオ"/>
                <a:cs typeface="メイリオ"/>
              </a:rPr>
              <a:t> </a:t>
            </a:r>
            <a:r>
              <a:rPr dirty="0" sz="600">
                <a:latin typeface="メイリオ"/>
                <a:cs typeface="メイリオ"/>
              </a:rPr>
              <a:t>subjective</a:t>
            </a:r>
            <a:r>
              <a:rPr dirty="0" sz="600" spc="185">
                <a:latin typeface="メイリオ"/>
                <a:cs typeface="メイリオ"/>
              </a:rPr>
              <a:t> </a:t>
            </a:r>
            <a:r>
              <a:rPr dirty="0" sz="600">
                <a:latin typeface="メイリオ"/>
                <a:cs typeface="メイリオ"/>
              </a:rPr>
              <a:t>sleep</a:t>
            </a:r>
            <a:r>
              <a:rPr dirty="0" sz="600" spc="175">
                <a:latin typeface="メイリオ"/>
                <a:cs typeface="メイリオ"/>
              </a:rPr>
              <a:t> </a:t>
            </a:r>
            <a:r>
              <a:rPr dirty="0" sz="600" spc="-10">
                <a:latin typeface="メイリオ"/>
                <a:cs typeface="メイリオ"/>
              </a:rPr>
              <a:t>quality.</a:t>
            </a:r>
            <a:r>
              <a:rPr dirty="0" sz="600" spc="500">
                <a:latin typeface="メイリオ"/>
                <a:cs typeface="メイリオ"/>
              </a:rPr>
              <a:t> </a:t>
            </a:r>
            <a:r>
              <a:rPr dirty="0" sz="600">
                <a:latin typeface="メイリオ"/>
                <a:cs typeface="メイリオ"/>
              </a:rPr>
              <a:t>Chronobiol</a:t>
            </a:r>
            <a:r>
              <a:rPr dirty="0" sz="600" spc="-30">
                <a:latin typeface="メイリオ"/>
                <a:cs typeface="メイリオ"/>
              </a:rPr>
              <a:t> </a:t>
            </a:r>
            <a:r>
              <a:rPr dirty="0" sz="600">
                <a:latin typeface="メイリオ"/>
                <a:cs typeface="メイリオ"/>
              </a:rPr>
              <a:t>Int</a:t>
            </a:r>
            <a:r>
              <a:rPr dirty="0" sz="600" spc="-25">
                <a:latin typeface="メイリオ"/>
                <a:cs typeface="メイリオ"/>
              </a:rPr>
              <a:t> </a:t>
            </a:r>
            <a:r>
              <a:rPr dirty="0" sz="600">
                <a:latin typeface="メイリオ"/>
                <a:cs typeface="メイリオ"/>
              </a:rPr>
              <a:t>20:</a:t>
            </a:r>
            <a:r>
              <a:rPr dirty="0" sz="600" spc="-15">
                <a:latin typeface="メイリオ"/>
                <a:cs typeface="メイリオ"/>
              </a:rPr>
              <a:t> </a:t>
            </a:r>
            <a:r>
              <a:rPr dirty="0" sz="600" spc="-10">
                <a:latin typeface="メイリオ"/>
                <a:cs typeface="メイリオ"/>
              </a:rPr>
              <a:t>97-</a:t>
            </a:r>
            <a:r>
              <a:rPr dirty="0" sz="600">
                <a:latin typeface="メイリオ"/>
                <a:cs typeface="メイリオ"/>
              </a:rPr>
              <a:t>107,</a:t>
            </a:r>
            <a:r>
              <a:rPr dirty="0" sz="600" spc="-15">
                <a:latin typeface="メイリオ"/>
                <a:cs typeface="メイリオ"/>
              </a:rPr>
              <a:t> </a:t>
            </a:r>
            <a:r>
              <a:rPr dirty="0" sz="600" spc="-10">
                <a:latin typeface="メイリオ"/>
                <a:cs typeface="メイリオ"/>
              </a:rPr>
              <a:t>2003.</a:t>
            </a:r>
            <a:endParaRPr sz="600">
              <a:latin typeface="メイリオ"/>
              <a:cs typeface="メイリオ"/>
            </a:endParaRPr>
          </a:p>
          <a:p>
            <a:pPr algn="just" marL="241300" marR="33020" indent="-228600">
              <a:lnSpc>
                <a:spcPct val="100000"/>
              </a:lnSpc>
              <a:spcBef>
                <a:spcPts val="400"/>
              </a:spcBef>
            </a:pPr>
            <a:r>
              <a:rPr dirty="0" sz="600">
                <a:latin typeface="メイリオ"/>
                <a:cs typeface="メイリオ"/>
              </a:rPr>
              <a:t>40.</a:t>
            </a:r>
            <a:r>
              <a:rPr dirty="0" sz="600" spc="500">
                <a:latin typeface="メイリオ"/>
                <a:cs typeface="メイリオ"/>
              </a:rPr>
              <a:t> </a:t>
            </a:r>
            <a:r>
              <a:rPr dirty="0" sz="600" spc="-10">
                <a:latin typeface="メイリオ"/>
                <a:cs typeface="メイリオ"/>
              </a:rPr>
              <a:t>Aritake-</a:t>
            </a:r>
            <a:r>
              <a:rPr dirty="0" sz="600">
                <a:latin typeface="メイリオ"/>
                <a:cs typeface="メイリオ"/>
              </a:rPr>
              <a:t>Okada S, Kaneita Y, Uchiyama M, Mishima K, Ohida T. </a:t>
            </a:r>
            <a:r>
              <a:rPr dirty="0" sz="600" spc="-20">
                <a:latin typeface="メイリオ"/>
                <a:cs typeface="メイリオ"/>
              </a:rPr>
              <a:t>Non-</a:t>
            </a:r>
            <a:r>
              <a:rPr dirty="0" sz="600">
                <a:latin typeface="メイリオ"/>
                <a:cs typeface="メイリオ"/>
              </a:rPr>
              <a:t>pharmacological</a:t>
            </a:r>
            <a:r>
              <a:rPr dirty="0" sz="600" spc="5">
                <a:latin typeface="メイリオ"/>
                <a:cs typeface="メイリオ"/>
              </a:rPr>
              <a:t> </a:t>
            </a:r>
            <a:r>
              <a:rPr dirty="0" sz="600" spc="-10">
                <a:latin typeface="メイリオ"/>
                <a:cs typeface="メイリオ"/>
              </a:rPr>
              <a:t>self-</a:t>
            </a:r>
            <a:r>
              <a:rPr dirty="0" sz="600">
                <a:latin typeface="メイリオ"/>
                <a:cs typeface="メイリオ"/>
              </a:rPr>
              <a:t>management of</a:t>
            </a:r>
            <a:r>
              <a:rPr dirty="0" sz="600" spc="190">
                <a:latin typeface="メイリオ"/>
                <a:cs typeface="メイリオ"/>
              </a:rPr>
              <a:t> </a:t>
            </a:r>
            <a:r>
              <a:rPr dirty="0" sz="600">
                <a:latin typeface="メイリオ"/>
                <a:cs typeface="メイリオ"/>
              </a:rPr>
              <a:t>sleep</a:t>
            </a:r>
            <a:r>
              <a:rPr dirty="0" sz="600" spc="-10">
                <a:latin typeface="メイリオ"/>
                <a:cs typeface="メイリオ"/>
              </a:rPr>
              <a:t> </a:t>
            </a:r>
            <a:r>
              <a:rPr dirty="0" sz="600">
                <a:latin typeface="メイリオ"/>
                <a:cs typeface="メイリオ"/>
              </a:rPr>
              <a:t>among the Japanese </a:t>
            </a:r>
            <a:r>
              <a:rPr dirty="0" sz="600" spc="-10">
                <a:latin typeface="メイリオ"/>
                <a:cs typeface="メイリオ"/>
              </a:rPr>
              <a:t>general</a:t>
            </a:r>
            <a:r>
              <a:rPr dirty="0" sz="600" spc="500">
                <a:latin typeface="メイリオ"/>
                <a:cs typeface="メイリオ"/>
              </a:rPr>
              <a:t> </a:t>
            </a:r>
            <a:r>
              <a:rPr dirty="0" sz="600">
                <a:latin typeface="メイリオ"/>
                <a:cs typeface="メイリオ"/>
              </a:rPr>
              <a:t>population.</a:t>
            </a:r>
            <a:r>
              <a:rPr dirty="0" sz="600" spc="-10">
                <a:latin typeface="メイリオ"/>
                <a:cs typeface="メイリオ"/>
              </a:rPr>
              <a:t> </a:t>
            </a:r>
            <a:r>
              <a:rPr dirty="0" sz="600">
                <a:latin typeface="メイリオ"/>
                <a:cs typeface="メイリオ"/>
              </a:rPr>
              <a:t>J</a:t>
            </a:r>
            <a:r>
              <a:rPr dirty="0" sz="600" spc="-30">
                <a:latin typeface="メイリオ"/>
                <a:cs typeface="メイリオ"/>
              </a:rPr>
              <a:t> </a:t>
            </a:r>
            <a:r>
              <a:rPr dirty="0" sz="600">
                <a:latin typeface="メイリオ"/>
                <a:cs typeface="メイリオ"/>
              </a:rPr>
              <a:t>Clin</a:t>
            </a:r>
            <a:r>
              <a:rPr dirty="0" sz="600" spc="-35">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5:</a:t>
            </a:r>
            <a:r>
              <a:rPr dirty="0" sz="600" spc="-10">
                <a:latin typeface="メイリオ"/>
                <a:cs typeface="メイリオ"/>
              </a:rPr>
              <a:t> 464-</a:t>
            </a:r>
            <a:r>
              <a:rPr dirty="0" sz="600">
                <a:latin typeface="メイリオ"/>
                <a:cs typeface="メイリオ"/>
              </a:rPr>
              <a:t>469,</a:t>
            </a:r>
            <a:r>
              <a:rPr dirty="0" sz="600" spc="5">
                <a:latin typeface="メイリオ"/>
                <a:cs typeface="メイリオ"/>
              </a:rPr>
              <a:t> </a:t>
            </a:r>
            <a:r>
              <a:rPr dirty="0" sz="600" spc="-10">
                <a:latin typeface="メイリオ"/>
                <a:cs typeface="メイリオ"/>
              </a:rPr>
              <a:t>2009.</a:t>
            </a:r>
            <a:endParaRPr sz="600">
              <a:latin typeface="メイリオ"/>
              <a:cs typeface="メイリオ"/>
            </a:endParaRPr>
          </a:p>
          <a:p>
            <a:pPr algn="just" marL="241300" marR="33655" indent="-228600">
              <a:lnSpc>
                <a:spcPct val="100000"/>
              </a:lnSpc>
              <a:spcBef>
                <a:spcPts val="395"/>
              </a:spcBef>
            </a:pPr>
            <a:r>
              <a:rPr dirty="0" sz="600">
                <a:latin typeface="メイリオ"/>
                <a:cs typeface="メイリオ"/>
              </a:rPr>
              <a:t>41.</a:t>
            </a:r>
            <a:r>
              <a:rPr dirty="0" sz="600" spc="195">
                <a:latin typeface="メイリオ"/>
                <a:cs typeface="メイリオ"/>
              </a:rPr>
              <a:t>  </a:t>
            </a:r>
            <a:r>
              <a:rPr dirty="0" sz="600">
                <a:latin typeface="メイリオ"/>
                <a:cs typeface="メイリオ"/>
              </a:rPr>
              <a:t>Meyer</a:t>
            </a:r>
            <a:r>
              <a:rPr dirty="0" sz="600" spc="225">
                <a:latin typeface="メイリオ"/>
                <a:cs typeface="メイリオ"/>
              </a:rPr>
              <a:t> </a:t>
            </a:r>
            <a:r>
              <a:rPr dirty="0" sz="600">
                <a:latin typeface="メイリオ"/>
                <a:cs typeface="メイリオ"/>
              </a:rPr>
              <a:t>N,</a:t>
            </a:r>
            <a:r>
              <a:rPr dirty="0" sz="600" spc="210">
                <a:latin typeface="メイリオ"/>
                <a:cs typeface="メイリオ"/>
              </a:rPr>
              <a:t> </a:t>
            </a:r>
            <a:r>
              <a:rPr dirty="0" sz="600">
                <a:latin typeface="メイリオ"/>
                <a:cs typeface="メイリオ"/>
              </a:rPr>
              <a:t>Harvey</a:t>
            </a:r>
            <a:r>
              <a:rPr dirty="0" sz="600" spc="210">
                <a:latin typeface="メイリオ"/>
                <a:cs typeface="メイリオ"/>
              </a:rPr>
              <a:t> </a:t>
            </a:r>
            <a:r>
              <a:rPr dirty="0" sz="600">
                <a:latin typeface="メイリオ"/>
                <a:cs typeface="メイリオ"/>
              </a:rPr>
              <a:t>AG,</a:t>
            </a:r>
            <a:r>
              <a:rPr dirty="0" sz="600" spc="210">
                <a:latin typeface="メイリオ"/>
                <a:cs typeface="メイリオ"/>
              </a:rPr>
              <a:t> </a:t>
            </a:r>
            <a:r>
              <a:rPr dirty="0" sz="600">
                <a:latin typeface="メイリオ"/>
                <a:cs typeface="メイリオ"/>
              </a:rPr>
              <a:t>Lockley</a:t>
            </a:r>
            <a:r>
              <a:rPr dirty="0" sz="600" spc="215">
                <a:latin typeface="メイリオ"/>
                <a:cs typeface="メイリオ"/>
              </a:rPr>
              <a:t> </a:t>
            </a:r>
            <a:r>
              <a:rPr dirty="0" sz="600">
                <a:latin typeface="メイリオ"/>
                <a:cs typeface="メイリオ"/>
              </a:rPr>
              <a:t>SW,</a:t>
            </a:r>
            <a:r>
              <a:rPr dirty="0" sz="600" spc="210">
                <a:latin typeface="メイリオ"/>
                <a:cs typeface="メイリオ"/>
              </a:rPr>
              <a:t> </a:t>
            </a:r>
            <a:r>
              <a:rPr dirty="0" sz="600">
                <a:latin typeface="メイリオ"/>
                <a:cs typeface="メイリオ"/>
              </a:rPr>
              <a:t>Dijk</a:t>
            </a:r>
            <a:r>
              <a:rPr dirty="0" sz="600" spc="220">
                <a:latin typeface="メイリオ"/>
                <a:cs typeface="メイリオ"/>
              </a:rPr>
              <a:t> </a:t>
            </a:r>
            <a:r>
              <a:rPr dirty="0" sz="600">
                <a:latin typeface="メイリオ"/>
                <a:cs typeface="メイリオ"/>
              </a:rPr>
              <a:t>DJ.</a:t>
            </a:r>
            <a:r>
              <a:rPr dirty="0" sz="600" spc="210">
                <a:latin typeface="メイリオ"/>
                <a:cs typeface="メイリオ"/>
              </a:rPr>
              <a:t> </a:t>
            </a:r>
            <a:r>
              <a:rPr dirty="0" sz="600">
                <a:latin typeface="メイリオ"/>
                <a:cs typeface="メイリオ"/>
              </a:rPr>
              <a:t>Circadian</a:t>
            </a:r>
            <a:r>
              <a:rPr dirty="0" sz="600" spc="204">
                <a:latin typeface="メイリオ"/>
                <a:cs typeface="メイリオ"/>
              </a:rPr>
              <a:t> </a:t>
            </a:r>
            <a:r>
              <a:rPr dirty="0" sz="600">
                <a:latin typeface="メイリオ"/>
                <a:cs typeface="メイリオ"/>
              </a:rPr>
              <a:t>rhythms</a:t>
            </a:r>
            <a:r>
              <a:rPr dirty="0" sz="600" spc="215">
                <a:latin typeface="メイリオ"/>
                <a:cs typeface="メイリオ"/>
              </a:rPr>
              <a:t> </a:t>
            </a:r>
            <a:r>
              <a:rPr dirty="0" sz="600" spc="-25">
                <a:latin typeface="メイリオ"/>
                <a:cs typeface="メイリオ"/>
              </a:rPr>
              <a:t>and</a:t>
            </a:r>
            <a:r>
              <a:rPr dirty="0" sz="600" spc="500">
                <a:latin typeface="メイリオ"/>
                <a:cs typeface="メイリオ"/>
              </a:rPr>
              <a:t> </a:t>
            </a:r>
            <a:r>
              <a:rPr dirty="0" sz="600">
                <a:latin typeface="メイリオ"/>
                <a:cs typeface="メイリオ"/>
              </a:rPr>
              <a:t>disorders</a:t>
            </a:r>
            <a:r>
              <a:rPr dirty="0" sz="600" spc="-15">
                <a:latin typeface="メイリオ"/>
                <a:cs typeface="メイリオ"/>
              </a:rPr>
              <a:t> </a:t>
            </a:r>
            <a:r>
              <a:rPr dirty="0" sz="600">
                <a:latin typeface="メイリオ"/>
                <a:cs typeface="メイリオ"/>
              </a:rPr>
              <a:t>of</a:t>
            </a:r>
            <a:r>
              <a:rPr dirty="0" sz="600" spc="-30">
                <a:latin typeface="メイリオ"/>
                <a:cs typeface="メイリオ"/>
              </a:rPr>
              <a:t> </a:t>
            </a:r>
            <a:r>
              <a:rPr dirty="0" sz="600">
                <a:latin typeface="メイリオ"/>
                <a:cs typeface="メイリオ"/>
              </a:rPr>
              <a:t>the</a:t>
            </a:r>
            <a:r>
              <a:rPr dirty="0" sz="600" spc="-20">
                <a:latin typeface="メイリオ"/>
                <a:cs typeface="メイリオ"/>
              </a:rPr>
              <a:t> </a:t>
            </a:r>
            <a:r>
              <a:rPr dirty="0" sz="600">
                <a:latin typeface="メイリオ"/>
                <a:cs typeface="メイリオ"/>
              </a:rPr>
              <a:t>timing</a:t>
            </a:r>
            <a:r>
              <a:rPr dirty="0" sz="600" spc="-30">
                <a:latin typeface="メイリオ"/>
                <a:cs typeface="メイリオ"/>
              </a:rPr>
              <a:t> </a:t>
            </a:r>
            <a:r>
              <a:rPr dirty="0" sz="600">
                <a:latin typeface="メイリオ"/>
                <a:cs typeface="メイリオ"/>
              </a:rPr>
              <a:t>of</a:t>
            </a:r>
            <a:r>
              <a:rPr dirty="0" sz="600" spc="-30">
                <a:latin typeface="メイリオ"/>
                <a:cs typeface="メイリオ"/>
              </a:rPr>
              <a:t> </a:t>
            </a:r>
            <a:r>
              <a:rPr dirty="0" sz="600">
                <a:latin typeface="メイリオ"/>
                <a:cs typeface="メイリオ"/>
              </a:rPr>
              <a:t>sleep.</a:t>
            </a:r>
            <a:r>
              <a:rPr dirty="0" sz="600" spc="-15">
                <a:latin typeface="メイリオ"/>
                <a:cs typeface="メイリオ"/>
              </a:rPr>
              <a:t> </a:t>
            </a:r>
            <a:r>
              <a:rPr dirty="0" sz="600">
                <a:latin typeface="メイリオ"/>
                <a:cs typeface="メイリオ"/>
              </a:rPr>
              <a:t>Lancet</a:t>
            </a:r>
            <a:r>
              <a:rPr dirty="0" sz="600" spc="-15">
                <a:latin typeface="メイリオ"/>
                <a:cs typeface="メイリオ"/>
              </a:rPr>
              <a:t> </a:t>
            </a:r>
            <a:r>
              <a:rPr dirty="0" sz="600">
                <a:latin typeface="メイリオ"/>
                <a:cs typeface="メイリオ"/>
              </a:rPr>
              <a:t>400:</a:t>
            </a:r>
            <a:r>
              <a:rPr dirty="0" sz="600" spc="-15">
                <a:latin typeface="メイリオ"/>
                <a:cs typeface="メイリオ"/>
              </a:rPr>
              <a:t> </a:t>
            </a:r>
            <a:r>
              <a:rPr dirty="0" sz="600" spc="-10">
                <a:latin typeface="メイリオ"/>
                <a:cs typeface="メイリオ"/>
              </a:rPr>
              <a:t>1061-</a:t>
            </a:r>
            <a:r>
              <a:rPr dirty="0" sz="600">
                <a:latin typeface="メイリオ"/>
                <a:cs typeface="メイリオ"/>
              </a:rPr>
              <a:t>1078,</a:t>
            </a:r>
            <a:r>
              <a:rPr dirty="0" sz="600" spc="-5">
                <a:latin typeface="メイリオ"/>
                <a:cs typeface="メイリオ"/>
              </a:rPr>
              <a:t> </a:t>
            </a:r>
            <a:r>
              <a:rPr dirty="0" sz="600" spc="-10">
                <a:latin typeface="メイリオ"/>
                <a:cs typeface="メイリオ"/>
              </a:rPr>
              <a:t>2022.</a:t>
            </a:r>
            <a:endParaRPr sz="600">
              <a:latin typeface="メイリオ"/>
              <a:cs typeface="メイリオ"/>
            </a:endParaRPr>
          </a:p>
          <a:p>
            <a:pPr algn="just" marL="241300" marR="32384" indent="-228600">
              <a:lnSpc>
                <a:spcPct val="100000"/>
              </a:lnSpc>
              <a:spcBef>
                <a:spcPts val="405"/>
              </a:spcBef>
            </a:pPr>
            <a:r>
              <a:rPr dirty="0" sz="600">
                <a:latin typeface="メイリオ"/>
                <a:cs typeface="メイリオ"/>
              </a:rPr>
              <a:t>42.</a:t>
            </a:r>
            <a:r>
              <a:rPr dirty="0" sz="600" spc="200">
                <a:latin typeface="メイリオ"/>
                <a:cs typeface="メイリオ"/>
              </a:rPr>
              <a:t>  </a:t>
            </a:r>
            <a:r>
              <a:rPr dirty="0" sz="600">
                <a:latin typeface="メイリオ"/>
                <a:cs typeface="メイリオ"/>
              </a:rPr>
              <a:t>Furihata</a:t>
            </a:r>
            <a:r>
              <a:rPr dirty="0" sz="600" spc="220">
                <a:latin typeface="メイリオ"/>
                <a:cs typeface="メイリオ"/>
              </a:rPr>
              <a:t> </a:t>
            </a:r>
            <a:r>
              <a:rPr dirty="0" sz="600">
                <a:latin typeface="メイリオ"/>
                <a:cs typeface="メイリオ"/>
              </a:rPr>
              <a:t>R,</a:t>
            </a:r>
            <a:r>
              <a:rPr dirty="0" sz="600" spc="215">
                <a:latin typeface="メイリオ"/>
                <a:cs typeface="メイリオ"/>
              </a:rPr>
              <a:t> </a:t>
            </a:r>
            <a:r>
              <a:rPr dirty="0" sz="600">
                <a:latin typeface="メイリオ"/>
                <a:cs typeface="メイリオ"/>
              </a:rPr>
              <a:t>Konno</a:t>
            </a:r>
            <a:r>
              <a:rPr dirty="0" sz="600" spc="220">
                <a:latin typeface="メイリオ"/>
                <a:cs typeface="メイリオ"/>
              </a:rPr>
              <a:t> </a:t>
            </a:r>
            <a:r>
              <a:rPr dirty="0" sz="600">
                <a:latin typeface="メイリオ"/>
                <a:cs typeface="メイリオ"/>
              </a:rPr>
              <a:t>C,</a:t>
            </a:r>
            <a:r>
              <a:rPr dirty="0" sz="600" spc="210">
                <a:latin typeface="メイリオ"/>
                <a:cs typeface="メイリオ"/>
              </a:rPr>
              <a:t> </a:t>
            </a:r>
            <a:r>
              <a:rPr dirty="0" sz="600">
                <a:latin typeface="メイリオ"/>
                <a:cs typeface="メイリオ"/>
              </a:rPr>
              <a:t>Suzuki</a:t>
            </a:r>
            <a:r>
              <a:rPr dirty="0" sz="600" spc="215">
                <a:latin typeface="メイリオ"/>
                <a:cs typeface="メイリオ"/>
              </a:rPr>
              <a:t> </a:t>
            </a:r>
            <a:r>
              <a:rPr dirty="0" sz="600">
                <a:latin typeface="メイリオ"/>
                <a:cs typeface="メイリオ"/>
              </a:rPr>
              <a:t>M,</a:t>
            </a:r>
            <a:r>
              <a:rPr dirty="0" sz="600" spc="215">
                <a:latin typeface="メイリオ"/>
                <a:cs typeface="メイリオ"/>
              </a:rPr>
              <a:t> </a:t>
            </a:r>
            <a:r>
              <a:rPr dirty="0" sz="600">
                <a:latin typeface="メイリオ"/>
                <a:cs typeface="メイリオ"/>
              </a:rPr>
              <a:t>Takahashi</a:t>
            </a:r>
            <a:r>
              <a:rPr dirty="0" sz="600" spc="225">
                <a:latin typeface="メイリオ"/>
                <a:cs typeface="メイリオ"/>
              </a:rPr>
              <a:t> </a:t>
            </a:r>
            <a:r>
              <a:rPr dirty="0" sz="600">
                <a:latin typeface="メイリオ"/>
                <a:cs typeface="メイリオ"/>
              </a:rPr>
              <a:t>S,</a:t>
            </a:r>
            <a:r>
              <a:rPr dirty="0" sz="600" spc="215">
                <a:latin typeface="メイリオ"/>
                <a:cs typeface="メイリオ"/>
              </a:rPr>
              <a:t> </a:t>
            </a:r>
            <a:r>
              <a:rPr dirty="0" sz="600">
                <a:latin typeface="メイリオ"/>
                <a:cs typeface="メイリオ"/>
              </a:rPr>
              <a:t>Kaneita</a:t>
            </a:r>
            <a:r>
              <a:rPr dirty="0" sz="600" spc="204">
                <a:latin typeface="メイリオ"/>
                <a:cs typeface="メイリオ"/>
              </a:rPr>
              <a:t> </a:t>
            </a:r>
            <a:r>
              <a:rPr dirty="0" sz="600">
                <a:latin typeface="メイリオ"/>
                <a:cs typeface="メイリオ"/>
              </a:rPr>
              <a:t>Y,</a:t>
            </a:r>
            <a:r>
              <a:rPr dirty="0" sz="600" spc="215">
                <a:latin typeface="メイリオ"/>
                <a:cs typeface="メイリオ"/>
              </a:rPr>
              <a:t> </a:t>
            </a:r>
            <a:r>
              <a:rPr dirty="0" sz="600">
                <a:latin typeface="メイリオ"/>
                <a:cs typeface="メイリオ"/>
              </a:rPr>
              <a:t>Ohida</a:t>
            </a:r>
            <a:r>
              <a:rPr dirty="0" sz="600" spc="220">
                <a:latin typeface="メイリオ"/>
                <a:cs typeface="メイリオ"/>
              </a:rPr>
              <a:t> </a:t>
            </a:r>
            <a:r>
              <a:rPr dirty="0" sz="600" spc="-25">
                <a:latin typeface="メイリオ"/>
                <a:cs typeface="メイリオ"/>
              </a:rPr>
              <a:t>T,</a:t>
            </a:r>
            <a:r>
              <a:rPr dirty="0" sz="600" spc="500">
                <a:latin typeface="メイリオ"/>
                <a:cs typeface="メイリオ"/>
              </a:rPr>
              <a:t> </a:t>
            </a:r>
            <a:r>
              <a:rPr dirty="0" sz="600">
                <a:latin typeface="メイリオ"/>
                <a:cs typeface="メイリオ"/>
              </a:rPr>
              <a:t>Uchiyama</a:t>
            </a:r>
            <a:r>
              <a:rPr dirty="0" sz="600" spc="130">
                <a:latin typeface="メイリオ"/>
                <a:cs typeface="メイリオ"/>
              </a:rPr>
              <a:t> </a:t>
            </a:r>
            <a:r>
              <a:rPr dirty="0" sz="600">
                <a:latin typeface="メイリオ"/>
                <a:cs typeface="メイリオ"/>
              </a:rPr>
              <a:t>M.</a:t>
            </a:r>
            <a:r>
              <a:rPr dirty="0" sz="600" spc="130">
                <a:latin typeface="メイリオ"/>
                <a:cs typeface="メイリオ"/>
              </a:rPr>
              <a:t> </a:t>
            </a:r>
            <a:r>
              <a:rPr dirty="0" sz="600">
                <a:latin typeface="メイリオ"/>
                <a:cs typeface="メイリオ"/>
              </a:rPr>
              <a:t>Unhealthy</a:t>
            </a:r>
            <a:r>
              <a:rPr dirty="0" sz="600" spc="130">
                <a:latin typeface="メイリオ"/>
                <a:cs typeface="メイリオ"/>
              </a:rPr>
              <a:t> </a:t>
            </a:r>
            <a:r>
              <a:rPr dirty="0" sz="600">
                <a:latin typeface="メイリオ"/>
                <a:cs typeface="メイリオ"/>
              </a:rPr>
              <a:t>lifestyle</a:t>
            </a:r>
            <a:r>
              <a:rPr dirty="0" sz="600" spc="125">
                <a:latin typeface="メイリオ"/>
                <a:cs typeface="メイリオ"/>
              </a:rPr>
              <a:t> </a:t>
            </a:r>
            <a:r>
              <a:rPr dirty="0" sz="600">
                <a:latin typeface="メイリオ"/>
                <a:cs typeface="メイリオ"/>
              </a:rPr>
              <a:t>factors</a:t>
            </a:r>
            <a:r>
              <a:rPr dirty="0" sz="600" spc="125">
                <a:latin typeface="メイリオ"/>
                <a:cs typeface="メイリオ"/>
              </a:rPr>
              <a:t> </a:t>
            </a:r>
            <a:r>
              <a:rPr dirty="0" sz="600">
                <a:latin typeface="メイリオ"/>
                <a:cs typeface="メイリオ"/>
              </a:rPr>
              <a:t>and</a:t>
            </a:r>
            <a:r>
              <a:rPr dirty="0" sz="600" spc="130">
                <a:latin typeface="メイリオ"/>
                <a:cs typeface="メイリオ"/>
              </a:rPr>
              <a:t> </a:t>
            </a:r>
            <a:r>
              <a:rPr dirty="0" sz="600">
                <a:latin typeface="メイリオ"/>
                <a:cs typeface="メイリオ"/>
              </a:rPr>
              <a:t>depressive</a:t>
            </a:r>
            <a:r>
              <a:rPr dirty="0" sz="600" spc="135">
                <a:latin typeface="メイリオ"/>
                <a:cs typeface="メイリオ"/>
              </a:rPr>
              <a:t> </a:t>
            </a:r>
            <a:r>
              <a:rPr dirty="0" sz="600">
                <a:latin typeface="メイリオ"/>
                <a:cs typeface="メイリオ"/>
              </a:rPr>
              <a:t>symptoms:</a:t>
            </a:r>
            <a:r>
              <a:rPr dirty="0" sz="600" spc="125">
                <a:latin typeface="メイリオ"/>
                <a:cs typeface="メイリオ"/>
              </a:rPr>
              <a:t> </a:t>
            </a:r>
            <a:r>
              <a:rPr dirty="0" sz="600" spc="-50">
                <a:latin typeface="メイリオ"/>
                <a:cs typeface="メイリオ"/>
              </a:rPr>
              <a:t>A</a:t>
            </a:r>
            <a:r>
              <a:rPr dirty="0" sz="600" spc="500">
                <a:latin typeface="メイリオ"/>
                <a:cs typeface="メイリオ"/>
              </a:rPr>
              <a:t> </a:t>
            </a:r>
            <a:r>
              <a:rPr dirty="0" sz="600">
                <a:latin typeface="メイリオ"/>
                <a:cs typeface="メイリオ"/>
              </a:rPr>
              <a:t>Japanese</a:t>
            </a:r>
            <a:r>
              <a:rPr dirty="0" sz="600" spc="10">
                <a:latin typeface="メイリオ"/>
                <a:cs typeface="メイリオ"/>
              </a:rPr>
              <a:t> </a:t>
            </a:r>
            <a:r>
              <a:rPr dirty="0" sz="600">
                <a:latin typeface="メイリオ"/>
                <a:cs typeface="メイリオ"/>
              </a:rPr>
              <a:t>general</a:t>
            </a:r>
            <a:r>
              <a:rPr dirty="0" sz="600" spc="10">
                <a:latin typeface="メイリオ"/>
                <a:cs typeface="メイリオ"/>
              </a:rPr>
              <a:t> </a:t>
            </a:r>
            <a:r>
              <a:rPr dirty="0" sz="600">
                <a:latin typeface="メイリオ"/>
                <a:cs typeface="メイリオ"/>
              </a:rPr>
              <a:t>adult</a:t>
            </a:r>
            <a:r>
              <a:rPr dirty="0" sz="600" spc="5">
                <a:latin typeface="メイリオ"/>
                <a:cs typeface="メイリオ"/>
              </a:rPr>
              <a:t> </a:t>
            </a:r>
            <a:r>
              <a:rPr dirty="0" sz="600">
                <a:latin typeface="メイリオ"/>
                <a:cs typeface="メイリオ"/>
              </a:rPr>
              <a:t>population</a:t>
            </a:r>
            <a:r>
              <a:rPr dirty="0" sz="600" spc="10">
                <a:latin typeface="メイリオ"/>
                <a:cs typeface="メイリオ"/>
              </a:rPr>
              <a:t> </a:t>
            </a:r>
            <a:r>
              <a:rPr dirty="0" sz="600">
                <a:latin typeface="メイリオ"/>
                <a:cs typeface="メイリオ"/>
              </a:rPr>
              <a:t>survey.</a:t>
            </a:r>
            <a:r>
              <a:rPr dirty="0" sz="600" spc="-5">
                <a:latin typeface="メイリオ"/>
                <a:cs typeface="メイリオ"/>
              </a:rPr>
              <a:t> </a:t>
            </a:r>
            <a:r>
              <a:rPr dirty="0" sz="600">
                <a:latin typeface="メイリオ"/>
                <a:cs typeface="メイリオ"/>
              </a:rPr>
              <a:t>J</a:t>
            </a:r>
            <a:r>
              <a:rPr dirty="0" sz="600" spc="5">
                <a:latin typeface="メイリオ"/>
                <a:cs typeface="メイリオ"/>
              </a:rPr>
              <a:t> </a:t>
            </a:r>
            <a:r>
              <a:rPr dirty="0" sz="600">
                <a:latin typeface="メイリオ"/>
                <a:cs typeface="メイリオ"/>
              </a:rPr>
              <a:t>Affect</a:t>
            </a:r>
            <a:r>
              <a:rPr dirty="0" sz="600" spc="10">
                <a:latin typeface="メイリオ"/>
                <a:cs typeface="メイリオ"/>
              </a:rPr>
              <a:t> </a:t>
            </a:r>
            <a:r>
              <a:rPr dirty="0" sz="600">
                <a:latin typeface="メイリオ"/>
                <a:cs typeface="メイリオ"/>
              </a:rPr>
              <a:t>Disord 234: </a:t>
            </a:r>
            <a:r>
              <a:rPr dirty="0" sz="600" spc="-10">
                <a:latin typeface="メイリオ"/>
                <a:cs typeface="メイリオ"/>
              </a:rPr>
              <a:t>156-</a:t>
            </a:r>
            <a:r>
              <a:rPr dirty="0" sz="600" spc="-20">
                <a:latin typeface="メイリオ"/>
                <a:cs typeface="メイリオ"/>
              </a:rPr>
              <a:t>161,</a:t>
            </a:r>
            <a:r>
              <a:rPr dirty="0" sz="600" spc="500">
                <a:latin typeface="メイリオ"/>
                <a:cs typeface="メイリオ"/>
              </a:rPr>
              <a:t> </a:t>
            </a:r>
            <a:r>
              <a:rPr dirty="0" sz="600" spc="-10">
                <a:latin typeface="メイリオ"/>
                <a:cs typeface="メイリオ"/>
              </a:rPr>
              <a:t>2018.</a:t>
            </a:r>
            <a:endParaRPr sz="600">
              <a:latin typeface="メイリオ"/>
              <a:cs typeface="メイリオ"/>
            </a:endParaRPr>
          </a:p>
          <a:p>
            <a:pPr algn="just" marL="241300" marR="33020" indent="-228600">
              <a:lnSpc>
                <a:spcPct val="100000"/>
              </a:lnSpc>
              <a:spcBef>
                <a:spcPts val="400"/>
              </a:spcBef>
            </a:pPr>
            <a:r>
              <a:rPr dirty="0" sz="600">
                <a:latin typeface="メイリオ"/>
                <a:cs typeface="メイリオ"/>
              </a:rPr>
              <a:t>43.</a:t>
            </a:r>
            <a:r>
              <a:rPr dirty="0" sz="600" spc="190">
                <a:latin typeface="メイリオ"/>
                <a:cs typeface="メイリオ"/>
              </a:rPr>
              <a:t>  </a:t>
            </a:r>
            <a:r>
              <a:rPr dirty="0" sz="600">
                <a:latin typeface="メイリオ"/>
                <a:cs typeface="メイリオ"/>
              </a:rPr>
              <a:t>Omichi</a:t>
            </a:r>
            <a:r>
              <a:rPr dirty="0" sz="600" spc="20">
                <a:latin typeface="メイリオ"/>
                <a:cs typeface="メイリオ"/>
              </a:rPr>
              <a:t> </a:t>
            </a:r>
            <a:r>
              <a:rPr dirty="0" sz="600">
                <a:latin typeface="メイリオ"/>
                <a:cs typeface="メイリオ"/>
              </a:rPr>
              <a:t>C,</a:t>
            </a:r>
            <a:r>
              <a:rPr dirty="0" sz="600" spc="5">
                <a:latin typeface="メイリオ"/>
                <a:cs typeface="メイリオ"/>
              </a:rPr>
              <a:t> </a:t>
            </a:r>
            <a:r>
              <a:rPr dirty="0" sz="600">
                <a:latin typeface="メイリオ"/>
                <a:cs typeface="メイリオ"/>
              </a:rPr>
              <a:t>Koyama</a:t>
            </a:r>
            <a:r>
              <a:rPr dirty="0" sz="600" spc="15">
                <a:latin typeface="メイリオ"/>
                <a:cs typeface="メイリオ"/>
              </a:rPr>
              <a:t> </a:t>
            </a:r>
            <a:r>
              <a:rPr dirty="0" sz="600">
                <a:latin typeface="メイリオ"/>
                <a:cs typeface="メイリオ"/>
              </a:rPr>
              <a:t>T, Kadotani</a:t>
            </a:r>
            <a:r>
              <a:rPr dirty="0" sz="600" spc="15">
                <a:latin typeface="メイリオ"/>
                <a:cs typeface="メイリオ"/>
              </a:rPr>
              <a:t> </a:t>
            </a:r>
            <a:r>
              <a:rPr dirty="0" sz="600">
                <a:latin typeface="メイリオ"/>
                <a:cs typeface="メイリオ"/>
              </a:rPr>
              <a:t>H,</a:t>
            </a:r>
            <a:r>
              <a:rPr dirty="0" sz="600" spc="15">
                <a:latin typeface="メイリオ"/>
                <a:cs typeface="メイリオ"/>
              </a:rPr>
              <a:t> </a:t>
            </a:r>
            <a:r>
              <a:rPr dirty="0" sz="600">
                <a:latin typeface="メイリオ"/>
                <a:cs typeface="メイリオ"/>
              </a:rPr>
              <a:t>Ozaki</a:t>
            </a:r>
            <a:r>
              <a:rPr dirty="0" sz="600" spc="5">
                <a:latin typeface="メイリオ"/>
                <a:cs typeface="メイリオ"/>
              </a:rPr>
              <a:t> </a:t>
            </a:r>
            <a:r>
              <a:rPr dirty="0" sz="600">
                <a:latin typeface="メイリオ"/>
                <a:cs typeface="メイリオ"/>
              </a:rPr>
              <a:t>E,</a:t>
            </a:r>
            <a:r>
              <a:rPr dirty="0" sz="600" spc="5">
                <a:latin typeface="メイリオ"/>
                <a:cs typeface="メイリオ"/>
              </a:rPr>
              <a:t> </a:t>
            </a:r>
            <a:r>
              <a:rPr dirty="0" sz="600">
                <a:latin typeface="メイリオ"/>
                <a:cs typeface="メイリオ"/>
              </a:rPr>
              <a:t>Tomida</a:t>
            </a:r>
            <a:r>
              <a:rPr dirty="0" sz="600" spc="15">
                <a:latin typeface="メイリオ"/>
                <a:cs typeface="メイリオ"/>
              </a:rPr>
              <a:t> </a:t>
            </a:r>
            <a:r>
              <a:rPr dirty="0" sz="600">
                <a:latin typeface="メイリオ"/>
                <a:cs typeface="メイリオ"/>
              </a:rPr>
              <a:t>S, Yoshida</a:t>
            </a:r>
            <a:r>
              <a:rPr dirty="0" sz="600" spc="15">
                <a:latin typeface="メイリオ"/>
                <a:cs typeface="メイリオ"/>
              </a:rPr>
              <a:t> </a:t>
            </a:r>
            <a:r>
              <a:rPr dirty="0" sz="600">
                <a:latin typeface="メイリオ"/>
                <a:cs typeface="メイリオ"/>
              </a:rPr>
              <a:t>T,</a:t>
            </a:r>
            <a:r>
              <a:rPr dirty="0" sz="600" spc="15">
                <a:latin typeface="メイリオ"/>
                <a:cs typeface="メイリオ"/>
              </a:rPr>
              <a:t> </a:t>
            </a:r>
            <a:r>
              <a:rPr dirty="0" sz="600" spc="-10">
                <a:latin typeface="メイリオ"/>
                <a:cs typeface="メイリオ"/>
              </a:rPr>
              <a:t>Otonari</a:t>
            </a:r>
            <a:r>
              <a:rPr dirty="0" sz="600" spc="500">
                <a:latin typeface="メイリオ"/>
                <a:cs typeface="メイリオ"/>
              </a:rPr>
              <a:t> </a:t>
            </a:r>
            <a:r>
              <a:rPr dirty="0" sz="600">
                <a:latin typeface="メイリオ"/>
                <a:cs typeface="メイリオ"/>
              </a:rPr>
              <a:t>J,</a:t>
            </a:r>
            <a:r>
              <a:rPr dirty="0" sz="600" spc="150">
                <a:latin typeface="メイリオ"/>
                <a:cs typeface="メイリオ"/>
              </a:rPr>
              <a:t> </a:t>
            </a:r>
            <a:r>
              <a:rPr dirty="0" sz="600">
                <a:latin typeface="メイリオ"/>
                <a:cs typeface="メイリオ"/>
              </a:rPr>
              <a:t>Ikezaki</a:t>
            </a:r>
            <a:r>
              <a:rPr dirty="0" sz="600" spc="155">
                <a:latin typeface="メイリオ"/>
                <a:cs typeface="メイリオ"/>
              </a:rPr>
              <a:t> </a:t>
            </a:r>
            <a:r>
              <a:rPr dirty="0" sz="600">
                <a:latin typeface="メイリオ"/>
                <a:cs typeface="メイリオ"/>
              </a:rPr>
              <a:t>H,</a:t>
            </a:r>
            <a:r>
              <a:rPr dirty="0" sz="600" spc="150">
                <a:latin typeface="メイリオ"/>
                <a:cs typeface="メイリオ"/>
              </a:rPr>
              <a:t> </a:t>
            </a:r>
            <a:r>
              <a:rPr dirty="0" sz="600">
                <a:latin typeface="メイリオ"/>
                <a:cs typeface="メイリオ"/>
              </a:rPr>
              <a:t>Hara</a:t>
            </a:r>
            <a:r>
              <a:rPr dirty="0" sz="600" spc="160">
                <a:latin typeface="メイリオ"/>
                <a:cs typeface="メイリオ"/>
              </a:rPr>
              <a:t> </a:t>
            </a:r>
            <a:r>
              <a:rPr dirty="0" sz="600">
                <a:latin typeface="メイリオ"/>
                <a:cs typeface="メイリオ"/>
              </a:rPr>
              <a:t>M,</a:t>
            </a:r>
            <a:r>
              <a:rPr dirty="0" sz="600" spc="155">
                <a:latin typeface="メイリオ"/>
                <a:cs typeface="メイリオ"/>
              </a:rPr>
              <a:t> </a:t>
            </a:r>
            <a:r>
              <a:rPr dirty="0" sz="600">
                <a:latin typeface="メイリオ"/>
                <a:cs typeface="メイリオ"/>
              </a:rPr>
              <a:t>Tanaka</a:t>
            </a:r>
            <a:r>
              <a:rPr dirty="0" sz="600" spc="145">
                <a:latin typeface="メイリオ"/>
                <a:cs typeface="メイリオ"/>
              </a:rPr>
              <a:t> </a:t>
            </a:r>
            <a:r>
              <a:rPr dirty="0" sz="600">
                <a:latin typeface="メイリオ"/>
                <a:cs typeface="メイリオ"/>
              </a:rPr>
              <a:t>K,</a:t>
            </a:r>
            <a:r>
              <a:rPr dirty="0" sz="600" spc="155">
                <a:latin typeface="メイリオ"/>
                <a:cs typeface="メイリオ"/>
              </a:rPr>
              <a:t> </a:t>
            </a:r>
            <a:r>
              <a:rPr dirty="0" sz="600">
                <a:latin typeface="メイリオ"/>
                <a:cs typeface="メイリオ"/>
              </a:rPr>
              <a:t>et</a:t>
            </a:r>
            <a:r>
              <a:rPr dirty="0" sz="600" spc="160">
                <a:latin typeface="メイリオ"/>
                <a:cs typeface="メイリオ"/>
              </a:rPr>
              <a:t> </a:t>
            </a:r>
            <a:r>
              <a:rPr dirty="0" sz="600">
                <a:latin typeface="メイリオ"/>
                <a:cs typeface="メイリオ"/>
              </a:rPr>
              <a:t>al.</a:t>
            </a:r>
            <a:r>
              <a:rPr dirty="0" sz="600" spc="150">
                <a:latin typeface="メイリオ"/>
                <a:cs typeface="メイリオ"/>
              </a:rPr>
              <a:t> </a:t>
            </a:r>
            <a:r>
              <a:rPr dirty="0" sz="600">
                <a:latin typeface="メイリオ"/>
                <a:cs typeface="メイリオ"/>
              </a:rPr>
              <a:t>Irregular</a:t>
            </a:r>
            <a:r>
              <a:rPr dirty="0" sz="600" spc="165">
                <a:latin typeface="メイリオ"/>
                <a:cs typeface="メイリオ"/>
              </a:rPr>
              <a:t> </a:t>
            </a:r>
            <a:r>
              <a:rPr dirty="0" sz="600">
                <a:latin typeface="メイリオ"/>
                <a:cs typeface="メイリオ"/>
              </a:rPr>
              <a:t>sleep</a:t>
            </a:r>
            <a:r>
              <a:rPr dirty="0" sz="600" spc="150">
                <a:latin typeface="メイリオ"/>
                <a:cs typeface="メイリオ"/>
              </a:rPr>
              <a:t> </a:t>
            </a:r>
            <a:r>
              <a:rPr dirty="0" sz="600">
                <a:latin typeface="メイリオ"/>
                <a:cs typeface="メイリオ"/>
              </a:rPr>
              <a:t>and</a:t>
            </a:r>
            <a:r>
              <a:rPr dirty="0" sz="600" spc="155">
                <a:latin typeface="メイリオ"/>
                <a:cs typeface="メイリオ"/>
              </a:rPr>
              <a:t> </a:t>
            </a:r>
            <a:r>
              <a:rPr dirty="0" sz="600" spc="-10">
                <a:latin typeface="メイリオ"/>
                <a:cs typeface="メイリオ"/>
              </a:rPr>
              <a:t>all-cause</a:t>
            </a:r>
            <a:r>
              <a:rPr dirty="0" sz="600" spc="500">
                <a:latin typeface="メイリオ"/>
                <a:cs typeface="メイリオ"/>
              </a:rPr>
              <a:t> </a:t>
            </a:r>
            <a:r>
              <a:rPr dirty="0" sz="600">
                <a:latin typeface="メイリオ"/>
                <a:cs typeface="メイリオ"/>
              </a:rPr>
              <a:t>mortality:</a:t>
            </a:r>
            <a:r>
              <a:rPr dirty="0" sz="600" spc="95">
                <a:latin typeface="メイリオ"/>
                <a:cs typeface="メイリオ"/>
              </a:rPr>
              <a:t> </a:t>
            </a:r>
            <a:r>
              <a:rPr dirty="0" sz="600">
                <a:latin typeface="メイリオ"/>
                <a:cs typeface="メイリオ"/>
              </a:rPr>
              <a:t>A</a:t>
            </a:r>
            <a:r>
              <a:rPr dirty="0" sz="600" spc="95">
                <a:latin typeface="メイリオ"/>
                <a:cs typeface="メイリオ"/>
              </a:rPr>
              <a:t> </a:t>
            </a:r>
            <a:r>
              <a:rPr dirty="0" sz="600">
                <a:latin typeface="メイリオ"/>
                <a:cs typeface="メイリオ"/>
              </a:rPr>
              <a:t>large</a:t>
            </a:r>
            <a:r>
              <a:rPr dirty="0" sz="600" spc="105">
                <a:latin typeface="メイリオ"/>
                <a:cs typeface="メイリオ"/>
              </a:rPr>
              <a:t> </a:t>
            </a:r>
            <a:r>
              <a:rPr dirty="0" sz="600">
                <a:latin typeface="メイリオ"/>
                <a:cs typeface="メイリオ"/>
              </a:rPr>
              <a:t>prospective</a:t>
            </a:r>
            <a:r>
              <a:rPr dirty="0" sz="600" spc="105">
                <a:latin typeface="メイリオ"/>
                <a:cs typeface="メイリオ"/>
              </a:rPr>
              <a:t> </a:t>
            </a:r>
            <a:r>
              <a:rPr dirty="0" sz="600">
                <a:latin typeface="メイリオ"/>
                <a:cs typeface="メイリオ"/>
              </a:rPr>
              <a:t>cohort</a:t>
            </a:r>
            <a:r>
              <a:rPr dirty="0" sz="600" spc="100">
                <a:latin typeface="メイリオ"/>
                <a:cs typeface="メイリオ"/>
              </a:rPr>
              <a:t> </a:t>
            </a:r>
            <a:r>
              <a:rPr dirty="0" sz="600">
                <a:latin typeface="メイリオ"/>
                <a:cs typeface="メイリオ"/>
              </a:rPr>
              <a:t>study.</a:t>
            </a:r>
            <a:r>
              <a:rPr dirty="0" sz="600" spc="100">
                <a:latin typeface="メイリオ"/>
                <a:cs typeface="メイリオ"/>
              </a:rPr>
              <a:t> </a:t>
            </a:r>
            <a:r>
              <a:rPr dirty="0" sz="600">
                <a:latin typeface="メイリオ"/>
                <a:cs typeface="メイリオ"/>
              </a:rPr>
              <a:t>Sleep</a:t>
            </a:r>
            <a:r>
              <a:rPr dirty="0" sz="600" spc="95">
                <a:latin typeface="メイリオ"/>
                <a:cs typeface="メイリオ"/>
              </a:rPr>
              <a:t> </a:t>
            </a:r>
            <a:r>
              <a:rPr dirty="0" sz="600">
                <a:latin typeface="メイリオ"/>
                <a:cs typeface="メイリオ"/>
              </a:rPr>
              <a:t>Health</a:t>
            </a:r>
            <a:r>
              <a:rPr dirty="0" sz="600" spc="110">
                <a:latin typeface="メイリオ"/>
                <a:cs typeface="メイリオ"/>
              </a:rPr>
              <a:t> </a:t>
            </a:r>
            <a:r>
              <a:rPr dirty="0" sz="600">
                <a:latin typeface="メイリオ"/>
                <a:cs typeface="メイリオ"/>
              </a:rPr>
              <a:t>8:</a:t>
            </a:r>
            <a:r>
              <a:rPr dirty="0" sz="600" spc="95">
                <a:latin typeface="メイリオ"/>
                <a:cs typeface="メイリオ"/>
              </a:rPr>
              <a:t> </a:t>
            </a:r>
            <a:r>
              <a:rPr dirty="0" sz="600" spc="-10">
                <a:latin typeface="メイリオ"/>
                <a:cs typeface="メイリオ"/>
              </a:rPr>
              <a:t>678-</a:t>
            </a:r>
            <a:r>
              <a:rPr dirty="0" sz="600" spc="-20">
                <a:latin typeface="メイリオ"/>
                <a:cs typeface="メイリオ"/>
              </a:rPr>
              <a:t>683,</a:t>
            </a:r>
            <a:r>
              <a:rPr dirty="0" sz="600" spc="500">
                <a:latin typeface="メイリオ"/>
                <a:cs typeface="メイリオ"/>
              </a:rPr>
              <a:t> </a:t>
            </a:r>
            <a:r>
              <a:rPr dirty="0" sz="600" spc="-10">
                <a:latin typeface="メイリオ"/>
                <a:cs typeface="メイリオ"/>
              </a:rPr>
              <a:t>2022.</a:t>
            </a:r>
            <a:endParaRPr sz="600">
              <a:latin typeface="メイリオ"/>
              <a:cs typeface="メイリオ"/>
            </a:endParaRPr>
          </a:p>
          <a:p>
            <a:pPr algn="just" marL="241300" marR="33655" indent="-228600">
              <a:lnSpc>
                <a:spcPct val="100000"/>
              </a:lnSpc>
              <a:spcBef>
                <a:spcPts val="395"/>
              </a:spcBef>
            </a:pPr>
            <a:r>
              <a:rPr dirty="0" sz="600">
                <a:latin typeface="メイリオ"/>
                <a:cs typeface="メイリオ"/>
              </a:rPr>
              <a:t>44.</a:t>
            </a:r>
            <a:r>
              <a:rPr dirty="0" sz="600" spc="190">
                <a:latin typeface="メイリオ"/>
                <a:cs typeface="メイリオ"/>
              </a:rPr>
              <a:t>  </a:t>
            </a:r>
            <a:r>
              <a:rPr dirty="0" sz="600">
                <a:latin typeface="メイリオ"/>
                <a:cs typeface="メイリオ"/>
              </a:rPr>
              <a:t>Stutz</a:t>
            </a:r>
            <a:r>
              <a:rPr dirty="0" sz="600" spc="30">
                <a:latin typeface="メイリオ"/>
                <a:cs typeface="メイリオ"/>
              </a:rPr>
              <a:t> </a:t>
            </a:r>
            <a:r>
              <a:rPr dirty="0" sz="600">
                <a:latin typeface="メイリオ"/>
                <a:cs typeface="メイリオ"/>
              </a:rPr>
              <a:t>J,</a:t>
            </a:r>
            <a:r>
              <a:rPr dirty="0" sz="600" spc="25">
                <a:latin typeface="メイリオ"/>
                <a:cs typeface="メイリオ"/>
              </a:rPr>
              <a:t> </a:t>
            </a:r>
            <a:r>
              <a:rPr dirty="0" sz="600">
                <a:latin typeface="メイリオ"/>
                <a:cs typeface="メイリオ"/>
              </a:rPr>
              <a:t>Eiholzer</a:t>
            </a:r>
            <a:r>
              <a:rPr dirty="0" sz="600" spc="40">
                <a:latin typeface="メイリオ"/>
                <a:cs typeface="メイリオ"/>
              </a:rPr>
              <a:t> </a:t>
            </a:r>
            <a:r>
              <a:rPr dirty="0" sz="600">
                <a:latin typeface="メイリオ"/>
                <a:cs typeface="メイリオ"/>
              </a:rPr>
              <a:t>R,</a:t>
            </a:r>
            <a:r>
              <a:rPr dirty="0" sz="600" spc="25">
                <a:latin typeface="メイリオ"/>
                <a:cs typeface="メイリオ"/>
              </a:rPr>
              <a:t> </a:t>
            </a:r>
            <a:r>
              <a:rPr dirty="0" sz="600">
                <a:latin typeface="メイリオ"/>
                <a:cs typeface="メイリオ"/>
              </a:rPr>
              <a:t>Spengler</a:t>
            </a:r>
            <a:r>
              <a:rPr dirty="0" sz="600" spc="40">
                <a:latin typeface="メイリオ"/>
                <a:cs typeface="メイリオ"/>
              </a:rPr>
              <a:t> </a:t>
            </a:r>
            <a:r>
              <a:rPr dirty="0" sz="600">
                <a:latin typeface="メイリオ"/>
                <a:cs typeface="メイリオ"/>
              </a:rPr>
              <a:t>CM.</a:t>
            </a:r>
            <a:r>
              <a:rPr dirty="0" sz="600" spc="25">
                <a:latin typeface="メイリオ"/>
                <a:cs typeface="メイリオ"/>
              </a:rPr>
              <a:t> </a:t>
            </a:r>
            <a:r>
              <a:rPr dirty="0" sz="600">
                <a:latin typeface="メイリオ"/>
                <a:cs typeface="メイリオ"/>
              </a:rPr>
              <a:t>Effects</a:t>
            </a:r>
            <a:r>
              <a:rPr dirty="0" sz="600" spc="25">
                <a:latin typeface="メイリオ"/>
                <a:cs typeface="メイリオ"/>
              </a:rPr>
              <a:t> </a:t>
            </a:r>
            <a:r>
              <a:rPr dirty="0" sz="600">
                <a:latin typeface="メイリオ"/>
                <a:cs typeface="メイリオ"/>
              </a:rPr>
              <a:t>of</a:t>
            </a:r>
            <a:r>
              <a:rPr dirty="0" sz="600" spc="35">
                <a:latin typeface="メイリオ"/>
                <a:cs typeface="メイリオ"/>
              </a:rPr>
              <a:t> </a:t>
            </a:r>
            <a:r>
              <a:rPr dirty="0" sz="600">
                <a:latin typeface="メイリオ"/>
                <a:cs typeface="メイリオ"/>
              </a:rPr>
              <a:t>evening</a:t>
            </a:r>
            <a:r>
              <a:rPr dirty="0" sz="600" spc="35">
                <a:latin typeface="メイリオ"/>
                <a:cs typeface="メイリオ"/>
              </a:rPr>
              <a:t> </a:t>
            </a:r>
            <a:r>
              <a:rPr dirty="0" sz="600">
                <a:latin typeface="メイリオ"/>
                <a:cs typeface="メイリオ"/>
              </a:rPr>
              <a:t>exercise</a:t>
            </a:r>
            <a:r>
              <a:rPr dirty="0" sz="600" spc="35">
                <a:latin typeface="メイリオ"/>
                <a:cs typeface="メイリオ"/>
              </a:rPr>
              <a:t> </a:t>
            </a:r>
            <a:r>
              <a:rPr dirty="0" sz="600">
                <a:latin typeface="メイリオ"/>
                <a:cs typeface="メイリオ"/>
              </a:rPr>
              <a:t>on</a:t>
            </a:r>
            <a:r>
              <a:rPr dirty="0" sz="600" spc="30">
                <a:latin typeface="メイリオ"/>
                <a:cs typeface="メイリオ"/>
              </a:rPr>
              <a:t> </a:t>
            </a:r>
            <a:r>
              <a:rPr dirty="0" sz="600">
                <a:latin typeface="メイリオ"/>
                <a:cs typeface="メイリオ"/>
              </a:rPr>
              <a:t>sleep</a:t>
            </a:r>
            <a:r>
              <a:rPr dirty="0" sz="600" spc="25">
                <a:latin typeface="メイリオ"/>
                <a:cs typeface="メイリオ"/>
              </a:rPr>
              <a:t> </a:t>
            </a:r>
            <a:r>
              <a:rPr dirty="0" sz="600" spc="-25">
                <a:latin typeface="メイリオ"/>
                <a:cs typeface="メイリオ"/>
              </a:rPr>
              <a:t>in</a:t>
            </a:r>
            <a:r>
              <a:rPr dirty="0" sz="600" spc="500">
                <a:latin typeface="メイリオ"/>
                <a:cs typeface="メイリオ"/>
              </a:rPr>
              <a:t> </a:t>
            </a:r>
            <a:r>
              <a:rPr dirty="0" sz="600">
                <a:latin typeface="メイリオ"/>
                <a:cs typeface="メイリオ"/>
              </a:rPr>
              <a:t>healthy</a:t>
            </a:r>
            <a:r>
              <a:rPr dirty="0" sz="600" spc="5">
                <a:latin typeface="メイリオ"/>
                <a:cs typeface="メイリオ"/>
              </a:rPr>
              <a:t> </a:t>
            </a:r>
            <a:r>
              <a:rPr dirty="0" sz="600">
                <a:latin typeface="メイリオ"/>
                <a:cs typeface="メイリオ"/>
              </a:rPr>
              <a:t>participants: A</a:t>
            </a:r>
            <a:r>
              <a:rPr dirty="0" sz="600" spc="10">
                <a:latin typeface="メイリオ"/>
                <a:cs typeface="メイリオ"/>
              </a:rPr>
              <a:t> </a:t>
            </a:r>
            <a:r>
              <a:rPr dirty="0" sz="600">
                <a:latin typeface="メイリオ"/>
                <a:cs typeface="メイリオ"/>
              </a:rPr>
              <a:t>systematic review</a:t>
            </a:r>
            <a:r>
              <a:rPr dirty="0" sz="600" spc="15">
                <a:latin typeface="メイリオ"/>
                <a:cs typeface="メイリオ"/>
              </a:rPr>
              <a:t> </a:t>
            </a:r>
            <a:r>
              <a:rPr dirty="0" sz="600">
                <a:latin typeface="メイリオ"/>
                <a:cs typeface="メイリオ"/>
              </a:rPr>
              <a:t>and</a:t>
            </a:r>
            <a:r>
              <a:rPr dirty="0" sz="600" spc="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5">
                <a:latin typeface="メイリオ"/>
                <a:cs typeface="メイリオ"/>
              </a:rPr>
              <a:t> </a:t>
            </a:r>
            <a:r>
              <a:rPr dirty="0" sz="600">
                <a:latin typeface="メイリオ"/>
                <a:cs typeface="メイリオ"/>
              </a:rPr>
              <a:t>Sports</a:t>
            </a:r>
            <a:r>
              <a:rPr dirty="0" sz="600" spc="10">
                <a:latin typeface="メイリオ"/>
                <a:cs typeface="メイリオ"/>
              </a:rPr>
              <a:t> </a:t>
            </a:r>
            <a:r>
              <a:rPr dirty="0" sz="600" spc="-25">
                <a:latin typeface="メイリオ"/>
                <a:cs typeface="メイリオ"/>
              </a:rPr>
              <a:t>Med</a:t>
            </a:r>
            <a:r>
              <a:rPr dirty="0" sz="600" spc="500">
                <a:latin typeface="メイリオ"/>
                <a:cs typeface="メイリオ"/>
              </a:rPr>
              <a:t> </a:t>
            </a:r>
            <a:r>
              <a:rPr dirty="0" sz="600">
                <a:latin typeface="メイリオ"/>
                <a:cs typeface="メイリオ"/>
              </a:rPr>
              <a:t>49:</a:t>
            </a:r>
            <a:r>
              <a:rPr dirty="0" sz="600" spc="-10">
                <a:latin typeface="メイリオ"/>
                <a:cs typeface="メイリオ"/>
              </a:rPr>
              <a:t> 269-</a:t>
            </a:r>
            <a:r>
              <a:rPr dirty="0" sz="600">
                <a:latin typeface="メイリオ"/>
                <a:cs typeface="メイリオ"/>
              </a:rPr>
              <a:t>287, </a:t>
            </a:r>
            <a:r>
              <a:rPr dirty="0" sz="600" spc="-10">
                <a:latin typeface="メイリオ"/>
                <a:cs typeface="メイリオ"/>
              </a:rPr>
              <a:t>2019.</a:t>
            </a:r>
            <a:endParaRPr sz="600">
              <a:latin typeface="メイリオ"/>
              <a:cs typeface="メイリオ"/>
            </a:endParaRPr>
          </a:p>
          <a:p>
            <a:pPr algn="just" marL="241300" marR="33020" indent="-228600">
              <a:lnSpc>
                <a:spcPct val="100000"/>
              </a:lnSpc>
              <a:spcBef>
                <a:spcPts val="409"/>
              </a:spcBef>
            </a:pPr>
            <a:r>
              <a:rPr dirty="0" sz="600">
                <a:latin typeface="メイリオ"/>
                <a:cs typeface="メイリオ"/>
              </a:rPr>
              <a:t>45.</a:t>
            </a:r>
            <a:r>
              <a:rPr dirty="0" sz="600" spc="200">
                <a:latin typeface="メイリオ"/>
                <a:cs typeface="メイリオ"/>
              </a:rPr>
              <a:t>  </a:t>
            </a:r>
            <a:r>
              <a:rPr dirty="0" sz="600">
                <a:latin typeface="メイリオ"/>
                <a:cs typeface="メイリオ"/>
              </a:rPr>
              <a:t>Zheng</a:t>
            </a:r>
            <a:r>
              <a:rPr dirty="0" sz="600" spc="-5">
                <a:latin typeface="メイリオ"/>
                <a:cs typeface="メイリオ"/>
              </a:rPr>
              <a:t> </a:t>
            </a:r>
            <a:r>
              <a:rPr dirty="0" sz="600">
                <a:latin typeface="メイリオ"/>
                <a:cs typeface="メイリオ"/>
              </a:rPr>
              <a:t>B,</a:t>
            </a:r>
            <a:r>
              <a:rPr dirty="0" sz="600" spc="-15">
                <a:latin typeface="メイリオ"/>
                <a:cs typeface="メイリオ"/>
              </a:rPr>
              <a:t> </a:t>
            </a:r>
            <a:r>
              <a:rPr dirty="0" sz="600">
                <a:latin typeface="メイリオ"/>
                <a:cs typeface="メイリオ"/>
              </a:rPr>
              <a:t>Yu</a:t>
            </a:r>
            <a:r>
              <a:rPr dirty="0" sz="600" spc="-5">
                <a:latin typeface="メイリオ"/>
                <a:cs typeface="メイリオ"/>
              </a:rPr>
              <a:t> </a:t>
            </a:r>
            <a:r>
              <a:rPr dirty="0" sz="600">
                <a:latin typeface="メイリオ"/>
                <a:cs typeface="メイリオ"/>
              </a:rPr>
              <a:t>C,</a:t>
            </a:r>
            <a:r>
              <a:rPr dirty="0" sz="600" spc="-15">
                <a:latin typeface="メイリオ"/>
                <a:cs typeface="メイリオ"/>
              </a:rPr>
              <a:t> </a:t>
            </a:r>
            <a:r>
              <a:rPr dirty="0" sz="600">
                <a:latin typeface="メイリオ"/>
                <a:cs typeface="メイリオ"/>
              </a:rPr>
              <a:t>Lin</a:t>
            </a:r>
            <a:r>
              <a:rPr dirty="0" sz="600" spc="-10">
                <a:latin typeface="メイリオ"/>
                <a:cs typeface="メイリオ"/>
              </a:rPr>
              <a:t> </a:t>
            </a:r>
            <a:r>
              <a:rPr dirty="0" sz="600">
                <a:latin typeface="メイリオ"/>
                <a:cs typeface="メイリオ"/>
              </a:rPr>
              <a:t>L,</a:t>
            </a:r>
            <a:r>
              <a:rPr dirty="0" sz="600" spc="-15">
                <a:latin typeface="メイリオ"/>
                <a:cs typeface="メイリオ"/>
              </a:rPr>
              <a:t> </a:t>
            </a:r>
            <a:r>
              <a:rPr dirty="0" sz="600">
                <a:latin typeface="メイリオ"/>
                <a:cs typeface="メイリオ"/>
              </a:rPr>
              <a:t>Du</a:t>
            </a:r>
            <a:r>
              <a:rPr dirty="0" sz="600" spc="-5">
                <a:latin typeface="メイリオ"/>
                <a:cs typeface="メイリオ"/>
              </a:rPr>
              <a:t> </a:t>
            </a:r>
            <a:r>
              <a:rPr dirty="0" sz="600">
                <a:latin typeface="メイリオ"/>
                <a:cs typeface="メイリオ"/>
              </a:rPr>
              <a:t>H,</a:t>
            </a:r>
            <a:r>
              <a:rPr dirty="0" sz="600" spc="-15">
                <a:latin typeface="メイリオ"/>
                <a:cs typeface="メイリオ"/>
              </a:rPr>
              <a:t> </a:t>
            </a:r>
            <a:r>
              <a:rPr dirty="0" sz="600">
                <a:latin typeface="メイリオ"/>
                <a:cs typeface="メイリオ"/>
              </a:rPr>
              <a:t>Lv</a:t>
            </a:r>
            <a:r>
              <a:rPr dirty="0" sz="600" spc="-15">
                <a:latin typeface="メイリオ"/>
                <a:cs typeface="メイリオ"/>
              </a:rPr>
              <a:t> </a:t>
            </a:r>
            <a:r>
              <a:rPr dirty="0" sz="600">
                <a:latin typeface="メイリオ"/>
                <a:cs typeface="メイリオ"/>
              </a:rPr>
              <a:t>J,</a:t>
            </a:r>
            <a:r>
              <a:rPr dirty="0" sz="600" spc="-15">
                <a:latin typeface="メイリオ"/>
                <a:cs typeface="メイリオ"/>
              </a:rPr>
              <a:t> </a:t>
            </a:r>
            <a:r>
              <a:rPr dirty="0" sz="600">
                <a:latin typeface="メイリオ"/>
                <a:cs typeface="メイリオ"/>
              </a:rPr>
              <a:t>Guo Y, Bian</a:t>
            </a:r>
            <a:r>
              <a:rPr dirty="0" sz="600" spc="-15">
                <a:latin typeface="メイリオ"/>
                <a:cs typeface="メイリオ"/>
              </a:rPr>
              <a:t> </a:t>
            </a:r>
            <a:r>
              <a:rPr dirty="0" sz="600">
                <a:latin typeface="メイリオ"/>
                <a:cs typeface="メイリオ"/>
              </a:rPr>
              <a:t>Z,</a:t>
            </a:r>
            <a:r>
              <a:rPr dirty="0" sz="600" spc="-20">
                <a:latin typeface="メイリオ"/>
                <a:cs typeface="メイリオ"/>
              </a:rPr>
              <a:t> </a:t>
            </a:r>
            <a:r>
              <a:rPr dirty="0" sz="600">
                <a:latin typeface="メイリオ"/>
                <a:cs typeface="メイリオ"/>
              </a:rPr>
              <a:t>Chen</a:t>
            </a:r>
            <a:r>
              <a:rPr dirty="0" sz="600" spc="-5">
                <a:latin typeface="メイリオ"/>
                <a:cs typeface="メイリオ"/>
              </a:rPr>
              <a:t> </a:t>
            </a:r>
            <a:r>
              <a:rPr dirty="0" sz="600">
                <a:latin typeface="メイリオ"/>
                <a:cs typeface="メイリオ"/>
              </a:rPr>
              <a:t>Y,</a:t>
            </a:r>
            <a:r>
              <a:rPr dirty="0" sz="600" spc="-15">
                <a:latin typeface="メイリオ"/>
                <a:cs typeface="メイリオ"/>
              </a:rPr>
              <a:t> </a:t>
            </a:r>
            <a:r>
              <a:rPr dirty="0" sz="600">
                <a:latin typeface="メイリオ"/>
                <a:cs typeface="メイリオ"/>
              </a:rPr>
              <a:t>Yu</a:t>
            </a:r>
            <a:r>
              <a:rPr dirty="0" sz="600" spc="-5">
                <a:latin typeface="メイリオ"/>
                <a:cs typeface="メイリオ"/>
              </a:rPr>
              <a:t> </a:t>
            </a:r>
            <a:r>
              <a:rPr dirty="0" sz="600">
                <a:latin typeface="メイリオ"/>
                <a:cs typeface="メイリオ"/>
              </a:rPr>
              <a:t>M,</a:t>
            </a:r>
            <a:r>
              <a:rPr dirty="0" sz="600" spc="-10">
                <a:latin typeface="メイリオ"/>
                <a:cs typeface="メイリオ"/>
              </a:rPr>
              <a:t> </a:t>
            </a:r>
            <a:r>
              <a:rPr dirty="0" sz="600">
                <a:latin typeface="メイリオ"/>
                <a:cs typeface="メイリオ"/>
              </a:rPr>
              <a:t>Li</a:t>
            </a:r>
            <a:r>
              <a:rPr dirty="0" sz="600" spc="-10">
                <a:latin typeface="メイリオ"/>
                <a:cs typeface="メイリオ"/>
              </a:rPr>
              <a:t> </a:t>
            </a:r>
            <a:r>
              <a:rPr dirty="0" sz="600">
                <a:latin typeface="メイリオ"/>
                <a:cs typeface="メイリオ"/>
              </a:rPr>
              <a:t>J,</a:t>
            </a:r>
            <a:r>
              <a:rPr dirty="0" sz="600" spc="-15">
                <a:latin typeface="メイリオ"/>
                <a:cs typeface="メイリオ"/>
              </a:rPr>
              <a:t> </a:t>
            </a:r>
            <a:r>
              <a:rPr dirty="0" sz="600">
                <a:latin typeface="メイリオ"/>
                <a:cs typeface="メイリオ"/>
              </a:rPr>
              <a:t>et</a:t>
            </a:r>
            <a:r>
              <a:rPr dirty="0" sz="600" spc="-5">
                <a:latin typeface="メイリオ"/>
                <a:cs typeface="メイリオ"/>
              </a:rPr>
              <a:t> </a:t>
            </a:r>
            <a:r>
              <a:rPr dirty="0" sz="600" spc="-25">
                <a:latin typeface="メイリオ"/>
                <a:cs typeface="メイリオ"/>
              </a:rPr>
              <a:t>al.</a:t>
            </a:r>
            <a:r>
              <a:rPr dirty="0" sz="600" spc="500">
                <a:latin typeface="メイリオ"/>
                <a:cs typeface="メイリオ"/>
              </a:rPr>
              <a:t> </a:t>
            </a:r>
            <a:r>
              <a:rPr dirty="0" sz="600">
                <a:latin typeface="メイリオ"/>
                <a:cs typeface="メイリオ"/>
              </a:rPr>
              <a:t>Associations</a:t>
            </a:r>
            <a:r>
              <a:rPr dirty="0" sz="600" spc="475">
                <a:latin typeface="メイリオ"/>
                <a:cs typeface="メイリオ"/>
              </a:rPr>
              <a:t> </a:t>
            </a:r>
            <a:r>
              <a:rPr dirty="0" sz="600">
                <a:latin typeface="メイリオ"/>
                <a:cs typeface="メイリオ"/>
              </a:rPr>
              <a:t>of</a:t>
            </a:r>
            <a:r>
              <a:rPr dirty="0" sz="600" spc="470">
                <a:latin typeface="メイリオ"/>
                <a:cs typeface="メイリオ"/>
              </a:rPr>
              <a:t> </a:t>
            </a:r>
            <a:r>
              <a:rPr dirty="0" sz="600" spc="-10">
                <a:latin typeface="メイリオ"/>
                <a:cs typeface="メイリオ"/>
              </a:rPr>
              <a:t>domain</a:t>
            </a:r>
            <a:r>
              <a:rPr dirty="0" u="sng" sz="600" spc="-10">
                <a:uFill>
                  <a:solidFill>
                    <a:srgbClr val="000000"/>
                  </a:solidFill>
                </a:uFill>
                <a:latin typeface="メイリオ"/>
                <a:cs typeface="メイリオ"/>
              </a:rPr>
              <a:t>-</a:t>
            </a:r>
            <a:r>
              <a:rPr dirty="0" u="none" sz="600">
                <a:latin typeface="メイリオ"/>
                <a:cs typeface="メイリオ"/>
              </a:rPr>
              <a:t>specific</a:t>
            </a:r>
            <a:r>
              <a:rPr dirty="0" u="none" sz="600" spc="455">
                <a:latin typeface="メイリオ"/>
                <a:cs typeface="メイリオ"/>
              </a:rPr>
              <a:t> </a:t>
            </a:r>
            <a:r>
              <a:rPr dirty="0" u="none" sz="600">
                <a:latin typeface="メイリオ"/>
                <a:cs typeface="メイリオ"/>
              </a:rPr>
              <a:t>physical</a:t>
            </a:r>
            <a:r>
              <a:rPr dirty="0" u="none" sz="600" spc="475">
                <a:latin typeface="メイリオ"/>
                <a:cs typeface="メイリオ"/>
              </a:rPr>
              <a:t> </a:t>
            </a:r>
            <a:r>
              <a:rPr dirty="0" u="none" sz="600">
                <a:latin typeface="メイリオ"/>
                <a:cs typeface="メイリオ"/>
              </a:rPr>
              <a:t>activities</a:t>
            </a:r>
            <a:r>
              <a:rPr dirty="0" u="none" sz="600" spc="465">
                <a:latin typeface="メイリオ"/>
                <a:cs typeface="メイリオ"/>
              </a:rPr>
              <a:t> </a:t>
            </a:r>
            <a:r>
              <a:rPr dirty="0" u="none" sz="600">
                <a:latin typeface="メイリオ"/>
                <a:cs typeface="メイリオ"/>
              </a:rPr>
              <a:t>with</a:t>
            </a:r>
            <a:r>
              <a:rPr dirty="0" u="none" sz="600" spc="459">
                <a:latin typeface="メイリオ"/>
                <a:cs typeface="メイリオ"/>
              </a:rPr>
              <a:t> </a:t>
            </a:r>
            <a:r>
              <a:rPr dirty="0" u="none" sz="600" spc="-10">
                <a:latin typeface="メイリオ"/>
                <a:cs typeface="メイリオ"/>
              </a:rPr>
              <a:t>insomnia</a:t>
            </a:r>
            <a:r>
              <a:rPr dirty="0" u="none" sz="600" spc="500">
                <a:latin typeface="メイリオ"/>
                <a:cs typeface="メイリオ"/>
              </a:rPr>
              <a:t> </a:t>
            </a:r>
            <a:r>
              <a:rPr dirty="0" u="none" sz="600">
                <a:latin typeface="メイリオ"/>
                <a:cs typeface="メイリオ"/>
              </a:rPr>
              <a:t>symptoms</a:t>
            </a:r>
            <a:r>
              <a:rPr dirty="0" u="none" sz="600" spc="55">
                <a:latin typeface="メイリオ"/>
                <a:cs typeface="メイリオ"/>
              </a:rPr>
              <a:t> </a:t>
            </a:r>
            <a:r>
              <a:rPr dirty="0" u="none" sz="600">
                <a:latin typeface="メイリオ"/>
                <a:cs typeface="メイリオ"/>
              </a:rPr>
              <a:t>among</a:t>
            </a:r>
            <a:r>
              <a:rPr dirty="0" u="none" sz="600" spc="45">
                <a:latin typeface="メイリオ"/>
                <a:cs typeface="メイリオ"/>
              </a:rPr>
              <a:t> </a:t>
            </a:r>
            <a:r>
              <a:rPr dirty="0" u="none" sz="600">
                <a:latin typeface="メイリオ"/>
                <a:cs typeface="メイリオ"/>
              </a:rPr>
              <a:t>0.5</a:t>
            </a:r>
            <a:r>
              <a:rPr dirty="0" u="none" sz="600" spc="50">
                <a:latin typeface="メイリオ"/>
                <a:cs typeface="メイリオ"/>
              </a:rPr>
              <a:t> </a:t>
            </a:r>
            <a:r>
              <a:rPr dirty="0" u="none" sz="600">
                <a:latin typeface="メイリオ"/>
                <a:cs typeface="メイリオ"/>
              </a:rPr>
              <a:t>million</a:t>
            </a:r>
            <a:r>
              <a:rPr dirty="0" u="none" sz="600" spc="55">
                <a:latin typeface="メイリオ"/>
                <a:cs typeface="メイリオ"/>
              </a:rPr>
              <a:t> </a:t>
            </a:r>
            <a:r>
              <a:rPr dirty="0" u="none" sz="600">
                <a:latin typeface="メイリオ"/>
                <a:cs typeface="メイリオ"/>
              </a:rPr>
              <a:t>Chinese</a:t>
            </a:r>
            <a:r>
              <a:rPr dirty="0" u="none" sz="600" spc="55">
                <a:latin typeface="メイリオ"/>
                <a:cs typeface="メイリオ"/>
              </a:rPr>
              <a:t> </a:t>
            </a:r>
            <a:r>
              <a:rPr dirty="0" u="none" sz="600">
                <a:latin typeface="メイリオ"/>
                <a:cs typeface="メイリオ"/>
              </a:rPr>
              <a:t>adults.</a:t>
            </a:r>
            <a:r>
              <a:rPr dirty="0" u="none" sz="600" spc="45">
                <a:latin typeface="メイリオ"/>
                <a:cs typeface="メイリオ"/>
              </a:rPr>
              <a:t> </a:t>
            </a:r>
            <a:r>
              <a:rPr dirty="0" u="none" sz="600">
                <a:latin typeface="メイリオ"/>
                <a:cs typeface="メイリオ"/>
              </a:rPr>
              <a:t>J</a:t>
            </a:r>
            <a:r>
              <a:rPr dirty="0" u="none" sz="600" spc="45">
                <a:latin typeface="メイリオ"/>
                <a:cs typeface="メイリオ"/>
              </a:rPr>
              <a:t> </a:t>
            </a:r>
            <a:r>
              <a:rPr dirty="0" u="none" sz="600">
                <a:latin typeface="メイリオ"/>
                <a:cs typeface="メイリオ"/>
              </a:rPr>
              <a:t>Sleep</a:t>
            </a:r>
            <a:r>
              <a:rPr dirty="0" u="none" sz="600" spc="45">
                <a:latin typeface="メイリオ"/>
                <a:cs typeface="メイリオ"/>
              </a:rPr>
              <a:t> </a:t>
            </a:r>
            <a:r>
              <a:rPr dirty="0" u="none" sz="600">
                <a:latin typeface="メイリオ"/>
                <a:cs typeface="メイリオ"/>
              </a:rPr>
              <a:t>Res</a:t>
            </a:r>
            <a:r>
              <a:rPr dirty="0" u="none" sz="600" spc="60">
                <a:latin typeface="メイリオ"/>
                <a:cs typeface="メイリオ"/>
              </a:rPr>
              <a:t> </a:t>
            </a:r>
            <a:r>
              <a:rPr dirty="0" u="none" sz="600">
                <a:latin typeface="メイリオ"/>
                <a:cs typeface="メイリオ"/>
              </a:rPr>
              <a:t>26:</a:t>
            </a:r>
            <a:r>
              <a:rPr dirty="0" u="none" sz="600" spc="45">
                <a:latin typeface="メイリオ"/>
                <a:cs typeface="メイリオ"/>
              </a:rPr>
              <a:t> </a:t>
            </a:r>
            <a:r>
              <a:rPr dirty="0" u="none" sz="600" spc="-10">
                <a:latin typeface="メイリオ"/>
                <a:cs typeface="メイリオ"/>
              </a:rPr>
              <a:t>330-</a:t>
            </a:r>
            <a:r>
              <a:rPr dirty="0" u="none" sz="600" spc="-20">
                <a:latin typeface="メイリオ"/>
                <a:cs typeface="メイリオ"/>
              </a:rPr>
              <a:t>337,</a:t>
            </a:r>
            <a:r>
              <a:rPr dirty="0" u="none" sz="600" spc="500">
                <a:latin typeface="メイリオ"/>
                <a:cs typeface="メイリオ"/>
              </a:rPr>
              <a:t> </a:t>
            </a:r>
            <a:r>
              <a:rPr dirty="0" u="none" sz="600" spc="-10">
                <a:latin typeface="メイリオ"/>
                <a:cs typeface="メイリオ"/>
              </a:rPr>
              <a:t>2017.</a:t>
            </a:r>
            <a:endParaRPr sz="600">
              <a:latin typeface="メイリオ"/>
              <a:cs typeface="メイリオ"/>
            </a:endParaRPr>
          </a:p>
          <a:p>
            <a:pPr algn="just" marL="241300" marR="32384" indent="-228600">
              <a:lnSpc>
                <a:spcPct val="100000"/>
              </a:lnSpc>
              <a:spcBef>
                <a:spcPts val="395"/>
              </a:spcBef>
            </a:pPr>
            <a:r>
              <a:rPr dirty="0" sz="600">
                <a:latin typeface="メイリオ"/>
                <a:cs typeface="メイリオ"/>
              </a:rPr>
              <a:t>46.</a:t>
            </a:r>
            <a:r>
              <a:rPr dirty="0" sz="600" spc="190">
                <a:latin typeface="メイリオ"/>
                <a:cs typeface="メイリオ"/>
              </a:rPr>
              <a:t>  </a:t>
            </a:r>
            <a:r>
              <a:rPr dirty="0" sz="600">
                <a:latin typeface="メイリオ"/>
                <a:cs typeface="メイリオ"/>
              </a:rPr>
              <a:t>Kredlow</a:t>
            </a:r>
            <a:r>
              <a:rPr dirty="0" sz="600" spc="204">
                <a:latin typeface="メイリオ"/>
                <a:cs typeface="メイリオ"/>
              </a:rPr>
              <a:t> </a:t>
            </a:r>
            <a:r>
              <a:rPr dirty="0" sz="600">
                <a:latin typeface="メイリオ"/>
                <a:cs typeface="メイリオ"/>
              </a:rPr>
              <a:t>MA,</a:t>
            </a:r>
            <a:r>
              <a:rPr dirty="0" sz="600" spc="175">
                <a:latin typeface="メイリオ"/>
                <a:cs typeface="メイリオ"/>
              </a:rPr>
              <a:t> </a:t>
            </a:r>
            <a:r>
              <a:rPr dirty="0" sz="600">
                <a:latin typeface="メイリオ"/>
                <a:cs typeface="メイリオ"/>
              </a:rPr>
              <a:t>Capozzoli</a:t>
            </a:r>
            <a:r>
              <a:rPr dirty="0" sz="600" spc="185">
                <a:latin typeface="メイリオ"/>
                <a:cs typeface="メイリオ"/>
              </a:rPr>
              <a:t> </a:t>
            </a:r>
            <a:r>
              <a:rPr dirty="0" sz="600">
                <a:latin typeface="メイリオ"/>
                <a:cs typeface="メイリオ"/>
              </a:rPr>
              <a:t>MC,</a:t>
            </a:r>
            <a:r>
              <a:rPr dirty="0" sz="600" spc="185">
                <a:latin typeface="メイリオ"/>
                <a:cs typeface="メイリオ"/>
              </a:rPr>
              <a:t> </a:t>
            </a:r>
            <a:r>
              <a:rPr dirty="0" sz="600">
                <a:latin typeface="メイリオ"/>
                <a:cs typeface="メイリオ"/>
              </a:rPr>
              <a:t>Hearon</a:t>
            </a:r>
            <a:r>
              <a:rPr dirty="0" sz="600" spc="195">
                <a:latin typeface="メイリオ"/>
                <a:cs typeface="メイリオ"/>
              </a:rPr>
              <a:t> </a:t>
            </a:r>
            <a:r>
              <a:rPr dirty="0" sz="600">
                <a:latin typeface="メイリオ"/>
                <a:cs typeface="メイリオ"/>
              </a:rPr>
              <a:t>BA,</a:t>
            </a:r>
            <a:r>
              <a:rPr dirty="0" sz="600" spc="175">
                <a:latin typeface="メイリオ"/>
                <a:cs typeface="メイリオ"/>
              </a:rPr>
              <a:t> </a:t>
            </a:r>
            <a:r>
              <a:rPr dirty="0" sz="600">
                <a:latin typeface="メイリオ"/>
                <a:cs typeface="メイリオ"/>
              </a:rPr>
              <a:t>Calkins</a:t>
            </a:r>
            <a:r>
              <a:rPr dirty="0" sz="600" spc="180">
                <a:latin typeface="メイリオ"/>
                <a:cs typeface="メイリオ"/>
              </a:rPr>
              <a:t> </a:t>
            </a:r>
            <a:r>
              <a:rPr dirty="0" sz="600">
                <a:latin typeface="メイリオ"/>
                <a:cs typeface="メイリオ"/>
              </a:rPr>
              <a:t>AW,</a:t>
            </a:r>
            <a:r>
              <a:rPr dirty="0" sz="600" spc="175">
                <a:latin typeface="メイリオ"/>
                <a:cs typeface="メイリオ"/>
              </a:rPr>
              <a:t> </a:t>
            </a:r>
            <a:r>
              <a:rPr dirty="0" sz="600">
                <a:latin typeface="メイリオ"/>
                <a:cs typeface="メイリオ"/>
              </a:rPr>
              <a:t>Otto</a:t>
            </a:r>
            <a:r>
              <a:rPr dirty="0" sz="600" spc="180">
                <a:latin typeface="メイリオ"/>
                <a:cs typeface="メイリオ"/>
              </a:rPr>
              <a:t> </a:t>
            </a:r>
            <a:r>
              <a:rPr dirty="0" sz="600">
                <a:latin typeface="メイリオ"/>
                <a:cs typeface="メイリオ"/>
              </a:rPr>
              <a:t>MW.</a:t>
            </a:r>
            <a:r>
              <a:rPr dirty="0" sz="600" spc="185">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a:latin typeface="メイリオ"/>
                <a:cs typeface="メイリオ"/>
              </a:rPr>
              <a:t>effects of physical</a:t>
            </a:r>
            <a:r>
              <a:rPr dirty="0" sz="600" spc="15">
                <a:latin typeface="メイリオ"/>
                <a:cs typeface="メイリオ"/>
              </a:rPr>
              <a:t> </a:t>
            </a:r>
            <a:r>
              <a:rPr dirty="0" sz="600">
                <a:latin typeface="メイリオ"/>
                <a:cs typeface="メイリオ"/>
              </a:rPr>
              <a:t>activity</a:t>
            </a:r>
            <a:r>
              <a:rPr dirty="0" sz="600" spc="5">
                <a:latin typeface="メイリオ"/>
                <a:cs typeface="メイリオ"/>
              </a:rPr>
              <a:t> </a:t>
            </a:r>
            <a:r>
              <a:rPr dirty="0" sz="600">
                <a:latin typeface="メイリオ"/>
                <a:cs typeface="メイリオ"/>
              </a:rPr>
              <a:t>on sleep: a</a:t>
            </a:r>
            <a:r>
              <a:rPr dirty="0" sz="600" spc="10">
                <a:latin typeface="メイリオ"/>
                <a:cs typeface="メイリオ"/>
              </a:rPr>
              <a:t> </a:t>
            </a:r>
            <a:r>
              <a:rPr dirty="0" sz="600" spc="-10">
                <a:latin typeface="メイリオ"/>
                <a:cs typeface="メイリオ"/>
              </a:rPr>
              <a:t>meta-</a:t>
            </a:r>
            <a:r>
              <a:rPr dirty="0" sz="600">
                <a:latin typeface="メイリオ"/>
                <a:cs typeface="メイリオ"/>
              </a:rPr>
              <a:t>analytic</a:t>
            </a:r>
            <a:r>
              <a:rPr dirty="0" sz="600" spc="-10">
                <a:latin typeface="メイリオ"/>
                <a:cs typeface="メイリオ"/>
              </a:rPr>
              <a:t> </a:t>
            </a:r>
            <a:r>
              <a:rPr dirty="0" sz="600">
                <a:latin typeface="メイリオ"/>
                <a:cs typeface="メイリオ"/>
              </a:rPr>
              <a:t>review.</a:t>
            </a:r>
            <a:r>
              <a:rPr dirty="0" sz="600" spc="5">
                <a:latin typeface="メイリオ"/>
                <a:cs typeface="メイリオ"/>
              </a:rPr>
              <a:t> </a:t>
            </a:r>
            <a:r>
              <a:rPr dirty="0" sz="600">
                <a:latin typeface="メイリオ"/>
                <a:cs typeface="メイリオ"/>
              </a:rPr>
              <a:t>J</a:t>
            </a:r>
            <a:r>
              <a:rPr dirty="0" sz="600" spc="-15">
                <a:latin typeface="メイリオ"/>
                <a:cs typeface="メイリオ"/>
              </a:rPr>
              <a:t> </a:t>
            </a:r>
            <a:r>
              <a:rPr dirty="0" sz="600">
                <a:latin typeface="メイリオ"/>
                <a:cs typeface="メイリオ"/>
              </a:rPr>
              <a:t>Behav</a:t>
            </a:r>
            <a:r>
              <a:rPr dirty="0" sz="600" spc="5">
                <a:latin typeface="メイリオ"/>
                <a:cs typeface="メイリオ"/>
              </a:rPr>
              <a:t> </a:t>
            </a:r>
            <a:r>
              <a:rPr dirty="0" sz="600" spc="-25">
                <a:latin typeface="メイリオ"/>
                <a:cs typeface="メイリオ"/>
              </a:rPr>
              <a:t>Med</a:t>
            </a:r>
            <a:r>
              <a:rPr dirty="0" sz="600" spc="500">
                <a:latin typeface="メイリオ"/>
                <a:cs typeface="メイリオ"/>
              </a:rPr>
              <a:t> </a:t>
            </a:r>
            <a:r>
              <a:rPr dirty="0" sz="600">
                <a:latin typeface="メイリオ"/>
                <a:cs typeface="メイリオ"/>
              </a:rPr>
              <a:t>38:</a:t>
            </a:r>
            <a:r>
              <a:rPr dirty="0" sz="600" spc="-10">
                <a:latin typeface="メイリオ"/>
                <a:cs typeface="メイリオ"/>
              </a:rPr>
              <a:t> 427-</a:t>
            </a:r>
            <a:r>
              <a:rPr dirty="0" sz="600">
                <a:latin typeface="メイリオ"/>
                <a:cs typeface="メイリオ"/>
              </a:rPr>
              <a:t>449, </a:t>
            </a:r>
            <a:r>
              <a:rPr dirty="0" sz="600" spc="-10">
                <a:latin typeface="メイリオ"/>
                <a:cs typeface="メイリオ"/>
              </a:rPr>
              <a:t>2015.</a:t>
            </a:r>
            <a:endParaRPr sz="600">
              <a:latin typeface="メイリオ"/>
              <a:cs typeface="メイリオ"/>
            </a:endParaRPr>
          </a:p>
          <a:p>
            <a:pPr marL="241300" marR="5080" indent="-228600">
              <a:lnSpc>
                <a:spcPct val="100000"/>
              </a:lnSpc>
              <a:spcBef>
                <a:spcPts val="395"/>
              </a:spcBef>
            </a:pPr>
            <a:r>
              <a:rPr dirty="0" sz="600">
                <a:latin typeface="メイリオ"/>
                <a:cs typeface="メイリオ"/>
              </a:rPr>
              <a:t>47.</a:t>
            </a:r>
            <a:r>
              <a:rPr dirty="0" sz="600" spc="190">
                <a:latin typeface="メイリオ"/>
                <a:cs typeface="メイリオ"/>
              </a:rPr>
              <a:t>  </a:t>
            </a:r>
            <a:r>
              <a:rPr dirty="0" sz="600">
                <a:latin typeface="メイリオ"/>
                <a:cs typeface="メイリオ"/>
              </a:rPr>
              <a:t>Kuroda</a:t>
            </a:r>
            <a:r>
              <a:rPr dirty="0" sz="600" spc="-15">
                <a:latin typeface="メイリオ"/>
                <a:cs typeface="メイリオ"/>
              </a:rPr>
              <a:t> </a:t>
            </a:r>
            <a:r>
              <a:rPr dirty="0" sz="600">
                <a:latin typeface="メイリオ"/>
                <a:cs typeface="メイリオ"/>
              </a:rPr>
              <a:t>H,</a:t>
            </a:r>
            <a:r>
              <a:rPr dirty="0" sz="600" spc="-20">
                <a:latin typeface="メイリオ"/>
                <a:cs typeface="メイリオ"/>
              </a:rPr>
              <a:t> </a:t>
            </a:r>
            <a:r>
              <a:rPr dirty="0" sz="600">
                <a:latin typeface="メイリオ"/>
                <a:cs typeface="メイリオ"/>
              </a:rPr>
              <a:t>Tahara</a:t>
            </a:r>
            <a:r>
              <a:rPr dirty="0" sz="600" spc="-10">
                <a:latin typeface="メイリオ"/>
                <a:cs typeface="メイリオ"/>
              </a:rPr>
              <a:t> </a:t>
            </a:r>
            <a:r>
              <a:rPr dirty="0" sz="600">
                <a:latin typeface="メイリオ"/>
                <a:cs typeface="メイリオ"/>
              </a:rPr>
              <a:t>Y,</a:t>
            </a:r>
            <a:r>
              <a:rPr dirty="0" sz="600" spc="-25">
                <a:latin typeface="メイリオ"/>
                <a:cs typeface="メイリオ"/>
              </a:rPr>
              <a:t> </a:t>
            </a:r>
            <a:r>
              <a:rPr dirty="0" sz="600">
                <a:latin typeface="メイリオ"/>
                <a:cs typeface="メイリオ"/>
              </a:rPr>
              <a:t>Saito</a:t>
            </a:r>
            <a:r>
              <a:rPr dirty="0" sz="600" spc="-5">
                <a:latin typeface="メイリオ"/>
                <a:cs typeface="メイリオ"/>
              </a:rPr>
              <a:t> </a:t>
            </a:r>
            <a:r>
              <a:rPr dirty="0" sz="600">
                <a:latin typeface="メイリオ"/>
                <a:cs typeface="メイリオ"/>
              </a:rPr>
              <a:t>K,</a:t>
            </a:r>
            <a:r>
              <a:rPr dirty="0" sz="600" spc="-20">
                <a:latin typeface="メイリオ"/>
                <a:cs typeface="メイリオ"/>
              </a:rPr>
              <a:t> </a:t>
            </a:r>
            <a:r>
              <a:rPr dirty="0" sz="600">
                <a:latin typeface="メイリオ"/>
                <a:cs typeface="メイリオ"/>
              </a:rPr>
              <a:t>Ohnishi</a:t>
            </a:r>
            <a:r>
              <a:rPr dirty="0" sz="600" spc="-15">
                <a:latin typeface="メイリオ"/>
                <a:cs typeface="メイリオ"/>
              </a:rPr>
              <a:t> </a:t>
            </a:r>
            <a:r>
              <a:rPr dirty="0" sz="600">
                <a:latin typeface="メイリオ"/>
                <a:cs typeface="メイリオ"/>
              </a:rPr>
              <a:t>N,</a:t>
            </a:r>
            <a:r>
              <a:rPr dirty="0" sz="600" spc="-5">
                <a:latin typeface="メイリオ"/>
                <a:cs typeface="メイリオ"/>
              </a:rPr>
              <a:t> </a:t>
            </a:r>
            <a:r>
              <a:rPr dirty="0" sz="600">
                <a:latin typeface="メイリオ"/>
                <a:cs typeface="メイリオ"/>
              </a:rPr>
              <a:t>Kubo</a:t>
            </a:r>
            <a:r>
              <a:rPr dirty="0" sz="600" spc="-15">
                <a:latin typeface="メイリオ"/>
                <a:cs typeface="メイリオ"/>
              </a:rPr>
              <a:t> </a:t>
            </a:r>
            <a:r>
              <a:rPr dirty="0" sz="600">
                <a:latin typeface="メイリオ"/>
                <a:cs typeface="メイリオ"/>
              </a:rPr>
              <a:t>Y,</a:t>
            </a:r>
            <a:r>
              <a:rPr dirty="0" sz="600" spc="-20">
                <a:latin typeface="メイリオ"/>
                <a:cs typeface="メイリオ"/>
              </a:rPr>
              <a:t> </a:t>
            </a:r>
            <a:r>
              <a:rPr dirty="0" sz="600">
                <a:latin typeface="メイリオ"/>
                <a:cs typeface="メイリオ"/>
              </a:rPr>
              <a:t>Seo</a:t>
            </a:r>
            <a:r>
              <a:rPr dirty="0" sz="600" spc="-5">
                <a:latin typeface="メイリオ"/>
                <a:cs typeface="メイリオ"/>
              </a:rPr>
              <a:t> </a:t>
            </a:r>
            <a:r>
              <a:rPr dirty="0" sz="600">
                <a:latin typeface="メイリオ"/>
                <a:cs typeface="メイリオ"/>
              </a:rPr>
              <a:t>Y,</a:t>
            </a:r>
            <a:r>
              <a:rPr dirty="0" sz="600" spc="-25">
                <a:latin typeface="メイリオ"/>
                <a:cs typeface="メイリオ"/>
              </a:rPr>
              <a:t> </a:t>
            </a:r>
            <a:r>
              <a:rPr dirty="0" sz="600">
                <a:latin typeface="メイリオ"/>
                <a:cs typeface="メイリオ"/>
              </a:rPr>
              <a:t>Otsuka</a:t>
            </a:r>
            <a:r>
              <a:rPr dirty="0" sz="600" spc="-25">
                <a:latin typeface="メイリオ"/>
                <a:cs typeface="メイリオ"/>
              </a:rPr>
              <a:t> </a:t>
            </a:r>
            <a:r>
              <a:rPr dirty="0" sz="600">
                <a:latin typeface="メイリオ"/>
                <a:cs typeface="メイリオ"/>
              </a:rPr>
              <a:t>M,</a:t>
            </a:r>
            <a:r>
              <a:rPr dirty="0" sz="600" spc="-15">
                <a:latin typeface="メイリオ"/>
                <a:cs typeface="メイリオ"/>
              </a:rPr>
              <a:t> </a:t>
            </a:r>
            <a:r>
              <a:rPr dirty="0" sz="600">
                <a:latin typeface="メイリオ"/>
                <a:cs typeface="メイリオ"/>
              </a:rPr>
              <a:t>Fuse</a:t>
            </a:r>
            <a:r>
              <a:rPr dirty="0" sz="600" spc="-25">
                <a:latin typeface="メイリオ"/>
                <a:cs typeface="メイリオ"/>
              </a:rPr>
              <a:t> Y,</a:t>
            </a:r>
            <a:r>
              <a:rPr dirty="0" sz="600" spc="500">
                <a:latin typeface="メイリオ"/>
                <a:cs typeface="メイリオ"/>
              </a:rPr>
              <a:t> </a:t>
            </a:r>
            <a:r>
              <a:rPr dirty="0" sz="600">
                <a:latin typeface="メイリオ"/>
                <a:cs typeface="メイリオ"/>
              </a:rPr>
              <a:t>Ohura</a:t>
            </a:r>
            <a:r>
              <a:rPr dirty="0" sz="600" spc="130">
                <a:latin typeface="メイリオ"/>
                <a:cs typeface="メイリオ"/>
              </a:rPr>
              <a:t> </a:t>
            </a:r>
            <a:r>
              <a:rPr dirty="0" sz="600">
                <a:latin typeface="メイリオ"/>
                <a:cs typeface="メイリオ"/>
              </a:rPr>
              <a:t>Y,</a:t>
            </a:r>
            <a:r>
              <a:rPr dirty="0" sz="600" spc="135">
                <a:latin typeface="メイリオ"/>
                <a:cs typeface="メイリオ"/>
              </a:rPr>
              <a:t> </a:t>
            </a:r>
            <a:r>
              <a:rPr dirty="0" sz="600">
                <a:latin typeface="メイリオ"/>
                <a:cs typeface="メイリオ"/>
              </a:rPr>
              <a:t>Hirao</a:t>
            </a:r>
            <a:r>
              <a:rPr dirty="0" sz="600" spc="130">
                <a:latin typeface="メイリオ"/>
                <a:cs typeface="メイリオ"/>
              </a:rPr>
              <a:t> </a:t>
            </a:r>
            <a:r>
              <a:rPr dirty="0" sz="600">
                <a:latin typeface="メイリオ"/>
                <a:cs typeface="メイリオ"/>
              </a:rPr>
              <a:t>A,</a:t>
            </a:r>
            <a:r>
              <a:rPr dirty="0" sz="600" spc="125">
                <a:latin typeface="メイリオ"/>
                <a:cs typeface="メイリオ"/>
              </a:rPr>
              <a:t> </a:t>
            </a:r>
            <a:r>
              <a:rPr dirty="0" sz="600">
                <a:latin typeface="メイリオ"/>
                <a:cs typeface="メイリオ"/>
              </a:rPr>
              <a:t>Shibata</a:t>
            </a:r>
            <a:r>
              <a:rPr dirty="0" sz="600" spc="130">
                <a:latin typeface="メイリオ"/>
                <a:cs typeface="メイリオ"/>
              </a:rPr>
              <a:t> </a:t>
            </a:r>
            <a:r>
              <a:rPr dirty="0" sz="600">
                <a:latin typeface="メイリオ"/>
                <a:cs typeface="メイリオ"/>
              </a:rPr>
              <a:t>S.</a:t>
            </a:r>
            <a:r>
              <a:rPr dirty="0" sz="600" spc="120">
                <a:latin typeface="メイリオ"/>
                <a:cs typeface="メイリオ"/>
              </a:rPr>
              <a:t> </a:t>
            </a:r>
            <a:r>
              <a:rPr dirty="0" sz="600">
                <a:latin typeface="メイリオ"/>
                <a:cs typeface="メイリオ"/>
              </a:rPr>
              <a:t>Meal</a:t>
            </a:r>
            <a:r>
              <a:rPr dirty="0" sz="600" spc="135">
                <a:latin typeface="メイリオ"/>
                <a:cs typeface="メイリオ"/>
              </a:rPr>
              <a:t> </a:t>
            </a:r>
            <a:r>
              <a:rPr dirty="0" sz="600">
                <a:latin typeface="メイリオ"/>
                <a:cs typeface="メイリオ"/>
              </a:rPr>
              <a:t>frequency</a:t>
            </a:r>
            <a:r>
              <a:rPr dirty="0" sz="600" spc="120">
                <a:latin typeface="メイリオ"/>
                <a:cs typeface="メイリオ"/>
              </a:rPr>
              <a:t> </a:t>
            </a:r>
            <a:r>
              <a:rPr dirty="0" sz="600">
                <a:latin typeface="メイリオ"/>
                <a:cs typeface="メイリオ"/>
              </a:rPr>
              <a:t>patterns</a:t>
            </a:r>
            <a:r>
              <a:rPr dirty="0" sz="600" spc="130">
                <a:latin typeface="メイリオ"/>
                <a:cs typeface="メイリオ"/>
              </a:rPr>
              <a:t> </a:t>
            </a:r>
            <a:r>
              <a:rPr dirty="0" sz="600">
                <a:latin typeface="メイリオ"/>
                <a:cs typeface="メイリオ"/>
              </a:rPr>
              <a:t>determine</a:t>
            </a:r>
            <a:r>
              <a:rPr dirty="0" sz="600" spc="135">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a:latin typeface="メイリオ"/>
                <a:cs typeface="メイリオ"/>
              </a:rPr>
              <a:t>phase</a:t>
            </a:r>
            <a:r>
              <a:rPr dirty="0" sz="600" spc="-15">
                <a:latin typeface="メイリオ"/>
                <a:cs typeface="メイリオ"/>
              </a:rPr>
              <a:t> </a:t>
            </a:r>
            <a:r>
              <a:rPr dirty="0" sz="600">
                <a:latin typeface="メイリオ"/>
                <a:cs typeface="メイリオ"/>
              </a:rPr>
              <a:t>of</a:t>
            </a:r>
            <a:r>
              <a:rPr dirty="0" sz="600" spc="-15">
                <a:latin typeface="メイリオ"/>
                <a:cs typeface="メイリオ"/>
              </a:rPr>
              <a:t> </a:t>
            </a:r>
            <a:r>
              <a:rPr dirty="0" sz="600">
                <a:latin typeface="メイリオ"/>
                <a:cs typeface="メイリオ"/>
              </a:rPr>
              <a:t>mouse</a:t>
            </a:r>
            <a:r>
              <a:rPr dirty="0" sz="600" spc="-15">
                <a:latin typeface="メイリオ"/>
                <a:cs typeface="メイリオ"/>
              </a:rPr>
              <a:t> </a:t>
            </a:r>
            <a:r>
              <a:rPr dirty="0" sz="600">
                <a:latin typeface="メイリオ"/>
                <a:cs typeface="メイリオ"/>
              </a:rPr>
              <a:t>peripheral</a:t>
            </a:r>
            <a:r>
              <a:rPr dirty="0" sz="600" spc="-15">
                <a:latin typeface="メイリオ"/>
                <a:cs typeface="メイリオ"/>
              </a:rPr>
              <a:t> </a:t>
            </a:r>
            <a:r>
              <a:rPr dirty="0" sz="600" spc="-10">
                <a:latin typeface="メイリオ"/>
                <a:cs typeface="メイリオ"/>
              </a:rPr>
              <a:t>circadian</a:t>
            </a:r>
            <a:r>
              <a:rPr dirty="0" sz="600" spc="-30">
                <a:latin typeface="メイリオ"/>
                <a:cs typeface="メイリオ"/>
              </a:rPr>
              <a:t> </a:t>
            </a:r>
            <a:r>
              <a:rPr dirty="0" sz="600">
                <a:latin typeface="メイリオ"/>
                <a:cs typeface="メイリオ"/>
              </a:rPr>
              <a:t>clocks.</a:t>
            </a:r>
            <a:r>
              <a:rPr dirty="0" sz="600" spc="-35">
                <a:latin typeface="メイリオ"/>
                <a:cs typeface="メイリオ"/>
              </a:rPr>
              <a:t> </a:t>
            </a:r>
            <a:r>
              <a:rPr dirty="0" sz="600">
                <a:latin typeface="メイリオ"/>
                <a:cs typeface="メイリオ"/>
              </a:rPr>
              <a:t>Sci</a:t>
            </a:r>
            <a:r>
              <a:rPr dirty="0" sz="600" spc="-25">
                <a:latin typeface="メイリオ"/>
                <a:cs typeface="メイリオ"/>
              </a:rPr>
              <a:t> </a:t>
            </a:r>
            <a:r>
              <a:rPr dirty="0" sz="600">
                <a:latin typeface="メイリオ"/>
                <a:cs typeface="メイリオ"/>
              </a:rPr>
              <a:t>Rep</a:t>
            </a:r>
            <a:r>
              <a:rPr dirty="0" sz="600" spc="-25">
                <a:latin typeface="メイリオ"/>
                <a:cs typeface="メイリオ"/>
              </a:rPr>
              <a:t> </a:t>
            </a:r>
            <a:r>
              <a:rPr dirty="0" sz="600">
                <a:latin typeface="メイリオ"/>
                <a:cs typeface="メイリオ"/>
              </a:rPr>
              <a:t>2:</a:t>
            </a:r>
            <a:r>
              <a:rPr dirty="0" sz="600" spc="-10">
                <a:latin typeface="メイリオ"/>
                <a:cs typeface="メイリオ"/>
              </a:rPr>
              <a:t> </a:t>
            </a:r>
            <a:r>
              <a:rPr dirty="0" sz="600">
                <a:latin typeface="メイリオ"/>
                <a:cs typeface="メイリオ"/>
              </a:rPr>
              <a:t>711,</a:t>
            </a:r>
            <a:r>
              <a:rPr dirty="0" sz="600" spc="-10">
                <a:latin typeface="メイリオ"/>
                <a:cs typeface="メイリオ"/>
              </a:rPr>
              <a:t> 2012.</a:t>
            </a:r>
            <a:endParaRPr sz="600">
              <a:latin typeface="メイリオ"/>
              <a:cs typeface="メイリオ"/>
            </a:endParaRPr>
          </a:p>
          <a:p>
            <a:pPr algn="just" marL="241300" marR="34925" indent="-228600">
              <a:lnSpc>
                <a:spcPct val="100000"/>
              </a:lnSpc>
              <a:spcBef>
                <a:spcPts val="409"/>
              </a:spcBef>
            </a:pPr>
            <a:r>
              <a:rPr dirty="0" sz="600">
                <a:latin typeface="メイリオ"/>
                <a:cs typeface="メイリオ"/>
              </a:rPr>
              <a:t>48.</a:t>
            </a:r>
            <a:r>
              <a:rPr dirty="0" sz="600" spc="185">
                <a:latin typeface="メイリオ"/>
                <a:cs typeface="メイリオ"/>
              </a:rPr>
              <a:t>  </a:t>
            </a:r>
            <a:r>
              <a:rPr dirty="0" sz="600">
                <a:latin typeface="メイリオ"/>
                <a:cs typeface="メイリオ"/>
              </a:rPr>
              <a:t>Godos</a:t>
            </a:r>
            <a:r>
              <a:rPr dirty="0" sz="600" spc="5">
                <a:latin typeface="メイリオ"/>
                <a:cs typeface="メイリオ"/>
              </a:rPr>
              <a:t> </a:t>
            </a:r>
            <a:r>
              <a:rPr dirty="0" sz="600">
                <a:latin typeface="メイリオ"/>
                <a:cs typeface="メイリオ"/>
              </a:rPr>
              <a:t>J,</a:t>
            </a:r>
            <a:r>
              <a:rPr dirty="0" sz="600" spc="-5">
                <a:latin typeface="メイリオ"/>
                <a:cs typeface="メイリオ"/>
              </a:rPr>
              <a:t> </a:t>
            </a:r>
            <a:r>
              <a:rPr dirty="0" sz="600">
                <a:latin typeface="メイリオ"/>
                <a:cs typeface="メイリオ"/>
              </a:rPr>
              <a:t>Grosso G,</a:t>
            </a:r>
            <a:r>
              <a:rPr dirty="0" sz="600" spc="-10">
                <a:latin typeface="メイリオ"/>
                <a:cs typeface="メイリオ"/>
              </a:rPr>
              <a:t> </a:t>
            </a:r>
            <a:r>
              <a:rPr dirty="0" sz="600">
                <a:latin typeface="メイリオ"/>
                <a:cs typeface="メイリオ"/>
              </a:rPr>
              <a:t>Castellano</a:t>
            </a:r>
            <a:r>
              <a:rPr dirty="0" sz="600" spc="-5">
                <a:latin typeface="メイリオ"/>
                <a:cs typeface="メイリオ"/>
              </a:rPr>
              <a:t> </a:t>
            </a:r>
            <a:r>
              <a:rPr dirty="0" sz="600">
                <a:latin typeface="メイリオ"/>
                <a:cs typeface="メイリオ"/>
              </a:rPr>
              <a:t>S,</a:t>
            </a:r>
            <a:r>
              <a:rPr dirty="0" sz="600" spc="-10">
                <a:latin typeface="メイリオ"/>
                <a:cs typeface="メイリオ"/>
              </a:rPr>
              <a:t> </a:t>
            </a:r>
            <a:r>
              <a:rPr dirty="0" sz="600">
                <a:latin typeface="メイリオ"/>
                <a:cs typeface="メイリオ"/>
              </a:rPr>
              <a:t>Galvano F,</a:t>
            </a:r>
            <a:r>
              <a:rPr dirty="0" sz="600" spc="-20">
                <a:latin typeface="メイリオ"/>
                <a:cs typeface="メイリオ"/>
              </a:rPr>
              <a:t> </a:t>
            </a:r>
            <a:r>
              <a:rPr dirty="0" sz="600">
                <a:latin typeface="メイリオ"/>
                <a:cs typeface="メイリオ"/>
              </a:rPr>
              <a:t>Caraci</a:t>
            </a:r>
            <a:r>
              <a:rPr dirty="0" sz="600" spc="-25">
                <a:latin typeface="メイリオ"/>
                <a:cs typeface="メイリオ"/>
              </a:rPr>
              <a:t> </a:t>
            </a:r>
            <a:r>
              <a:rPr dirty="0" sz="600">
                <a:latin typeface="メイリオ"/>
                <a:cs typeface="メイリオ"/>
              </a:rPr>
              <a:t>F,</a:t>
            </a:r>
            <a:r>
              <a:rPr dirty="0" sz="600" spc="-5">
                <a:latin typeface="メイリオ"/>
                <a:cs typeface="メイリオ"/>
              </a:rPr>
              <a:t> </a:t>
            </a:r>
            <a:r>
              <a:rPr dirty="0" sz="600">
                <a:latin typeface="メイリオ"/>
                <a:cs typeface="メイリオ"/>
              </a:rPr>
              <a:t>Ferri</a:t>
            </a:r>
            <a:r>
              <a:rPr dirty="0" sz="600" spc="-15">
                <a:latin typeface="メイリオ"/>
                <a:cs typeface="メイリオ"/>
              </a:rPr>
              <a:t> </a:t>
            </a:r>
            <a:r>
              <a:rPr dirty="0" sz="600">
                <a:latin typeface="メイリオ"/>
                <a:cs typeface="メイリオ"/>
              </a:rPr>
              <a:t>R.</a:t>
            </a:r>
            <a:r>
              <a:rPr dirty="0" sz="600" spc="-5">
                <a:latin typeface="メイリオ"/>
                <a:cs typeface="メイリオ"/>
              </a:rPr>
              <a:t> </a:t>
            </a:r>
            <a:r>
              <a:rPr dirty="0" sz="600" spc="-10">
                <a:latin typeface="メイリオ"/>
                <a:cs typeface="メイリオ"/>
              </a:rPr>
              <a:t>Association</a:t>
            </a:r>
            <a:r>
              <a:rPr dirty="0" sz="600" spc="500">
                <a:latin typeface="メイリオ"/>
                <a:cs typeface="メイリオ"/>
              </a:rPr>
              <a:t> </a:t>
            </a:r>
            <a:r>
              <a:rPr dirty="0" sz="600">
                <a:latin typeface="メイリオ"/>
                <a:cs typeface="メイリオ"/>
              </a:rPr>
              <a:t>between</a:t>
            </a:r>
            <a:r>
              <a:rPr dirty="0" sz="600" spc="15">
                <a:latin typeface="メイリオ"/>
                <a:cs typeface="メイリオ"/>
              </a:rPr>
              <a:t> </a:t>
            </a:r>
            <a:r>
              <a:rPr dirty="0" sz="600">
                <a:latin typeface="メイリオ"/>
                <a:cs typeface="メイリオ"/>
              </a:rPr>
              <a:t>diet</a:t>
            </a:r>
            <a:r>
              <a:rPr dirty="0" sz="600" spc="15">
                <a:latin typeface="メイリオ"/>
                <a:cs typeface="メイリオ"/>
              </a:rPr>
              <a:t> </a:t>
            </a:r>
            <a:r>
              <a:rPr dirty="0" sz="600">
                <a:latin typeface="メイリオ"/>
                <a:cs typeface="メイリオ"/>
              </a:rPr>
              <a:t>and</a:t>
            </a:r>
            <a:r>
              <a:rPr dirty="0" sz="600" spc="5">
                <a:latin typeface="メイリオ"/>
                <a:cs typeface="メイリオ"/>
              </a:rPr>
              <a:t> </a:t>
            </a:r>
            <a:r>
              <a:rPr dirty="0" sz="600">
                <a:latin typeface="メイリオ"/>
                <a:cs typeface="メイリオ"/>
              </a:rPr>
              <a:t>sleep</a:t>
            </a:r>
            <a:r>
              <a:rPr dirty="0" sz="600" spc="10">
                <a:latin typeface="メイリオ"/>
                <a:cs typeface="メイリオ"/>
              </a:rPr>
              <a:t> </a:t>
            </a:r>
            <a:r>
              <a:rPr dirty="0" sz="600">
                <a:latin typeface="メイリオ"/>
                <a:cs typeface="メイリオ"/>
              </a:rPr>
              <a:t>quality:</a:t>
            </a:r>
            <a:r>
              <a:rPr dirty="0" sz="600" spc="10">
                <a:latin typeface="メイリオ"/>
                <a:cs typeface="メイリオ"/>
              </a:rPr>
              <a:t> </a:t>
            </a:r>
            <a:r>
              <a:rPr dirty="0" sz="600">
                <a:latin typeface="メイリオ"/>
                <a:cs typeface="メイリオ"/>
              </a:rPr>
              <a:t>A</a:t>
            </a:r>
            <a:r>
              <a:rPr dirty="0" sz="600" spc="10">
                <a:latin typeface="メイリオ"/>
                <a:cs typeface="メイリオ"/>
              </a:rPr>
              <a:t> </a:t>
            </a:r>
            <a:r>
              <a:rPr dirty="0" sz="600">
                <a:latin typeface="メイリオ"/>
                <a:cs typeface="メイリオ"/>
              </a:rPr>
              <a:t>systematic</a:t>
            </a:r>
            <a:r>
              <a:rPr dirty="0" sz="600" spc="15">
                <a:latin typeface="メイリオ"/>
                <a:cs typeface="メイリオ"/>
              </a:rPr>
              <a:t> </a:t>
            </a:r>
            <a:r>
              <a:rPr dirty="0" sz="600">
                <a:latin typeface="メイリオ"/>
                <a:cs typeface="メイリオ"/>
              </a:rPr>
              <a:t>review.</a:t>
            </a:r>
            <a:r>
              <a:rPr dirty="0" sz="600" spc="10">
                <a:latin typeface="メイリオ"/>
                <a:cs typeface="メイリオ"/>
              </a:rPr>
              <a:t> </a:t>
            </a:r>
            <a:r>
              <a:rPr dirty="0" sz="600">
                <a:latin typeface="メイリオ"/>
                <a:cs typeface="メイリオ"/>
              </a:rPr>
              <a:t>Sleep</a:t>
            </a:r>
            <a:r>
              <a:rPr dirty="0" sz="600" spc="5">
                <a:latin typeface="メイリオ"/>
                <a:cs typeface="メイリオ"/>
              </a:rPr>
              <a:t> </a:t>
            </a:r>
            <a:r>
              <a:rPr dirty="0" sz="600">
                <a:latin typeface="メイリオ"/>
                <a:cs typeface="メイリオ"/>
              </a:rPr>
              <a:t>Med</a:t>
            </a:r>
            <a:r>
              <a:rPr dirty="0" sz="600" spc="10">
                <a:latin typeface="メイリオ"/>
                <a:cs typeface="メイリオ"/>
              </a:rPr>
              <a:t> </a:t>
            </a:r>
            <a:r>
              <a:rPr dirty="0" sz="600">
                <a:latin typeface="メイリオ"/>
                <a:cs typeface="メイリオ"/>
              </a:rPr>
              <a:t>Rev</a:t>
            </a:r>
            <a:r>
              <a:rPr dirty="0" sz="600" spc="10">
                <a:latin typeface="メイリオ"/>
                <a:cs typeface="メイリオ"/>
              </a:rPr>
              <a:t> </a:t>
            </a:r>
            <a:r>
              <a:rPr dirty="0" sz="600" spc="-25">
                <a:latin typeface="メイリオ"/>
                <a:cs typeface="メイリオ"/>
              </a:rPr>
              <a:t>57:</a:t>
            </a:r>
            <a:r>
              <a:rPr dirty="0" sz="600" spc="500">
                <a:latin typeface="メイリオ"/>
                <a:cs typeface="メイリオ"/>
              </a:rPr>
              <a:t> </a:t>
            </a:r>
            <a:r>
              <a:rPr dirty="0" sz="600">
                <a:latin typeface="メイリオ"/>
                <a:cs typeface="メイリオ"/>
              </a:rPr>
              <a:t>101430,</a:t>
            </a:r>
            <a:r>
              <a:rPr dirty="0" sz="600" spc="-40">
                <a:latin typeface="メイリオ"/>
                <a:cs typeface="メイリオ"/>
              </a:rPr>
              <a:t> </a:t>
            </a:r>
            <a:r>
              <a:rPr dirty="0" sz="600" spc="-10">
                <a:latin typeface="メイリオ"/>
                <a:cs typeface="メイリオ"/>
              </a:rPr>
              <a:t>2021.</a:t>
            </a:r>
            <a:endParaRPr sz="600">
              <a:latin typeface="メイリオ"/>
              <a:cs typeface="メイリオ"/>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E1EFD9"/>
          </a:solidFill>
        </p:spPr>
        <p:txBody>
          <a:bodyPr wrap="square" lIns="0" tIns="0" rIns="0" bIns="0" rtlCol="0"/>
          <a:lstStyle/>
          <a:p/>
        </p:txBody>
      </p:sp>
      <p:sp>
        <p:nvSpPr>
          <p:cNvPr id="3" name="object 3"/>
          <p:cNvSpPr txBox="1"/>
          <p:nvPr/>
        </p:nvSpPr>
        <p:spPr>
          <a:xfrm>
            <a:off x="1583816" y="-31622"/>
            <a:ext cx="368998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Calibri"/>
                <a:cs typeface="Calibri"/>
              </a:rPr>
              <a:t>2023</a:t>
            </a:r>
            <a:endParaRPr sz="1800">
              <a:latin typeface="Calibri"/>
              <a:cs typeface="Calibri"/>
            </a:endParaRPr>
          </a:p>
        </p:txBody>
      </p:sp>
      <p:sp>
        <p:nvSpPr>
          <p:cNvPr id="4" name="object 4"/>
          <p:cNvSpPr txBox="1"/>
          <p:nvPr/>
        </p:nvSpPr>
        <p:spPr>
          <a:xfrm>
            <a:off x="1784095" y="745362"/>
            <a:ext cx="3286125" cy="311150"/>
          </a:xfrm>
          <a:prstGeom prst="rect">
            <a:avLst/>
          </a:prstGeom>
        </p:spPr>
        <p:txBody>
          <a:bodyPr wrap="square" lIns="0" tIns="15240" rIns="0" bIns="0" rtlCol="0" vert="horz">
            <a:spAutoFit/>
          </a:bodyPr>
          <a:lstStyle/>
          <a:p>
            <a:pPr marL="12700">
              <a:lnSpc>
                <a:spcPct val="100000"/>
              </a:lnSpc>
              <a:spcBef>
                <a:spcPts val="120"/>
              </a:spcBef>
            </a:pPr>
            <a:r>
              <a:rPr dirty="0" sz="1850" spc="120" b="1">
                <a:solidFill>
                  <a:srgbClr val="00AF50"/>
                </a:solidFill>
                <a:latin typeface="メイリオ"/>
                <a:cs typeface="メイリオ"/>
              </a:rPr>
              <a:t>睡眠と嗜好品について（案</a:t>
            </a:r>
            <a:r>
              <a:rPr dirty="0" sz="1850" spc="-50" b="1">
                <a:solidFill>
                  <a:srgbClr val="00AF50"/>
                </a:solidFill>
                <a:latin typeface="メイリオ"/>
                <a:cs typeface="メイリオ"/>
              </a:rPr>
              <a:t>）</a:t>
            </a:r>
            <a:endParaRPr sz="1850">
              <a:latin typeface="メイリオ"/>
              <a:cs typeface="メイリオ"/>
            </a:endParaRPr>
          </a:p>
        </p:txBody>
      </p:sp>
      <p:grpSp>
        <p:nvGrpSpPr>
          <p:cNvPr id="5" name="object 5"/>
          <p:cNvGrpSpPr/>
          <p:nvPr/>
        </p:nvGrpSpPr>
        <p:grpSpPr>
          <a:xfrm>
            <a:off x="274129" y="1307401"/>
            <a:ext cx="6309995" cy="1372235"/>
            <a:chOff x="274129" y="1307401"/>
            <a:chExt cx="6309995" cy="1372235"/>
          </a:xfrm>
        </p:grpSpPr>
        <p:sp>
          <p:nvSpPr>
            <p:cNvPr id="6" name="object 6"/>
            <p:cNvSpPr/>
            <p:nvPr/>
          </p:nvSpPr>
          <p:spPr>
            <a:xfrm>
              <a:off x="278891" y="1312163"/>
              <a:ext cx="6300470" cy="1362710"/>
            </a:xfrm>
            <a:custGeom>
              <a:avLst/>
              <a:gdLst/>
              <a:ahLst/>
              <a:cxnLst/>
              <a:rect l="l" t="t" r="r" b="b"/>
              <a:pathLst>
                <a:path w="6300470" h="1362710">
                  <a:moveTo>
                    <a:pt x="6300216" y="0"/>
                  </a:moveTo>
                  <a:lnTo>
                    <a:pt x="0" y="0"/>
                  </a:lnTo>
                  <a:lnTo>
                    <a:pt x="0" y="1362455"/>
                  </a:lnTo>
                  <a:lnTo>
                    <a:pt x="6300216" y="1362455"/>
                  </a:lnTo>
                  <a:lnTo>
                    <a:pt x="6300216" y="0"/>
                  </a:lnTo>
                  <a:close/>
                </a:path>
              </a:pathLst>
            </a:custGeom>
            <a:solidFill>
              <a:srgbClr val="E7E6E6"/>
            </a:solidFill>
          </p:spPr>
          <p:txBody>
            <a:bodyPr wrap="square" lIns="0" tIns="0" rIns="0" bIns="0" rtlCol="0"/>
            <a:lstStyle/>
            <a:p/>
          </p:txBody>
        </p:sp>
        <p:sp>
          <p:nvSpPr>
            <p:cNvPr id="7" name="object 7"/>
            <p:cNvSpPr/>
            <p:nvPr/>
          </p:nvSpPr>
          <p:spPr>
            <a:xfrm>
              <a:off x="278891" y="1312163"/>
              <a:ext cx="6300470" cy="1362710"/>
            </a:xfrm>
            <a:custGeom>
              <a:avLst/>
              <a:gdLst/>
              <a:ahLst/>
              <a:cxnLst/>
              <a:rect l="l" t="t" r="r" b="b"/>
              <a:pathLst>
                <a:path w="6300470" h="1362710">
                  <a:moveTo>
                    <a:pt x="0" y="1362455"/>
                  </a:moveTo>
                  <a:lnTo>
                    <a:pt x="6300216" y="1362455"/>
                  </a:lnTo>
                  <a:lnTo>
                    <a:pt x="6300216" y="0"/>
                  </a:lnTo>
                  <a:lnTo>
                    <a:pt x="0" y="0"/>
                  </a:lnTo>
                  <a:lnTo>
                    <a:pt x="0" y="1362455"/>
                  </a:lnTo>
                  <a:close/>
                </a:path>
              </a:pathLst>
            </a:custGeom>
            <a:ln w="9525">
              <a:solidFill>
                <a:srgbClr val="000000"/>
              </a:solidFill>
            </a:ln>
          </p:spPr>
          <p:txBody>
            <a:bodyPr wrap="square" lIns="0" tIns="0" rIns="0" bIns="0" rtlCol="0"/>
            <a:lstStyle/>
            <a:p/>
          </p:txBody>
        </p:sp>
        <p:sp>
          <p:nvSpPr>
            <p:cNvPr id="8" name="object 8"/>
            <p:cNvSpPr/>
            <p:nvPr/>
          </p:nvSpPr>
          <p:spPr>
            <a:xfrm>
              <a:off x="279653" y="1501901"/>
              <a:ext cx="6300470" cy="0"/>
            </a:xfrm>
            <a:custGeom>
              <a:avLst/>
              <a:gdLst/>
              <a:ahLst/>
              <a:cxnLst/>
              <a:rect l="l" t="t" r="r" b="b"/>
              <a:pathLst>
                <a:path w="6300470" h="0">
                  <a:moveTo>
                    <a:pt x="0" y="0"/>
                  </a:moveTo>
                  <a:lnTo>
                    <a:pt x="453390" y="0"/>
                  </a:lnTo>
                </a:path>
                <a:path w="6300470" h="0">
                  <a:moveTo>
                    <a:pt x="1198626" y="0"/>
                  </a:moveTo>
                  <a:lnTo>
                    <a:pt x="6299962" y="0"/>
                  </a:lnTo>
                </a:path>
              </a:pathLst>
            </a:custGeom>
            <a:ln w="19050">
              <a:solidFill>
                <a:srgbClr val="00AF50"/>
              </a:solidFill>
            </a:ln>
          </p:spPr>
          <p:txBody>
            <a:bodyPr wrap="square" lIns="0" tIns="0" rIns="0" bIns="0" rtlCol="0"/>
            <a:lstStyle/>
            <a:p/>
          </p:txBody>
        </p:sp>
        <p:sp>
          <p:nvSpPr>
            <p:cNvPr id="9" name="object 9"/>
            <p:cNvSpPr/>
            <p:nvPr/>
          </p:nvSpPr>
          <p:spPr>
            <a:xfrm>
              <a:off x="733043" y="1389887"/>
              <a:ext cx="745490" cy="254635"/>
            </a:xfrm>
            <a:custGeom>
              <a:avLst/>
              <a:gdLst/>
              <a:ahLst/>
              <a:cxnLst/>
              <a:rect l="l" t="t" r="r" b="b"/>
              <a:pathLst>
                <a:path w="745490" h="254635">
                  <a:moveTo>
                    <a:pt x="745236" y="0"/>
                  </a:moveTo>
                  <a:lnTo>
                    <a:pt x="0" y="0"/>
                  </a:lnTo>
                  <a:lnTo>
                    <a:pt x="0" y="254507"/>
                  </a:lnTo>
                  <a:lnTo>
                    <a:pt x="745236" y="254507"/>
                  </a:lnTo>
                  <a:lnTo>
                    <a:pt x="745236" y="0"/>
                  </a:lnTo>
                  <a:close/>
                </a:path>
              </a:pathLst>
            </a:custGeom>
            <a:solidFill>
              <a:srgbClr val="E7E6E6"/>
            </a:solidFill>
          </p:spPr>
          <p:txBody>
            <a:bodyPr wrap="square" lIns="0" tIns="0" rIns="0" bIns="0" rtlCol="0"/>
            <a:lstStyle/>
            <a:p/>
          </p:txBody>
        </p:sp>
      </p:grpSp>
      <p:sp>
        <p:nvSpPr>
          <p:cNvPr id="10" name="object 10"/>
          <p:cNvSpPr txBox="1"/>
          <p:nvPr/>
        </p:nvSpPr>
        <p:spPr>
          <a:xfrm>
            <a:off x="385978" y="1373671"/>
            <a:ext cx="5830570" cy="1245870"/>
          </a:xfrm>
          <a:prstGeom prst="rect">
            <a:avLst/>
          </a:prstGeom>
        </p:spPr>
        <p:txBody>
          <a:bodyPr wrap="square" lIns="0" tIns="48895" rIns="0" bIns="0" rtlCol="0" vert="horz">
            <a:spAutoFit/>
          </a:bodyPr>
          <a:lstStyle/>
          <a:p>
            <a:pPr marL="467359">
              <a:lnSpc>
                <a:spcPct val="100000"/>
              </a:lnSpc>
              <a:spcBef>
                <a:spcPts val="385"/>
              </a:spcBef>
            </a:pPr>
            <a:r>
              <a:rPr dirty="0" sz="1050" spc="-60" b="1">
                <a:solidFill>
                  <a:srgbClr val="00AF50"/>
                </a:solidFill>
                <a:latin typeface="メイリオ"/>
                <a:cs typeface="メイリオ"/>
              </a:rPr>
              <a:t>ポイント</a:t>
            </a:r>
            <a:endParaRPr sz="1050">
              <a:latin typeface="メイリオ"/>
              <a:cs typeface="メイリオ"/>
            </a:endParaRPr>
          </a:p>
          <a:p>
            <a:pPr marL="192405" marR="5080" indent="-180340">
              <a:lnSpc>
                <a:spcPct val="100000"/>
              </a:lnSpc>
              <a:spcBef>
                <a:spcPts val="260"/>
              </a:spcBef>
            </a:pPr>
            <a:r>
              <a:rPr dirty="0" sz="1000">
                <a:solidFill>
                  <a:srgbClr val="00AF50"/>
                </a:solidFill>
                <a:latin typeface="Wingdings"/>
                <a:cs typeface="Wingdings"/>
              </a:rPr>
              <a:t></a:t>
            </a:r>
            <a:r>
              <a:rPr dirty="0" sz="1000" spc="430">
                <a:solidFill>
                  <a:srgbClr val="00AF50"/>
                </a:solidFill>
                <a:latin typeface="Times New Roman"/>
                <a:cs typeface="Times New Roman"/>
              </a:rPr>
              <a:t> </a:t>
            </a:r>
            <a:r>
              <a:rPr dirty="0" sz="1000" spc="-10">
                <a:solidFill>
                  <a:srgbClr val="211F1F"/>
                </a:solidFill>
                <a:latin typeface="メイリオ"/>
                <a:cs typeface="メイリオ"/>
              </a:rPr>
              <a:t>カフェインの摂取量は１日400mg（コーヒーを700cc程度</a:t>
            </a:r>
            <a:r>
              <a:rPr dirty="0" sz="1000">
                <a:solidFill>
                  <a:srgbClr val="211F1F"/>
                </a:solidFill>
                <a:latin typeface="メイリオ"/>
                <a:cs typeface="メイリオ"/>
              </a:rPr>
              <a:t>）</a:t>
            </a:r>
            <a:r>
              <a:rPr dirty="0" sz="1000" spc="-15">
                <a:solidFill>
                  <a:srgbClr val="211F1F"/>
                </a:solidFill>
                <a:latin typeface="メイリオ"/>
                <a:cs typeface="メイリオ"/>
              </a:rPr>
              <a:t>を超えると、夜眠りにくくなる可能性</a:t>
            </a:r>
            <a:r>
              <a:rPr dirty="0" sz="1000" spc="-20">
                <a:solidFill>
                  <a:srgbClr val="211F1F"/>
                </a:solidFill>
                <a:latin typeface="メイリオ"/>
                <a:cs typeface="メイリオ"/>
              </a:rPr>
              <a:t>がある。</a:t>
            </a:r>
            <a:endParaRPr sz="1000">
              <a:latin typeface="メイリオ"/>
              <a:cs typeface="メイリオ"/>
            </a:endParaRPr>
          </a:p>
          <a:p>
            <a:pPr marL="12700">
              <a:lnSpc>
                <a:spcPct val="100000"/>
              </a:lnSpc>
              <a:spcBef>
                <a:spcPts val="605"/>
              </a:spcBef>
            </a:pPr>
            <a:r>
              <a:rPr dirty="0" sz="1000">
                <a:solidFill>
                  <a:srgbClr val="00AF50"/>
                </a:solidFill>
                <a:latin typeface="Wingdings"/>
                <a:cs typeface="Wingdings"/>
              </a:rPr>
              <a:t></a:t>
            </a:r>
            <a:r>
              <a:rPr dirty="0" sz="1000" spc="409">
                <a:solidFill>
                  <a:srgbClr val="00AF50"/>
                </a:solidFill>
                <a:latin typeface="Times New Roman"/>
                <a:cs typeface="Times New Roman"/>
              </a:rPr>
              <a:t> </a:t>
            </a:r>
            <a:r>
              <a:rPr dirty="0" sz="1000" spc="-15">
                <a:solidFill>
                  <a:srgbClr val="211F1F"/>
                </a:solidFill>
                <a:latin typeface="メイリオ"/>
                <a:cs typeface="メイリオ"/>
              </a:rPr>
              <a:t>カフェインの夕方以降の摂取は、夜間の睡眠に影響しやすい。</a:t>
            </a:r>
            <a:endParaRPr sz="1000">
              <a:latin typeface="メイリオ"/>
              <a:cs typeface="メイリオ"/>
            </a:endParaRPr>
          </a:p>
          <a:p>
            <a:pPr marL="12700">
              <a:lnSpc>
                <a:spcPct val="100000"/>
              </a:lnSpc>
              <a:spcBef>
                <a:spcPts val="600"/>
              </a:spcBef>
            </a:pPr>
            <a:r>
              <a:rPr dirty="0" sz="1000">
                <a:solidFill>
                  <a:srgbClr val="00AF50"/>
                </a:solidFill>
                <a:latin typeface="Wingdings"/>
                <a:cs typeface="Wingdings"/>
              </a:rPr>
              <a:t></a:t>
            </a:r>
            <a:r>
              <a:rPr dirty="0" sz="1000" spc="409">
                <a:solidFill>
                  <a:srgbClr val="00AF50"/>
                </a:solidFill>
                <a:latin typeface="Times New Roman"/>
                <a:cs typeface="Times New Roman"/>
              </a:rPr>
              <a:t> </a:t>
            </a:r>
            <a:r>
              <a:rPr dirty="0" sz="1000" spc="-10">
                <a:solidFill>
                  <a:srgbClr val="211F1F"/>
                </a:solidFill>
                <a:latin typeface="メイリオ"/>
                <a:cs typeface="メイリオ"/>
              </a:rPr>
              <a:t>晩酌での深酒や、眠るためにお酒を飲むこと（</a:t>
            </a:r>
            <a:r>
              <a:rPr dirty="0" sz="1000" spc="-5">
                <a:solidFill>
                  <a:srgbClr val="211F1F"/>
                </a:solidFill>
                <a:latin typeface="メイリオ"/>
                <a:cs typeface="メイリオ"/>
              </a:rPr>
              <a:t>寝酒</a:t>
            </a:r>
            <a:r>
              <a:rPr dirty="0" sz="1000" spc="-10">
                <a:solidFill>
                  <a:srgbClr val="211F1F"/>
                </a:solidFill>
                <a:latin typeface="メイリオ"/>
                <a:cs typeface="メイリオ"/>
              </a:rPr>
              <a:t>）</a:t>
            </a:r>
            <a:r>
              <a:rPr dirty="0" sz="1000" spc="-15">
                <a:solidFill>
                  <a:srgbClr val="211F1F"/>
                </a:solidFill>
                <a:latin typeface="メイリオ"/>
                <a:cs typeface="メイリオ"/>
              </a:rPr>
              <a:t>は、睡眠の質を悪化させる可能性がある。</a:t>
            </a:r>
            <a:endParaRPr sz="1000">
              <a:latin typeface="メイリオ"/>
              <a:cs typeface="メイリオ"/>
            </a:endParaRPr>
          </a:p>
          <a:p>
            <a:pPr marL="12700">
              <a:lnSpc>
                <a:spcPct val="100000"/>
              </a:lnSpc>
              <a:spcBef>
                <a:spcPts val="600"/>
              </a:spcBef>
            </a:pPr>
            <a:r>
              <a:rPr dirty="0" sz="1000">
                <a:solidFill>
                  <a:srgbClr val="00AF50"/>
                </a:solidFill>
                <a:latin typeface="Wingdings"/>
                <a:cs typeface="Wingdings"/>
              </a:rPr>
              <a:t></a:t>
            </a:r>
            <a:r>
              <a:rPr dirty="0" sz="1000" spc="409">
                <a:solidFill>
                  <a:srgbClr val="00AF50"/>
                </a:solidFill>
                <a:latin typeface="Times New Roman"/>
                <a:cs typeface="Times New Roman"/>
              </a:rPr>
              <a:t> </a:t>
            </a:r>
            <a:r>
              <a:rPr dirty="0" sz="1000" spc="-10">
                <a:solidFill>
                  <a:srgbClr val="211F1F"/>
                </a:solidFill>
                <a:latin typeface="メイリオ"/>
                <a:cs typeface="メイリオ"/>
              </a:rPr>
              <a:t>喫煙（紙巻きたばこ、加熱式たばこ、電子たばこ）</a:t>
            </a:r>
            <a:r>
              <a:rPr dirty="0" sz="1000" spc="-15">
                <a:solidFill>
                  <a:srgbClr val="211F1F"/>
                </a:solidFill>
                <a:latin typeface="メイリオ"/>
                <a:cs typeface="メイリオ"/>
              </a:rPr>
              <a:t>は、睡眠の質を悪化させる可能性がある。</a:t>
            </a:r>
            <a:endParaRPr sz="1000">
              <a:latin typeface="メイリオ"/>
              <a:cs typeface="メイリオ"/>
            </a:endParaRPr>
          </a:p>
        </p:txBody>
      </p:sp>
      <p:sp>
        <p:nvSpPr>
          <p:cNvPr id="11" name="object 11"/>
          <p:cNvSpPr/>
          <p:nvPr/>
        </p:nvSpPr>
        <p:spPr>
          <a:xfrm>
            <a:off x="278891" y="2731007"/>
            <a:ext cx="251460" cy="251460"/>
          </a:xfrm>
          <a:custGeom>
            <a:avLst/>
            <a:gdLst/>
            <a:ahLst/>
            <a:cxnLst/>
            <a:rect l="l" t="t" r="r" b="b"/>
            <a:pathLst>
              <a:path w="251459" h="251460">
                <a:moveTo>
                  <a:pt x="251460" y="0"/>
                </a:moveTo>
                <a:lnTo>
                  <a:pt x="0" y="0"/>
                </a:lnTo>
                <a:lnTo>
                  <a:pt x="0" y="251459"/>
                </a:lnTo>
                <a:lnTo>
                  <a:pt x="251460" y="251459"/>
                </a:lnTo>
                <a:lnTo>
                  <a:pt x="251460" y="0"/>
                </a:lnTo>
                <a:close/>
              </a:path>
            </a:pathLst>
          </a:custGeom>
          <a:solidFill>
            <a:srgbClr val="00AF50"/>
          </a:solidFill>
        </p:spPr>
        <p:txBody>
          <a:bodyPr wrap="square" lIns="0" tIns="0" rIns="0" bIns="0" rtlCol="0"/>
          <a:lstStyle/>
          <a:p/>
        </p:txBody>
      </p:sp>
      <p:sp>
        <p:nvSpPr>
          <p:cNvPr id="12" name="object 12"/>
          <p:cNvSpPr txBox="1"/>
          <p:nvPr/>
        </p:nvSpPr>
        <p:spPr>
          <a:xfrm>
            <a:off x="316179" y="2744469"/>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3" name="object 13"/>
          <p:cNvSpPr txBox="1"/>
          <p:nvPr/>
        </p:nvSpPr>
        <p:spPr>
          <a:xfrm>
            <a:off x="638555" y="2731007"/>
            <a:ext cx="5941060" cy="251460"/>
          </a:xfrm>
          <a:prstGeom prst="rect">
            <a:avLst/>
          </a:prstGeom>
          <a:solidFill>
            <a:srgbClr val="00AF50"/>
          </a:solidFill>
        </p:spPr>
        <p:txBody>
          <a:bodyPr wrap="square" lIns="0" tIns="26034" rIns="0" bIns="0" rtlCol="0" vert="horz">
            <a:spAutoFit/>
          </a:bodyPr>
          <a:lstStyle/>
          <a:p>
            <a:pPr marL="91440">
              <a:lnSpc>
                <a:spcPct val="100000"/>
              </a:lnSpc>
              <a:spcBef>
                <a:spcPts val="204"/>
              </a:spcBef>
            </a:pPr>
            <a:r>
              <a:rPr dirty="0" sz="1200" spc="-5" b="1">
                <a:solidFill>
                  <a:srgbClr val="FFFFFF"/>
                </a:solidFill>
                <a:latin typeface="メイリオ"/>
                <a:cs typeface="メイリオ"/>
              </a:rPr>
              <a:t>睡眠に影響を及ぼす嗜好品</a:t>
            </a:r>
            <a:endParaRPr sz="1200">
              <a:latin typeface="メイリオ"/>
              <a:cs typeface="メイリオ"/>
            </a:endParaRPr>
          </a:p>
        </p:txBody>
      </p:sp>
      <p:sp>
        <p:nvSpPr>
          <p:cNvPr id="14" name="object 14"/>
          <p:cNvSpPr txBox="1"/>
          <p:nvPr/>
        </p:nvSpPr>
        <p:spPr>
          <a:xfrm>
            <a:off x="241096" y="3002661"/>
            <a:ext cx="3109595" cy="848360"/>
          </a:xfrm>
          <a:prstGeom prst="rect">
            <a:avLst/>
          </a:prstGeom>
        </p:spPr>
        <p:txBody>
          <a:bodyPr wrap="square" lIns="0" tIns="12700" rIns="0" bIns="0" rtlCol="0" vert="horz">
            <a:spAutoFit/>
          </a:bodyPr>
          <a:lstStyle/>
          <a:p>
            <a:pPr algn="just" marL="182245" marR="30480" indent="-144780">
              <a:lnSpc>
                <a:spcPct val="120000"/>
              </a:lnSpc>
              <a:spcBef>
                <a:spcPts val="100"/>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日常生活の中で習慣的に摂取する嗜好品の中には、睡眠に影響を及ぼすものがあります。心身のリラクゼーションは、良い睡眠をとるために重要な要素ですが、嗜好品</a:t>
            </a:r>
            <a:r>
              <a:rPr dirty="0" sz="900">
                <a:solidFill>
                  <a:srgbClr val="211F1F"/>
                </a:solidFill>
                <a:latin typeface="メイリオ"/>
                <a:cs typeface="メイリオ"/>
              </a:rPr>
              <a:t>は使用量や使用時刻（タイミング）</a:t>
            </a:r>
            <a:r>
              <a:rPr dirty="0" sz="900" spc="-10">
                <a:solidFill>
                  <a:srgbClr val="211F1F"/>
                </a:solidFill>
                <a:latin typeface="メイリオ"/>
                <a:cs typeface="メイリオ"/>
              </a:rPr>
              <a:t>などを誤ると、睡眠</a:t>
            </a:r>
            <a:r>
              <a:rPr dirty="0" sz="900">
                <a:solidFill>
                  <a:srgbClr val="211F1F"/>
                </a:solidFill>
                <a:latin typeface="メイリオ"/>
                <a:cs typeface="メイリオ"/>
              </a:rPr>
              <a:t>を悪化させ、健康に有害な場合があります</a:t>
            </a:r>
            <a:r>
              <a:rPr dirty="0" baseline="27777" sz="900">
                <a:solidFill>
                  <a:srgbClr val="211F1F"/>
                </a:solidFill>
                <a:latin typeface="メイリオ"/>
                <a:cs typeface="メイリオ"/>
              </a:rPr>
              <a:t>１-３）</a:t>
            </a:r>
            <a:r>
              <a:rPr dirty="0" sz="900" spc="-50">
                <a:solidFill>
                  <a:srgbClr val="211F1F"/>
                </a:solidFill>
                <a:latin typeface="メイリオ"/>
                <a:cs typeface="メイリオ"/>
              </a:rPr>
              <a:t>。</a:t>
            </a:r>
            <a:endParaRPr sz="900">
              <a:latin typeface="メイリオ"/>
              <a:cs typeface="メイリオ"/>
            </a:endParaRPr>
          </a:p>
        </p:txBody>
      </p:sp>
      <p:sp>
        <p:nvSpPr>
          <p:cNvPr id="15" name="object 15"/>
          <p:cNvSpPr txBox="1"/>
          <p:nvPr/>
        </p:nvSpPr>
        <p:spPr>
          <a:xfrm>
            <a:off x="3488816" y="3002661"/>
            <a:ext cx="3170555" cy="519430"/>
          </a:xfrm>
          <a:prstGeom prst="rect">
            <a:avLst/>
          </a:prstGeom>
        </p:spPr>
        <p:txBody>
          <a:bodyPr wrap="square" lIns="0" tIns="40005" rIns="0" bIns="0" rtlCol="0" vert="horz">
            <a:spAutoFit/>
          </a:bodyPr>
          <a:lstStyle/>
          <a:p>
            <a:pPr marL="12700">
              <a:lnSpc>
                <a:spcPct val="100000"/>
              </a:lnSpc>
              <a:spcBef>
                <a:spcPts val="315"/>
              </a:spcBef>
            </a:pPr>
            <a:r>
              <a:rPr dirty="0" sz="900">
                <a:solidFill>
                  <a:srgbClr val="00AF50"/>
                </a:solidFill>
                <a:latin typeface="Wingdings"/>
                <a:cs typeface="Wingdings"/>
              </a:rPr>
              <a:t></a:t>
            </a:r>
            <a:r>
              <a:rPr dirty="0" sz="900" spc="434">
                <a:solidFill>
                  <a:srgbClr val="00AF50"/>
                </a:solidFill>
                <a:latin typeface="Times New Roman"/>
                <a:cs typeface="Times New Roman"/>
              </a:rPr>
              <a:t> </a:t>
            </a:r>
            <a:r>
              <a:rPr dirty="0" sz="900" spc="-5">
                <a:solidFill>
                  <a:srgbClr val="211F1F"/>
                </a:solidFill>
                <a:latin typeface="メイリオ"/>
                <a:cs typeface="メイリオ"/>
              </a:rPr>
              <a:t>睡眠に影響を及ぼす代表的な嗜好品である①カフェイン、</a:t>
            </a:r>
            <a:endParaRPr sz="900">
              <a:latin typeface="メイリオ"/>
              <a:cs typeface="メイリオ"/>
            </a:endParaRPr>
          </a:p>
          <a:p>
            <a:pPr marL="157480" marR="120014">
              <a:lnSpc>
                <a:spcPct val="120000"/>
              </a:lnSpc>
            </a:pPr>
            <a:r>
              <a:rPr dirty="0" sz="900" spc="-5">
                <a:solidFill>
                  <a:srgbClr val="211F1F"/>
                </a:solidFill>
                <a:latin typeface="メイリオ"/>
                <a:cs typeface="メイリオ"/>
              </a:rPr>
              <a:t>②アルコール、③ニコチンの摂取が睡眠に及ぼす影響について説明し、対策を紹介します。</a:t>
            </a:r>
            <a:endParaRPr sz="900">
              <a:latin typeface="メイリオ"/>
              <a:cs typeface="メイリオ"/>
            </a:endParaRPr>
          </a:p>
        </p:txBody>
      </p:sp>
      <p:sp>
        <p:nvSpPr>
          <p:cNvPr id="16" name="object 16"/>
          <p:cNvSpPr/>
          <p:nvPr/>
        </p:nvSpPr>
        <p:spPr>
          <a:xfrm>
            <a:off x="291084" y="3928871"/>
            <a:ext cx="251460" cy="251460"/>
          </a:xfrm>
          <a:custGeom>
            <a:avLst/>
            <a:gdLst/>
            <a:ahLst/>
            <a:cxnLst/>
            <a:rect l="l" t="t" r="r" b="b"/>
            <a:pathLst>
              <a:path w="251459" h="251460">
                <a:moveTo>
                  <a:pt x="251459" y="0"/>
                </a:moveTo>
                <a:lnTo>
                  <a:pt x="0" y="0"/>
                </a:lnTo>
                <a:lnTo>
                  <a:pt x="0" y="251460"/>
                </a:lnTo>
                <a:lnTo>
                  <a:pt x="251459" y="251460"/>
                </a:lnTo>
                <a:lnTo>
                  <a:pt x="251459" y="0"/>
                </a:lnTo>
                <a:close/>
              </a:path>
            </a:pathLst>
          </a:custGeom>
          <a:solidFill>
            <a:srgbClr val="00AF50"/>
          </a:solidFill>
        </p:spPr>
        <p:txBody>
          <a:bodyPr wrap="square" lIns="0" tIns="0" rIns="0" bIns="0" rtlCol="0"/>
          <a:lstStyle/>
          <a:p/>
        </p:txBody>
      </p:sp>
      <p:sp>
        <p:nvSpPr>
          <p:cNvPr id="17" name="object 17"/>
          <p:cNvSpPr txBox="1"/>
          <p:nvPr/>
        </p:nvSpPr>
        <p:spPr>
          <a:xfrm>
            <a:off x="328371" y="3942969"/>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18" name="object 18"/>
          <p:cNvSpPr txBox="1"/>
          <p:nvPr/>
        </p:nvSpPr>
        <p:spPr>
          <a:xfrm>
            <a:off x="650748" y="3928871"/>
            <a:ext cx="5941060" cy="251460"/>
          </a:xfrm>
          <a:prstGeom prst="rect">
            <a:avLst/>
          </a:prstGeom>
          <a:solidFill>
            <a:srgbClr val="00AF50"/>
          </a:solidFill>
        </p:spPr>
        <p:txBody>
          <a:bodyPr wrap="square" lIns="0" tIns="26670" rIns="0" bIns="0" rtlCol="0" vert="horz">
            <a:spAutoFit/>
          </a:bodyPr>
          <a:lstStyle/>
          <a:p>
            <a:pPr marL="91440">
              <a:lnSpc>
                <a:spcPct val="100000"/>
              </a:lnSpc>
              <a:spcBef>
                <a:spcPts val="210"/>
              </a:spcBef>
            </a:pPr>
            <a:r>
              <a:rPr dirty="0" sz="1200" spc="-10" b="1">
                <a:solidFill>
                  <a:srgbClr val="FFFFFF"/>
                </a:solidFill>
                <a:latin typeface="メイリオ"/>
                <a:cs typeface="メイリオ"/>
              </a:rPr>
              <a:t>カフェイン</a:t>
            </a:r>
            <a:endParaRPr sz="1200">
              <a:latin typeface="メイリオ"/>
              <a:cs typeface="メイリオ"/>
            </a:endParaRPr>
          </a:p>
        </p:txBody>
      </p:sp>
      <p:sp>
        <p:nvSpPr>
          <p:cNvPr id="19" name="object 19"/>
          <p:cNvSpPr txBox="1"/>
          <p:nvPr/>
        </p:nvSpPr>
        <p:spPr>
          <a:xfrm>
            <a:off x="253288" y="4213986"/>
            <a:ext cx="3221355" cy="5081270"/>
          </a:xfrm>
          <a:prstGeom prst="rect">
            <a:avLst/>
          </a:prstGeom>
        </p:spPr>
        <p:txBody>
          <a:bodyPr wrap="square" lIns="0" tIns="12700" rIns="0" bIns="0" rtlCol="0" vert="horz">
            <a:spAutoFit/>
          </a:bodyPr>
          <a:lstStyle/>
          <a:p>
            <a:pPr marL="38100" marR="147955">
              <a:lnSpc>
                <a:spcPct val="120000"/>
              </a:lnSpc>
              <a:spcBef>
                <a:spcPts val="100"/>
              </a:spcBef>
            </a:pPr>
            <a:r>
              <a:rPr dirty="0" sz="900">
                <a:solidFill>
                  <a:srgbClr val="00AF50"/>
                </a:solidFill>
                <a:latin typeface="メイリオ"/>
                <a:cs typeface="メイリオ"/>
              </a:rPr>
              <a:t>１日のカフェインの摂取量合計は</a:t>
            </a:r>
            <a:r>
              <a:rPr dirty="0" sz="900" spc="-10">
                <a:solidFill>
                  <a:srgbClr val="00AF50"/>
                </a:solidFill>
                <a:latin typeface="メイリオ"/>
                <a:cs typeface="メイリオ"/>
              </a:rPr>
              <a:t>400mgを超えないようにしましょう</a:t>
            </a:r>
            <a:endParaRPr sz="900">
              <a:latin typeface="メイリオ"/>
              <a:cs typeface="メイリオ"/>
            </a:endParaRPr>
          </a:p>
          <a:p>
            <a:pPr marL="182880" marR="30480" indent="-144780">
              <a:lnSpc>
                <a:spcPct val="120000"/>
              </a:lnSpc>
              <a:spcBef>
                <a:spcPts val="395"/>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a:solidFill>
                  <a:srgbClr val="211F1F"/>
                </a:solidFill>
                <a:latin typeface="メイリオ"/>
                <a:cs typeface="メイリオ"/>
              </a:rPr>
              <a:t>カフェインは覚醒作用を有するため、寝つきの悪化や中</a:t>
            </a:r>
            <a:r>
              <a:rPr dirty="0" sz="900">
                <a:solidFill>
                  <a:srgbClr val="211F1F"/>
                </a:solidFill>
                <a:latin typeface="メイリオ"/>
                <a:cs typeface="メイリオ"/>
              </a:rPr>
              <a:t> 途覚醒の増加、眠りの質を低下させる可能性があります。脳波を用いて睡眠を客観的に評価した研究によると、１ 日に摂取するカフェインの量が増えれば増えるほど</a:t>
            </a:r>
            <a:r>
              <a:rPr dirty="0" sz="900" spc="10">
                <a:solidFill>
                  <a:srgbClr val="211F1F"/>
                </a:solidFill>
                <a:latin typeface="メイリオ"/>
                <a:cs typeface="メイリオ"/>
              </a:rPr>
              <a:t>（</a:t>
            </a:r>
            <a:r>
              <a:rPr dirty="0" sz="900">
                <a:solidFill>
                  <a:srgbClr val="211F1F"/>
                </a:solidFill>
                <a:latin typeface="メイリオ"/>
                <a:cs typeface="メイリオ"/>
              </a:rPr>
              <a:t>用</a:t>
            </a:r>
            <a:r>
              <a:rPr dirty="0" sz="900" spc="35">
                <a:solidFill>
                  <a:srgbClr val="211F1F"/>
                </a:solidFill>
                <a:latin typeface="メイリオ"/>
                <a:cs typeface="メイリオ"/>
              </a:rPr>
              <a:t>量依存的に）</a:t>
            </a:r>
            <a:r>
              <a:rPr dirty="0" baseline="27777" sz="900" spc="52">
                <a:solidFill>
                  <a:srgbClr val="211F1F"/>
                </a:solidFill>
                <a:latin typeface="メイリオ"/>
                <a:cs typeface="メイリオ"/>
              </a:rPr>
              <a:t>４</a:t>
            </a:r>
            <a:r>
              <a:rPr dirty="0" baseline="27777" sz="900" spc="30">
                <a:solidFill>
                  <a:srgbClr val="211F1F"/>
                </a:solidFill>
                <a:latin typeface="メイリオ"/>
                <a:cs typeface="メイリオ"/>
              </a:rPr>
              <a:t>）</a:t>
            </a:r>
            <a:r>
              <a:rPr dirty="0" sz="900" spc="15">
                <a:solidFill>
                  <a:srgbClr val="211F1F"/>
                </a:solidFill>
                <a:latin typeface="メイリオ"/>
                <a:cs typeface="メイリオ"/>
              </a:rPr>
              <a:t>深い睡眠が減少し、中途覚醒が増え、</a:t>
            </a:r>
            <a:r>
              <a:rPr dirty="0" sz="900">
                <a:solidFill>
                  <a:srgbClr val="211F1F"/>
                </a:solidFill>
                <a:latin typeface="メイリオ"/>
                <a:cs typeface="メイリオ"/>
              </a:rPr>
              <a:t> 睡眠効率が低下し、総睡眠時間が短縮することが報告さ </a:t>
            </a:r>
            <a:r>
              <a:rPr dirty="0" sz="900" spc="10">
                <a:solidFill>
                  <a:srgbClr val="211F1F"/>
                </a:solidFill>
                <a:latin typeface="メイリオ"/>
                <a:cs typeface="メイリオ"/>
              </a:rPr>
              <a:t>れています</a:t>
            </a:r>
            <a:r>
              <a:rPr dirty="0" baseline="27777" sz="900" spc="75">
                <a:solidFill>
                  <a:srgbClr val="211F1F"/>
                </a:solidFill>
                <a:latin typeface="メイリオ"/>
                <a:cs typeface="メイリオ"/>
              </a:rPr>
              <a:t>４ , </a:t>
            </a:r>
            <a:r>
              <a:rPr dirty="0" baseline="27777" sz="900" spc="15">
                <a:solidFill>
                  <a:srgbClr val="211F1F"/>
                </a:solidFill>
                <a:latin typeface="メイリオ"/>
                <a:cs typeface="メイリオ"/>
              </a:rPr>
              <a:t>５）</a:t>
            </a:r>
            <a:r>
              <a:rPr dirty="0" sz="900" spc="10">
                <a:solidFill>
                  <a:srgbClr val="211F1F"/>
                </a:solidFill>
                <a:latin typeface="メイリオ"/>
                <a:cs typeface="メイリオ"/>
              </a:rPr>
              <a:t>。さらに、カフェインはむずむず脚症 </a:t>
            </a:r>
            <a:r>
              <a:rPr dirty="0" sz="900" spc="55">
                <a:solidFill>
                  <a:srgbClr val="211F1F"/>
                </a:solidFill>
                <a:latin typeface="メイリオ"/>
                <a:cs typeface="メイリオ"/>
              </a:rPr>
              <a:t>候群</a:t>
            </a:r>
            <a:r>
              <a:rPr dirty="0" baseline="27777" sz="900" spc="-30">
                <a:solidFill>
                  <a:srgbClr val="211F1F"/>
                </a:solidFill>
                <a:latin typeface="メイリオ"/>
                <a:cs typeface="メイリオ"/>
              </a:rPr>
              <a:t>６, ７</a:t>
            </a:r>
            <a:r>
              <a:rPr dirty="0" baseline="27777" sz="900">
                <a:solidFill>
                  <a:srgbClr val="211F1F"/>
                </a:solidFill>
                <a:latin typeface="メイリオ"/>
                <a:cs typeface="メイリオ"/>
              </a:rPr>
              <a:t>）</a:t>
            </a:r>
            <a:r>
              <a:rPr dirty="0" baseline="27777" sz="900" spc="-225">
                <a:solidFill>
                  <a:srgbClr val="211F1F"/>
                </a:solidFill>
                <a:latin typeface="メイリオ"/>
                <a:cs typeface="メイリオ"/>
              </a:rPr>
              <a:t> </a:t>
            </a:r>
            <a:r>
              <a:rPr dirty="0" sz="900" spc="55">
                <a:solidFill>
                  <a:srgbClr val="211F1F"/>
                </a:solidFill>
                <a:latin typeface="メイリオ"/>
                <a:cs typeface="メイリオ"/>
              </a:rPr>
              <a:t>や睡眠時歯ぎしり</a:t>
            </a:r>
            <a:r>
              <a:rPr dirty="0" baseline="27777" sz="900" spc="-22">
                <a:solidFill>
                  <a:srgbClr val="211F1F"/>
                </a:solidFill>
                <a:latin typeface="メイリオ"/>
                <a:cs typeface="メイリオ"/>
              </a:rPr>
              <a:t>１, ８</a:t>
            </a:r>
            <a:r>
              <a:rPr dirty="0" baseline="27777" sz="900">
                <a:solidFill>
                  <a:srgbClr val="211F1F"/>
                </a:solidFill>
                <a:latin typeface="メイリオ"/>
                <a:cs typeface="メイリオ"/>
              </a:rPr>
              <a:t>）</a:t>
            </a:r>
            <a:r>
              <a:rPr dirty="0" baseline="27777" sz="900" spc="-225">
                <a:solidFill>
                  <a:srgbClr val="211F1F"/>
                </a:solidFill>
                <a:latin typeface="メイリオ"/>
                <a:cs typeface="メイリオ"/>
              </a:rPr>
              <a:t> </a:t>
            </a:r>
            <a:r>
              <a:rPr dirty="0" sz="900" spc="45">
                <a:solidFill>
                  <a:srgbClr val="211F1F"/>
                </a:solidFill>
                <a:latin typeface="メイリオ"/>
                <a:cs typeface="メイリオ"/>
              </a:rPr>
              <a:t>などの睡眠障害を発</a:t>
            </a:r>
            <a:r>
              <a:rPr dirty="0" sz="900">
                <a:solidFill>
                  <a:srgbClr val="211F1F"/>
                </a:solidFill>
                <a:latin typeface="メイリオ"/>
                <a:cs typeface="メイリオ"/>
              </a:rPr>
              <a:t> 生・悪化させるリスクを有しているとの報告があります。</a:t>
            </a:r>
            <a:endParaRPr sz="900">
              <a:latin typeface="メイリオ"/>
              <a:cs typeface="メイリオ"/>
            </a:endParaRPr>
          </a:p>
          <a:p>
            <a:pPr marL="182880" marR="30480" indent="-144780">
              <a:lnSpc>
                <a:spcPct val="120000"/>
              </a:lnSpc>
              <a:spcBef>
                <a:spcPts val="409"/>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a:solidFill>
                  <a:srgbClr val="211F1F"/>
                </a:solidFill>
                <a:latin typeface="メイリオ"/>
                <a:cs typeface="メイリオ"/>
              </a:rPr>
              <a:t>カフェインの代謝には個人差があり、日本人の血中半減</a:t>
            </a:r>
            <a:r>
              <a:rPr dirty="0" sz="900">
                <a:solidFill>
                  <a:srgbClr val="211F1F"/>
                </a:solidFill>
                <a:latin typeface="メイリオ"/>
                <a:cs typeface="メイリオ"/>
              </a:rPr>
              <a:t> </a:t>
            </a:r>
            <a:r>
              <a:rPr dirty="0" sz="900" spc="10">
                <a:solidFill>
                  <a:srgbClr val="211F1F"/>
                </a:solidFill>
                <a:latin typeface="メイリオ"/>
                <a:cs typeface="メイリオ"/>
              </a:rPr>
              <a:t>期（</a:t>
            </a:r>
            <a:r>
              <a:rPr dirty="0" sz="900">
                <a:solidFill>
                  <a:srgbClr val="211F1F"/>
                </a:solidFill>
                <a:latin typeface="メイリオ"/>
                <a:cs typeface="メイリオ"/>
              </a:rPr>
              <a:t>血液中のカフェイン濃度が半分になるのに要する時 </a:t>
            </a:r>
            <a:r>
              <a:rPr dirty="0" sz="900" spc="35">
                <a:solidFill>
                  <a:srgbClr val="211F1F"/>
                </a:solidFill>
                <a:latin typeface="メイリオ"/>
                <a:cs typeface="メイリオ"/>
              </a:rPr>
              <a:t>間）も３～７</a:t>
            </a:r>
            <a:r>
              <a:rPr dirty="0" sz="900" spc="20">
                <a:solidFill>
                  <a:srgbClr val="211F1F"/>
                </a:solidFill>
                <a:latin typeface="メイリオ"/>
                <a:cs typeface="メイリオ"/>
              </a:rPr>
              <a:t>時間とばらつきがあります</a:t>
            </a:r>
            <a:r>
              <a:rPr dirty="0" baseline="27777" sz="900" spc="52">
                <a:solidFill>
                  <a:srgbClr val="211F1F"/>
                </a:solidFill>
                <a:latin typeface="メイリオ"/>
                <a:cs typeface="メイリオ"/>
              </a:rPr>
              <a:t>９</a:t>
            </a:r>
            <a:r>
              <a:rPr dirty="0" baseline="27777" sz="900" spc="30">
                <a:solidFill>
                  <a:srgbClr val="211F1F"/>
                </a:solidFill>
                <a:latin typeface="メイリオ"/>
                <a:cs typeface="メイリオ"/>
              </a:rPr>
              <a:t>）</a:t>
            </a:r>
            <a:r>
              <a:rPr dirty="0" sz="900" spc="35">
                <a:solidFill>
                  <a:srgbClr val="211F1F"/>
                </a:solidFill>
                <a:latin typeface="メイリオ"/>
                <a:cs typeface="メイリオ"/>
              </a:rPr>
              <a:t>。半減期が </a:t>
            </a:r>
            <a:r>
              <a:rPr dirty="0" sz="900" spc="70">
                <a:solidFill>
                  <a:srgbClr val="211F1F"/>
                </a:solidFill>
                <a:latin typeface="メイリオ"/>
                <a:cs typeface="メイリオ"/>
              </a:rPr>
              <a:t>５時間であった場合、たとえば朝９時に</a:t>
            </a:r>
            <a:r>
              <a:rPr dirty="0" sz="900" spc="-10">
                <a:solidFill>
                  <a:srgbClr val="211F1F"/>
                </a:solidFill>
                <a:latin typeface="メイリオ"/>
                <a:cs typeface="メイリオ"/>
              </a:rPr>
              <a:t>400mg</a:t>
            </a:r>
            <a:r>
              <a:rPr dirty="0" sz="900" spc="-15">
                <a:solidFill>
                  <a:srgbClr val="211F1F"/>
                </a:solidFill>
                <a:latin typeface="メイリオ"/>
                <a:cs typeface="メイリオ"/>
              </a:rPr>
              <a:t> のカフ</a:t>
            </a:r>
            <a:r>
              <a:rPr dirty="0" sz="900" spc="10">
                <a:solidFill>
                  <a:srgbClr val="211F1F"/>
                </a:solidFill>
                <a:latin typeface="メイリオ"/>
                <a:cs typeface="メイリオ"/>
              </a:rPr>
              <a:t>ェインを一度に摂取すると、</a:t>
            </a:r>
            <a:r>
              <a:rPr dirty="0" sz="900">
                <a:solidFill>
                  <a:srgbClr val="211F1F"/>
                </a:solidFill>
                <a:latin typeface="メイリオ"/>
                <a:cs typeface="メイリオ"/>
              </a:rPr>
              <a:t>14</a:t>
            </a:r>
            <a:r>
              <a:rPr dirty="0" sz="900" spc="10">
                <a:solidFill>
                  <a:srgbClr val="211F1F"/>
                </a:solidFill>
                <a:latin typeface="メイリオ"/>
                <a:cs typeface="メイリオ"/>
              </a:rPr>
              <a:t>時に</a:t>
            </a:r>
            <a:r>
              <a:rPr dirty="0" sz="900" spc="-5">
                <a:solidFill>
                  <a:srgbClr val="211F1F"/>
                </a:solidFill>
                <a:latin typeface="メイリオ"/>
                <a:cs typeface="メイリオ"/>
              </a:rPr>
              <a:t>200mg</a:t>
            </a:r>
            <a:r>
              <a:rPr dirty="0" sz="900" spc="10">
                <a:solidFill>
                  <a:srgbClr val="211F1F"/>
                </a:solidFill>
                <a:latin typeface="メイリオ"/>
                <a:cs typeface="メイリオ"/>
              </a:rPr>
              <a:t>相当、</a:t>
            </a:r>
            <a:r>
              <a:rPr dirty="0" sz="900" spc="-5">
                <a:solidFill>
                  <a:srgbClr val="211F1F"/>
                </a:solidFill>
                <a:latin typeface="メイリオ"/>
                <a:cs typeface="メイリオ"/>
              </a:rPr>
              <a:t>19</a:t>
            </a:r>
            <a:r>
              <a:rPr dirty="0" sz="900" spc="15">
                <a:solidFill>
                  <a:srgbClr val="211F1F"/>
                </a:solidFill>
                <a:latin typeface="メイリオ"/>
                <a:cs typeface="メイリオ"/>
              </a:rPr>
              <a:t> 時</a:t>
            </a:r>
            <a:r>
              <a:rPr dirty="0" sz="900" spc="35">
                <a:solidFill>
                  <a:srgbClr val="211F1F"/>
                </a:solidFill>
                <a:latin typeface="メイリオ"/>
                <a:cs typeface="メイリオ"/>
              </a:rPr>
              <a:t>に</a:t>
            </a:r>
            <a:r>
              <a:rPr dirty="0" sz="900">
                <a:solidFill>
                  <a:srgbClr val="211F1F"/>
                </a:solidFill>
                <a:latin typeface="メイリオ"/>
                <a:cs typeface="メイリオ"/>
              </a:rPr>
              <a:t>100mg</a:t>
            </a:r>
            <a:r>
              <a:rPr dirty="0" sz="900" spc="10">
                <a:solidFill>
                  <a:srgbClr val="211F1F"/>
                </a:solidFill>
                <a:latin typeface="メイリオ"/>
                <a:cs typeface="メイリオ"/>
              </a:rPr>
              <a:t>相当のカフェインが体内に残存することと な</a:t>
            </a:r>
            <a:r>
              <a:rPr dirty="0" sz="900" spc="30">
                <a:solidFill>
                  <a:srgbClr val="211F1F"/>
                </a:solidFill>
                <a:latin typeface="メイリオ"/>
                <a:cs typeface="メイリオ"/>
              </a:rPr>
              <a:t>ります。夕方以降に</a:t>
            </a:r>
            <a:r>
              <a:rPr dirty="0" sz="900">
                <a:solidFill>
                  <a:srgbClr val="211F1F"/>
                </a:solidFill>
                <a:latin typeface="メイリオ"/>
                <a:cs typeface="メイリオ"/>
              </a:rPr>
              <a:t>100mg</a:t>
            </a:r>
            <a:r>
              <a:rPr dirty="0" sz="900" spc="15">
                <a:solidFill>
                  <a:srgbClr val="211F1F"/>
                </a:solidFill>
                <a:latin typeface="メイリオ"/>
                <a:cs typeface="メイリオ"/>
              </a:rPr>
              <a:t>以上のカフェインを摂取 す</a:t>
            </a:r>
            <a:r>
              <a:rPr dirty="0" sz="900">
                <a:solidFill>
                  <a:srgbClr val="211F1F"/>
                </a:solidFill>
                <a:latin typeface="メイリオ"/>
                <a:cs typeface="メイリオ"/>
              </a:rPr>
              <a:t>ることで入眠困難や徐波睡眠</a:t>
            </a:r>
            <a:r>
              <a:rPr dirty="0" sz="900" spc="10">
                <a:solidFill>
                  <a:srgbClr val="211F1F"/>
                </a:solidFill>
                <a:latin typeface="メイリオ"/>
                <a:cs typeface="メイリオ"/>
              </a:rPr>
              <a:t>（熟睡</a:t>
            </a:r>
            <a:r>
              <a:rPr dirty="0" sz="900">
                <a:solidFill>
                  <a:srgbClr val="211F1F"/>
                </a:solidFill>
                <a:latin typeface="メイリオ"/>
                <a:cs typeface="メイリオ"/>
              </a:rPr>
              <a:t>）</a:t>
            </a:r>
            <a:r>
              <a:rPr dirty="0" sz="900" spc="5">
                <a:solidFill>
                  <a:srgbClr val="211F1F"/>
                </a:solidFill>
                <a:latin typeface="メイリオ"/>
                <a:cs typeface="メイリオ"/>
              </a:rPr>
              <a:t>の減少、中途覚醒</a:t>
            </a:r>
            <a:r>
              <a:rPr dirty="0" sz="900" spc="30">
                <a:solidFill>
                  <a:srgbClr val="211F1F"/>
                </a:solidFill>
                <a:latin typeface="メイリオ"/>
                <a:cs typeface="メイリオ"/>
              </a:rPr>
              <a:t>の増加が生じるため、</a:t>
            </a:r>
            <a:r>
              <a:rPr dirty="0" sz="900">
                <a:solidFill>
                  <a:srgbClr val="211F1F"/>
                </a:solidFill>
                <a:latin typeface="メイリオ"/>
                <a:cs typeface="メイリオ"/>
              </a:rPr>
              <a:t>400mg</a:t>
            </a:r>
            <a:r>
              <a:rPr dirty="0" sz="900" spc="15">
                <a:solidFill>
                  <a:srgbClr val="211F1F"/>
                </a:solidFill>
                <a:latin typeface="メイリオ"/>
                <a:cs typeface="メイリオ"/>
              </a:rPr>
              <a:t>を超えるカフェインを 摂</a:t>
            </a:r>
            <a:r>
              <a:rPr dirty="0" sz="900" spc="-5">
                <a:solidFill>
                  <a:srgbClr val="211F1F"/>
                </a:solidFill>
                <a:latin typeface="メイリオ"/>
                <a:cs typeface="メイリオ"/>
              </a:rPr>
              <a:t>取することは、１日のどの時点であっても</a:t>
            </a:r>
            <a:r>
              <a:rPr dirty="0" sz="900">
                <a:solidFill>
                  <a:srgbClr val="211F1F"/>
                </a:solidFill>
                <a:latin typeface="メイリオ"/>
                <a:cs typeface="メイリオ"/>
              </a:rPr>
              <a:t>（</a:t>
            </a:r>
            <a:r>
              <a:rPr dirty="0" sz="900" spc="5">
                <a:solidFill>
                  <a:srgbClr val="211F1F"/>
                </a:solidFill>
                <a:latin typeface="メイリオ"/>
                <a:cs typeface="メイリオ"/>
              </a:rPr>
              <a:t>仮に朝の 摂</a:t>
            </a:r>
            <a:r>
              <a:rPr dirty="0" sz="900">
                <a:solidFill>
                  <a:srgbClr val="211F1F"/>
                </a:solidFill>
                <a:latin typeface="メイリオ"/>
                <a:cs typeface="メイリオ"/>
              </a:rPr>
              <a:t>取であったとしても</a:t>
            </a:r>
            <a:r>
              <a:rPr dirty="0" baseline="27777" sz="900" spc="7">
                <a:solidFill>
                  <a:srgbClr val="211F1F"/>
                </a:solidFill>
                <a:latin typeface="メイリオ"/>
                <a:cs typeface="メイリオ"/>
              </a:rPr>
              <a:t>4）</a:t>
            </a:r>
            <a:r>
              <a:rPr dirty="0" sz="900" spc="5">
                <a:solidFill>
                  <a:srgbClr val="211F1F"/>
                </a:solidFill>
                <a:latin typeface="メイリオ"/>
                <a:cs typeface="メイリオ"/>
              </a:rPr>
              <a:t>）</a:t>
            </a:r>
            <a:r>
              <a:rPr dirty="0" sz="900">
                <a:solidFill>
                  <a:srgbClr val="211F1F"/>
                </a:solidFill>
                <a:latin typeface="メイリオ"/>
                <a:cs typeface="メイリオ"/>
              </a:rPr>
              <a:t>、睡眠に悪影響を与える可能 性があります</a:t>
            </a:r>
            <a:r>
              <a:rPr dirty="0" baseline="27777" sz="900" spc="-7">
                <a:solidFill>
                  <a:srgbClr val="211F1F"/>
                </a:solidFill>
                <a:latin typeface="メイリオ"/>
                <a:cs typeface="メイリオ"/>
              </a:rPr>
              <a:t>10,11）</a:t>
            </a:r>
            <a:r>
              <a:rPr dirty="0" sz="900" spc="5">
                <a:solidFill>
                  <a:srgbClr val="211F1F"/>
                </a:solidFill>
                <a:latin typeface="メイリオ"/>
                <a:cs typeface="メイリオ"/>
              </a:rPr>
              <a:t>。なお、カフェイン</a:t>
            </a:r>
            <a:r>
              <a:rPr dirty="0" sz="900" spc="-5">
                <a:solidFill>
                  <a:srgbClr val="211F1F"/>
                </a:solidFill>
                <a:latin typeface="メイリオ"/>
                <a:cs typeface="メイリオ"/>
              </a:rPr>
              <a:t>400mgの目安は、ド</a:t>
            </a:r>
            <a:r>
              <a:rPr dirty="0" sz="900" spc="10">
                <a:solidFill>
                  <a:srgbClr val="211F1F"/>
                </a:solidFill>
                <a:latin typeface="メイリオ"/>
                <a:cs typeface="メイリオ"/>
              </a:rPr>
              <a:t>リップコーヒーで珈琲カップ４杯分</a:t>
            </a:r>
            <a:r>
              <a:rPr dirty="0" sz="900">
                <a:solidFill>
                  <a:srgbClr val="211F1F"/>
                </a:solidFill>
                <a:latin typeface="メイリオ"/>
                <a:cs typeface="メイリオ"/>
              </a:rPr>
              <a:t>（700cc）</a:t>
            </a:r>
            <a:r>
              <a:rPr dirty="0" sz="900" spc="15">
                <a:solidFill>
                  <a:srgbClr val="211F1F"/>
                </a:solidFill>
                <a:latin typeface="メイリオ"/>
                <a:cs typeface="メイリオ"/>
              </a:rPr>
              <a:t>、市販 の</a:t>
            </a:r>
            <a:r>
              <a:rPr dirty="0" sz="900" spc="25">
                <a:solidFill>
                  <a:srgbClr val="211F1F"/>
                </a:solidFill>
                <a:latin typeface="メイリオ"/>
                <a:cs typeface="メイリオ"/>
              </a:rPr>
              <a:t>ペットボトルコーヒーで</a:t>
            </a:r>
            <a:r>
              <a:rPr dirty="0" sz="900" spc="5">
                <a:solidFill>
                  <a:srgbClr val="211F1F"/>
                </a:solidFill>
                <a:latin typeface="メイリオ"/>
                <a:cs typeface="メイリオ"/>
              </a:rPr>
              <a:t>1.5</a:t>
            </a:r>
            <a:r>
              <a:rPr dirty="0" sz="900" spc="35">
                <a:solidFill>
                  <a:srgbClr val="211F1F"/>
                </a:solidFill>
                <a:latin typeface="メイリオ"/>
                <a:cs typeface="メイリオ"/>
              </a:rPr>
              <a:t>本分</a:t>
            </a:r>
            <a:r>
              <a:rPr dirty="0" sz="900" spc="5">
                <a:solidFill>
                  <a:srgbClr val="211F1F"/>
                </a:solidFill>
                <a:latin typeface="メイリオ"/>
                <a:cs typeface="メイリオ"/>
              </a:rPr>
              <a:t>（750cc）</a:t>
            </a:r>
            <a:r>
              <a:rPr dirty="0" sz="900" spc="20">
                <a:solidFill>
                  <a:srgbClr val="211F1F"/>
                </a:solidFill>
                <a:latin typeface="メイリオ"/>
                <a:cs typeface="メイリオ"/>
              </a:rPr>
              <a:t>に含まれる量</a:t>
            </a:r>
            <a:r>
              <a:rPr dirty="0" sz="900">
                <a:solidFill>
                  <a:srgbClr val="211F1F"/>
                </a:solidFill>
                <a:latin typeface="メイリオ"/>
                <a:cs typeface="メイリオ"/>
              </a:rPr>
              <a:t>です。</a:t>
            </a:r>
            <a:endParaRPr sz="900">
              <a:latin typeface="メイリオ"/>
              <a:cs typeface="メイリオ"/>
            </a:endParaRPr>
          </a:p>
          <a:p>
            <a:pPr marL="38100">
              <a:lnSpc>
                <a:spcPct val="100000"/>
              </a:lnSpc>
              <a:spcBef>
                <a:spcPts val="610"/>
              </a:spcBef>
            </a:pPr>
            <a:r>
              <a:rPr dirty="0" sz="900">
                <a:solidFill>
                  <a:srgbClr val="00AF50"/>
                </a:solidFill>
                <a:latin typeface="Wingdings"/>
                <a:cs typeface="Wingdings"/>
              </a:rPr>
              <a:t></a:t>
            </a:r>
            <a:r>
              <a:rPr dirty="0" sz="900" spc="375">
                <a:solidFill>
                  <a:srgbClr val="00AF50"/>
                </a:solidFill>
                <a:latin typeface="Times New Roman"/>
                <a:cs typeface="Times New Roman"/>
              </a:rPr>
              <a:t> </a:t>
            </a:r>
            <a:r>
              <a:rPr dirty="0" sz="900" spc="95">
                <a:solidFill>
                  <a:srgbClr val="211F1F"/>
                </a:solidFill>
                <a:latin typeface="メイリオ"/>
                <a:cs typeface="メイリオ"/>
              </a:rPr>
              <a:t>アメリカ食品医薬品局</a:t>
            </a:r>
            <a:r>
              <a:rPr dirty="0" sz="900">
                <a:solidFill>
                  <a:srgbClr val="211F1F"/>
                </a:solidFill>
                <a:latin typeface="メイリオ"/>
                <a:cs typeface="メイリオ"/>
              </a:rPr>
              <a:t>（</a:t>
            </a:r>
            <a:r>
              <a:rPr dirty="0" sz="900" spc="-180">
                <a:solidFill>
                  <a:srgbClr val="211F1F"/>
                </a:solidFill>
                <a:latin typeface="メイリオ"/>
                <a:cs typeface="メイリオ"/>
              </a:rPr>
              <a:t> </a:t>
            </a:r>
            <a:r>
              <a:rPr dirty="0" sz="900">
                <a:solidFill>
                  <a:srgbClr val="211F1F"/>
                </a:solidFill>
                <a:latin typeface="メイリオ"/>
                <a:cs typeface="メイリオ"/>
              </a:rPr>
              <a:t>FDA）</a:t>
            </a:r>
            <a:r>
              <a:rPr dirty="0" sz="900" spc="85">
                <a:solidFill>
                  <a:srgbClr val="211F1F"/>
                </a:solidFill>
                <a:latin typeface="メイリオ"/>
                <a:cs typeface="メイリオ"/>
              </a:rPr>
              <a:t>、欧州食品安全機関</a:t>
            </a:r>
            <a:endParaRPr sz="900">
              <a:latin typeface="メイリオ"/>
              <a:cs typeface="メイリオ"/>
            </a:endParaRPr>
          </a:p>
          <a:p>
            <a:pPr marL="182880" marR="145415">
              <a:lnSpc>
                <a:spcPct val="120000"/>
              </a:lnSpc>
            </a:pPr>
            <a:r>
              <a:rPr dirty="0" sz="900">
                <a:solidFill>
                  <a:srgbClr val="211F1F"/>
                </a:solidFill>
                <a:latin typeface="メイリオ"/>
                <a:cs typeface="メイリオ"/>
              </a:rPr>
              <a:t>（EFSA）</a:t>
            </a:r>
            <a:r>
              <a:rPr dirty="0" sz="900" spc="-5">
                <a:solidFill>
                  <a:srgbClr val="211F1F"/>
                </a:solidFill>
                <a:latin typeface="メイリオ"/>
                <a:cs typeface="メイリオ"/>
              </a:rPr>
              <a:t>、カナダ政府などは、成人の１日当たりのカ</a:t>
            </a:r>
            <a:r>
              <a:rPr dirty="0" sz="900" spc="30">
                <a:solidFill>
                  <a:srgbClr val="211F1F"/>
                </a:solidFill>
                <a:latin typeface="メイリオ"/>
                <a:cs typeface="メイリオ"/>
              </a:rPr>
              <a:t>フェイン上限摂取量として  </a:t>
            </a:r>
            <a:r>
              <a:rPr dirty="0" sz="900">
                <a:solidFill>
                  <a:srgbClr val="211F1F"/>
                </a:solidFill>
                <a:latin typeface="メイリオ"/>
                <a:cs typeface="メイリオ"/>
              </a:rPr>
              <a:t>400mg</a:t>
            </a:r>
            <a:r>
              <a:rPr dirty="0" sz="900" spc="20">
                <a:solidFill>
                  <a:srgbClr val="211F1F"/>
                </a:solidFill>
                <a:latin typeface="メイリオ"/>
                <a:cs typeface="メイリオ"/>
              </a:rPr>
              <a:t>を推奨しています</a:t>
            </a:r>
            <a:endParaRPr sz="900">
              <a:latin typeface="メイリオ"/>
              <a:cs typeface="メイリオ"/>
            </a:endParaRPr>
          </a:p>
          <a:p>
            <a:pPr marL="182880">
              <a:lnSpc>
                <a:spcPts val="1019"/>
              </a:lnSpc>
            </a:pPr>
            <a:r>
              <a:rPr dirty="0" sz="600" spc="-10">
                <a:solidFill>
                  <a:srgbClr val="211F1F"/>
                </a:solidFill>
                <a:latin typeface="メイリオ"/>
                <a:cs typeface="メイリオ"/>
              </a:rPr>
              <a:t>12）</a:t>
            </a:r>
            <a:r>
              <a:rPr dirty="0" baseline="-18518" sz="1350" spc="-75">
                <a:solidFill>
                  <a:srgbClr val="211F1F"/>
                </a:solidFill>
                <a:latin typeface="メイリオ"/>
                <a:cs typeface="メイリオ"/>
              </a:rPr>
              <a:t>。</a:t>
            </a:r>
            <a:endParaRPr baseline="-18518" sz="1350">
              <a:latin typeface="メイリオ"/>
              <a:cs typeface="メイリオ"/>
            </a:endParaRPr>
          </a:p>
        </p:txBody>
      </p:sp>
      <p:sp>
        <p:nvSpPr>
          <p:cNvPr id="20" name="object 20"/>
          <p:cNvSpPr txBox="1"/>
          <p:nvPr/>
        </p:nvSpPr>
        <p:spPr>
          <a:xfrm>
            <a:off x="3475609" y="4213986"/>
            <a:ext cx="3221355" cy="1177925"/>
          </a:xfrm>
          <a:prstGeom prst="rect">
            <a:avLst/>
          </a:prstGeom>
        </p:spPr>
        <p:txBody>
          <a:bodyPr wrap="square" lIns="0" tIns="12700" rIns="0" bIns="0" rtlCol="0" vert="horz">
            <a:spAutoFit/>
          </a:bodyPr>
          <a:lstStyle/>
          <a:p>
            <a:pPr marL="182245" marR="30480" indent="-144780">
              <a:lnSpc>
                <a:spcPct val="120000"/>
              </a:lnSpc>
              <a:spcBef>
                <a:spcPts val="100"/>
              </a:spcBef>
            </a:pPr>
            <a:r>
              <a:rPr dirty="0" sz="900">
                <a:solidFill>
                  <a:srgbClr val="00AF50"/>
                </a:solidFill>
                <a:latin typeface="Wingdings"/>
                <a:cs typeface="Wingdings"/>
              </a:rPr>
              <a:t></a:t>
            </a:r>
            <a:r>
              <a:rPr dirty="0" sz="900" spc="420">
                <a:solidFill>
                  <a:srgbClr val="00AF50"/>
                </a:solidFill>
                <a:latin typeface="Times New Roman"/>
                <a:cs typeface="Times New Roman"/>
              </a:rPr>
              <a:t> </a:t>
            </a:r>
            <a:r>
              <a:rPr dirty="0" sz="900" spc="-5">
                <a:solidFill>
                  <a:srgbClr val="211F1F"/>
                </a:solidFill>
                <a:latin typeface="メイリオ"/>
                <a:cs typeface="メイリオ"/>
              </a:rPr>
              <a:t>眠気覚ましにカフェインを摂取している人も少なからず</a:t>
            </a:r>
            <a:r>
              <a:rPr dirty="0" sz="900" spc="500">
                <a:solidFill>
                  <a:srgbClr val="211F1F"/>
                </a:solidFill>
                <a:latin typeface="メイリオ"/>
                <a:cs typeface="メイリオ"/>
              </a:rPr>
              <a:t> </a:t>
            </a:r>
            <a:r>
              <a:rPr dirty="0" sz="900" spc="-5">
                <a:solidFill>
                  <a:srgbClr val="211F1F"/>
                </a:solidFill>
                <a:latin typeface="メイリオ"/>
                <a:cs typeface="メイリオ"/>
              </a:rPr>
              <a:t>いると思いますが、慢性的な摂取では効果が減弱し依存</a:t>
            </a:r>
            <a:r>
              <a:rPr dirty="0" sz="900">
                <a:solidFill>
                  <a:srgbClr val="211F1F"/>
                </a:solidFill>
                <a:latin typeface="メイリオ"/>
                <a:cs typeface="メイリオ"/>
              </a:rPr>
              <a:t> も生じます</a:t>
            </a:r>
            <a:r>
              <a:rPr dirty="0" baseline="27777" sz="900">
                <a:solidFill>
                  <a:srgbClr val="211F1F"/>
                </a:solidFill>
                <a:latin typeface="メイリオ"/>
                <a:cs typeface="メイリオ"/>
              </a:rPr>
              <a:t>13）</a:t>
            </a:r>
            <a:r>
              <a:rPr dirty="0" sz="900" spc="-5">
                <a:solidFill>
                  <a:srgbClr val="211F1F"/>
                </a:solidFill>
                <a:latin typeface="メイリオ"/>
                <a:cs typeface="メイリオ"/>
              </a:rPr>
              <a:t>。日中の眠気は慢性的な睡眠不足や、睡</a:t>
            </a:r>
            <a:r>
              <a:rPr dirty="0" sz="900" spc="500">
                <a:solidFill>
                  <a:srgbClr val="211F1F"/>
                </a:solidFill>
                <a:latin typeface="メイリオ"/>
                <a:cs typeface="メイリオ"/>
              </a:rPr>
              <a:t> </a:t>
            </a:r>
            <a:r>
              <a:rPr dirty="0" sz="900" spc="-5">
                <a:solidFill>
                  <a:srgbClr val="211F1F"/>
                </a:solidFill>
                <a:latin typeface="メイリオ"/>
                <a:cs typeface="メイリオ"/>
              </a:rPr>
              <a:t>眠障害などに起因する場合もあります。睡眠時間の適正</a:t>
            </a:r>
            <a:r>
              <a:rPr dirty="0" sz="900">
                <a:solidFill>
                  <a:srgbClr val="211F1F"/>
                </a:solidFill>
                <a:latin typeface="メイリオ"/>
                <a:cs typeface="メイリオ"/>
              </a:rPr>
              <a:t> </a:t>
            </a:r>
            <a:r>
              <a:rPr dirty="0" sz="900" spc="-5">
                <a:solidFill>
                  <a:srgbClr val="211F1F"/>
                </a:solidFill>
                <a:latin typeface="メイリオ"/>
                <a:cs typeface="メイリオ"/>
              </a:rPr>
              <a:t>化を図るとともに、睡眠環境や生活習慣の見直しを行い、それでも日中の眠気が改善しない場合は医師に相談しま</a:t>
            </a:r>
            <a:r>
              <a:rPr dirty="0" sz="900" spc="500">
                <a:solidFill>
                  <a:srgbClr val="211F1F"/>
                </a:solidFill>
                <a:latin typeface="メイリオ"/>
                <a:cs typeface="メイリオ"/>
              </a:rPr>
              <a:t> </a:t>
            </a:r>
            <a:r>
              <a:rPr dirty="0" sz="900" spc="-15">
                <a:solidFill>
                  <a:srgbClr val="211F1F"/>
                </a:solidFill>
                <a:latin typeface="メイリオ"/>
                <a:cs typeface="メイリオ"/>
              </a:rPr>
              <a:t>しょう。</a:t>
            </a:r>
            <a:endParaRPr sz="900">
              <a:latin typeface="メイリオ"/>
              <a:cs typeface="メイリオ"/>
            </a:endParaRPr>
          </a:p>
        </p:txBody>
      </p:sp>
      <p:sp>
        <p:nvSpPr>
          <p:cNvPr id="21" name="object 21"/>
          <p:cNvSpPr txBox="1"/>
          <p:nvPr/>
        </p:nvSpPr>
        <p:spPr>
          <a:xfrm>
            <a:off x="2685288" y="396240"/>
            <a:ext cx="1487805" cy="189230"/>
          </a:xfrm>
          <a:prstGeom prst="rect">
            <a:avLst/>
          </a:prstGeom>
          <a:solidFill>
            <a:srgbClr val="00AF50"/>
          </a:solidFill>
        </p:spPr>
        <p:txBody>
          <a:bodyPr wrap="square" lIns="0" tIns="0" rIns="0" bIns="0" rtlCol="0" vert="horz">
            <a:spAutoFit/>
          </a:bodyPr>
          <a:lstStyle/>
          <a:p>
            <a:pPr marL="212725">
              <a:lnSpc>
                <a:spcPts val="1315"/>
              </a:lnSpc>
            </a:pPr>
            <a:r>
              <a:rPr dirty="0" sz="1200" spc="-10">
                <a:solidFill>
                  <a:srgbClr val="FFFFFF"/>
                </a:solidFill>
                <a:latin typeface="Calibri"/>
                <a:cs typeface="Calibri"/>
              </a:rPr>
              <a:t>INFORMATION</a:t>
            </a:r>
            <a:r>
              <a:rPr dirty="0" sz="1200" spc="-10">
                <a:solidFill>
                  <a:srgbClr val="FFFFFF"/>
                </a:solidFill>
                <a:latin typeface="メイリオ"/>
                <a:cs typeface="メイリオ"/>
              </a:rPr>
              <a:t>３</a:t>
            </a:r>
            <a:endParaRPr sz="1200">
              <a:latin typeface="メイリオ"/>
              <a:cs typeface="メイリオ"/>
            </a:endParaRPr>
          </a:p>
        </p:txBody>
      </p:sp>
      <p:pic>
        <p:nvPicPr>
          <p:cNvPr id="22" name="object 22"/>
          <p:cNvPicPr/>
          <p:nvPr/>
        </p:nvPicPr>
        <p:blipFill>
          <a:blip r:embed="rId2" cstate="print"/>
          <a:stretch>
            <a:fillRect/>
          </a:stretch>
        </p:blipFill>
        <p:spPr>
          <a:xfrm>
            <a:off x="3511296" y="5436108"/>
            <a:ext cx="3253740" cy="4195572"/>
          </a:xfrm>
          <a:prstGeom prst="rect">
            <a:avLst/>
          </a:prstGeom>
        </p:spPr>
      </p:pic>
      <p:sp>
        <p:nvSpPr>
          <p:cNvPr id="23" name="object 23"/>
          <p:cNvSpPr txBox="1">
            <a:spLocks noGrp="1"/>
          </p:cNvSpPr>
          <p:nvPr>
            <p:ph type="sldNum" idx="7" sz="quarter"/>
          </p:nvPr>
        </p:nvSpPr>
        <p:spPr>
          <a:prstGeom prst="rect"/>
        </p:spPr>
        <p:txBody>
          <a:bodyPr wrap="square" lIns="0" tIns="0" rIns="0" bIns="0" rtlCol="0" vert="horz">
            <a:spAutoFit/>
          </a:bodyPr>
          <a:lstStyle/>
          <a:p>
            <a:pPr marL="50165">
              <a:lnSpc>
                <a:spcPts val="1220"/>
              </a:lnSpc>
            </a:pPr>
            <a:r>
              <a:rPr dirty="0" spc="-25"/>
              <a:t>29</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64305" y="37491"/>
            <a:ext cx="3285490" cy="3823335"/>
          </a:xfrm>
          <a:prstGeom prst="rect">
            <a:avLst/>
          </a:prstGeom>
        </p:spPr>
        <p:txBody>
          <a:bodyPr wrap="square" lIns="0" tIns="57150" rIns="0" bIns="0" rtlCol="0" vert="horz">
            <a:spAutoFit/>
          </a:bodyPr>
          <a:lstStyle/>
          <a:p>
            <a:pPr marL="1873250">
              <a:lnSpc>
                <a:spcPct val="100000"/>
              </a:lnSpc>
              <a:spcBef>
                <a:spcPts val="450"/>
              </a:spcBef>
            </a:pPr>
            <a:r>
              <a:rPr dirty="0" sz="800" spc="-60" b="1">
                <a:solidFill>
                  <a:srgbClr val="00AF50"/>
                </a:solidFill>
                <a:latin typeface="メイリオ"/>
                <a:cs typeface="メイリオ"/>
              </a:rPr>
              <a:t>睡眠と嗜好品について</a:t>
            </a:r>
            <a:r>
              <a:rPr dirty="0" sz="800" spc="-65" b="1">
                <a:solidFill>
                  <a:srgbClr val="00AF50"/>
                </a:solidFill>
                <a:latin typeface="メイリオ"/>
                <a:cs typeface="メイリオ"/>
              </a:rPr>
              <a:t>（</a:t>
            </a:r>
            <a:r>
              <a:rPr dirty="0" sz="800" spc="-50" b="1">
                <a:solidFill>
                  <a:srgbClr val="00AF50"/>
                </a:solidFill>
                <a:latin typeface="メイリオ"/>
                <a:cs typeface="メイリオ"/>
              </a:rPr>
              <a:t>案）</a:t>
            </a:r>
            <a:endParaRPr sz="800">
              <a:latin typeface="メイリオ"/>
              <a:cs typeface="メイリオ"/>
            </a:endParaRPr>
          </a:p>
          <a:p>
            <a:pPr marL="38100">
              <a:lnSpc>
                <a:spcPct val="100000"/>
              </a:lnSpc>
              <a:spcBef>
                <a:spcPts val="390"/>
              </a:spcBef>
            </a:pPr>
            <a:r>
              <a:rPr dirty="0" sz="900" spc="-5">
                <a:solidFill>
                  <a:srgbClr val="00AF50"/>
                </a:solidFill>
                <a:latin typeface="メイリオ"/>
                <a:cs typeface="メイリオ"/>
              </a:rPr>
              <a:t>こどもや高齢者、妊婦はさらにカフェインを減量しましょう</a:t>
            </a:r>
            <a:endParaRPr sz="900">
              <a:latin typeface="メイリオ"/>
              <a:cs typeface="メイリオ"/>
            </a:endParaRPr>
          </a:p>
          <a:p>
            <a:pPr marL="182880" marR="141605"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a:solidFill>
                  <a:srgbClr val="211F1F"/>
                </a:solidFill>
                <a:latin typeface="メイリオ"/>
                <a:cs typeface="メイリオ"/>
              </a:rPr>
              <a:t>こどもでは１日当たりに１～３mg/kg</a:t>
            </a:r>
            <a:r>
              <a:rPr dirty="0" sz="900" spc="-10">
                <a:solidFill>
                  <a:srgbClr val="211F1F"/>
                </a:solidFill>
                <a:latin typeface="メイリオ"/>
                <a:cs typeface="メイリオ"/>
              </a:rPr>
              <a:t>以上のカフェイン</a:t>
            </a:r>
            <a:r>
              <a:rPr dirty="0" sz="900" spc="-5">
                <a:solidFill>
                  <a:srgbClr val="211F1F"/>
                </a:solidFill>
                <a:latin typeface="メイリオ"/>
                <a:cs typeface="メイリオ"/>
              </a:rPr>
              <a:t>摂取で、睡眠に悪影響を生じることが報告されています</a:t>
            </a:r>
            <a:endParaRPr sz="900">
              <a:latin typeface="メイリオ"/>
              <a:cs typeface="メイリオ"/>
            </a:endParaRPr>
          </a:p>
          <a:p>
            <a:pPr algn="just" marL="182880" marR="137795">
              <a:lnSpc>
                <a:spcPct val="120000"/>
              </a:lnSpc>
            </a:pPr>
            <a:r>
              <a:rPr dirty="0" sz="900">
                <a:solidFill>
                  <a:srgbClr val="211F1F"/>
                </a:solidFill>
                <a:latin typeface="メイリオ"/>
                <a:cs typeface="メイリオ"/>
              </a:rPr>
              <a:t>（体重30kgの児童であれば、30～90mg）</a:t>
            </a:r>
            <a:r>
              <a:rPr dirty="0" baseline="27777" sz="900">
                <a:solidFill>
                  <a:srgbClr val="211F1F"/>
                </a:solidFill>
                <a:latin typeface="メイリオ"/>
                <a:cs typeface="メイリオ"/>
              </a:rPr>
              <a:t>14）</a:t>
            </a:r>
            <a:r>
              <a:rPr dirty="0" sz="900" spc="-15">
                <a:solidFill>
                  <a:srgbClr val="211F1F"/>
                </a:solidFill>
                <a:latin typeface="メイリオ"/>
                <a:cs typeface="メイリオ"/>
              </a:rPr>
              <a:t>。成人よ</a:t>
            </a:r>
            <a:r>
              <a:rPr dirty="0" sz="900" spc="-10">
                <a:solidFill>
                  <a:srgbClr val="211F1F"/>
                </a:solidFill>
                <a:latin typeface="メイリオ"/>
                <a:cs typeface="メイリオ"/>
              </a:rPr>
              <a:t>りも少ないカフェイン摂取量で影響を受けるため、注意</a:t>
            </a:r>
            <a:r>
              <a:rPr dirty="0" sz="900" spc="-5">
                <a:solidFill>
                  <a:srgbClr val="211F1F"/>
                </a:solidFill>
                <a:latin typeface="メイリオ"/>
                <a:cs typeface="メイリオ"/>
              </a:rPr>
              <a:t>が必要です。こどもは、カフェインをお茶やコーヒーの他にコーラタイプの飲料などからも摂取していることが</a:t>
            </a:r>
            <a:r>
              <a:rPr dirty="0" sz="900">
                <a:solidFill>
                  <a:srgbClr val="211F1F"/>
                </a:solidFill>
                <a:latin typeface="メイリオ"/>
                <a:cs typeface="メイリオ"/>
              </a:rPr>
              <a:t>示されており</a:t>
            </a:r>
            <a:r>
              <a:rPr dirty="0" baseline="27777" sz="900" spc="-15">
                <a:solidFill>
                  <a:srgbClr val="211F1F"/>
                </a:solidFill>
                <a:latin typeface="メイリオ"/>
                <a:cs typeface="メイリオ"/>
              </a:rPr>
              <a:t>15）</a:t>
            </a:r>
            <a:r>
              <a:rPr dirty="0" sz="900" spc="-5">
                <a:solidFill>
                  <a:srgbClr val="211F1F"/>
                </a:solidFill>
                <a:latin typeface="メイリオ"/>
                <a:cs typeface="メイリオ"/>
              </a:rPr>
              <a:t>、これらの飲料に含まれるカフェイン量</a:t>
            </a:r>
            <a:endParaRPr sz="900">
              <a:latin typeface="メイリオ"/>
              <a:cs typeface="メイリオ"/>
            </a:endParaRPr>
          </a:p>
          <a:p>
            <a:pPr algn="just" marL="182880" marR="140335">
              <a:lnSpc>
                <a:spcPct val="120000"/>
              </a:lnSpc>
            </a:pPr>
            <a:r>
              <a:rPr dirty="0" sz="900" spc="-5">
                <a:solidFill>
                  <a:srgbClr val="211F1F"/>
                </a:solidFill>
                <a:latin typeface="メイリオ"/>
                <a:cs typeface="メイリオ"/>
              </a:rPr>
              <a:t>に注意が必要です。中でも、エナジードリンクのカフェイン含有率は製品により差があり、コーヒーの５倍近いカフェインを含有する製品が存在するため、摂取量を最小限とするだけでなく、摂取は朝に限るなど、注意する</a:t>
            </a:r>
            <a:r>
              <a:rPr dirty="0" sz="900" spc="-15">
                <a:solidFill>
                  <a:srgbClr val="211F1F"/>
                </a:solidFill>
                <a:latin typeface="メイリオ"/>
                <a:cs typeface="メイリオ"/>
              </a:rPr>
              <a:t>必要があります。</a:t>
            </a:r>
            <a:endParaRPr sz="900">
              <a:latin typeface="メイリオ"/>
              <a:cs typeface="メイリオ"/>
            </a:endParaRPr>
          </a:p>
          <a:p>
            <a:pPr marL="182880" marR="30480" indent="-144780">
              <a:lnSpc>
                <a:spcPct val="120000"/>
              </a:lnSpc>
              <a:spcBef>
                <a:spcPts val="409"/>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spc="15">
                <a:solidFill>
                  <a:srgbClr val="211F1F"/>
                </a:solidFill>
                <a:latin typeface="メイリオ"/>
                <a:cs typeface="メイリオ"/>
              </a:rPr>
              <a:t>高齢者は、加齢に伴いカフェイン代謝能が低下するため、</a:t>
            </a:r>
            <a:r>
              <a:rPr dirty="0" sz="900" spc="20">
                <a:solidFill>
                  <a:srgbClr val="211F1F"/>
                </a:solidFill>
                <a:latin typeface="メイリオ"/>
                <a:cs typeface="メイリオ"/>
              </a:rPr>
              <a:t>こどもと同様にカフェイン摂取量が少量であっても睡眠</a:t>
            </a:r>
            <a:r>
              <a:rPr dirty="0" sz="900">
                <a:solidFill>
                  <a:srgbClr val="211F1F"/>
                </a:solidFill>
                <a:latin typeface="メイリオ"/>
                <a:cs typeface="メイリオ"/>
              </a:rPr>
              <a:t> </a:t>
            </a:r>
            <a:r>
              <a:rPr dirty="0" sz="900" spc="-5">
                <a:solidFill>
                  <a:srgbClr val="211F1F"/>
                </a:solidFill>
                <a:latin typeface="メイリオ"/>
                <a:cs typeface="メイリオ"/>
              </a:rPr>
              <a:t>に影響を及ぼす可能性があります。</a:t>
            </a:r>
            <a:endParaRPr sz="900">
              <a:latin typeface="メイリオ"/>
              <a:cs typeface="メイリオ"/>
            </a:endParaRPr>
          </a:p>
          <a:p>
            <a:pPr algn="just" marL="182880" marR="140335"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また、妊婦のカフェイン摂取が胎児に影響するという明らかな研究結果は得られていませんが、胎児の成長を阻</a:t>
            </a:r>
            <a:r>
              <a:rPr dirty="0" sz="900">
                <a:solidFill>
                  <a:srgbClr val="211F1F"/>
                </a:solidFill>
                <a:latin typeface="メイリオ"/>
                <a:cs typeface="メイリオ"/>
              </a:rPr>
              <a:t>害する</a:t>
            </a:r>
            <a:r>
              <a:rPr dirty="0" baseline="27777" sz="900">
                <a:solidFill>
                  <a:srgbClr val="211F1F"/>
                </a:solidFill>
                <a:latin typeface="メイリオ"/>
                <a:cs typeface="メイリオ"/>
              </a:rPr>
              <a:t>16）</a:t>
            </a:r>
            <a:r>
              <a:rPr dirty="0" sz="900" spc="-5">
                <a:solidFill>
                  <a:srgbClr val="211F1F"/>
                </a:solidFill>
                <a:latin typeface="メイリオ"/>
                <a:cs typeface="メイリオ"/>
              </a:rPr>
              <a:t>などの潜在的なリスクから、可能な限りカフェインの摂取を控えることが、複数の国や学会などから勧奨されています</a:t>
            </a:r>
            <a:r>
              <a:rPr dirty="0" baseline="27777" sz="900" spc="-15">
                <a:solidFill>
                  <a:srgbClr val="211F1F"/>
                </a:solidFill>
                <a:latin typeface="メイリオ"/>
                <a:cs typeface="メイリオ"/>
              </a:rPr>
              <a:t>17）</a:t>
            </a:r>
            <a:r>
              <a:rPr dirty="0" sz="900" spc="-50">
                <a:solidFill>
                  <a:srgbClr val="211F1F"/>
                </a:solidFill>
                <a:latin typeface="メイリオ"/>
                <a:cs typeface="メイリオ"/>
              </a:rPr>
              <a:t>。</a:t>
            </a:r>
            <a:endParaRPr sz="900">
              <a:latin typeface="メイリオ"/>
              <a:cs typeface="メイリオ"/>
            </a:endParaRPr>
          </a:p>
        </p:txBody>
      </p:sp>
      <p:sp>
        <p:nvSpPr>
          <p:cNvPr id="3" name="object 3"/>
          <p:cNvSpPr txBox="1"/>
          <p:nvPr/>
        </p:nvSpPr>
        <p:spPr>
          <a:xfrm>
            <a:off x="174955" y="175641"/>
            <a:ext cx="3286760" cy="3305810"/>
          </a:xfrm>
          <a:prstGeom prst="rect">
            <a:avLst/>
          </a:prstGeom>
        </p:spPr>
        <p:txBody>
          <a:bodyPr wrap="square" lIns="0" tIns="90170" rIns="0" bIns="0" rtlCol="0" vert="horz">
            <a:spAutoFit/>
          </a:bodyPr>
          <a:lstStyle/>
          <a:p>
            <a:pPr marL="38100">
              <a:lnSpc>
                <a:spcPct val="100000"/>
              </a:lnSpc>
              <a:spcBef>
                <a:spcPts val="710"/>
              </a:spcBef>
            </a:pPr>
            <a:r>
              <a:rPr dirty="0" sz="900" spc="-5">
                <a:solidFill>
                  <a:srgbClr val="00AF50"/>
                </a:solidFill>
                <a:latin typeface="メイリオ"/>
                <a:cs typeface="メイリオ"/>
              </a:rPr>
              <a:t>夕方以降はカフェインを控えめに</a:t>
            </a:r>
            <a:endParaRPr sz="900">
              <a:latin typeface="メイリオ"/>
              <a:cs typeface="メイリオ"/>
            </a:endParaRPr>
          </a:p>
          <a:p>
            <a:pPr marL="210185" marR="31750" indent="-172720">
              <a:lnSpc>
                <a:spcPct val="120000"/>
              </a:lnSpc>
              <a:spcBef>
                <a:spcPts val="395"/>
              </a:spcBef>
            </a:pPr>
            <a:r>
              <a:rPr dirty="0" sz="900" spc="-10">
                <a:solidFill>
                  <a:srgbClr val="00AF50"/>
                </a:solidFill>
                <a:latin typeface="Wingdings"/>
                <a:cs typeface="Wingdings"/>
              </a:rPr>
              <a:t></a:t>
            </a:r>
            <a:r>
              <a:rPr dirty="0" sz="900" spc="455">
                <a:solidFill>
                  <a:srgbClr val="00AF50"/>
                </a:solidFill>
                <a:latin typeface="Times New Roman"/>
                <a:cs typeface="Times New Roman"/>
              </a:rPr>
              <a:t> </a:t>
            </a:r>
            <a:r>
              <a:rPr dirty="0" sz="900" spc="5">
                <a:solidFill>
                  <a:srgbClr val="211F1F"/>
                </a:solidFill>
                <a:latin typeface="メイリオ"/>
                <a:cs typeface="メイリオ"/>
              </a:rPr>
              <a:t>カフェインが睡眠に及ぼす影響には、摂取量とともに、</a:t>
            </a:r>
            <a:r>
              <a:rPr dirty="0" sz="900">
                <a:solidFill>
                  <a:srgbClr val="211F1F"/>
                </a:solidFill>
                <a:latin typeface="メイリオ"/>
                <a:cs typeface="メイリオ"/>
              </a:rPr>
              <a:t> </a:t>
            </a:r>
            <a:r>
              <a:rPr dirty="0" sz="900" spc="20">
                <a:solidFill>
                  <a:srgbClr val="211F1F"/>
                </a:solidFill>
                <a:latin typeface="メイリオ"/>
                <a:cs typeface="メイリオ"/>
              </a:rPr>
              <a:t>摂取時刻（</a:t>
            </a:r>
            <a:r>
              <a:rPr dirty="0" sz="900" spc="15">
                <a:solidFill>
                  <a:srgbClr val="211F1F"/>
                </a:solidFill>
                <a:latin typeface="メイリオ"/>
                <a:cs typeface="メイリオ"/>
              </a:rPr>
              <a:t>タイミング</a:t>
            </a:r>
            <a:r>
              <a:rPr dirty="0" sz="900" spc="10">
                <a:solidFill>
                  <a:srgbClr val="211F1F"/>
                </a:solidFill>
                <a:latin typeface="メイリオ"/>
                <a:cs typeface="メイリオ"/>
              </a:rPr>
              <a:t>）</a:t>
            </a:r>
            <a:r>
              <a:rPr dirty="0" sz="900" spc="5">
                <a:solidFill>
                  <a:srgbClr val="211F1F"/>
                </a:solidFill>
                <a:latin typeface="メイリオ"/>
                <a:cs typeface="メイリオ"/>
              </a:rPr>
              <a:t>も関わります。前述のカフェイ</a:t>
            </a:r>
            <a:r>
              <a:rPr dirty="0" sz="900">
                <a:solidFill>
                  <a:srgbClr val="211F1F"/>
                </a:solidFill>
                <a:latin typeface="メイリオ"/>
                <a:cs typeface="メイリオ"/>
              </a:rPr>
              <a:t> </a:t>
            </a:r>
            <a:r>
              <a:rPr dirty="0" sz="900" spc="35">
                <a:solidFill>
                  <a:srgbClr val="211F1F"/>
                </a:solidFill>
                <a:latin typeface="メイリオ"/>
                <a:cs typeface="メイリオ"/>
              </a:rPr>
              <a:t>ンの血中半減期からは、</a:t>
            </a:r>
            <a:r>
              <a:rPr dirty="0" sz="900" spc="15">
                <a:solidFill>
                  <a:srgbClr val="211F1F"/>
                </a:solidFill>
                <a:latin typeface="メイリオ"/>
                <a:cs typeface="メイリオ"/>
              </a:rPr>
              <a:t>19</a:t>
            </a:r>
            <a:r>
              <a:rPr dirty="0" sz="900" spc="35">
                <a:solidFill>
                  <a:srgbClr val="211F1F"/>
                </a:solidFill>
                <a:latin typeface="メイリオ"/>
                <a:cs typeface="メイリオ"/>
              </a:rPr>
              <a:t>時に</a:t>
            </a:r>
            <a:r>
              <a:rPr dirty="0" sz="900">
                <a:solidFill>
                  <a:srgbClr val="211F1F"/>
                </a:solidFill>
                <a:latin typeface="メイリオ"/>
                <a:cs typeface="メイリオ"/>
              </a:rPr>
              <a:t>100mg</a:t>
            </a:r>
            <a:r>
              <a:rPr dirty="0" sz="900" spc="30">
                <a:solidFill>
                  <a:srgbClr val="211F1F"/>
                </a:solidFill>
                <a:latin typeface="メイリオ"/>
                <a:cs typeface="メイリオ"/>
              </a:rPr>
              <a:t>のカフェインを摂</a:t>
            </a:r>
            <a:r>
              <a:rPr dirty="0" sz="900" spc="15">
                <a:solidFill>
                  <a:srgbClr val="211F1F"/>
                </a:solidFill>
                <a:latin typeface="メイリオ"/>
                <a:cs typeface="メイリオ"/>
              </a:rPr>
              <a:t>取すると、</a:t>
            </a:r>
            <a:r>
              <a:rPr dirty="0" sz="900" spc="5">
                <a:solidFill>
                  <a:srgbClr val="211F1F"/>
                </a:solidFill>
                <a:latin typeface="メイリオ"/>
                <a:cs typeface="メイリオ"/>
              </a:rPr>
              <a:t>24</a:t>
            </a:r>
            <a:r>
              <a:rPr dirty="0" sz="900" spc="10">
                <a:solidFill>
                  <a:srgbClr val="211F1F"/>
                </a:solidFill>
                <a:latin typeface="メイリオ"/>
                <a:cs typeface="メイリオ"/>
              </a:rPr>
              <a:t>時になっても</a:t>
            </a:r>
            <a:r>
              <a:rPr dirty="0" sz="900">
                <a:solidFill>
                  <a:srgbClr val="211F1F"/>
                </a:solidFill>
                <a:latin typeface="メイリオ"/>
                <a:cs typeface="メイリオ"/>
              </a:rPr>
              <a:t>50mg分のカフェインが体 内に残存するため、睡眠に悪影響を与える可能性が生じ ま</a:t>
            </a:r>
            <a:r>
              <a:rPr dirty="0" sz="900" spc="35">
                <a:solidFill>
                  <a:srgbClr val="211F1F"/>
                </a:solidFill>
                <a:latin typeface="メイリオ"/>
                <a:cs typeface="メイリオ"/>
              </a:rPr>
              <a:t>す。</a:t>
            </a:r>
            <a:r>
              <a:rPr dirty="0" sz="900" spc="20">
                <a:solidFill>
                  <a:srgbClr val="211F1F"/>
                </a:solidFill>
                <a:latin typeface="メイリオ"/>
                <a:cs typeface="メイリオ"/>
              </a:rPr>
              <a:t>18</a:t>
            </a:r>
            <a:r>
              <a:rPr dirty="0" sz="900" spc="40">
                <a:solidFill>
                  <a:srgbClr val="211F1F"/>
                </a:solidFill>
                <a:latin typeface="メイリオ"/>
                <a:cs typeface="メイリオ"/>
              </a:rPr>
              <a:t>歳から</a:t>
            </a:r>
            <a:r>
              <a:rPr dirty="0" sz="900" spc="20">
                <a:solidFill>
                  <a:srgbClr val="211F1F"/>
                </a:solidFill>
                <a:latin typeface="メイリオ"/>
                <a:cs typeface="メイリオ"/>
              </a:rPr>
              <a:t>65歳までの成人を対象とした系統的レ ビ</a:t>
            </a:r>
            <a:r>
              <a:rPr dirty="0" sz="900" spc="-10">
                <a:solidFill>
                  <a:srgbClr val="211F1F"/>
                </a:solidFill>
                <a:latin typeface="メイリオ"/>
                <a:cs typeface="メイリオ"/>
              </a:rPr>
              <a:t>ューでは、カフェイン摂取量が</a:t>
            </a:r>
            <a:r>
              <a:rPr dirty="0" sz="900" spc="-5">
                <a:solidFill>
                  <a:srgbClr val="211F1F"/>
                </a:solidFill>
                <a:latin typeface="メイリオ"/>
                <a:cs typeface="メイリオ"/>
              </a:rPr>
              <a:t>107mgを超過すると、 摂</a:t>
            </a:r>
            <a:r>
              <a:rPr dirty="0" sz="900" spc="10">
                <a:solidFill>
                  <a:srgbClr val="211F1F"/>
                </a:solidFill>
                <a:latin typeface="メイリオ"/>
                <a:cs typeface="メイリオ"/>
              </a:rPr>
              <a:t>取時刻が就寝時刻の約９時間前であっても、夜間の睡 眠</a:t>
            </a:r>
            <a:r>
              <a:rPr dirty="0" sz="900" spc="-5">
                <a:solidFill>
                  <a:srgbClr val="211F1F"/>
                </a:solidFill>
                <a:latin typeface="メイリオ"/>
                <a:cs typeface="メイリオ"/>
              </a:rPr>
              <a:t>に影響し、カフェイン摂取量が217.5mg</a:t>
            </a:r>
            <a:r>
              <a:rPr dirty="0" sz="900">
                <a:solidFill>
                  <a:srgbClr val="211F1F"/>
                </a:solidFill>
                <a:latin typeface="メイリオ"/>
                <a:cs typeface="メイリオ"/>
              </a:rPr>
              <a:t>を超過すると、約13</a:t>
            </a:r>
            <a:r>
              <a:rPr dirty="0" sz="900" spc="5">
                <a:solidFill>
                  <a:srgbClr val="211F1F"/>
                </a:solidFill>
                <a:latin typeface="メイリオ"/>
                <a:cs typeface="メイリオ"/>
              </a:rPr>
              <a:t>時間前の摂取であっても夜間の睡眠に影響すること が</a:t>
            </a:r>
            <a:r>
              <a:rPr dirty="0" sz="900">
                <a:solidFill>
                  <a:srgbClr val="211F1F"/>
                </a:solidFill>
                <a:latin typeface="メイリオ"/>
                <a:cs typeface="メイリオ"/>
              </a:rPr>
              <a:t>示されています</a:t>
            </a:r>
            <a:r>
              <a:rPr dirty="0" baseline="27777" sz="900" spc="-15">
                <a:solidFill>
                  <a:srgbClr val="211F1F"/>
                </a:solidFill>
                <a:latin typeface="メイリオ"/>
                <a:cs typeface="メイリオ"/>
              </a:rPr>
              <a:t>10）</a:t>
            </a:r>
            <a:r>
              <a:rPr dirty="0" sz="900">
                <a:solidFill>
                  <a:srgbClr val="211F1F"/>
                </a:solidFill>
                <a:latin typeface="メイリオ"/>
                <a:cs typeface="メイリオ"/>
              </a:rPr>
              <a:t>。</a:t>
            </a:r>
            <a:endParaRPr sz="900">
              <a:latin typeface="メイリオ"/>
              <a:cs typeface="メイリオ"/>
            </a:endParaRPr>
          </a:p>
          <a:p>
            <a:pPr marL="210185" marR="30480" indent="-172720">
              <a:lnSpc>
                <a:spcPct val="120000"/>
              </a:lnSpc>
              <a:spcBef>
                <a:spcPts val="409"/>
              </a:spcBef>
            </a:pPr>
            <a:r>
              <a:rPr dirty="0" sz="900">
                <a:solidFill>
                  <a:srgbClr val="00AF50"/>
                </a:solidFill>
                <a:latin typeface="Wingdings"/>
                <a:cs typeface="Wingdings"/>
              </a:rPr>
              <a:t></a:t>
            </a:r>
            <a:r>
              <a:rPr dirty="0" sz="900" spc="335">
                <a:solidFill>
                  <a:srgbClr val="00AF50"/>
                </a:solidFill>
                <a:latin typeface="Times New Roman"/>
                <a:cs typeface="Times New Roman"/>
              </a:rPr>
              <a:t>  </a:t>
            </a:r>
            <a:r>
              <a:rPr dirty="0" sz="900" spc="-5">
                <a:solidFill>
                  <a:srgbClr val="211F1F"/>
                </a:solidFill>
                <a:latin typeface="メイリオ"/>
                <a:cs typeface="メイリオ"/>
              </a:rPr>
              <a:t>そのため、良質な睡眠の確保の観点からは、カフェイン</a:t>
            </a:r>
            <a:r>
              <a:rPr dirty="0" sz="900" spc="500">
                <a:solidFill>
                  <a:srgbClr val="211F1F"/>
                </a:solidFill>
                <a:latin typeface="メイリオ"/>
                <a:cs typeface="メイリオ"/>
              </a:rPr>
              <a:t> </a:t>
            </a:r>
            <a:r>
              <a:rPr dirty="0" sz="900" spc="-5">
                <a:solidFill>
                  <a:srgbClr val="211F1F"/>
                </a:solidFill>
                <a:latin typeface="メイリオ"/>
                <a:cs typeface="メイリオ"/>
              </a:rPr>
              <a:t>の摂取総量を減らすとともに、夕方以降はカフェイン含</a:t>
            </a:r>
            <a:r>
              <a:rPr dirty="0" sz="900" spc="500">
                <a:solidFill>
                  <a:srgbClr val="211F1F"/>
                </a:solidFill>
                <a:latin typeface="メイリオ"/>
                <a:cs typeface="メイリオ"/>
              </a:rPr>
              <a:t> </a:t>
            </a:r>
            <a:r>
              <a:rPr dirty="0" sz="900" spc="-5">
                <a:solidFill>
                  <a:srgbClr val="211F1F"/>
                </a:solidFill>
                <a:latin typeface="メイリオ"/>
                <a:cs typeface="メイリオ"/>
              </a:rPr>
              <a:t>有食品・飲料の摂取は控えることが推奨されます。なお、</a:t>
            </a:r>
            <a:r>
              <a:rPr dirty="0" sz="900">
                <a:solidFill>
                  <a:srgbClr val="211F1F"/>
                </a:solidFill>
                <a:latin typeface="メイリオ"/>
                <a:cs typeface="メイリオ"/>
              </a:rPr>
              <a:t>茶類の</a:t>
            </a:r>
            <a:r>
              <a:rPr dirty="0" sz="900">
                <a:latin typeface="メイリオ"/>
                <a:cs typeface="メイリオ"/>
              </a:rPr>
              <a:t>カフェインは茶葉（チャノキ）</a:t>
            </a:r>
            <a:r>
              <a:rPr dirty="0" sz="900" spc="-10">
                <a:latin typeface="メイリオ"/>
                <a:cs typeface="メイリオ"/>
              </a:rPr>
              <a:t>に含まれるため、</a:t>
            </a:r>
            <a:r>
              <a:rPr dirty="0" sz="900" spc="500">
                <a:latin typeface="メイリオ"/>
                <a:cs typeface="メイリオ"/>
              </a:rPr>
              <a:t> </a:t>
            </a:r>
            <a:r>
              <a:rPr dirty="0" sz="900" spc="-5">
                <a:latin typeface="メイリオ"/>
                <a:cs typeface="メイリオ"/>
              </a:rPr>
              <a:t>茶葉を使用していない麦茶、そば茶、黒豆茶、とうもろ</a:t>
            </a:r>
            <a:r>
              <a:rPr dirty="0" sz="900" spc="500">
                <a:latin typeface="メイリオ"/>
                <a:cs typeface="メイリオ"/>
              </a:rPr>
              <a:t> </a:t>
            </a:r>
            <a:r>
              <a:rPr dirty="0" sz="900" spc="-5">
                <a:latin typeface="メイリオ"/>
                <a:cs typeface="メイリオ"/>
              </a:rPr>
              <a:t>こし茶、その他カフェインを含まないハーブティーなど</a:t>
            </a:r>
            <a:r>
              <a:rPr dirty="0" sz="900" spc="500">
                <a:latin typeface="メイリオ"/>
                <a:cs typeface="メイリオ"/>
              </a:rPr>
              <a:t> </a:t>
            </a:r>
            <a:r>
              <a:rPr dirty="0" sz="900" spc="-5">
                <a:latin typeface="メイリオ"/>
                <a:cs typeface="メイリオ"/>
              </a:rPr>
              <a:t>に置き換えるのも良いでしょう。</a:t>
            </a:r>
            <a:endParaRPr sz="900">
              <a:latin typeface="メイリオ"/>
              <a:cs typeface="メイリオ"/>
            </a:endParaRPr>
          </a:p>
        </p:txBody>
      </p:sp>
      <p:sp>
        <p:nvSpPr>
          <p:cNvPr id="4" name="object 4"/>
          <p:cNvSpPr/>
          <p:nvPr/>
        </p:nvSpPr>
        <p:spPr>
          <a:xfrm>
            <a:off x="278891" y="3953255"/>
            <a:ext cx="251460" cy="253365"/>
          </a:xfrm>
          <a:custGeom>
            <a:avLst/>
            <a:gdLst/>
            <a:ahLst/>
            <a:cxnLst/>
            <a:rect l="l" t="t" r="r" b="b"/>
            <a:pathLst>
              <a:path w="251459" h="253364">
                <a:moveTo>
                  <a:pt x="251460" y="0"/>
                </a:moveTo>
                <a:lnTo>
                  <a:pt x="0" y="0"/>
                </a:lnTo>
                <a:lnTo>
                  <a:pt x="0" y="252984"/>
                </a:lnTo>
                <a:lnTo>
                  <a:pt x="251460" y="252984"/>
                </a:lnTo>
                <a:lnTo>
                  <a:pt x="251460" y="0"/>
                </a:lnTo>
                <a:close/>
              </a:path>
            </a:pathLst>
          </a:custGeom>
          <a:solidFill>
            <a:srgbClr val="00AF50"/>
          </a:solidFill>
        </p:spPr>
        <p:txBody>
          <a:bodyPr wrap="square" lIns="0" tIns="0" rIns="0" bIns="0" rtlCol="0"/>
          <a:lstStyle/>
          <a:p/>
        </p:txBody>
      </p:sp>
      <p:sp>
        <p:nvSpPr>
          <p:cNvPr id="5" name="object 5"/>
          <p:cNvSpPr txBox="1"/>
          <p:nvPr/>
        </p:nvSpPr>
        <p:spPr>
          <a:xfrm>
            <a:off x="316179" y="3967429"/>
            <a:ext cx="178435" cy="208915"/>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6" name="object 6"/>
          <p:cNvSpPr txBox="1"/>
          <p:nvPr/>
        </p:nvSpPr>
        <p:spPr>
          <a:xfrm>
            <a:off x="638555" y="3953255"/>
            <a:ext cx="5941060" cy="253365"/>
          </a:xfrm>
          <a:prstGeom prst="rect">
            <a:avLst/>
          </a:prstGeom>
          <a:solidFill>
            <a:srgbClr val="00AF50"/>
          </a:solidFill>
        </p:spPr>
        <p:txBody>
          <a:bodyPr wrap="square" lIns="0" tIns="27305" rIns="0" bIns="0" rtlCol="0" vert="horz">
            <a:spAutoFit/>
          </a:bodyPr>
          <a:lstStyle/>
          <a:p>
            <a:pPr marL="91440">
              <a:lnSpc>
                <a:spcPct val="100000"/>
              </a:lnSpc>
              <a:spcBef>
                <a:spcPts val="215"/>
              </a:spcBef>
            </a:pPr>
            <a:r>
              <a:rPr dirty="0" sz="1200" spc="-20" b="1">
                <a:solidFill>
                  <a:srgbClr val="FFFFFF"/>
                </a:solidFill>
                <a:latin typeface="メイリオ"/>
                <a:cs typeface="メイリオ"/>
              </a:rPr>
              <a:t>アルコール</a:t>
            </a:r>
            <a:endParaRPr sz="1200">
              <a:latin typeface="メイリオ"/>
              <a:cs typeface="メイリオ"/>
            </a:endParaRPr>
          </a:p>
        </p:txBody>
      </p:sp>
      <p:sp>
        <p:nvSpPr>
          <p:cNvPr id="7" name="object 7"/>
          <p:cNvSpPr txBox="1"/>
          <p:nvPr/>
        </p:nvSpPr>
        <p:spPr>
          <a:xfrm>
            <a:off x="198424" y="4192016"/>
            <a:ext cx="3286760" cy="3191510"/>
          </a:xfrm>
          <a:prstGeom prst="rect">
            <a:avLst/>
          </a:prstGeom>
        </p:spPr>
        <p:txBody>
          <a:bodyPr wrap="square" lIns="0" tIns="90170" rIns="0" bIns="0" rtlCol="0" vert="horz">
            <a:spAutoFit/>
          </a:bodyPr>
          <a:lstStyle/>
          <a:p>
            <a:pPr marL="38100">
              <a:lnSpc>
                <a:spcPct val="100000"/>
              </a:lnSpc>
              <a:spcBef>
                <a:spcPts val="710"/>
              </a:spcBef>
            </a:pPr>
            <a:r>
              <a:rPr dirty="0" sz="900" spc="-5">
                <a:solidFill>
                  <a:srgbClr val="00AF50"/>
                </a:solidFill>
                <a:latin typeface="メイリオ"/>
                <a:cs typeface="メイリオ"/>
              </a:rPr>
              <a:t>晩酌は控えめにし、寝酒はしない</a:t>
            </a:r>
            <a:endParaRPr sz="900">
              <a:latin typeface="メイリオ"/>
              <a:cs typeface="メイリオ"/>
            </a:endParaRPr>
          </a:p>
          <a:p>
            <a:pPr marL="182880" marR="31750"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a:solidFill>
                  <a:srgbClr val="211F1F"/>
                </a:solidFill>
                <a:latin typeface="メイリオ"/>
                <a:cs typeface="メイリオ"/>
              </a:rPr>
              <a:t>アルコール（エタノール）</a:t>
            </a:r>
            <a:r>
              <a:rPr dirty="0" sz="900" spc="-5">
                <a:solidFill>
                  <a:srgbClr val="211F1F"/>
                </a:solidFill>
                <a:latin typeface="メイリオ"/>
                <a:cs typeface="メイリオ"/>
              </a:rPr>
              <a:t>は一時的には寝つきを促進し、睡眠前半では深い睡眠を増加させます。しかし、睡眠後</a:t>
            </a:r>
            <a:r>
              <a:rPr dirty="0" sz="900" spc="500">
                <a:solidFill>
                  <a:srgbClr val="211F1F"/>
                </a:solidFill>
                <a:latin typeface="メイリオ"/>
                <a:cs typeface="メイリオ"/>
              </a:rPr>
              <a:t> </a:t>
            </a:r>
            <a:r>
              <a:rPr dirty="0" sz="900" spc="-5">
                <a:solidFill>
                  <a:srgbClr val="211F1F"/>
                </a:solidFill>
                <a:latin typeface="メイリオ"/>
                <a:cs typeface="メイリオ"/>
              </a:rPr>
              <a:t>半の眠りの質は顕著に悪化し、飲酒量が増加するにつれ</a:t>
            </a:r>
            <a:r>
              <a:rPr dirty="0" sz="900" spc="500">
                <a:solidFill>
                  <a:srgbClr val="211F1F"/>
                </a:solidFill>
                <a:latin typeface="メイリオ"/>
                <a:cs typeface="メイリオ"/>
              </a:rPr>
              <a:t> </a:t>
            </a:r>
            <a:r>
              <a:rPr dirty="0" sz="900">
                <a:solidFill>
                  <a:srgbClr val="211F1F"/>
                </a:solidFill>
                <a:latin typeface="メイリオ"/>
                <a:cs typeface="メイリオ"/>
              </a:rPr>
              <a:t>て中途覚醒回数が増加することが報告されています</a:t>
            </a:r>
            <a:r>
              <a:rPr dirty="0" baseline="27777" sz="900" spc="-15">
                <a:solidFill>
                  <a:srgbClr val="211F1F"/>
                </a:solidFill>
                <a:latin typeface="メイリオ"/>
                <a:cs typeface="メイリオ"/>
              </a:rPr>
              <a:t>18）</a:t>
            </a:r>
            <a:r>
              <a:rPr dirty="0" sz="900" spc="-50">
                <a:solidFill>
                  <a:srgbClr val="211F1F"/>
                </a:solidFill>
                <a:latin typeface="メイリオ"/>
                <a:cs typeface="メイリオ"/>
              </a:rPr>
              <a:t>。</a:t>
            </a:r>
            <a:endParaRPr sz="900">
              <a:latin typeface="メイリオ"/>
              <a:cs typeface="メイリオ"/>
            </a:endParaRPr>
          </a:p>
          <a:p>
            <a:pPr algn="just" marL="182880" marR="142875" indent="-144780">
              <a:lnSpc>
                <a:spcPct val="120000"/>
              </a:lnSpc>
              <a:spcBef>
                <a:spcPts val="409"/>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アルコールは、摂取後に体内で代謝され、アセトアルデヒドという物質に変換されます。アセトアルデヒドは二日酔いの原因物質です。また、強い交感神経刺激作用を</a:t>
            </a:r>
            <a:r>
              <a:rPr dirty="0" sz="900">
                <a:solidFill>
                  <a:srgbClr val="211F1F"/>
                </a:solidFill>
                <a:latin typeface="メイリオ"/>
                <a:cs typeface="メイリオ"/>
              </a:rPr>
              <a:t>持ち、睡眠を阻害する血中のカテコールアミン（</a:t>
            </a:r>
            <a:r>
              <a:rPr dirty="0" sz="900" spc="-20">
                <a:solidFill>
                  <a:srgbClr val="211F1F"/>
                </a:solidFill>
                <a:latin typeface="メイリオ"/>
                <a:cs typeface="メイリオ"/>
              </a:rPr>
              <a:t>興奮性</a:t>
            </a:r>
            <a:r>
              <a:rPr dirty="0" sz="900">
                <a:solidFill>
                  <a:srgbClr val="211F1F"/>
                </a:solidFill>
                <a:latin typeface="メイリオ"/>
                <a:cs typeface="メイリオ"/>
              </a:rPr>
              <a:t>物質）を増加させます</a:t>
            </a:r>
            <a:r>
              <a:rPr dirty="0" baseline="27777" sz="900" spc="-15">
                <a:solidFill>
                  <a:srgbClr val="211F1F"/>
                </a:solidFill>
                <a:latin typeface="メイリオ"/>
                <a:cs typeface="メイリオ"/>
              </a:rPr>
              <a:t>19,20）</a:t>
            </a:r>
            <a:r>
              <a:rPr dirty="0" sz="900" spc="-50">
                <a:solidFill>
                  <a:srgbClr val="211F1F"/>
                </a:solidFill>
                <a:latin typeface="メイリオ"/>
                <a:cs typeface="メイリオ"/>
              </a:rPr>
              <a:t>。</a:t>
            </a:r>
            <a:endParaRPr sz="900">
              <a:latin typeface="メイリオ"/>
              <a:cs typeface="メイリオ"/>
            </a:endParaRPr>
          </a:p>
          <a:p>
            <a:pPr marL="182880" marR="30480" indent="-144780">
              <a:lnSpc>
                <a:spcPct val="120000"/>
              </a:lnSpc>
              <a:spcBef>
                <a:spcPts val="395"/>
              </a:spcBef>
            </a:pPr>
            <a:r>
              <a:rPr dirty="0" sz="900">
                <a:solidFill>
                  <a:srgbClr val="00AF50"/>
                </a:solidFill>
                <a:latin typeface="Wingdings"/>
                <a:cs typeface="Wingdings"/>
              </a:rPr>
              <a:t></a:t>
            </a:r>
            <a:r>
              <a:rPr dirty="0" sz="900" spc="330">
                <a:solidFill>
                  <a:srgbClr val="00AF50"/>
                </a:solidFill>
                <a:latin typeface="Times New Roman"/>
                <a:cs typeface="Times New Roman"/>
              </a:rPr>
              <a:t>  </a:t>
            </a:r>
            <a:r>
              <a:rPr dirty="0" sz="900" spc="-5">
                <a:solidFill>
                  <a:srgbClr val="211F1F"/>
                </a:solidFill>
                <a:latin typeface="メイリオ"/>
                <a:cs typeface="メイリオ"/>
              </a:rPr>
              <a:t>さらに、アルコールは閉塞性睡眠時無呼吸をはじめとし</a:t>
            </a:r>
            <a:r>
              <a:rPr dirty="0" sz="900" spc="500">
                <a:solidFill>
                  <a:srgbClr val="211F1F"/>
                </a:solidFill>
                <a:latin typeface="メイリオ"/>
                <a:cs typeface="メイリオ"/>
              </a:rPr>
              <a:t> </a:t>
            </a:r>
            <a:r>
              <a:rPr dirty="0" sz="900">
                <a:solidFill>
                  <a:srgbClr val="211F1F"/>
                </a:solidFill>
                <a:latin typeface="メイリオ"/>
                <a:cs typeface="メイリオ"/>
              </a:rPr>
              <a:t>たさまざまな睡眠障害を増悪</a:t>
            </a:r>
            <a:r>
              <a:rPr dirty="0" sz="900">
                <a:latin typeface="メイリオ"/>
                <a:cs typeface="メイリオ"/>
              </a:rPr>
              <a:t>させます</a:t>
            </a:r>
            <a:r>
              <a:rPr dirty="0" baseline="27777" sz="900">
                <a:latin typeface="メイリオ"/>
                <a:cs typeface="メイリオ"/>
              </a:rPr>
              <a:t>21）</a:t>
            </a:r>
            <a:r>
              <a:rPr dirty="0" sz="900" spc="-10">
                <a:latin typeface="メイリオ"/>
                <a:cs typeface="メイリオ"/>
              </a:rPr>
              <a:t>。近年、一晩に</a:t>
            </a:r>
            <a:r>
              <a:rPr dirty="0" sz="900" spc="500">
                <a:latin typeface="メイリオ"/>
                <a:cs typeface="メイリオ"/>
              </a:rPr>
              <a:t> </a:t>
            </a:r>
            <a:r>
              <a:rPr dirty="0" sz="900" spc="5">
                <a:latin typeface="メイリオ"/>
                <a:cs typeface="メイリオ"/>
              </a:rPr>
              <a:t>おけるレム睡眠出現量が少ないと将来の死亡リスクが高 ま</a:t>
            </a:r>
            <a:r>
              <a:rPr dirty="0" sz="900">
                <a:latin typeface="メイリオ"/>
                <a:cs typeface="メイリオ"/>
              </a:rPr>
              <a:t>るという報告があり</a:t>
            </a:r>
            <a:r>
              <a:rPr dirty="0" baseline="27777" sz="900">
                <a:latin typeface="メイリオ"/>
                <a:cs typeface="メイリオ"/>
              </a:rPr>
              <a:t>22）</a:t>
            </a:r>
            <a:r>
              <a:rPr dirty="0" sz="900">
                <a:latin typeface="メイリオ"/>
                <a:cs typeface="メイリオ"/>
              </a:rPr>
              <a:t>、多量（0.75g/kg以上）</a:t>
            </a:r>
            <a:r>
              <a:rPr dirty="0" sz="900" spc="-15">
                <a:latin typeface="メイリオ"/>
                <a:cs typeface="メイリオ"/>
              </a:rPr>
              <a:t>のアルコ</a:t>
            </a:r>
            <a:r>
              <a:rPr dirty="0" sz="900">
                <a:latin typeface="メイリオ"/>
                <a:cs typeface="メイリオ"/>
              </a:rPr>
              <a:t>ール摂取はレム睡眠を著明に減少させる</a:t>
            </a:r>
            <a:r>
              <a:rPr dirty="0" sz="900">
                <a:solidFill>
                  <a:srgbClr val="211F1F"/>
                </a:solidFill>
                <a:latin typeface="メイリオ"/>
                <a:cs typeface="メイリオ"/>
              </a:rPr>
              <a:t>ことから</a:t>
            </a:r>
            <a:r>
              <a:rPr dirty="0" baseline="27777" sz="900" spc="-15">
                <a:solidFill>
                  <a:srgbClr val="211F1F"/>
                </a:solidFill>
                <a:latin typeface="メイリオ"/>
                <a:cs typeface="メイリオ"/>
              </a:rPr>
              <a:t>18）</a:t>
            </a:r>
            <a:r>
              <a:rPr dirty="0" sz="900" spc="-20">
                <a:solidFill>
                  <a:srgbClr val="211F1F"/>
                </a:solidFill>
                <a:latin typeface="メイリオ"/>
                <a:cs typeface="メイリオ"/>
              </a:rPr>
              <a:t>、長期</a:t>
            </a:r>
            <a:r>
              <a:rPr dirty="0" sz="900" spc="5">
                <a:solidFill>
                  <a:srgbClr val="211F1F"/>
                </a:solidFill>
                <a:latin typeface="メイリオ"/>
                <a:cs typeface="メイリオ"/>
              </a:rPr>
              <a:t>的な健康リスクとなりうるとの指摘もあるため、飲 酒量に</a:t>
            </a:r>
            <a:r>
              <a:rPr dirty="0" sz="900">
                <a:solidFill>
                  <a:srgbClr val="211F1F"/>
                </a:solidFill>
                <a:latin typeface="メイリオ"/>
                <a:cs typeface="メイリオ"/>
              </a:rPr>
              <a:t>は注意しましょう。アルコールの代謝能には個人 差があり、特にアルデヒド分解酵素（</a:t>
            </a:r>
            <a:r>
              <a:rPr dirty="0" sz="900" spc="-10">
                <a:solidFill>
                  <a:srgbClr val="211F1F"/>
                </a:solidFill>
                <a:latin typeface="メイリオ"/>
                <a:cs typeface="メイリオ"/>
              </a:rPr>
              <a:t>アルデヒド脱水素</a:t>
            </a:r>
            <a:endParaRPr sz="900">
              <a:latin typeface="メイリオ"/>
              <a:cs typeface="メイリオ"/>
            </a:endParaRPr>
          </a:p>
        </p:txBody>
      </p:sp>
      <p:sp>
        <p:nvSpPr>
          <p:cNvPr id="8" name="object 8"/>
          <p:cNvSpPr txBox="1"/>
          <p:nvPr/>
        </p:nvSpPr>
        <p:spPr>
          <a:xfrm>
            <a:off x="3487801" y="4242308"/>
            <a:ext cx="3175000" cy="2545080"/>
          </a:xfrm>
          <a:prstGeom prst="rect">
            <a:avLst/>
          </a:prstGeom>
        </p:spPr>
        <p:txBody>
          <a:bodyPr wrap="square" lIns="0" tIns="12700" rIns="0" bIns="0" rtlCol="0" vert="horz">
            <a:spAutoFit/>
          </a:bodyPr>
          <a:lstStyle/>
          <a:p>
            <a:pPr algn="just" marL="182245" marR="31115">
              <a:lnSpc>
                <a:spcPct val="120000"/>
              </a:lnSpc>
              <a:spcBef>
                <a:spcPts val="100"/>
              </a:spcBef>
            </a:pPr>
            <a:r>
              <a:rPr dirty="0" sz="900">
                <a:solidFill>
                  <a:srgbClr val="211F1F"/>
                </a:solidFill>
                <a:latin typeface="メイリオ"/>
                <a:cs typeface="メイリオ"/>
              </a:rPr>
              <a:t>酵素：ALDH）の活性の高さに影響を受けます</a:t>
            </a:r>
            <a:r>
              <a:rPr dirty="0" baseline="27777" sz="900" spc="-15">
                <a:solidFill>
                  <a:srgbClr val="211F1F"/>
                </a:solidFill>
                <a:latin typeface="メイリオ"/>
                <a:cs typeface="メイリオ"/>
              </a:rPr>
              <a:t>23)</a:t>
            </a:r>
            <a:r>
              <a:rPr dirty="0" sz="900">
                <a:solidFill>
                  <a:srgbClr val="211F1F"/>
                </a:solidFill>
                <a:latin typeface="メイリオ"/>
                <a:cs typeface="メイリオ"/>
              </a:rPr>
              <a:t>。</a:t>
            </a:r>
            <a:r>
              <a:rPr dirty="0" sz="900" spc="-20">
                <a:solidFill>
                  <a:srgbClr val="211F1F"/>
                </a:solidFill>
                <a:latin typeface="メイリオ"/>
                <a:cs typeface="メイリオ"/>
              </a:rPr>
              <a:t>ALDH</a:t>
            </a:r>
            <a:r>
              <a:rPr dirty="0" sz="900" spc="-5">
                <a:solidFill>
                  <a:srgbClr val="211F1F"/>
                </a:solidFill>
                <a:latin typeface="メイリオ"/>
                <a:cs typeface="メイリオ"/>
              </a:rPr>
              <a:t>の活性が低い人は飲酒後に顔が赤くなりやすい等の特徴があり、日本人を含むアジア人は西欧人やアフリカ系の</a:t>
            </a:r>
            <a:r>
              <a:rPr dirty="0" sz="900">
                <a:solidFill>
                  <a:srgbClr val="211F1F"/>
                </a:solidFill>
                <a:latin typeface="メイリオ"/>
                <a:cs typeface="メイリオ"/>
              </a:rPr>
              <a:t>人より活性が低い人が多いことが知られています。</a:t>
            </a:r>
            <a:r>
              <a:rPr dirty="0" sz="900" spc="-20">
                <a:solidFill>
                  <a:srgbClr val="211F1F"/>
                </a:solidFill>
                <a:latin typeface="メイリオ"/>
                <a:cs typeface="メイリオ"/>
              </a:rPr>
              <a:t>ALDH</a:t>
            </a:r>
            <a:r>
              <a:rPr dirty="0" sz="900" spc="-5">
                <a:solidFill>
                  <a:srgbClr val="211F1F"/>
                </a:solidFill>
                <a:latin typeface="メイリオ"/>
                <a:cs typeface="メイリオ"/>
              </a:rPr>
              <a:t>の活性が低い人は、アルコール摂取量が少量でも影響を強く受けやすいのでより一層注意が必要です。</a:t>
            </a:r>
            <a:endParaRPr sz="900">
              <a:latin typeface="メイリオ"/>
              <a:cs typeface="メイリオ"/>
            </a:endParaRPr>
          </a:p>
          <a:p>
            <a:pPr algn="just" marL="182245" marR="30480"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アルコールは連用することで依存や耐性を形成し、離脱作用によってアルコールを飲まないとよく眠れない状態</a:t>
            </a:r>
            <a:r>
              <a:rPr dirty="0" sz="900">
                <a:solidFill>
                  <a:srgbClr val="211F1F"/>
                </a:solidFill>
                <a:latin typeface="メイリオ"/>
                <a:cs typeface="メイリオ"/>
              </a:rPr>
              <a:t>に至る可能性があります</a:t>
            </a:r>
            <a:r>
              <a:rPr dirty="0" baseline="27777" sz="900" spc="-15">
                <a:solidFill>
                  <a:srgbClr val="211F1F"/>
                </a:solidFill>
                <a:latin typeface="メイリオ"/>
                <a:cs typeface="メイリオ"/>
              </a:rPr>
              <a:t>24,25）</a:t>
            </a:r>
            <a:r>
              <a:rPr dirty="0" sz="900" spc="-5">
                <a:solidFill>
                  <a:srgbClr val="211F1F"/>
                </a:solidFill>
                <a:latin typeface="メイリオ"/>
                <a:cs typeface="メイリオ"/>
              </a:rPr>
              <a:t>。そのため、良い睡眠のためには、寝つきを改善させるために飲酒をする、いわゆ</a:t>
            </a:r>
            <a:r>
              <a:rPr dirty="0" sz="900">
                <a:solidFill>
                  <a:srgbClr val="211F1F"/>
                </a:solidFill>
                <a:latin typeface="メイリオ"/>
                <a:cs typeface="メイリオ"/>
              </a:rPr>
              <a:t>る「寝酒」</a:t>
            </a:r>
            <a:r>
              <a:rPr dirty="0" baseline="27777" sz="900">
                <a:solidFill>
                  <a:srgbClr val="211F1F"/>
                </a:solidFill>
                <a:latin typeface="メイリオ"/>
                <a:cs typeface="メイリオ"/>
              </a:rPr>
              <a:t>26）</a:t>
            </a:r>
            <a:r>
              <a:rPr dirty="0" sz="900" spc="-5">
                <a:solidFill>
                  <a:srgbClr val="211F1F"/>
                </a:solidFill>
                <a:latin typeface="メイリオ"/>
                <a:cs typeface="メイリオ"/>
              </a:rPr>
              <a:t>も含めて、大量のアルコール摂取</a:t>
            </a:r>
            <a:r>
              <a:rPr dirty="0" sz="900">
                <a:solidFill>
                  <a:srgbClr val="211F1F"/>
                </a:solidFill>
                <a:latin typeface="メイリオ"/>
                <a:cs typeface="メイリオ"/>
              </a:rPr>
              <a:t>（深酒</a:t>
            </a:r>
            <a:r>
              <a:rPr dirty="0" sz="900" spc="-50">
                <a:solidFill>
                  <a:srgbClr val="211F1F"/>
                </a:solidFill>
                <a:latin typeface="メイリオ"/>
                <a:cs typeface="メイリオ"/>
              </a:rPr>
              <a:t>）</a:t>
            </a:r>
            <a:r>
              <a:rPr dirty="0" sz="900" spc="-5">
                <a:solidFill>
                  <a:srgbClr val="211F1F"/>
                </a:solidFill>
                <a:latin typeface="メイリオ"/>
                <a:cs typeface="メイリオ"/>
              </a:rPr>
              <a:t>や、毎日の飲酒は推奨されません。習慣的な寝酒は睡眠</a:t>
            </a:r>
            <a:r>
              <a:rPr dirty="0" sz="900">
                <a:solidFill>
                  <a:srgbClr val="211F1F"/>
                </a:solidFill>
                <a:latin typeface="メイリオ"/>
                <a:cs typeface="メイリオ"/>
              </a:rPr>
              <a:t>の質の悪化とも関連しており</a:t>
            </a:r>
            <a:r>
              <a:rPr dirty="0" baseline="27777" sz="900">
                <a:solidFill>
                  <a:srgbClr val="211F1F"/>
                </a:solidFill>
                <a:latin typeface="メイリオ"/>
                <a:cs typeface="メイリオ"/>
              </a:rPr>
              <a:t>2）</a:t>
            </a:r>
            <a:r>
              <a:rPr dirty="0" sz="900" spc="-5">
                <a:solidFill>
                  <a:srgbClr val="211F1F"/>
                </a:solidFill>
                <a:latin typeface="メイリオ"/>
                <a:cs typeface="メイリオ"/>
              </a:rPr>
              <a:t>、寝酒の原因となる不眠症状がある場合には、医師に相談することが推奨されま</a:t>
            </a:r>
            <a:r>
              <a:rPr dirty="0" sz="900" spc="-25">
                <a:solidFill>
                  <a:srgbClr val="211F1F"/>
                </a:solidFill>
                <a:latin typeface="メイリオ"/>
                <a:cs typeface="メイリオ"/>
              </a:rPr>
              <a:t>す。</a:t>
            </a:r>
            <a:endParaRPr sz="900">
              <a:latin typeface="メイリオ"/>
              <a:cs typeface="メイリオ"/>
            </a:endParaRPr>
          </a:p>
        </p:txBody>
      </p:sp>
      <p:sp>
        <p:nvSpPr>
          <p:cNvPr id="9" name="object 9"/>
          <p:cNvSpPr/>
          <p:nvPr/>
        </p:nvSpPr>
        <p:spPr>
          <a:xfrm>
            <a:off x="236220" y="7461504"/>
            <a:ext cx="251460" cy="251460"/>
          </a:xfrm>
          <a:custGeom>
            <a:avLst/>
            <a:gdLst/>
            <a:ahLst/>
            <a:cxnLst/>
            <a:rect l="l" t="t" r="r" b="b"/>
            <a:pathLst>
              <a:path w="251459" h="251459">
                <a:moveTo>
                  <a:pt x="251460" y="0"/>
                </a:moveTo>
                <a:lnTo>
                  <a:pt x="0" y="0"/>
                </a:lnTo>
                <a:lnTo>
                  <a:pt x="0" y="251460"/>
                </a:lnTo>
                <a:lnTo>
                  <a:pt x="251460" y="251460"/>
                </a:lnTo>
                <a:lnTo>
                  <a:pt x="251460" y="0"/>
                </a:lnTo>
                <a:close/>
              </a:path>
            </a:pathLst>
          </a:custGeom>
          <a:solidFill>
            <a:srgbClr val="00AF50"/>
          </a:solidFill>
        </p:spPr>
        <p:txBody>
          <a:bodyPr wrap="square" lIns="0" tIns="0" rIns="0" bIns="0" rtlCol="0"/>
          <a:lstStyle/>
          <a:p/>
        </p:txBody>
      </p:sp>
      <p:sp>
        <p:nvSpPr>
          <p:cNvPr id="10" name="object 10"/>
          <p:cNvSpPr txBox="1"/>
          <p:nvPr/>
        </p:nvSpPr>
        <p:spPr>
          <a:xfrm>
            <a:off x="273507" y="7475982"/>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４</a:t>
            </a:r>
            <a:endParaRPr sz="1200">
              <a:latin typeface="メイリオ"/>
              <a:cs typeface="メイリオ"/>
            </a:endParaRPr>
          </a:p>
        </p:txBody>
      </p:sp>
      <p:sp>
        <p:nvSpPr>
          <p:cNvPr id="14" name="object 14"/>
          <p:cNvSpPr txBox="1">
            <a:spLocks noGrp="1"/>
          </p:cNvSpPr>
          <p:nvPr>
            <p:ph type="sldNum" idx="7" sz="quarter"/>
          </p:nvPr>
        </p:nvSpPr>
        <p:spPr>
          <a:prstGeom prst="rect"/>
        </p:spPr>
        <p:txBody>
          <a:bodyPr wrap="square" lIns="0" tIns="0" rIns="0" bIns="0" rtlCol="0" vert="horz">
            <a:spAutoFit/>
          </a:bodyPr>
          <a:lstStyle/>
          <a:p>
            <a:pPr marL="50165">
              <a:lnSpc>
                <a:spcPts val="1220"/>
              </a:lnSpc>
            </a:pPr>
            <a:r>
              <a:rPr dirty="0" spc="-25"/>
              <a:t>30</a:t>
            </a:r>
          </a:p>
        </p:txBody>
      </p:sp>
      <p:sp>
        <p:nvSpPr>
          <p:cNvPr id="11" name="object 11"/>
          <p:cNvSpPr txBox="1"/>
          <p:nvPr/>
        </p:nvSpPr>
        <p:spPr>
          <a:xfrm>
            <a:off x="595883" y="7461504"/>
            <a:ext cx="5941060" cy="251460"/>
          </a:xfrm>
          <a:prstGeom prst="rect">
            <a:avLst/>
          </a:prstGeom>
          <a:solidFill>
            <a:srgbClr val="00AF50"/>
          </a:solidFill>
        </p:spPr>
        <p:txBody>
          <a:bodyPr wrap="square" lIns="0" tIns="27305" rIns="0" bIns="0" rtlCol="0" vert="horz">
            <a:spAutoFit/>
          </a:bodyPr>
          <a:lstStyle/>
          <a:p>
            <a:pPr marL="91440">
              <a:lnSpc>
                <a:spcPct val="100000"/>
              </a:lnSpc>
              <a:spcBef>
                <a:spcPts val="215"/>
              </a:spcBef>
            </a:pPr>
            <a:r>
              <a:rPr dirty="0" sz="1200" spc="-15" b="1">
                <a:solidFill>
                  <a:srgbClr val="FFFFFF"/>
                </a:solidFill>
                <a:latin typeface="メイリオ"/>
                <a:cs typeface="メイリオ"/>
              </a:rPr>
              <a:t>ニコチン</a:t>
            </a:r>
            <a:endParaRPr sz="1200">
              <a:latin typeface="メイリオ"/>
              <a:cs typeface="メイリオ"/>
            </a:endParaRPr>
          </a:p>
        </p:txBody>
      </p:sp>
      <p:sp>
        <p:nvSpPr>
          <p:cNvPr id="12" name="object 12"/>
          <p:cNvSpPr txBox="1"/>
          <p:nvPr/>
        </p:nvSpPr>
        <p:spPr>
          <a:xfrm>
            <a:off x="243840" y="7729855"/>
            <a:ext cx="3110230" cy="1278255"/>
          </a:xfrm>
          <a:prstGeom prst="rect">
            <a:avLst/>
          </a:prstGeom>
        </p:spPr>
        <p:txBody>
          <a:bodyPr wrap="square" lIns="0" tIns="90170" rIns="0" bIns="0" rtlCol="0" vert="horz">
            <a:spAutoFit/>
          </a:bodyPr>
          <a:lstStyle/>
          <a:p>
            <a:pPr marL="38100">
              <a:lnSpc>
                <a:spcPct val="100000"/>
              </a:lnSpc>
              <a:spcBef>
                <a:spcPts val="710"/>
              </a:spcBef>
            </a:pPr>
            <a:r>
              <a:rPr dirty="0" sz="900" spc="-5">
                <a:solidFill>
                  <a:srgbClr val="00AF50"/>
                </a:solidFill>
                <a:latin typeface="メイリオ"/>
                <a:cs typeface="メイリオ"/>
              </a:rPr>
              <a:t>禁煙を目指しましょう</a:t>
            </a:r>
            <a:endParaRPr sz="900">
              <a:latin typeface="メイリオ"/>
              <a:cs typeface="メイリオ"/>
            </a:endParaRPr>
          </a:p>
          <a:p>
            <a:pPr algn="just" marL="182880" marR="30480" indent="-144780">
              <a:lnSpc>
                <a:spcPct val="120000"/>
              </a:lnSpc>
              <a:spcBef>
                <a:spcPts val="3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10">
                <a:solidFill>
                  <a:srgbClr val="211F1F"/>
                </a:solidFill>
                <a:latin typeface="メイリオ"/>
                <a:cs typeface="メイリオ"/>
              </a:rPr>
              <a:t>たばこに含まれるニコチンは覚醒作用を有しており、睡</a:t>
            </a:r>
            <a:r>
              <a:rPr dirty="0" sz="900">
                <a:solidFill>
                  <a:srgbClr val="211F1F"/>
                </a:solidFill>
                <a:latin typeface="メイリオ"/>
                <a:cs typeface="メイリオ"/>
              </a:rPr>
              <a:t>眠前の喫煙は、入眠潜時の延長（寝つきの悪化）</a:t>
            </a:r>
            <a:r>
              <a:rPr dirty="0" sz="900" spc="-20">
                <a:solidFill>
                  <a:srgbClr val="211F1F"/>
                </a:solidFill>
                <a:latin typeface="メイリオ"/>
                <a:cs typeface="メイリオ"/>
              </a:rPr>
              <a:t>、中途</a:t>
            </a:r>
            <a:r>
              <a:rPr dirty="0" sz="900" spc="-10">
                <a:solidFill>
                  <a:srgbClr val="211F1F"/>
                </a:solidFill>
                <a:latin typeface="メイリオ"/>
                <a:cs typeface="メイリオ"/>
              </a:rPr>
              <a:t>覚醒の増加、睡眠効率の低下、深睡眠の減少をもたらし</a:t>
            </a:r>
            <a:r>
              <a:rPr dirty="0" sz="900">
                <a:solidFill>
                  <a:srgbClr val="211F1F"/>
                </a:solidFill>
                <a:latin typeface="メイリオ"/>
                <a:cs typeface="メイリオ"/>
              </a:rPr>
              <a:t>ます</a:t>
            </a:r>
            <a:r>
              <a:rPr dirty="0" baseline="27777" sz="900">
                <a:solidFill>
                  <a:srgbClr val="211F1F"/>
                </a:solidFill>
                <a:latin typeface="メイリオ"/>
                <a:cs typeface="メイリオ"/>
              </a:rPr>
              <a:t>27）</a:t>
            </a:r>
            <a:r>
              <a:rPr dirty="0" sz="900" spc="-5">
                <a:solidFill>
                  <a:srgbClr val="211F1F"/>
                </a:solidFill>
                <a:latin typeface="メイリオ"/>
                <a:cs typeface="メイリオ"/>
              </a:rPr>
              <a:t>。また、ニコチンの血中半減期は約２時間であるため、夕方の喫煙であっても、眠る前までその作用は</a:t>
            </a:r>
            <a:r>
              <a:rPr dirty="0" sz="900" spc="-10">
                <a:solidFill>
                  <a:srgbClr val="211F1F"/>
                </a:solidFill>
                <a:latin typeface="メイリオ"/>
                <a:cs typeface="メイリオ"/>
              </a:rPr>
              <a:t>残存することがあります。</a:t>
            </a:r>
            <a:endParaRPr sz="900">
              <a:latin typeface="メイリオ"/>
              <a:cs typeface="メイリオ"/>
            </a:endParaRPr>
          </a:p>
        </p:txBody>
      </p:sp>
      <p:sp>
        <p:nvSpPr>
          <p:cNvPr id="13" name="object 13"/>
          <p:cNvSpPr txBox="1"/>
          <p:nvPr/>
        </p:nvSpPr>
        <p:spPr>
          <a:xfrm>
            <a:off x="3466465" y="7780146"/>
            <a:ext cx="3110230" cy="1506855"/>
          </a:xfrm>
          <a:prstGeom prst="rect">
            <a:avLst/>
          </a:prstGeom>
        </p:spPr>
        <p:txBody>
          <a:bodyPr wrap="square" lIns="0" tIns="12700" rIns="0" bIns="0" rtlCol="0" vert="horz">
            <a:spAutoFit/>
          </a:bodyPr>
          <a:lstStyle/>
          <a:p>
            <a:pPr algn="just" marL="182880" marR="30480" indent="-144780">
              <a:lnSpc>
                <a:spcPct val="120000"/>
              </a:lnSpc>
              <a:spcBef>
                <a:spcPts val="100"/>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さらに、習慣的にニコチンを摂取している人は、非喫煙者と比べて、入眠困難・中途覚醒・睡眠時間の減少、深睡眠の減少が高度であり、日中の眠気も強いことが報告</a:t>
            </a:r>
            <a:r>
              <a:rPr dirty="0" sz="900">
                <a:solidFill>
                  <a:srgbClr val="211F1F"/>
                </a:solidFill>
                <a:latin typeface="メイリオ"/>
                <a:cs typeface="メイリオ"/>
              </a:rPr>
              <a:t>されています</a:t>
            </a:r>
            <a:r>
              <a:rPr dirty="0" baseline="27777" sz="900">
                <a:solidFill>
                  <a:srgbClr val="211F1F"/>
                </a:solidFill>
                <a:latin typeface="メイリオ"/>
                <a:cs typeface="メイリオ"/>
              </a:rPr>
              <a:t>28）</a:t>
            </a:r>
            <a:r>
              <a:rPr dirty="0" sz="900">
                <a:solidFill>
                  <a:srgbClr val="211F1F"/>
                </a:solidFill>
                <a:latin typeface="メイリオ"/>
                <a:cs typeface="メイリオ"/>
              </a:rPr>
              <a:t>。習慣喫煙者がたばこを</a:t>
            </a:r>
            <a:r>
              <a:rPr dirty="0" sz="900" spc="-10">
                <a:latin typeface="メイリオ"/>
                <a:cs typeface="メイリオ"/>
              </a:rPr>
              <a:t>控えると、離</a:t>
            </a:r>
            <a:r>
              <a:rPr dirty="0" sz="900">
                <a:latin typeface="メイリオ"/>
                <a:cs typeface="メイリオ"/>
              </a:rPr>
              <a:t>脱症状による不安・抑うつ・不眠を生じます</a:t>
            </a:r>
            <a:r>
              <a:rPr dirty="0" baseline="27777" sz="900">
                <a:latin typeface="メイリオ"/>
                <a:cs typeface="メイリオ"/>
              </a:rPr>
              <a:t>29）</a:t>
            </a:r>
            <a:r>
              <a:rPr dirty="0" sz="900" spc="-20">
                <a:latin typeface="メイリオ"/>
                <a:cs typeface="メイリオ"/>
              </a:rPr>
              <a:t>。その</a:t>
            </a:r>
            <a:r>
              <a:rPr dirty="0" sz="900">
                <a:latin typeface="メイリオ"/>
                <a:cs typeface="メイリオ"/>
              </a:rPr>
              <a:t>ため、習慣的な喫煙により、「たばこを吸っていても</a:t>
            </a:r>
            <a:r>
              <a:rPr dirty="0" sz="900" spc="-50">
                <a:solidFill>
                  <a:srgbClr val="211F1F"/>
                </a:solidFill>
                <a:latin typeface="メイリオ"/>
                <a:cs typeface="メイリオ"/>
              </a:rPr>
              <a:t>、</a:t>
            </a:r>
            <a:r>
              <a:rPr dirty="0" sz="900" spc="-5">
                <a:solidFill>
                  <a:srgbClr val="211F1F"/>
                </a:solidFill>
                <a:latin typeface="メイリオ"/>
                <a:cs typeface="メイリオ"/>
              </a:rPr>
              <a:t>吸っていなくても睡眠が悪化する」という状態に陥る可能性があります。従って、良い睡眠のためには、喫煙しないことが推奨されます。</a:t>
            </a:r>
            <a:endParaRPr sz="900">
              <a:latin typeface="メイリオ"/>
              <a:cs typeface="メイリオ"/>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5236" y="81534"/>
            <a:ext cx="1275080" cy="147955"/>
          </a:xfrm>
          <a:prstGeom prst="rect">
            <a:avLst/>
          </a:prstGeom>
        </p:spPr>
        <p:txBody>
          <a:bodyPr wrap="square" lIns="0" tIns="12700" rIns="0" bIns="0" rtlCol="0" vert="horz">
            <a:spAutoFit/>
          </a:bodyPr>
          <a:lstStyle/>
          <a:p>
            <a:pPr marL="12700">
              <a:lnSpc>
                <a:spcPct val="100000"/>
              </a:lnSpc>
              <a:spcBef>
                <a:spcPts val="100"/>
              </a:spcBef>
            </a:pPr>
            <a:r>
              <a:rPr dirty="0" sz="800" spc="-60" b="1">
                <a:solidFill>
                  <a:srgbClr val="00AF50"/>
                </a:solidFill>
                <a:latin typeface="メイリオ"/>
                <a:cs typeface="メイリオ"/>
              </a:rPr>
              <a:t>睡眠と嗜好品について</a:t>
            </a:r>
            <a:r>
              <a:rPr dirty="0" sz="800" spc="-65" b="1">
                <a:solidFill>
                  <a:srgbClr val="00AF50"/>
                </a:solidFill>
                <a:latin typeface="メイリオ"/>
                <a:cs typeface="メイリオ"/>
              </a:rPr>
              <a:t>（</a:t>
            </a:r>
            <a:r>
              <a:rPr dirty="0" sz="800" spc="-50" b="1">
                <a:solidFill>
                  <a:srgbClr val="00AF50"/>
                </a:solidFill>
                <a:latin typeface="メイリオ"/>
                <a:cs typeface="メイリオ"/>
              </a:rPr>
              <a:t>案）</a:t>
            </a:r>
            <a:endParaRPr sz="800">
              <a:latin typeface="メイリオ"/>
              <a:cs typeface="メイリオ"/>
            </a:endParaRPr>
          </a:p>
        </p:txBody>
      </p:sp>
      <p:sp>
        <p:nvSpPr>
          <p:cNvPr id="3" name="object 3"/>
          <p:cNvSpPr/>
          <p:nvPr/>
        </p:nvSpPr>
        <p:spPr>
          <a:xfrm>
            <a:off x="244602" y="5997702"/>
            <a:ext cx="6299835" cy="0"/>
          </a:xfrm>
          <a:custGeom>
            <a:avLst/>
            <a:gdLst/>
            <a:ahLst/>
            <a:cxnLst/>
            <a:rect l="l" t="t" r="r" b="b"/>
            <a:pathLst>
              <a:path w="6299834" h="0">
                <a:moveTo>
                  <a:pt x="0" y="0"/>
                </a:moveTo>
                <a:lnTo>
                  <a:pt x="6299834" y="0"/>
                </a:lnTo>
              </a:path>
            </a:pathLst>
          </a:custGeom>
          <a:ln w="7200">
            <a:solidFill>
              <a:srgbClr val="00AF50"/>
            </a:solidFill>
          </a:ln>
        </p:spPr>
        <p:txBody>
          <a:bodyPr wrap="square" lIns="0" tIns="0" rIns="0" bIns="0" rtlCol="0"/>
          <a:lstStyle/>
          <a:p/>
        </p:txBody>
      </p:sp>
      <p:sp>
        <p:nvSpPr>
          <p:cNvPr id="4" name="object 4"/>
          <p:cNvSpPr txBox="1"/>
          <p:nvPr/>
        </p:nvSpPr>
        <p:spPr>
          <a:xfrm>
            <a:off x="231140" y="6018657"/>
            <a:ext cx="3034665" cy="3230880"/>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algn="just" marL="192405" marR="5080" indent="-144780">
              <a:lnSpc>
                <a:spcPct val="100000"/>
              </a:lnSpc>
              <a:spcBef>
                <a:spcPts val="750"/>
              </a:spcBef>
            </a:pPr>
            <a:r>
              <a:rPr dirty="0" sz="600">
                <a:solidFill>
                  <a:srgbClr val="201F1F"/>
                </a:solidFill>
                <a:latin typeface="メイリオ"/>
                <a:cs typeface="メイリオ"/>
              </a:rPr>
              <a:t>1.</a:t>
            </a:r>
            <a:r>
              <a:rPr dirty="0" sz="600" spc="320">
                <a:solidFill>
                  <a:srgbClr val="201F1F"/>
                </a:solidFill>
                <a:latin typeface="メイリオ"/>
                <a:cs typeface="メイリオ"/>
              </a:rPr>
              <a:t> </a:t>
            </a:r>
            <a:r>
              <a:rPr dirty="0" sz="600" spc="-10">
                <a:solidFill>
                  <a:srgbClr val="201F1F"/>
                </a:solidFill>
                <a:latin typeface="メイリオ"/>
                <a:cs typeface="メイリオ"/>
              </a:rPr>
              <a:t>Bertazzo-</a:t>
            </a:r>
            <a:r>
              <a:rPr dirty="0" sz="600">
                <a:solidFill>
                  <a:srgbClr val="201F1F"/>
                </a:solidFill>
                <a:latin typeface="メイリオ"/>
                <a:cs typeface="メイリオ"/>
              </a:rPr>
              <a:t>Silveira</a:t>
            </a:r>
            <a:r>
              <a:rPr dirty="0" sz="600" spc="70">
                <a:solidFill>
                  <a:srgbClr val="201F1F"/>
                </a:solidFill>
                <a:latin typeface="メイリオ"/>
                <a:cs typeface="メイリオ"/>
              </a:rPr>
              <a:t> </a:t>
            </a:r>
            <a:r>
              <a:rPr dirty="0" sz="600">
                <a:solidFill>
                  <a:srgbClr val="201F1F"/>
                </a:solidFill>
                <a:latin typeface="メイリオ"/>
                <a:cs typeface="メイリオ"/>
              </a:rPr>
              <a:t>E,</a:t>
            </a:r>
            <a:r>
              <a:rPr dirty="0" sz="600" spc="65">
                <a:solidFill>
                  <a:srgbClr val="201F1F"/>
                </a:solidFill>
                <a:latin typeface="メイリオ"/>
                <a:cs typeface="メイリオ"/>
              </a:rPr>
              <a:t> </a:t>
            </a:r>
            <a:r>
              <a:rPr dirty="0" sz="600">
                <a:solidFill>
                  <a:srgbClr val="201F1F"/>
                </a:solidFill>
                <a:latin typeface="メイリオ"/>
                <a:cs typeface="メイリオ"/>
              </a:rPr>
              <a:t>Kruger</a:t>
            </a:r>
            <a:r>
              <a:rPr dirty="0" sz="600" spc="80">
                <a:solidFill>
                  <a:srgbClr val="201F1F"/>
                </a:solidFill>
                <a:latin typeface="メイリオ"/>
                <a:cs typeface="メイリオ"/>
              </a:rPr>
              <a:t> </a:t>
            </a:r>
            <a:r>
              <a:rPr dirty="0" sz="600">
                <a:solidFill>
                  <a:srgbClr val="201F1F"/>
                </a:solidFill>
                <a:latin typeface="メイリオ"/>
                <a:cs typeface="メイリオ"/>
              </a:rPr>
              <a:t>CM,</a:t>
            </a:r>
            <a:r>
              <a:rPr dirty="0" sz="600" spc="60">
                <a:solidFill>
                  <a:srgbClr val="201F1F"/>
                </a:solidFill>
                <a:latin typeface="メイリオ"/>
                <a:cs typeface="メイリオ"/>
              </a:rPr>
              <a:t> </a:t>
            </a:r>
            <a:r>
              <a:rPr dirty="0" sz="600">
                <a:solidFill>
                  <a:srgbClr val="201F1F"/>
                </a:solidFill>
                <a:latin typeface="メイリオ"/>
                <a:cs typeface="メイリオ"/>
              </a:rPr>
              <a:t>Porto</a:t>
            </a:r>
            <a:r>
              <a:rPr dirty="0" sz="600" spc="80">
                <a:solidFill>
                  <a:srgbClr val="201F1F"/>
                </a:solidFill>
                <a:latin typeface="メイリオ"/>
                <a:cs typeface="メイリオ"/>
              </a:rPr>
              <a:t> </a:t>
            </a:r>
            <a:r>
              <a:rPr dirty="0" sz="600">
                <a:solidFill>
                  <a:srgbClr val="201F1F"/>
                </a:solidFill>
                <a:latin typeface="メイリオ"/>
                <a:cs typeface="メイリオ"/>
              </a:rPr>
              <a:t>De</a:t>
            </a:r>
            <a:r>
              <a:rPr dirty="0" sz="600" spc="75">
                <a:solidFill>
                  <a:srgbClr val="201F1F"/>
                </a:solidFill>
                <a:latin typeface="メイリオ"/>
                <a:cs typeface="メイリオ"/>
              </a:rPr>
              <a:t> </a:t>
            </a:r>
            <a:r>
              <a:rPr dirty="0" sz="600">
                <a:solidFill>
                  <a:srgbClr val="201F1F"/>
                </a:solidFill>
                <a:latin typeface="メイリオ"/>
                <a:cs typeface="メイリオ"/>
              </a:rPr>
              <a:t>Toledo</a:t>
            </a:r>
            <a:r>
              <a:rPr dirty="0" sz="600" spc="70">
                <a:solidFill>
                  <a:srgbClr val="201F1F"/>
                </a:solidFill>
                <a:latin typeface="メイリオ"/>
                <a:cs typeface="メイリオ"/>
              </a:rPr>
              <a:t> </a:t>
            </a:r>
            <a:r>
              <a:rPr dirty="0" sz="600">
                <a:solidFill>
                  <a:srgbClr val="201F1F"/>
                </a:solidFill>
                <a:latin typeface="メイリオ"/>
                <a:cs typeface="メイリオ"/>
              </a:rPr>
              <a:t>I,</a:t>
            </a:r>
            <a:r>
              <a:rPr dirty="0" sz="600" spc="65">
                <a:solidFill>
                  <a:srgbClr val="201F1F"/>
                </a:solidFill>
                <a:latin typeface="メイリオ"/>
                <a:cs typeface="メイリオ"/>
              </a:rPr>
              <a:t> </a:t>
            </a:r>
            <a:r>
              <a:rPr dirty="0" sz="600">
                <a:solidFill>
                  <a:srgbClr val="201F1F"/>
                </a:solidFill>
                <a:latin typeface="メイリオ"/>
                <a:cs typeface="メイリオ"/>
              </a:rPr>
              <a:t>Porporatti</a:t>
            </a:r>
            <a:r>
              <a:rPr dirty="0" sz="600" spc="75">
                <a:solidFill>
                  <a:srgbClr val="201F1F"/>
                </a:solidFill>
                <a:latin typeface="メイリオ"/>
                <a:cs typeface="メイリオ"/>
              </a:rPr>
              <a:t> </a:t>
            </a:r>
            <a:r>
              <a:rPr dirty="0" sz="600">
                <a:solidFill>
                  <a:srgbClr val="201F1F"/>
                </a:solidFill>
                <a:latin typeface="メイリオ"/>
                <a:cs typeface="メイリオ"/>
              </a:rPr>
              <a:t>AL,</a:t>
            </a:r>
            <a:r>
              <a:rPr dirty="0" sz="600" spc="80">
                <a:solidFill>
                  <a:srgbClr val="201F1F"/>
                </a:solidFill>
                <a:latin typeface="メイリオ"/>
                <a:cs typeface="メイリオ"/>
              </a:rPr>
              <a:t> </a:t>
            </a:r>
            <a:r>
              <a:rPr dirty="0" sz="600">
                <a:solidFill>
                  <a:srgbClr val="201F1F"/>
                </a:solidFill>
                <a:latin typeface="メイリオ"/>
                <a:cs typeface="メイリオ"/>
              </a:rPr>
              <a:t>Dick</a:t>
            </a:r>
            <a:r>
              <a:rPr dirty="0" sz="600" spc="70">
                <a:solidFill>
                  <a:srgbClr val="201F1F"/>
                </a:solidFill>
                <a:latin typeface="メイリオ"/>
                <a:cs typeface="メイリオ"/>
              </a:rPr>
              <a:t> </a:t>
            </a:r>
            <a:r>
              <a:rPr dirty="0" sz="600" spc="-25">
                <a:solidFill>
                  <a:srgbClr val="201F1F"/>
                </a:solidFill>
                <a:latin typeface="メイリオ"/>
                <a:cs typeface="メイリオ"/>
              </a:rPr>
              <a:t>B,</a:t>
            </a:r>
            <a:r>
              <a:rPr dirty="0" sz="600" spc="500">
                <a:solidFill>
                  <a:srgbClr val="201F1F"/>
                </a:solidFill>
                <a:latin typeface="メイリオ"/>
                <a:cs typeface="メイリオ"/>
              </a:rPr>
              <a:t> </a:t>
            </a:r>
            <a:r>
              <a:rPr dirty="0" sz="600" spc="-10">
                <a:solidFill>
                  <a:srgbClr val="201F1F"/>
                </a:solidFill>
                <a:latin typeface="メイリオ"/>
                <a:cs typeface="メイリオ"/>
              </a:rPr>
              <a:t>Flores-</a:t>
            </a:r>
            <a:r>
              <a:rPr dirty="0" sz="600">
                <a:solidFill>
                  <a:srgbClr val="201F1F"/>
                </a:solidFill>
                <a:latin typeface="メイリオ"/>
                <a:cs typeface="メイリオ"/>
              </a:rPr>
              <a:t>Mir</a:t>
            </a:r>
            <a:r>
              <a:rPr dirty="0" sz="600" spc="114">
                <a:solidFill>
                  <a:srgbClr val="201F1F"/>
                </a:solidFill>
                <a:latin typeface="メイリオ"/>
                <a:cs typeface="メイリオ"/>
              </a:rPr>
              <a:t> </a:t>
            </a:r>
            <a:r>
              <a:rPr dirty="0" sz="600">
                <a:solidFill>
                  <a:srgbClr val="201F1F"/>
                </a:solidFill>
                <a:latin typeface="メイリオ"/>
                <a:cs typeface="メイリオ"/>
              </a:rPr>
              <a:t>C,</a:t>
            </a:r>
            <a:r>
              <a:rPr dirty="0" sz="600" spc="114">
                <a:solidFill>
                  <a:srgbClr val="201F1F"/>
                </a:solidFill>
                <a:latin typeface="メイリオ"/>
                <a:cs typeface="メイリオ"/>
              </a:rPr>
              <a:t> </a:t>
            </a:r>
            <a:r>
              <a:rPr dirty="0" sz="600">
                <a:solidFill>
                  <a:srgbClr val="201F1F"/>
                </a:solidFill>
                <a:latin typeface="メイリオ"/>
                <a:cs typeface="メイリオ"/>
              </a:rPr>
              <a:t>De</a:t>
            </a:r>
            <a:r>
              <a:rPr dirty="0" sz="600" spc="130">
                <a:solidFill>
                  <a:srgbClr val="201F1F"/>
                </a:solidFill>
                <a:latin typeface="メイリオ"/>
                <a:cs typeface="メイリオ"/>
              </a:rPr>
              <a:t> </a:t>
            </a:r>
            <a:r>
              <a:rPr dirty="0" sz="600">
                <a:solidFill>
                  <a:srgbClr val="201F1F"/>
                </a:solidFill>
                <a:latin typeface="メイリオ"/>
                <a:cs typeface="メイリオ"/>
              </a:rPr>
              <a:t>Luca</a:t>
            </a:r>
            <a:r>
              <a:rPr dirty="0" sz="600" spc="125">
                <a:solidFill>
                  <a:srgbClr val="201F1F"/>
                </a:solidFill>
                <a:latin typeface="メイリオ"/>
                <a:cs typeface="メイリオ"/>
              </a:rPr>
              <a:t> </a:t>
            </a:r>
            <a:r>
              <a:rPr dirty="0" sz="600">
                <a:solidFill>
                  <a:srgbClr val="201F1F"/>
                </a:solidFill>
                <a:latin typeface="メイリオ"/>
                <a:cs typeface="メイリオ"/>
              </a:rPr>
              <a:t>Canto</a:t>
            </a:r>
            <a:r>
              <a:rPr dirty="0" sz="600" spc="130">
                <a:solidFill>
                  <a:srgbClr val="201F1F"/>
                </a:solidFill>
                <a:latin typeface="メイリオ"/>
                <a:cs typeface="メイリオ"/>
              </a:rPr>
              <a:t> </a:t>
            </a:r>
            <a:r>
              <a:rPr dirty="0" sz="600">
                <a:solidFill>
                  <a:srgbClr val="201F1F"/>
                </a:solidFill>
                <a:latin typeface="メイリオ"/>
                <a:cs typeface="メイリオ"/>
              </a:rPr>
              <a:t>G.</a:t>
            </a:r>
            <a:r>
              <a:rPr dirty="0" sz="600" spc="120">
                <a:solidFill>
                  <a:srgbClr val="201F1F"/>
                </a:solidFill>
                <a:latin typeface="メイリオ"/>
                <a:cs typeface="メイリオ"/>
              </a:rPr>
              <a:t> </a:t>
            </a:r>
            <a:r>
              <a:rPr dirty="0" sz="600">
                <a:solidFill>
                  <a:srgbClr val="201F1F"/>
                </a:solidFill>
                <a:latin typeface="メイリオ"/>
                <a:cs typeface="メイリオ"/>
              </a:rPr>
              <a:t>Association</a:t>
            </a:r>
            <a:r>
              <a:rPr dirty="0" sz="600" spc="125">
                <a:solidFill>
                  <a:srgbClr val="201F1F"/>
                </a:solidFill>
                <a:latin typeface="メイリオ"/>
                <a:cs typeface="メイリオ"/>
              </a:rPr>
              <a:t> </a:t>
            </a:r>
            <a:r>
              <a:rPr dirty="0" sz="600">
                <a:solidFill>
                  <a:srgbClr val="201F1F"/>
                </a:solidFill>
                <a:latin typeface="メイリオ"/>
                <a:cs typeface="メイリオ"/>
              </a:rPr>
              <a:t>between</a:t>
            </a:r>
            <a:r>
              <a:rPr dirty="0" sz="600" spc="125">
                <a:solidFill>
                  <a:srgbClr val="201F1F"/>
                </a:solidFill>
                <a:latin typeface="メイリオ"/>
                <a:cs typeface="メイリオ"/>
              </a:rPr>
              <a:t> </a:t>
            </a:r>
            <a:r>
              <a:rPr dirty="0" sz="600">
                <a:solidFill>
                  <a:srgbClr val="201F1F"/>
                </a:solidFill>
                <a:latin typeface="メイリオ"/>
                <a:cs typeface="メイリオ"/>
              </a:rPr>
              <a:t>sleep</a:t>
            </a:r>
            <a:r>
              <a:rPr dirty="0" sz="600" spc="125">
                <a:solidFill>
                  <a:srgbClr val="201F1F"/>
                </a:solidFill>
                <a:latin typeface="メイリオ"/>
                <a:cs typeface="メイリオ"/>
              </a:rPr>
              <a:t> </a:t>
            </a:r>
            <a:r>
              <a:rPr dirty="0" sz="600">
                <a:solidFill>
                  <a:srgbClr val="201F1F"/>
                </a:solidFill>
                <a:latin typeface="メイリオ"/>
                <a:cs typeface="メイリオ"/>
              </a:rPr>
              <a:t>bruxism</a:t>
            </a:r>
            <a:r>
              <a:rPr dirty="0" sz="600" spc="125">
                <a:solidFill>
                  <a:srgbClr val="201F1F"/>
                </a:solidFill>
                <a:latin typeface="メイリオ"/>
                <a:cs typeface="メイリオ"/>
              </a:rPr>
              <a:t> </a:t>
            </a:r>
            <a:r>
              <a:rPr dirty="0" sz="600" spc="-25">
                <a:solidFill>
                  <a:srgbClr val="201F1F"/>
                </a:solidFill>
                <a:latin typeface="メイリオ"/>
                <a:cs typeface="メイリオ"/>
              </a:rPr>
              <a:t>and</a:t>
            </a:r>
            <a:r>
              <a:rPr dirty="0" sz="600" spc="500">
                <a:solidFill>
                  <a:srgbClr val="201F1F"/>
                </a:solidFill>
                <a:latin typeface="メイリオ"/>
                <a:cs typeface="メイリオ"/>
              </a:rPr>
              <a:t> </a:t>
            </a:r>
            <a:r>
              <a:rPr dirty="0" sz="600">
                <a:solidFill>
                  <a:srgbClr val="201F1F"/>
                </a:solidFill>
                <a:latin typeface="メイリオ"/>
                <a:cs typeface="メイリオ"/>
              </a:rPr>
              <a:t>alcohol,</a:t>
            </a:r>
            <a:r>
              <a:rPr dirty="0" sz="600" spc="-25">
                <a:solidFill>
                  <a:srgbClr val="201F1F"/>
                </a:solidFill>
                <a:latin typeface="メイリオ"/>
                <a:cs typeface="メイリオ"/>
              </a:rPr>
              <a:t> </a:t>
            </a:r>
            <a:r>
              <a:rPr dirty="0" sz="600">
                <a:solidFill>
                  <a:srgbClr val="201F1F"/>
                </a:solidFill>
                <a:latin typeface="メイリオ"/>
                <a:cs typeface="メイリオ"/>
              </a:rPr>
              <a:t>caffeine,</a:t>
            </a:r>
            <a:r>
              <a:rPr dirty="0" sz="600" spc="-20">
                <a:solidFill>
                  <a:srgbClr val="201F1F"/>
                </a:solidFill>
                <a:latin typeface="メイリオ"/>
                <a:cs typeface="メイリオ"/>
              </a:rPr>
              <a:t> </a:t>
            </a:r>
            <a:r>
              <a:rPr dirty="0" sz="600">
                <a:solidFill>
                  <a:srgbClr val="201F1F"/>
                </a:solidFill>
                <a:latin typeface="メイリオ"/>
                <a:cs typeface="メイリオ"/>
              </a:rPr>
              <a:t>tobacco,</a:t>
            </a:r>
            <a:r>
              <a:rPr dirty="0" sz="600" spc="-10">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drug</a:t>
            </a:r>
            <a:r>
              <a:rPr dirty="0" sz="600" spc="-20">
                <a:solidFill>
                  <a:srgbClr val="201F1F"/>
                </a:solidFill>
                <a:latin typeface="メイリオ"/>
                <a:cs typeface="メイリオ"/>
              </a:rPr>
              <a:t> </a:t>
            </a:r>
            <a:r>
              <a:rPr dirty="0" sz="600">
                <a:solidFill>
                  <a:srgbClr val="201F1F"/>
                </a:solidFill>
                <a:latin typeface="メイリオ"/>
                <a:cs typeface="メイリオ"/>
              </a:rPr>
              <a:t>abuse:</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systematic</a:t>
            </a:r>
            <a:r>
              <a:rPr dirty="0" sz="600" spc="-20">
                <a:solidFill>
                  <a:srgbClr val="201F1F"/>
                </a:solidFill>
                <a:latin typeface="メイリオ"/>
                <a:cs typeface="メイリオ"/>
              </a:rPr>
              <a:t> </a:t>
            </a:r>
            <a:r>
              <a:rPr dirty="0" sz="600">
                <a:solidFill>
                  <a:srgbClr val="201F1F"/>
                </a:solidFill>
                <a:latin typeface="メイリオ"/>
                <a:cs typeface="メイリオ"/>
              </a:rPr>
              <a:t>review.</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10">
                <a:solidFill>
                  <a:srgbClr val="201F1F"/>
                </a:solidFill>
                <a:latin typeface="メイリオ"/>
                <a:cs typeface="メイリオ"/>
              </a:rPr>
              <a:t> </a:t>
            </a:r>
            <a:r>
              <a:rPr dirty="0" sz="600">
                <a:solidFill>
                  <a:srgbClr val="201F1F"/>
                </a:solidFill>
                <a:latin typeface="メイリオ"/>
                <a:cs typeface="メイリオ"/>
              </a:rPr>
              <a:t>Am</a:t>
            </a:r>
            <a:r>
              <a:rPr dirty="0" sz="600" spc="-15">
                <a:solidFill>
                  <a:srgbClr val="201F1F"/>
                </a:solidFill>
                <a:latin typeface="メイリオ"/>
                <a:cs typeface="メイリオ"/>
              </a:rPr>
              <a:t> </a:t>
            </a:r>
            <a:r>
              <a:rPr dirty="0" sz="600" spc="-20">
                <a:solidFill>
                  <a:srgbClr val="201F1F"/>
                </a:solidFill>
                <a:latin typeface="メイリオ"/>
                <a:cs typeface="メイリオ"/>
              </a:rPr>
              <a:t>Dent</a:t>
            </a:r>
            <a:r>
              <a:rPr dirty="0" sz="600" spc="500">
                <a:solidFill>
                  <a:srgbClr val="201F1F"/>
                </a:solidFill>
                <a:latin typeface="メイリオ"/>
                <a:cs typeface="メイリオ"/>
              </a:rPr>
              <a:t> </a:t>
            </a:r>
            <a:r>
              <a:rPr dirty="0" sz="600">
                <a:solidFill>
                  <a:srgbClr val="201F1F"/>
                </a:solidFill>
                <a:latin typeface="メイリオ"/>
                <a:cs typeface="メイリオ"/>
              </a:rPr>
              <a:t>Assoc</a:t>
            </a:r>
            <a:r>
              <a:rPr dirty="0" sz="600" spc="-30">
                <a:solidFill>
                  <a:srgbClr val="201F1F"/>
                </a:solidFill>
                <a:latin typeface="メイリオ"/>
                <a:cs typeface="メイリオ"/>
              </a:rPr>
              <a:t> </a:t>
            </a:r>
            <a:r>
              <a:rPr dirty="0" sz="600">
                <a:solidFill>
                  <a:srgbClr val="201F1F"/>
                </a:solidFill>
                <a:latin typeface="メイリオ"/>
                <a:cs typeface="メイリオ"/>
              </a:rPr>
              <a:t>147:</a:t>
            </a:r>
            <a:r>
              <a:rPr dirty="0" sz="600" spc="-5">
                <a:solidFill>
                  <a:srgbClr val="201F1F"/>
                </a:solidFill>
                <a:latin typeface="メイリオ"/>
                <a:cs typeface="メイリオ"/>
              </a:rPr>
              <a:t> </a:t>
            </a:r>
            <a:r>
              <a:rPr dirty="0" sz="600" spc="-10">
                <a:solidFill>
                  <a:srgbClr val="201F1F"/>
                </a:solidFill>
                <a:latin typeface="メイリオ"/>
                <a:cs typeface="メイリオ"/>
              </a:rPr>
              <a:t>859-</a:t>
            </a:r>
            <a:r>
              <a:rPr dirty="0" sz="600">
                <a:solidFill>
                  <a:srgbClr val="201F1F"/>
                </a:solidFill>
                <a:latin typeface="メイリオ"/>
                <a:cs typeface="メイリオ"/>
              </a:rPr>
              <a:t>866,</a:t>
            </a:r>
            <a:r>
              <a:rPr dirty="0" sz="600" spc="-20">
                <a:solidFill>
                  <a:srgbClr val="201F1F"/>
                </a:solidFill>
                <a:latin typeface="メイリオ"/>
                <a:cs typeface="メイリオ"/>
              </a:rPr>
              <a:t> 2016.</a:t>
            </a:r>
            <a:endParaRPr sz="600">
              <a:latin typeface="メイリオ"/>
              <a:cs typeface="メイリオ"/>
            </a:endParaRPr>
          </a:p>
          <a:p>
            <a:pPr algn="just" marL="192405" marR="6985" indent="-144780">
              <a:lnSpc>
                <a:spcPct val="100000"/>
              </a:lnSpc>
              <a:spcBef>
                <a:spcPts val="409"/>
              </a:spcBef>
            </a:pPr>
            <a:r>
              <a:rPr dirty="0" sz="600">
                <a:solidFill>
                  <a:srgbClr val="201F1F"/>
                </a:solidFill>
                <a:latin typeface="メイリオ"/>
                <a:cs typeface="メイリオ"/>
              </a:rPr>
              <a:t>2.</a:t>
            </a:r>
            <a:r>
              <a:rPr dirty="0" sz="600" spc="300">
                <a:solidFill>
                  <a:srgbClr val="201F1F"/>
                </a:solidFill>
                <a:latin typeface="メイリオ"/>
                <a:cs typeface="メイリオ"/>
              </a:rPr>
              <a:t> </a:t>
            </a:r>
            <a:r>
              <a:rPr dirty="0" sz="600">
                <a:solidFill>
                  <a:srgbClr val="201F1F"/>
                </a:solidFill>
                <a:latin typeface="メイリオ"/>
                <a:cs typeface="メイリオ"/>
              </a:rPr>
              <a:t>Shimura</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20">
                <a:solidFill>
                  <a:srgbClr val="201F1F"/>
                </a:solidFill>
                <a:latin typeface="メイリオ"/>
                <a:cs typeface="メイリオ"/>
              </a:rPr>
              <a:t> </a:t>
            </a:r>
            <a:r>
              <a:rPr dirty="0" sz="600">
                <a:solidFill>
                  <a:srgbClr val="201F1F"/>
                </a:solidFill>
                <a:latin typeface="メイリオ"/>
                <a:cs typeface="メイリオ"/>
              </a:rPr>
              <a:t>Sugiura</a:t>
            </a:r>
            <a:r>
              <a:rPr dirty="0" sz="600" spc="-15">
                <a:solidFill>
                  <a:srgbClr val="201F1F"/>
                </a:solidFill>
                <a:latin typeface="メイリオ"/>
                <a:cs typeface="メイリオ"/>
              </a:rPr>
              <a:t> </a:t>
            </a:r>
            <a:r>
              <a:rPr dirty="0" sz="600">
                <a:solidFill>
                  <a:srgbClr val="201F1F"/>
                </a:solidFill>
                <a:latin typeface="メイリオ"/>
                <a:cs typeface="メイリオ"/>
              </a:rPr>
              <a:t>K,</a:t>
            </a:r>
            <a:r>
              <a:rPr dirty="0" sz="600" spc="-25">
                <a:solidFill>
                  <a:srgbClr val="201F1F"/>
                </a:solidFill>
                <a:latin typeface="メイリオ"/>
                <a:cs typeface="メイリオ"/>
              </a:rPr>
              <a:t> </a:t>
            </a:r>
            <a:r>
              <a:rPr dirty="0" sz="600">
                <a:solidFill>
                  <a:srgbClr val="201F1F"/>
                </a:solidFill>
                <a:latin typeface="メイリオ"/>
                <a:cs typeface="メイリオ"/>
              </a:rPr>
              <a:t>Inoue</a:t>
            </a:r>
            <a:r>
              <a:rPr dirty="0" sz="600" spc="-10">
                <a:solidFill>
                  <a:srgbClr val="201F1F"/>
                </a:solidFill>
                <a:latin typeface="メイリオ"/>
                <a:cs typeface="メイリオ"/>
              </a:rPr>
              <a:t> </a:t>
            </a:r>
            <a:r>
              <a:rPr dirty="0" sz="600">
                <a:solidFill>
                  <a:srgbClr val="201F1F"/>
                </a:solidFill>
                <a:latin typeface="メイリオ"/>
                <a:cs typeface="メイリオ"/>
              </a:rPr>
              <a:t>M,</a:t>
            </a:r>
            <a:r>
              <a:rPr dirty="0" sz="600" spc="-20">
                <a:solidFill>
                  <a:srgbClr val="201F1F"/>
                </a:solidFill>
                <a:latin typeface="メイリオ"/>
                <a:cs typeface="メイリオ"/>
              </a:rPr>
              <a:t> </a:t>
            </a:r>
            <a:r>
              <a:rPr dirty="0" sz="600">
                <a:solidFill>
                  <a:srgbClr val="201F1F"/>
                </a:solidFill>
                <a:latin typeface="メイリオ"/>
                <a:cs typeface="メイリオ"/>
              </a:rPr>
              <a:t>Misaki</a:t>
            </a:r>
            <a:r>
              <a:rPr dirty="0" sz="600" spc="-25">
                <a:solidFill>
                  <a:srgbClr val="201F1F"/>
                </a:solidFill>
                <a:latin typeface="メイリオ"/>
                <a:cs typeface="メイリオ"/>
              </a:rPr>
              <a:t> </a:t>
            </a:r>
            <a:r>
              <a:rPr dirty="0" sz="600">
                <a:solidFill>
                  <a:srgbClr val="201F1F"/>
                </a:solidFill>
                <a:latin typeface="メイリオ"/>
                <a:cs typeface="メイリオ"/>
              </a:rPr>
              <a:t>S,</a:t>
            </a:r>
            <a:r>
              <a:rPr dirty="0" sz="600" spc="-30">
                <a:solidFill>
                  <a:srgbClr val="201F1F"/>
                </a:solidFill>
                <a:latin typeface="メイリオ"/>
                <a:cs typeface="メイリオ"/>
              </a:rPr>
              <a:t> </a:t>
            </a:r>
            <a:r>
              <a:rPr dirty="0" sz="600">
                <a:solidFill>
                  <a:srgbClr val="201F1F"/>
                </a:solidFill>
                <a:latin typeface="メイリオ"/>
                <a:cs typeface="メイリオ"/>
              </a:rPr>
              <a:t>Tanimoto</a:t>
            </a:r>
            <a:r>
              <a:rPr dirty="0" sz="600" spc="-15">
                <a:solidFill>
                  <a:srgbClr val="201F1F"/>
                </a:solidFill>
                <a:latin typeface="メイリオ"/>
                <a:cs typeface="メイリオ"/>
              </a:rPr>
              <a:t> </a:t>
            </a:r>
            <a:r>
              <a:rPr dirty="0" sz="600">
                <a:solidFill>
                  <a:srgbClr val="201F1F"/>
                </a:solidFill>
                <a:latin typeface="メイリオ"/>
                <a:cs typeface="メイリオ"/>
              </a:rPr>
              <a:t>Y,</a:t>
            </a:r>
            <a:r>
              <a:rPr dirty="0" sz="600" spc="-20">
                <a:solidFill>
                  <a:srgbClr val="201F1F"/>
                </a:solidFill>
                <a:latin typeface="メイリオ"/>
                <a:cs typeface="メイリオ"/>
              </a:rPr>
              <a:t> </a:t>
            </a:r>
            <a:r>
              <a:rPr dirty="0" sz="600">
                <a:solidFill>
                  <a:srgbClr val="201F1F"/>
                </a:solidFill>
                <a:latin typeface="メイリオ"/>
                <a:cs typeface="メイリオ"/>
              </a:rPr>
              <a:t>Oshima</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25">
                <a:solidFill>
                  <a:srgbClr val="201F1F"/>
                </a:solidFill>
                <a:latin typeface="メイリオ"/>
                <a:cs typeface="メイリオ"/>
              </a:rPr>
              <a:t> </a:t>
            </a:r>
            <a:r>
              <a:rPr dirty="0" sz="600">
                <a:solidFill>
                  <a:srgbClr val="201F1F"/>
                </a:solidFill>
                <a:latin typeface="メイリオ"/>
                <a:cs typeface="メイリオ"/>
              </a:rPr>
              <a:t>Tanaka</a:t>
            </a:r>
            <a:r>
              <a:rPr dirty="0" sz="600" spc="-15">
                <a:solidFill>
                  <a:srgbClr val="201F1F"/>
                </a:solidFill>
                <a:latin typeface="メイリオ"/>
                <a:cs typeface="メイリオ"/>
              </a:rPr>
              <a:t> </a:t>
            </a:r>
            <a:r>
              <a:rPr dirty="0" sz="600" spc="-25">
                <a:solidFill>
                  <a:srgbClr val="201F1F"/>
                </a:solidFill>
                <a:latin typeface="メイリオ"/>
                <a:cs typeface="メイリオ"/>
              </a:rPr>
              <a:t>T,</a:t>
            </a:r>
            <a:r>
              <a:rPr dirty="0" sz="600" spc="500">
                <a:solidFill>
                  <a:srgbClr val="201F1F"/>
                </a:solidFill>
                <a:latin typeface="メイリオ"/>
                <a:cs typeface="メイリオ"/>
              </a:rPr>
              <a:t> </a:t>
            </a:r>
            <a:r>
              <a:rPr dirty="0" sz="600">
                <a:solidFill>
                  <a:srgbClr val="201F1F"/>
                </a:solidFill>
                <a:latin typeface="メイリオ"/>
                <a:cs typeface="メイリオ"/>
              </a:rPr>
              <a:t>Yokoi</a:t>
            </a:r>
            <a:r>
              <a:rPr dirty="0" sz="600" spc="445">
                <a:solidFill>
                  <a:srgbClr val="201F1F"/>
                </a:solidFill>
                <a:latin typeface="メイリオ"/>
                <a:cs typeface="メイリオ"/>
              </a:rPr>
              <a:t> </a:t>
            </a:r>
            <a:r>
              <a:rPr dirty="0" sz="600">
                <a:solidFill>
                  <a:srgbClr val="201F1F"/>
                </a:solidFill>
                <a:latin typeface="メイリオ"/>
                <a:cs typeface="メイリオ"/>
              </a:rPr>
              <a:t>K,</a:t>
            </a:r>
            <a:r>
              <a:rPr dirty="0" sz="600" spc="434">
                <a:solidFill>
                  <a:srgbClr val="201F1F"/>
                </a:solidFill>
                <a:latin typeface="メイリオ"/>
                <a:cs typeface="メイリオ"/>
              </a:rPr>
              <a:t> </a:t>
            </a:r>
            <a:r>
              <a:rPr dirty="0" sz="600">
                <a:solidFill>
                  <a:srgbClr val="201F1F"/>
                </a:solidFill>
                <a:latin typeface="メイリオ"/>
                <a:cs typeface="メイリオ"/>
              </a:rPr>
              <a:t>Inoue</a:t>
            </a:r>
            <a:r>
              <a:rPr dirty="0" sz="600" spc="440">
                <a:solidFill>
                  <a:srgbClr val="201F1F"/>
                </a:solidFill>
                <a:latin typeface="メイリオ"/>
                <a:cs typeface="メイリオ"/>
              </a:rPr>
              <a:t> </a:t>
            </a:r>
            <a:r>
              <a:rPr dirty="0" sz="600">
                <a:solidFill>
                  <a:srgbClr val="201F1F"/>
                </a:solidFill>
                <a:latin typeface="メイリオ"/>
                <a:cs typeface="メイリオ"/>
              </a:rPr>
              <a:t>T.</a:t>
            </a:r>
            <a:r>
              <a:rPr dirty="0" sz="600" spc="430">
                <a:solidFill>
                  <a:srgbClr val="201F1F"/>
                </a:solidFill>
                <a:latin typeface="メイリオ"/>
                <a:cs typeface="メイリオ"/>
              </a:rPr>
              <a:t> </a:t>
            </a:r>
            <a:r>
              <a:rPr dirty="0" sz="600">
                <a:solidFill>
                  <a:srgbClr val="201F1F"/>
                </a:solidFill>
                <a:latin typeface="メイリオ"/>
                <a:cs typeface="メイリオ"/>
              </a:rPr>
              <a:t>Which</a:t>
            </a:r>
            <a:r>
              <a:rPr dirty="0" sz="600" spc="445">
                <a:solidFill>
                  <a:srgbClr val="201F1F"/>
                </a:solidFill>
                <a:latin typeface="メイリオ"/>
                <a:cs typeface="メイリオ"/>
              </a:rPr>
              <a:t> </a:t>
            </a:r>
            <a:r>
              <a:rPr dirty="0" sz="600">
                <a:solidFill>
                  <a:srgbClr val="201F1F"/>
                </a:solidFill>
                <a:latin typeface="メイリオ"/>
                <a:cs typeface="メイリオ"/>
              </a:rPr>
              <a:t>sleep</a:t>
            </a:r>
            <a:r>
              <a:rPr dirty="0" sz="600" spc="434">
                <a:solidFill>
                  <a:srgbClr val="201F1F"/>
                </a:solidFill>
                <a:latin typeface="メイリオ"/>
                <a:cs typeface="メイリオ"/>
              </a:rPr>
              <a:t> </a:t>
            </a:r>
            <a:r>
              <a:rPr dirty="0" sz="600">
                <a:solidFill>
                  <a:srgbClr val="201F1F"/>
                </a:solidFill>
                <a:latin typeface="メイリオ"/>
                <a:cs typeface="メイリオ"/>
              </a:rPr>
              <a:t>hygiene</a:t>
            </a:r>
            <a:r>
              <a:rPr dirty="0" sz="600" spc="445">
                <a:solidFill>
                  <a:srgbClr val="201F1F"/>
                </a:solidFill>
                <a:latin typeface="メイリオ"/>
                <a:cs typeface="メイリオ"/>
              </a:rPr>
              <a:t> </a:t>
            </a:r>
            <a:r>
              <a:rPr dirty="0" sz="600">
                <a:solidFill>
                  <a:srgbClr val="201F1F"/>
                </a:solidFill>
                <a:latin typeface="メイリオ"/>
                <a:cs typeface="メイリオ"/>
              </a:rPr>
              <a:t>factors</a:t>
            </a:r>
            <a:r>
              <a:rPr dirty="0" sz="600" spc="440">
                <a:solidFill>
                  <a:srgbClr val="201F1F"/>
                </a:solidFill>
                <a:latin typeface="メイリオ"/>
                <a:cs typeface="メイリオ"/>
              </a:rPr>
              <a:t> </a:t>
            </a:r>
            <a:r>
              <a:rPr dirty="0" sz="600">
                <a:solidFill>
                  <a:srgbClr val="201F1F"/>
                </a:solidFill>
                <a:latin typeface="メイリオ"/>
                <a:cs typeface="メイリオ"/>
              </a:rPr>
              <a:t>are</a:t>
            </a:r>
            <a:r>
              <a:rPr dirty="0" sz="600" spc="440">
                <a:solidFill>
                  <a:srgbClr val="201F1F"/>
                </a:solidFill>
                <a:latin typeface="メイリオ"/>
                <a:cs typeface="メイリオ"/>
              </a:rPr>
              <a:t> </a:t>
            </a:r>
            <a:r>
              <a:rPr dirty="0" sz="600" spc="-10">
                <a:solidFill>
                  <a:srgbClr val="201F1F"/>
                </a:solidFill>
                <a:latin typeface="メイリオ"/>
                <a:cs typeface="メイリオ"/>
              </a:rPr>
              <a:t>important?</a:t>
            </a:r>
            <a:r>
              <a:rPr dirty="0" sz="600" spc="500">
                <a:solidFill>
                  <a:srgbClr val="201F1F"/>
                </a:solidFill>
                <a:latin typeface="メイリオ"/>
                <a:cs typeface="メイリオ"/>
              </a:rPr>
              <a:t> </a:t>
            </a:r>
            <a:r>
              <a:rPr dirty="0" sz="600">
                <a:solidFill>
                  <a:srgbClr val="201F1F"/>
                </a:solidFill>
                <a:latin typeface="メイリオ"/>
                <a:cs typeface="メイリオ"/>
              </a:rPr>
              <a:t>Comprehensive</a:t>
            </a:r>
            <a:r>
              <a:rPr dirty="0" sz="600" spc="175">
                <a:solidFill>
                  <a:srgbClr val="201F1F"/>
                </a:solidFill>
                <a:latin typeface="メイリオ"/>
                <a:cs typeface="メイリオ"/>
              </a:rPr>
              <a:t> </a:t>
            </a:r>
            <a:r>
              <a:rPr dirty="0" sz="600">
                <a:solidFill>
                  <a:srgbClr val="201F1F"/>
                </a:solidFill>
                <a:latin typeface="メイリオ"/>
                <a:cs typeface="メイリオ"/>
              </a:rPr>
              <a:t>assessment</a:t>
            </a:r>
            <a:r>
              <a:rPr dirty="0" sz="600" spc="175">
                <a:solidFill>
                  <a:srgbClr val="201F1F"/>
                </a:solidFill>
                <a:latin typeface="メイリオ"/>
                <a:cs typeface="メイリオ"/>
              </a:rPr>
              <a:t> </a:t>
            </a:r>
            <a:r>
              <a:rPr dirty="0" sz="600">
                <a:solidFill>
                  <a:srgbClr val="201F1F"/>
                </a:solidFill>
                <a:latin typeface="メイリオ"/>
                <a:cs typeface="メイリオ"/>
              </a:rPr>
              <a:t>of</a:t>
            </a:r>
            <a:r>
              <a:rPr dirty="0" sz="600" spc="170">
                <a:solidFill>
                  <a:srgbClr val="201F1F"/>
                </a:solidFill>
                <a:latin typeface="メイリオ"/>
                <a:cs typeface="メイリオ"/>
              </a:rPr>
              <a:t> </a:t>
            </a:r>
            <a:r>
              <a:rPr dirty="0" sz="600">
                <a:solidFill>
                  <a:srgbClr val="201F1F"/>
                </a:solidFill>
                <a:latin typeface="メイリオ"/>
                <a:cs typeface="メイリオ"/>
              </a:rPr>
              <a:t>lifestyle</a:t>
            </a:r>
            <a:r>
              <a:rPr dirty="0" sz="600" spc="165">
                <a:solidFill>
                  <a:srgbClr val="201F1F"/>
                </a:solidFill>
                <a:latin typeface="メイリオ"/>
                <a:cs typeface="メイリオ"/>
              </a:rPr>
              <a:t> </a:t>
            </a:r>
            <a:r>
              <a:rPr dirty="0" sz="600">
                <a:solidFill>
                  <a:srgbClr val="201F1F"/>
                </a:solidFill>
                <a:latin typeface="メイリオ"/>
                <a:cs typeface="メイリオ"/>
              </a:rPr>
              <a:t>habits</a:t>
            </a:r>
            <a:r>
              <a:rPr dirty="0" sz="600" spc="170">
                <a:solidFill>
                  <a:srgbClr val="201F1F"/>
                </a:solidFill>
                <a:latin typeface="メイリオ"/>
                <a:cs typeface="メイリオ"/>
              </a:rPr>
              <a:t> </a:t>
            </a:r>
            <a:r>
              <a:rPr dirty="0" sz="600">
                <a:solidFill>
                  <a:srgbClr val="201F1F"/>
                </a:solidFill>
                <a:latin typeface="メイリオ"/>
                <a:cs typeface="メイリオ"/>
              </a:rPr>
              <a:t>and</a:t>
            </a:r>
            <a:r>
              <a:rPr dirty="0" sz="600" spc="175">
                <a:solidFill>
                  <a:srgbClr val="201F1F"/>
                </a:solidFill>
                <a:latin typeface="メイリオ"/>
                <a:cs typeface="メイリオ"/>
              </a:rPr>
              <a:t> </a:t>
            </a:r>
            <a:r>
              <a:rPr dirty="0" sz="600">
                <a:solidFill>
                  <a:srgbClr val="201F1F"/>
                </a:solidFill>
                <a:latin typeface="メイリオ"/>
                <a:cs typeface="メイリオ"/>
              </a:rPr>
              <a:t>job</a:t>
            </a:r>
            <a:r>
              <a:rPr dirty="0" sz="600" spc="165">
                <a:solidFill>
                  <a:srgbClr val="201F1F"/>
                </a:solidFill>
                <a:latin typeface="メイリオ"/>
                <a:cs typeface="メイリオ"/>
              </a:rPr>
              <a:t> </a:t>
            </a:r>
            <a:r>
              <a:rPr dirty="0" sz="600">
                <a:solidFill>
                  <a:srgbClr val="201F1F"/>
                </a:solidFill>
                <a:latin typeface="メイリオ"/>
                <a:cs typeface="メイリオ"/>
              </a:rPr>
              <a:t>environment</a:t>
            </a:r>
            <a:r>
              <a:rPr dirty="0" sz="600" spc="160">
                <a:solidFill>
                  <a:srgbClr val="201F1F"/>
                </a:solidFill>
                <a:latin typeface="メイリオ"/>
                <a:cs typeface="メイリオ"/>
              </a:rPr>
              <a:t> </a:t>
            </a:r>
            <a:r>
              <a:rPr dirty="0" sz="600" spc="-25">
                <a:solidFill>
                  <a:srgbClr val="201F1F"/>
                </a:solidFill>
                <a:latin typeface="メイリオ"/>
                <a:cs typeface="メイリオ"/>
              </a:rPr>
              <a:t>on</a:t>
            </a:r>
            <a:r>
              <a:rPr dirty="0" sz="600" spc="50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among</a:t>
            </a:r>
            <a:r>
              <a:rPr dirty="0" sz="600" spc="-25">
                <a:solidFill>
                  <a:srgbClr val="201F1F"/>
                </a:solidFill>
                <a:latin typeface="メイリオ"/>
                <a:cs typeface="メイリオ"/>
              </a:rPr>
              <a:t> </a:t>
            </a:r>
            <a:r>
              <a:rPr dirty="0" sz="600">
                <a:solidFill>
                  <a:srgbClr val="201F1F"/>
                </a:solidFill>
                <a:latin typeface="メイリオ"/>
                <a:cs typeface="メイリオ"/>
              </a:rPr>
              <a:t>office</a:t>
            </a:r>
            <a:r>
              <a:rPr dirty="0" sz="600" spc="-25">
                <a:solidFill>
                  <a:srgbClr val="201F1F"/>
                </a:solidFill>
                <a:latin typeface="メイリオ"/>
                <a:cs typeface="メイリオ"/>
              </a:rPr>
              <a:t> </a:t>
            </a:r>
            <a:r>
              <a:rPr dirty="0" sz="600">
                <a:solidFill>
                  <a:srgbClr val="201F1F"/>
                </a:solidFill>
                <a:latin typeface="メイリオ"/>
                <a:cs typeface="メイリオ"/>
              </a:rPr>
              <a:t>workers.</a:t>
            </a:r>
            <a:r>
              <a:rPr dirty="0" sz="600" spc="-3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Health</a:t>
            </a:r>
            <a:r>
              <a:rPr dirty="0" sz="600" spc="-15">
                <a:solidFill>
                  <a:srgbClr val="201F1F"/>
                </a:solidFill>
                <a:latin typeface="メイリオ"/>
                <a:cs typeface="メイリオ"/>
              </a:rPr>
              <a:t> </a:t>
            </a:r>
            <a:r>
              <a:rPr dirty="0" sz="600">
                <a:solidFill>
                  <a:srgbClr val="201F1F"/>
                </a:solidFill>
                <a:latin typeface="メイリオ"/>
                <a:cs typeface="メイリオ"/>
              </a:rPr>
              <a:t>6:</a:t>
            </a:r>
            <a:r>
              <a:rPr dirty="0" sz="600" spc="-15">
                <a:solidFill>
                  <a:srgbClr val="201F1F"/>
                </a:solidFill>
                <a:latin typeface="メイリオ"/>
                <a:cs typeface="メイリオ"/>
              </a:rPr>
              <a:t> </a:t>
            </a:r>
            <a:r>
              <a:rPr dirty="0" sz="600" spc="-10">
                <a:solidFill>
                  <a:srgbClr val="201F1F"/>
                </a:solidFill>
                <a:latin typeface="メイリオ"/>
                <a:cs typeface="メイリオ"/>
              </a:rPr>
              <a:t>288-</a:t>
            </a:r>
            <a:r>
              <a:rPr dirty="0" sz="600">
                <a:solidFill>
                  <a:srgbClr val="201F1F"/>
                </a:solidFill>
                <a:latin typeface="メイリオ"/>
                <a:cs typeface="メイリオ"/>
              </a:rPr>
              <a:t>298.</a:t>
            </a:r>
            <a:r>
              <a:rPr dirty="0" sz="600" spc="-5">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algn="just" marL="192405" marR="6350" indent="-144780">
              <a:lnSpc>
                <a:spcPct val="100000"/>
              </a:lnSpc>
              <a:spcBef>
                <a:spcPts val="395"/>
              </a:spcBef>
            </a:pPr>
            <a:r>
              <a:rPr dirty="0" sz="600">
                <a:solidFill>
                  <a:srgbClr val="201F1F"/>
                </a:solidFill>
                <a:latin typeface="メイリオ"/>
                <a:cs typeface="メイリオ"/>
              </a:rPr>
              <a:t>3.</a:t>
            </a:r>
            <a:r>
              <a:rPr dirty="0" sz="600" spc="315">
                <a:solidFill>
                  <a:srgbClr val="201F1F"/>
                </a:solidFill>
                <a:latin typeface="メイリオ"/>
                <a:cs typeface="メイリオ"/>
              </a:rPr>
              <a:t> </a:t>
            </a:r>
            <a:r>
              <a:rPr dirty="0" sz="600">
                <a:solidFill>
                  <a:srgbClr val="201F1F"/>
                </a:solidFill>
                <a:latin typeface="メイリオ"/>
                <a:cs typeface="メイリオ"/>
              </a:rPr>
              <a:t>Otsuka</a:t>
            </a:r>
            <a:r>
              <a:rPr dirty="0" sz="600" spc="135">
                <a:solidFill>
                  <a:srgbClr val="201F1F"/>
                </a:solidFill>
                <a:latin typeface="メイリオ"/>
                <a:cs typeface="メイリオ"/>
              </a:rPr>
              <a:t> </a:t>
            </a:r>
            <a:r>
              <a:rPr dirty="0" sz="600">
                <a:solidFill>
                  <a:srgbClr val="201F1F"/>
                </a:solidFill>
                <a:latin typeface="メイリオ"/>
                <a:cs typeface="メイリオ"/>
              </a:rPr>
              <a:t>Y,</a:t>
            </a:r>
            <a:r>
              <a:rPr dirty="0" sz="600" spc="130">
                <a:solidFill>
                  <a:srgbClr val="201F1F"/>
                </a:solidFill>
                <a:latin typeface="メイリオ"/>
                <a:cs typeface="メイリオ"/>
              </a:rPr>
              <a:t> </a:t>
            </a:r>
            <a:r>
              <a:rPr dirty="0" sz="600">
                <a:solidFill>
                  <a:srgbClr val="201F1F"/>
                </a:solidFill>
                <a:latin typeface="メイリオ"/>
                <a:cs typeface="メイリオ"/>
              </a:rPr>
              <a:t>Takeshima</a:t>
            </a:r>
            <a:r>
              <a:rPr dirty="0" sz="600" spc="135">
                <a:solidFill>
                  <a:srgbClr val="201F1F"/>
                </a:solidFill>
                <a:latin typeface="メイリオ"/>
                <a:cs typeface="メイリオ"/>
              </a:rPr>
              <a:t> </a:t>
            </a:r>
            <a:r>
              <a:rPr dirty="0" sz="600">
                <a:solidFill>
                  <a:srgbClr val="201F1F"/>
                </a:solidFill>
                <a:latin typeface="メイリオ"/>
                <a:cs typeface="メイリオ"/>
              </a:rPr>
              <a:t>O,</a:t>
            </a:r>
            <a:r>
              <a:rPr dirty="0" sz="600" spc="125">
                <a:solidFill>
                  <a:srgbClr val="201F1F"/>
                </a:solidFill>
                <a:latin typeface="メイリオ"/>
                <a:cs typeface="メイリオ"/>
              </a:rPr>
              <a:t> </a:t>
            </a:r>
            <a:r>
              <a:rPr dirty="0" sz="600">
                <a:solidFill>
                  <a:srgbClr val="201F1F"/>
                </a:solidFill>
                <a:latin typeface="メイリオ"/>
                <a:cs typeface="メイリオ"/>
              </a:rPr>
              <a:t>Itani</a:t>
            </a:r>
            <a:r>
              <a:rPr dirty="0" sz="600" spc="140">
                <a:solidFill>
                  <a:srgbClr val="201F1F"/>
                </a:solidFill>
                <a:latin typeface="メイリオ"/>
                <a:cs typeface="メイリオ"/>
              </a:rPr>
              <a:t> </a:t>
            </a:r>
            <a:r>
              <a:rPr dirty="0" sz="600">
                <a:solidFill>
                  <a:srgbClr val="201F1F"/>
                </a:solidFill>
                <a:latin typeface="メイリオ"/>
                <a:cs typeface="メイリオ"/>
              </a:rPr>
              <a:t>O,</a:t>
            </a:r>
            <a:r>
              <a:rPr dirty="0" sz="600" spc="130">
                <a:solidFill>
                  <a:srgbClr val="201F1F"/>
                </a:solidFill>
                <a:latin typeface="メイリオ"/>
                <a:cs typeface="メイリオ"/>
              </a:rPr>
              <a:t> </a:t>
            </a:r>
            <a:r>
              <a:rPr dirty="0" sz="600">
                <a:solidFill>
                  <a:srgbClr val="201F1F"/>
                </a:solidFill>
                <a:latin typeface="メイリオ"/>
                <a:cs typeface="メイリオ"/>
              </a:rPr>
              <a:t>Matsumoto</a:t>
            </a:r>
            <a:r>
              <a:rPr dirty="0" sz="600" spc="135">
                <a:solidFill>
                  <a:srgbClr val="201F1F"/>
                </a:solidFill>
                <a:latin typeface="メイリオ"/>
                <a:cs typeface="メイリオ"/>
              </a:rPr>
              <a:t> </a:t>
            </a:r>
            <a:r>
              <a:rPr dirty="0" sz="600">
                <a:solidFill>
                  <a:srgbClr val="201F1F"/>
                </a:solidFill>
                <a:latin typeface="メイリオ"/>
                <a:cs typeface="メイリオ"/>
              </a:rPr>
              <a:t>Y,</a:t>
            </a:r>
            <a:r>
              <a:rPr dirty="0" sz="600" spc="130">
                <a:solidFill>
                  <a:srgbClr val="201F1F"/>
                </a:solidFill>
                <a:latin typeface="メイリオ"/>
                <a:cs typeface="メイリオ"/>
              </a:rPr>
              <a:t> </a:t>
            </a:r>
            <a:r>
              <a:rPr dirty="0" sz="600">
                <a:solidFill>
                  <a:srgbClr val="201F1F"/>
                </a:solidFill>
                <a:latin typeface="メイリオ"/>
                <a:cs typeface="メイリオ"/>
              </a:rPr>
              <a:t>Kaneita</a:t>
            </a:r>
            <a:r>
              <a:rPr dirty="0" sz="600" spc="125">
                <a:solidFill>
                  <a:srgbClr val="201F1F"/>
                </a:solidFill>
                <a:latin typeface="メイリオ"/>
                <a:cs typeface="メイリオ"/>
              </a:rPr>
              <a:t> </a:t>
            </a:r>
            <a:r>
              <a:rPr dirty="0" sz="600">
                <a:solidFill>
                  <a:srgbClr val="201F1F"/>
                </a:solidFill>
                <a:latin typeface="メイリオ"/>
                <a:cs typeface="メイリオ"/>
              </a:rPr>
              <a:t>Y.</a:t>
            </a:r>
            <a:r>
              <a:rPr dirty="0" sz="600" spc="130">
                <a:solidFill>
                  <a:srgbClr val="201F1F"/>
                </a:solidFill>
                <a:latin typeface="メイリオ"/>
                <a:cs typeface="メイリオ"/>
              </a:rPr>
              <a:t> </a:t>
            </a:r>
            <a:r>
              <a:rPr dirty="0" sz="600" spc="-10">
                <a:solidFill>
                  <a:srgbClr val="201F1F"/>
                </a:solidFill>
                <a:latin typeface="メイリオ"/>
                <a:cs typeface="メイリオ"/>
              </a:rPr>
              <a:t>Associations</a:t>
            </a:r>
            <a:r>
              <a:rPr dirty="0" sz="600" spc="500">
                <a:solidFill>
                  <a:srgbClr val="201F1F"/>
                </a:solidFill>
                <a:latin typeface="メイリオ"/>
                <a:cs typeface="メイリオ"/>
              </a:rPr>
              <a:t> </a:t>
            </a:r>
            <a:r>
              <a:rPr dirty="0" sz="600">
                <a:solidFill>
                  <a:srgbClr val="201F1F"/>
                </a:solidFill>
                <a:latin typeface="メイリオ"/>
                <a:cs typeface="メイリオ"/>
              </a:rPr>
              <a:t>among alcohol drinking, smoking, and nonrestorative sleep: A </a:t>
            </a:r>
            <a:r>
              <a:rPr dirty="0" sz="600" spc="-10">
                <a:solidFill>
                  <a:srgbClr val="201F1F"/>
                </a:solidFill>
                <a:latin typeface="メイリオ"/>
                <a:cs typeface="メイリオ"/>
              </a:rPr>
              <a:t>population-</a:t>
            </a:r>
            <a:r>
              <a:rPr dirty="0" sz="600">
                <a:solidFill>
                  <a:srgbClr val="201F1F"/>
                </a:solidFill>
                <a:latin typeface="メイリオ"/>
                <a:cs typeface="メイリオ"/>
              </a:rPr>
              <a:t>based</a:t>
            </a:r>
            <a:r>
              <a:rPr dirty="0" sz="600" spc="-25">
                <a:solidFill>
                  <a:srgbClr val="201F1F"/>
                </a:solidFill>
                <a:latin typeface="メイリオ"/>
                <a:cs typeface="メイリオ"/>
              </a:rPr>
              <a:t> </a:t>
            </a:r>
            <a:r>
              <a:rPr dirty="0" sz="600">
                <a:solidFill>
                  <a:srgbClr val="201F1F"/>
                </a:solidFill>
                <a:latin typeface="メイリオ"/>
                <a:cs typeface="メイリオ"/>
              </a:rPr>
              <a:t>study</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a:solidFill>
                  <a:srgbClr val="201F1F"/>
                </a:solidFill>
                <a:latin typeface="メイリオ"/>
                <a:cs typeface="メイリオ"/>
              </a:rPr>
              <a:t>Japan.</a:t>
            </a:r>
            <a:r>
              <a:rPr dirty="0" sz="600" spc="-15">
                <a:solidFill>
                  <a:srgbClr val="201F1F"/>
                </a:solidFill>
                <a:latin typeface="メイリオ"/>
                <a:cs typeface="メイリオ"/>
              </a:rPr>
              <a:t> </a:t>
            </a:r>
            <a:r>
              <a:rPr dirty="0" sz="600">
                <a:solidFill>
                  <a:srgbClr val="201F1F"/>
                </a:solidFill>
                <a:latin typeface="メイリオ"/>
                <a:cs typeface="メイリオ"/>
              </a:rPr>
              <a:t>Clocks</a:t>
            </a:r>
            <a:r>
              <a:rPr dirty="0" sz="600" spc="-3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4:</a:t>
            </a:r>
            <a:r>
              <a:rPr dirty="0" sz="600" spc="-25">
                <a:solidFill>
                  <a:srgbClr val="201F1F"/>
                </a:solidFill>
                <a:latin typeface="メイリオ"/>
                <a:cs typeface="メイリオ"/>
              </a:rPr>
              <a:t> </a:t>
            </a:r>
            <a:r>
              <a:rPr dirty="0" sz="600" spc="-10">
                <a:solidFill>
                  <a:srgbClr val="201F1F"/>
                </a:solidFill>
                <a:latin typeface="メイリオ"/>
                <a:cs typeface="メイリオ"/>
              </a:rPr>
              <a:t>595-</a:t>
            </a:r>
            <a:r>
              <a:rPr dirty="0" sz="600">
                <a:solidFill>
                  <a:srgbClr val="201F1F"/>
                </a:solidFill>
                <a:latin typeface="メイリオ"/>
                <a:cs typeface="メイリオ"/>
              </a:rPr>
              <a:t>606. </a:t>
            </a:r>
            <a:r>
              <a:rPr dirty="0" sz="600" spc="-10">
                <a:solidFill>
                  <a:srgbClr val="201F1F"/>
                </a:solidFill>
                <a:latin typeface="メイリオ"/>
                <a:cs typeface="メイリオ"/>
              </a:rPr>
              <a:t>2022.</a:t>
            </a:r>
            <a:endParaRPr sz="600">
              <a:latin typeface="メイリオ"/>
              <a:cs typeface="メイリオ"/>
            </a:endParaRPr>
          </a:p>
          <a:p>
            <a:pPr algn="just" marL="192405" marR="6985" indent="-144780">
              <a:lnSpc>
                <a:spcPct val="100000"/>
              </a:lnSpc>
              <a:spcBef>
                <a:spcPts val="400"/>
              </a:spcBef>
            </a:pPr>
            <a:r>
              <a:rPr dirty="0" sz="600">
                <a:solidFill>
                  <a:srgbClr val="201F1F"/>
                </a:solidFill>
                <a:latin typeface="メイリオ"/>
                <a:cs typeface="メイリオ"/>
              </a:rPr>
              <a:t>4.</a:t>
            </a:r>
            <a:r>
              <a:rPr dirty="0" sz="600" spc="310">
                <a:solidFill>
                  <a:srgbClr val="201F1F"/>
                </a:solidFill>
                <a:latin typeface="メイリオ"/>
                <a:cs typeface="メイリオ"/>
              </a:rPr>
              <a:t> </a:t>
            </a:r>
            <a:r>
              <a:rPr dirty="0" sz="600">
                <a:solidFill>
                  <a:srgbClr val="201F1F"/>
                </a:solidFill>
                <a:latin typeface="メイリオ"/>
                <a:cs typeface="メイリオ"/>
              </a:rPr>
              <a:t>Landolt</a:t>
            </a:r>
            <a:r>
              <a:rPr dirty="0" sz="600" spc="-10">
                <a:solidFill>
                  <a:srgbClr val="201F1F"/>
                </a:solidFill>
                <a:latin typeface="メイリオ"/>
                <a:cs typeface="メイリオ"/>
              </a:rPr>
              <a:t> H-</a:t>
            </a:r>
            <a:r>
              <a:rPr dirty="0" sz="600">
                <a:solidFill>
                  <a:srgbClr val="201F1F"/>
                </a:solidFill>
                <a:latin typeface="メイリオ"/>
                <a:cs typeface="メイリオ"/>
              </a:rPr>
              <a:t>P,</a:t>
            </a:r>
            <a:r>
              <a:rPr dirty="0" sz="600" spc="-20">
                <a:solidFill>
                  <a:srgbClr val="201F1F"/>
                </a:solidFill>
                <a:latin typeface="メイリオ"/>
                <a:cs typeface="メイリオ"/>
              </a:rPr>
              <a:t> </a:t>
            </a:r>
            <a:r>
              <a:rPr dirty="0" sz="600">
                <a:solidFill>
                  <a:srgbClr val="201F1F"/>
                </a:solidFill>
                <a:latin typeface="メイリオ"/>
                <a:cs typeface="メイリオ"/>
              </a:rPr>
              <a:t>Werth</a:t>
            </a:r>
            <a:r>
              <a:rPr dirty="0" sz="600" spc="-15">
                <a:solidFill>
                  <a:srgbClr val="201F1F"/>
                </a:solidFill>
                <a:latin typeface="メイリオ"/>
                <a:cs typeface="メイリオ"/>
              </a:rPr>
              <a:t> </a:t>
            </a:r>
            <a:r>
              <a:rPr dirty="0" sz="600">
                <a:solidFill>
                  <a:srgbClr val="201F1F"/>
                </a:solidFill>
                <a:latin typeface="メイリオ"/>
                <a:cs typeface="メイリオ"/>
              </a:rPr>
              <a:t>E,</a:t>
            </a:r>
            <a:r>
              <a:rPr dirty="0" sz="600" spc="-20">
                <a:solidFill>
                  <a:srgbClr val="201F1F"/>
                </a:solidFill>
                <a:latin typeface="メイリオ"/>
                <a:cs typeface="メイリオ"/>
              </a:rPr>
              <a:t> </a:t>
            </a:r>
            <a:r>
              <a:rPr dirty="0" sz="600">
                <a:solidFill>
                  <a:srgbClr val="201F1F"/>
                </a:solidFill>
                <a:latin typeface="メイリオ"/>
                <a:cs typeface="メイリオ"/>
              </a:rPr>
              <a:t>Borbély</a:t>
            </a:r>
            <a:r>
              <a:rPr dirty="0" sz="600" spc="-15">
                <a:solidFill>
                  <a:srgbClr val="201F1F"/>
                </a:solidFill>
                <a:latin typeface="メイリオ"/>
                <a:cs typeface="メイリオ"/>
              </a:rPr>
              <a:t> </a:t>
            </a:r>
            <a:r>
              <a:rPr dirty="0" sz="600">
                <a:solidFill>
                  <a:srgbClr val="201F1F"/>
                </a:solidFill>
                <a:latin typeface="メイリオ"/>
                <a:cs typeface="メイリオ"/>
              </a:rPr>
              <a:t>AA,</a:t>
            </a:r>
            <a:r>
              <a:rPr dirty="0" sz="600" spc="-20">
                <a:solidFill>
                  <a:srgbClr val="201F1F"/>
                </a:solidFill>
                <a:latin typeface="メイリオ"/>
                <a:cs typeface="メイリオ"/>
              </a:rPr>
              <a:t> </a:t>
            </a:r>
            <a:r>
              <a:rPr dirty="0" sz="600">
                <a:solidFill>
                  <a:srgbClr val="201F1F"/>
                </a:solidFill>
                <a:latin typeface="メイリオ"/>
                <a:cs typeface="メイリオ"/>
              </a:rPr>
              <a:t>Dijk</a:t>
            </a:r>
            <a:r>
              <a:rPr dirty="0" sz="600" spc="-15">
                <a:solidFill>
                  <a:srgbClr val="201F1F"/>
                </a:solidFill>
                <a:latin typeface="メイリオ"/>
                <a:cs typeface="メイリオ"/>
              </a:rPr>
              <a:t> </a:t>
            </a:r>
            <a:r>
              <a:rPr dirty="0" sz="600">
                <a:solidFill>
                  <a:srgbClr val="201F1F"/>
                </a:solidFill>
                <a:latin typeface="メイリオ"/>
                <a:cs typeface="メイリオ"/>
              </a:rPr>
              <a:t>D-J.</a:t>
            </a:r>
            <a:r>
              <a:rPr dirty="0" sz="600" spc="-20">
                <a:solidFill>
                  <a:srgbClr val="201F1F"/>
                </a:solidFill>
                <a:latin typeface="メイリオ"/>
                <a:cs typeface="メイリオ"/>
              </a:rPr>
              <a:t> </a:t>
            </a:r>
            <a:r>
              <a:rPr dirty="0" sz="600">
                <a:solidFill>
                  <a:srgbClr val="201F1F"/>
                </a:solidFill>
                <a:latin typeface="メイリオ"/>
                <a:cs typeface="メイリオ"/>
              </a:rPr>
              <a:t>Caffeine</a:t>
            </a:r>
            <a:r>
              <a:rPr dirty="0" sz="600" spc="-10">
                <a:solidFill>
                  <a:srgbClr val="201F1F"/>
                </a:solidFill>
                <a:latin typeface="メイリオ"/>
                <a:cs typeface="メイリオ"/>
              </a:rPr>
              <a:t> </a:t>
            </a:r>
            <a:r>
              <a:rPr dirty="0" sz="600">
                <a:solidFill>
                  <a:srgbClr val="201F1F"/>
                </a:solidFill>
                <a:latin typeface="メイリオ"/>
                <a:cs typeface="メイリオ"/>
              </a:rPr>
              <a:t>intake</a:t>
            </a:r>
            <a:r>
              <a:rPr dirty="0" sz="600" spc="-10">
                <a:solidFill>
                  <a:srgbClr val="201F1F"/>
                </a:solidFill>
                <a:latin typeface="メイリオ"/>
                <a:cs typeface="メイリオ"/>
              </a:rPr>
              <a:t> </a:t>
            </a:r>
            <a:r>
              <a:rPr dirty="0" sz="600">
                <a:solidFill>
                  <a:srgbClr val="201F1F"/>
                </a:solidFill>
                <a:latin typeface="メイリオ"/>
                <a:cs typeface="メイリオ"/>
              </a:rPr>
              <a:t>(200</a:t>
            </a:r>
            <a:r>
              <a:rPr dirty="0" sz="600" spc="-20">
                <a:solidFill>
                  <a:srgbClr val="201F1F"/>
                </a:solidFill>
                <a:latin typeface="メイリオ"/>
                <a:cs typeface="メイリオ"/>
              </a:rPr>
              <a:t> </a:t>
            </a:r>
            <a:r>
              <a:rPr dirty="0" sz="600">
                <a:solidFill>
                  <a:srgbClr val="201F1F"/>
                </a:solidFill>
                <a:latin typeface="メイリオ"/>
                <a:cs typeface="メイリオ"/>
              </a:rPr>
              <a:t>mg)</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morning</a:t>
            </a:r>
            <a:r>
              <a:rPr dirty="0" sz="600" spc="70">
                <a:solidFill>
                  <a:srgbClr val="201F1F"/>
                </a:solidFill>
                <a:latin typeface="メイリオ"/>
                <a:cs typeface="メイリオ"/>
              </a:rPr>
              <a:t> </a:t>
            </a:r>
            <a:r>
              <a:rPr dirty="0" sz="600">
                <a:solidFill>
                  <a:srgbClr val="201F1F"/>
                </a:solidFill>
                <a:latin typeface="メイリオ"/>
                <a:cs typeface="メイリオ"/>
              </a:rPr>
              <a:t>affects</a:t>
            </a:r>
            <a:r>
              <a:rPr dirty="0" sz="600" spc="60">
                <a:solidFill>
                  <a:srgbClr val="201F1F"/>
                </a:solidFill>
                <a:latin typeface="メイリオ"/>
                <a:cs typeface="メイリオ"/>
              </a:rPr>
              <a:t> </a:t>
            </a:r>
            <a:r>
              <a:rPr dirty="0" sz="600">
                <a:solidFill>
                  <a:srgbClr val="201F1F"/>
                </a:solidFill>
                <a:latin typeface="メイリオ"/>
                <a:cs typeface="メイリオ"/>
              </a:rPr>
              <a:t>human</a:t>
            </a:r>
            <a:r>
              <a:rPr dirty="0" sz="600" spc="70">
                <a:solidFill>
                  <a:srgbClr val="201F1F"/>
                </a:solidFill>
                <a:latin typeface="メイリオ"/>
                <a:cs typeface="メイリオ"/>
              </a:rPr>
              <a:t> </a:t>
            </a:r>
            <a:r>
              <a:rPr dirty="0" sz="600">
                <a:solidFill>
                  <a:srgbClr val="201F1F"/>
                </a:solidFill>
                <a:latin typeface="メイリオ"/>
                <a:cs typeface="メイリオ"/>
              </a:rPr>
              <a:t>sleep</a:t>
            </a:r>
            <a:r>
              <a:rPr dirty="0" sz="600" spc="65">
                <a:solidFill>
                  <a:srgbClr val="201F1F"/>
                </a:solidFill>
                <a:latin typeface="メイリオ"/>
                <a:cs typeface="メイリオ"/>
              </a:rPr>
              <a:t> </a:t>
            </a:r>
            <a:r>
              <a:rPr dirty="0" sz="600">
                <a:solidFill>
                  <a:srgbClr val="201F1F"/>
                </a:solidFill>
                <a:latin typeface="メイリオ"/>
                <a:cs typeface="メイリオ"/>
              </a:rPr>
              <a:t>and</a:t>
            </a:r>
            <a:r>
              <a:rPr dirty="0" sz="600" spc="65">
                <a:solidFill>
                  <a:srgbClr val="201F1F"/>
                </a:solidFill>
                <a:latin typeface="メイリオ"/>
                <a:cs typeface="メイリオ"/>
              </a:rPr>
              <a:t> </a:t>
            </a:r>
            <a:r>
              <a:rPr dirty="0" sz="600">
                <a:solidFill>
                  <a:srgbClr val="201F1F"/>
                </a:solidFill>
                <a:latin typeface="メイリオ"/>
                <a:cs typeface="メイリオ"/>
              </a:rPr>
              <a:t>EEG</a:t>
            </a:r>
            <a:r>
              <a:rPr dirty="0" sz="600" spc="55">
                <a:solidFill>
                  <a:srgbClr val="201F1F"/>
                </a:solidFill>
                <a:latin typeface="メイリオ"/>
                <a:cs typeface="メイリオ"/>
              </a:rPr>
              <a:t> </a:t>
            </a:r>
            <a:r>
              <a:rPr dirty="0" sz="600">
                <a:solidFill>
                  <a:srgbClr val="201F1F"/>
                </a:solidFill>
                <a:latin typeface="メイリオ"/>
                <a:cs typeface="メイリオ"/>
              </a:rPr>
              <a:t>power</a:t>
            </a:r>
            <a:r>
              <a:rPr dirty="0" sz="600" spc="80">
                <a:solidFill>
                  <a:srgbClr val="201F1F"/>
                </a:solidFill>
                <a:latin typeface="メイリオ"/>
                <a:cs typeface="メイリオ"/>
              </a:rPr>
              <a:t> </a:t>
            </a:r>
            <a:r>
              <a:rPr dirty="0" sz="600">
                <a:solidFill>
                  <a:srgbClr val="201F1F"/>
                </a:solidFill>
                <a:latin typeface="メイリオ"/>
                <a:cs typeface="メイリオ"/>
              </a:rPr>
              <a:t>spectra</a:t>
            </a:r>
            <a:r>
              <a:rPr dirty="0" sz="600" spc="70">
                <a:solidFill>
                  <a:srgbClr val="201F1F"/>
                </a:solidFill>
                <a:latin typeface="メイリオ"/>
                <a:cs typeface="メイリオ"/>
              </a:rPr>
              <a:t> </a:t>
            </a:r>
            <a:r>
              <a:rPr dirty="0" sz="600">
                <a:solidFill>
                  <a:srgbClr val="201F1F"/>
                </a:solidFill>
                <a:latin typeface="メイリオ"/>
                <a:cs typeface="メイリオ"/>
              </a:rPr>
              <a:t>at</a:t>
            </a:r>
            <a:r>
              <a:rPr dirty="0" sz="600" spc="60">
                <a:solidFill>
                  <a:srgbClr val="201F1F"/>
                </a:solidFill>
                <a:latin typeface="メイリオ"/>
                <a:cs typeface="メイリオ"/>
              </a:rPr>
              <a:t> </a:t>
            </a:r>
            <a:r>
              <a:rPr dirty="0" sz="600">
                <a:solidFill>
                  <a:srgbClr val="201F1F"/>
                </a:solidFill>
                <a:latin typeface="メイリオ"/>
                <a:cs typeface="メイリオ"/>
              </a:rPr>
              <a:t>night.</a:t>
            </a:r>
            <a:r>
              <a:rPr dirty="0" sz="600" spc="65">
                <a:solidFill>
                  <a:srgbClr val="201F1F"/>
                </a:solidFill>
                <a:latin typeface="メイリオ"/>
                <a:cs typeface="メイリオ"/>
              </a:rPr>
              <a:t> </a:t>
            </a:r>
            <a:r>
              <a:rPr dirty="0" sz="600">
                <a:solidFill>
                  <a:srgbClr val="201F1F"/>
                </a:solidFill>
                <a:latin typeface="メイリオ"/>
                <a:cs typeface="メイリオ"/>
              </a:rPr>
              <a:t>Brain</a:t>
            </a:r>
            <a:r>
              <a:rPr dirty="0" sz="600" spc="75">
                <a:solidFill>
                  <a:srgbClr val="201F1F"/>
                </a:solidFill>
                <a:latin typeface="メイリオ"/>
                <a:cs typeface="メイリオ"/>
              </a:rPr>
              <a:t> </a:t>
            </a:r>
            <a:r>
              <a:rPr dirty="0" sz="600" spc="-25">
                <a:solidFill>
                  <a:srgbClr val="201F1F"/>
                </a:solidFill>
                <a:latin typeface="メイリオ"/>
                <a:cs typeface="メイリオ"/>
              </a:rPr>
              <a:t>Res</a:t>
            </a:r>
            <a:r>
              <a:rPr dirty="0" sz="600" spc="500">
                <a:solidFill>
                  <a:srgbClr val="201F1F"/>
                </a:solidFill>
                <a:latin typeface="メイリオ"/>
                <a:cs typeface="メイリオ"/>
              </a:rPr>
              <a:t> </a:t>
            </a:r>
            <a:r>
              <a:rPr dirty="0" sz="600">
                <a:solidFill>
                  <a:srgbClr val="201F1F"/>
                </a:solidFill>
                <a:latin typeface="メイリオ"/>
                <a:cs typeface="メイリオ"/>
              </a:rPr>
              <a:t>675:</a:t>
            </a:r>
            <a:r>
              <a:rPr dirty="0" sz="600" spc="-15">
                <a:solidFill>
                  <a:srgbClr val="201F1F"/>
                </a:solidFill>
                <a:latin typeface="メイリオ"/>
                <a:cs typeface="メイリオ"/>
              </a:rPr>
              <a:t> </a:t>
            </a:r>
            <a:r>
              <a:rPr dirty="0" sz="600" spc="-10">
                <a:solidFill>
                  <a:srgbClr val="201F1F"/>
                </a:solidFill>
                <a:latin typeface="メイリオ"/>
                <a:cs typeface="メイリオ"/>
              </a:rPr>
              <a:t>67-</a:t>
            </a:r>
            <a:r>
              <a:rPr dirty="0" sz="600">
                <a:solidFill>
                  <a:srgbClr val="201F1F"/>
                </a:solidFill>
                <a:latin typeface="メイリオ"/>
                <a:cs typeface="メイリオ"/>
              </a:rPr>
              <a:t>74.</a:t>
            </a:r>
            <a:r>
              <a:rPr dirty="0" sz="600" spc="-10">
                <a:solidFill>
                  <a:srgbClr val="201F1F"/>
                </a:solidFill>
                <a:latin typeface="メイリオ"/>
                <a:cs typeface="メイリオ"/>
              </a:rPr>
              <a:t> 1995.</a:t>
            </a:r>
            <a:endParaRPr sz="600">
              <a:latin typeface="メイリオ"/>
              <a:cs typeface="メイリオ"/>
            </a:endParaRPr>
          </a:p>
          <a:p>
            <a:pPr algn="just" marL="192405" marR="5715" indent="-144780">
              <a:lnSpc>
                <a:spcPct val="100000"/>
              </a:lnSpc>
              <a:spcBef>
                <a:spcPts val="405"/>
              </a:spcBef>
            </a:pPr>
            <a:r>
              <a:rPr dirty="0" sz="600">
                <a:solidFill>
                  <a:srgbClr val="201F1F"/>
                </a:solidFill>
                <a:latin typeface="メイリオ"/>
                <a:cs typeface="メイリオ"/>
              </a:rPr>
              <a:t>5.</a:t>
            </a:r>
            <a:r>
              <a:rPr dirty="0" sz="600" spc="310">
                <a:solidFill>
                  <a:srgbClr val="201F1F"/>
                </a:solidFill>
                <a:latin typeface="メイリオ"/>
                <a:cs typeface="メイリオ"/>
              </a:rPr>
              <a:t> </a:t>
            </a:r>
            <a:r>
              <a:rPr dirty="0" sz="600">
                <a:solidFill>
                  <a:srgbClr val="201F1F"/>
                </a:solidFill>
                <a:latin typeface="メイリオ"/>
                <a:cs typeface="メイリオ"/>
              </a:rPr>
              <a:t>Clark</a:t>
            </a:r>
            <a:r>
              <a:rPr dirty="0" sz="600" spc="110">
                <a:solidFill>
                  <a:srgbClr val="201F1F"/>
                </a:solidFill>
                <a:latin typeface="メイリオ"/>
                <a:cs typeface="メイリオ"/>
              </a:rPr>
              <a:t> </a:t>
            </a:r>
            <a:r>
              <a:rPr dirty="0" sz="600">
                <a:solidFill>
                  <a:srgbClr val="201F1F"/>
                </a:solidFill>
                <a:latin typeface="メイリオ"/>
                <a:cs typeface="メイリオ"/>
              </a:rPr>
              <a:t>I,</a:t>
            </a:r>
            <a:r>
              <a:rPr dirty="0" sz="600" spc="100">
                <a:solidFill>
                  <a:srgbClr val="201F1F"/>
                </a:solidFill>
                <a:latin typeface="メイリオ"/>
                <a:cs typeface="メイリオ"/>
              </a:rPr>
              <a:t> </a:t>
            </a:r>
            <a:r>
              <a:rPr dirty="0" sz="600">
                <a:solidFill>
                  <a:srgbClr val="201F1F"/>
                </a:solidFill>
                <a:latin typeface="メイリオ"/>
                <a:cs typeface="メイリオ"/>
              </a:rPr>
              <a:t>Landolt</a:t>
            </a:r>
            <a:r>
              <a:rPr dirty="0" sz="600" spc="110">
                <a:solidFill>
                  <a:srgbClr val="201F1F"/>
                </a:solidFill>
                <a:latin typeface="メイリオ"/>
                <a:cs typeface="メイリオ"/>
              </a:rPr>
              <a:t> </a:t>
            </a:r>
            <a:r>
              <a:rPr dirty="0" sz="600">
                <a:solidFill>
                  <a:srgbClr val="201F1F"/>
                </a:solidFill>
                <a:latin typeface="メイリオ"/>
                <a:cs typeface="メイリオ"/>
              </a:rPr>
              <a:t>HP.</a:t>
            </a:r>
            <a:r>
              <a:rPr dirty="0" sz="600" spc="105">
                <a:solidFill>
                  <a:srgbClr val="201F1F"/>
                </a:solidFill>
                <a:latin typeface="メイリオ"/>
                <a:cs typeface="メイリオ"/>
              </a:rPr>
              <a:t> </a:t>
            </a:r>
            <a:r>
              <a:rPr dirty="0" sz="600">
                <a:solidFill>
                  <a:srgbClr val="201F1F"/>
                </a:solidFill>
                <a:latin typeface="メイリオ"/>
                <a:cs typeface="メイリオ"/>
              </a:rPr>
              <a:t>Coffee,</a:t>
            </a:r>
            <a:r>
              <a:rPr dirty="0" sz="600" spc="105">
                <a:solidFill>
                  <a:srgbClr val="201F1F"/>
                </a:solidFill>
                <a:latin typeface="メイリオ"/>
                <a:cs typeface="メイリオ"/>
              </a:rPr>
              <a:t> </a:t>
            </a:r>
            <a:r>
              <a:rPr dirty="0" sz="600">
                <a:solidFill>
                  <a:srgbClr val="201F1F"/>
                </a:solidFill>
                <a:latin typeface="メイリオ"/>
                <a:cs typeface="メイリオ"/>
              </a:rPr>
              <a:t>caffeine,</a:t>
            </a:r>
            <a:r>
              <a:rPr dirty="0" sz="600" spc="105">
                <a:solidFill>
                  <a:srgbClr val="201F1F"/>
                </a:solidFill>
                <a:latin typeface="メイリオ"/>
                <a:cs typeface="メイリオ"/>
              </a:rPr>
              <a:t> </a:t>
            </a:r>
            <a:r>
              <a:rPr dirty="0" sz="600">
                <a:solidFill>
                  <a:srgbClr val="201F1F"/>
                </a:solidFill>
                <a:latin typeface="メイリオ"/>
                <a:cs typeface="メイリオ"/>
              </a:rPr>
              <a:t>and</a:t>
            </a:r>
            <a:r>
              <a:rPr dirty="0" sz="600" spc="105">
                <a:solidFill>
                  <a:srgbClr val="201F1F"/>
                </a:solidFill>
                <a:latin typeface="メイリオ"/>
                <a:cs typeface="メイリオ"/>
              </a:rPr>
              <a:t> </a:t>
            </a:r>
            <a:r>
              <a:rPr dirty="0" sz="600">
                <a:solidFill>
                  <a:srgbClr val="201F1F"/>
                </a:solidFill>
                <a:latin typeface="メイリオ"/>
                <a:cs typeface="メイリオ"/>
              </a:rPr>
              <a:t>sleep:</a:t>
            </a:r>
            <a:r>
              <a:rPr dirty="0" sz="600" spc="110">
                <a:solidFill>
                  <a:srgbClr val="201F1F"/>
                </a:solidFill>
                <a:latin typeface="メイリオ"/>
                <a:cs typeface="メイリオ"/>
              </a:rPr>
              <a:t> </a:t>
            </a:r>
            <a:r>
              <a:rPr dirty="0" sz="600">
                <a:solidFill>
                  <a:srgbClr val="201F1F"/>
                </a:solidFill>
                <a:latin typeface="メイリオ"/>
                <a:cs typeface="メイリオ"/>
              </a:rPr>
              <a:t>A</a:t>
            </a:r>
            <a:r>
              <a:rPr dirty="0" sz="600" spc="105">
                <a:solidFill>
                  <a:srgbClr val="201F1F"/>
                </a:solidFill>
                <a:latin typeface="メイリオ"/>
                <a:cs typeface="メイリオ"/>
              </a:rPr>
              <a:t> </a:t>
            </a:r>
            <a:r>
              <a:rPr dirty="0" sz="600">
                <a:solidFill>
                  <a:srgbClr val="201F1F"/>
                </a:solidFill>
                <a:latin typeface="メイリオ"/>
                <a:cs typeface="メイリオ"/>
              </a:rPr>
              <a:t>systematic</a:t>
            </a:r>
            <a:r>
              <a:rPr dirty="0" sz="600" spc="105">
                <a:solidFill>
                  <a:srgbClr val="201F1F"/>
                </a:solidFill>
                <a:latin typeface="メイリオ"/>
                <a:cs typeface="メイリオ"/>
              </a:rPr>
              <a:t> </a:t>
            </a:r>
            <a:r>
              <a:rPr dirty="0" sz="600">
                <a:solidFill>
                  <a:srgbClr val="201F1F"/>
                </a:solidFill>
                <a:latin typeface="メイリオ"/>
                <a:cs typeface="メイリオ"/>
              </a:rPr>
              <a:t>review</a:t>
            </a:r>
            <a:r>
              <a:rPr dirty="0" sz="600" spc="114">
                <a:solidFill>
                  <a:srgbClr val="201F1F"/>
                </a:solidFill>
                <a:latin typeface="メイリオ"/>
                <a:cs typeface="メイリオ"/>
              </a:rPr>
              <a:t> </a:t>
            </a:r>
            <a:r>
              <a:rPr dirty="0" sz="600" spc="-25">
                <a:solidFill>
                  <a:srgbClr val="201F1F"/>
                </a:solidFill>
                <a:latin typeface="メイリオ"/>
                <a:cs typeface="メイリオ"/>
              </a:rPr>
              <a:t>of</a:t>
            </a:r>
            <a:r>
              <a:rPr dirty="0" sz="600" spc="500">
                <a:solidFill>
                  <a:srgbClr val="201F1F"/>
                </a:solidFill>
                <a:latin typeface="メイリオ"/>
                <a:cs typeface="メイリオ"/>
              </a:rPr>
              <a:t> </a:t>
            </a:r>
            <a:r>
              <a:rPr dirty="0" sz="600">
                <a:solidFill>
                  <a:srgbClr val="201F1F"/>
                </a:solidFill>
                <a:latin typeface="メイリオ"/>
                <a:cs typeface="メイリオ"/>
              </a:rPr>
              <a:t>epidemiological</a:t>
            </a:r>
            <a:r>
              <a:rPr dirty="0" sz="600" spc="114">
                <a:solidFill>
                  <a:srgbClr val="201F1F"/>
                </a:solidFill>
                <a:latin typeface="メイリオ"/>
                <a:cs typeface="メイリオ"/>
              </a:rPr>
              <a:t> </a:t>
            </a:r>
            <a:r>
              <a:rPr dirty="0" sz="600">
                <a:solidFill>
                  <a:srgbClr val="201F1F"/>
                </a:solidFill>
                <a:latin typeface="メイリオ"/>
                <a:cs typeface="メイリオ"/>
              </a:rPr>
              <a:t>studies</a:t>
            </a:r>
            <a:r>
              <a:rPr dirty="0" sz="600" spc="110">
                <a:solidFill>
                  <a:srgbClr val="201F1F"/>
                </a:solidFill>
                <a:latin typeface="メイリオ"/>
                <a:cs typeface="メイリオ"/>
              </a:rPr>
              <a:t> </a:t>
            </a:r>
            <a:r>
              <a:rPr dirty="0" sz="600">
                <a:solidFill>
                  <a:srgbClr val="201F1F"/>
                </a:solidFill>
                <a:latin typeface="メイリオ"/>
                <a:cs typeface="メイリオ"/>
              </a:rPr>
              <a:t>and</a:t>
            </a:r>
            <a:r>
              <a:rPr dirty="0" sz="600" spc="100">
                <a:solidFill>
                  <a:srgbClr val="201F1F"/>
                </a:solidFill>
                <a:latin typeface="メイリオ"/>
                <a:cs typeface="メイリオ"/>
              </a:rPr>
              <a:t> </a:t>
            </a:r>
            <a:r>
              <a:rPr dirty="0" sz="600">
                <a:solidFill>
                  <a:srgbClr val="201F1F"/>
                </a:solidFill>
                <a:latin typeface="メイリオ"/>
                <a:cs typeface="メイリオ"/>
              </a:rPr>
              <a:t>randomized</a:t>
            </a:r>
            <a:r>
              <a:rPr dirty="0" sz="600" spc="110">
                <a:solidFill>
                  <a:srgbClr val="201F1F"/>
                </a:solidFill>
                <a:latin typeface="メイリオ"/>
                <a:cs typeface="メイリオ"/>
              </a:rPr>
              <a:t> </a:t>
            </a:r>
            <a:r>
              <a:rPr dirty="0" sz="600">
                <a:solidFill>
                  <a:srgbClr val="201F1F"/>
                </a:solidFill>
                <a:latin typeface="メイリオ"/>
                <a:cs typeface="メイリオ"/>
              </a:rPr>
              <a:t>controlled</a:t>
            </a:r>
            <a:r>
              <a:rPr dirty="0" sz="600" spc="110">
                <a:solidFill>
                  <a:srgbClr val="201F1F"/>
                </a:solidFill>
                <a:latin typeface="メイリオ"/>
                <a:cs typeface="メイリオ"/>
              </a:rPr>
              <a:t> </a:t>
            </a:r>
            <a:r>
              <a:rPr dirty="0" sz="600">
                <a:solidFill>
                  <a:srgbClr val="201F1F"/>
                </a:solidFill>
                <a:latin typeface="メイリオ"/>
                <a:cs typeface="メイリオ"/>
              </a:rPr>
              <a:t>trials.</a:t>
            </a:r>
            <a:r>
              <a:rPr dirty="0" sz="600" spc="90">
                <a:solidFill>
                  <a:srgbClr val="201F1F"/>
                </a:solidFill>
                <a:latin typeface="メイリオ"/>
                <a:cs typeface="メイリオ"/>
              </a:rPr>
              <a:t> </a:t>
            </a:r>
            <a:r>
              <a:rPr dirty="0" sz="600">
                <a:solidFill>
                  <a:srgbClr val="201F1F"/>
                </a:solidFill>
                <a:latin typeface="メイリオ"/>
                <a:cs typeface="メイリオ"/>
              </a:rPr>
              <a:t>Sleep</a:t>
            </a:r>
            <a:r>
              <a:rPr dirty="0" sz="600" spc="105">
                <a:solidFill>
                  <a:srgbClr val="201F1F"/>
                </a:solidFill>
                <a:latin typeface="メイリオ"/>
                <a:cs typeface="メイリオ"/>
              </a:rPr>
              <a:t> </a:t>
            </a:r>
            <a:r>
              <a:rPr dirty="0" sz="600">
                <a:solidFill>
                  <a:srgbClr val="201F1F"/>
                </a:solidFill>
                <a:latin typeface="メイリオ"/>
                <a:cs typeface="メイリオ"/>
              </a:rPr>
              <a:t>Med</a:t>
            </a:r>
            <a:r>
              <a:rPr dirty="0" sz="600" spc="105">
                <a:solidFill>
                  <a:srgbClr val="201F1F"/>
                </a:solidFill>
                <a:latin typeface="メイリオ"/>
                <a:cs typeface="メイリオ"/>
              </a:rPr>
              <a:t> </a:t>
            </a:r>
            <a:r>
              <a:rPr dirty="0" sz="600" spc="-25">
                <a:solidFill>
                  <a:srgbClr val="201F1F"/>
                </a:solidFill>
                <a:latin typeface="メイリオ"/>
                <a:cs typeface="メイリオ"/>
              </a:rPr>
              <a:t>Rev</a:t>
            </a:r>
            <a:r>
              <a:rPr dirty="0" sz="600" spc="500">
                <a:solidFill>
                  <a:srgbClr val="201F1F"/>
                </a:solidFill>
                <a:latin typeface="メイリオ"/>
                <a:cs typeface="メイリオ"/>
              </a:rPr>
              <a:t> </a:t>
            </a:r>
            <a:r>
              <a:rPr dirty="0" sz="600">
                <a:solidFill>
                  <a:srgbClr val="201F1F"/>
                </a:solidFill>
                <a:latin typeface="メイリオ"/>
                <a:cs typeface="メイリオ"/>
              </a:rPr>
              <a:t>31:</a:t>
            </a:r>
            <a:r>
              <a:rPr dirty="0" sz="600" spc="-15">
                <a:solidFill>
                  <a:srgbClr val="201F1F"/>
                </a:solidFill>
                <a:latin typeface="メイリオ"/>
                <a:cs typeface="メイリオ"/>
              </a:rPr>
              <a:t> </a:t>
            </a:r>
            <a:r>
              <a:rPr dirty="0" sz="600" spc="-10">
                <a:solidFill>
                  <a:srgbClr val="201F1F"/>
                </a:solidFill>
                <a:latin typeface="メイリオ"/>
                <a:cs typeface="メイリオ"/>
              </a:rPr>
              <a:t>70-</a:t>
            </a:r>
            <a:r>
              <a:rPr dirty="0" sz="600">
                <a:solidFill>
                  <a:srgbClr val="201F1F"/>
                </a:solidFill>
                <a:latin typeface="メイリオ"/>
                <a:cs typeface="メイリオ"/>
              </a:rPr>
              <a:t>78.</a:t>
            </a:r>
            <a:r>
              <a:rPr dirty="0" sz="600" spc="-10">
                <a:solidFill>
                  <a:srgbClr val="201F1F"/>
                </a:solidFill>
                <a:latin typeface="メイリオ"/>
                <a:cs typeface="メイリオ"/>
              </a:rPr>
              <a:t> 2017.</a:t>
            </a:r>
            <a:endParaRPr sz="600">
              <a:latin typeface="メイリオ"/>
              <a:cs typeface="メイリオ"/>
            </a:endParaRPr>
          </a:p>
          <a:p>
            <a:pPr algn="just" marL="192405" marR="6350" indent="-144780">
              <a:lnSpc>
                <a:spcPct val="100000"/>
              </a:lnSpc>
              <a:spcBef>
                <a:spcPts val="400"/>
              </a:spcBef>
            </a:pPr>
            <a:r>
              <a:rPr dirty="0" sz="600">
                <a:solidFill>
                  <a:srgbClr val="201F1F"/>
                </a:solidFill>
                <a:latin typeface="メイリオ"/>
                <a:cs typeface="メイリオ"/>
              </a:rPr>
              <a:t>6.</a:t>
            </a:r>
            <a:r>
              <a:rPr dirty="0" sz="600" spc="320">
                <a:solidFill>
                  <a:srgbClr val="201F1F"/>
                </a:solidFill>
                <a:latin typeface="メイリオ"/>
                <a:cs typeface="メイリオ"/>
              </a:rPr>
              <a:t> </a:t>
            </a:r>
            <a:r>
              <a:rPr dirty="0" sz="600">
                <a:solidFill>
                  <a:srgbClr val="201F1F"/>
                </a:solidFill>
                <a:latin typeface="メイリオ"/>
                <a:cs typeface="メイリオ"/>
              </a:rPr>
              <a:t>Bayard</a:t>
            </a:r>
            <a:r>
              <a:rPr dirty="0" sz="600" spc="210">
                <a:solidFill>
                  <a:srgbClr val="201F1F"/>
                </a:solidFill>
                <a:latin typeface="メイリオ"/>
                <a:cs typeface="メイリオ"/>
              </a:rPr>
              <a:t> </a:t>
            </a:r>
            <a:r>
              <a:rPr dirty="0" sz="600">
                <a:solidFill>
                  <a:srgbClr val="201F1F"/>
                </a:solidFill>
                <a:latin typeface="メイリオ"/>
                <a:cs typeface="メイリオ"/>
              </a:rPr>
              <a:t>M,</a:t>
            </a:r>
            <a:r>
              <a:rPr dirty="0" sz="600" spc="215">
                <a:solidFill>
                  <a:srgbClr val="201F1F"/>
                </a:solidFill>
                <a:latin typeface="メイリオ"/>
                <a:cs typeface="メイリオ"/>
              </a:rPr>
              <a:t> </a:t>
            </a:r>
            <a:r>
              <a:rPr dirty="0" sz="600">
                <a:solidFill>
                  <a:srgbClr val="201F1F"/>
                </a:solidFill>
                <a:latin typeface="メイリオ"/>
                <a:cs typeface="メイリオ"/>
              </a:rPr>
              <a:t>Avonda</a:t>
            </a:r>
            <a:r>
              <a:rPr dirty="0" sz="600" spc="215">
                <a:solidFill>
                  <a:srgbClr val="201F1F"/>
                </a:solidFill>
                <a:latin typeface="メイリオ"/>
                <a:cs typeface="メイリオ"/>
              </a:rPr>
              <a:t> </a:t>
            </a:r>
            <a:r>
              <a:rPr dirty="0" sz="600">
                <a:solidFill>
                  <a:srgbClr val="201F1F"/>
                </a:solidFill>
                <a:latin typeface="メイリオ"/>
                <a:cs typeface="メイリオ"/>
              </a:rPr>
              <a:t>T,</a:t>
            </a:r>
            <a:r>
              <a:rPr dirty="0" sz="600" spc="210">
                <a:solidFill>
                  <a:srgbClr val="201F1F"/>
                </a:solidFill>
                <a:latin typeface="メイリオ"/>
                <a:cs typeface="メイリオ"/>
              </a:rPr>
              <a:t> </a:t>
            </a:r>
            <a:r>
              <a:rPr dirty="0" sz="600">
                <a:solidFill>
                  <a:srgbClr val="201F1F"/>
                </a:solidFill>
                <a:latin typeface="メイリオ"/>
                <a:cs typeface="メイリオ"/>
              </a:rPr>
              <a:t>Wadzinski</a:t>
            </a:r>
            <a:r>
              <a:rPr dirty="0" sz="600" spc="215">
                <a:solidFill>
                  <a:srgbClr val="201F1F"/>
                </a:solidFill>
                <a:latin typeface="メイリオ"/>
                <a:cs typeface="メイリオ"/>
              </a:rPr>
              <a:t> </a:t>
            </a:r>
            <a:r>
              <a:rPr dirty="0" sz="600">
                <a:solidFill>
                  <a:srgbClr val="201F1F"/>
                </a:solidFill>
                <a:latin typeface="メイリオ"/>
                <a:cs typeface="メイリオ"/>
              </a:rPr>
              <a:t>J.</a:t>
            </a:r>
            <a:r>
              <a:rPr dirty="0" sz="600" spc="210">
                <a:solidFill>
                  <a:srgbClr val="201F1F"/>
                </a:solidFill>
                <a:latin typeface="メイリオ"/>
                <a:cs typeface="メイリオ"/>
              </a:rPr>
              <a:t> </a:t>
            </a:r>
            <a:r>
              <a:rPr dirty="0" sz="600">
                <a:solidFill>
                  <a:srgbClr val="201F1F"/>
                </a:solidFill>
                <a:latin typeface="メイリオ"/>
                <a:cs typeface="メイリオ"/>
              </a:rPr>
              <a:t>Restless</a:t>
            </a:r>
            <a:r>
              <a:rPr dirty="0" sz="600" spc="220">
                <a:solidFill>
                  <a:srgbClr val="201F1F"/>
                </a:solidFill>
                <a:latin typeface="メイリオ"/>
                <a:cs typeface="メイリオ"/>
              </a:rPr>
              <a:t> </a:t>
            </a:r>
            <a:r>
              <a:rPr dirty="0" sz="600">
                <a:solidFill>
                  <a:srgbClr val="201F1F"/>
                </a:solidFill>
                <a:latin typeface="メイリオ"/>
                <a:cs typeface="メイリオ"/>
              </a:rPr>
              <a:t>legs</a:t>
            </a:r>
            <a:r>
              <a:rPr dirty="0" sz="600" spc="204">
                <a:solidFill>
                  <a:srgbClr val="201F1F"/>
                </a:solidFill>
                <a:latin typeface="メイリオ"/>
                <a:cs typeface="メイリオ"/>
              </a:rPr>
              <a:t> </a:t>
            </a:r>
            <a:r>
              <a:rPr dirty="0" sz="600">
                <a:solidFill>
                  <a:srgbClr val="201F1F"/>
                </a:solidFill>
                <a:latin typeface="メイリオ"/>
                <a:cs typeface="メイリオ"/>
              </a:rPr>
              <a:t>syndrome.</a:t>
            </a:r>
            <a:r>
              <a:rPr dirty="0" sz="600" spc="210">
                <a:solidFill>
                  <a:srgbClr val="201F1F"/>
                </a:solidFill>
                <a:latin typeface="メイリオ"/>
                <a:cs typeface="メイリオ"/>
              </a:rPr>
              <a:t> </a:t>
            </a:r>
            <a:r>
              <a:rPr dirty="0" sz="600">
                <a:solidFill>
                  <a:srgbClr val="201F1F"/>
                </a:solidFill>
                <a:latin typeface="メイリオ"/>
                <a:cs typeface="メイリオ"/>
              </a:rPr>
              <a:t>Am</a:t>
            </a:r>
            <a:r>
              <a:rPr dirty="0" sz="600" spc="220">
                <a:solidFill>
                  <a:srgbClr val="201F1F"/>
                </a:solidFill>
                <a:latin typeface="メイリオ"/>
                <a:cs typeface="メイリオ"/>
              </a:rPr>
              <a:t> </a:t>
            </a:r>
            <a:r>
              <a:rPr dirty="0" sz="600" spc="-25">
                <a:solidFill>
                  <a:srgbClr val="201F1F"/>
                </a:solidFill>
                <a:latin typeface="メイリオ"/>
                <a:cs typeface="メイリオ"/>
              </a:rPr>
              <a:t>Fam</a:t>
            </a:r>
            <a:r>
              <a:rPr dirty="0" sz="600" spc="500">
                <a:solidFill>
                  <a:srgbClr val="201F1F"/>
                </a:solidFill>
                <a:latin typeface="メイリオ"/>
                <a:cs typeface="メイリオ"/>
              </a:rPr>
              <a:t> </a:t>
            </a:r>
            <a:r>
              <a:rPr dirty="0" sz="600">
                <a:solidFill>
                  <a:srgbClr val="201F1F"/>
                </a:solidFill>
                <a:latin typeface="メイリオ"/>
                <a:cs typeface="メイリオ"/>
              </a:rPr>
              <a:t>Physician</a:t>
            </a:r>
            <a:r>
              <a:rPr dirty="0" sz="600" spc="-25">
                <a:solidFill>
                  <a:srgbClr val="201F1F"/>
                </a:solidFill>
                <a:latin typeface="メイリオ"/>
                <a:cs typeface="メイリオ"/>
              </a:rPr>
              <a:t> </a:t>
            </a:r>
            <a:r>
              <a:rPr dirty="0" sz="600">
                <a:solidFill>
                  <a:srgbClr val="201F1F"/>
                </a:solidFill>
                <a:latin typeface="メイリオ"/>
                <a:cs typeface="メイリオ"/>
              </a:rPr>
              <a:t>78:</a:t>
            </a:r>
            <a:r>
              <a:rPr dirty="0" sz="600" spc="-20">
                <a:solidFill>
                  <a:srgbClr val="201F1F"/>
                </a:solidFill>
                <a:latin typeface="メイリオ"/>
                <a:cs typeface="メイリオ"/>
              </a:rPr>
              <a:t> </a:t>
            </a:r>
            <a:r>
              <a:rPr dirty="0" sz="600" spc="-10">
                <a:solidFill>
                  <a:srgbClr val="201F1F"/>
                </a:solidFill>
                <a:latin typeface="メイリオ"/>
                <a:cs typeface="メイリオ"/>
              </a:rPr>
              <a:t>235-</a:t>
            </a:r>
            <a:r>
              <a:rPr dirty="0" sz="600">
                <a:solidFill>
                  <a:srgbClr val="201F1F"/>
                </a:solidFill>
                <a:latin typeface="メイリオ"/>
                <a:cs typeface="メイリオ"/>
              </a:rPr>
              <a:t>240,</a:t>
            </a:r>
            <a:r>
              <a:rPr dirty="0" sz="600" spc="-20">
                <a:solidFill>
                  <a:srgbClr val="201F1F"/>
                </a:solidFill>
                <a:latin typeface="メイリオ"/>
                <a:cs typeface="メイリオ"/>
              </a:rPr>
              <a:t> 2008.</a:t>
            </a:r>
            <a:endParaRPr sz="600">
              <a:latin typeface="メイリオ"/>
              <a:cs typeface="メイリオ"/>
            </a:endParaRPr>
          </a:p>
          <a:p>
            <a:pPr algn="just" marL="192405" marR="7620" indent="-144780">
              <a:lnSpc>
                <a:spcPct val="100000"/>
              </a:lnSpc>
              <a:spcBef>
                <a:spcPts val="395"/>
              </a:spcBef>
            </a:pPr>
            <a:r>
              <a:rPr dirty="0" sz="600">
                <a:solidFill>
                  <a:srgbClr val="201F1F"/>
                </a:solidFill>
                <a:latin typeface="メイリオ"/>
                <a:cs typeface="メイリオ"/>
              </a:rPr>
              <a:t>7.</a:t>
            </a:r>
            <a:r>
              <a:rPr dirty="0" sz="600" spc="310">
                <a:solidFill>
                  <a:srgbClr val="201F1F"/>
                </a:solidFill>
                <a:latin typeface="メイリオ"/>
                <a:cs typeface="メイリオ"/>
              </a:rPr>
              <a:t> </a:t>
            </a:r>
            <a:r>
              <a:rPr dirty="0" sz="600">
                <a:solidFill>
                  <a:srgbClr val="201F1F"/>
                </a:solidFill>
                <a:latin typeface="メイリオ"/>
                <a:cs typeface="メイリオ"/>
              </a:rPr>
              <a:t>Lutz EG. Restless</a:t>
            </a:r>
            <a:r>
              <a:rPr dirty="0" sz="600" spc="65">
                <a:solidFill>
                  <a:srgbClr val="201F1F"/>
                </a:solidFill>
                <a:latin typeface="メイリオ"/>
                <a:cs typeface="メイリオ"/>
              </a:rPr>
              <a:t> </a:t>
            </a:r>
            <a:r>
              <a:rPr dirty="0" sz="600">
                <a:solidFill>
                  <a:srgbClr val="201F1F"/>
                </a:solidFill>
                <a:latin typeface="メイリオ"/>
                <a:cs typeface="メイリオ"/>
              </a:rPr>
              <a:t>legs, anxiety and caffeinism. J Clin</a:t>
            </a:r>
            <a:r>
              <a:rPr dirty="0" sz="600" spc="65">
                <a:solidFill>
                  <a:srgbClr val="201F1F"/>
                </a:solidFill>
                <a:latin typeface="メイリオ"/>
                <a:cs typeface="メイリオ"/>
              </a:rPr>
              <a:t> </a:t>
            </a:r>
            <a:r>
              <a:rPr dirty="0" sz="600">
                <a:solidFill>
                  <a:srgbClr val="201F1F"/>
                </a:solidFill>
                <a:latin typeface="メイリオ"/>
                <a:cs typeface="メイリオ"/>
              </a:rPr>
              <a:t>Psychiatry 39: </a:t>
            </a:r>
            <a:r>
              <a:rPr dirty="0" sz="600" spc="-20">
                <a:solidFill>
                  <a:srgbClr val="201F1F"/>
                </a:solidFill>
                <a:latin typeface="メイリオ"/>
                <a:cs typeface="メイリオ"/>
              </a:rPr>
              <a:t>693-</a:t>
            </a:r>
            <a:r>
              <a:rPr dirty="0" sz="600">
                <a:solidFill>
                  <a:srgbClr val="201F1F"/>
                </a:solidFill>
                <a:latin typeface="メイリオ"/>
                <a:cs typeface="メイリオ"/>
              </a:rPr>
              <a:t>698,</a:t>
            </a:r>
            <a:r>
              <a:rPr dirty="0" sz="600" spc="-30">
                <a:solidFill>
                  <a:srgbClr val="201F1F"/>
                </a:solidFill>
                <a:latin typeface="メイリオ"/>
                <a:cs typeface="メイリオ"/>
              </a:rPr>
              <a:t> </a:t>
            </a:r>
            <a:r>
              <a:rPr dirty="0" sz="600" spc="-10">
                <a:solidFill>
                  <a:srgbClr val="201F1F"/>
                </a:solidFill>
                <a:latin typeface="メイリオ"/>
                <a:cs typeface="メイリオ"/>
              </a:rPr>
              <a:t>1978.</a:t>
            </a:r>
            <a:endParaRPr sz="600">
              <a:latin typeface="メイリオ"/>
              <a:cs typeface="メイリオ"/>
            </a:endParaRPr>
          </a:p>
          <a:p>
            <a:pPr algn="just" marL="192405" marR="6350" indent="-144780">
              <a:lnSpc>
                <a:spcPct val="100000"/>
              </a:lnSpc>
              <a:spcBef>
                <a:spcPts val="405"/>
              </a:spcBef>
            </a:pPr>
            <a:r>
              <a:rPr dirty="0" sz="600">
                <a:solidFill>
                  <a:srgbClr val="201F1F"/>
                </a:solidFill>
                <a:latin typeface="メイリオ"/>
                <a:cs typeface="メイリオ"/>
              </a:rPr>
              <a:t>8.</a:t>
            </a:r>
            <a:r>
              <a:rPr dirty="0" sz="600" spc="310">
                <a:solidFill>
                  <a:srgbClr val="201F1F"/>
                </a:solidFill>
                <a:latin typeface="メイリオ"/>
                <a:cs typeface="メイリオ"/>
              </a:rPr>
              <a:t> </a:t>
            </a:r>
            <a:r>
              <a:rPr dirty="0" sz="600">
                <a:solidFill>
                  <a:srgbClr val="201F1F"/>
                </a:solidFill>
                <a:latin typeface="メイリオ"/>
                <a:cs typeface="メイリオ"/>
              </a:rPr>
              <a:t>Ohayon</a:t>
            </a:r>
            <a:r>
              <a:rPr dirty="0" sz="600" spc="75">
                <a:solidFill>
                  <a:srgbClr val="201F1F"/>
                </a:solidFill>
                <a:latin typeface="メイリオ"/>
                <a:cs typeface="メイリオ"/>
              </a:rPr>
              <a:t> </a:t>
            </a:r>
            <a:r>
              <a:rPr dirty="0" sz="600">
                <a:solidFill>
                  <a:srgbClr val="201F1F"/>
                </a:solidFill>
                <a:latin typeface="メイリオ"/>
                <a:cs typeface="メイリオ"/>
              </a:rPr>
              <a:t>MM,</a:t>
            </a:r>
            <a:r>
              <a:rPr dirty="0" sz="600" spc="75">
                <a:solidFill>
                  <a:srgbClr val="201F1F"/>
                </a:solidFill>
                <a:latin typeface="メイリオ"/>
                <a:cs typeface="メイリオ"/>
              </a:rPr>
              <a:t> </a:t>
            </a:r>
            <a:r>
              <a:rPr dirty="0" sz="600">
                <a:solidFill>
                  <a:srgbClr val="201F1F"/>
                </a:solidFill>
                <a:latin typeface="メイリオ"/>
                <a:cs typeface="メイリオ"/>
              </a:rPr>
              <a:t>Li</a:t>
            </a:r>
            <a:r>
              <a:rPr dirty="0" sz="600" spc="75">
                <a:solidFill>
                  <a:srgbClr val="201F1F"/>
                </a:solidFill>
                <a:latin typeface="メイリオ"/>
                <a:cs typeface="メイリオ"/>
              </a:rPr>
              <a:t> </a:t>
            </a:r>
            <a:r>
              <a:rPr dirty="0" sz="600">
                <a:solidFill>
                  <a:srgbClr val="201F1F"/>
                </a:solidFill>
                <a:latin typeface="メイリオ"/>
                <a:cs typeface="メイリオ"/>
              </a:rPr>
              <a:t>KK,</a:t>
            </a:r>
            <a:r>
              <a:rPr dirty="0" sz="600" spc="75">
                <a:solidFill>
                  <a:srgbClr val="201F1F"/>
                </a:solidFill>
                <a:latin typeface="メイリオ"/>
                <a:cs typeface="メイリオ"/>
              </a:rPr>
              <a:t> </a:t>
            </a:r>
            <a:r>
              <a:rPr dirty="0" sz="600">
                <a:solidFill>
                  <a:srgbClr val="201F1F"/>
                </a:solidFill>
                <a:latin typeface="メイリオ"/>
                <a:cs typeface="メイリオ"/>
              </a:rPr>
              <a:t>Guilleminault</a:t>
            </a:r>
            <a:r>
              <a:rPr dirty="0" sz="600" spc="70">
                <a:solidFill>
                  <a:srgbClr val="201F1F"/>
                </a:solidFill>
                <a:latin typeface="メイリオ"/>
                <a:cs typeface="メイリオ"/>
              </a:rPr>
              <a:t> </a:t>
            </a:r>
            <a:r>
              <a:rPr dirty="0" sz="600">
                <a:solidFill>
                  <a:srgbClr val="201F1F"/>
                </a:solidFill>
                <a:latin typeface="メイリオ"/>
                <a:cs typeface="メイリオ"/>
              </a:rPr>
              <a:t>C.</a:t>
            </a:r>
            <a:r>
              <a:rPr dirty="0" sz="600" spc="75">
                <a:solidFill>
                  <a:srgbClr val="201F1F"/>
                </a:solidFill>
                <a:latin typeface="メイリオ"/>
                <a:cs typeface="メイリオ"/>
              </a:rPr>
              <a:t> </a:t>
            </a:r>
            <a:r>
              <a:rPr dirty="0" sz="600">
                <a:solidFill>
                  <a:srgbClr val="201F1F"/>
                </a:solidFill>
                <a:latin typeface="メイリオ"/>
                <a:cs typeface="メイリオ"/>
              </a:rPr>
              <a:t>Risk</a:t>
            </a:r>
            <a:r>
              <a:rPr dirty="0" sz="600" spc="65">
                <a:solidFill>
                  <a:srgbClr val="201F1F"/>
                </a:solidFill>
                <a:latin typeface="メイリオ"/>
                <a:cs typeface="メイリオ"/>
              </a:rPr>
              <a:t> </a:t>
            </a:r>
            <a:r>
              <a:rPr dirty="0" sz="600">
                <a:solidFill>
                  <a:srgbClr val="201F1F"/>
                </a:solidFill>
                <a:latin typeface="メイリオ"/>
                <a:cs typeface="メイリオ"/>
              </a:rPr>
              <a:t>factors</a:t>
            </a:r>
            <a:r>
              <a:rPr dirty="0" sz="600" spc="70">
                <a:solidFill>
                  <a:srgbClr val="201F1F"/>
                </a:solidFill>
                <a:latin typeface="メイリオ"/>
                <a:cs typeface="メイリオ"/>
              </a:rPr>
              <a:t> </a:t>
            </a:r>
            <a:r>
              <a:rPr dirty="0" sz="600">
                <a:solidFill>
                  <a:srgbClr val="201F1F"/>
                </a:solidFill>
                <a:latin typeface="メイリオ"/>
                <a:cs typeface="メイリオ"/>
              </a:rPr>
              <a:t>for</a:t>
            </a:r>
            <a:r>
              <a:rPr dirty="0" sz="600" spc="80">
                <a:solidFill>
                  <a:srgbClr val="201F1F"/>
                </a:solidFill>
                <a:latin typeface="メイリオ"/>
                <a:cs typeface="メイリオ"/>
              </a:rPr>
              <a:t> </a:t>
            </a:r>
            <a:r>
              <a:rPr dirty="0" sz="600">
                <a:solidFill>
                  <a:srgbClr val="201F1F"/>
                </a:solidFill>
                <a:latin typeface="メイリオ"/>
                <a:cs typeface="メイリオ"/>
              </a:rPr>
              <a:t>sleep</a:t>
            </a:r>
            <a:r>
              <a:rPr dirty="0" sz="600" spc="70">
                <a:solidFill>
                  <a:srgbClr val="201F1F"/>
                </a:solidFill>
                <a:latin typeface="メイリオ"/>
                <a:cs typeface="メイリオ"/>
              </a:rPr>
              <a:t> </a:t>
            </a:r>
            <a:r>
              <a:rPr dirty="0" sz="600">
                <a:solidFill>
                  <a:srgbClr val="201F1F"/>
                </a:solidFill>
                <a:latin typeface="メイリオ"/>
                <a:cs typeface="メイリオ"/>
              </a:rPr>
              <a:t>bruxism</a:t>
            </a:r>
            <a:r>
              <a:rPr dirty="0" sz="600" spc="70">
                <a:solidFill>
                  <a:srgbClr val="201F1F"/>
                </a:solidFill>
                <a:latin typeface="メイリオ"/>
                <a:cs typeface="メイリオ"/>
              </a:rPr>
              <a:t> </a:t>
            </a:r>
            <a:r>
              <a:rPr dirty="0" sz="600">
                <a:solidFill>
                  <a:srgbClr val="201F1F"/>
                </a:solidFill>
                <a:latin typeface="メイリオ"/>
                <a:cs typeface="メイリオ"/>
              </a:rPr>
              <a:t>in</a:t>
            </a:r>
            <a:r>
              <a:rPr dirty="0" sz="600" spc="75">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general</a:t>
            </a:r>
            <a:r>
              <a:rPr dirty="0" sz="600" spc="-25">
                <a:solidFill>
                  <a:srgbClr val="201F1F"/>
                </a:solidFill>
                <a:latin typeface="メイリオ"/>
                <a:cs typeface="メイリオ"/>
              </a:rPr>
              <a:t> </a:t>
            </a:r>
            <a:r>
              <a:rPr dirty="0" sz="600">
                <a:solidFill>
                  <a:srgbClr val="201F1F"/>
                </a:solidFill>
                <a:latin typeface="メイリオ"/>
                <a:cs typeface="メイリオ"/>
              </a:rPr>
              <a:t>population.</a:t>
            </a:r>
            <a:r>
              <a:rPr dirty="0" sz="600" spc="-20">
                <a:solidFill>
                  <a:srgbClr val="201F1F"/>
                </a:solidFill>
                <a:latin typeface="メイリオ"/>
                <a:cs typeface="メイリオ"/>
              </a:rPr>
              <a:t> </a:t>
            </a:r>
            <a:r>
              <a:rPr dirty="0" sz="600">
                <a:solidFill>
                  <a:srgbClr val="201F1F"/>
                </a:solidFill>
                <a:latin typeface="メイリオ"/>
                <a:cs typeface="メイリオ"/>
              </a:rPr>
              <a:t>Chest</a:t>
            </a:r>
            <a:r>
              <a:rPr dirty="0" sz="600" spc="-35">
                <a:solidFill>
                  <a:srgbClr val="201F1F"/>
                </a:solidFill>
                <a:latin typeface="メイリオ"/>
                <a:cs typeface="メイリオ"/>
              </a:rPr>
              <a:t> </a:t>
            </a:r>
            <a:r>
              <a:rPr dirty="0" sz="600">
                <a:solidFill>
                  <a:srgbClr val="201F1F"/>
                </a:solidFill>
                <a:latin typeface="メイリオ"/>
                <a:cs typeface="メイリオ"/>
              </a:rPr>
              <a:t>119:</a:t>
            </a:r>
            <a:r>
              <a:rPr dirty="0" sz="600" spc="-20">
                <a:solidFill>
                  <a:srgbClr val="201F1F"/>
                </a:solidFill>
                <a:latin typeface="メイリオ"/>
                <a:cs typeface="メイリオ"/>
              </a:rPr>
              <a:t> </a:t>
            </a:r>
            <a:r>
              <a:rPr dirty="0" sz="600" spc="-10">
                <a:solidFill>
                  <a:srgbClr val="201F1F"/>
                </a:solidFill>
                <a:latin typeface="メイリオ"/>
                <a:cs typeface="メイリオ"/>
              </a:rPr>
              <a:t>53-</a:t>
            </a:r>
            <a:r>
              <a:rPr dirty="0" sz="600">
                <a:solidFill>
                  <a:srgbClr val="201F1F"/>
                </a:solidFill>
                <a:latin typeface="メイリオ"/>
                <a:cs typeface="メイリオ"/>
              </a:rPr>
              <a:t>61,</a:t>
            </a:r>
            <a:r>
              <a:rPr dirty="0" sz="600" spc="-20">
                <a:solidFill>
                  <a:srgbClr val="201F1F"/>
                </a:solidFill>
                <a:latin typeface="メイリオ"/>
                <a:cs typeface="メイリオ"/>
              </a:rPr>
              <a:t> </a:t>
            </a:r>
            <a:r>
              <a:rPr dirty="0" sz="600" spc="-10">
                <a:solidFill>
                  <a:srgbClr val="201F1F"/>
                </a:solidFill>
                <a:latin typeface="メイリオ"/>
                <a:cs typeface="メイリオ"/>
              </a:rPr>
              <a:t>2001.</a:t>
            </a:r>
            <a:endParaRPr sz="600">
              <a:latin typeface="メイリオ"/>
              <a:cs typeface="メイリオ"/>
            </a:endParaRPr>
          </a:p>
          <a:p>
            <a:pPr algn="just" marL="192405" marR="6350" indent="-144780">
              <a:lnSpc>
                <a:spcPct val="100000"/>
              </a:lnSpc>
              <a:spcBef>
                <a:spcPts val="400"/>
              </a:spcBef>
            </a:pPr>
            <a:r>
              <a:rPr dirty="0" sz="600">
                <a:solidFill>
                  <a:srgbClr val="201F1F"/>
                </a:solidFill>
                <a:latin typeface="メイリオ"/>
                <a:cs typeface="メイリオ"/>
              </a:rPr>
              <a:t>9</a:t>
            </a:r>
            <a:r>
              <a:rPr dirty="0" sz="600" spc="-5">
                <a:solidFill>
                  <a:srgbClr val="201F1F"/>
                </a:solidFill>
                <a:latin typeface="メイリオ"/>
                <a:cs typeface="メイリオ"/>
              </a:rPr>
              <a:t>. ファイザー株式会社. 日本薬局方 カフェイン水和物. 医薬品インタビューフォーム,</a:t>
            </a:r>
            <a:r>
              <a:rPr dirty="0" sz="600" spc="-10">
                <a:solidFill>
                  <a:srgbClr val="201F1F"/>
                </a:solidFill>
                <a:latin typeface="メイリオ"/>
                <a:cs typeface="メイリオ"/>
              </a:rPr>
              <a:t>2013.</a:t>
            </a:r>
            <a:endParaRPr sz="600">
              <a:latin typeface="メイリオ"/>
              <a:cs typeface="メイリオ"/>
            </a:endParaRPr>
          </a:p>
          <a:p>
            <a:pPr algn="just" marL="192405" marR="6985" indent="-144780">
              <a:lnSpc>
                <a:spcPct val="100000"/>
              </a:lnSpc>
              <a:spcBef>
                <a:spcPts val="395"/>
              </a:spcBef>
            </a:pPr>
            <a:r>
              <a:rPr dirty="0" sz="600">
                <a:solidFill>
                  <a:srgbClr val="201F1F"/>
                </a:solidFill>
                <a:latin typeface="メイリオ"/>
                <a:cs typeface="メイリオ"/>
              </a:rPr>
              <a:t>10.</a:t>
            </a:r>
            <a:r>
              <a:rPr dirty="0" sz="600" spc="-30">
                <a:solidFill>
                  <a:srgbClr val="201F1F"/>
                </a:solidFill>
                <a:latin typeface="メイリオ"/>
                <a:cs typeface="メイリオ"/>
              </a:rPr>
              <a:t> </a:t>
            </a:r>
            <a:r>
              <a:rPr dirty="0" sz="600">
                <a:solidFill>
                  <a:srgbClr val="201F1F"/>
                </a:solidFill>
                <a:latin typeface="メイリオ"/>
                <a:cs typeface="メイリオ"/>
              </a:rPr>
              <a:t>Gardiner</a:t>
            </a:r>
            <a:r>
              <a:rPr dirty="0" sz="600" spc="229">
                <a:solidFill>
                  <a:srgbClr val="201F1F"/>
                </a:solidFill>
                <a:latin typeface="メイリオ"/>
                <a:cs typeface="メイリオ"/>
              </a:rPr>
              <a:t> </a:t>
            </a:r>
            <a:r>
              <a:rPr dirty="0" sz="600">
                <a:solidFill>
                  <a:srgbClr val="201F1F"/>
                </a:solidFill>
                <a:latin typeface="メイリオ"/>
                <a:cs typeface="メイリオ"/>
              </a:rPr>
              <a:t>C,</a:t>
            </a:r>
            <a:r>
              <a:rPr dirty="0" sz="600" spc="225">
                <a:solidFill>
                  <a:srgbClr val="201F1F"/>
                </a:solidFill>
                <a:latin typeface="メイリオ"/>
                <a:cs typeface="メイリオ"/>
              </a:rPr>
              <a:t> </a:t>
            </a:r>
            <a:r>
              <a:rPr dirty="0" sz="600">
                <a:solidFill>
                  <a:srgbClr val="201F1F"/>
                </a:solidFill>
                <a:latin typeface="メイリオ"/>
                <a:cs typeface="メイリオ"/>
              </a:rPr>
              <a:t>Weakley</a:t>
            </a:r>
            <a:r>
              <a:rPr dirty="0" sz="600" spc="225">
                <a:solidFill>
                  <a:srgbClr val="201F1F"/>
                </a:solidFill>
                <a:latin typeface="メイリオ"/>
                <a:cs typeface="メイリオ"/>
              </a:rPr>
              <a:t> </a:t>
            </a:r>
            <a:r>
              <a:rPr dirty="0" sz="600">
                <a:solidFill>
                  <a:srgbClr val="201F1F"/>
                </a:solidFill>
                <a:latin typeface="メイリオ"/>
                <a:cs typeface="メイリオ"/>
              </a:rPr>
              <a:t>J,</a:t>
            </a:r>
            <a:r>
              <a:rPr dirty="0" sz="600" spc="225">
                <a:solidFill>
                  <a:srgbClr val="201F1F"/>
                </a:solidFill>
                <a:latin typeface="メイリオ"/>
                <a:cs typeface="メイリオ"/>
              </a:rPr>
              <a:t> </a:t>
            </a:r>
            <a:r>
              <a:rPr dirty="0" sz="600">
                <a:solidFill>
                  <a:srgbClr val="201F1F"/>
                </a:solidFill>
                <a:latin typeface="メイリオ"/>
                <a:cs typeface="メイリオ"/>
              </a:rPr>
              <a:t>Burke</a:t>
            </a:r>
            <a:r>
              <a:rPr dirty="0" sz="600" spc="229">
                <a:solidFill>
                  <a:srgbClr val="201F1F"/>
                </a:solidFill>
                <a:latin typeface="メイリオ"/>
                <a:cs typeface="メイリオ"/>
              </a:rPr>
              <a:t> </a:t>
            </a:r>
            <a:r>
              <a:rPr dirty="0" sz="600">
                <a:solidFill>
                  <a:srgbClr val="201F1F"/>
                </a:solidFill>
                <a:latin typeface="メイリオ"/>
                <a:cs typeface="メイリオ"/>
              </a:rPr>
              <a:t>LM,</a:t>
            </a:r>
            <a:r>
              <a:rPr dirty="0" sz="600" spc="225">
                <a:solidFill>
                  <a:srgbClr val="201F1F"/>
                </a:solidFill>
                <a:latin typeface="メイリオ"/>
                <a:cs typeface="メイリオ"/>
              </a:rPr>
              <a:t> </a:t>
            </a:r>
            <a:r>
              <a:rPr dirty="0" sz="600">
                <a:solidFill>
                  <a:srgbClr val="201F1F"/>
                </a:solidFill>
                <a:latin typeface="メイリオ"/>
                <a:cs typeface="メイリオ"/>
              </a:rPr>
              <a:t>Roach</a:t>
            </a:r>
            <a:r>
              <a:rPr dirty="0" sz="600" spc="225">
                <a:solidFill>
                  <a:srgbClr val="201F1F"/>
                </a:solidFill>
                <a:latin typeface="メイリオ"/>
                <a:cs typeface="メイリオ"/>
              </a:rPr>
              <a:t> </a:t>
            </a:r>
            <a:r>
              <a:rPr dirty="0" sz="600">
                <a:solidFill>
                  <a:srgbClr val="201F1F"/>
                </a:solidFill>
                <a:latin typeface="メイリオ"/>
                <a:cs typeface="メイリオ"/>
              </a:rPr>
              <a:t>GD,</a:t>
            </a:r>
            <a:r>
              <a:rPr dirty="0" sz="600" spc="220">
                <a:solidFill>
                  <a:srgbClr val="201F1F"/>
                </a:solidFill>
                <a:latin typeface="メイリオ"/>
                <a:cs typeface="メイリオ"/>
              </a:rPr>
              <a:t> </a:t>
            </a:r>
            <a:r>
              <a:rPr dirty="0" sz="600">
                <a:solidFill>
                  <a:srgbClr val="201F1F"/>
                </a:solidFill>
                <a:latin typeface="メイリオ"/>
                <a:cs typeface="メイリオ"/>
              </a:rPr>
              <a:t>Sargent</a:t>
            </a:r>
            <a:r>
              <a:rPr dirty="0" sz="600" spc="229">
                <a:solidFill>
                  <a:srgbClr val="201F1F"/>
                </a:solidFill>
                <a:latin typeface="メイリオ"/>
                <a:cs typeface="メイリオ"/>
              </a:rPr>
              <a:t> </a:t>
            </a:r>
            <a:r>
              <a:rPr dirty="0" sz="600">
                <a:solidFill>
                  <a:srgbClr val="201F1F"/>
                </a:solidFill>
                <a:latin typeface="メイリオ"/>
                <a:cs typeface="メイリオ"/>
              </a:rPr>
              <a:t>C,</a:t>
            </a:r>
            <a:r>
              <a:rPr dirty="0" sz="600" spc="225">
                <a:solidFill>
                  <a:srgbClr val="201F1F"/>
                </a:solidFill>
                <a:latin typeface="メイリオ"/>
                <a:cs typeface="メイリオ"/>
              </a:rPr>
              <a:t> </a:t>
            </a:r>
            <a:r>
              <a:rPr dirty="0" sz="600">
                <a:solidFill>
                  <a:srgbClr val="201F1F"/>
                </a:solidFill>
                <a:latin typeface="メイリオ"/>
                <a:cs typeface="メイリオ"/>
              </a:rPr>
              <a:t>Maniar</a:t>
            </a:r>
            <a:r>
              <a:rPr dirty="0" sz="600" spc="229">
                <a:solidFill>
                  <a:srgbClr val="201F1F"/>
                </a:solidFill>
                <a:latin typeface="メイリオ"/>
                <a:cs typeface="メイリオ"/>
              </a:rPr>
              <a:t> </a:t>
            </a:r>
            <a:r>
              <a:rPr dirty="0" sz="600" spc="-25">
                <a:solidFill>
                  <a:srgbClr val="201F1F"/>
                </a:solidFill>
                <a:latin typeface="メイリオ"/>
                <a:cs typeface="メイリオ"/>
              </a:rPr>
              <a:t>N,</a:t>
            </a:r>
            <a:r>
              <a:rPr dirty="0" sz="600" spc="500">
                <a:solidFill>
                  <a:srgbClr val="201F1F"/>
                </a:solidFill>
                <a:latin typeface="メイリオ"/>
                <a:cs typeface="メイリオ"/>
              </a:rPr>
              <a:t> </a:t>
            </a:r>
            <a:r>
              <a:rPr dirty="0" sz="600">
                <a:solidFill>
                  <a:srgbClr val="201F1F"/>
                </a:solidFill>
                <a:latin typeface="メイリオ"/>
                <a:cs typeface="メイリオ"/>
              </a:rPr>
              <a:t>Townshend</a:t>
            </a:r>
            <a:r>
              <a:rPr dirty="0" sz="600" spc="90">
                <a:solidFill>
                  <a:srgbClr val="201F1F"/>
                </a:solidFill>
                <a:latin typeface="メイリオ"/>
                <a:cs typeface="メイリオ"/>
              </a:rPr>
              <a:t> </a:t>
            </a:r>
            <a:r>
              <a:rPr dirty="0" sz="600">
                <a:solidFill>
                  <a:srgbClr val="201F1F"/>
                </a:solidFill>
                <a:latin typeface="メイリオ"/>
                <a:cs typeface="メイリオ"/>
              </a:rPr>
              <a:t>A,</a:t>
            </a:r>
            <a:r>
              <a:rPr dirty="0" sz="600" spc="85">
                <a:solidFill>
                  <a:srgbClr val="201F1F"/>
                </a:solidFill>
                <a:latin typeface="メイリオ"/>
                <a:cs typeface="メイリオ"/>
              </a:rPr>
              <a:t> </a:t>
            </a:r>
            <a:r>
              <a:rPr dirty="0" sz="600">
                <a:solidFill>
                  <a:srgbClr val="201F1F"/>
                </a:solidFill>
                <a:latin typeface="メイリオ"/>
                <a:cs typeface="メイリオ"/>
              </a:rPr>
              <a:t>Halson</a:t>
            </a:r>
            <a:r>
              <a:rPr dirty="0" sz="600" spc="85">
                <a:solidFill>
                  <a:srgbClr val="201F1F"/>
                </a:solidFill>
                <a:latin typeface="メイリオ"/>
                <a:cs typeface="メイリオ"/>
              </a:rPr>
              <a:t> </a:t>
            </a:r>
            <a:r>
              <a:rPr dirty="0" sz="600">
                <a:solidFill>
                  <a:srgbClr val="201F1F"/>
                </a:solidFill>
                <a:latin typeface="メイリオ"/>
                <a:cs typeface="メイリオ"/>
              </a:rPr>
              <a:t>SL.</a:t>
            </a:r>
            <a:r>
              <a:rPr dirty="0" sz="600" spc="75">
                <a:solidFill>
                  <a:srgbClr val="201F1F"/>
                </a:solidFill>
                <a:latin typeface="メイリオ"/>
                <a:cs typeface="メイリオ"/>
              </a:rPr>
              <a:t> </a:t>
            </a:r>
            <a:r>
              <a:rPr dirty="0" sz="600">
                <a:solidFill>
                  <a:srgbClr val="201F1F"/>
                </a:solidFill>
                <a:latin typeface="メイリオ"/>
                <a:cs typeface="メイリオ"/>
              </a:rPr>
              <a:t>The</a:t>
            </a:r>
            <a:r>
              <a:rPr dirty="0" sz="600" spc="85">
                <a:solidFill>
                  <a:srgbClr val="201F1F"/>
                </a:solidFill>
                <a:latin typeface="メイリオ"/>
                <a:cs typeface="メイリオ"/>
              </a:rPr>
              <a:t> </a:t>
            </a:r>
            <a:r>
              <a:rPr dirty="0" sz="600">
                <a:solidFill>
                  <a:srgbClr val="201F1F"/>
                </a:solidFill>
                <a:latin typeface="メイリオ"/>
                <a:cs typeface="メイリオ"/>
              </a:rPr>
              <a:t>effect</a:t>
            </a:r>
            <a:r>
              <a:rPr dirty="0" sz="600" spc="80">
                <a:solidFill>
                  <a:srgbClr val="201F1F"/>
                </a:solidFill>
                <a:latin typeface="メイリオ"/>
                <a:cs typeface="メイリオ"/>
              </a:rPr>
              <a:t> </a:t>
            </a:r>
            <a:r>
              <a:rPr dirty="0" sz="600">
                <a:solidFill>
                  <a:srgbClr val="201F1F"/>
                </a:solidFill>
                <a:latin typeface="メイリオ"/>
                <a:cs typeface="メイリオ"/>
              </a:rPr>
              <a:t>of</a:t>
            </a:r>
            <a:r>
              <a:rPr dirty="0" sz="600" spc="85">
                <a:solidFill>
                  <a:srgbClr val="201F1F"/>
                </a:solidFill>
                <a:latin typeface="メイリオ"/>
                <a:cs typeface="メイリオ"/>
              </a:rPr>
              <a:t> </a:t>
            </a:r>
            <a:r>
              <a:rPr dirty="0" sz="600">
                <a:solidFill>
                  <a:srgbClr val="201F1F"/>
                </a:solidFill>
                <a:latin typeface="メイリオ"/>
                <a:cs typeface="メイリオ"/>
              </a:rPr>
              <a:t>caffeine</a:t>
            </a:r>
            <a:r>
              <a:rPr dirty="0" sz="600" spc="80">
                <a:solidFill>
                  <a:srgbClr val="201F1F"/>
                </a:solidFill>
                <a:latin typeface="メイリオ"/>
                <a:cs typeface="メイリオ"/>
              </a:rPr>
              <a:t> </a:t>
            </a:r>
            <a:r>
              <a:rPr dirty="0" sz="600">
                <a:solidFill>
                  <a:srgbClr val="201F1F"/>
                </a:solidFill>
                <a:latin typeface="メイリオ"/>
                <a:cs typeface="メイリオ"/>
              </a:rPr>
              <a:t>on</a:t>
            </a:r>
            <a:r>
              <a:rPr dirty="0" sz="600" spc="85">
                <a:solidFill>
                  <a:srgbClr val="201F1F"/>
                </a:solidFill>
                <a:latin typeface="メイリオ"/>
                <a:cs typeface="メイリオ"/>
              </a:rPr>
              <a:t> </a:t>
            </a:r>
            <a:r>
              <a:rPr dirty="0" sz="600">
                <a:solidFill>
                  <a:srgbClr val="201F1F"/>
                </a:solidFill>
                <a:latin typeface="メイリオ"/>
                <a:cs typeface="メイリオ"/>
              </a:rPr>
              <a:t>subsequent</a:t>
            </a:r>
            <a:r>
              <a:rPr dirty="0" sz="600" spc="85">
                <a:solidFill>
                  <a:srgbClr val="201F1F"/>
                </a:solidFill>
                <a:latin typeface="メイリオ"/>
                <a:cs typeface="メイリオ"/>
              </a:rPr>
              <a:t> </a:t>
            </a:r>
            <a:r>
              <a:rPr dirty="0" sz="600">
                <a:solidFill>
                  <a:srgbClr val="201F1F"/>
                </a:solidFill>
                <a:latin typeface="メイリオ"/>
                <a:cs typeface="メイリオ"/>
              </a:rPr>
              <a:t>sleep:</a:t>
            </a:r>
            <a:r>
              <a:rPr dirty="0" sz="600" spc="75">
                <a:solidFill>
                  <a:srgbClr val="201F1F"/>
                </a:solidFill>
                <a:latin typeface="メイリオ"/>
                <a:cs typeface="メイリオ"/>
              </a:rPr>
              <a:t> </a:t>
            </a:r>
            <a:r>
              <a:rPr dirty="0" sz="600" spc="-50">
                <a:solidFill>
                  <a:srgbClr val="201F1F"/>
                </a:solidFill>
                <a:latin typeface="メイリオ"/>
                <a:cs typeface="メイリオ"/>
              </a:rPr>
              <a:t>A</a:t>
            </a:r>
            <a:r>
              <a:rPr dirty="0" sz="600" spc="500">
                <a:solidFill>
                  <a:srgbClr val="201F1F"/>
                </a:solidFill>
                <a:latin typeface="メイリオ"/>
                <a:cs typeface="メイリオ"/>
              </a:rPr>
              <a:t> </a:t>
            </a:r>
            <a:r>
              <a:rPr dirty="0" sz="600">
                <a:solidFill>
                  <a:srgbClr val="201F1F"/>
                </a:solidFill>
                <a:latin typeface="メイリオ"/>
                <a:cs typeface="メイリオ"/>
              </a:rPr>
              <a:t>systematic</a:t>
            </a:r>
            <a:r>
              <a:rPr dirty="0" sz="600" spc="-35">
                <a:solidFill>
                  <a:srgbClr val="201F1F"/>
                </a:solidFill>
                <a:latin typeface="メイリオ"/>
                <a:cs typeface="メイリオ"/>
              </a:rPr>
              <a:t> </a:t>
            </a:r>
            <a:r>
              <a:rPr dirty="0" sz="600">
                <a:solidFill>
                  <a:srgbClr val="201F1F"/>
                </a:solidFill>
                <a:latin typeface="メイリオ"/>
                <a:cs typeface="メイリオ"/>
              </a:rPr>
              <a:t>review</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spc="-10">
                <a:solidFill>
                  <a:srgbClr val="201F1F"/>
                </a:solidFill>
                <a:latin typeface="メイリオ"/>
                <a:cs typeface="メイリオ"/>
              </a:rPr>
              <a:t>meta-</a:t>
            </a:r>
            <a:r>
              <a:rPr dirty="0" sz="600">
                <a:solidFill>
                  <a:srgbClr val="201F1F"/>
                </a:solidFill>
                <a:latin typeface="メイリオ"/>
                <a:cs typeface="メイリオ"/>
              </a:rPr>
              <a:t>analysis.</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Med</a:t>
            </a:r>
            <a:r>
              <a:rPr dirty="0" sz="600" spc="-25">
                <a:solidFill>
                  <a:srgbClr val="201F1F"/>
                </a:solidFill>
                <a:latin typeface="メイリオ"/>
                <a:cs typeface="メイリオ"/>
              </a:rPr>
              <a:t> </a:t>
            </a:r>
            <a:r>
              <a:rPr dirty="0" sz="600">
                <a:solidFill>
                  <a:srgbClr val="201F1F"/>
                </a:solidFill>
                <a:latin typeface="メイリオ"/>
                <a:cs typeface="メイリオ"/>
              </a:rPr>
              <a:t>Rev</a:t>
            </a:r>
            <a:r>
              <a:rPr dirty="0" sz="600" spc="-20">
                <a:solidFill>
                  <a:srgbClr val="201F1F"/>
                </a:solidFill>
                <a:latin typeface="メイリオ"/>
                <a:cs typeface="メイリオ"/>
              </a:rPr>
              <a:t> </a:t>
            </a:r>
            <a:r>
              <a:rPr dirty="0" sz="600">
                <a:solidFill>
                  <a:srgbClr val="201F1F"/>
                </a:solidFill>
                <a:latin typeface="メイリオ"/>
                <a:cs typeface="メイリオ"/>
              </a:rPr>
              <a:t>69:</a:t>
            </a:r>
            <a:r>
              <a:rPr dirty="0" sz="600" spc="-15">
                <a:solidFill>
                  <a:srgbClr val="201F1F"/>
                </a:solidFill>
                <a:latin typeface="メイリオ"/>
                <a:cs typeface="メイリオ"/>
              </a:rPr>
              <a:t> </a:t>
            </a:r>
            <a:r>
              <a:rPr dirty="0" sz="600">
                <a:solidFill>
                  <a:srgbClr val="201F1F"/>
                </a:solidFill>
                <a:latin typeface="メイリオ"/>
                <a:cs typeface="メイリオ"/>
              </a:rPr>
              <a:t>101764,</a:t>
            </a:r>
            <a:r>
              <a:rPr dirty="0" sz="600" spc="-5">
                <a:solidFill>
                  <a:srgbClr val="201F1F"/>
                </a:solidFill>
                <a:latin typeface="メイリオ"/>
                <a:cs typeface="メイリオ"/>
              </a:rPr>
              <a:t> </a:t>
            </a:r>
            <a:r>
              <a:rPr dirty="0" sz="600" spc="-10">
                <a:solidFill>
                  <a:srgbClr val="201F1F"/>
                </a:solidFill>
                <a:latin typeface="メイリオ"/>
                <a:cs typeface="メイリオ"/>
              </a:rPr>
              <a:t>2023.</a:t>
            </a:r>
            <a:endParaRPr sz="600">
              <a:latin typeface="メイリオ"/>
              <a:cs typeface="メイリオ"/>
            </a:endParaRPr>
          </a:p>
        </p:txBody>
      </p:sp>
      <p:sp>
        <p:nvSpPr>
          <p:cNvPr id="15" name="object 15"/>
          <p:cNvSpPr txBox="1">
            <a:spLocks noGrp="1"/>
          </p:cNvSpPr>
          <p:nvPr>
            <p:ph type="sldNum" idx="7" sz="quarter"/>
          </p:nvPr>
        </p:nvSpPr>
        <p:spPr>
          <a:prstGeom prst="rect"/>
        </p:spPr>
        <p:txBody>
          <a:bodyPr wrap="square" lIns="0" tIns="0" rIns="0" bIns="0" rtlCol="0" vert="horz">
            <a:spAutoFit/>
          </a:bodyPr>
          <a:lstStyle/>
          <a:p>
            <a:pPr marL="50165">
              <a:lnSpc>
                <a:spcPts val="1220"/>
              </a:lnSpc>
            </a:pPr>
            <a:r>
              <a:rPr dirty="0" spc="-25"/>
              <a:t>31</a:t>
            </a:r>
          </a:p>
        </p:txBody>
      </p:sp>
      <p:sp>
        <p:nvSpPr>
          <p:cNvPr id="5" name="object 5"/>
          <p:cNvSpPr txBox="1"/>
          <p:nvPr/>
        </p:nvSpPr>
        <p:spPr>
          <a:xfrm>
            <a:off x="205740" y="1415923"/>
            <a:ext cx="3256279" cy="1228090"/>
          </a:xfrm>
          <a:prstGeom prst="rect">
            <a:avLst/>
          </a:prstGeom>
        </p:spPr>
        <p:txBody>
          <a:bodyPr wrap="square" lIns="0" tIns="12700" rIns="0" bIns="0" rtlCol="0" vert="horz">
            <a:spAutoFit/>
          </a:bodyPr>
          <a:lstStyle/>
          <a:p>
            <a:pPr marL="220979" marR="146050" indent="-182880">
              <a:lnSpc>
                <a:spcPct val="120000"/>
              </a:lnSpc>
              <a:spcBef>
                <a:spcPts val="100"/>
              </a:spcBef>
            </a:pPr>
            <a:r>
              <a:rPr dirty="0" sz="900" b="1">
                <a:solidFill>
                  <a:srgbClr val="00AF50"/>
                </a:solidFill>
                <a:latin typeface="メイリオ"/>
                <a:cs typeface="メイリオ"/>
              </a:rPr>
              <a:t>Q. </a:t>
            </a:r>
            <a:r>
              <a:rPr dirty="0" sz="900" spc="-5">
                <a:solidFill>
                  <a:srgbClr val="00AF50"/>
                </a:solidFill>
                <a:latin typeface="メイリオ"/>
                <a:cs typeface="メイリオ"/>
              </a:rPr>
              <a:t>夜にコーヒーを飲んでいても問題なく眠れるのですが、本当にカフェインは睡眠に影響するのですか？</a:t>
            </a:r>
            <a:endParaRPr sz="900">
              <a:latin typeface="メイリオ"/>
              <a:cs typeface="メイリオ"/>
            </a:endParaRPr>
          </a:p>
          <a:p>
            <a:pPr marL="220979" marR="30480" indent="-182880">
              <a:lnSpc>
                <a:spcPct val="120000"/>
              </a:lnSpc>
              <a:spcBef>
                <a:spcPts val="395"/>
              </a:spcBef>
            </a:pPr>
            <a:r>
              <a:rPr dirty="0" sz="900" b="1">
                <a:solidFill>
                  <a:srgbClr val="211F1F"/>
                </a:solidFill>
                <a:latin typeface="メイリオ"/>
                <a:cs typeface="メイリオ"/>
              </a:rPr>
              <a:t>A</a:t>
            </a:r>
            <a:r>
              <a:rPr dirty="0" sz="900" spc="100" b="1">
                <a:solidFill>
                  <a:srgbClr val="211F1F"/>
                </a:solidFill>
                <a:latin typeface="メイリオ"/>
                <a:cs typeface="メイリオ"/>
              </a:rPr>
              <a:t>.  </a:t>
            </a:r>
            <a:r>
              <a:rPr dirty="0" sz="900">
                <a:solidFill>
                  <a:srgbClr val="211F1F"/>
                </a:solidFill>
                <a:latin typeface="メイリオ"/>
                <a:cs typeface="メイリオ"/>
              </a:rPr>
              <a:t>カフェインの代謝能力には個人差が大きく</a:t>
            </a:r>
            <a:r>
              <a:rPr dirty="0" baseline="27777" sz="900">
                <a:solidFill>
                  <a:srgbClr val="211F1F"/>
                </a:solidFill>
                <a:latin typeface="メイリオ"/>
                <a:cs typeface="メイリオ"/>
              </a:rPr>
              <a:t>31,32）</a:t>
            </a:r>
            <a:r>
              <a:rPr dirty="0" sz="900" spc="-20">
                <a:solidFill>
                  <a:srgbClr val="211F1F"/>
                </a:solidFill>
                <a:latin typeface="メイリオ"/>
                <a:cs typeface="メイリオ"/>
              </a:rPr>
              <a:t>、微量</a:t>
            </a:r>
            <a:r>
              <a:rPr dirty="0" sz="900" spc="500">
                <a:solidFill>
                  <a:srgbClr val="211F1F"/>
                </a:solidFill>
                <a:latin typeface="メイリオ"/>
                <a:cs typeface="メイリオ"/>
              </a:rPr>
              <a:t> </a:t>
            </a:r>
            <a:r>
              <a:rPr dirty="0" sz="900">
                <a:solidFill>
                  <a:srgbClr val="211F1F"/>
                </a:solidFill>
                <a:latin typeface="メイリオ"/>
                <a:cs typeface="メイリオ"/>
              </a:rPr>
              <a:t>でも睡眠に影響する人から</a:t>
            </a:r>
            <a:r>
              <a:rPr dirty="0" sz="900" spc="-5">
                <a:latin typeface="メイリオ"/>
                <a:cs typeface="メイリオ"/>
              </a:rPr>
              <a:t>、多量でもあまり影響がない</a:t>
            </a:r>
            <a:r>
              <a:rPr dirty="0" sz="900">
                <a:latin typeface="メイリオ"/>
                <a:cs typeface="メイリオ"/>
              </a:rPr>
              <a:t> 人までさまざまです。また、入眠に問題が</a:t>
            </a:r>
            <a:r>
              <a:rPr dirty="0" sz="900" spc="-10">
                <a:solidFill>
                  <a:srgbClr val="211F1F"/>
                </a:solidFill>
                <a:latin typeface="メイリオ"/>
                <a:cs typeface="メイリオ"/>
              </a:rPr>
              <a:t>ない場合でも、</a:t>
            </a:r>
            <a:r>
              <a:rPr dirty="0" sz="900" spc="-5">
                <a:solidFill>
                  <a:srgbClr val="211F1F"/>
                </a:solidFill>
                <a:latin typeface="メイリオ"/>
                <a:cs typeface="メイリオ"/>
              </a:rPr>
              <a:t>睡眠時間の短縮や深睡眠の減少は多くの人にみられるた</a:t>
            </a:r>
            <a:r>
              <a:rPr dirty="0" sz="900" spc="500">
                <a:solidFill>
                  <a:srgbClr val="211F1F"/>
                </a:solidFill>
                <a:latin typeface="メイリオ"/>
                <a:cs typeface="メイリオ"/>
              </a:rPr>
              <a:t> </a:t>
            </a:r>
            <a:r>
              <a:rPr dirty="0" sz="900" spc="-5">
                <a:solidFill>
                  <a:srgbClr val="211F1F"/>
                </a:solidFill>
                <a:latin typeface="メイリオ"/>
                <a:cs typeface="メイリオ"/>
              </a:rPr>
              <a:t>め、注意が必要です。</a:t>
            </a:r>
            <a:endParaRPr sz="900">
              <a:latin typeface="メイリオ"/>
              <a:cs typeface="メイリオ"/>
            </a:endParaRPr>
          </a:p>
        </p:txBody>
      </p:sp>
      <p:sp>
        <p:nvSpPr>
          <p:cNvPr id="6" name="object 6"/>
          <p:cNvSpPr txBox="1"/>
          <p:nvPr/>
        </p:nvSpPr>
        <p:spPr>
          <a:xfrm>
            <a:off x="205740" y="2885312"/>
            <a:ext cx="3143250" cy="1557655"/>
          </a:xfrm>
          <a:prstGeom prst="rect">
            <a:avLst/>
          </a:prstGeom>
        </p:spPr>
        <p:txBody>
          <a:bodyPr wrap="square" lIns="0" tIns="12700" rIns="0" bIns="0" rtlCol="0" vert="horz">
            <a:spAutoFit/>
          </a:bodyPr>
          <a:lstStyle/>
          <a:p>
            <a:pPr algn="just" marL="220979" marR="33655" indent="-182880">
              <a:lnSpc>
                <a:spcPct val="120000"/>
              </a:lnSpc>
              <a:spcBef>
                <a:spcPts val="100"/>
              </a:spcBef>
            </a:pPr>
            <a:r>
              <a:rPr dirty="0" sz="900" spc="-10" b="1">
                <a:solidFill>
                  <a:srgbClr val="00AF50"/>
                </a:solidFill>
                <a:latin typeface="メイリオ"/>
                <a:cs typeface="メイリオ"/>
              </a:rPr>
              <a:t>Q</a:t>
            </a:r>
            <a:r>
              <a:rPr dirty="0" sz="900" spc="70" b="1">
                <a:solidFill>
                  <a:srgbClr val="00AF50"/>
                </a:solidFill>
                <a:latin typeface="メイリオ"/>
                <a:cs typeface="メイリオ"/>
              </a:rPr>
              <a:t>. </a:t>
            </a:r>
            <a:r>
              <a:rPr dirty="0" sz="900">
                <a:solidFill>
                  <a:srgbClr val="00AF50"/>
                </a:solidFill>
                <a:latin typeface="メイリオ"/>
                <a:cs typeface="メイリオ"/>
              </a:rPr>
              <a:t>仕事上の理由で夜にお酒をよく飲むのですが、睡眠に悩</a:t>
            </a:r>
            <a:r>
              <a:rPr dirty="0" sz="900" spc="35">
                <a:solidFill>
                  <a:srgbClr val="00AF50"/>
                </a:solidFill>
                <a:latin typeface="メイリオ"/>
                <a:cs typeface="メイリオ"/>
              </a:rPr>
              <a:t>んだことはありません。飲酒を続けても良いでしょう</a:t>
            </a:r>
            <a:r>
              <a:rPr dirty="0" sz="900">
                <a:solidFill>
                  <a:srgbClr val="00AF50"/>
                </a:solidFill>
                <a:latin typeface="メイリオ"/>
                <a:cs typeface="メイリオ"/>
              </a:rPr>
              <a:t>か？</a:t>
            </a:r>
            <a:endParaRPr sz="900">
              <a:latin typeface="メイリオ"/>
              <a:cs typeface="メイリオ"/>
            </a:endParaRPr>
          </a:p>
          <a:p>
            <a:pPr algn="just" marL="220979" marR="30480" indent="-182880">
              <a:lnSpc>
                <a:spcPct val="120100"/>
              </a:lnSpc>
              <a:spcBef>
                <a:spcPts val="395"/>
              </a:spcBef>
            </a:pPr>
            <a:r>
              <a:rPr dirty="0" sz="900" b="1">
                <a:solidFill>
                  <a:srgbClr val="211F1F"/>
                </a:solidFill>
                <a:latin typeface="メイリオ"/>
                <a:cs typeface="メイリオ"/>
              </a:rPr>
              <a:t>A. </a:t>
            </a:r>
            <a:r>
              <a:rPr dirty="0" sz="900">
                <a:solidFill>
                  <a:srgbClr val="211F1F"/>
                </a:solidFill>
                <a:latin typeface="メイリオ"/>
                <a:cs typeface="メイリオ"/>
              </a:rPr>
              <a:t>少量の飲酒であれば、眠る前には</a:t>
            </a:r>
            <a:r>
              <a:rPr dirty="0" sz="900" spc="-5">
                <a:latin typeface="メイリオ"/>
                <a:cs typeface="メイリオ"/>
              </a:rPr>
              <a:t>アルコールやアセトア</a:t>
            </a:r>
            <a:r>
              <a:rPr dirty="0" sz="900">
                <a:latin typeface="メイリオ"/>
                <a:cs typeface="メイリオ"/>
              </a:rPr>
              <a:t>ルデヒドの多くは代謝されます。しかし、多量飲酒</a:t>
            </a:r>
            <a:r>
              <a:rPr dirty="0" sz="900" spc="-25">
                <a:solidFill>
                  <a:srgbClr val="211F1F"/>
                </a:solidFill>
                <a:latin typeface="メイリオ"/>
                <a:cs typeface="メイリオ"/>
              </a:rPr>
              <a:t>では</a:t>
            </a:r>
            <a:r>
              <a:rPr dirty="0" sz="900" spc="-5">
                <a:solidFill>
                  <a:srgbClr val="211F1F"/>
                </a:solidFill>
                <a:latin typeface="メイリオ"/>
                <a:cs typeface="メイリオ"/>
              </a:rPr>
              <a:t>高率に睡眠に悪影響が生じます。また、アルコール代謝</a:t>
            </a:r>
            <a:r>
              <a:rPr dirty="0" sz="900">
                <a:solidFill>
                  <a:srgbClr val="211F1F"/>
                </a:solidFill>
                <a:latin typeface="メイリオ"/>
                <a:cs typeface="メイリオ"/>
              </a:rPr>
              <a:t>能力には性差・個人差があり</a:t>
            </a:r>
            <a:r>
              <a:rPr dirty="0" baseline="27777" sz="900" spc="-15">
                <a:solidFill>
                  <a:srgbClr val="211F1F"/>
                </a:solidFill>
                <a:latin typeface="メイリオ"/>
                <a:cs typeface="メイリオ"/>
              </a:rPr>
              <a:t>23,33,34）</a:t>
            </a:r>
            <a:r>
              <a:rPr dirty="0" sz="900" spc="-10">
                <a:solidFill>
                  <a:srgbClr val="211F1F"/>
                </a:solidFill>
                <a:latin typeface="メイリオ"/>
                <a:cs typeface="メイリオ"/>
              </a:rPr>
              <a:t>、加齢によっても</a:t>
            </a:r>
            <a:r>
              <a:rPr dirty="0" sz="900">
                <a:solidFill>
                  <a:srgbClr val="211F1F"/>
                </a:solidFill>
                <a:latin typeface="メイリオ"/>
                <a:cs typeface="メイリオ"/>
              </a:rPr>
              <a:t>アルコール代謝能力は低下するので</a:t>
            </a:r>
            <a:r>
              <a:rPr dirty="0" baseline="27777" sz="900">
                <a:solidFill>
                  <a:srgbClr val="211F1F"/>
                </a:solidFill>
                <a:latin typeface="メイリオ"/>
                <a:cs typeface="メイリオ"/>
              </a:rPr>
              <a:t>35）</a:t>
            </a:r>
            <a:r>
              <a:rPr dirty="0" sz="900" spc="-10">
                <a:solidFill>
                  <a:srgbClr val="211F1F"/>
                </a:solidFill>
                <a:latin typeface="メイリオ"/>
                <a:cs typeface="メイリオ"/>
              </a:rPr>
              <a:t>、飲酒量には注意が必要です。</a:t>
            </a:r>
            <a:endParaRPr sz="900">
              <a:latin typeface="メイリオ"/>
              <a:cs typeface="メイリオ"/>
            </a:endParaRPr>
          </a:p>
        </p:txBody>
      </p:sp>
      <p:sp>
        <p:nvSpPr>
          <p:cNvPr id="7" name="object 7"/>
          <p:cNvSpPr txBox="1"/>
          <p:nvPr/>
        </p:nvSpPr>
        <p:spPr>
          <a:xfrm>
            <a:off x="231140" y="4684014"/>
            <a:ext cx="3090545" cy="1228090"/>
          </a:xfrm>
          <a:prstGeom prst="rect">
            <a:avLst/>
          </a:prstGeom>
        </p:spPr>
        <p:txBody>
          <a:bodyPr wrap="square" lIns="0" tIns="12700" rIns="0" bIns="0" rtlCol="0" vert="horz">
            <a:spAutoFit/>
          </a:bodyPr>
          <a:lstStyle/>
          <a:p>
            <a:pPr algn="just" marL="195580" marR="5715" indent="-182880">
              <a:lnSpc>
                <a:spcPct val="120000"/>
              </a:lnSpc>
              <a:spcBef>
                <a:spcPts val="100"/>
              </a:spcBef>
            </a:pPr>
            <a:r>
              <a:rPr dirty="0" sz="900" b="1">
                <a:solidFill>
                  <a:srgbClr val="00AF50"/>
                </a:solidFill>
                <a:latin typeface="メイリオ"/>
                <a:cs typeface="メイリオ"/>
              </a:rPr>
              <a:t>Q. </a:t>
            </a:r>
            <a:r>
              <a:rPr dirty="0" sz="900" spc="-5">
                <a:solidFill>
                  <a:srgbClr val="00AF50"/>
                </a:solidFill>
                <a:latin typeface="メイリオ"/>
                <a:cs typeface="メイリオ"/>
              </a:rPr>
              <a:t>お酒を飲んで眠っていますが、やめると眠れません。どうすれば良いですか？</a:t>
            </a:r>
            <a:endParaRPr sz="900">
              <a:latin typeface="メイリオ"/>
              <a:cs typeface="メイリオ"/>
            </a:endParaRPr>
          </a:p>
          <a:p>
            <a:pPr algn="just" marL="195580" marR="5080" indent="-182880">
              <a:lnSpc>
                <a:spcPct val="120000"/>
              </a:lnSpc>
              <a:spcBef>
                <a:spcPts val="395"/>
              </a:spcBef>
            </a:pPr>
            <a:r>
              <a:rPr dirty="0" sz="900" b="1">
                <a:latin typeface="メイリオ"/>
                <a:cs typeface="メイリオ"/>
              </a:rPr>
              <a:t>A. </a:t>
            </a:r>
            <a:r>
              <a:rPr dirty="0" sz="900">
                <a:latin typeface="メイリオ"/>
                <a:cs typeface="メイリオ"/>
              </a:rPr>
              <a:t>眠るために飲むお酒（寝酒）</a:t>
            </a:r>
            <a:r>
              <a:rPr dirty="0" sz="900" spc="-5">
                <a:latin typeface="メイリオ"/>
                <a:cs typeface="メイリオ"/>
              </a:rPr>
              <a:t>は睡眠に強く悪影響を及ぼします。毎日寝酒を続けている場合は、急にやめると離脱等によって不眠となることがあります。週単位で徐々に量を減らしていくか、あるいは、医療機関で相談しながら断酒すると良いでしょう。</a:t>
            </a:r>
            <a:endParaRPr sz="900">
              <a:latin typeface="メイリオ"/>
              <a:cs typeface="メイリオ"/>
            </a:endParaRPr>
          </a:p>
        </p:txBody>
      </p:sp>
      <p:sp>
        <p:nvSpPr>
          <p:cNvPr id="8" name="object 8"/>
          <p:cNvSpPr txBox="1"/>
          <p:nvPr/>
        </p:nvSpPr>
        <p:spPr>
          <a:xfrm>
            <a:off x="3490340" y="1415923"/>
            <a:ext cx="3205480" cy="1228090"/>
          </a:xfrm>
          <a:prstGeom prst="rect">
            <a:avLst/>
          </a:prstGeom>
        </p:spPr>
        <p:txBody>
          <a:bodyPr wrap="square" lIns="0" tIns="12700" rIns="0" bIns="0" rtlCol="0" vert="horz">
            <a:spAutoFit/>
          </a:bodyPr>
          <a:lstStyle/>
          <a:p>
            <a:pPr marL="195580" marR="7620" indent="-182880">
              <a:lnSpc>
                <a:spcPct val="120000"/>
              </a:lnSpc>
              <a:spcBef>
                <a:spcPts val="100"/>
              </a:spcBef>
            </a:pPr>
            <a:r>
              <a:rPr dirty="0" sz="900" b="1">
                <a:solidFill>
                  <a:srgbClr val="00AF50"/>
                </a:solidFill>
                <a:latin typeface="メイリオ"/>
                <a:cs typeface="メイリオ"/>
              </a:rPr>
              <a:t>Q. </a:t>
            </a:r>
            <a:r>
              <a:rPr dirty="0" sz="900" spc="-5">
                <a:solidFill>
                  <a:srgbClr val="00AF50"/>
                </a:solidFill>
                <a:latin typeface="メイリオ"/>
                <a:cs typeface="メイリオ"/>
              </a:rPr>
              <a:t>眠りに良いというサプリメントや健康食品がありますが、これらは睡眠に良い影響があるのでしょうか？</a:t>
            </a:r>
            <a:endParaRPr sz="900">
              <a:latin typeface="メイリオ"/>
              <a:cs typeface="メイリオ"/>
            </a:endParaRPr>
          </a:p>
          <a:p>
            <a:pPr marL="195580" marR="5080" indent="-182880">
              <a:lnSpc>
                <a:spcPct val="120000"/>
              </a:lnSpc>
              <a:spcBef>
                <a:spcPts val="395"/>
              </a:spcBef>
            </a:pPr>
            <a:r>
              <a:rPr dirty="0" sz="900" b="1">
                <a:solidFill>
                  <a:srgbClr val="211F1F"/>
                </a:solidFill>
                <a:latin typeface="メイリオ"/>
                <a:cs typeface="メイリオ"/>
              </a:rPr>
              <a:t>A</a:t>
            </a:r>
            <a:r>
              <a:rPr dirty="0" sz="900" spc="120" b="1">
                <a:solidFill>
                  <a:srgbClr val="211F1F"/>
                </a:solidFill>
                <a:latin typeface="メイリオ"/>
                <a:cs typeface="メイリオ"/>
              </a:rPr>
              <a:t>. </a:t>
            </a:r>
            <a:r>
              <a:rPr dirty="0" sz="900" spc="-10">
                <a:solidFill>
                  <a:srgbClr val="211F1F"/>
                </a:solidFill>
                <a:latin typeface="メイリオ"/>
                <a:cs typeface="メイリオ"/>
              </a:rPr>
              <a:t>医薬品とは異なり、サプリメント類や健康食品類は睡眠</a:t>
            </a:r>
            <a:r>
              <a:rPr dirty="0" sz="900" spc="500">
                <a:solidFill>
                  <a:srgbClr val="211F1F"/>
                </a:solidFill>
                <a:latin typeface="メイリオ"/>
                <a:cs typeface="メイリオ"/>
              </a:rPr>
              <a:t> </a:t>
            </a:r>
            <a:r>
              <a:rPr dirty="0" sz="900">
                <a:solidFill>
                  <a:srgbClr val="211F1F"/>
                </a:solidFill>
                <a:latin typeface="メイリオ"/>
                <a:cs typeface="メイリオ"/>
              </a:rPr>
              <a:t>に対する効果ついての治験（臨床試験）</a:t>
            </a:r>
            <a:r>
              <a:rPr dirty="0" sz="900" spc="-10">
                <a:solidFill>
                  <a:srgbClr val="211F1F"/>
                </a:solidFill>
                <a:latin typeface="メイリオ"/>
                <a:cs typeface="メイリオ"/>
              </a:rPr>
              <a:t>を経ていません。</a:t>
            </a:r>
            <a:r>
              <a:rPr dirty="0" sz="900" spc="-5">
                <a:solidFill>
                  <a:srgbClr val="211F1F"/>
                </a:solidFill>
                <a:latin typeface="メイリオ"/>
                <a:cs typeface="メイリオ"/>
              </a:rPr>
              <a:t>そのため、睡眠に対する有効性や、評価試験プロセスの</a:t>
            </a:r>
            <a:r>
              <a:rPr dirty="0" sz="900">
                <a:solidFill>
                  <a:srgbClr val="211F1F"/>
                </a:solidFill>
                <a:latin typeface="メイリオ"/>
                <a:cs typeface="メイリオ"/>
              </a:rPr>
              <a:t> </a:t>
            </a:r>
            <a:r>
              <a:rPr dirty="0" sz="900" spc="-5">
                <a:solidFill>
                  <a:srgbClr val="211F1F"/>
                </a:solidFill>
                <a:latin typeface="メイリオ"/>
                <a:cs typeface="メイリオ"/>
              </a:rPr>
              <a:t>科学的妥当性などを判断するのは困難です。詳しくは睡</a:t>
            </a:r>
            <a:r>
              <a:rPr dirty="0" sz="900">
                <a:solidFill>
                  <a:srgbClr val="211F1F"/>
                </a:solidFill>
                <a:latin typeface="メイリオ"/>
                <a:cs typeface="メイリオ"/>
              </a:rPr>
              <a:t> </a:t>
            </a:r>
            <a:r>
              <a:rPr dirty="0" sz="900" spc="-5">
                <a:solidFill>
                  <a:srgbClr val="211F1F"/>
                </a:solidFill>
                <a:latin typeface="メイリオ"/>
                <a:cs typeface="メイリオ"/>
              </a:rPr>
              <a:t>眠医療に詳しい医師に相談すると良いでしょう。</a:t>
            </a:r>
            <a:endParaRPr sz="900">
              <a:latin typeface="メイリオ"/>
              <a:cs typeface="メイリオ"/>
            </a:endParaRPr>
          </a:p>
        </p:txBody>
      </p:sp>
      <p:sp>
        <p:nvSpPr>
          <p:cNvPr id="9" name="object 9"/>
          <p:cNvSpPr txBox="1"/>
          <p:nvPr/>
        </p:nvSpPr>
        <p:spPr>
          <a:xfrm>
            <a:off x="3464940" y="2885312"/>
            <a:ext cx="3143885" cy="2709545"/>
          </a:xfrm>
          <a:prstGeom prst="rect">
            <a:avLst/>
          </a:prstGeom>
        </p:spPr>
        <p:txBody>
          <a:bodyPr wrap="square" lIns="0" tIns="12700" rIns="0" bIns="0" rtlCol="0" vert="horz">
            <a:spAutoFit/>
          </a:bodyPr>
          <a:lstStyle/>
          <a:p>
            <a:pPr algn="just" marL="220979" marR="36195" indent="-182880">
              <a:lnSpc>
                <a:spcPct val="120000"/>
              </a:lnSpc>
              <a:spcBef>
                <a:spcPts val="100"/>
              </a:spcBef>
            </a:pPr>
            <a:r>
              <a:rPr dirty="0" sz="900" b="1">
                <a:solidFill>
                  <a:srgbClr val="00AF50"/>
                </a:solidFill>
                <a:latin typeface="メイリオ"/>
                <a:cs typeface="メイリオ"/>
              </a:rPr>
              <a:t>Q. </a:t>
            </a:r>
            <a:r>
              <a:rPr dirty="0" sz="900" spc="-5">
                <a:solidFill>
                  <a:srgbClr val="00AF50"/>
                </a:solidFill>
                <a:latin typeface="メイリオ"/>
                <a:cs typeface="メイリオ"/>
              </a:rPr>
              <a:t>コーラタイプの飲料にもカフェインが入っていると聞きましたが、夜は飲まないほうが良いですか？</a:t>
            </a:r>
            <a:endParaRPr sz="900">
              <a:latin typeface="メイリオ"/>
              <a:cs typeface="メイリオ"/>
            </a:endParaRPr>
          </a:p>
          <a:p>
            <a:pPr algn="just" marL="220979" marR="33020" indent="-182880">
              <a:lnSpc>
                <a:spcPct val="120000"/>
              </a:lnSpc>
              <a:spcBef>
                <a:spcPts val="395"/>
              </a:spcBef>
            </a:pPr>
            <a:r>
              <a:rPr dirty="0" sz="900" b="1">
                <a:latin typeface="メイリオ"/>
                <a:cs typeface="メイリオ"/>
              </a:rPr>
              <a:t>A. </a:t>
            </a:r>
            <a:r>
              <a:rPr dirty="0" sz="900" spc="-5">
                <a:latin typeface="メイリオ"/>
                <a:cs typeface="メイリオ"/>
              </a:rPr>
              <a:t>カフェインを含む代表的な飲料は、コーヒー、紅茶、緑茶、ウーロン茶、コーラタイプの飲料、エナジードリン</a:t>
            </a:r>
            <a:endParaRPr sz="900">
              <a:latin typeface="メイリオ"/>
              <a:cs typeface="メイリオ"/>
            </a:endParaRPr>
          </a:p>
          <a:p>
            <a:pPr algn="just" marL="220979" marR="32384">
              <a:lnSpc>
                <a:spcPct val="120000"/>
              </a:lnSpc>
            </a:pPr>
            <a:r>
              <a:rPr dirty="0" sz="900" spc="-5">
                <a:latin typeface="メイリオ"/>
                <a:cs typeface="メイリオ"/>
              </a:rPr>
              <a:t>ク、一部の清涼飲料水などが挙げられます。こどもはカフェインに対する感受性が高いため、大人よりも摂取量</a:t>
            </a:r>
            <a:r>
              <a:rPr dirty="0" sz="900" spc="-15">
                <a:latin typeface="メイリオ"/>
                <a:cs typeface="メイリオ"/>
              </a:rPr>
              <a:t>に注意する必要があります。例えば、カナダ保健省では</a:t>
            </a:r>
            <a:endParaRPr sz="900">
              <a:latin typeface="メイリオ"/>
              <a:cs typeface="メイリオ"/>
            </a:endParaRPr>
          </a:p>
          <a:p>
            <a:pPr algn="just" marL="220979" marR="30480">
              <a:lnSpc>
                <a:spcPct val="120000"/>
              </a:lnSpc>
              <a:spcBef>
                <a:spcPts val="5"/>
              </a:spcBef>
            </a:pPr>
            <a:r>
              <a:rPr dirty="0" sz="900">
                <a:latin typeface="メイリオ"/>
                <a:cs typeface="メイリオ"/>
              </a:rPr>
              <a:t>カフェインの摂取制限量を、</a:t>
            </a:r>
            <a:r>
              <a:rPr dirty="0" sz="900" spc="10">
                <a:latin typeface="メイリオ"/>
                <a:cs typeface="メイリオ"/>
              </a:rPr>
              <a:t>４～</a:t>
            </a:r>
            <a:r>
              <a:rPr dirty="0" sz="900">
                <a:latin typeface="メイリオ"/>
                <a:cs typeface="メイリオ"/>
              </a:rPr>
              <a:t>６歳は１日当たり最大 </a:t>
            </a:r>
            <a:r>
              <a:rPr dirty="0" sz="900" spc="-5">
                <a:latin typeface="メイリオ"/>
                <a:cs typeface="メイリオ"/>
              </a:rPr>
              <a:t>45mg</a:t>
            </a:r>
            <a:r>
              <a:rPr dirty="0" sz="900">
                <a:latin typeface="メイリオ"/>
                <a:cs typeface="メイリオ"/>
              </a:rPr>
              <a:t>としており、</a:t>
            </a:r>
            <a:r>
              <a:rPr dirty="0" sz="900" spc="-5">
                <a:latin typeface="メイリオ"/>
                <a:cs typeface="メイリオ"/>
              </a:rPr>
              <a:t>13</a:t>
            </a:r>
            <a:r>
              <a:rPr dirty="0" sz="900">
                <a:latin typeface="メイリオ"/>
                <a:cs typeface="メイリオ"/>
              </a:rPr>
              <a:t>歳以上の青少年については、１日</a:t>
            </a:r>
            <a:r>
              <a:rPr dirty="0" sz="900" spc="20">
                <a:latin typeface="メイリオ"/>
                <a:cs typeface="メイリオ"/>
              </a:rPr>
              <a:t>当たり</a:t>
            </a:r>
            <a:r>
              <a:rPr dirty="0" sz="900" spc="-5">
                <a:latin typeface="メイリオ"/>
                <a:cs typeface="メイリオ"/>
              </a:rPr>
              <a:t>2.5mg/kg</a:t>
            </a:r>
            <a:r>
              <a:rPr dirty="0" sz="900" spc="5">
                <a:latin typeface="メイリオ"/>
                <a:cs typeface="メイリオ"/>
              </a:rPr>
              <a:t>以上のカフェインを摂取しないことを</a:t>
            </a:r>
            <a:r>
              <a:rPr dirty="0" sz="900" spc="20">
                <a:latin typeface="メイリオ"/>
                <a:cs typeface="メイリオ"/>
              </a:rPr>
              <a:t>推奨しています</a:t>
            </a:r>
            <a:r>
              <a:rPr dirty="0" baseline="27777" sz="900" spc="15">
                <a:latin typeface="メイリオ"/>
                <a:cs typeface="メイリオ"/>
              </a:rPr>
              <a:t>36）</a:t>
            </a:r>
            <a:r>
              <a:rPr dirty="0" sz="900" spc="15">
                <a:latin typeface="メイリオ"/>
                <a:cs typeface="メイリオ"/>
              </a:rPr>
              <a:t>。夜だけではなく、１日を通してカ</a:t>
            </a:r>
            <a:r>
              <a:rPr dirty="0" sz="900">
                <a:latin typeface="メイリオ"/>
                <a:cs typeface="メイリオ"/>
              </a:rPr>
              <a:t>フェイン飲料をとりすぎないようにしましょう。最近よ</a:t>
            </a:r>
            <a:r>
              <a:rPr dirty="0" sz="900" spc="35">
                <a:latin typeface="メイリオ"/>
                <a:cs typeface="メイリオ"/>
              </a:rPr>
              <a:t>く飲まれるようになったエナジードリンクの中には、</a:t>
            </a:r>
            <a:r>
              <a:rPr dirty="0" sz="900">
                <a:latin typeface="メイリオ"/>
                <a:cs typeface="メイリオ"/>
              </a:rPr>
              <a:t>コーヒーの５倍近いカフェインが含まれた商品も存在しますのでより注意が必要です。カフェインレスの麦茶や水を上手に利用するとよいでしょう。</a:t>
            </a:r>
            <a:endParaRPr sz="900">
              <a:latin typeface="メイリオ"/>
              <a:cs typeface="メイリオ"/>
            </a:endParaRPr>
          </a:p>
        </p:txBody>
      </p:sp>
      <p:sp>
        <p:nvSpPr>
          <p:cNvPr id="10" name="object 10"/>
          <p:cNvSpPr txBox="1"/>
          <p:nvPr/>
        </p:nvSpPr>
        <p:spPr>
          <a:xfrm>
            <a:off x="278891" y="1112519"/>
            <a:ext cx="251460" cy="251460"/>
          </a:xfrm>
          <a:prstGeom prst="rect">
            <a:avLst/>
          </a:prstGeom>
          <a:solidFill>
            <a:srgbClr val="00AF50"/>
          </a:solidFill>
        </p:spPr>
        <p:txBody>
          <a:bodyPr wrap="square" lIns="0" tIns="25400" rIns="0" bIns="0" rtlCol="0" vert="horz">
            <a:spAutoFit/>
          </a:bodyPr>
          <a:lstStyle/>
          <a:p>
            <a:pPr marL="49530">
              <a:lnSpc>
                <a:spcPct val="100000"/>
              </a:lnSpc>
              <a:spcBef>
                <a:spcPts val="200"/>
              </a:spcBef>
            </a:pPr>
            <a:r>
              <a:rPr dirty="0" sz="1200" spc="-50" b="1">
                <a:solidFill>
                  <a:srgbClr val="FFFFFF"/>
                </a:solidFill>
                <a:latin typeface="メイリオ"/>
                <a:cs typeface="メイリオ"/>
              </a:rPr>
              <a:t>５</a:t>
            </a:r>
            <a:endParaRPr sz="1200">
              <a:latin typeface="メイリオ"/>
              <a:cs typeface="メイリオ"/>
            </a:endParaRPr>
          </a:p>
        </p:txBody>
      </p:sp>
      <p:sp>
        <p:nvSpPr>
          <p:cNvPr id="11" name="object 11"/>
          <p:cNvSpPr txBox="1"/>
          <p:nvPr/>
        </p:nvSpPr>
        <p:spPr>
          <a:xfrm>
            <a:off x="638555" y="1112519"/>
            <a:ext cx="5941060" cy="251460"/>
          </a:xfrm>
          <a:prstGeom prst="rect">
            <a:avLst/>
          </a:prstGeom>
          <a:solidFill>
            <a:srgbClr val="00AF50"/>
          </a:solidFill>
        </p:spPr>
        <p:txBody>
          <a:bodyPr wrap="square" lIns="0" tIns="25400" rIns="0" bIns="0" rtlCol="0" vert="horz">
            <a:spAutoFit/>
          </a:bodyPr>
          <a:lstStyle/>
          <a:p>
            <a:pPr marL="91440">
              <a:lnSpc>
                <a:spcPct val="100000"/>
              </a:lnSpc>
              <a:spcBef>
                <a:spcPts val="200"/>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t>
            </a:r>
            <a:r>
              <a:rPr dirty="0" sz="1200" spc="-20" b="1">
                <a:solidFill>
                  <a:srgbClr val="FFFFFF"/>
                </a:solidFill>
                <a:latin typeface="メイリオ"/>
                <a:cs typeface="メイリオ"/>
              </a:rPr>
              <a:t>＆</a:t>
            </a:r>
            <a:r>
              <a:rPr dirty="0" sz="1200" spc="-20" b="1">
                <a:solidFill>
                  <a:srgbClr val="FFFFFF"/>
                </a:solidFill>
                <a:latin typeface="Calibri"/>
                <a:cs typeface="Calibri"/>
              </a:rPr>
              <a:t>A</a:t>
            </a:r>
            <a:r>
              <a:rPr dirty="0" sz="1200" spc="-20" b="1">
                <a:solidFill>
                  <a:srgbClr val="FFFFFF"/>
                </a:solidFill>
                <a:latin typeface="メイリオ"/>
                <a:cs typeface="メイリオ"/>
              </a:rPr>
              <a:t>）</a:t>
            </a:r>
            <a:endParaRPr sz="1200">
              <a:latin typeface="メイリオ"/>
              <a:cs typeface="メイリオ"/>
            </a:endParaRPr>
          </a:p>
        </p:txBody>
      </p:sp>
      <p:sp>
        <p:nvSpPr>
          <p:cNvPr id="12" name="object 12"/>
          <p:cNvSpPr txBox="1"/>
          <p:nvPr/>
        </p:nvSpPr>
        <p:spPr>
          <a:xfrm>
            <a:off x="266496" y="303144"/>
            <a:ext cx="3056890" cy="519430"/>
          </a:xfrm>
          <a:prstGeom prst="rect">
            <a:avLst/>
          </a:prstGeom>
        </p:spPr>
        <p:txBody>
          <a:bodyPr wrap="square" lIns="0" tIns="12065" rIns="0" bIns="0" rtlCol="0" vert="horz">
            <a:spAutoFit/>
          </a:bodyPr>
          <a:lstStyle/>
          <a:p>
            <a:pPr algn="just" marL="156845" marR="5080" indent="-144780">
              <a:lnSpc>
                <a:spcPct val="120100"/>
              </a:lnSpc>
              <a:spcBef>
                <a:spcPts val="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近年、従来の紙巻きたばこの他にも、加熱式たばこや電子たばこが普及していますが、ニコチンを含有すれば睡眠に対して同様の影響があると考えられます。</a:t>
            </a:r>
            <a:endParaRPr sz="900">
              <a:latin typeface="メイリオ"/>
              <a:cs typeface="メイリオ"/>
            </a:endParaRPr>
          </a:p>
        </p:txBody>
      </p:sp>
      <p:sp>
        <p:nvSpPr>
          <p:cNvPr id="13" name="object 13"/>
          <p:cNvSpPr txBox="1"/>
          <p:nvPr/>
        </p:nvSpPr>
        <p:spPr>
          <a:xfrm>
            <a:off x="3463416" y="303144"/>
            <a:ext cx="3110865" cy="683895"/>
          </a:xfrm>
          <a:prstGeom prst="rect">
            <a:avLst/>
          </a:prstGeom>
        </p:spPr>
        <p:txBody>
          <a:bodyPr wrap="square" lIns="0" tIns="39370" rIns="0" bIns="0" rtlCol="0" vert="horz">
            <a:spAutoFit/>
          </a:bodyPr>
          <a:lstStyle/>
          <a:p>
            <a:pPr marL="38100">
              <a:lnSpc>
                <a:spcPct val="100000"/>
              </a:lnSpc>
              <a:spcBef>
                <a:spcPts val="310"/>
              </a:spcBef>
            </a:pPr>
            <a:r>
              <a:rPr dirty="0" sz="900">
                <a:solidFill>
                  <a:srgbClr val="00AF50"/>
                </a:solidFill>
                <a:latin typeface="Wingdings"/>
                <a:cs typeface="Wingdings"/>
              </a:rPr>
              <a:t></a:t>
            </a:r>
            <a:r>
              <a:rPr dirty="0" sz="900" spc="440">
                <a:solidFill>
                  <a:srgbClr val="00AF50"/>
                </a:solidFill>
                <a:latin typeface="Times New Roman"/>
                <a:cs typeface="Times New Roman"/>
              </a:rPr>
              <a:t> </a:t>
            </a:r>
            <a:r>
              <a:rPr dirty="0" sz="900" spc="-5">
                <a:solidFill>
                  <a:srgbClr val="211F1F"/>
                </a:solidFill>
                <a:latin typeface="メイリオ"/>
                <a:cs typeface="メイリオ"/>
              </a:rPr>
              <a:t>なお、受動喫煙も同様に睡眠影響を及ぼし、特に妊婦・</a:t>
            </a:r>
            <a:endParaRPr sz="900">
              <a:latin typeface="メイリオ"/>
              <a:cs typeface="メイリオ"/>
            </a:endParaRPr>
          </a:p>
          <a:p>
            <a:pPr marL="182880">
              <a:lnSpc>
                <a:spcPct val="100000"/>
              </a:lnSpc>
              <a:spcBef>
                <a:spcPts val="219"/>
              </a:spcBef>
            </a:pPr>
            <a:r>
              <a:rPr dirty="0" sz="900" spc="-5">
                <a:solidFill>
                  <a:srgbClr val="211F1F"/>
                </a:solidFill>
                <a:latin typeface="メイリオ"/>
                <a:cs typeface="メイリオ"/>
              </a:rPr>
              <a:t>こどもの睡眠への悪影響が強いことが知られています</a:t>
            </a:r>
            <a:endParaRPr sz="900">
              <a:latin typeface="メイリオ"/>
              <a:cs typeface="メイリオ"/>
            </a:endParaRPr>
          </a:p>
          <a:p>
            <a:pPr marL="182880">
              <a:lnSpc>
                <a:spcPct val="100000"/>
              </a:lnSpc>
              <a:spcBef>
                <a:spcPts val="215"/>
              </a:spcBef>
            </a:pPr>
            <a:r>
              <a:rPr dirty="0" baseline="27777" sz="900">
                <a:solidFill>
                  <a:srgbClr val="211F1F"/>
                </a:solidFill>
                <a:latin typeface="メイリオ"/>
                <a:cs typeface="メイリオ"/>
              </a:rPr>
              <a:t>30）</a:t>
            </a:r>
            <a:r>
              <a:rPr dirty="0" sz="900" spc="-5">
                <a:solidFill>
                  <a:srgbClr val="211F1F"/>
                </a:solidFill>
                <a:latin typeface="メイリオ"/>
                <a:cs typeface="メイリオ"/>
              </a:rPr>
              <a:t>。そのため、同居者の睡眠と健康を守るためにも喫</a:t>
            </a:r>
            <a:endParaRPr sz="900">
              <a:latin typeface="メイリオ"/>
              <a:cs typeface="メイリオ"/>
            </a:endParaRPr>
          </a:p>
          <a:p>
            <a:pPr marL="182880">
              <a:lnSpc>
                <a:spcPct val="100000"/>
              </a:lnSpc>
              <a:spcBef>
                <a:spcPts val="215"/>
              </a:spcBef>
            </a:pPr>
            <a:r>
              <a:rPr dirty="0" sz="900" spc="-5">
                <a:solidFill>
                  <a:srgbClr val="211F1F"/>
                </a:solidFill>
                <a:latin typeface="メイリオ"/>
                <a:cs typeface="メイリオ"/>
              </a:rPr>
              <a:t>煙を控えることが重要です。</a:t>
            </a:r>
            <a:endParaRPr sz="900">
              <a:latin typeface="メイリオ"/>
              <a:cs typeface="メイリオ"/>
            </a:endParaRPr>
          </a:p>
        </p:txBody>
      </p:sp>
      <p:sp>
        <p:nvSpPr>
          <p:cNvPr id="14" name="object 14"/>
          <p:cNvSpPr txBox="1"/>
          <p:nvPr/>
        </p:nvSpPr>
        <p:spPr>
          <a:xfrm>
            <a:off x="3507104" y="6205854"/>
            <a:ext cx="3025140" cy="2860675"/>
          </a:xfrm>
          <a:prstGeom prst="rect">
            <a:avLst/>
          </a:prstGeom>
        </p:spPr>
        <p:txBody>
          <a:bodyPr wrap="square" lIns="0" tIns="12700" rIns="0" bIns="0" rtlCol="0" vert="horz">
            <a:spAutoFit/>
          </a:bodyPr>
          <a:lstStyle/>
          <a:p>
            <a:pPr algn="just" marL="157480" marR="5080" indent="-144780">
              <a:lnSpc>
                <a:spcPct val="100000"/>
              </a:lnSpc>
              <a:spcBef>
                <a:spcPts val="100"/>
              </a:spcBef>
            </a:pPr>
            <a:r>
              <a:rPr dirty="0" sz="600">
                <a:solidFill>
                  <a:srgbClr val="201F1F"/>
                </a:solidFill>
                <a:latin typeface="メイリオ"/>
                <a:cs typeface="メイリオ"/>
              </a:rPr>
              <a:t>11.</a:t>
            </a:r>
            <a:r>
              <a:rPr dirty="0" sz="600" spc="-40">
                <a:solidFill>
                  <a:srgbClr val="201F1F"/>
                </a:solidFill>
                <a:latin typeface="メイリオ"/>
                <a:cs typeface="メイリオ"/>
              </a:rPr>
              <a:t> </a:t>
            </a:r>
            <a:r>
              <a:rPr dirty="0" sz="600">
                <a:solidFill>
                  <a:srgbClr val="201F1F"/>
                </a:solidFill>
                <a:latin typeface="メイリオ"/>
                <a:cs typeface="メイリオ"/>
              </a:rPr>
              <a:t>Drake</a:t>
            </a:r>
            <a:r>
              <a:rPr dirty="0" sz="600" spc="-20">
                <a:solidFill>
                  <a:srgbClr val="201F1F"/>
                </a:solidFill>
                <a:latin typeface="メイリオ"/>
                <a:cs typeface="メイリオ"/>
              </a:rPr>
              <a:t> </a:t>
            </a:r>
            <a:r>
              <a:rPr dirty="0" sz="600">
                <a:solidFill>
                  <a:srgbClr val="201F1F"/>
                </a:solidFill>
                <a:latin typeface="メイリオ"/>
                <a:cs typeface="メイリオ"/>
              </a:rPr>
              <a:t>C,</a:t>
            </a:r>
            <a:r>
              <a:rPr dirty="0" sz="600" spc="-20">
                <a:solidFill>
                  <a:srgbClr val="201F1F"/>
                </a:solidFill>
                <a:latin typeface="メイリオ"/>
                <a:cs typeface="メイリオ"/>
              </a:rPr>
              <a:t> </a:t>
            </a:r>
            <a:r>
              <a:rPr dirty="0" sz="600">
                <a:solidFill>
                  <a:srgbClr val="201F1F"/>
                </a:solidFill>
                <a:latin typeface="メイリオ"/>
                <a:cs typeface="メイリオ"/>
              </a:rPr>
              <a:t>Roehrs</a:t>
            </a:r>
            <a:r>
              <a:rPr dirty="0" sz="600" spc="-20">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Shambroom</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15">
                <a:solidFill>
                  <a:srgbClr val="201F1F"/>
                </a:solidFill>
                <a:latin typeface="メイリオ"/>
                <a:cs typeface="メイリオ"/>
              </a:rPr>
              <a:t> </a:t>
            </a:r>
            <a:r>
              <a:rPr dirty="0" sz="600">
                <a:solidFill>
                  <a:srgbClr val="201F1F"/>
                </a:solidFill>
                <a:latin typeface="メイリオ"/>
                <a:cs typeface="メイリオ"/>
              </a:rPr>
              <a:t>Roth</a:t>
            </a:r>
            <a:r>
              <a:rPr dirty="0" sz="600" spc="-20">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Caffeine</a:t>
            </a:r>
            <a:r>
              <a:rPr dirty="0" sz="600" spc="-15">
                <a:solidFill>
                  <a:srgbClr val="201F1F"/>
                </a:solidFill>
                <a:latin typeface="メイリオ"/>
                <a:cs typeface="メイリオ"/>
              </a:rPr>
              <a:t> </a:t>
            </a:r>
            <a:r>
              <a:rPr dirty="0" sz="600">
                <a:solidFill>
                  <a:srgbClr val="201F1F"/>
                </a:solidFill>
                <a:latin typeface="メイリオ"/>
                <a:cs typeface="メイリオ"/>
              </a:rPr>
              <a:t>effects</a:t>
            </a:r>
            <a:r>
              <a:rPr dirty="0" sz="600" spc="-5">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taken</a:t>
            </a:r>
            <a:r>
              <a:rPr dirty="0" sz="600" spc="-5">
                <a:solidFill>
                  <a:srgbClr val="201F1F"/>
                </a:solidFill>
                <a:latin typeface="メイリオ"/>
                <a:cs typeface="メイリオ"/>
              </a:rPr>
              <a:t> </a:t>
            </a:r>
            <a:r>
              <a:rPr dirty="0" sz="600" spc="-25">
                <a:solidFill>
                  <a:srgbClr val="201F1F"/>
                </a:solidFill>
                <a:latin typeface="メイリオ"/>
                <a:cs typeface="メイリオ"/>
              </a:rPr>
              <a:t>0,</a:t>
            </a:r>
            <a:r>
              <a:rPr dirty="0" sz="600" spc="500">
                <a:solidFill>
                  <a:srgbClr val="201F1F"/>
                </a:solidFill>
                <a:latin typeface="メイリオ"/>
                <a:cs typeface="メイリオ"/>
              </a:rPr>
              <a:t> </a:t>
            </a:r>
            <a:r>
              <a:rPr dirty="0" sz="600">
                <a:solidFill>
                  <a:srgbClr val="201F1F"/>
                </a:solidFill>
                <a:latin typeface="メイリオ"/>
                <a:cs typeface="メイリオ"/>
              </a:rPr>
              <a:t>3,</a:t>
            </a:r>
            <a:r>
              <a:rPr dirty="0" sz="600" spc="-10">
                <a:solidFill>
                  <a:srgbClr val="201F1F"/>
                </a:solidFill>
                <a:latin typeface="メイリオ"/>
                <a:cs typeface="メイリオ"/>
              </a:rPr>
              <a:t> </a:t>
            </a:r>
            <a:r>
              <a:rPr dirty="0" sz="600">
                <a:solidFill>
                  <a:srgbClr val="201F1F"/>
                </a:solidFill>
                <a:latin typeface="メイリオ"/>
                <a:cs typeface="メイリオ"/>
              </a:rPr>
              <a:t>or</a:t>
            </a:r>
            <a:r>
              <a:rPr dirty="0" sz="600" spc="-25">
                <a:solidFill>
                  <a:srgbClr val="201F1F"/>
                </a:solidFill>
                <a:latin typeface="メイリオ"/>
                <a:cs typeface="メイリオ"/>
              </a:rPr>
              <a:t> </a:t>
            </a:r>
            <a:r>
              <a:rPr dirty="0" sz="600">
                <a:solidFill>
                  <a:srgbClr val="201F1F"/>
                </a:solidFill>
                <a:latin typeface="メイリオ"/>
                <a:cs typeface="メイリオ"/>
              </a:rPr>
              <a:t>6</a:t>
            </a:r>
            <a:r>
              <a:rPr dirty="0" sz="600" spc="-20">
                <a:solidFill>
                  <a:srgbClr val="201F1F"/>
                </a:solidFill>
                <a:latin typeface="メイリオ"/>
                <a:cs typeface="メイリオ"/>
              </a:rPr>
              <a:t> </a:t>
            </a:r>
            <a:r>
              <a:rPr dirty="0" sz="600">
                <a:solidFill>
                  <a:srgbClr val="201F1F"/>
                </a:solidFill>
                <a:latin typeface="メイリオ"/>
                <a:cs typeface="メイリオ"/>
              </a:rPr>
              <a:t>hours</a:t>
            </a:r>
            <a:r>
              <a:rPr dirty="0" sz="600" spc="-20">
                <a:solidFill>
                  <a:srgbClr val="201F1F"/>
                </a:solidFill>
                <a:latin typeface="メイリオ"/>
                <a:cs typeface="メイリオ"/>
              </a:rPr>
              <a:t> </a:t>
            </a:r>
            <a:r>
              <a:rPr dirty="0" sz="600">
                <a:solidFill>
                  <a:srgbClr val="201F1F"/>
                </a:solidFill>
                <a:latin typeface="メイリオ"/>
                <a:cs typeface="メイリオ"/>
              </a:rPr>
              <a:t>before</a:t>
            </a:r>
            <a:r>
              <a:rPr dirty="0" sz="600" spc="-10">
                <a:solidFill>
                  <a:srgbClr val="201F1F"/>
                </a:solidFill>
                <a:latin typeface="メイリオ"/>
                <a:cs typeface="メイリオ"/>
              </a:rPr>
              <a:t> </a:t>
            </a:r>
            <a:r>
              <a:rPr dirty="0" sz="600">
                <a:solidFill>
                  <a:srgbClr val="201F1F"/>
                </a:solidFill>
                <a:latin typeface="メイリオ"/>
                <a:cs typeface="メイリオ"/>
              </a:rPr>
              <a:t>going</a:t>
            </a:r>
            <a:r>
              <a:rPr dirty="0" sz="600" spc="-20">
                <a:solidFill>
                  <a:srgbClr val="201F1F"/>
                </a:solidFill>
                <a:latin typeface="メイリオ"/>
                <a:cs typeface="メイリオ"/>
              </a:rPr>
              <a:t> </a:t>
            </a:r>
            <a:r>
              <a:rPr dirty="0" sz="600">
                <a:solidFill>
                  <a:srgbClr val="201F1F"/>
                </a:solidFill>
                <a:latin typeface="メイリオ"/>
                <a:cs typeface="メイリオ"/>
              </a:rPr>
              <a:t>to</a:t>
            </a:r>
            <a:r>
              <a:rPr dirty="0" sz="600" spc="-15">
                <a:solidFill>
                  <a:srgbClr val="201F1F"/>
                </a:solidFill>
                <a:latin typeface="メイリオ"/>
                <a:cs typeface="メイリオ"/>
              </a:rPr>
              <a:t> </a:t>
            </a:r>
            <a:r>
              <a:rPr dirty="0" sz="600">
                <a:solidFill>
                  <a:srgbClr val="201F1F"/>
                </a:solidFill>
                <a:latin typeface="メイリオ"/>
                <a:cs typeface="メイリオ"/>
              </a:rPr>
              <a:t>bed.</a:t>
            </a:r>
            <a:r>
              <a:rPr dirty="0" sz="600" spc="-10">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Clin</a:t>
            </a:r>
            <a:r>
              <a:rPr dirty="0" sz="600" spc="-3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Med</a:t>
            </a:r>
            <a:r>
              <a:rPr dirty="0" sz="600" spc="-25">
                <a:solidFill>
                  <a:srgbClr val="201F1F"/>
                </a:solidFill>
                <a:latin typeface="メイリオ"/>
                <a:cs typeface="メイリオ"/>
              </a:rPr>
              <a:t> </a:t>
            </a:r>
            <a:r>
              <a:rPr dirty="0" sz="600">
                <a:solidFill>
                  <a:srgbClr val="201F1F"/>
                </a:solidFill>
                <a:latin typeface="メイリオ"/>
                <a:cs typeface="メイリオ"/>
              </a:rPr>
              <a:t>9:</a:t>
            </a:r>
            <a:r>
              <a:rPr dirty="0" sz="600" spc="-10">
                <a:solidFill>
                  <a:srgbClr val="201F1F"/>
                </a:solidFill>
                <a:latin typeface="メイリオ"/>
                <a:cs typeface="メイリオ"/>
              </a:rPr>
              <a:t> 1195-</a:t>
            </a:r>
            <a:r>
              <a:rPr dirty="0" sz="600">
                <a:solidFill>
                  <a:srgbClr val="201F1F"/>
                </a:solidFill>
                <a:latin typeface="メイリオ"/>
                <a:cs typeface="メイリオ"/>
              </a:rPr>
              <a:t>1200,</a:t>
            </a:r>
            <a:r>
              <a:rPr dirty="0" sz="600" spc="10">
                <a:solidFill>
                  <a:srgbClr val="201F1F"/>
                </a:solidFill>
                <a:latin typeface="メイリオ"/>
                <a:cs typeface="メイリオ"/>
              </a:rPr>
              <a:t> </a:t>
            </a:r>
            <a:r>
              <a:rPr dirty="0" sz="600" spc="-10">
                <a:solidFill>
                  <a:srgbClr val="201F1F"/>
                </a:solidFill>
                <a:latin typeface="メイリオ"/>
                <a:cs typeface="メイリオ"/>
              </a:rPr>
              <a:t>2013.</a:t>
            </a:r>
            <a:endParaRPr sz="600">
              <a:latin typeface="メイリオ"/>
              <a:cs typeface="メイリオ"/>
            </a:endParaRPr>
          </a:p>
          <a:p>
            <a:pPr algn="just" marL="157480" marR="32384" indent="-144780">
              <a:lnSpc>
                <a:spcPct val="100000"/>
              </a:lnSpc>
              <a:spcBef>
                <a:spcPts val="405"/>
              </a:spcBef>
            </a:pPr>
            <a:r>
              <a:rPr dirty="0" sz="600">
                <a:solidFill>
                  <a:srgbClr val="201F1F"/>
                </a:solidFill>
                <a:latin typeface="メイリオ"/>
                <a:cs typeface="メイリオ"/>
              </a:rPr>
              <a:t>12.</a:t>
            </a:r>
            <a:r>
              <a:rPr dirty="0" sz="600" spc="-35">
                <a:solidFill>
                  <a:srgbClr val="201F1F"/>
                </a:solidFill>
                <a:latin typeface="メイリオ"/>
                <a:cs typeface="メイリオ"/>
              </a:rPr>
              <a:t> </a:t>
            </a:r>
            <a:r>
              <a:rPr dirty="0" sz="600">
                <a:solidFill>
                  <a:srgbClr val="201F1F"/>
                </a:solidFill>
                <a:latin typeface="メイリオ"/>
                <a:cs typeface="メイリオ"/>
              </a:rPr>
              <a:t>Verster</a:t>
            </a:r>
            <a:r>
              <a:rPr dirty="0" sz="600" spc="50">
                <a:solidFill>
                  <a:srgbClr val="201F1F"/>
                </a:solidFill>
                <a:latin typeface="メイリオ"/>
                <a:cs typeface="メイリオ"/>
              </a:rPr>
              <a:t> </a:t>
            </a:r>
            <a:r>
              <a:rPr dirty="0" sz="600">
                <a:solidFill>
                  <a:srgbClr val="201F1F"/>
                </a:solidFill>
                <a:latin typeface="メイリオ"/>
                <a:cs typeface="メイリオ"/>
              </a:rPr>
              <a:t>JC,</a:t>
            </a:r>
            <a:r>
              <a:rPr dirty="0" sz="600" spc="35">
                <a:solidFill>
                  <a:srgbClr val="201F1F"/>
                </a:solidFill>
                <a:latin typeface="メイリオ"/>
                <a:cs typeface="メイリオ"/>
              </a:rPr>
              <a:t> </a:t>
            </a:r>
            <a:r>
              <a:rPr dirty="0" sz="600">
                <a:solidFill>
                  <a:srgbClr val="201F1F"/>
                </a:solidFill>
                <a:latin typeface="メイリオ"/>
                <a:cs typeface="メイリオ"/>
              </a:rPr>
              <a:t>Koenig</a:t>
            </a:r>
            <a:r>
              <a:rPr dirty="0" sz="600" spc="35">
                <a:solidFill>
                  <a:srgbClr val="201F1F"/>
                </a:solidFill>
                <a:latin typeface="メイリオ"/>
                <a:cs typeface="メイリオ"/>
              </a:rPr>
              <a:t> </a:t>
            </a:r>
            <a:r>
              <a:rPr dirty="0" sz="600">
                <a:solidFill>
                  <a:srgbClr val="201F1F"/>
                </a:solidFill>
                <a:latin typeface="メイリオ"/>
                <a:cs typeface="メイリオ"/>
              </a:rPr>
              <a:t>J.</a:t>
            </a:r>
            <a:r>
              <a:rPr dirty="0" sz="600" spc="30">
                <a:solidFill>
                  <a:srgbClr val="201F1F"/>
                </a:solidFill>
                <a:latin typeface="メイリオ"/>
                <a:cs typeface="メイリオ"/>
              </a:rPr>
              <a:t> </a:t>
            </a:r>
            <a:r>
              <a:rPr dirty="0" sz="600">
                <a:solidFill>
                  <a:srgbClr val="201F1F"/>
                </a:solidFill>
                <a:latin typeface="メイリオ"/>
                <a:cs typeface="メイリオ"/>
              </a:rPr>
              <a:t>Caffeine</a:t>
            </a:r>
            <a:r>
              <a:rPr dirty="0" sz="600" spc="30">
                <a:solidFill>
                  <a:srgbClr val="201F1F"/>
                </a:solidFill>
                <a:latin typeface="メイリオ"/>
                <a:cs typeface="メイリオ"/>
              </a:rPr>
              <a:t> </a:t>
            </a:r>
            <a:r>
              <a:rPr dirty="0" sz="600">
                <a:solidFill>
                  <a:srgbClr val="201F1F"/>
                </a:solidFill>
                <a:latin typeface="メイリオ"/>
                <a:cs typeface="メイリオ"/>
              </a:rPr>
              <a:t>intake</a:t>
            </a:r>
            <a:r>
              <a:rPr dirty="0" sz="600" spc="35">
                <a:solidFill>
                  <a:srgbClr val="201F1F"/>
                </a:solidFill>
                <a:latin typeface="メイリオ"/>
                <a:cs typeface="メイリオ"/>
              </a:rPr>
              <a:t> </a:t>
            </a:r>
            <a:r>
              <a:rPr dirty="0" sz="600">
                <a:solidFill>
                  <a:srgbClr val="201F1F"/>
                </a:solidFill>
                <a:latin typeface="メイリオ"/>
                <a:cs typeface="メイリオ"/>
              </a:rPr>
              <a:t>and</a:t>
            </a:r>
            <a:r>
              <a:rPr dirty="0" sz="600" spc="35">
                <a:solidFill>
                  <a:srgbClr val="201F1F"/>
                </a:solidFill>
                <a:latin typeface="メイリオ"/>
                <a:cs typeface="メイリオ"/>
              </a:rPr>
              <a:t> </a:t>
            </a:r>
            <a:r>
              <a:rPr dirty="0" sz="600">
                <a:solidFill>
                  <a:srgbClr val="201F1F"/>
                </a:solidFill>
                <a:latin typeface="メイリオ"/>
                <a:cs typeface="メイリオ"/>
              </a:rPr>
              <a:t>its</a:t>
            </a:r>
            <a:r>
              <a:rPr dirty="0" sz="600" spc="30">
                <a:solidFill>
                  <a:srgbClr val="201F1F"/>
                </a:solidFill>
                <a:latin typeface="メイリオ"/>
                <a:cs typeface="メイリオ"/>
              </a:rPr>
              <a:t> </a:t>
            </a:r>
            <a:r>
              <a:rPr dirty="0" sz="600">
                <a:solidFill>
                  <a:srgbClr val="201F1F"/>
                </a:solidFill>
                <a:latin typeface="メイリオ"/>
                <a:cs typeface="メイリオ"/>
              </a:rPr>
              <a:t>sources:</a:t>
            </a:r>
            <a:r>
              <a:rPr dirty="0" sz="600" spc="30">
                <a:solidFill>
                  <a:srgbClr val="201F1F"/>
                </a:solidFill>
                <a:latin typeface="メイリオ"/>
                <a:cs typeface="メイリオ"/>
              </a:rPr>
              <a:t> </a:t>
            </a:r>
            <a:r>
              <a:rPr dirty="0" sz="600">
                <a:solidFill>
                  <a:srgbClr val="201F1F"/>
                </a:solidFill>
                <a:latin typeface="メイリオ"/>
                <a:cs typeface="メイリオ"/>
              </a:rPr>
              <a:t>A</a:t>
            </a:r>
            <a:r>
              <a:rPr dirty="0" sz="600" spc="40">
                <a:solidFill>
                  <a:srgbClr val="201F1F"/>
                </a:solidFill>
                <a:latin typeface="メイリオ"/>
                <a:cs typeface="メイリオ"/>
              </a:rPr>
              <a:t> </a:t>
            </a:r>
            <a:r>
              <a:rPr dirty="0" sz="600">
                <a:solidFill>
                  <a:srgbClr val="201F1F"/>
                </a:solidFill>
                <a:latin typeface="メイリオ"/>
                <a:cs typeface="メイリオ"/>
              </a:rPr>
              <a:t>review</a:t>
            </a:r>
            <a:r>
              <a:rPr dirty="0" sz="600" spc="45">
                <a:solidFill>
                  <a:srgbClr val="201F1F"/>
                </a:solidFill>
                <a:latin typeface="メイリオ"/>
                <a:cs typeface="メイリオ"/>
              </a:rPr>
              <a:t> </a:t>
            </a:r>
            <a:r>
              <a:rPr dirty="0" sz="600">
                <a:solidFill>
                  <a:srgbClr val="201F1F"/>
                </a:solidFill>
                <a:latin typeface="メイリオ"/>
                <a:cs typeface="メイリオ"/>
              </a:rPr>
              <a:t>of</a:t>
            </a:r>
            <a:r>
              <a:rPr dirty="0" sz="600" spc="40">
                <a:solidFill>
                  <a:srgbClr val="201F1F"/>
                </a:solidFill>
                <a:latin typeface="メイリオ"/>
                <a:cs typeface="メイリオ"/>
              </a:rPr>
              <a:t> </a:t>
            </a:r>
            <a:r>
              <a:rPr dirty="0" sz="600" spc="-10">
                <a:solidFill>
                  <a:srgbClr val="201F1F"/>
                </a:solidFill>
                <a:latin typeface="メイリオ"/>
                <a:cs typeface="メイリオ"/>
              </a:rPr>
              <a:t>national</a:t>
            </a:r>
            <a:r>
              <a:rPr dirty="0" sz="600" spc="500">
                <a:solidFill>
                  <a:srgbClr val="201F1F"/>
                </a:solidFill>
                <a:latin typeface="メイリオ"/>
                <a:cs typeface="メイリオ"/>
              </a:rPr>
              <a:t> </a:t>
            </a:r>
            <a:r>
              <a:rPr dirty="0" sz="600" spc="-10">
                <a:solidFill>
                  <a:srgbClr val="201F1F"/>
                </a:solidFill>
                <a:latin typeface="メイリオ"/>
                <a:cs typeface="メイリオ"/>
              </a:rPr>
              <a:t>representative</a:t>
            </a:r>
            <a:r>
              <a:rPr dirty="0" sz="600">
                <a:solidFill>
                  <a:srgbClr val="201F1F"/>
                </a:solidFill>
                <a:latin typeface="メイリオ"/>
                <a:cs typeface="メイリオ"/>
              </a:rPr>
              <a:t> studies.</a:t>
            </a:r>
            <a:r>
              <a:rPr dirty="0" sz="600" spc="-15">
                <a:solidFill>
                  <a:srgbClr val="201F1F"/>
                </a:solidFill>
                <a:latin typeface="メイリオ"/>
                <a:cs typeface="メイリオ"/>
              </a:rPr>
              <a:t> </a:t>
            </a:r>
            <a:r>
              <a:rPr dirty="0" sz="600">
                <a:solidFill>
                  <a:srgbClr val="201F1F"/>
                </a:solidFill>
                <a:latin typeface="メイリオ"/>
                <a:cs typeface="メイリオ"/>
              </a:rPr>
              <a:t>Crit</a:t>
            </a:r>
            <a:r>
              <a:rPr dirty="0" sz="600" spc="-30">
                <a:solidFill>
                  <a:srgbClr val="201F1F"/>
                </a:solidFill>
                <a:latin typeface="メイリオ"/>
                <a:cs typeface="メイリオ"/>
              </a:rPr>
              <a:t> </a:t>
            </a:r>
            <a:r>
              <a:rPr dirty="0" sz="600">
                <a:solidFill>
                  <a:srgbClr val="201F1F"/>
                </a:solidFill>
                <a:latin typeface="メイリオ"/>
                <a:cs typeface="メイリオ"/>
              </a:rPr>
              <a:t>Rev</a:t>
            </a:r>
            <a:r>
              <a:rPr dirty="0" sz="600" spc="-10">
                <a:solidFill>
                  <a:srgbClr val="201F1F"/>
                </a:solidFill>
                <a:latin typeface="メイリオ"/>
                <a:cs typeface="メイリオ"/>
              </a:rPr>
              <a:t> </a:t>
            </a:r>
            <a:r>
              <a:rPr dirty="0" sz="600">
                <a:solidFill>
                  <a:srgbClr val="201F1F"/>
                </a:solidFill>
                <a:latin typeface="メイリオ"/>
                <a:cs typeface="メイリオ"/>
              </a:rPr>
              <a:t>Food</a:t>
            </a:r>
            <a:r>
              <a:rPr dirty="0" sz="600" spc="-10">
                <a:solidFill>
                  <a:srgbClr val="201F1F"/>
                </a:solidFill>
                <a:latin typeface="メイリオ"/>
                <a:cs typeface="メイリオ"/>
              </a:rPr>
              <a:t> </a:t>
            </a:r>
            <a:r>
              <a:rPr dirty="0" sz="600">
                <a:solidFill>
                  <a:srgbClr val="201F1F"/>
                </a:solidFill>
                <a:latin typeface="メイリオ"/>
                <a:cs typeface="メイリオ"/>
              </a:rPr>
              <a:t>Sci</a:t>
            </a:r>
            <a:r>
              <a:rPr dirty="0" sz="600" spc="-25">
                <a:solidFill>
                  <a:srgbClr val="201F1F"/>
                </a:solidFill>
                <a:latin typeface="メイリオ"/>
                <a:cs typeface="メイリオ"/>
              </a:rPr>
              <a:t> </a:t>
            </a:r>
            <a:r>
              <a:rPr dirty="0" sz="600">
                <a:solidFill>
                  <a:srgbClr val="201F1F"/>
                </a:solidFill>
                <a:latin typeface="メイリオ"/>
                <a:cs typeface="メイリオ"/>
              </a:rPr>
              <a:t>Nutr</a:t>
            </a:r>
            <a:r>
              <a:rPr dirty="0" sz="600" spc="-5">
                <a:solidFill>
                  <a:srgbClr val="201F1F"/>
                </a:solidFill>
                <a:latin typeface="メイリオ"/>
                <a:cs typeface="メイリオ"/>
              </a:rPr>
              <a:t> </a:t>
            </a:r>
            <a:r>
              <a:rPr dirty="0" sz="600">
                <a:solidFill>
                  <a:srgbClr val="201F1F"/>
                </a:solidFill>
                <a:latin typeface="メイリオ"/>
                <a:cs typeface="メイリオ"/>
              </a:rPr>
              <a:t>58: </a:t>
            </a:r>
            <a:r>
              <a:rPr dirty="0" sz="600" spc="-10">
                <a:solidFill>
                  <a:srgbClr val="201F1F"/>
                </a:solidFill>
                <a:latin typeface="メイリオ"/>
                <a:cs typeface="メイリオ"/>
              </a:rPr>
              <a:t>1250-</a:t>
            </a:r>
            <a:r>
              <a:rPr dirty="0" sz="600">
                <a:solidFill>
                  <a:srgbClr val="201F1F"/>
                </a:solidFill>
                <a:latin typeface="メイリオ"/>
                <a:cs typeface="メイリオ"/>
              </a:rPr>
              <a:t>1259,</a:t>
            </a:r>
            <a:r>
              <a:rPr dirty="0" sz="600" spc="25">
                <a:solidFill>
                  <a:srgbClr val="201F1F"/>
                </a:solidFill>
                <a:latin typeface="メイリオ"/>
                <a:cs typeface="メイリオ"/>
              </a:rPr>
              <a:t> </a:t>
            </a:r>
            <a:r>
              <a:rPr dirty="0" sz="600" spc="-10">
                <a:solidFill>
                  <a:srgbClr val="201F1F"/>
                </a:solidFill>
                <a:latin typeface="メイリオ"/>
                <a:cs typeface="メイリオ"/>
              </a:rPr>
              <a:t>2018.</a:t>
            </a:r>
            <a:endParaRPr sz="600">
              <a:latin typeface="メイリオ"/>
              <a:cs typeface="メイリオ"/>
            </a:endParaRPr>
          </a:p>
          <a:p>
            <a:pPr algn="just" marL="157480" marR="33020" indent="-144780">
              <a:lnSpc>
                <a:spcPct val="100000"/>
              </a:lnSpc>
              <a:spcBef>
                <a:spcPts val="400"/>
              </a:spcBef>
            </a:pPr>
            <a:r>
              <a:rPr dirty="0" sz="600">
                <a:solidFill>
                  <a:srgbClr val="201F1F"/>
                </a:solidFill>
                <a:latin typeface="メイリオ"/>
                <a:cs typeface="メイリオ"/>
              </a:rPr>
              <a:t>13.</a:t>
            </a:r>
            <a:r>
              <a:rPr dirty="0" sz="600" spc="-40">
                <a:solidFill>
                  <a:srgbClr val="201F1F"/>
                </a:solidFill>
                <a:latin typeface="メイリオ"/>
                <a:cs typeface="メイリオ"/>
              </a:rPr>
              <a:t> </a:t>
            </a:r>
            <a:r>
              <a:rPr dirty="0" sz="600">
                <a:solidFill>
                  <a:srgbClr val="201F1F"/>
                </a:solidFill>
                <a:latin typeface="メイリオ"/>
                <a:cs typeface="メイリオ"/>
              </a:rPr>
              <a:t>Roehrs</a:t>
            </a:r>
            <a:r>
              <a:rPr dirty="0" sz="600" spc="45">
                <a:solidFill>
                  <a:srgbClr val="201F1F"/>
                </a:solidFill>
                <a:latin typeface="メイリオ"/>
                <a:cs typeface="メイリオ"/>
              </a:rPr>
              <a:t> </a:t>
            </a:r>
            <a:r>
              <a:rPr dirty="0" sz="600">
                <a:solidFill>
                  <a:srgbClr val="201F1F"/>
                </a:solidFill>
                <a:latin typeface="メイリオ"/>
                <a:cs typeface="メイリオ"/>
              </a:rPr>
              <a:t>T,</a:t>
            </a:r>
            <a:r>
              <a:rPr dirty="0" sz="600" spc="25">
                <a:solidFill>
                  <a:srgbClr val="201F1F"/>
                </a:solidFill>
                <a:latin typeface="メイリオ"/>
                <a:cs typeface="メイリオ"/>
              </a:rPr>
              <a:t> </a:t>
            </a:r>
            <a:r>
              <a:rPr dirty="0" sz="600">
                <a:solidFill>
                  <a:srgbClr val="201F1F"/>
                </a:solidFill>
                <a:latin typeface="メイリオ"/>
                <a:cs typeface="メイリオ"/>
              </a:rPr>
              <a:t>Roth</a:t>
            </a:r>
            <a:r>
              <a:rPr dirty="0" sz="600" spc="35">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Caffeine:</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a:solidFill>
                  <a:srgbClr val="201F1F"/>
                </a:solidFill>
                <a:latin typeface="メイリオ"/>
                <a:cs typeface="メイリオ"/>
              </a:rPr>
              <a:t>daytime</a:t>
            </a:r>
            <a:r>
              <a:rPr dirty="0" sz="600" spc="35">
                <a:solidFill>
                  <a:srgbClr val="201F1F"/>
                </a:solidFill>
                <a:latin typeface="メイリオ"/>
                <a:cs typeface="メイリオ"/>
              </a:rPr>
              <a:t> </a:t>
            </a:r>
            <a:r>
              <a:rPr dirty="0" sz="600">
                <a:solidFill>
                  <a:srgbClr val="201F1F"/>
                </a:solidFill>
                <a:latin typeface="メイリオ"/>
                <a:cs typeface="メイリオ"/>
              </a:rPr>
              <a:t>sleepiness.</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a:solidFill>
                  <a:srgbClr val="201F1F"/>
                </a:solidFill>
                <a:latin typeface="メイリオ"/>
                <a:cs typeface="メイリオ"/>
              </a:rPr>
              <a:t>Med</a:t>
            </a:r>
            <a:r>
              <a:rPr dirty="0" sz="600" spc="30">
                <a:solidFill>
                  <a:srgbClr val="201F1F"/>
                </a:solidFill>
                <a:latin typeface="メイリオ"/>
                <a:cs typeface="メイリオ"/>
              </a:rPr>
              <a:t> </a:t>
            </a:r>
            <a:r>
              <a:rPr dirty="0" sz="600" spc="-25">
                <a:solidFill>
                  <a:srgbClr val="201F1F"/>
                </a:solidFill>
                <a:latin typeface="メイリオ"/>
                <a:cs typeface="メイリオ"/>
              </a:rPr>
              <a:t>Rev</a:t>
            </a:r>
            <a:r>
              <a:rPr dirty="0" sz="600" spc="500">
                <a:solidFill>
                  <a:srgbClr val="201F1F"/>
                </a:solidFill>
                <a:latin typeface="メイリオ"/>
                <a:cs typeface="メイリオ"/>
              </a:rPr>
              <a:t> </a:t>
            </a:r>
            <a:r>
              <a:rPr dirty="0" sz="600">
                <a:solidFill>
                  <a:srgbClr val="201F1F"/>
                </a:solidFill>
                <a:latin typeface="メイリオ"/>
                <a:cs typeface="メイリオ"/>
              </a:rPr>
              <a:t>12:</a:t>
            </a:r>
            <a:r>
              <a:rPr dirty="0" sz="600" spc="-15">
                <a:solidFill>
                  <a:srgbClr val="201F1F"/>
                </a:solidFill>
                <a:latin typeface="メイリオ"/>
                <a:cs typeface="メイリオ"/>
              </a:rPr>
              <a:t> </a:t>
            </a:r>
            <a:r>
              <a:rPr dirty="0" sz="600" spc="-10">
                <a:solidFill>
                  <a:srgbClr val="201F1F"/>
                </a:solidFill>
                <a:latin typeface="メイリオ"/>
                <a:cs typeface="メイリオ"/>
              </a:rPr>
              <a:t>153-</a:t>
            </a:r>
            <a:r>
              <a:rPr dirty="0" sz="600">
                <a:solidFill>
                  <a:srgbClr val="201F1F"/>
                </a:solidFill>
                <a:latin typeface="メイリオ"/>
                <a:cs typeface="メイリオ"/>
              </a:rPr>
              <a:t>162, </a:t>
            </a:r>
            <a:r>
              <a:rPr dirty="0" sz="600" spc="-10">
                <a:solidFill>
                  <a:srgbClr val="201F1F"/>
                </a:solidFill>
                <a:latin typeface="メイリオ"/>
                <a:cs typeface="メイリオ"/>
              </a:rPr>
              <a:t>2008.</a:t>
            </a:r>
            <a:endParaRPr sz="600">
              <a:latin typeface="メイリオ"/>
              <a:cs typeface="メイリオ"/>
            </a:endParaRPr>
          </a:p>
          <a:p>
            <a:pPr algn="just" marL="157480" marR="31115" indent="-144780">
              <a:lnSpc>
                <a:spcPct val="100000"/>
              </a:lnSpc>
              <a:spcBef>
                <a:spcPts val="395"/>
              </a:spcBef>
            </a:pPr>
            <a:r>
              <a:rPr dirty="0" sz="600">
                <a:solidFill>
                  <a:srgbClr val="201F1F"/>
                </a:solidFill>
                <a:latin typeface="メイリオ"/>
                <a:cs typeface="メイリオ"/>
              </a:rPr>
              <a:t>14.</a:t>
            </a:r>
            <a:r>
              <a:rPr dirty="0" sz="600" spc="-25">
                <a:solidFill>
                  <a:srgbClr val="201F1F"/>
                </a:solidFill>
                <a:latin typeface="メイリオ"/>
                <a:cs typeface="メイリオ"/>
              </a:rPr>
              <a:t> </a:t>
            </a:r>
            <a:r>
              <a:rPr dirty="0" sz="600" spc="-10">
                <a:solidFill>
                  <a:srgbClr val="201F1F"/>
                </a:solidFill>
                <a:latin typeface="メイリオ"/>
                <a:cs typeface="メイリオ"/>
              </a:rPr>
              <a:t>Torres-</a:t>
            </a:r>
            <a:r>
              <a:rPr dirty="0" sz="600">
                <a:solidFill>
                  <a:srgbClr val="201F1F"/>
                </a:solidFill>
                <a:latin typeface="メイリオ"/>
                <a:cs typeface="メイリオ"/>
              </a:rPr>
              <a:t>Ugalde</a:t>
            </a:r>
            <a:r>
              <a:rPr dirty="0" sz="600" spc="355">
                <a:solidFill>
                  <a:srgbClr val="201F1F"/>
                </a:solidFill>
                <a:latin typeface="メイリオ"/>
                <a:cs typeface="メイリオ"/>
              </a:rPr>
              <a:t> </a:t>
            </a:r>
            <a:r>
              <a:rPr dirty="0" sz="600">
                <a:solidFill>
                  <a:srgbClr val="201F1F"/>
                </a:solidFill>
                <a:latin typeface="メイリオ"/>
                <a:cs typeface="メイリオ"/>
              </a:rPr>
              <a:t>YC,</a:t>
            </a:r>
            <a:r>
              <a:rPr dirty="0" sz="600" spc="350">
                <a:solidFill>
                  <a:srgbClr val="201F1F"/>
                </a:solidFill>
                <a:latin typeface="メイリオ"/>
                <a:cs typeface="メイリオ"/>
              </a:rPr>
              <a:t> </a:t>
            </a:r>
            <a:r>
              <a:rPr dirty="0" sz="600" spc="-10">
                <a:solidFill>
                  <a:srgbClr val="201F1F"/>
                </a:solidFill>
                <a:latin typeface="メイリオ"/>
                <a:cs typeface="メイリオ"/>
              </a:rPr>
              <a:t>Romero-</a:t>
            </a:r>
            <a:r>
              <a:rPr dirty="0" sz="600">
                <a:solidFill>
                  <a:srgbClr val="201F1F"/>
                </a:solidFill>
                <a:latin typeface="メイリオ"/>
                <a:cs typeface="メイリオ"/>
              </a:rPr>
              <a:t>Palencia</a:t>
            </a:r>
            <a:r>
              <a:rPr dirty="0" sz="600" spc="360">
                <a:solidFill>
                  <a:srgbClr val="201F1F"/>
                </a:solidFill>
                <a:latin typeface="メイリオ"/>
                <a:cs typeface="メイリオ"/>
              </a:rPr>
              <a:t> </a:t>
            </a:r>
            <a:r>
              <a:rPr dirty="0" sz="600">
                <a:solidFill>
                  <a:srgbClr val="201F1F"/>
                </a:solidFill>
                <a:latin typeface="メイリオ"/>
                <a:cs typeface="メイリオ"/>
              </a:rPr>
              <a:t>A,</a:t>
            </a:r>
            <a:r>
              <a:rPr dirty="0" sz="600" spc="350">
                <a:solidFill>
                  <a:srgbClr val="201F1F"/>
                </a:solidFill>
                <a:latin typeface="メイリオ"/>
                <a:cs typeface="メイリオ"/>
              </a:rPr>
              <a:t> </a:t>
            </a:r>
            <a:r>
              <a:rPr dirty="0" sz="600" spc="-10">
                <a:solidFill>
                  <a:srgbClr val="201F1F"/>
                </a:solidFill>
                <a:latin typeface="メイリオ"/>
                <a:cs typeface="メイリオ"/>
              </a:rPr>
              <a:t>Román-</a:t>
            </a:r>
            <a:r>
              <a:rPr dirty="0" sz="600">
                <a:solidFill>
                  <a:srgbClr val="201F1F"/>
                </a:solidFill>
                <a:latin typeface="メイリオ"/>
                <a:cs typeface="メイリオ"/>
              </a:rPr>
              <a:t>Gutiérrez</a:t>
            </a:r>
            <a:r>
              <a:rPr dirty="0" sz="600" spc="360">
                <a:solidFill>
                  <a:srgbClr val="201F1F"/>
                </a:solidFill>
                <a:latin typeface="メイリオ"/>
                <a:cs typeface="メイリオ"/>
              </a:rPr>
              <a:t> </a:t>
            </a:r>
            <a:r>
              <a:rPr dirty="0" sz="600">
                <a:solidFill>
                  <a:srgbClr val="201F1F"/>
                </a:solidFill>
                <a:latin typeface="メイリオ"/>
                <a:cs typeface="メイリオ"/>
              </a:rPr>
              <a:t>AD,</a:t>
            </a:r>
            <a:r>
              <a:rPr dirty="0" sz="600" spc="350">
                <a:solidFill>
                  <a:srgbClr val="201F1F"/>
                </a:solidFill>
                <a:latin typeface="メイリオ"/>
                <a:cs typeface="メイリオ"/>
              </a:rPr>
              <a:t> </a:t>
            </a:r>
            <a:r>
              <a:rPr dirty="0" sz="600" spc="-10">
                <a:solidFill>
                  <a:srgbClr val="201F1F"/>
                </a:solidFill>
                <a:latin typeface="メイリオ"/>
                <a:cs typeface="メイリオ"/>
              </a:rPr>
              <a:t>Ojeda-</a:t>
            </a:r>
            <a:r>
              <a:rPr dirty="0" sz="600">
                <a:solidFill>
                  <a:srgbClr val="201F1F"/>
                </a:solidFill>
                <a:latin typeface="メイリオ"/>
                <a:cs typeface="メイリオ"/>
              </a:rPr>
              <a:t>Ramírez</a:t>
            </a:r>
            <a:r>
              <a:rPr dirty="0" sz="600" spc="330">
                <a:solidFill>
                  <a:srgbClr val="201F1F"/>
                </a:solidFill>
                <a:latin typeface="メイリオ"/>
                <a:cs typeface="メイリオ"/>
              </a:rPr>
              <a:t> </a:t>
            </a:r>
            <a:r>
              <a:rPr dirty="0" sz="600">
                <a:solidFill>
                  <a:srgbClr val="201F1F"/>
                </a:solidFill>
                <a:latin typeface="メイリオ"/>
                <a:cs typeface="メイリオ"/>
              </a:rPr>
              <a:t>D,</a:t>
            </a:r>
            <a:r>
              <a:rPr dirty="0" sz="600" spc="320">
                <a:solidFill>
                  <a:srgbClr val="201F1F"/>
                </a:solidFill>
                <a:latin typeface="メイリオ"/>
                <a:cs typeface="メイリオ"/>
              </a:rPr>
              <a:t> </a:t>
            </a:r>
            <a:r>
              <a:rPr dirty="0" sz="600" spc="-10">
                <a:solidFill>
                  <a:srgbClr val="201F1F"/>
                </a:solidFill>
                <a:latin typeface="メイリオ"/>
                <a:cs typeface="メイリオ"/>
              </a:rPr>
              <a:t>Guzmán-</a:t>
            </a:r>
            <a:r>
              <a:rPr dirty="0" sz="600">
                <a:solidFill>
                  <a:srgbClr val="201F1F"/>
                </a:solidFill>
                <a:latin typeface="メイリオ"/>
                <a:cs typeface="メイリオ"/>
              </a:rPr>
              <a:t>Saldaña</a:t>
            </a:r>
            <a:r>
              <a:rPr dirty="0" sz="600" spc="320">
                <a:solidFill>
                  <a:srgbClr val="201F1F"/>
                </a:solidFill>
                <a:latin typeface="メイリオ"/>
                <a:cs typeface="メイリオ"/>
              </a:rPr>
              <a:t> </a:t>
            </a:r>
            <a:r>
              <a:rPr dirty="0" sz="600">
                <a:solidFill>
                  <a:srgbClr val="201F1F"/>
                </a:solidFill>
                <a:latin typeface="メイリオ"/>
                <a:cs typeface="メイリオ"/>
              </a:rPr>
              <a:t>RM.</a:t>
            </a:r>
            <a:r>
              <a:rPr dirty="0" sz="600" spc="315">
                <a:solidFill>
                  <a:srgbClr val="201F1F"/>
                </a:solidFill>
                <a:latin typeface="メイリオ"/>
                <a:cs typeface="メイリオ"/>
              </a:rPr>
              <a:t> </a:t>
            </a:r>
            <a:r>
              <a:rPr dirty="0" sz="600">
                <a:solidFill>
                  <a:srgbClr val="201F1F"/>
                </a:solidFill>
                <a:latin typeface="メイリオ"/>
                <a:cs typeface="メイリオ"/>
              </a:rPr>
              <a:t>Caffeine</a:t>
            </a:r>
            <a:r>
              <a:rPr dirty="0" sz="600" spc="325">
                <a:solidFill>
                  <a:srgbClr val="201F1F"/>
                </a:solidFill>
                <a:latin typeface="メイリオ"/>
                <a:cs typeface="メイリオ"/>
              </a:rPr>
              <a:t> </a:t>
            </a:r>
            <a:r>
              <a:rPr dirty="0" sz="600">
                <a:solidFill>
                  <a:srgbClr val="201F1F"/>
                </a:solidFill>
                <a:latin typeface="メイリオ"/>
                <a:cs typeface="メイリオ"/>
              </a:rPr>
              <a:t>consumption</a:t>
            </a:r>
            <a:r>
              <a:rPr dirty="0" sz="600" spc="325">
                <a:solidFill>
                  <a:srgbClr val="201F1F"/>
                </a:solidFill>
                <a:latin typeface="メイリオ"/>
                <a:cs typeface="メイリオ"/>
              </a:rPr>
              <a:t> </a:t>
            </a:r>
            <a:r>
              <a:rPr dirty="0" sz="600">
                <a:solidFill>
                  <a:srgbClr val="201F1F"/>
                </a:solidFill>
                <a:latin typeface="メイリオ"/>
                <a:cs typeface="メイリオ"/>
              </a:rPr>
              <a:t>in</a:t>
            </a:r>
            <a:r>
              <a:rPr dirty="0" sz="600" spc="320">
                <a:solidFill>
                  <a:srgbClr val="201F1F"/>
                </a:solidFill>
                <a:latin typeface="メイリオ"/>
                <a:cs typeface="メイリオ"/>
              </a:rPr>
              <a:t> </a:t>
            </a:r>
            <a:r>
              <a:rPr dirty="0" sz="600" spc="-10">
                <a:solidFill>
                  <a:srgbClr val="201F1F"/>
                </a:solidFill>
                <a:latin typeface="メイリオ"/>
                <a:cs typeface="メイリオ"/>
              </a:rPr>
              <a:t>children:</a:t>
            </a:r>
            <a:r>
              <a:rPr dirty="0" sz="600" spc="500">
                <a:solidFill>
                  <a:srgbClr val="201F1F"/>
                </a:solidFill>
                <a:latin typeface="メイリオ"/>
                <a:cs typeface="メイリオ"/>
              </a:rPr>
              <a:t> </a:t>
            </a:r>
            <a:r>
              <a:rPr dirty="0" sz="600">
                <a:solidFill>
                  <a:srgbClr val="201F1F"/>
                </a:solidFill>
                <a:latin typeface="メイリオ"/>
                <a:cs typeface="メイリオ"/>
              </a:rPr>
              <a:t>Innocuous</a:t>
            </a:r>
            <a:r>
              <a:rPr dirty="0" sz="600" spc="110">
                <a:solidFill>
                  <a:srgbClr val="201F1F"/>
                </a:solidFill>
                <a:latin typeface="メイリオ"/>
                <a:cs typeface="メイリオ"/>
              </a:rPr>
              <a:t> </a:t>
            </a:r>
            <a:r>
              <a:rPr dirty="0" sz="600">
                <a:solidFill>
                  <a:srgbClr val="201F1F"/>
                </a:solidFill>
                <a:latin typeface="メイリオ"/>
                <a:cs typeface="メイリオ"/>
              </a:rPr>
              <a:t>or</a:t>
            </a:r>
            <a:r>
              <a:rPr dirty="0" sz="600" spc="110">
                <a:solidFill>
                  <a:srgbClr val="201F1F"/>
                </a:solidFill>
                <a:latin typeface="メイリオ"/>
                <a:cs typeface="メイリオ"/>
              </a:rPr>
              <a:t> </a:t>
            </a:r>
            <a:r>
              <a:rPr dirty="0" sz="600">
                <a:solidFill>
                  <a:srgbClr val="201F1F"/>
                </a:solidFill>
                <a:latin typeface="メイリオ"/>
                <a:cs typeface="メイリオ"/>
              </a:rPr>
              <a:t>deleterious?</a:t>
            </a:r>
            <a:r>
              <a:rPr dirty="0" sz="600" spc="100">
                <a:solidFill>
                  <a:srgbClr val="201F1F"/>
                </a:solidFill>
                <a:latin typeface="メイリオ"/>
                <a:cs typeface="メイリオ"/>
              </a:rPr>
              <a:t> </a:t>
            </a:r>
            <a:r>
              <a:rPr dirty="0" sz="600">
                <a:solidFill>
                  <a:srgbClr val="201F1F"/>
                </a:solidFill>
                <a:latin typeface="メイリオ"/>
                <a:cs typeface="メイリオ"/>
              </a:rPr>
              <a:t>A</a:t>
            </a:r>
            <a:r>
              <a:rPr dirty="0" sz="600" spc="105">
                <a:solidFill>
                  <a:srgbClr val="201F1F"/>
                </a:solidFill>
                <a:latin typeface="メイリオ"/>
                <a:cs typeface="メイリオ"/>
              </a:rPr>
              <a:t> </a:t>
            </a:r>
            <a:r>
              <a:rPr dirty="0" sz="600">
                <a:solidFill>
                  <a:srgbClr val="201F1F"/>
                </a:solidFill>
                <a:latin typeface="メイリオ"/>
                <a:cs typeface="メイリオ"/>
              </a:rPr>
              <a:t>systematic</a:t>
            </a:r>
            <a:r>
              <a:rPr dirty="0" sz="600" spc="95">
                <a:solidFill>
                  <a:srgbClr val="201F1F"/>
                </a:solidFill>
                <a:latin typeface="メイリオ"/>
                <a:cs typeface="メイリオ"/>
              </a:rPr>
              <a:t> </a:t>
            </a:r>
            <a:r>
              <a:rPr dirty="0" sz="600">
                <a:solidFill>
                  <a:srgbClr val="201F1F"/>
                </a:solidFill>
                <a:latin typeface="メイリオ"/>
                <a:cs typeface="メイリオ"/>
              </a:rPr>
              <a:t>review.</a:t>
            </a:r>
            <a:r>
              <a:rPr dirty="0" sz="600" spc="100">
                <a:solidFill>
                  <a:srgbClr val="201F1F"/>
                </a:solidFill>
                <a:latin typeface="メイリオ"/>
                <a:cs typeface="メイリオ"/>
              </a:rPr>
              <a:t> </a:t>
            </a:r>
            <a:r>
              <a:rPr dirty="0" sz="600">
                <a:solidFill>
                  <a:srgbClr val="201F1F"/>
                </a:solidFill>
                <a:latin typeface="メイリオ"/>
                <a:cs typeface="メイリオ"/>
              </a:rPr>
              <a:t>Int</a:t>
            </a:r>
            <a:r>
              <a:rPr dirty="0" sz="600" spc="100">
                <a:solidFill>
                  <a:srgbClr val="201F1F"/>
                </a:solidFill>
                <a:latin typeface="メイリオ"/>
                <a:cs typeface="メイリオ"/>
              </a:rPr>
              <a:t> </a:t>
            </a:r>
            <a:r>
              <a:rPr dirty="0" sz="600">
                <a:solidFill>
                  <a:srgbClr val="201F1F"/>
                </a:solidFill>
                <a:latin typeface="メイリオ"/>
                <a:cs typeface="メイリオ"/>
              </a:rPr>
              <a:t>J</a:t>
            </a:r>
            <a:r>
              <a:rPr dirty="0" sz="600" spc="90">
                <a:solidFill>
                  <a:srgbClr val="201F1F"/>
                </a:solidFill>
                <a:latin typeface="メイリオ"/>
                <a:cs typeface="メイリオ"/>
              </a:rPr>
              <a:t> </a:t>
            </a:r>
            <a:r>
              <a:rPr dirty="0" sz="600">
                <a:solidFill>
                  <a:srgbClr val="201F1F"/>
                </a:solidFill>
                <a:latin typeface="メイリオ"/>
                <a:cs typeface="メイリオ"/>
              </a:rPr>
              <a:t>Environ</a:t>
            </a:r>
            <a:r>
              <a:rPr dirty="0" sz="600" spc="110">
                <a:solidFill>
                  <a:srgbClr val="201F1F"/>
                </a:solidFill>
                <a:latin typeface="メイリオ"/>
                <a:cs typeface="メイリオ"/>
              </a:rPr>
              <a:t> </a:t>
            </a:r>
            <a:r>
              <a:rPr dirty="0" sz="600">
                <a:solidFill>
                  <a:srgbClr val="201F1F"/>
                </a:solidFill>
                <a:latin typeface="メイリオ"/>
                <a:cs typeface="メイリオ"/>
              </a:rPr>
              <a:t>Res</a:t>
            </a:r>
            <a:r>
              <a:rPr dirty="0" sz="600" spc="110">
                <a:solidFill>
                  <a:srgbClr val="201F1F"/>
                </a:solidFill>
                <a:latin typeface="メイリオ"/>
                <a:cs typeface="メイリオ"/>
              </a:rPr>
              <a:t> </a:t>
            </a:r>
            <a:r>
              <a:rPr dirty="0" sz="600" spc="-10">
                <a:solidFill>
                  <a:srgbClr val="201F1F"/>
                </a:solidFill>
                <a:latin typeface="メイリオ"/>
                <a:cs typeface="メイリオ"/>
              </a:rPr>
              <a:t>Public</a:t>
            </a:r>
            <a:r>
              <a:rPr dirty="0" sz="600" spc="500">
                <a:solidFill>
                  <a:srgbClr val="201F1F"/>
                </a:solidFill>
                <a:latin typeface="メイリオ"/>
                <a:cs typeface="メイリオ"/>
              </a:rPr>
              <a:t> </a:t>
            </a:r>
            <a:r>
              <a:rPr dirty="0" sz="600">
                <a:solidFill>
                  <a:srgbClr val="201F1F"/>
                </a:solidFill>
                <a:latin typeface="メイリオ"/>
                <a:cs typeface="メイリオ"/>
              </a:rPr>
              <a:t>Health</a:t>
            </a:r>
            <a:r>
              <a:rPr dirty="0" sz="600" spc="-30">
                <a:solidFill>
                  <a:srgbClr val="201F1F"/>
                </a:solidFill>
                <a:latin typeface="メイリオ"/>
                <a:cs typeface="メイリオ"/>
              </a:rPr>
              <a:t> </a:t>
            </a:r>
            <a:r>
              <a:rPr dirty="0" sz="600">
                <a:solidFill>
                  <a:srgbClr val="201F1F"/>
                </a:solidFill>
                <a:latin typeface="メイリオ"/>
                <a:cs typeface="メイリオ"/>
              </a:rPr>
              <a:t>17:</a:t>
            </a:r>
            <a:r>
              <a:rPr dirty="0" sz="600" spc="-20">
                <a:solidFill>
                  <a:srgbClr val="201F1F"/>
                </a:solidFill>
                <a:latin typeface="メイリオ"/>
                <a:cs typeface="メイリオ"/>
              </a:rPr>
              <a:t> </a:t>
            </a:r>
            <a:r>
              <a:rPr dirty="0" sz="600">
                <a:solidFill>
                  <a:srgbClr val="201F1F"/>
                </a:solidFill>
                <a:latin typeface="メイリオ"/>
                <a:cs typeface="メイリオ"/>
              </a:rPr>
              <a:t>2489,</a:t>
            </a:r>
            <a:r>
              <a:rPr dirty="0" sz="600" spc="-25">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algn="just" marL="157480" marR="33655" indent="-144780">
              <a:lnSpc>
                <a:spcPct val="100000"/>
              </a:lnSpc>
              <a:spcBef>
                <a:spcPts val="405"/>
              </a:spcBef>
            </a:pPr>
            <a:r>
              <a:rPr dirty="0" sz="600">
                <a:solidFill>
                  <a:srgbClr val="201F1F"/>
                </a:solidFill>
                <a:latin typeface="メイリオ"/>
                <a:cs typeface="メイリオ"/>
              </a:rPr>
              <a:t>15.</a:t>
            </a:r>
            <a:r>
              <a:rPr dirty="0" sz="600" spc="-30">
                <a:solidFill>
                  <a:srgbClr val="201F1F"/>
                </a:solidFill>
                <a:latin typeface="メイリオ"/>
                <a:cs typeface="メイリオ"/>
              </a:rPr>
              <a:t> </a:t>
            </a:r>
            <a:r>
              <a:rPr dirty="0" sz="600">
                <a:solidFill>
                  <a:srgbClr val="201F1F"/>
                </a:solidFill>
                <a:latin typeface="メイリオ"/>
                <a:cs typeface="メイリオ"/>
              </a:rPr>
              <a:t>Watson</a:t>
            </a:r>
            <a:r>
              <a:rPr dirty="0" sz="600" spc="160">
                <a:solidFill>
                  <a:srgbClr val="201F1F"/>
                </a:solidFill>
                <a:latin typeface="メイリオ"/>
                <a:cs typeface="メイリオ"/>
              </a:rPr>
              <a:t> </a:t>
            </a:r>
            <a:r>
              <a:rPr dirty="0" sz="600">
                <a:solidFill>
                  <a:srgbClr val="201F1F"/>
                </a:solidFill>
                <a:latin typeface="メイリオ"/>
                <a:cs typeface="メイリオ"/>
              </a:rPr>
              <a:t>EJ,</a:t>
            </a:r>
            <a:r>
              <a:rPr dirty="0" sz="600" spc="145">
                <a:solidFill>
                  <a:srgbClr val="201F1F"/>
                </a:solidFill>
                <a:latin typeface="メイリオ"/>
                <a:cs typeface="メイリオ"/>
              </a:rPr>
              <a:t> </a:t>
            </a:r>
            <a:r>
              <a:rPr dirty="0" sz="600">
                <a:solidFill>
                  <a:srgbClr val="201F1F"/>
                </a:solidFill>
                <a:latin typeface="メイリオ"/>
                <a:cs typeface="メイリオ"/>
              </a:rPr>
              <a:t>Banks</a:t>
            </a:r>
            <a:r>
              <a:rPr dirty="0" sz="600" spc="155">
                <a:solidFill>
                  <a:srgbClr val="201F1F"/>
                </a:solidFill>
                <a:latin typeface="メイリオ"/>
                <a:cs typeface="メイリオ"/>
              </a:rPr>
              <a:t> </a:t>
            </a:r>
            <a:r>
              <a:rPr dirty="0" sz="600">
                <a:solidFill>
                  <a:srgbClr val="201F1F"/>
                </a:solidFill>
                <a:latin typeface="メイリオ"/>
                <a:cs typeface="メイリオ"/>
              </a:rPr>
              <a:t>S,</a:t>
            </a:r>
            <a:r>
              <a:rPr dirty="0" sz="600" spc="155">
                <a:solidFill>
                  <a:srgbClr val="201F1F"/>
                </a:solidFill>
                <a:latin typeface="メイリオ"/>
                <a:cs typeface="メイリオ"/>
              </a:rPr>
              <a:t> </a:t>
            </a:r>
            <a:r>
              <a:rPr dirty="0" sz="600">
                <a:solidFill>
                  <a:srgbClr val="201F1F"/>
                </a:solidFill>
                <a:latin typeface="メイリオ"/>
                <a:cs typeface="メイリオ"/>
              </a:rPr>
              <a:t>Coates</a:t>
            </a:r>
            <a:r>
              <a:rPr dirty="0" sz="600" spc="155">
                <a:solidFill>
                  <a:srgbClr val="201F1F"/>
                </a:solidFill>
                <a:latin typeface="メイリオ"/>
                <a:cs typeface="メイリオ"/>
              </a:rPr>
              <a:t> </a:t>
            </a:r>
            <a:r>
              <a:rPr dirty="0" sz="600">
                <a:solidFill>
                  <a:srgbClr val="201F1F"/>
                </a:solidFill>
                <a:latin typeface="メイリオ"/>
                <a:cs typeface="メイリオ"/>
              </a:rPr>
              <a:t>AM,</a:t>
            </a:r>
            <a:r>
              <a:rPr dirty="0" sz="600" spc="150">
                <a:solidFill>
                  <a:srgbClr val="201F1F"/>
                </a:solidFill>
                <a:latin typeface="メイリオ"/>
                <a:cs typeface="メイリオ"/>
              </a:rPr>
              <a:t> </a:t>
            </a:r>
            <a:r>
              <a:rPr dirty="0" sz="600">
                <a:solidFill>
                  <a:srgbClr val="201F1F"/>
                </a:solidFill>
                <a:latin typeface="メイリオ"/>
                <a:cs typeface="メイリオ"/>
              </a:rPr>
              <a:t>Kohler</a:t>
            </a:r>
            <a:r>
              <a:rPr dirty="0" sz="600" spc="165">
                <a:solidFill>
                  <a:srgbClr val="201F1F"/>
                </a:solidFill>
                <a:latin typeface="メイリオ"/>
                <a:cs typeface="メイリオ"/>
              </a:rPr>
              <a:t> </a:t>
            </a:r>
            <a:r>
              <a:rPr dirty="0" sz="600">
                <a:solidFill>
                  <a:srgbClr val="201F1F"/>
                </a:solidFill>
                <a:latin typeface="メイリオ"/>
                <a:cs typeface="メイリオ"/>
              </a:rPr>
              <a:t>MJ.</a:t>
            </a:r>
            <a:r>
              <a:rPr dirty="0" sz="600" spc="155">
                <a:solidFill>
                  <a:srgbClr val="201F1F"/>
                </a:solidFill>
                <a:latin typeface="メイリオ"/>
                <a:cs typeface="メイリオ"/>
              </a:rPr>
              <a:t> </a:t>
            </a:r>
            <a:r>
              <a:rPr dirty="0" sz="600">
                <a:solidFill>
                  <a:srgbClr val="201F1F"/>
                </a:solidFill>
                <a:latin typeface="メイリオ"/>
                <a:cs typeface="メイリオ"/>
              </a:rPr>
              <a:t>The</a:t>
            </a:r>
            <a:r>
              <a:rPr dirty="0" sz="600" spc="155">
                <a:solidFill>
                  <a:srgbClr val="201F1F"/>
                </a:solidFill>
                <a:latin typeface="メイリオ"/>
                <a:cs typeface="メイリオ"/>
              </a:rPr>
              <a:t> </a:t>
            </a:r>
            <a:r>
              <a:rPr dirty="0" sz="600">
                <a:solidFill>
                  <a:srgbClr val="201F1F"/>
                </a:solidFill>
                <a:latin typeface="メイリオ"/>
                <a:cs typeface="メイリオ"/>
              </a:rPr>
              <a:t>relationship</a:t>
            </a:r>
            <a:r>
              <a:rPr dirty="0" sz="600" spc="150">
                <a:solidFill>
                  <a:srgbClr val="201F1F"/>
                </a:solidFill>
                <a:latin typeface="メイリオ"/>
                <a:cs typeface="メイリオ"/>
              </a:rPr>
              <a:t> </a:t>
            </a:r>
            <a:r>
              <a:rPr dirty="0" sz="600" spc="-10">
                <a:solidFill>
                  <a:srgbClr val="201F1F"/>
                </a:solidFill>
                <a:latin typeface="メイリオ"/>
                <a:cs typeface="メイリオ"/>
              </a:rPr>
              <a:t>between</a:t>
            </a:r>
            <a:r>
              <a:rPr dirty="0" sz="600" spc="500">
                <a:solidFill>
                  <a:srgbClr val="201F1F"/>
                </a:solidFill>
                <a:latin typeface="メイリオ"/>
                <a:cs typeface="メイリオ"/>
              </a:rPr>
              <a:t> </a:t>
            </a:r>
            <a:r>
              <a:rPr dirty="0" sz="600">
                <a:solidFill>
                  <a:srgbClr val="201F1F"/>
                </a:solidFill>
                <a:latin typeface="メイリオ"/>
                <a:cs typeface="メイリオ"/>
              </a:rPr>
              <a:t>caffeine,</a:t>
            </a:r>
            <a:r>
              <a:rPr dirty="0" sz="600" spc="229">
                <a:solidFill>
                  <a:srgbClr val="201F1F"/>
                </a:solidFill>
                <a:latin typeface="メイリオ"/>
                <a:cs typeface="メイリオ"/>
              </a:rPr>
              <a:t> </a:t>
            </a:r>
            <a:r>
              <a:rPr dirty="0" sz="600">
                <a:solidFill>
                  <a:srgbClr val="201F1F"/>
                </a:solidFill>
                <a:latin typeface="メイリオ"/>
                <a:cs typeface="メイリオ"/>
              </a:rPr>
              <a:t>sleep,</a:t>
            </a:r>
            <a:r>
              <a:rPr dirty="0" sz="600" spc="80">
                <a:solidFill>
                  <a:srgbClr val="201F1F"/>
                </a:solidFill>
                <a:latin typeface="メイリオ"/>
                <a:cs typeface="メイリオ"/>
              </a:rPr>
              <a:t> </a:t>
            </a:r>
            <a:r>
              <a:rPr dirty="0" sz="600">
                <a:solidFill>
                  <a:srgbClr val="201F1F"/>
                </a:solidFill>
                <a:latin typeface="メイリオ"/>
                <a:cs typeface="メイリオ"/>
              </a:rPr>
              <a:t>and</a:t>
            </a:r>
            <a:r>
              <a:rPr dirty="0" sz="600" spc="75">
                <a:solidFill>
                  <a:srgbClr val="201F1F"/>
                </a:solidFill>
                <a:latin typeface="メイリオ"/>
                <a:cs typeface="メイリオ"/>
              </a:rPr>
              <a:t> </a:t>
            </a:r>
            <a:r>
              <a:rPr dirty="0" sz="600">
                <a:solidFill>
                  <a:srgbClr val="201F1F"/>
                </a:solidFill>
                <a:latin typeface="メイリオ"/>
                <a:cs typeface="メイリオ"/>
              </a:rPr>
              <a:t>behavior</a:t>
            </a:r>
            <a:r>
              <a:rPr dirty="0" sz="600" spc="90">
                <a:solidFill>
                  <a:srgbClr val="201F1F"/>
                </a:solidFill>
                <a:latin typeface="メイリオ"/>
                <a:cs typeface="メイリオ"/>
              </a:rPr>
              <a:t> </a:t>
            </a:r>
            <a:r>
              <a:rPr dirty="0" sz="600">
                <a:solidFill>
                  <a:srgbClr val="201F1F"/>
                </a:solidFill>
                <a:latin typeface="メイリオ"/>
                <a:cs typeface="メイリオ"/>
              </a:rPr>
              <a:t>in</a:t>
            </a:r>
            <a:r>
              <a:rPr dirty="0" sz="600" spc="80">
                <a:solidFill>
                  <a:srgbClr val="201F1F"/>
                </a:solidFill>
                <a:latin typeface="メイリオ"/>
                <a:cs typeface="メイリオ"/>
              </a:rPr>
              <a:t> </a:t>
            </a:r>
            <a:r>
              <a:rPr dirty="0" sz="600">
                <a:solidFill>
                  <a:srgbClr val="201F1F"/>
                </a:solidFill>
                <a:latin typeface="メイリオ"/>
                <a:cs typeface="メイリオ"/>
              </a:rPr>
              <a:t>children.</a:t>
            </a:r>
            <a:r>
              <a:rPr dirty="0" sz="600" spc="70">
                <a:solidFill>
                  <a:srgbClr val="201F1F"/>
                </a:solidFill>
                <a:latin typeface="メイリオ"/>
                <a:cs typeface="メイリオ"/>
              </a:rPr>
              <a:t> </a:t>
            </a:r>
            <a:r>
              <a:rPr dirty="0" sz="600">
                <a:solidFill>
                  <a:srgbClr val="201F1F"/>
                </a:solidFill>
                <a:latin typeface="メイリオ"/>
                <a:cs typeface="メイリオ"/>
              </a:rPr>
              <a:t>J</a:t>
            </a:r>
            <a:r>
              <a:rPr dirty="0" sz="600" spc="80">
                <a:solidFill>
                  <a:srgbClr val="201F1F"/>
                </a:solidFill>
                <a:latin typeface="メイリオ"/>
                <a:cs typeface="メイリオ"/>
              </a:rPr>
              <a:t> </a:t>
            </a:r>
            <a:r>
              <a:rPr dirty="0" sz="600">
                <a:solidFill>
                  <a:srgbClr val="201F1F"/>
                </a:solidFill>
                <a:latin typeface="メイリオ"/>
                <a:cs typeface="メイリオ"/>
              </a:rPr>
              <a:t>Clin</a:t>
            </a:r>
            <a:r>
              <a:rPr dirty="0" sz="600" spc="80">
                <a:solidFill>
                  <a:srgbClr val="201F1F"/>
                </a:solidFill>
                <a:latin typeface="メイリオ"/>
                <a:cs typeface="メイリオ"/>
              </a:rPr>
              <a:t> </a:t>
            </a:r>
            <a:r>
              <a:rPr dirty="0" sz="600">
                <a:solidFill>
                  <a:srgbClr val="201F1F"/>
                </a:solidFill>
                <a:latin typeface="メイリオ"/>
                <a:cs typeface="メイリオ"/>
              </a:rPr>
              <a:t>Sleep</a:t>
            </a:r>
            <a:r>
              <a:rPr dirty="0" sz="600" spc="80">
                <a:solidFill>
                  <a:srgbClr val="201F1F"/>
                </a:solidFill>
                <a:latin typeface="メイリオ"/>
                <a:cs typeface="メイリオ"/>
              </a:rPr>
              <a:t> </a:t>
            </a:r>
            <a:r>
              <a:rPr dirty="0" sz="600">
                <a:solidFill>
                  <a:srgbClr val="201F1F"/>
                </a:solidFill>
                <a:latin typeface="メイリオ"/>
                <a:cs typeface="メイリオ"/>
              </a:rPr>
              <a:t>Med</a:t>
            </a:r>
            <a:r>
              <a:rPr dirty="0" sz="600" spc="75">
                <a:solidFill>
                  <a:srgbClr val="201F1F"/>
                </a:solidFill>
                <a:latin typeface="メイリオ"/>
                <a:cs typeface="メイリオ"/>
              </a:rPr>
              <a:t> </a:t>
            </a:r>
            <a:r>
              <a:rPr dirty="0" sz="600">
                <a:solidFill>
                  <a:srgbClr val="201F1F"/>
                </a:solidFill>
                <a:latin typeface="メイリオ"/>
                <a:cs typeface="メイリオ"/>
              </a:rPr>
              <a:t>13:</a:t>
            </a:r>
            <a:r>
              <a:rPr dirty="0" sz="600" spc="75">
                <a:solidFill>
                  <a:srgbClr val="201F1F"/>
                </a:solidFill>
                <a:latin typeface="メイリオ"/>
                <a:cs typeface="メイリオ"/>
              </a:rPr>
              <a:t> </a:t>
            </a:r>
            <a:r>
              <a:rPr dirty="0" sz="600" spc="-10">
                <a:solidFill>
                  <a:srgbClr val="201F1F"/>
                </a:solidFill>
                <a:latin typeface="メイリオ"/>
                <a:cs typeface="メイリオ"/>
              </a:rPr>
              <a:t>533-</a:t>
            </a:r>
            <a:r>
              <a:rPr dirty="0" sz="600" spc="-20">
                <a:solidFill>
                  <a:srgbClr val="201F1F"/>
                </a:solidFill>
                <a:latin typeface="メイリオ"/>
                <a:cs typeface="メイリオ"/>
              </a:rPr>
              <a:t>543,</a:t>
            </a:r>
            <a:r>
              <a:rPr dirty="0" sz="600" spc="500">
                <a:solidFill>
                  <a:srgbClr val="201F1F"/>
                </a:solidFill>
                <a:latin typeface="メイリオ"/>
                <a:cs typeface="メイリオ"/>
              </a:rPr>
              <a:t> </a:t>
            </a:r>
            <a:r>
              <a:rPr dirty="0" sz="600" spc="-10">
                <a:solidFill>
                  <a:srgbClr val="201F1F"/>
                </a:solidFill>
                <a:latin typeface="メイリオ"/>
                <a:cs typeface="メイリオ"/>
              </a:rPr>
              <a:t>2017.</a:t>
            </a:r>
            <a:endParaRPr sz="600">
              <a:latin typeface="メイリオ"/>
              <a:cs typeface="メイリオ"/>
            </a:endParaRPr>
          </a:p>
          <a:p>
            <a:pPr algn="just" marL="157480" marR="31750" indent="-144780">
              <a:lnSpc>
                <a:spcPct val="100000"/>
              </a:lnSpc>
              <a:spcBef>
                <a:spcPts val="400"/>
              </a:spcBef>
            </a:pPr>
            <a:r>
              <a:rPr dirty="0" sz="600">
                <a:solidFill>
                  <a:srgbClr val="201F1F"/>
                </a:solidFill>
                <a:latin typeface="メイリオ"/>
                <a:cs typeface="メイリオ"/>
              </a:rPr>
              <a:t>16.</a:t>
            </a:r>
            <a:r>
              <a:rPr dirty="0" sz="600" spc="-30">
                <a:solidFill>
                  <a:srgbClr val="201F1F"/>
                </a:solidFill>
                <a:latin typeface="メイリオ"/>
                <a:cs typeface="メイリオ"/>
              </a:rPr>
              <a:t> </a:t>
            </a:r>
            <a:r>
              <a:rPr dirty="0" sz="600">
                <a:solidFill>
                  <a:srgbClr val="201F1F"/>
                </a:solidFill>
                <a:latin typeface="メイリオ"/>
                <a:cs typeface="メイリオ"/>
              </a:rPr>
              <a:t>Gleason</a:t>
            </a:r>
            <a:r>
              <a:rPr dirty="0" sz="600" spc="100">
                <a:solidFill>
                  <a:srgbClr val="201F1F"/>
                </a:solidFill>
                <a:latin typeface="メイリオ"/>
                <a:cs typeface="メイリオ"/>
              </a:rPr>
              <a:t> </a:t>
            </a:r>
            <a:r>
              <a:rPr dirty="0" sz="600">
                <a:solidFill>
                  <a:srgbClr val="201F1F"/>
                </a:solidFill>
                <a:latin typeface="メイリオ"/>
                <a:cs typeface="メイリオ"/>
              </a:rPr>
              <a:t>JL,</a:t>
            </a:r>
            <a:r>
              <a:rPr dirty="0" sz="600" spc="80">
                <a:solidFill>
                  <a:srgbClr val="201F1F"/>
                </a:solidFill>
                <a:latin typeface="メイリオ"/>
                <a:cs typeface="メイリオ"/>
              </a:rPr>
              <a:t> </a:t>
            </a:r>
            <a:r>
              <a:rPr dirty="0" sz="600" spc="-10">
                <a:solidFill>
                  <a:srgbClr val="201F1F"/>
                </a:solidFill>
                <a:latin typeface="メイリオ"/>
                <a:cs typeface="メイリオ"/>
              </a:rPr>
              <a:t>Tekola-</a:t>
            </a:r>
            <a:r>
              <a:rPr dirty="0" sz="600">
                <a:solidFill>
                  <a:srgbClr val="201F1F"/>
                </a:solidFill>
                <a:latin typeface="メイリオ"/>
                <a:cs typeface="メイリオ"/>
              </a:rPr>
              <a:t>Ayele</a:t>
            </a:r>
            <a:r>
              <a:rPr dirty="0" sz="600" spc="85">
                <a:solidFill>
                  <a:srgbClr val="201F1F"/>
                </a:solidFill>
                <a:latin typeface="メイリオ"/>
                <a:cs typeface="メイリオ"/>
              </a:rPr>
              <a:t> </a:t>
            </a:r>
            <a:r>
              <a:rPr dirty="0" sz="600">
                <a:solidFill>
                  <a:srgbClr val="201F1F"/>
                </a:solidFill>
                <a:latin typeface="メイリオ"/>
                <a:cs typeface="メイリオ"/>
              </a:rPr>
              <a:t>F,</a:t>
            </a:r>
            <a:r>
              <a:rPr dirty="0" sz="600" spc="80">
                <a:solidFill>
                  <a:srgbClr val="201F1F"/>
                </a:solidFill>
                <a:latin typeface="メイリオ"/>
                <a:cs typeface="メイリオ"/>
              </a:rPr>
              <a:t> </a:t>
            </a:r>
            <a:r>
              <a:rPr dirty="0" sz="600">
                <a:solidFill>
                  <a:srgbClr val="201F1F"/>
                </a:solidFill>
                <a:latin typeface="メイリオ"/>
                <a:cs typeface="メイリオ"/>
              </a:rPr>
              <a:t>Sundaram</a:t>
            </a:r>
            <a:r>
              <a:rPr dirty="0" sz="600" spc="80">
                <a:solidFill>
                  <a:srgbClr val="201F1F"/>
                </a:solidFill>
                <a:latin typeface="メイリオ"/>
                <a:cs typeface="メイリオ"/>
              </a:rPr>
              <a:t> </a:t>
            </a:r>
            <a:r>
              <a:rPr dirty="0" sz="600">
                <a:solidFill>
                  <a:srgbClr val="201F1F"/>
                </a:solidFill>
                <a:latin typeface="メイリオ"/>
                <a:cs typeface="メイリオ"/>
              </a:rPr>
              <a:t>R,</a:t>
            </a:r>
            <a:r>
              <a:rPr dirty="0" sz="600" spc="85">
                <a:solidFill>
                  <a:srgbClr val="201F1F"/>
                </a:solidFill>
                <a:latin typeface="メイリオ"/>
                <a:cs typeface="メイリオ"/>
              </a:rPr>
              <a:t> </a:t>
            </a:r>
            <a:r>
              <a:rPr dirty="0" sz="600">
                <a:solidFill>
                  <a:srgbClr val="201F1F"/>
                </a:solidFill>
                <a:latin typeface="メイリオ"/>
                <a:cs typeface="メイリオ"/>
              </a:rPr>
              <a:t>Hinkle</a:t>
            </a:r>
            <a:r>
              <a:rPr dirty="0" sz="600" spc="80">
                <a:solidFill>
                  <a:srgbClr val="201F1F"/>
                </a:solidFill>
                <a:latin typeface="メイリオ"/>
                <a:cs typeface="メイリオ"/>
              </a:rPr>
              <a:t> </a:t>
            </a:r>
            <a:r>
              <a:rPr dirty="0" sz="600">
                <a:solidFill>
                  <a:srgbClr val="201F1F"/>
                </a:solidFill>
                <a:latin typeface="メイリオ"/>
                <a:cs typeface="メイリオ"/>
              </a:rPr>
              <a:t>SN,</a:t>
            </a:r>
            <a:r>
              <a:rPr dirty="0" sz="600" spc="85">
                <a:solidFill>
                  <a:srgbClr val="201F1F"/>
                </a:solidFill>
                <a:latin typeface="メイリオ"/>
                <a:cs typeface="メイリオ"/>
              </a:rPr>
              <a:t> </a:t>
            </a:r>
            <a:r>
              <a:rPr dirty="0" sz="600">
                <a:solidFill>
                  <a:srgbClr val="201F1F"/>
                </a:solidFill>
                <a:latin typeface="メイリオ"/>
                <a:cs typeface="メイリオ"/>
              </a:rPr>
              <a:t>Vafai</a:t>
            </a:r>
            <a:r>
              <a:rPr dirty="0" sz="600" spc="75">
                <a:solidFill>
                  <a:srgbClr val="201F1F"/>
                </a:solidFill>
                <a:latin typeface="メイリオ"/>
                <a:cs typeface="メイリオ"/>
              </a:rPr>
              <a:t> </a:t>
            </a:r>
            <a:r>
              <a:rPr dirty="0" sz="600">
                <a:solidFill>
                  <a:srgbClr val="201F1F"/>
                </a:solidFill>
                <a:latin typeface="メイリオ"/>
                <a:cs typeface="メイリオ"/>
              </a:rPr>
              <a:t>Y,</a:t>
            </a:r>
            <a:r>
              <a:rPr dirty="0" sz="600" spc="80">
                <a:solidFill>
                  <a:srgbClr val="201F1F"/>
                </a:solidFill>
                <a:latin typeface="メイリオ"/>
                <a:cs typeface="メイリオ"/>
              </a:rPr>
              <a:t> </a:t>
            </a:r>
            <a:r>
              <a:rPr dirty="0" sz="600">
                <a:solidFill>
                  <a:srgbClr val="201F1F"/>
                </a:solidFill>
                <a:latin typeface="メイリオ"/>
                <a:cs typeface="メイリオ"/>
              </a:rPr>
              <a:t>Buck</a:t>
            </a:r>
            <a:r>
              <a:rPr dirty="0" sz="600" spc="90">
                <a:solidFill>
                  <a:srgbClr val="201F1F"/>
                </a:solidFill>
                <a:latin typeface="メイリオ"/>
                <a:cs typeface="メイリオ"/>
              </a:rPr>
              <a:t> </a:t>
            </a:r>
            <a:r>
              <a:rPr dirty="0" sz="600" spc="-20">
                <a:solidFill>
                  <a:srgbClr val="201F1F"/>
                </a:solidFill>
                <a:latin typeface="メイリオ"/>
                <a:cs typeface="メイリオ"/>
              </a:rPr>
              <a:t>Louis</a:t>
            </a:r>
            <a:r>
              <a:rPr dirty="0" sz="600" spc="500">
                <a:solidFill>
                  <a:srgbClr val="201F1F"/>
                </a:solidFill>
                <a:latin typeface="メイリオ"/>
                <a:cs typeface="メイリオ"/>
              </a:rPr>
              <a:t> </a:t>
            </a:r>
            <a:r>
              <a:rPr dirty="0" sz="600">
                <a:solidFill>
                  <a:srgbClr val="201F1F"/>
                </a:solidFill>
                <a:latin typeface="メイリオ"/>
                <a:cs typeface="メイリオ"/>
              </a:rPr>
              <a:t>GM,</a:t>
            </a:r>
            <a:r>
              <a:rPr dirty="0" sz="600" spc="20">
                <a:solidFill>
                  <a:srgbClr val="201F1F"/>
                </a:solidFill>
                <a:latin typeface="メイリオ"/>
                <a:cs typeface="メイリオ"/>
              </a:rPr>
              <a:t> </a:t>
            </a:r>
            <a:r>
              <a:rPr dirty="0" sz="600">
                <a:solidFill>
                  <a:srgbClr val="201F1F"/>
                </a:solidFill>
                <a:latin typeface="メイリオ"/>
                <a:cs typeface="メイリオ"/>
              </a:rPr>
              <a:t>Gerlanc</a:t>
            </a:r>
            <a:r>
              <a:rPr dirty="0" sz="600" spc="25">
                <a:solidFill>
                  <a:srgbClr val="201F1F"/>
                </a:solidFill>
                <a:latin typeface="メイリオ"/>
                <a:cs typeface="メイリオ"/>
              </a:rPr>
              <a:t> </a:t>
            </a:r>
            <a:r>
              <a:rPr dirty="0" sz="600">
                <a:solidFill>
                  <a:srgbClr val="201F1F"/>
                </a:solidFill>
                <a:latin typeface="メイリオ"/>
                <a:cs typeface="メイリオ"/>
              </a:rPr>
              <a:t>N,</a:t>
            </a:r>
            <a:r>
              <a:rPr dirty="0" sz="600" spc="25">
                <a:solidFill>
                  <a:srgbClr val="201F1F"/>
                </a:solidFill>
                <a:latin typeface="メイリオ"/>
                <a:cs typeface="メイリオ"/>
              </a:rPr>
              <a:t> </a:t>
            </a:r>
            <a:r>
              <a:rPr dirty="0" sz="600">
                <a:solidFill>
                  <a:srgbClr val="201F1F"/>
                </a:solidFill>
                <a:latin typeface="メイリオ"/>
                <a:cs typeface="メイリオ"/>
              </a:rPr>
              <a:t>Amyx</a:t>
            </a:r>
            <a:r>
              <a:rPr dirty="0" sz="600" spc="30">
                <a:solidFill>
                  <a:srgbClr val="201F1F"/>
                </a:solidFill>
                <a:latin typeface="メイリオ"/>
                <a:cs typeface="メイリオ"/>
              </a:rPr>
              <a:t> </a:t>
            </a:r>
            <a:r>
              <a:rPr dirty="0" sz="600">
                <a:solidFill>
                  <a:srgbClr val="201F1F"/>
                </a:solidFill>
                <a:latin typeface="メイリオ"/>
                <a:cs typeface="メイリオ"/>
              </a:rPr>
              <a:t>M,</a:t>
            </a:r>
            <a:r>
              <a:rPr dirty="0" sz="600" spc="20">
                <a:solidFill>
                  <a:srgbClr val="201F1F"/>
                </a:solidFill>
                <a:latin typeface="メイリオ"/>
                <a:cs typeface="メイリオ"/>
              </a:rPr>
              <a:t> </a:t>
            </a:r>
            <a:r>
              <a:rPr dirty="0" sz="600">
                <a:solidFill>
                  <a:srgbClr val="201F1F"/>
                </a:solidFill>
                <a:latin typeface="メイリオ"/>
                <a:cs typeface="メイリオ"/>
              </a:rPr>
              <a:t>Bever</a:t>
            </a:r>
            <a:r>
              <a:rPr dirty="0" sz="600" spc="35">
                <a:solidFill>
                  <a:srgbClr val="201F1F"/>
                </a:solidFill>
                <a:latin typeface="メイリオ"/>
                <a:cs typeface="メイリオ"/>
              </a:rPr>
              <a:t> </a:t>
            </a:r>
            <a:r>
              <a:rPr dirty="0" sz="600">
                <a:solidFill>
                  <a:srgbClr val="201F1F"/>
                </a:solidFill>
                <a:latin typeface="メイリオ"/>
                <a:cs typeface="メイリオ"/>
              </a:rPr>
              <a:t>AM,</a:t>
            </a:r>
            <a:r>
              <a:rPr dirty="0" sz="600" spc="20">
                <a:solidFill>
                  <a:srgbClr val="201F1F"/>
                </a:solidFill>
                <a:latin typeface="メイリオ"/>
                <a:cs typeface="メイリオ"/>
              </a:rPr>
              <a:t> </a:t>
            </a:r>
            <a:r>
              <a:rPr dirty="0" sz="600">
                <a:solidFill>
                  <a:srgbClr val="201F1F"/>
                </a:solidFill>
                <a:latin typeface="メイリオ"/>
                <a:cs typeface="メイリオ"/>
              </a:rPr>
              <a:t>Smarr</a:t>
            </a:r>
            <a:r>
              <a:rPr dirty="0" sz="600" spc="35">
                <a:solidFill>
                  <a:srgbClr val="201F1F"/>
                </a:solidFill>
                <a:latin typeface="メイリオ"/>
                <a:cs typeface="メイリオ"/>
              </a:rPr>
              <a:t> </a:t>
            </a:r>
            <a:r>
              <a:rPr dirty="0" sz="600">
                <a:solidFill>
                  <a:srgbClr val="201F1F"/>
                </a:solidFill>
                <a:latin typeface="メイリオ"/>
                <a:cs typeface="メイリオ"/>
              </a:rPr>
              <a:t>MM,</a:t>
            </a:r>
            <a:r>
              <a:rPr dirty="0" sz="600" spc="25">
                <a:solidFill>
                  <a:srgbClr val="201F1F"/>
                </a:solidFill>
                <a:latin typeface="メイリオ"/>
                <a:cs typeface="メイリオ"/>
              </a:rPr>
              <a:t> </a:t>
            </a:r>
            <a:r>
              <a:rPr dirty="0" sz="600">
                <a:solidFill>
                  <a:srgbClr val="201F1F"/>
                </a:solidFill>
                <a:latin typeface="メイリオ"/>
                <a:cs typeface="メイリオ"/>
              </a:rPr>
              <a:t>et</a:t>
            </a:r>
            <a:r>
              <a:rPr dirty="0" sz="600" spc="25">
                <a:solidFill>
                  <a:srgbClr val="201F1F"/>
                </a:solidFill>
                <a:latin typeface="メイリオ"/>
                <a:cs typeface="メイリオ"/>
              </a:rPr>
              <a:t> </a:t>
            </a:r>
            <a:r>
              <a:rPr dirty="0" sz="600">
                <a:solidFill>
                  <a:srgbClr val="201F1F"/>
                </a:solidFill>
                <a:latin typeface="メイリオ"/>
                <a:cs typeface="メイリオ"/>
              </a:rPr>
              <a:t>al.</a:t>
            </a:r>
            <a:r>
              <a:rPr dirty="0" sz="600" spc="20">
                <a:solidFill>
                  <a:srgbClr val="201F1F"/>
                </a:solidFill>
                <a:latin typeface="メイリオ"/>
                <a:cs typeface="メイリオ"/>
              </a:rPr>
              <a:t> </a:t>
            </a:r>
            <a:r>
              <a:rPr dirty="0" sz="600">
                <a:solidFill>
                  <a:srgbClr val="201F1F"/>
                </a:solidFill>
                <a:latin typeface="メイリオ"/>
                <a:cs typeface="メイリオ"/>
              </a:rPr>
              <a:t>Association</a:t>
            </a:r>
            <a:r>
              <a:rPr dirty="0" sz="600" spc="35">
                <a:solidFill>
                  <a:srgbClr val="201F1F"/>
                </a:solidFill>
                <a:latin typeface="メイリオ"/>
                <a:cs typeface="メイリオ"/>
              </a:rPr>
              <a:t> </a:t>
            </a:r>
            <a:r>
              <a:rPr dirty="0" sz="600" spc="-10">
                <a:solidFill>
                  <a:srgbClr val="201F1F"/>
                </a:solidFill>
                <a:latin typeface="メイリオ"/>
                <a:cs typeface="メイリオ"/>
              </a:rPr>
              <a:t>between</a:t>
            </a:r>
            <a:r>
              <a:rPr dirty="0" sz="600" spc="500">
                <a:solidFill>
                  <a:srgbClr val="201F1F"/>
                </a:solidFill>
                <a:latin typeface="メイリオ"/>
                <a:cs typeface="メイリオ"/>
              </a:rPr>
              <a:t> </a:t>
            </a:r>
            <a:r>
              <a:rPr dirty="0" sz="600">
                <a:solidFill>
                  <a:srgbClr val="201F1F"/>
                </a:solidFill>
                <a:latin typeface="メイリオ"/>
                <a:cs typeface="メイリオ"/>
              </a:rPr>
              <a:t>maternal</a:t>
            </a:r>
            <a:r>
              <a:rPr dirty="0" sz="600" spc="229">
                <a:solidFill>
                  <a:srgbClr val="201F1F"/>
                </a:solidFill>
                <a:latin typeface="メイリオ"/>
                <a:cs typeface="メイリオ"/>
              </a:rPr>
              <a:t>  </a:t>
            </a:r>
            <a:r>
              <a:rPr dirty="0" sz="600">
                <a:solidFill>
                  <a:srgbClr val="201F1F"/>
                </a:solidFill>
                <a:latin typeface="メイリオ"/>
                <a:cs typeface="メイリオ"/>
              </a:rPr>
              <a:t>caffeine</a:t>
            </a:r>
            <a:r>
              <a:rPr dirty="0" sz="600" spc="235">
                <a:solidFill>
                  <a:srgbClr val="201F1F"/>
                </a:solidFill>
                <a:latin typeface="メイリオ"/>
                <a:cs typeface="メイリオ"/>
              </a:rPr>
              <a:t>  </a:t>
            </a:r>
            <a:r>
              <a:rPr dirty="0" sz="600">
                <a:solidFill>
                  <a:srgbClr val="201F1F"/>
                </a:solidFill>
                <a:latin typeface="メイリオ"/>
                <a:cs typeface="メイリオ"/>
              </a:rPr>
              <a:t>consumption</a:t>
            </a:r>
            <a:r>
              <a:rPr dirty="0" sz="600" spc="235">
                <a:solidFill>
                  <a:srgbClr val="201F1F"/>
                </a:solidFill>
                <a:latin typeface="メイリオ"/>
                <a:cs typeface="メイリオ"/>
              </a:rPr>
              <a:t>  </a:t>
            </a:r>
            <a:r>
              <a:rPr dirty="0" sz="600">
                <a:solidFill>
                  <a:srgbClr val="201F1F"/>
                </a:solidFill>
                <a:latin typeface="メイリオ"/>
                <a:cs typeface="メイリオ"/>
              </a:rPr>
              <a:t>and</a:t>
            </a:r>
            <a:r>
              <a:rPr dirty="0" sz="600" spc="225">
                <a:solidFill>
                  <a:srgbClr val="201F1F"/>
                </a:solidFill>
                <a:latin typeface="メイリオ"/>
                <a:cs typeface="メイリオ"/>
              </a:rPr>
              <a:t>  </a:t>
            </a:r>
            <a:r>
              <a:rPr dirty="0" sz="600">
                <a:solidFill>
                  <a:srgbClr val="201F1F"/>
                </a:solidFill>
                <a:latin typeface="メイリオ"/>
                <a:cs typeface="メイリオ"/>
              </a:rPr>
              <a:t>metabolism</a:t>
            </a:r>
            <a:r>
              <a:rPr dirty="0" sz="600" spc="235">
                <a:solidFill>
                  <a:srgbClr val="201F1F"/>
                </a:solidFill>
                <a:latin typeface="メイリオ"/>
                <a:cs typeface="メイリオ"/>
              </a:rPr>
              <a:t>  </a:t>
            </a:r>
            <a:r>
              <a:rPr dirty="0" sz="600">
                <a:solidFill>
                  <a:srgbClr val="201F1F"/>
                </a:solidFill>
                <a:latin typeface="メイリオ"/>
                <a:cs typeface="メイリオ"/>
              </a:rPr>
              <a:t>and</a:t>
            </a:r>
            <a:r>
              <a:rPr dirty="0" sz="600" spc="229">
                <a:solidFill>
                  <a:srgbClr val="201F1F"/>
                </a:solidFill>
                <a:latin typeface="メイリオ"/>
                <a:cs typeface="メイリオ"/>
              </a:rPr>
              <a:t>  </a:t>
            </a:r>
            <a:r>
              <a:rPr dirty="0" sz="600" spc="-10">
                <a:solidFill>
                  <a:srgbClr val="201F1F"/>
                </a:solidFill>
                <a:latin typeface="メイリオ"/>
                <a:cs typeface="メイリオ"/>
              </a:rPr>
              <a:t>neonatal</a:t>
            </a:r>
            <a:r>
              <a:rPr dirty="0" sz="600" spc="500">
                <a:solidFill>
                  <a:srgbClr val="201F1F"/>
                </a:solidFill>
                <a:latin typeface="メイリオ"/>
                <a:cs typeface="メイリオ"/>
              </a:rPr>
              <a:t> </a:t>
            </a:r>
            <a:r>
              <a:rPr dirty="0" sz="600">
                <a:solidFill>
                  <a:srgbClr val="201F1F"/>
                </a:solidFill>
                <a:latin typeface="メイリオ"/>
                <a:cs typeface="メイリオ"/>
              </a:rPr>
              <a:t>anthropometry: A secondary analysis of the NICHD fetal growth </a:t>
            </a:r>
            <a:r>
              <a:rPr dirty="0" sz="600" spc="-10">
                <a:solidFill>
                  <a:srgbClr val="201F1F"/>
                </a:solidFill>
                <a:latin typeface="メイリオ"/>
                <a:cs typeface="メイリオ"/>
              </a:rPr>
              <a:t>studies–</a:t>
            </a:r>
            <a:r>
              <a:rPr dirty="0" sz="600">
                <a:solidFill>
                  <a:srgbClr val="201F1F"/>
                </a:solidFill>
                <a:latin typeface="メイリオ"/>
                <a:cs typeface="メイリオ"/>
              </a:rPr>
              <a:t>singletons.</a:t>
            </a:r>
            <a:r>
              <a:rPr dirty="0" sz="600" spc="-35">
                <a:solidFill>
                  <a:srgbClr val="201F1F"/>
                </a:solidFill>
                <a:latin typeface="メイリオ"/>
                <a:cs typeface="メイリオ"/>
              </a:rPr>
              <a:t> </a:t>
            </a:r>
            <a:r>
              <a:rPr dirty="0" sz="600">
                <a:solidFill>
                  <a:srgbClr val="201F1F"/>
                </a:solidFill>
                <a:latin typeface="メイリオ"/>
                <a:cs typeface="メイリオ"/>
              </a:rPr>
              <a:t>JAMA</a:t>
            </a:r>
            <a:r>
              <a:rPr dirty="0" sz="600" spc="-30">
                <a:solidFill>
                  <a:srgbClr val="201F1F"/>
                </a:solidFill>
                <a:latin typeface="メイリオ"/>
                <a:cs typeface="メイリオ"/>
              </a:rPr>
              <a:t> </a:t>
            </a:r>
            <a:r>
              <a:rPr dirty="0" sz="600">
                <a:solidFill>
                  <a:srgbClr val="201F1F"/>
                </a:solidFill>
                <a:latin typeface="メイリオ"/>
                <a:cs typeface="メイリオ"/>
              </a:rPr>
              <a:t>Netw</a:t>
            </a:r>
            <a:r>
              <a:rPr dirty="0" sz="600" spc="-20">
                <a:solidFill>
                  <a:srgbClr val="201F1F"/>
                </a:solidFill>
                <a:latin typeface="メイリオ"/>
                <a:cs typeface="メイリオ"/>
              </a:rPr>
              <a:t> </a:t>
            </a:r>
            <a:r>
              <a:rPr dirty="0" sz="600">
                <a:solidFill>
                  <a:srgbClr val="201F1F"/>
                </a:solidFill>
                <a:latin typeface="メイリオ"/>
                <a:cs typeface="メイリオ"/>
              </a:rPr>
              <a:t>Open</a:t>
            </a:r>
            <a:r>
              <a:rPr dirty="0" sz="600" spc="-10">
                <a:solidFill>
                  <a:srgbClr val="201F1F"/>
                </a:solidFill>
                <a:latin typeface="メイリオ"/>
                <a:cs typeface="メイリオ"/>
              </a:rPr>
              <a:t> </a:t>
            </a:r>
            <a:r>
              <a:rPr dirty="0" sz="600">
                <a:solidFill>
                  <a:srgbClr val="201F1F"/>
                </a:solidFill>
                <a:latin typeface="メイリオ"/>
                <a:cs typeface="メイリオ"/>
              </a:rPr>
              <a:t>4:</a:t>
            </a:r>
            <a:r>
              <a:rPr dirty="0" sz="600" spc="-25">
                <a:solidFill>
                  <a:srgbClr val="201F1F"/>
                </a:solidFill>
                <a:latin typeface="メイリオ"/>
                <a:cs typeface="メイリオ"/>
              </a:rPr>
              <a:t> </a:t>
            </a:r>
            <a:r>
              <a:rPr dirty="0" sz="600" spc="-10">
                <a:solidFill>
                  <a:srgbClr val="201F1F"/>
                </a:solidFill>
                <a:latin typeface="メイリオ"/>
                <a:cs typeface="メイリオ"/>
              </a:rPr>
              <a:t>e213238-</a:t>
            </a:r>
            <a:r>
              <a:rPr dirty="0" sz="600">
                <a:solidFill>
                  <a:srgbClr val="201F1F"/>
                </a:solidFill>
                <a:latin typeface="メイリオ"/>
                <a:cs typeface="メイリオ"/>
              </a:rPr>
              <a:t>e213238,</a:t>
            </a:r>
            <a:r>
              <a:rPr dirty="0" sz="600" spc="5">
                <a:solidFill>
                  <a:srgbClr val="201F1F"/>
                </a:solidFill>
                <a:latin typeface="メイリオ"/>
                <a:cs typeface="メイリオ"/>
              </a:rPr>
              <a:t> </a:t>
            </a:r>
            <a:r>
              <a:rPr dirty="0" sz="600" spc="-10">
                <a:solidFill>
                  <a:srgbClr val="201F1F"/>
                </a:solidFill>
                <a:latin typeface="メイリオ"/>
                <a:cs typeface="メイリオ"/>
              </a:rPr>
              <a:t>2021.</a:t>
            </a:r>
            <a:endParaRPr sz="600">
              <a:latin typeface="メイリオ"/>
              <a:cs typeface="メイリオ"/>
            </a:endParaRPr>
          </a:p>
          <a:p>
            <a:pPr algn="just" marL="157480" marR="32384" indent="-144780">
              <a:lnSpc>
                <a:spcPct val="100000"/>
              </a:lnSpc>
              <a:spcBef>
                <a:spcPts val="395"/>
              </a:spcBef>
            </a:pPr>
            <a:r>
              <a:rPr dirty="0" sz="600">
                <a:solidFill>
                  <a:srgbClr val="201F1F"/>
                </a:solidFill>
                <a:latin typeface="メイリオ"/>
                <a:cs typeface="メイリオ"/>
              </a:rPr>
              <a:t>17.</a:t>
            </a:r>
            <a:r>
              <a:rPr dirty="0" sz="600" spc="-40">
                <a:solidFill>
                  <a:srgbClr val="201F1F"/>
                </a:solidFill>
                <a:latin typeface="メイリオ"/>
                <a:cs typeface="メイリオ"/>
              </a:rPr>
              <a:t> </a:t>
            </a:r>
            <a:r>
              <a:rPr dirty="0" sz="600">
                <a:solidFill>
                  <a:srgbClr val="201F1F"/>
                </a:solidFill>
                <a:latin typeface="メイリオ"/>
                <a:cs typeface="メイリオ"/>
              </a:rPr>
              <a:t>Kuczkowski</a:t>
            </a:r>
            <a:r>
              <a:rPr dirty="0" sz="600" spc="-5">
                <a:solidFill>
                  <a:srgbClr val="201F1F"/>
                </a:solidFill>
                <a:latin typeface="メイリオ"/>
                <a:cs typeface="メイリオ"/>
              </a:rPr>
              <a:t> </a:t>
            </a:r>
            <a:r>
              <a:rPr dirty="0" sz="600">
                <a:solidFill>
                  <a:srgbClr val="201F1F"/>
                </a:solidFill>
                <a:latin typeface="メイリオ"/>
                <a:cs typeface="メイリオ"/>
              </a:rPr>
              <a:t>KM.</a:t>
            </a:r>
            <a:r>
              <a:rPr dirty="0" sz="600" spc="-20">
                <a:solidFill>
                  <a:srgbClr val="201F1F"/>
                </a:solidFill>
                <a:latin typeface="メイリオ"/>
                <a:cs typeface="メイリオ"/>
              </a:rPr>
              <a:t> </a:t>
            </a:r>
            <a:r>
              <a:rPr dirty="0" sz="600">
                <a:solidFill>
                  <a:srgbClr val="201F1F"/>
                </a:solidFill>
                <a:latin typeface="メイリオ"/>
                <a:cs typeface="メイリオ"/>
              </a:rPr>
              <a:t>Caffeine</a:t>
            </a:r>
            <a:r>
              <a:rPr dirty="0" sz="600" spc="-5">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a:solidFill>
                  <a:srgbClr val="201F1F"/>
                </a:solidFill>
                <a:latin typeface="メイリオ"/>
                <a:cs typeface="メイリオ"/>
              </a:rPr>
              <a:t>pregnancy.</a:t>
            </a:r>
            <a:r>
              <a:rPr dirty="0" sz="600" spc="-5">
                <a:solidFill>
                  <a:srgbClr val="201F1F"/>
                </a:solidFill>
                <a:latin typeface="メイリオ"/>
                <a:cs typeface="メイリオ"/>
              </a:rPr>
              <a:t> </a:t>
            </a:r>
            <a:r>
              <a:rPr dirty="0" sz="600">
                <a:solidFill>
                  <a:srgbClr val="201F1F"/>
                </a:solidFill>
                <a:latin typeface="メイリオ"/>
                <a:cs typeface="メイリオ"/>
              </a:rPr>
              <a:t>Arch</a:t>
            </a:r>
            <a:r>
              <a:rPr dirty="0" sz="600" spc="-15">
                <a:solidFill>
                  <a:srgbClr val="201F1F"/>
                </a:solidFill>
                <a:latin typeface="メイリオ"/>
                <a:cs typeface="メイリオ"/>
              </a:rPr>
              <a:t> </a:t>
            </a:r>
            <a:r>
              <a:rPr dirty="0" sz="600">
                <a:solidFill>
                  <a:srgbClr val="201F1F"/>
                </a:solidFill>
                <a:latin typeface="メイリオ"/>
                <a:cs typeface="メイリオ"/>
              </a:rPr>
              <a:t>Gynecol</a:t>
            </a:r>
            <a:r>
              <a:rPr dirty="0" sz="600" spc="-10">
                <a:solidFill>
                  <a:srgbClr val="201F1F"/>
                </a:solidFill>
                <a:latin typeface="メイリオ"/>
                <a:cs typeface="メイリオ"/>
              </a:rPr>
              <a:t> </a:t>
            </a:r>
            <a:r>
              <a:rPr dirty="0" sz="600">
                <a:solidFill>
                  <a:srgbClr val="201F1F"/>
                </a:solidFill>
                <a:latin typeface="メイリオ"/>
                <a:cs typeface="メイリオ"/>
              </a:rPr>
              <a:t>Obstet</a:t>
            </a:r>
            <a:r>
              <a:rPr dirty="0" sz="600" spc="-5">
                <a:solidFill>
                  <a:srgbClr val="201F1F"/>
                </a:solidFill>
                <a:latin typeface="メイリオ"/>
                <a:cs typeface="メイリオ"/>
              </a:rPr>
              <a:t> </a:t>
            </a:r>
            <a:r>
              <a:rPr dirty="0" sz="600">
                <a:solidFill>
                  <a:srgbClr val="201F1F"/>
                </a:solidFill>
                <a:latin typeface="メイリオ"/>
                <a:cs typeface="メイリオ"/>
              </a:rPr>
              <a:t>280:</a:t>
            </a:r>
            <a:r>
              <a:rPr dirty="0" sz="600" spc="-20">
                <a:solidFill>
                  <a:srgbClr val="201F1F"/>
                </a:solidFill>
                <a:latin typeface="メイリオ"/>
                <a:cs typeface="メイリオ"/>
              </a:rPr>
              <a:t> </a:t>
            </a:r>
            <a:r>
              <a:rPr dirty="0" sz="600" spc="-10">
                <a:solidFill>
                  <a:srgbClr val="201F1F"/>
                </a:solidFill>
                <a:latin typeface="メイリオ"/>
                <a:cs typeface="メイリオ"/>
              </a:rPr>
              <a:t>695-</a:t>
            </a:r>
            <a:r>
              <a:rPr dirty="0" sz="600" spc="-20">
                <a:solidFill>
                  <a:srgbClr val="201F1F"/>
                </a:solidFill>
                <a:latin typeface="メイリオ"/>
                <a:cs typeface="メイリオ"/>
              </a:rPr>
              <a:t>698,</a:t>
            </a:r>
            <a:r>
              <a:rPr dirty="0" sz="600" spc="500">
                <a:solidFill>
                  <a:srgbClr val="201F1F"/>
                </a:solidFill>
                <a:latin typeface="メイリオ"/>
                <a:cs typeface="メイリオ"/>
              </a:rPr>
              <a:t> </a:t>
            </a:r>
            <a:r>
              <a:rPr dirty="0" sz="600" spc="-10">
                <a:solidFill>
                  <a:srgbClr val="201F1F"/>
                </a:solidFill>
                <a:latin typeface="メイリオ"/>
                <a:cs typeface="メイリオ"/>
              </a:rPr>
              <a:t>2009.</a:t>
            </a:r>
            <a:endParaRPr sz="600">
              <a:latin typeface="メイリオ"/>
              <a:cs typeface="メイリオ"/>
            </a:endParaRPr>
          </a:p>
          <a:p>
            <a:pPr algn="just" marL="157480" marR="31115" indent="-144780">
              <a:lnSpc>
                <a:spcPct val="100000"/>
              </a:lnSpc>
              <a:spcBef>
                <a:spcPts val="409"/>
              </a:spcBef>
            </a:pPr>
            <a:r>
              <a:rPr dirty="0" sz="600">
                <a:solidFill>
                  <a:srgbClr val="201F1F"/>
                </a:solidFill>
                <a:latin typeface="メイリオ"/>
                <a:cs typeface="メイリオ"/>
              </a:rPr>
              <a:t>18.</a:t>
            </a:r>
            <a:r>
              <a:rPr dirty="0" sz="600" spc="-35">
                <a:solidFill>
                  <a:srgbClr val="201F1F"/>
                </a:solidFill>
                <a:latin typeface="メイリオ"/>
                <a:cs typeface="メイリオ"/>
              </a:rPr>
              <a:t> </a:t>
            </a:r>
            <a:r>
              <a:rPr dirty="0" sz="600">
                <a:solidFill>
                  <a:srgbClr val="201F1F"/>
                </a:solidFill>
                <a:latin typeface="メイリオ"/>
                <a:cs typeface="メイリオ"/>
              </a:rPr>
              <a:t>Ebrahim</a:t>
            </a:r>
            <a:r>
              <a:rPr dirty="0" sz="600" spc="114">
                <a:solidFill>
                  <a:srgbClr val="201F1F"/>
                </a:solidFill>
                <a:latin typeface="メイリオ"/>
                <a:cs typeface="メイリオ"/>
              </a:rPr>
              <a:t> </a:t>
            </a:r>
            <a:r>
              <a:rPr dirty="0" sz="600">
                <a:solidFill>
                  <a:srgbClr val="201F1F"/>
                </a:solidFill>
                <a:latin typeface="メイリオ"/>
                <a:cs typeface="メイリオ"/>
              </a:rPr>
              <a:t>IO,</a:t>
            </a:r>
            <a:r>
              <a:rPr dirty="0" sz="600" spc="110">
                <a:solidFill>
                  <a:srgbClr val="201F1F"/>
                </a:solidFill>
                <a:latin typeface="メイリオ"/>
                <a:cs typeface="メイリオ"/>
              </a:rPr>
              <a:t> </a:t>
            </a:r>
            <a:r>
              <a:rPr dirty="0" sz="600">
                <a:solidFill>
                  <a:srgbClr val="201F1F"/>
                </a:solidFill>
                <a:latin typeface="メイリオ"/>
                <a:cs typeface="メイリオ"/>
              </a:rPr>
              <a:t>Shapiro</a:t>
            </a:r>
            <a:r>
              <a:rPr dirty="0" sz="600" spc="105">
                <a:solidFill>
                  <a:srgbClr val="201F1F"/>
                </a:solidFill>
                <a:latin typeface="メイリオ"/>
                <a:cs typeface="メイリオ"/>
              </a:rPr>
              <a:t> </a:t>
            </a:r>
            <a:r>
              <a:rPr dirty="0" sz="600">
                <a:solidFill>
                  <a:srgbClr val="201F1F"/>
                </a:solidFill>
                <a:latin typeface="メイリオ"/>
                <a:cs typeface="メイリオ"/>
              </a:rPr>
              <a:t>CM,</a:t>
            </a:r>
            <a:r>
              <a:rPr dirty="0" sz="600" spc="110">
                <a:solidFill>
                  <a:srgbClr val="201F1F"/>
                </a:solidFill>
                <a:latin typeface="メイリオ"/>
                <a:cs typeface="メイリオ"/>
              </a:rPr>
              <a:t> </a:t>
            </a:r>
            <a:r>
              <a:rPr dirty="0" sz="600">
                <a:solidFill>
                  <a:srgbClr val="201F1F"/>
                </a:solidFill>
                <a:latin typeface="メイリオ"/>
                <a:cs typeface="メイリオ"/>
              </a:rPr>
              <a:t>Williams</a:t>
            </a:r>
            <a:r>
              <a:rPr dirty="0" sz="600" spc="114">
                <a:solidFill>
                  <a:srgbClr val="201F1F"/>
                </a:solidFill>
                <a:latin typeface="メイリオ"/>
                <a:cs typeface="メイリオ"/>
              </a:rPr>
              <a:t> </a:t>
            </a:r>
            <a:r>
              <a:rPr dirty="0" sz="600">
                <a:solidFill>
                  <a:srgbClr val="201F1F"/>
                </a:solidFill>
                <a:latin typeface="メイリオ"/>
                <a:cs typeface="メイリオ"/>
              </a:rPr>
              <a:t>AJ,</a:t>
            </a:r>
            <a:r>
              <a:rPr dirty="0" sz="600" spc="95">
                <a:solidFill>
                  <a:srgbClr val="201F1F"/>
                </a:solidFill>
                <a:latin typeface="メイリオ"/>
                <a:cs typeface="メイリオ"/>
              </a:rPr>
              <a:t> </a:t>
            </a:r>
            <a:r>
              <a:rPr dirty="0" sz="600">
                <a:solidFill>
                  <a:srgbClr val="201F1F"/>
                </a:solidFill>
                <a:latin typeface="メイリオ"/>
                <a:cs typeface="メイリオ"/>
              </a:rPr>
              <a:t>Fenwick</a:t>
            </a:r>
            <a:r>
              <a:rPr dirty="0" sz="600" spc="100">
                <a:solidFill>
                  <a:srgbClr val="201F1F"/>
                </a:solidFill>
                <a:latin typeface="メイリオ"/>
                <a:cs typeface="メイリオ"/>
              </a:rPr>
              <a:t> </a:t>
            </a:r>
            <a:r>
              <a:rPr dirty="0" sz="600">
                <a:solidFill>
                  <a:srgbClr val="201F1F"/>
                </a:solidFill>
                <a:latin typeface="メイリオ"/>
                <a:cs typeface="メイリオ"/>
              </a:rPr>
              <a:t>PB.</a:t>
            </a:r>
            <a:r>
              <a:rPr dirty="0" sz="600" spc="105">
                <a:solidFill>
                  <a:srgbClr val="201F1F"/>
                </a:solidFill>
                <a:latin typeface="メイリオ"/>
                <a:cs typeface="メイリオ"/>
              </a:rPr>
              <a:t> </a:t>
            </a:r>
            <a:r>
              <a:rPr dirty="0" sz="600">
                <a:solidFill>
                  <a:srgbClr val="201F1F"/>
                </a:solidFill>
                <a:latin typeface="メイリオ"/>
                <a:cs typeface="メイリオ"/>
              </a:rPr>
              <a:t>Alcohol</a:t>
            </a:r>
            <a:r>
              <a:rPr dirty="0" sz="600" spc="120">
                <a:solidFill>
                  <a:srgbClr val="201F1F"/>
                </a:solidFill>
                <a:latin typeface="メイリオ"/>
                <a:cs typeface="メイリオ"/>
              </a:rPr>
              <a:t> </a:t>
            </a:r>
            <a:r>
              <a:rPr dirty="0" sz="600">
                <a:solidFill>
                  <a:srgbClr val="201F1F"/>
                </a:solidFill>
                <a:latin typeface="メイリオ"/>
                <a:cs typeface="メイリオ"/>
              </a:rPr>
              <a:t>and</a:t>
            </a:r>
            <a:r>
              <a:rPr dirty="0" sz="600" spc="110">
                <a:solidFill>
                  <a:srgbClr val="201F1F"/>
                </a:solidFill>
                <a:latin typeface="メイリオ"/>
                <a:cs typeface="メイリオ"/>
              </a:rPr>
              <a:t> </a:t>
            </a:r>
            <a:r>
              <a:rPr dirty="0" sz="600">
                <a:solidFill>
                  <a:srgbClr val="201F1F"/>
                </a:solidFill>
                <a:latin typeface="メイリオ"/>
                <a:cs typeface="メイリオ"/>
              </a:rPr>
              <a:t>sleep</a:t>
            </a:r>
            <a:r>
              <a:rPr dirty="0" sz="600" spc="110">
                <a:solidFill>
                  <a:srgbClr val="201F1F"/>
                </a:solidFill>
                <a:latin typeface="メイリオ"/>
                <a:cs typeface="メイリオ"/>
              </a:rPr>
              <a:t> </a:t>
            </a:r>
            <a:r>
              <a:rPr dirty="0" sz="600" spc="-25">
                <a:solidFill>
                  <a:srgbClr val="201F1F"/>
                </a:solidFill>
                <a:latin typeface="メイリオ"/>
                <a:cs typeface="メイリオ"/>
              </a:rPr>
              <a:t>I:</a:t>
            </a:r>
            <a:r>
              <a:rPr dirty="0" sz="600" spc="500">
                <a:solidFill>
                  <a:srgbClr val="201F1F"/>
                </a:solidFill>
                <a:latin typeface="メイリオ"/>
                <a:cs typeface="メイリオ"/>
              </a:rPr>
              <a:t> </a:t>
            </a:r>
            <a:r>
              <a:rPr dirty="0" sz="600">
                <a:solidFill>
                  <a:srgbClr val="201F1F"/>
                </a:solidFill>
                <a:latin typeface="メイリオ"/>
                <a:cs typeface="メイリオ"/>
              </a:rPr>
              <a:t>Effects</a:t>
            </a:r>
            <a:r>
              <a:rPr dirty="0" sz="600" spc="-30">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a:solidFill>
                  <a:srgbClr val="201F1F"/>
                </a:solidFill>
                <a:latin typeface="メイリオ"/>
                <a:cs typeface="メイリオ"/>
              </a:rPr>
              <a:t>normal</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Alcohol</a:t>
            </a:r>
            <a:r>
              <a:rPr dirty="0" sz="600" spc="-15">
                <a:solidFill>
                  <a:srgbClr val="201F1F"/>
                </a:solidFill>
                <a:latin typeface="メイリオ"/>
                <a:cs typeface="メイリオ"/>
              </a:rPr>
              <a:t> </a:t>
            </a:r>
            <a:r>
              <a:rPr dirty="0" sz="600">
                <a:solidFill>
                  <a:srgbClr val="201F1F"/>
                </a:solidFill>
                <a:latin typeface="メイリオ"/>
                <a:cs typeface="メイリオ"/>
              </a:rPr>
              <a:t>Clin</a:t>
            </a:r>
            <a:r>
              <a:rPr dirty="0" sz="600" spc="-40">
                <a:solidFill>
                  <a:srgbClr val="201F1F"/>
                </a:solidFill>
                <a:latin typeface="メイリオ"/>
                <a:cs typeface="メイリオ"/>
              </a:rPr>
              <a:t> </a:t>
            </a:r>
            <a:r>
              <a:rPr dirty="0" sz="600">
                <a:solidFill>
                  <a:srgbClr val="201F1F"/>
                </a:solidFill>
                <a:latin typeface="メイリオ"/>
                <a:cs typeface="メイリオ"/>
              </a:rPr>
              <a:t>Exp</a:t>
            </a:r>
            <a:r>
              <a:rPr dirty="0" sz="600" spc="-20">
                <a:solidFill>
                  <a:srgbClr val="201F1F"/>
                </a:solidFill>
                <a:latin typeface="メイリオ"/>
                <a:cs typeface="メイリオ"/>
              </a:rPr>
              <a:t> </a:t>
            </a:r>
            <a:r>
              <a:rPr dirty="0" sz="600">
                <a:solidFill>
                  <a:srgbClr val="201F1F"/>
                </a:solidFill>
                <a:latin typeface="メイリオ"/>
                <a:cs typeface="メイリオ"/>
              </a:rPr>
              <a:t>Res</a:t>
            </a:r>
            <a:r>
              <a:rPr dirty="0" sz="600" spc="-10">
                <a:solidFill>
                  <a:srgbClr val="201F1F"/>
                </a:solidFill>
                <a:latin typeface="メイリオ"/>
                <a:cs typeface="メイリオ"/>
              </a:rPr>
              <a:t> </a:t>
            </a:r>
            <a:r>
              <a:rPr dirty="0" sz="600">
                <a:solidFill>
                  <a:srgbClr val="201F1F"/>
                </a:solidFill>
                <a:latin typeface="メイリオ"/>
                <a:cs typeface="メイリオ"/>
              </a:rPr>
              <a:t>37:</a:t>
            </a:r>
            <a:r>
              <a:rPr dirty="0" sz="600" spc="-10">
                <a:solidFill>
                  <a:srgbClr val="201F1F"/>
                </a:solidFill>
                <a:latin typeface="メイリオ"/>
                <a:cs typeface="メイリオ"/>
              </a:rPr>
              <a:t> 539-</a:t>
            </a:r>
            <a:r>
              <a:rPr dirty="0" sz="600">
                <a:solidFill>
                  <a:srgbClr val="201F1F"/>
                </a:solidFill>
                <a:latin typeface="メイリオ"/>
                <a:cs typeface="メイリオ"/>
              </a:rPr>
              <a:t>549,</a:t>
            </a:r>
            <a:r>
              <a:rPr dirty="0" sz="600" spc="-15">
                <a:solidFill>
                  <a:srgbClr val="201F1F"/>
                </a:solidFill>
                <a:latin typeface="メイリオ"/>
                <a:cs typeface="メイリオ"/>
              </a:rPr>
              <a:t> </a:t>
            </a:r>
            <a:r>
              <a:rPr dirty="0" sz="600" spc="-10">
                <a:solidFill>
                  <a:srgbClr val="201F1F"/>
                </a:solidFill>
                <a:latin typeface="メイリオ"/>
                <a:cs typeface="メイリオ"/>
              </a:rPr>
              <a:t>2013.</a:t>
            </a:r>
            <a:endParaRPr sz="600">
              <a:latin typeface="メイリオ"/>
              <a:cs typeface="メイリオ"/>
            </a:endParaRPr>
          </a:p>
          <a:p>
            <a:pPr algn="just" marL="157480" marR="31750" indent="-144780">
              <a:lnSpc>
                <a:spcPct val="100000"/>
              </a:lnSpc>
              <a:spcBef>
                <a:spcPts val="395"/>
              </a:spcBef>
            </a:pPr>
            <a:r>
              <a:rPr dirty="0" sz="600">
                <a:solidFill>
                  <a:srgbClr val="201F1F"/>
                </a:solidFill>
                <a:latin typeface="メイリオ"/>
                <a:cs typeface="メイリオ"/>
              </a:rPr>
              <a:t>19.</a:t>
            </a:r>
            <a:r>
              <a:rPr dirty="0" sz="600" spc="-35">
                <a:solidFill>
                  <a:srgbClr val="201F1F"/>
                </a:solidFill>
                <a:latin typeface="メイリオ"/>
                <a:cs typeface="メイリオ"/>
              </a:rPr>
              <a:t> </a:t>
            </a:r>
            <a:r>
              <a:rPr dirty="0" sz="600" spc="-10">
                <a:solidFill>
                  <a:srgbClr val="201F1F"/>
                </a:solidFill>
                <a:latin typeface="メイリオ"/>
                <a:cs typeface="メイリオ"/>
              </a:rPr>
              <a:t>El-</a:t>
            </a:r>
            <a:r>
              <a:rPr dirty="0" sz="600">
                <a:solidFill>
                  <a:srgbClr val="201F1F"/>
                </a:solidFill>
                <a:latin typeface="メイリオ"/>
                <a:cs typeface="メイリオ"/>
              </a:rPr>
              <a:t>Mas</a:t>
            </a:r>
            <a:r>
              <a:rPr dirty="0" sz="600" spc="50">
                <a:solidFill>
                  <a:srgbClr val="201F1F"/>
                </a:solidFill>
                <a:latin typeface="メイリオ"/>
                <a:cs typeface="メイリオ"/>
              </a:rPr>
              <a:t> </a:t>
            </a:r>
            <a:r>
              <a:rPr dirty="0" sz="600">
                <a:solidFill>
                  <a:srgbClr val="201F1F"/>
                </a:solidFill>
                <a:latin typeface="メイリオ"/>
                <a:cs typeface="メイリオ"/>
              </a:rPr>
              <a:t>MM,</a:t>
            </a:r>
            <a:r>
              <a:rPr dirty="0" sz="600" spc="35">
                <a:solidFill>
                  <a:srgbClr val="201F1F"/>
                </a:solidFill>
                <a:latin typeface="メイリオ"/>
                <a:cs typeface="メイリオ"/>
              </a:rPr>
              <a:t> </a:t>
            </a:r>
            <a:r>
              <a:rPr dirty="0" sz="600" spc="-10">
                <a:solidFill>
                  <a:srgbClr val="201F1F"/>
                </a:solidFill>
                <a:latin typeface="メイリオ"/>
                <a:cs typeface="メイリオ"/>
              </a:rPr>
              <a:t>Abdel-</a:t>
            </a:r>
            <a:r>
              <a:rPr dirty="0" sz="600">
                <a:solidFill>
                  <a:srgbClr val="201F1F"/>
                </a:solidFill>
                <a:latin typeface="メイリオ"/>
                <a:cs typeface="メイリオ"/>
              </a:rPr>
              <a:t>Rahman</a:t>
            </a:r>
            <a:r>
              <a:rPr dirty="0" sz="600" spc="45">
                <a:solidFill>
                  <a:srgbClr val="201F1F"/>
                </a:solidFill>
                <a:latin typeface="メイリオ"/>
                <a:cs typeface="メイリオ"/>
              </a:rPr>
              <a:t> </a:t>
            </a:r>
            <a:r>
              <a:rPr dirty="0" sz="600">
                <a:solidFill>
                  <a:srgbClr val="201F1F"/>
                </a:solidFill>
                <a:latin typeface="メイリオ"/>
                <a:cs typeface="メイリオ"/>
              </a:rPr>
              <a:t>AA.</a:t>
            </a:r>
            <a:r>
              <a:rPr dirty="0" sz="600" spc="35">
                <a:solidFill>
                  <a:srgbClr val="201F1F"/>
                </a:solidFill>
                <a:latin typeface="メイリオ"/>
                <a:cs typeface="メイリオ"/>
              </a:rPr>
              <a:t> </a:t>
            </a:r>
            <a:r>
              <a:rPr dirty="0" sz="600">
                <a:solidFill>
                  <a:srgbClr val="201F1F"/>
                </a:solidFill>
                <a:latin typeface="メイリオ"/>
                <a:cs typeface="メイリオ"/>
              </a:rPr>
              <a:t>Role</a:t>
            </a:r>
            <a:r>
              <a:rPr dirty="0" sz="600" spc="45">
                <a:solidFill>
                  <a:srgbClr val="201F1F"/>
                </a:solidFill>
                <a:latin typeface="メイリオ"/>
                <a:cs typeface="メイリオ"/>
              </a:rPr>
              <a:t> </a:t>
            </a:r>
            <a:r>
              <a:rPr dirty="0" sz="600">
                <a:solidFill>
                  <a:srgbClr val="201F1F"/>
                </a:solidFill>
                <a:latin typeface="メイリオ"/>
                <a:cs typeface="メイリオ"/>
              </a:rPr>
              <a:t>of</a:t>
            </a:r>
            <a:r>
              <a:rPr dirty="0" sz="600" spc="45">
                <a:solidFill>
                  <a:srgbClr val="201F1F"/>
                </a:solidFill>
                <a:latin typeface="メイリオ"/>
                <a:cs typeface="メイリオ"/>
              </a:rPr>
              <a:t> </a:t>
            </a:r>
            <a:r>
              <a:rPr dirty="0" sz="600">
                <a:solidFill>
                  <a:srgbClr val="201F1F"/>
                </a:solidFill>
                <a:latin typeface="メイリオ"/>
                <a:cs typeface="メイリオ"/>
              </a:rPr>
              <a:t>alcohol</a:t>
            </a:r>
            <a:r>
              <a:rPr dirty="0" sz="600" spc="40">
                <a:solidFill>
                  <a:srgbClr val="201F1F"/>
                </a:solidFill>
                <a:latin typeface="メイリオ"/>
                <a:cs typeface="メイリオ"/>
              </a:rPr>
              <a:t> </a:t>
            </a:r>
            <a:r>
              <a:rPr dirty="0" sz="600">
                <a:solidFill>
                  <a:srgbClr val="201F1F"/>
                </a:solidFill>
                <a:latin typeface="メイリオ"/>
                <a:cs typeface="メイリオ"/>
              </a:rPr>
              <a:t>oxidative</a:t>
            </a:r>
            <a:r>
              <a:rPr dirty="0" sz="600" spc="45">
                <a:solidFill>
                  <a:srgbClr val="201F1F"/>
                </a:solidFill>
                <a:latin typeface="メイリオ"/>
                <a:cs typeface="メイリオ"/>
              </a:rPr>
              <a:t> </a:t>
            </a:r>
            <a:r>
              <a:rPr dirty="0" sz="600">
                <a:solidFill>
                  <a:srgbClr val="201F1F"/>
                </a:solidFill>
                <a:latin typeface="メイリオ"/>
                <a:cs typeface="メイリオ"/>
              </a:rPr>
              <a:t>metabolism</a:t>
            </a:r>
            <a:r>
              <a:rPr dirty="0" sz="600" spc="45">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spc="-25">
                <a:solidFill>
                  <a:srgbClr val="201F1F"/>
                </a:solidFill>
                <a:latin typeface="メイリオ"/>
                <a:cs typeface="メイリオ"/>
              </a:rPr>
              <a:t>its</a:t>
            </a:r>
            <a:r>
              <a:rPr dirty="0" sz="600" spc="500">
                <a:solidFill>
                  <a:srgbClr val="201F1F"/>
                </a:solidFill>
                <a:latin typeface="メイリオ"/>
                <a:cs typeface="メイリオ"/>
              </a:rPr>
              <a:t> </a:t>
            </a:r>
            <a:r>
              <a:rPr dirty="0" sz="600">
                <a:solidFill>
                  <a:srgbClr val="201F1F"/>
                </a:solidFill>
                <a:latin typeface="メイリオ"/>
                <a:cs typeface="メイリオ"/>
              </a:rPr>
              <a:t>cardiovascular</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autonomic</a:t>
            </a:r>
            <a:r>
              <a:rPr dirty="0" sz="600" spc="-25">
                <a:solidFill>
                  <a:srgbClr val="201F1F"/>
                </a:solidFill>
                <a:latin typeface="メイリオ"/>
                <a:cs typeface="メイリオ"/>
              </a:rPr>
              <a:t> </a:t>
            </a:r>
            <a:r>
              <a:rPr dirty="0" sz="600">
                <a:solidFill>
                  <a:srgbClr val="201F1F"/>
                </a:solidFill>
                <a:latin typeface="メイリオ"/>
                <a:cs typeface="メイリオ"/>
              </a:rPr>
              <a:t>effects.</a:t>
            </a:r>
            <a:r>
              <a:rPr dirty="0" sz="600" spc="-35">
                <a:solidFill>
                  <a:srgbClr val="201F1F"/>
                </a:solidFill>
                <a:latin typeface="メイリオ"/>
                <a:cs typeface="メイリオ"/>
              </a:rPr>
              <a:t> </a:t>
            </a:r>
            <a:r>
              <a:rPr dirty="0" sz="600">
                <a:solidFill>
                  <a:srgbClr val="201F1F"/>
                </a:solidFill>
                <a:latin typeface="メイリオ"/>
                <a:cs typeface="メイリオ"/>
              </a:rPr>
              <a:t>Adv</a:t>
            </a:r>
            <a:r>
              <a:rPr dirty="0" sz="600" spc="-25">
                <a:solidFill>
                  <a:srgbClr val="201F1F"/>
                </a:solidFill>
                <a:latin typeface="メイリオ"/>
                <a:cs typeface="メイリオ"/>
              </a:rPr>
              <a:t> </a:t>
            </a:r>
            <a:r>
              <a:rPr dirty="0" sz="600">
                <a:solidFill>
                  <a:srgbClr val="201F1F"/>
                </a:solidFill>
                <a:latin typeface="メイリオ"/>
                <a:cs typeface="メイリオ"/>
              </a:rPr>
              <a:t>Exp</a:t>
            </a:r>
            <a:r>
              <a:rPr dirty="0" sz="600" spc="-25">
                <a:solidFill>
                  <a:srgbClr val="201F1F"/>
                </a:solidFill>
                <a:latin typeface="メイリオ"/>
                <a:cs typeface="メイリオ"/>
              </a:rPr>
              <a:t> </a:t>
            </a:r>
            <a:r>
              <a:rPr dirty="0" sz="600">
                <a:solidFill>
                  <a:srgbClr val="201F1F"/>
                </a:solidFill>
                <a:latin typeface="メイリオ"/>
                <a:cs typeface="メイリオ"/>
              </a:rPr>
              <a:t>Med</a:t>
            </a:r>
            <a:r>
              <a:rPr dirty="0" sz="600" spc="-25">
                <a:solidFill>
                  <a:srgbClr val="201F1F"/>
                </a:solidFill>
                <a:latin typeface="メイリオ"/>
                <a:cs typeface="メイリオ"/>
              </a:rPr>
              <a:t> </a:t>
            </a:r>
            <a:r>
              <a:rPr dirty="0" sz="600">
                <a:solidFill>
                  <a:srgbClr val="201F1F"/>
                </a:solidFill>
                <a:latin typeface="メイリオ"/>
                <a:cs typeface="メイリオ"/>
              </a:rPr>
              <a:t>Biol</a:t>
            </a:r>
            <a:r>
              <a:rPr dirty="0" sz="600" spc="-45">
                <a:solidFill>
                  <a:srgbClr val="201F1F"/>
                </a:solidFill>
                <a:latin typeface="メイリオ"/>
                <a:cs typeface="メイリオ"/>
              </a:rPr>
              <a:t> </a:t>
            </a:r>
            <a:r>
              <a:rPr dirty="0" sz="600">
                <a:solidFill>
                  <a:srgbClr val="201F1F"/>
                </a:solidFill>
                <a:latin typeface="メイリオ"/>
                <a:cs typeface="メイリオ"/>
              </a:rPr>
              <a:t>1193:</a:t>
            </a:r>
            <a:r>
              <a:rPr dirty="0" sz="600" spc="-10">
                <a:solidFill>
                  <a:srgbClr val="201F1F"/>
                </a:solidFill>
                <a:latin typeface="メイリオ"/>
                <a:cs typeface="メイリオ"/>
              </a:rPr>
              <a:t> 1-</a:t>
            </a:r>
            <a:r>
              <a:rPr dirty="0" sz="600">
                <a:solidFill>
                  <a:srgbClr val="201F1F"/>
                </a:solidFill>
                <a:latin typeface="メイリオ"/>
                <a:cs typeface="メイリオ"/>
              </a:rPr>
              <a:t>33,</a:t>
            </a:r>
            <a:r>
              <a:rPr dirty="0" sz="600" spc="-15">
                <a:solidFill>
                  <a:srgbClr val="201F1F"/>
                </a:solidFill>
                <a:latin typeface="メイリオ"/>
                <a:cs typeface="メイリオ"/>
              </a:rPr>
              <a:t> </a:t>
            </a:r>
            <a:r>
              <a:rPr dirty="0" sz="600" spc="-10">
                <a:solidFill>
                  <a:srgbClr val="201F1F"/>
                </a:solidFill>
                <a:latin typeface="メイリオ"/>
                <a:cs typeface="メイリオ"/>
              </a:rPr>
              <a:t>2019.</a:t>
            </a:r>
            <a:endParaRPr sz="600">
              <a:latin typeface="メイリオ"/>
              <a:cs typeface="メイリオ"/>
            </a:endParaRPr>
          </a:p>
          <a:p>
            <a:pPr algn="just" marL="157480" marR="31750" indent="-144780">
              <a:lnSpc>
                <a:spcPct val="100000"/>
              </a:lnSpc>
              <a:spcBef>
                <a:spcPts val="395"/>
              </a:spcBef>
            </a:pPr>
            <a:r>
              <a:rPr dirty="0" sz="600">
                <a:solidFill>
                  <a:srgbClr val="201F1F"/>
                </a:solidFill>
                <a:latin typeface="メイリオ"/>
                <a:cs typeface="メイリオ"/>
              </a:rPr>
              <a:t>20.</a:t>
            </a:r>
            <a:r>
              <a:rPr dirty="0" sz="600" spc="-35">
                <a:solidFill>
                  <a:srgbClr val="201F1F"/>
                </a:solidFill>
                <a:latin typeface="メイリオ"/>
                <a:cs typeface="メイリオ"/>
              </a:rPr>
              <a:t> </a:t>
            </a:r>
            <a:r>
              <a:rPr dirty="0" sz="600">
                <a:solidFill>
                  <a:srgbClr val="201F1F"/>
                </a:solidFill>
                <a:latin typeface="メイリオ"/>
                <a:cs typeface="メイリオ"/>
              </a:rPr>
              <a:t>Eriksson</a:t>
            </a:r>
            <a:r>
              <a:rPr dirty="0" sz="600" spc="114">
                <a:solidFill>
                  <a:srgbClr val="201F1F"/>
                </a:solidFill>
                <a:latin typeface="メイリオ"/>
                <a:cs typeface="メイリオ"/>
              </a:rPr>
              <a:t> </a:t>
            </a:r>
            <a:r>
              <a:rPr dirty="0" sz="600">
                <a:solidFill>
                  <a:srgbClr val="201F1F"/>
                </a:solidFill>
                <a:latin typeface="メイリオ"/>
                <a:cs typeface="メイリオ"/>
              </a:rPr>
              <a:t>CP.</a:t>
            </a:r>
            <a:r>
              <a:rPr dirty="0" sz="600" spc="110">
                <a:solidFill>
                  <a:srgbClr val="201F1F"/>
                </a:solidFill>
                <a:latin typeface="メイリオ"/>
                <a:cs typeface="メイリオ"/>
              </a:rPr>
              <a:t> </a:t>
            </a:r>
            <a:r>
              <a:rPr dirty="0" sz="600">
                <a:solidFill>
                  <a:srgbClr val="201F1F"/>
                </a:solidFill>
                <a:latin typeface="メイリオ"/>
                <a:cs typeface="メイリオ"/>
              </a:rPr>
              <a:t>The</a:t>
            </a:r>
            <a:r>
              <a:rPr dirty="0" sz="600" spc="120">
                <a:solidFill>
                  <a:srgbClr val="201F1F"/>
                </a:solidFill>
                <a:latin typeface="メイリオ"/>
                <a:cs typeface="メイリオ"/>
              </a:rPr>
              <a:t> </a:t>
            </a:r>
            <a:r>
              <a:rPr dirty="0" sz="600">
                <a:solidFill>
                  <a:srgbClr val="201F1F"/>
                </a:solidFill>
                <a:latin typeface="メイリオ"/>
                <a:cs typeface="メイリオ"/>
              </a:rPr>
              <a:t>role</a:t>
            </a:r>
            <a:r>
              <a:rPr dirty="0" sz="600" spc="114">
                <a:solidFill>
                  <a:srgbClr val="201F1F"/>
                </a:solidFill>
                <a:latin typeface="メイリオ"/>
                <a:cs typeface="メイリオ"/>
              </a:rPr>
              <a:t> </a:t>
            </a:r>
            <a:r>
              <a:rPr dirty="0" sz="600">
                <a:solidFill>
                  <a:srgbClr val="201F1F"/>
                </a:solidFill>
                <a:latin typeface="メイリオ"/>
                <a:cs typeface="メイリオ"/>
              </a:rPr>
              <a:t>of</a:t>
            </a:r>
            <a:r>
              <a:rPr dirty="0" sz="600" spc="120">
                <a:solidFill>
                  <a:srgbClr val="201F1F"/>
                </a:solidFill>
                <a:latin typeface="メイリオ"/>
                <a:cs typeface="メイリオ"/>
              </a:rPr>
              <a:t> </a:t>
            </a:r>
            <a:r>
              <a:rPr dirty="0" sz="600">
                <a:solidFill>
                  <a:srgbClr val="201F1F"/>
                </a:solidFill>
                <a:latin typeface="メイリオ"/>
                <a:cs typeface="メイリオ"/>
              </a:rPr>
              <a:t>acetaldehyde</a:t>
            </a:r>
            <a:r>
              <a:rPr dirty="0" sz="600" spc="120">
                <a:solidFill>
                  <a:srgbClr val="201F1F"/>
                </a:solidFill>
                <a:latin typeface="メイリオ"/>
                <a:cs typeface="メイリオ"/>
              </a:rPr>
              <a:t> </a:t>
            </a:r>
            <a:r>
              <a:rPr dirty="0" sz="600">
                <a:solidFill>
                  <a:srgbClr val="201F1F"/>
                </a:solidFill>
                <a:latin typeface="メイリオ"/>
                <a:cs typeface="メイリオ"/>
              </a:rPr>
              <a:t>in</a:t>
            </a:r>
            <a:r>
              <a:rPr dirty="0" sz="600" spc="120">
                <a:solidFill>
                  <a:srgbClr val="201F1F"/>
                </a:solidFill>
                <a:latin typeface="メイリオ"/>
                <a:cs typeface="メイリオ"/>
              </a:rPr>
              <a:t> </a:t>
            </a:r>
            <a:r>
              <a:rPr dirty="0" sz="600">
                <a:solidFill>
                  <a:srgbClr val="201F1F"/>
                </a:solidFill>
                <a:latin typeface="メイリオ"/>
                <a:cs typeface="メイリオ"/>
              </a:rPr>
              <a:t>the</a:t>
            </a:r>
            <a:r>
              <a:rPr dirty="0" sz="600" spc="114">
                <a:solidFill>
                  <a:srgbClr val="201F1F"/>
                </a:solidFill>
                <a:latin typeface="メイリオ"/>
                <a:cs typeface="メイリオ"/>
              </a:rPr>
              <a:t> </a:t>
            </a:r>
            <a:r>
              <a:rPr dirty="0" sz="600">
                <a:solidFill>
                  <a:srgbClr val="201F1F"/>
                </a:solidFill>
                <a:latin typeface="メイリオ"/>
                <a:cs typeface="メイリオ"/>
              </a:rPr>
              <a:t>actions</a:t>
            </a:r>
            <a:r>
              <a:rPr dirty="0" sz="600" spc="120">
                <a:solidFill>
                  <a:srgbClr val="201F1F"/>
                </a:solidFill>
                <a:latin typeface="メイリオ"/>
                <a:cs typeface="メイリオ"/>
              </a:rPr>
              <a:t> </a:t>
            </a:r>
            <a:r>
              <a:rPr dirty="0" sz="600">
                <a:solidFill>
                  <a:srgbClr val="201F1F"/>
                </a:solidFill>
                <a:latin typeface="メイリオ"/>
                <a:cs typeface="メイリオ"/>
              </a:rPr>
              <a:t>of</a:t>
            </a:r>
            <a:r>
              <a:rPr dirty="0" sz="600" spc="120">
                <a:solidFill>
                  <a:srgbClr val="201F1F"/>
                </a:solidFill>
                <a:latin typeface="メイリオ"/>
                <a:cs typeface="メイリオ"/>
              </a:rPr>
              <a:t> </a:t>
            </a:r>
            <a:r>
              <a:rPr dirty="0" sz="600">
                <a:solidFill>
                  <a:srgbClr val="201F1F"/>
                </a:solidFill>
                <a:latin typeface="メイリオ"/>
                <a:cs typeface="メイリオ"/>
              </a:rPr>
              <a:t>alcohol</a:t>
            </a:r>
            <a:r>
              <a:rPr dirty="0" sz="600" spc="110">
                <a:solidFill>
                  <a:srgbClr val="201F1F"/>
                </a:solidFill>
                <a:latin typeface="メイリオ"/>
                <a:cs typeface="メイリオ"/>
              </a:rPr>
              <a:t> </a:t>
            </a:r>
            <a:r>
              <a:rPr dirty="0" sz="600" spc="-10">
                <a:solidFill>
                  <a:srgbClr val="201F1F"/>
                </a:solidFill>
                <a:latin typeface="メイリオ"/>
                <a:cs typeface="メイリオ"/>
              </a:rPr>
              <a:t>(update</a:t>
            </a:r>
            <a:r>
              <a:rPr dirty="0" sz="600" spc="500">
                <a:solidFill>
                  <a:srgbClr val="201F1F"/>
                </a:solidFill>
                <a:latin typeface="メイリオ"/>
                <a:cs typeface="メイリオ"/>
              </a:rPr>
              <a:t> </a:t>
            </a:r>
            <a:r>
              <a:rPr dirty="0" sz="600">
                <a:solidFill>
                  <a:srgbClr val="201F1F"/>
                </a:solidFill>
                <a:latin typeface="メイリオ"/>
                <a:cs typeface="メイリオ"/>
              </a:rPr>
              <a:t>2000).</a:t>
            </a:r>
            <a:r>
              <a:rPr dirty="0" sz="600" spc="-15">
                <a:solidFill>
                  <a:srgbClr val="201F1F"/>
                </a:solidFill>
                <a:latin typeface="メイリオ"/>
                <a:cs typeface="メイリオ"/>
              </a:rPr>
              <a:t> </a:t>
            </a:r>
            <a:r>
              <a:rPr dirty="0" sz="600">
                <a:solidFill>
                  <a:srgbClr val="201F1F"/>
                </a:solidFill>
                <a:latin typeface="メイリオ"/>
                <a:cs typeface="メイリオ"/>
              </a:rPr>
              <a:t>Alcohol</a:t>
            </a:r>
            <a:r>
              <a:rPr dirty="0" sz="600" spc="-10">
                <a:solidFill>
                  <a:srgbClr val="201F1F"/>
                </a:solidFill>
                <a:latin typeface="メイリオ"/>
                <a:cs typeface="メイリオ"/>
              </a:rPr>
              <a:t> </a:t>
            </a:r>
            <a:r>
              <a:rPr dirty="0" sz="600">
                <a:solidFill>
                  <a:srgbClr val="201F1F"/>
                </a:solidFill>
                <a:latin typeface="メイリオ"/>
                <a:cs typeface="メイリオ"/>
              </a:rPr>
              <a:t>Clin</a:t>
            </a:r>
            <a:r>
              <a:rPr dirty="0" sz="600" spc="-40">
                <a:solidFill>
                  <a:srgbClr val="201F1F"/>
                </a:solidFill>
                <a:latin typeface="メイリオ"/>
                <a:cs typeface="メイリオ"/>
              </a:rPr>
              <a:t> </a:t>
            </a:r>
            <a:r>
              <a:rPr dirty="0" sz="600">
                <a:solidFill>
                  <a:srgbClr val="201F1F"/>
                </a:solidFill>
                <a:latin typeface="メイリオ"/>
                <a:cs typeface="メイリオ"/>
              </a:rPr>
              <a:t>Exp</a:t>
            </a:r>
            <a:r>
              <a:rPr dirty="0" sz="600" spc="-20">
                <a:solidFill>
                  <a:srgbClr val="201F1F"/>
                </a:solidFill>
                <a:latin typeface="メイリオ"/>
                <a:cs typeface="メイリオ"/>
              </a:rPr>
              <a:t> </a:t>
            </a:r>
            <a:r>
              <a:rPr dirty="0" sz="600">
                <a:solidFill>
                  <a:srgbClr val="201F1F"/>
                </a:solidFill>
                <a:latin typeface="メイリオ"/>
                <a:cs typeface="メイリオ"/>
              </a:rPr>
              <a:t>Res 25:</a:t>
            </a:r>
            <a:r>
              <a:rPr dirty="0" sz="600" spc="-10">
                <a:solidFill>
                  <a:srgbClr val="201F1F"/>
                </a:solidFill>
                <a:latin typeface="メイリオ"/>
                <a:cs typeface="メイリオ"/>
              </a:rPr>
              <a:t> 15S-</a:t>
            </a:r>
            <a:r>
              <a:rPr dirty="0" sz="600">
                <a:solidFill>
                  <a:srgbClr val="201F1F"/>
                </a:solidFill>
                <a:latin typeface="メイリオ"/>
                <a:cs typeface="メイリオ"/>
              </a:rPr>
              <a:t>32S,</a:t>
            </a:r>
            <a:r>
              <a:rPr dirty="0" sz="600" spc="-35">
                <a:solidFill>
                  <a:srgbClr val="201F1F"/>
                </a:solidFill>
                <a:latin typeface="メイリオ"/>
                <a:cs typeface="メイリオ"/>
              </a:rPr>
              <a:t> </a:t>
            </a:r>
            <a:r>
              <a:rPr dirty="0" sz="600" spc="-10">
                <a:solidFill>
                  <a:srgbClr val="201F1F"/>
                </a:solidFill>
                <a:latin typeface="メイリオ"/>
                <a:cs typeface="メイリオ"/>
              </a:rPr>
              <a:t>2001.</a:t>
            </a:r>
            <a:endParaRPr sz="600">
              <a:latin typeface="メイリオ"/>
              <a:cs typeface="メイリオ"/>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5236" y="81534"/>
            <a:ext cx="1275080" cy="147955"/>
          </a:xfrm>
          <a:prstGeom prst="rect">
            <a:avLst/>
          </a:prstGeom>
        </p:spPr>
        <p:txBody>
          <a:bodyPr wrap="square" lIns="0" tIns="12700" rIns="0" bIns="0" rtlCol="0" vert="horz">
            <a:spAutoFit/>
          </a:bodyPr>
          <a:lstStyle/>
          <a:p>
            <a:pPr marL="12700">
              <a:lnSpc>
                <a:spcPct val="100000"/>
              </a:lnSpc>
              <a:spcBef>
                <a:spcPts val="100"/>
              </a:spcBef>
            </a:pPr>
            <a:r>
              <a:rPr dirty="0" sz="800" spc="-60" b="1">
                <a:solidFill>
                  <a:srgbClr val="00AF50"/>
                </a:solidFill>
                <a:latin typeface="メイリオ"/>
                <a:cs typeface="メイリオ"/>
              </a:rPr>
              <a:t>睡眠と嗜好品について</a:t>
            </a:r>
            <a:r>
              <a:rPr dirty="0" sz="800" spc="-65" b="1">
                <a:solidFill>
                  <a:srgbClr val="00AF50"/>
                </a:solidFill>
                <a:latin typeface="メイリオ"/>
                <a:cs typeface="メイリオ"/>
              </a:rPr>
              <a:t>（</a:t>
            </a:r>
            <a:r>
              <a:rPr dirty="0" sz="800" spc="-50" b="1">
                <a:solidFill>
                  <a:srgbClr val="00AF50"/>
                </a:solidFill>
                <a:latin typeface="メイリオ"/>
                <a:cs typeface="メイリオ"/>
              </a:rPr>
              <a:t>案）</a:t>
            </a:r>
            <a:endParaRPr sz="800">
              <a:latin typeface="メイリオ"/>
              <a:cs typeface="メイリオ"/>
            </a:endParaRPr>
          </a:p>
        </p:txBody>
      </p:sp>
      <p:sp>
        <p:nvSpPr>
          <p:cNvPr id="6" name="object 6"/>
          <p:cNvSpPr txBox="1">
            <a:spLocks noGrp="1"/>
          </p:cNvSpPr>
          <p:nvPr>
            <p:ph type="sldNum" idx="7" sz="quarter"/>
          </p:nvPr>
        </p:nvSpPr>
        <p:spPr>
          <a:prstGeom prst="rect"/>
        </p:spPr>
        <p:txBody>
          <a:bodyPr wrap="square" lIns="0" tIns="0" rIns="0" bIns="0" rtlCol="0" vert="horz">
            <a:spAutoFit/>
          </a:bodyPr>
          <a:lstStyle/>
          <a:p>
            <a:pPr marL="50165">
              <a:lnSpc>
                <a:spcPts val="1220"/>
              </a:lnSpc>
            </a:pPr>
            <a:r>
              <a:rPr dirty="0" spc="-25"/>
              <a:t>32</a:t>
            </a:r>
          </a:p>
        </p:txBody>
      </p:sp>
      <p:sp>
        <p:nvSpPr>
          <p:cNvPr id="3" name="object 3"/>
          <p:cNvSpPr txBox="1"/>
          <p:nvPr/>
        </p:nvSpPr>
        <p:spPr>
          <a:xfrm>
            <a:off x="266496" y="394461"/>
            <a:ext cx="3023235" cy="2486025"/>
          </a:xfrm>
          <a:prstGeom prst="rect">
            <a:avLst/>
          </a:prstGeom>
        </p:spPr>
        <p:txBody>
          <a:bodyPr wrap="square" lIns="0" tIns="12700" rIns="0" bIns="0" rtlCol="0" vert="horz">
            <a:spAutoFit/>
          </a:bodyPr>
          <a:lstStyle/>
          <a:p>
            <a:pPr marL="241300" marR="30480" indent="-228600">
              <a:lnSpc>
                <a:spcPct val="100000"/>
              </a:lnSpc>
              <a:spcBef>
                <a:spcPts val="100"/>
              </a:spcBef>
            </a:pPr>
            <a:r>
              <a:rPr dirty="0" sz="600">
                <a:latin typeface="メイリオ"/>
                <a:cs typeface="メイリオ"/>
              </a:rPr>
              <a:t>21.</a:t>
            </a:r>
            <a:r>
              <a:rPr dirty="0" sz="600" spc="185">
                <a:latin typeface="メイリオ"/>
                <a:cs typeface="メイリオ"/>
              </a:rPr>
              <a:t>  </a:t>
            </a:r>
            <a:r>
              <a:rPr dirty="0" sz="600">
                <a:latin typeface="メイリオ"/>
                <a:cs typeface="メイリオ"/>
              </a:rPr>
              <a:t>He</a:t>
            </a:r>
            <a:r>
              <a:rPr dirty="0" sz="600" spc="-10">
                <a:latin typeface="メイリオ"/>
                <a:cs typeface="メイリオ"/>
              </a:rPr>
              <a:t> </a:t>
            </a:r>
            <a:r>
              <a:rPr dirty="0" sz="600">
                <a:latin typeface="メイリオ"/>
                <a:cs typeface="メイリオ"/>
              </a:rPr>
              <a:t>S,</a:t>
            </a:r>
            <a:r>
              <a:rPr dirty="0" sz="600" spc="-20">
                <a:latin typeface="メイリオ"/>
                <a:cs typeface="メイリオ"/>
              </a:rPr>
              <a:t> </a:t>
            </a:r>
            <a:r>
              <a:rPr dirty="0" sz="600">
                <a:latin typeface="メイリオ"/>
                <a:cs typeface="メイリオ"/>
              </a:rPr>
              <a:t>Hasler</a:t>
            </a:r>
            <a:r>
              <a:rPr dirty="0" sz="600" spc="-10">
                <a:latin typeface="メイリオ"/>
                <a:cs typeface="メイリオ"/>
              </a:rPr>
              <a:t> </a:t>
            </a:r>
            <a:r>
              <a:rPr dirty="0" sz="600">
                <a:latin typeface="メイリオ"/>
                <a:cs typeface="メイリオ"/>
              </a:rPr>
              <a:t>BP,</a:t>
            </a:r>
            <a:r>
              <a:rPr dirty="0" sz="600" spc="-20">
                <a:latin typeface="メイリオ"/>
                <a:cs typeface="メイリオ"/>
              </a:rPr>
              <a:t> </a:t>
            </a:r>
            <a:r>
              <a:rPr dirty="0" sz="600">
                <a:latin typeface="メイリオ"/>
                <a:cs typeface="メイリオ"/>
              </a:rPr>
              <a:t>Chakravorty</a:t>
            </a:r>
            <a:r>
              <a:rPr dirty="0" sz="600" spc="-20">
                <a:latin typeface="メイリオ"/>
                <a:cs typeface="メイリオ"/>
              </a:rPr>
              <a:t> </a:t>
            </a:r>
            <a:r>
              <a:rPr dirty="0" sz="600">
                <a:latin typeface="メイリオ"/>
                <a:cs typeface="メイリオ"/>
              </a:rPr>
              <a:t>S.</a:t>
            </a:r>
            <a:r>
              <a:rPr dirty="0" sz="600" spc="-20">
                <a:latin typeface="メイリオ"/>
                <a:cs typeface="メイリオ"/>
              </a:rPr>
              <a:t> </a:t>
            </a:r>
            <a:r>
              <a:rPr dirty="0" sz="600">
                <a:latin typeface="メイリオ"/>
                <a:cs typeface="メイリオ"/>
              </a:rPr>
              <a:t>Alcohol</a:t>
            </a:r>
            <a:r>
              <a:rPr dirty="0" sz="600" spc="-10">
                <a:latin typeface="メイリオ"/>
                <a:cs typeface="メイリオ"/>
              </a:rPr>
              <a:t> </a:t>
            </a:r>
            <a:r>
              <a:rPr dirty="0" sz="600">
                <a:latin typeface="メイリオ"/>
                <a:cs typeface="メイリオ"/>
              </a:rPr>
              <a:t>and</a:t>
            </a:r>
            <a:r>
              <a:rPr dirty="0" sz="600" spc="-20">
                <a:latin typeface="メイリオ"/>
                <a:cs typeface="メイリオ"/>
              </a:rPr>
              <a:t> </a:t>
            </a:r>
            <a:r>
              <a:rPr dirty="0" sz="600" spc="-10">
                <a:latin typeface="メイリオ"/>
                <a:cs typeface="メイリオ"/>
              </a:rPr>
              <a:t>sleep-</a:t>
            </a:r>
            <a:r>
              <a:rPr dirty="0" sz="600">
                <a:latin typeface="メイリオ"/>
                <a:cs typeface="メイリオ"/>
              </a:rPr>
              <a:t>related</a:t>
            </a:r>
            <a:r>
              <a:rPr dirty="0" sz="600" spc="-15">
                <a:latin typeface="メイリオ"/>
                <a:cs typeface="メイリオ"/>
              </a:rPr>
              <a:t> </a:t>
            </a:r>
            <a:r>
              <a:rPr dirty="0" sz="600">
                <a:latin typeface="メイリオ"/>
                <a:cs typeface="メイリオ"/>
              </a:rPr>
              <a:t>problems.</a:t>
            </a:r>
            <a:r>
              <a:rPr dirty="0" sz="600" spc="-25">
                <a:latin typeface="メイリオ"/>
                <a:cs typeface="メイリオ"/>
              </a:rPr>
              <a:t> </a:t>
            </a:r>
            <a:r>
              <a:rPr dirty="0" sz="600" spc="-20">
                <a:latin typeface="メイリオ"/>
                <a:cs typeface="メイリオ"/>
              </a:rPr>
              <a:t>Curr</a:t>
            </a:r>
            <a:r>
              <a:rPr dirty="0" sz="600" spc="500">
                <a:latin typeface="メイリオ"/>
                <a:cs typeface="メイリオ"/>
              </a:rPr>
              <a:t> </a:t>
            </a:r>
            <a:r>
              <a:rPr dirty="0" sz="600">
                <a:latin typeface="メイリオ"/>
                <a:cs typeface="メイリオ"/>
              </a:rPr>
              <a:t>Opin</a:t>
            </a:r>
            <a:r>
              <a:rPr dirty="0" sz="600" spc="-25">
                <a:latin typeface="メイリオ"/>
                <a:cs typeface="メイリオ"/>
              </a:rPr>
              <a:t> </a:t>
            </a:r>
            <a:r>
              <a:rPr dirty="0" sz="600">
                <a:latin typeface="メイリオ"/>
                <a:cs typeface="メイリオ"/>
              </a:rPr>
              <a:t>Psychol</a:t>
            </a:r>
            <a:r>
              <a:rPr dirty="0" sz="600" spc="-20">
                <a:latin typeface="メイリオ"/>
                <a:cs typeface="メイリオ"/>
              </a:rPr>
              <a:t> </a:t>
            </a:r>
            <a:r>
              <a:rPr dirty="0" sz="600">
                <a:latin typeface="メイリオ"/>
                <a:cs typeface="メイリオ"/>
              </a:rPr>
              <a:t>30:</a:t>
            </a:r>
            <a:r>
              <a:rPr dirty="0" sz="600" spc="-15">
                <a:latin typeface="メイリオ"/>
                <a:cs typeface="メイリオ"/>
              </a:rPr>
              <a:t> </a:t>
            </a:r>
            <a:r>
              <a:rPr dirty="0" sz="600" spc="-10">
                <a:latin typeface="メイリオ"/>
                <a:cs typeface="メイリオ"/>
              </a:rPr>
              <a:t>117-</a:t>
            </a:r>
            <a:r>
              <a:rPr dirty="0" sz="600">
                <a:latin typeface="メイリオ"/>
                <a:cs typeface="メイリオ"/>
              </a:rPr>
              <a:t>122,</a:t>
            </a:r>
            <a:r>
              <a:rPr dirty="0" sz="600" spc="-10">
                <a:latin typeface="メイリオ"/>
                <a:cs typeface="メイリオ"/>
              </a:rPr>
              <a:t> 2019.</a:t>
            </a:r>
            <a:endParaRPr sz="600">
              <a:latin typeface="メイリオ"/>
              <a:cs typeface="メイリオ"/>
            </a:endParaRPr>
          </a:p>
          <a:p>
            <a:pPr marL="241300" marR="5080" indent="-228600">
              <a:lnSpc>
                <a:spcPct val="100000"/>
              </a:lnSpc>
              <a:spcBef>
                <a:spcPts val="405"/>
              </a:spcBef>
            </a:pPr>
            <a:r>
              <a:rPr dirty="0" sz="600">
                <a:latin typeface="メイリオ"/>
                <a:cs typeface="メイリオ"/>
              </a:rPr>
              <a:t>22.</a:t>
            </a:r>
            <a:r>
              <a:rPr dirty="0" sz="600" spc="200">
                <a:latin typeface="メイリオ"/>
                <a:cs typeface="メイリオ"/>
              </a:rPr>
              <a:t>  </a:t>
            </a:r>
            <a:r>
              <a:rPr dirty="0" sz="600">
                <a:latin typeface="メイリオ"/>
                <a:cs typeface="メイリオ"/>
              </a:rPr>
              <a:t>Leary</a:t>
            </a:r>
            <a:r>
              <a:rPr dirty="0" sz="600" spc="120">
                <a:latin typeface="メイリオ"/>
                <a:cs typeface="メイリオ"/>
              </a:rPr>
              <a:t> </a:t>
            </a:r>
            <a:r>
              <a:rPr dirty="0" sz="600">
                <a:latin typeface="メイリオ"/>
                <a:cs typeface="メイリオ"/>
              </a:rPr>
              <a:t>EB,</a:t>
            </a:r>
            <a:r>
              <a:rPr dirty="0" sz="600" spc="125">
                <a:latin typeface="メイリオ"/>
                <a:cs typeface="メイリオ"/>
              </a:rPr>
              <a:t> </a:t>
            </a:r>
            <a:r>
              <a:rPr dirty="0" sz="600">
                <a:latin typeface="メイリオ"/>
                <a:cs typeface="メイリオ"/>
              </a:rPr>
              <a:t>Watson</a:t>
            </a:r>
            <a:r>
              <a:rPr dirty="0" sz="600" spc="125">
                <a:latin typeface="メイリオ"/>
                <a:cs typeface="メイリオ"/>
              </a:rPr>
              <a:t> </a:t>
            </a:r>
            <a:r>
              <a:rPr dirty="0" sz="600">
                <a:latin typeface="メイリオ"/>
                <a:cs typeface="メイリオ"/>
              </a:rPr>
              <a:t>KT,</a:t>
            </a:r>
            <a:r>
              <a:rPr dirty="0" sz="600" spc="125">
                <a:latin typeface="メイリオ"/>
                <a:cs typeface="メイリオ"/>
              </a:rPr>
              <a:t> </a:t>
            </a:r>
            <a:r>
              <a:rPr dirty="0" sz="600" spc="-10">
                <a:latin typeface="メイリオ"/>
                <a:cs typeface="メイリオ"/>
              </a:rPr>
              <a:t>Ancoli-</a:t>
            </a:r>
            <a:r>
              <a:rPr dirty="0" sz="600">
                <a:latin typeface="メイリオ"/>
                <a:cs typeface="メイリオ"/>
              </a:rPr>
              <a:t>Israel</a:t>
            </a:r>
            <a:r>
              <a:rPr dirty="0" sz="600" spc="120">
                <a:latin typeface="メイリオ"/>
                <a:cs typeface="メイリオ"/>
              </a:rPr>
              <a:t> </a:t>
            </a:r>
            <a:r>
              <a:rPr dirty="0" sz="600">
                <a:latin typeface="メイリオ"/>
                <a:cs typeface="メイリオ"/>
              </a:rPr>
              <a:t>S,</a:t>
            </a:r>
            <a:r>
              <a:rPr dirty="0" sz="600" spc="105">
                <a:latin typeface="メイリオ"/>
                <a:cs typeface="メイリオ"/>
              </a:rPr>
              <a:t> </a:t>
            </a:r>
            <a:r>
              <a:rPr dirty="0" sz="600">
                <a:latin typeface="メイリオ"/>
                <a:cs typeface="メイリオ"/>
              </a:rPr>
              <a:t>Redline</a:t>
            </a:r>
            <a:r>
              <a:rPr dirty="0" sz="600" spc="130">
                <a:latin typeface="メイリオ"/>
                <a:cs typeface="メイリオ"/>
              </a:rPr>
              <a:t> </a:t>
            </a:r>
            <a:r>
              <a:rPr dirty="0" sz="600">
                <a:latin typeface="メイリオ"/>
                <a:cs typeface="メイリオ"/>
              </a:rPr>
              <a:t>S,</a:t>
            </a:r>
            <a:r>
              <a:rPr dirty="0" sz="600" spc="114">
                <a:latin typeface="メイリオ"/>
                <a:cs typeface="メイリオ"/>
              </a:rPr>
              <a:t> </a:t>
            </a:r>
            <a:r>
              <a:rPr dirty="0" sz="600">
                <a:latin typeface="メイリオ"/>
                <a:cs typeface="メイリオ"/>
              </a:rPr>
              <a:t>Yaffe</a:t>
            </a:r>
            <a:r>
              <a:rPr dirty="0" sz="600" spc="135">
                <a:latin typeface="メイリオ"/>
                <a:cs typeface="メイリオ"/>
              </a:rPr>
              <a:t> </a:t>
            </a:r>
            <a:r>
              <a:rPr dirty="0" sz="600">
                <a:latin typeface="メイリオ"/>
                <a:cs typeface="メイリオ"/>
              </a:rPr>
              <a:t>K,</a:t>
            </a:r>
            <a:r>
              <a:rPr dirty="0" sz="600" spc="125">
                <a:latin typeface="メイリオ"/>
                <a:cs typeface="メイリオ"/>
              </a:rPr>
              <a:t> </a:t>
            </a:r>
            <a:r>
              <a:rPr dirty="0" sz="600">
                <a:latin typeface="メイリオ"/>
                <a:cs typeface="メイリオ"/>
              </a:rPr>
              <a:t>Ravelo</a:t>
            </a:r>
            <a:r>
              <a:rPr dirty="0" sz="600" spc="125">
                <a:latin typeface="メイリオ"/>
                <a:cs typeface="メイリオ"/>
              </a:rPr>
              <a:t> </a:t>
            </a:r>
            <a:r>
              <a:rPr dirty="0" sz="600" spc="-25">
                <a:latin typeface="メイリオ"/>
                <a:cs typeface="メイリオ"/>
              </a:rPr>
              <a:t>LA,</a:t>
            </a:r>
            <a:r>
              <a:rPr dirty="0" sz="600" spc="500">
                <a:latin typeface="メイリオ"/>
                <a:cs typeface="メイリオ"/>
              </a:rPr>
              <a:t> </a:t>
            </a:r>
            <a:r>
              <a:rPr dirty="0" sz="600">
                <a:latin typeface="メイリオ"/>
                <a:cs typeface="メイリオ"/>
              </a:rPr>
              <a:t>Peppard</a:t>
            </a:r>
            <a:r>
              <a:rPr dirty="0" sz="600" spc="105">
                <a:latin typeface="メイリオ"/>
                <a:cs typeface="メイリオ"/>
              </a:rPr>
              <a:t> </a:t>
            </a:r>
            <a:r>
              <a:rPr dirty="0" sz="600">
                <a:latin typeface="メイリオ"/>
                <a:cs typeface="メイリオ"/>
              </a:rPr>
              <a:t>PE,</a:t>
            </a:r>
            <a:r>
              <a:rPr dirty="0" sz="600" spc="110">
                <a:latin typeface="メイリオ"/>
                <a:cs typeface="メイリオ"/>
              </a:rPr>
              <a:t> </a:t>
            </a:r>
            <a:r>
              <a:rPr dirty="0" sz="600">
                <a:latin typeface="メイリオ"/>
                <a:cs typeface="メイリオ"/>
              </a:rPr>
              <a:t>Zou</a:t>
            </a:r>
            <a:r>
              <a:rPr dirty="0" sz="600" spc="114">
                <a:latin typeface="メイリオ"/>
                <a:cs typeface="メイリオ"/>
              </a:rPr>
              <a:t> </a:t>
            </a:r>
            <a:r>
              <a:rPr dirty="0" sz="600">
                <a:latin typeface="メイリオ"/>
                <a:cs typeface="メイリオ"/>
              </a:rPr>
              <a:t>J,</a:t>
            </a:r>
            <a:r>
              <a:rPr dirty="0" sz="600" spc="105">
                <a:latin typeface="メイリオ"/>
                <a:cs typeface="メイリオ"/>
              </a:rPr>
              <a:t> </a:t>
            </a:r>
            <a:r>
              <a:rPr dirty="0" sz="600">
                <a:latin typeface="メイリオ"/>
                <a:cs typeface="メイリオ"/>
              </a:rPr>
              <a:t>Goodman</a:t>
            </a:r>
            <a:r>
              <a:rPr dirty="0" sz="600" spc="120">
                <a:latin typeface="メイリオ"/>
                <a:cs typeface="メイリオ"/>
              </a:rPr>
              <a:t> </a:t>
            </a:r>
            <a:r>
              <a:rPr dirty="0" sz="600">
                <a:latin typeface="メイリオ"/>
                <a:cs typeface="メイリオ"/>
              </a:rPr>
              <a:t>SN,</a:t>
            </a:r>
            <a:r>
              <a:rPr dirty="0" sz="600" spc="105">
                <a:latin typeface="メイリオ"/>
                <a:cs typeface="メイリオ"/>
              </a:rPr>
              <a:t> </a:t>
            </a:r>
            <a:r>
              <a:rPr dirty="0" sz="600">
                <a:latin typeface="メイリオ"/>
                <a:cs typeface="メイリオ"/>
              </a:rPr>
              <a:t>Mignot</a:t>
            </a:r>
            <a:r>
              <a:rPr dirty="0" sz="600" spc="114">
                <a:latin typeface="メイリオ"/>
                <a:cs typeface="メイリオ"/>
              </a:rPr>
              <a:t> </a:t>
            </a:r>
            <a:r>
              <a:rPr dirty="0" sz="600">
                <a:latin typeface="メイリオ"/>
                <a:cs typeface="メイリオ"/>
              </a:rPr>
              <a:t>E,</a:t>
            </a:r>
            <a:r>
              <a:rPr dirty="0" sz="600" spc="110">
                <a:latin typeface="メイリオ"/>
                <a:cs typeface="メイリオ"/>
              </a:rPr>
              <a:t> </a:t>
            </a:r>
            <a:r>
              <a:rPr dirty="0" sz="600">
                <a:latin typeface="メイリオ"/>
                <a:cs typeface="メイリオ"/>
              </a:rPr>
              <a:t>Stone</a:t>
            </a:r>
            <a:r>
              <a:rPr dirty="0" sz="600" spc="114">
                <a:latin typeface="メイリオ"/>
                <a:cs typeface="メイリオ"/>
              </a:rPr>
              <a:t> </a:t>
            </a:r>
            <a:r>
              <a:rPr dirty="0" sz="600">
                <a:latin typeface="メイリオ"/>
                <a:cs typeface="メイリオ"/>
              </a:rPr>
              <a:t>KL.</a:t>
            </a:r>
            <a:r>
              <a:rPr dirty="0" sz="600" spc="110">
                <a:latin typeface="メイリオ"/>
                <a:cs typeface="メイリオ"/>
              </a:rPr>
              <a:t> </a:t>
            </a:r>
            <a:r>
              <a:rPr dirty="0" sz="600">
                <a:latin typeface="メイリオ"/>
                <a:cs typeface="メイリオ"/>
              </a:rPr>
              <a:t>Association</a:t>
            </a:r>
            <a:r>
              <a:rPr dirty="0" sz="600" spc="114">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rapid</a:t>
            </a:r>
            <a:r>
              <a:rPr dirty="0" sz="600" spc="-20">
                <a:latin typeface="メイリオ"/>
                <a:cs typeface="メイリオ"/>
              </a:rPr>
              <a:t> </a:t>
            </a:r>
            <a:r>
              <a:rPr dirty="0" sz="600">
                <a:latin typeface="メイリオ"/>
                <a:cs typeface="メイリオ"/>
              </a:rPr>
              <a:t>eye</a:t>
            </a:r>
            <a:r>
              <a:rPr dirty="0" sz="600" spc="-15">
                <a:latin typeface="メイリオ"/>
                <a:cs typeface="メイリオ"/>
              </a:rPr>
              <a:t> </a:t>
            </a:r>
            <a:r>
              <a:rPr dirty="0" sz="600">
                <a:latin typeface="メイリオ"/>
                <a:cs typeface="メイリオ"/>
              </a:rPr>
              <a:t>movement</a:t>
            </a:r>
            <a:r>
              <a:rPr dirty="0" sz="600" spc="-10">
                <a:latin typeface="メイリオ"/>
                <a:cs typeface="メイリオ"/>
              </a:rPr>
              <a:t> </a:t>
            </a:r>
            <a:r>
              <a:rPr dirty="0" sz="600">
                <a:latin typeface="メイリオ"/>
                <a:cs typeface="メイリオ"/>
              </a:rPr>
              <a:t>sleep</a:t>
            </a:r>
            <a:r>
              <a:rPr dirty="0" sz="600" spc="-20">
                <a:latin typeface="メイリオ"/>
                <a:cs typeface="メイリオ"/>
              </a:rPr>
              <a:t> </a:t>
            </a:r>
            <a:r>
              <a:rPr dirty="0" sz="600">
                <a:latin typeface="メイリオ"/>
                <a:cs typeface="メイリオ"/>
              </a:rPr>
              <a:t>with</a:t>
            </a:r>
            <a:r>
              <a:rPr dirty="0" sz="600" spc="-10">
                <a:latin typeface="メイリオ"/>
                <a:cs typeface="メイリオ"/>
              </a:rPr>
              <a:t> </a:t>
            </a:r>
            <a:r>
              <a:rPr dirty="0" sz="600">
                <a:latin typeface="メイリオ"/>
                <a:cs typeface="メイリオ"/>
              </a:rPr>
              <a:t>mortality</a:t>
            </a:r>
            <a:r>
              <a:rPr dirty="0" sz="600" spc="-30">
                <a:latin typeface="メイリオ"/>
                <a:cs typeface="メイリオ"/>
              </a:rPr>
              <a:t> </a:t>
            </a:r>
            <a:r>
              <a:rPr dirty="0" sz="600">
                <a:latin typeface="メイリオ"/>
                <a:cs typeface="メイリオ"/>
              </a:rPr>
              <a:t>in</a:t>
            </a:r>
            <a:r>
              <a:rPr dirty="0" sz="600" spc="-10">
                <a:latin typeface="メイリオ"/>
                <a:cs typeface="メイリオ"/>
              </a:rPr>
              <a:t> middle-</a:t>
            </a:r>
            <a:r>
              <a:rPr dirty="0" sz="600">
                <a:latin typeface="メイリオ"/>
                <a:cs typeface="メイリオ"/>
              </a:rPr>
              <a:t>aged</a:t>
            </a:r>
            <a:r>
              <a:rPr dirty="0" sz="600" spc="-20">
                <a:latin typeface="メイリオ"/>
                <a:cs typeface="メイリオ"/>
              </a:rPr>
              <a:t> </a:t>
            </a:r>
            <a:r>
              <a:rPr dirty="0" sz="600">
                <a:latin typeface="メイリオ"/>
                <a:cs typeface="メイリオ"/>
              </a:rPr>
              <a:t>and</a:t>
            </a:r>
            <a:r>
              <a:rPr dirty="0" sz="600" spc="-20">
                <a:latin typeface="メイリオ"/>
                <a:cs typeface="メイリオ"/>
              </a:rPr>
              <a:t> </a:t>
            </a:r>
            <a:r>
              <a:rPr dirty="0" sz="600">
                <a:latin typeface="メイリオ"/>
                <a:cs typeface="メイリオ"/>
              </a:rPr>
              <a:t>older</a:t>
            </a:r>
            <a:r>
              <a:rPr dirty="0" sz="600" spc="-10">
                <a:latin typeface="メイリオ"/>
                <a:cs typeface="メイリオ"/>
              </a:rPr>
              <a:t> adults.</a:t>
            </a:r>
            <a:r>
              <a:rPr dirty="0" sz="600" spc="500">
                <a:latin typeface="メイリオ"/>
                <a:cs typeface="メイリオ"/>
              </a:rPr>
              <a:t> </a:t>
            </a:r>
            <a:r>
              <a:rPr dirty="0" sz="600">
                <a:latin typeface="メイリオ"/>
                <a:cs typeface="メイリオ"/>
              </a:rPr>
              <a:t>JAMA</a:t>
            </a:r>
            <a:r>
              <a:rPr dirty="0" sz="600" spc="-25">
                <a:latin typeface="メイリオ"/>
                <a:cs typeface="メイリオ"/>
              </a:rPr>
              <a:t> </a:t>
            </a:r>
            <a:r>
              <a:rPr dirty="0" sz="600">
                <a:latin typeface="メイリオ"/>
                <a:cs typeface="メイリオ"/>
              </a:rPr>
              <a:t>Neurol</a:t>
            </a:r>
            <a:r>
              <a:rPr dirty="0" sz="600" spc="-15">
                <a:latin typeface="メイリオ"/>
                <a:cs typeface="メイリオ"/>
              </a:rPr>
              <a:t> </a:t>
            </a:r>
            <a:r>
              <a:rPr dirty="0" sz="600">
                <a:latin typeface="メイリオ"/>
                <a:cs typeface="メイリオ"/>
              </a:rPr>
              <a:t>77:</a:t>
            </a:r>
            <a:r>
              <a:rPr dirty="0" sz="600" spc="-20">
                <a:latin typeface="メイリオ"/>
                <a:cs typeface="メイリオ"/>
              </a:rPr>
              <a:t> </a:t>
            </a:r>
            <a:r>
              <a:rPr dirty="0" sz="600" spc="-10">
                <a:latin typeface="メイリオ"/>
                <a:cs typeface="メイリオ"/>
              </a:rPr>
              <a:t>1241-</a:t>
            </a:r>
            <a:r>
              <a:rPr dirty="0" sz="600">
                <a:latin typeface="メイリオ"/>
                <a:cs typeface="メイリオ"/>
              </a:rPr>
              <a:t>1251,</a:t>
            </a:r>
            <a:r>
              <a:rPr dirty="0" sz="600" spc="-5">
                <a:latin typeface="メイリオ"/>
                <a:cs typeface="メイリオ"/>
              </a:rPr>
              <a:t> </a:t>
            </a:r>
            <a:r>
              <a:rPr dirty="0" sz="600" spc="-10">
                <a:latin typeface="メイリオ"/>
                <a:cs typeface="メイリオ"/>
              </a:rPr>
              <a:t>2020.</a:t>
            </a:r>
            <a:endParaRPr sz="600">
              <a:latin typeface="メイリオ"/>
              <a:cs typeface="メイリオ"/>
            </a:endParaRPr>
          </a:p>
          <a:p>
            <a:pPr algn="just" marL="241300" marR="30480" indent="-228600">
              <a:lnSpc>
                <a:spcPct val="100000"/>
              </a:lnSpc>
              <a:spcBef>
                <a:spcPts val="395"/>
              </a:spcBef>
            </a:pPr>
            <a:r>
              <a:rPr dirty="0" sz="600">
                <a:latin typeface="メイリオ"/>
                <a:cs typeface="メイリオ"/>
              </a:rPr>
              <a:t>23.</a:t>
            </a:r>
            <a:r>
              <a:rPr dirty="0" sz="600" spc="190">
                <a:latin typeface="メイリオ"/>
                <a:cs typeface="メイリオ"/>
              </a:rPr>
              <a:t>  </a:t>
            </a:r>
            <a:r>
              <a:rPr dirty="0" sz="600">
                <a:latin typeface="メイリオ"/>
                <a:cs typeface="メイリオ"/>
              </a:rPr>
              <a:t>Edenberg</a:t>
            </a:r>
            <a:r>
              <a:rPr dirty="0" sz="600" spc="260">
                <a:latin typeface="メイリオ"/>
                <a:cs typeface="メイリオ"/>
              </a:rPr>
              <a:t> </a:t>
            </a:r>
            <a:r>
              <a:rPr dirty="0" sz="600">
                <a:latin typeface="メイリオ"/>
                <a:cs typeface="メイリオ"/>
              </a:rPr>
              <a:t>HJ.</a:t>
            </a:r>
            <a:r>
              <a:rPr dirty="0" sz="600" spc="250">
                <a:latin typeface="メイリオ"/>
                <a:cs typeface="メイリオ"/>
              </a:rPr>
              <a:t> </a:t>
            </a:r>
            <a:r>
              <a:rPr dirty="0" sz="600">
                <a:latin typeface="メイリオ"/>
                <a:cs typeface="メイリオ"/>
              </a:rPr>
              <a:t>The</a:t>
            </a:r>
            <a:r>
              <a:rPr dirty="0" sz="600" spc="265">
                <a:latin typeface="メイリオ"/>
                <a:cs typeface="メイリオ"/>
              </a:rPr>
              <a:t> </a:t>
            </a:r>
            <a:r>
              <a:rPr dirty="0" sz="600">
                <a:latin typeface="メイリオ"/>
                <a:cs typeface="メイリオ"/>
              </a:rPr>
              <a:t>genetics</a:t>
            </a:r>
            <a:r>
              <a:rPr dirty="0" sz="600" spc="265">
                <a:latin typeface="メイリオ"/>
                <a:cs typeface="メイリオ"/>
              </a:rPr>
              <a:t> </a:t>
            </a:r>
            <a:r>
              <a:rPr dirty="0" sz="600">
                <a:latin typeface="メイリオ"/>
                <a:cs typeface="メイリオ"/>
              </a:rPr>
              <a:t>of</a:t>
            </a:r>
            <a:r>
              <a:rPr dirty="0" sz="600" spc="260">
                <a:latin typeface="メイリオ"/>
                <a:cs typeface="メイリオ"/>
              </a:rPr>
              <a:t> </a:t>
            </a:r>
            <a:r>
              <a:rPr dirty="0" sz="600">
                <a:latin typeface="メイリオ"/>
                <a:cs typeface="メイリオ"/>
              </a:rPr>
              <a:t>alcohol</a:t>
            </a:r>
            <a:r>
              <a:rPr dirty="0" sz="600" spc="250">
                <a:latin typeface="メイリオ"/>
                <a:cs typeface="メイリオ"/>
              </a:rPr>
              <a:t> </a:t>
            </a:r>
            <a:r>
              <a:rPr dirty="0" sz="600">
                <a:latin typeface="メイリオ"/>
                <a:cs typeface="メイリオ"/>
              </a:rPr>
              <a:t>metabolism:</a:t>
            </a:r>
            <a:r>
              <a:rPr dirty="0" sz="600" spc="250">
                <a:latin typeface="メイリオ"/>
                <a:cs typeface="メイリオ"/>
              </a:rPr>
              <a:t> </a:t>
            </a:r>
            <a:r>
              <a:rPr dirty="0" sz="600">
                <a:latin typeface="メイリオ"/>
                <a:cs typeface="メイリオ"/>
              </a:rPr>
              <a:t>role</a:t>
            </a:r>
            <a:r>
              <a:rPr dirty="0" sz="600" spc="260">
                <a:latin typeface="メイリオ"/>
                <a:cs typeface="メイリオ"/>
              </a:rPr>
              <a:t> </a:t>
            </a:r>
            <a:r>
              <a:rPr dirty="0" sz="600">
                <a:latin typeface="メイリオ"/>
                <a:cs typeface="メイリオ"/>
              </a:rPr>
              <a:t>of</a:t>
            </a:r>
            <a:r>
              <a:rPr dirty="0" sz="600" spc="250">
                <a:latin typeface="メイリオ"/>
                <a:cs typeface="メイリオ"/>
              </a:rPr>
              <a:t> </a:t>
            </a:r>
            <a:r>
              <a:rPr dirty="0" sz="600" spc="-10">
                <a:latin typeface="メイリオ"/>
                <a:cs typeface="メイリオ"/>
              </a:rPr>
              <a:t>alcohol</a:t>
            </a:r>
            <a:r>
              <a:rPr dirty="0" sz="600" spc="500">
                <a:latin typeface="メイリオ"/>
                <a:cs typeface="メイリオ"/>
              </a:rPr>
              <a:t> </a:t>
            </a:r>
            <a:r>
              <a:rPr dirty="0" sz="600">
                <a:latin typeface="メイリオ"/>
                <a:cs typeface="メイリオ"/>
              </a:rPr>
              <a:t>dehydrogenase</a:t>
            </a:r>
            <a:r>
              <a:rPr dirty="0" sz="600" spc="280">
                <a:latin typeface="メイリオ"/>
                <a:cs typeface="メイリオ"/>
              </a:rPr>
              <a:t> </a:t>
            </a:r>
            <a:r>
              <a:rPr dirty="0" sz="600">
                <a:latin typeface="メイリオ"/>
                <a:cs typeface="メイリオ"/>
              </a:rPr>
              <a:t>and</a:t>
            </a:r>
            <a:r>
              <a:rPr dirty="0" sz="600" spc="270">
                <a:latin typeface="メイリオ"/>
                <a:cs typeface="メイリオ"/>
              </a:rPr>
              <a:t> </a:t>
            </a:r>
            <a:r>
              <a:rPr dirty="0" sz="600">
                <a:latin typeface="メイリオ"/>
                <a:cs typeface="メイリオ"/>
              </a:rPr>
              <a:t>aldehyde</a:t>
            </a:r>
            <a:r>
              <a:rPr dirty="0" sz="600" spc="270">
                <a:latin typeface="メイリオ"/>
                <a:cs typeface="メイリオ"/>
              </a:rPr>
              <a:t> </a:t>
            </a:r>
            <a:r>
              <a:rPr dirty="0" sz="600">
                <a:latin typeface="メイリオ"/>
                <a:cs typeface="メイリオ"/>
              </a:rPr>
              <a:t>dehydrogenase</a:t>
            </a:r>
            <a:r>
              <a:rPr dirty="0" sz="600" spc="280">
                <a:latin typeface="メイリオ"/>
                <a:cs typeface="メイリオ"/>
              </a:rPr>
              <a:t> </a:t>
            </a:r>
            <a:r>
              <a:rPr dirty="0" sz="600">
                <a:latin typeface="メイリオ"/>
                <a:cs typeface="メイリオ"/>
              </a:rPr>
              <a:t>variants.</a:t>
            </a:r>
            <a:r>
              <a:rPr dirty="0" sz="600" spc="285">
                <a:latin typeface="メイリオ"/>
                <a:cs typeface="メイリオ"/>
              </a:rPr>
              <a:t> </a:t>
            </a:r>
            <a:r>
              <a:rPr dirty="0" sz="600">
                <a:latin typeface="メイリオ"/>
                <a:cs typeface="メイリオ"/>
              </a:rPr>
              <a:t>Alcohol</a:t>
            </a:r>
            <a:r>
              <a:rPr dirty="0" sz="600" spc="280">
                <a:latin typeface="メイリオ"/>
                <a:cs typeface="メイリオ"/>
              </a:rPr>
              <a:t> </a:t>
            </a:r>
            <a:r>
              <a:rPr dirty="0" sz="600" spc="-25">
                <a:latin typeface="メイリオ"/>
                <a:cs typeface="メイリオ"/>
              </a:rPr>
              <a:t>Res</a:t>
            </a:r>
            <a:r>
              <a:rPr dirty="0" sz="600" spc="500">
                <a:latin typeface="メイリオ"/>
                <a:cs typeface="メイリオ"/>
              </a:rPr>
              <a:t> </a:t>
            </a:r>
            <a:r>
              <a:rPr dirty="0" sz="600">
                <a:latin typeface="メイリオ"/>
                <a:cs typeface="メイリオ"/>
              </a:rPr>
              <a:t>Health</a:t>
            </a:r>
            <a:r>
              <a:rPr dirty="0" sz="600" spc="-20">
                <a:latin typeface="メイリオ"/>
                <a:cs typeface="メイリオ"/>
              </a:rPr>
              <a:t> </a:t>
            </a:r>
            <a:r>
              <a:rPr dirty="0" sz="600">
                <a:latin typeface="メイリオ"/>
                <a:cs typeface="メイリオ"/>
              </a:rPr>
              <a:t>30:</a:t>
            </a:r>
            <a:r>
              <a:rPr dirty="0" sz="600" spc="-10">
                <a:latin typeface="メイリオ"/>
                <a:cs typeface="メイリオ"/>
              </a:rPr>
              <a:t> 5-</a:t>
            </a:r>
            <a:r>
              <a:rPr dirty="0" sz="600">
                <a:latin typeface="メイリオ"/>
                <a:cs typeface="メイリオ"/>
              </a:rPr>
              <a:t>13,</a:t>
            </a:r>
            <a:r>
              <a:rPr dirty="0" sz="600" spc="-15">
                <a:latin typeface="メイリオ"/>
                <a:cs typeface="メイリオ"/>
              </a:rPr>
              <a:t> </a:t>
            </a:r>
            <a:r>
              <a:rPr dirty="0" sz="600" spc="-10">
                <a:latin typeface="メイリオ"/>
                <a:cs typeface="メイリオ"/>
              </a:rPr>
              <a:t>2007.</a:t>
            </a:r>
            <a:endParaRPr sz="600">
              <a:latin typeface="メイリオ"/>
              <a:cs typeface="メイリオ"/>
            </a:endParaRPr>
          </a:p>
          <a:p>
            <a:pPr algn="just" marL="241300" marR="5080" indent="-228600">
              <a:lnSpc>
                <a:spcPct val="100000"/>
              </a:lnSpc>
              <a:spcBef>
                <a:spcPts val="400"/>
              </a:spcBef>
            </a:pPr>
            <a:r>
              <a:rPr dirty="0" sz="600">
                <a:latin typeface="メイリオ"/>
                <a:cs typeface="メイリオ"/>
              </a:rPr>
              <a:t>24.</a:t>
            </a:r>
            <a:r>
              <a:rPr dirty="0" sz="600" spc="180">
                <a:latin typeface="メイリオ"/>
                <a:cs typeface="メイリオ"/>
              </a:rPr>
              <a:t>  </a:t>
            </a:r>
            <a:r>
              <a:rPr dirty="0" sz="600">
                <a:latin typeface="メイリオ"/>
                <a:cs typeface="メイリオ"/>
              </a:rPr>
              <a:t>Brower</a:t>
            </a:r>
            <a:r>
              <a:rPr dirty="0" sz="600" spc="10">
                <a:latin typeface="メイリオ"/>
                <a:cs typeface="メイリオ"/>
              </a:rPr>
              <a:t> </a:t>
            </a:r>
            <a:r>
              <a:rPr dirty="0" sz="600">
                <a:latin typeface="メイリオ"/>
                <a:cs typeface="メイリオ"/>
              </a:rPr>
              <a:t>KJ.</a:t>
            </a:r>
            <a:r>
              <a:rPr dirty="0" sz="600" spc="-10">
                <a:latin typeface="メイリオ"/>
                <a:cs typeface="メイリオ"/>
              </a:rPr>
              <a:t> </a:t>
            </a:r>
            <a:r>
              <a:rPr dirty="0" sz="600">
                <a:latin typeface="メイリオ"/>
                <a:cs typeface="メイリオ"/>
              </a:rPr>
              <a:t>Insomnia,</a:t>
            </a:r>
            <a:r>
              <a:rPr dirty="0" sz="600" spc="-10">
                <a:latin typeface="メイリオ"/>
                <a:cs typeface="メイリオ"/>
              </a:rPr>
              <a:t> </a:t>
            </a:r>
            <a:r>
              <a:rPr dirty="0" sz="600">
                <a:latin typeface="メイリオ"/>
                <a:cs typeface="メイリオ"/>
              </a:rPr>
              <a:t>alcoholism</a:t>
            </a:r>
            <a:r>
              <a:rPr dirty="0" sz="600" spc="-5">
                <a:latin typeface="メイリオ"/>
                <a:cs typeface="メイリオ"/>
              </a:rPr>
              <a:t> </a:t>
            </a:r>
            <a:r>
              <a:rPr dirty="0" sz="600">
                <a:latin typeface="メイリオ"/>
                <a:cs typeface="メイリオ"/>
              </a:rPr>
              <a:t>and</a:t>
            </a:r>
            <a:r>
              <a:rPr dirty="0" sz="600" spc="-10">
                <a:latin typeface="メイリオ"/>
                <a:cs typeface="メイリオ"/>
              </a:rPr>
              <a:t> </a:t>
            </a:r>
            <a:r>
              <a:rPr dirty="0" sz="600">
                <a:latin typeface="メイリオ"/>
                <a:cs typeface="メイリオ"/>
              </a:rPr>
              <a:t>relapse.</a:t>
            </a:r>
            <a:r>
              <a:rPr dirty="0" sz="600" spc="-10">
                <a:latin typeface="メイリオ"/>
                <a:cs typeface="メイリオ"/>
              </a:rPr>
              <a:t> </a:t>
            </a:r>
            <a:r>
              <a:rPr dirty="0" sz="600">
                <a:latin typeface="メイリオ"/>
                <a:cs typeface="メイリオ"/>
              </a:rPr>
              <a:t>Sleep</a:t>
            </a:r>
            <a:r>
              <a:rPr dirty="0" sz="600" spc="-10">
                <a:latin typeface="メイリオ"/>
                <a:cs typeface="メイリオ"/>
              </a:rPr>
              <a:t> </a:t>
            </a:r>
            <a:r>
              <a:rPr dirty="0" sz="600">
                <a:latin typeface="メイリオ"/>
                <a:cs typeface="メイリオ"/>
              </a:rPr>
              <a:t>Med</a:t>
            </a:r>
            <a:r>
              <a:rPr dirty="0" sz="600" spc="-10">
                <a:latin typeface="メイリオ"/>
                <a:cs typeface="メイリオ"/>
              </a:rPr>
              <a:t> </a:t>
            </a:r>
            <a:r>
              <a:rPr dirty="0" sz="600">
                <a:latin typeface="メイリオ"/>
                <a:cs typeface="メイリオ"/>
              </a:rPr>
              <a:t>Rev</a:t>
            </a:r>
            <a:r>
              <a:rPr dirty="0" sz="600" spc="-10">
                <a:latin typeface="メイリオ"/>
                <a:cs typeface="メイリオ"/>
              </a:rPr>
              <a:t> </a:t>
            </a:r>
            <a:r>
              <a:rPr dirty="0" sz="600">
                <a:latin typeface="メイリオ"/>
                <a:cs typeface="メイリオ"/>
              </a:rPr>
              <a:t>7:</a:t>
            </a:r>
            <a:r>
              <a:rPr dirty="0" sz="600" spc="-10">
                <a:latin typeface="メイリオ"/>
                <a:cs typeface="メイリオ"/>
              </a:rPr>
              <a:t> 523-</a:t>
            </a:r>
            <a:r>
              <a:rPr dirty="0" sz="600" spc="-20">
                <a:latin typeface="メイリオ"/>
                <a:cs typeface="メイリオ"/>
              </a:rPr>
              <a:t>539,</a:t>
            </a:r>
            <a:r>
              <a:rPr dirty="0" sz="600" spc="500">
                <a:latin typeface="メイリオ"/>
                <a:cs typeface="メイリオ"/>
              </a:rPr>
              <a:t> </a:t>
            </a:r>
            <a:r>
              <a:rPr dirty="0" sz="600" spc="-10">
                <a:latin typeface="メイリオ"/>
                <a:cs typeface="メイリオ"/>
              </a:rPr>
              <a:t>2003.</a:t>
            </a:r>
            <a:endParaRPr sz="600">
              <a:latin typeface="メイリオ"/>
              <a:cs typeface="メイリオ"/>
            </a:endParaRPr>
          </a:p>
          <a:p>
            <a:pPr algn="just" marL="241300" marR="31115" indent="-228600">
              <a:lnSpc>
                <a:spcPct val="100000"/>
              </a:lnSpc>
              <a:spcBef>
                <a:spcPts val="409"/>
              </a:spcBef>
            </a:pPr>
            <a:r>
              <a:rPr dirty="0" sz="600">
                <a:latin typeface="メイリオ"/>
                <a:cs typeface="メイリオ"/>
              </a:rPr>
              <a:t>25.</a:t>
            </a:r>
            <a:r>
              <a:rPr dirty="0" sz="600" spc="195">
                <a:latin typeface="メイリオ"/>
                <a:cs typeface="メイリオ"/>
              </a:rPr>
              <a:t>  </a:t>
            </a:r>
            <a:r>
              <a:rPr dirty="0" sz="600">
                <a:latin typeface="メイリオ"/>
                <a:cs typeface="メイリオ"/>
              </a:rPr>
              <a:t>Brower</a:t>
            </a:r>
            <a:r>
              <a:rPr dirty="0" sz="600" spc="85">
                <a:latin typeface="メイリオ"/>
                <a:cs typeface="メイリオ"/>
              </a:rPr>
              <a:t> </a:t>
            </a:r>
            <a:r>
              <a:rPr dirty="0" sz="600">
                <a:latin typeface="メイリオ"/>
                <a:cs typeface="メイリオ"/>
              </a:rPr>
              <a:t>KJ,</a:t>
            </a:r>
            <a:r>
              <a:rPr dirty="0" sz="600" spc="85">
                <a:latin typeface="メイリオ"/>
                <a:cs typeface="メイリオ"/>
              </a:rPr>
              <a:t> </a:t>
            </a:r>
            <a:r>
              <a:rPr dirty="0" sz="600">
                <a:latin typeface="メイリオ"/>
                <a:cs typeface="メイリオ"/>
              </a:rPr>
              <a:t>Perron</a:t>
            </a:r>
            <a:r>
              <a:rPr dirty="0" sz="600" spc="90">
                <a:latin typeface="メイリオ"/>
                <a:cs typeface="メイリオ"/>
              </a:rPr>
              <a:t> </a:t>
            </a:r>
            <a:r>
              <a:rPr dirty="0" sz="600">
                <a:latin typeface="メイリオ"/>
                <a:cs typeface="メイリオ"/>
              </a:rPr>
              <a:t>BE.</a:t>
            </a:r>
            <a:r>
              <a:rPr dirty="0" sz="600" spc="85">
                <a:latin typeface="メイリオ"/>
                <a:cs typeface="メイリオ"/>
              </a:rPr>
              <a:t> </a:t>
            </a:r>
            <a:r>
              <a:rPr dirty="0" sz="600">
                <a:latin typeface="メイリオ"/>
                <a:cs typeface="メイリオ"/>
              </a:rPr>
              <a:t>Prevalence</a:t>
            </a:r>
            <a:r>
              <a:rPr dirty="0" sz="600" spc="90">
                <a:latin typeface="メイリオ"/>
                <a:cs typeface="メイリオ"/>
              </a:rPr>
              <a:t> </a:t>
            </a:r>
            <a:r>
              <a:rPr dirty="0" sz="600">
                <a:latin typeface="メイリオ"/>
                <a:cs typeface="メイリオ"/>
              </a:rPr>
              <a:t>and</a:t>
            </a:r>
            <a:r>
              <a:rPr dirty="0" sz="600" spc="80">
                <a:latin typeface="メイリオ"/>
                <a:cs typeface="メイリオ"/>
              </a:rPr>
              <a:t> </a:t>
            </a:r>
            <a:r>
              <a:rPr dirty="0" sz="600">
                <a:latin typeface="メイリオ"/>
                <a:cs typeface="メイリオ"/>
              </a:rPr>
              <a:t>correlates</a:t>
            </a:r>
            <a:r>
              <a:rPr dirty="0" sz="600" spc="90">
                <a:latin typeface="メイリオ"/>
                <a:cs typeface="メイリオ"/>
              </a:rPr>
              <a:t> </a:t>
            </a:r>
            <a:r>
              <a:rPr dirty="0" sz="600">
                <a:latin typeface="メイリオ"/>
                <a:cs typeface="メイリオ"/>
              </a:rPr>
              <a:t>of</a:t>
            </a:r>
            <a:r>
              <a:rPr dirty="0" sz="600" spc="80">
                <a:latin typeface="メイリオ"/>
                <a:cs typeface="メイリオ"/>
              </a:rPr>
              <a:t> </a:t>
            </a:r>
            <a:r>
              <a:rPr dirty="0" sz="600" spc="-10">
                <a:latin typeface="メイリオ"/>
                <a:cs typeface="メイリオ"/>
              </a:rPr>
              <a:t>withdrawal-related</a:t>
            </a:r>
            <a:r>
              <a:rPr dirty="0" sz="600" spc="500">
                <a:latin typeface="メイリオ"/>
                <a:cs typeface="メイリオ"/>
              </a:rPr>
              <a:t> </a:t>
            </a:r>
            <a:r>
              <a:rPr dirty="0" sz="600">
                <a:latin typeface="メイリオ"/>
                <a:cs typeface="メイリオ"/>
              </a:rPr>
              <a:t>insomnia</a:t>
            </a:r>
            <a:r>
              <a:rPr dirty="0" sz="600" spc="15">
                <a:latin typeface="メイリオ"/>
                <a:cs typeface="メイリオ"/>
              </a:rPr>
              <a:t> </a:t>
            </a:r>
            <a:r>
              <a:rPr dirty="0" sz="600">
                <a:latin typeface="メイリオ"/>
                <a:cs typeface="メイリオ"/>
              </a:rPr>
              <a:t>among</a:t>
            </a:r>
            <a:r>
              <a:rPr dirty="0" sz="600" spc="10">
                <a:latin typeface="メイリオ"/>
                <a:cs typeface="メイリオ"/>
              </a:rPr>
              <a:t> </a:t>
            </a:r>
            <a:r>
              <a:rPr dirty="0" sz="600">
                <a:latin typeface="メイリオ"/>
                <a:cs typeface="メイリオ"/>
              </a:rPr>
              <a:t>adults</a:t>
            </a:r>
            <a:r>
              <a:rPr dirty="0" sz="600" spc="15">
                <a:latin typeface="メイリオ"/>
                <a:cs typeface="メイリオ"/>
              </a:rPr>
              <a:t> </a:t>
            </a:r>
            <a:r>
              <a:rPr dirty="0" sz="600">
                <a:latin typeface="メイリオ"/>
                <a:cs typeface="メイリオ"/>
              </a:rPr>
              <a:t>with</a:t>
            </a:r>
            <a:r>
              <a:rPr dirty="0" sz="600" spc="15">
                <a:latin typeface="メイリオ"/>
                <a:cs typeface="メイリオ"/>
              </a:rPr>
              <a:t> </a:t>
            </a:r>
            <a:r>
              <a:rPr dirty="0" sz="600">
                <a:latin typeface="メイリオ"/>
                <a:cs typeface="メイリオ"/>
              </a:rPr>
              <a:t>alcohol</a:t>
            </a:r>
            <a:r>
              <a:rPr dirty="0" sz="600" spc="15">
                <a:latin typeface="メイリオ"/>
                <a:cs typeface="メイリオ"/>
              </a:rPr>
              <a:t> </a:t>
            </a:r>
            <a:r>
              <a:rPr dirty="0" sz="600" spc="-10">
                <a:latin typeface="メイリオ"/>
                <a:cs typeface="メイリオ"/>
              </a:rPr>
              <a:t>dependence:</a:t>
            </a:r>
            <a:r>
              <a:rPr dirty="0" sz="600" spc="5">
                <a:latin typeface="メイリオ"/>
                <a:cs typeface="メイリオ"/>
              </a:rPr>
              <a:t> </a:t>
            </a:r>
            <a:r>
              <a:rPr dirty="0" sz="600">
                <a:latin typeface="メイリオ"/>
                <a:cs typeface="メイリオ"/>
              </a:rPr>
              <a:t>results</a:t>
            </a:r>
            <a:r>
              <a:rPr dirty="0" sz="600" spc="15">
                <a:latin typeface="メイリオ"/>
                <a:cs typeface="メイリオ"/>
              </a:rPr>
              <a:t> </a:t>
            </a:r>
            <a:r>
              <a:rPr dirty="0" sz="600">
                <a:latin typeface="メイリオ"/>
                <a:cs typeface="メイリオ"/>
              </a:rPr>
              <a:t>from</a:t>
            </a:r>
            <a:r>
              <a:rPr dirty="0" sz="600" spc="15">
                <a:latin typeface="メイリオ"/>
                <a:cs typeface="メイリオ"/>
              </a:rPr>
              <a:t> </a:t>
            </a:r>
            <a:r>
              <a:rPr dirty="0" sz="600">
                <a:latin typeface="メイリオ"/>
                <a:cs typeface="メイリオ"/>
              </a:rPr>
              <a:t>a</a:t>
            </a:r>
            <a:r>
              <a:rPr dirty="0" sz="600" spc="10">
                <a:latin typeface="メイリオ"/>
                <a:cs typeface="メイリオ"/>
              </a:rPr>
              <a:t> </a:t>
            </a:r>
            <a:r>
              <a:rPr dirty="0" sz="600" spc="-10">
                <a:latin typeface="メイリオ"/>
                <a:cs typeface="メイリオ"/>
              </a:rPr>
              <a:t>national</a:t>
            </a:r>
            <a:r>
              <a:rPr dirty="0" sz="600" spc="500">
                <a:latin typeface="メイリオ"/>
                <a:cs typeface="メイリオ"/>
              </a:rPr>
              <a:t> </a:t>
            </a:r>
            <a:r>
              <a:rPr dirty="0" sz="600">
                <a:latin typeface="メイリオ"/>
                <a:cs typeface="メイリオ"/>
              </a:rPr>
              <a:t>survey.</a:t>
            </a:r>
            <a:r>
              <a:rPr dirty="0" sz="600" spc="-15">
                <a:latin typeface="メイリオ"/>
                <a:cs typeface="メイリオ"/>
              </a:rPr>
              <a:t> </a:t>
            </a:r>
            <a:r>
              <a:rPr dirty="0" sz="600">
                <a:latin typeface="メイリオ"/>
                <a:cs typeface="メイリオ"/>
              </a:rPr>
              <a:t>Am</a:t>
            </a:r>
            <a:r>
              <a:rPr dirty="0" sz="600" spc="-15">
                <a:latin typeface="メイリオ"/>
                <a:cs typeface="メイリオ"/>
              </a:rPr>
              <a:t> </a:t>
            </a:r>
            <a:r>
              <a:rPr dirty="0" sz="600">
                <a:latin typeface="メイリオ"/>
                <a:cs typeface="メイリオ"/>
              </a:rPr>
              <a:t>J</a:t>
            </a:r>
            <a:r>
              <a:rPr dirty="0" sz="600" spc="-35">
                <a:latin typeface="メイリオ"/>
                <a:cs typeface="メイリオ"/>
              </a:rPr>
              <a:t> </a:t>
            </a:r>
            <a:r>
              <a:rPr dirty="0" sz="600">
                <a:latin typeface="メイリオ"/>
                <a:cs typeface="メイリオ"/>
              </a:rPr>
              <a:t>Addict</a:t>
            </a:r>
            <a:r>
              <a:rPr dirty="0" sz="600" spc="-15">
                <a:latin typeface="メイリオ"/>
                <a:cs typeface="メイリオ"/>
              </a:rPr>
              <a:t> </a:t>
            </a:r>
            <a:r>
              <a:rPr dirty="0" sz="600">
                <a:latin typeface="メイリオ"/>
                <a:cs typeface="メイリオ"/>
              </a:rPr>
              <a:t>19:</a:t>
            </a:r>
            <a:r>
              <a:rPr dirty="0" sz="600" spc="-10">
                <a:latin typeface="メイリオ"/>
                <a:cs typeface="メイリオ"/>
              </a:rPr>
              <a:t> 238-</a:t>
            </a:r>
            <a:r>
              <a:rPr dirty="0" sz="600">
                <a:latin typeface="メイリオ"/>
                <a:cs typeface="メイリオ"/>
              </a:rPr>
              <a:t>244,</a:t>
            </a:r>
            <a:r>
              <a:rPr dirty="0" sz="600" spc="-5">
                <a:latin typeface="メイリオ"/>
                <a:cs typeface="メイリオ"/>
              </a:rPr>
              <a:t> </a:t>
            </a:r>
            <a:r>
              <a:rPr dirty="0" sz="600" spc="-20">
                <a:latin typeface="メイリオ"/>
                <a:cs typeface="メイリオ"/>
              </a:rPr>
              <a:t>2010.</a:t>
            </a:r>
            <a:endParaRPr sz="600">
              <a:latin typeface="メイリオ"/>
              <a:cs typeface="メイリオ"/>
            </a:endParaRPr>
          </a:p>
          <a:p>
            <a:pPr algn="just" marL="241300" marR="32384" indent="-228600">
              <a:lnSpc>
                <a:spcPct val="100000"/>
              </a:lnSpc>
              <a:spcBef>
                <a:spcPts val="395"/>
              </a:spcBef>
            </a:pPr>
            <a:r>
              <a:rPr dirty="0" sz="600">
                <a:latin typeface="メイリオ"/>
                <a:cs typeface="メイリオ"/>
              </a:rPr>
              <a:t>26.</a:t>
            </a:r>
            <a:r>
              <a:rPr dirty="0" sz="600" spc="195">
                <a:latin typeface="メイリオ"/>
                <a:cs typeface="メイリオ"/>
              </a:rPr>
              <a:t>  </a:t>
            </a:r>
            <a:r>
              <a:rPr dirty="0" sz="600">
                <a:latin typeface="メイリオ"/>
                <a:cs typeface="メイリオ"/>
              </a:rPr>
              <a:t>Soldatos</a:t>
            </a:r>
            <a:r>
              <a:rPr dirty="0" sz="600" spc="100">
                <a:latin typeface="メイリオ"/>
                <a:cs typeface="メイリオ"/>
              </a:rPr>
              <a:t> </a:t>
            </a:r>
            <a:r>
              <a:rPr dirty="0" sz="600">
                <a:latin typeface="メイリオ"/>
                <a:cs typeface="メイリオ"/>
              </a:rPr>
              <a:t>CR,</a:t>
            </a:r>
            <a:r>
              <a:rPr dirty="0" sz="600" spc="95">
                <a:latin typeface="メイリオ"/>
                <a:cs typeface="メイリオ"/>
              </a:rPr>
              <a:t> </a:t>
            </a:r>
            <a:r>
              <a:rPr dirty="0" sz="600">
                <a:latin typeface="メイリオ"/>
                <a:cs typeface="メイリオ"/>
              </a:rPr>
              <a:t>Allaert</a:t>
            </a:r>
            <a:r>
              <a:rPr dirty="0" sz="600" spc="90">
                <a:latin typeface="メイリオ"/>
                <a:cs typeface="メイリオ"/>
              </a:rPr>
              <a:t> </a:t>
            </a:r>
            <a:r>
              <a:rPr dirty="0" sz="600">
                <a:latin typeface="メイリオ"/>
                <a:cs typeface="メイリオ"/>
              </a:rPr>
              <a:t>FA,</a:t>
            </a:r>
            <a:r>
              <a:rPr dirty="0" sz="600" spc="100">
                <a:latin typeface="メイリオ"/>
                <a:cs typeface="メイリオ"/>
              </a:rPr>
              <a:t> </a:t>
            </a:r>
            <a:r>
              <a:rPr dirty="0" sz="600">
                <a:latin typeface="メイリオ"/>
                <a:cs typeface="メイリオ"/>
              </a:rPr>
              <a:t>Ohta</a:t>
            </a:r>
            <a:r>
              <a:rPr dirty="0" sz="600" spc="100">
                <a:latin typeface="メイリオ"/>
                <a:cs typeface="メイリオ"/>
              </a:rPr>
              <a:t> </a:t>
            </a:r>
            <a:r>
              <a:rPr dirty="0" sz="600">
                <a:latin typeface="メイリオ"/>
                <a:cs typeface="メイリオ"/>
              </a:rPr>
              <a:t>T,</a:t>
            </a:r>
            <a:r>
              <a:rPr dirty="0" sz="600" spc="95">
                <a:latin typeface="メイリオ"/>
                <a:cs typeface="メイリオ"/>
              </a:rPr>
              <a:t> </a:t>
            </a:r>
            <a:r>
              <a:rPr dirty="0" sz="600">
                <a:latin typeface="メイリオ"/>
                <a:cs typeface="メイリオ"/>
              </a:rPr>
              <a:t>Dikeos</a:t>
            </a:r>
            <a:r>
              <a:rPr dirty="0" sz="600" spc="100">
                <a:latin typeface="メイリオ"/>
                <a:cs typeface="メイリオ"/>
              </a:rPr>
              <a:t> </a:t>
            </a:r>
            <a:r>
              <a:rPr dirty="0" sz="600">
                <a:latin typeface="メイリオ"/>
                <a:cs typeface="メイリオ"/>
              </a:rPr>
              <a:t>DG.</a:t>
            </a:r>
            <a:r>
              <a:rPr dirty="0" sz="600" spc="95">
                <a:latin typeface="メイリオ"/>
                <a:cs typeface="メイリオ"/>
              </a:rPr>
              <a:t> </a:t>
            </a:r>
            <a:r>
              <a:rPr dirty="0" sz="600">
                <a:latin typeface="メイリオ"/>
                <a:cs typeface="メイリオ"/>
              </a:rPr>
              <a:t>How</a:t>
            </a:r>
            <a:r>
              <a:rPr dirty="0" sz="600" spc="105">
                <a:latin typeface="メイリオ"/>
                <a:cs typeface="メイリオ"/>
              </a:rPr>
              <a:t> </a:t>
            </a:r>
            <a:r>
              <a:rPr dirty="0" sz="600">
                <a:latin typeface="メイリオ"/>
                <a:cs typeface="メイリオ"/>
              </a:rPr>
              <a:t>do</a:t>
            </a:r>
            <a:r>
              <a:rPr dirty="0" sz="600" spc="100">
                <a:latin typeface="メイリオ"/>
                <a:cs typeface="メイリオ"/>
              </a:rPr>
              <a:t> </a:t>
            </a:r>
            <a:r>
              <a:rPr dirty="0" sz="600">
                <a:latin typeface="メイリオ"/>
                <a:cs typeface="メイリオ"/>
              </a:rPr>
              <a:t>individuals</a:t>
            </a:r>
            <a:r>
              <a:rPr dirty="0" sz="600" spc="90">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a:latin typeface="メイリオ"/>
                <a:cs typeface="メイリオ"/>
              </a:rPr>
              <a:t>around</a:t>
            </a:r>
            <a:r>
              <a:rPr dirty="0" sz="600" spc="10">
                <a:latin typeface="メイリオ"/>
                <a:cs typeface="メイリオ"/>
              </a:rPr>
              <a:t> </a:t>
            </a:r>
            <a:r>
              <a:rPr dirty="0" sz="600">
                <a:latin typeface="メイリオ"/>
                <a:cs typeface="メイリオ"/>
              </a:rPr>
              <a:t>the</a:t>
            </a:r>
            <a:r>
              <a:rPr dirty="0" sz="600" spc="140">
                <a:latin typeface="メイリオ"/>
                <a:cs typeface="メイリオ"/>
              </a:rPr>
              <a:t> </a:t>
            </a:r>
            <a:r>
              <a:rPr dirty="0" sz="600">
                <a:latin typeface="メイリオ"/>
                <a:cs typeface="メイリオ"/>
              </a:rPr>
              <a:t>world?</a:t>
            </a:r>
            <a:r>
              <a:rPr dirty="0" sz="600" spc="145">
                <a:latin typeface="メイリオ"/>
                <a:cs typeface="メイリオ"/>
              </a:rPr>
              <a:t> </a:t>
            </a:r>
            <a:r>
              <a:rPr dirty="0" sz="600">
                <a:latin typeface="メイリオ"/>
                <a:cs typeface="メイリオ"/>
              </a:rPr>
              <a:t>Results</a:t>
            </a:r>
            <a:r>
              <a:rPr dirty="0" sz="600" spc="135">
                <a:latin typeface="メイリオ"/>
                <a:cs typeface="メイリオ"/>
              </a:rPr>
              <a:t> </a:t>
            </a:r>
            <a:r>
              <a:rPr dirty="0" sz="600">
                <a:latin typeface="メイリオ"/>
                <a:cs typeface="メイリオ"/>
              </a:rPr>
              <a:t>from</a:t>
            </a:r>
            <a:r>
              <a:rPr dirty="0" sz="600" spc="135">
                <a:latin typeface="メイリオ"/>
                <a:cs typeface="メイリオ"/>
              </a:rPr>
              <a:t> </a:t>
            </a:r>
            <a:r>
              <a:rPr dirty="0" sz="600">
                <a:latin typeface="メイリオ"/>
                <a:cs typeface="メイリオ"/>
              </a:rPr>
              <a:t>a</a:t>
            </a:r>
            <a:r>
              <a:rPr dirty="0" sz="600" spc="140">
                <a:latin typeface="メイリオ"/>
                <a:cs typeface="メイリオ"/>
              </a:rPr>
              <a:t> </a:t>
            </a:r>
            <a:r>
              <a:rPr dirty="0" sz="600" spc="-10">
                <a:latin typeface="メイリオ"/>
                <a:cs typeface="メイリオ"/>
              </a:rPr>
              <a:t>single-</a:t>
            </a:r>
            <a:r>
              <a:rPr dirty="0" sz="600">
                <a:latin typeface="メイリオ"/>
                <a:cs typeface="メイリオ"/>
              </a:rPr>
              <a:t>day</a:t>
            </a:r>
            <a:r>
              <a:rPr dirty="0" sz="600" spc="135">
                <a:latin typeface="メイリオ"/>
                <a:cs typeface="メイリオ"/>
              </a:rPr>
              <a:t> </a:t>
            </a:r>
            <a:r>
              <a:rPr dirty="0" sz="600">
                <a:latin typeface="メイリオ"/>
                <a:cs typeface="メイリオ"/>
              </a:rPr>
              <a:t>survey</a:t>
            </a:r>
            <a:r>
              <a:rPr dirty="0" sz="600" spc="135">
                <a:latin typeface="メイリオ"/>
                <a:cs typeface="メイリオ"/>
              </a:rPr>
              <a:t> </a:t>
            </a:r>
            <a:r>
              <a:rPr dirty="0" sz="600">
                <a:latin typeface="メイリオ"/>
                <a:cs typeface="メイリオ"/>
              </a:rPr>
              <a:t>in</a:t>
            </a:r>
            <a:r>
              <a:rPr dirty="0" sz="600" spc="145">
                <a:latin typeface="メイリオ"/>
                <a:cs typeface="メイリオ"/>
              </a:rPr>
              <a:t> </a:t>
            </a:r>
            <a:r>
              <a:rPr dirty="0" sz="600">
                <a:latin typeface="メイリオ"/>
                <a:cs typeface="メイリオ"/>
              </a:rPr>
              <a:t>ten</a:t>
            </a:r>
            <a:r>
              <a:rPr dirty="0" sz="600" spc="140">
                <a:latin typeface="メイリオ"/>
                <a:cs typeface="メイリオ"/>
              </a:rPr>
              <a:t> </a:t>
            </a:r>
            <a:r>
              <a:rPr dirty="0" sz="600" spc="-10">
                <a:latin typeface="メイリオ"/>
                <a:cs typeface="メイリオ"/>
              </a:rPr>
              <a:t>countries.</a:t>
            </a:r>
            <a:r>
              <a:rPr dirty="0" sz="600" spc="50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15">
                <a:latin typeface="メイリオ"/>
                <a:cs typeface="メイリオ"/>
              </a:rPr>
              <a:t> </a:t>
            </a:r>
            <a:r>
              <a:rPr dirty="0" sz="600">
                <a:latin typeface="メイリオ"/>
                <a:cs typeface="メイリオ"/>
              </a:rPr>
              <a:t>6:</a:t>
            </a:r>
            <a:r>
              <a:rPr dirty="0" sz="600" spc="-25">
                <a:latin typeface="メイリオ"/>
                <a:cs typeface="メイリオ"/>
              </a:rPr>
              <a:t> </a:t>
            </a:r>
            <a:r>
              <a:rPr dirty="0" sz="600" spc="-10">
                <a:latin typeface="メイリオ"/>
                <a:cs typeface="メイリオ"/>
              </a:rPr>
              <a:t>5-</a:t>
            </a:r>
            <a:r>
              <a:rPr dirty="0" sz="600">
                <a:latin typeface="メイリオ"/>
                <a:cs typeface="メイリオ"/>
              </a:rPr>
              <a:t>13,</a:t>
            </a:r>
            <a:r>
              <a:rPr dirty="0" sz="600" spc="-10">
                <a:latin typeface="メイリオ"/>
                <a:cs typeface="メイリオ"/>
              </a:rPr>
              <a:t> </a:t>
            </a:r>
            <a:r>
              <a:rPr dirty="0" sz="600" spc="-20">
                <a:latin typeface="メイリオ"/>
                <a:cs typeface="メイリオ"/>
              </a:rPr>
              <a:t>2005.</a:t>
            </a:r>
            <a:endParaRPr sz="600">
              <a:latin typeface="メイリオ"/>
              <a:cs typeface="メイリオ"/>
            </a:endParaRPr>
          </a:p>
          <a:p>
            <a:pPr algn="just" marL="241300" marR="30480" indent="-228600">
              <a:lnSpc>
                <a:spcPct val="100000"/>
              </a:lnSpc>
              <a:spcBef>
                <a:spcPts val="395"/>
              </a:spcBef>
            </a:pPr>
            <a:r>
              <a:rPr dirty="0" sz="600">
                <a:latin typeface="メイリオ"/>
                <a:cs typeface="メイリオ"/>
              </a:rPr>
              <a:t>27.</a:t>
            </a:r>
            <a:r>
              <a:rPr dirty="0" sz="600" spc="190">
                <a:latin typeface="メイリオ"/>
                <a:cs typeface="メイリオ"/>
              </a:rPr>
              <a:t>  </a:t>
            </a:r>
            <a:r>
              <a:rPr dirty="0" sz="600">
                <a:latin typeface="メイリオ"/>
                <a:cs typeface="メイリオ"/>
              </a:rPr>
              <a:t>Jaehne</a:t>
            </a:r>
            <a:r>
              <a:rPr dirty="0" sz="600" spc="25">
                <a:latin typeface="メイリオ"/>
                <a:cs typeface="メイリオ"/>
              </a:rPr>
              <a:t> </a:t>
            </a:r>
            <a:r>
              <a:rPr dirty="0" sz="600">
                <a:latin typeface="メイリオ"/>
                <a:cs typeface="メイリオ"/>
              </a:rPr>
              <a:t>A,</a:t>
            </a:r>
            <a:r>
              <a:rPr dirty="0" sz="600" spc="15">
                <a:latin typeface="メイリオ"/>
                <a:cs typeface="メイリオ"/>
              </a:rPr>
              <a:t> </a:t>
            </a:r>
            <a:r>
              <a:rPr dirty="0" sz="600">
                <a:latin typeface="メイリオ"/>
                <a:cs typeface="メイリオ"/>
              </a:rPr>
              <a:t>Loessl</a:t>
            </a:r>
            <a:r>
              <a:rPr dirty="0" sz="600" spc="30">
                <a:latin typeface="メイリオ"/>
                <a:cs typeface="メイリオ"/>
              </a:rPr>
              <a:t> </a:t>
            </a:r>
            <a:r>
              <a:rPr dirty="0" sz="600">
                <a:latin typeface="メイリオ"/>
                <a:cs typeface="メイリオ"/>
              </a:rPr>
              <a:t>B,</a:t>
            </a:r>
            <a:r>
              <a:rPr dirty="0" sz="600" spc="15">
                <a:latin typeface="メイリオ"/>
                <a:cs typeface="メイリオ"/>
              </a:rPr>
              <a:t> </a:t>
            </a:r>
            <a:r>
              <a:rPr dirty="0" sz="600">
                <a:latin typeface="メイリオ"/>
                <a:cs typeface="メイリオ"/>
              </a:rPr>
              <a:t>Bárkai</a:t>
            </a:r>
            <a:r>
              <a:rPr dirty="0" sz="600" spc="15">
                <a:latin typeface="メイリオ"/>
                <a:cs typeface="メイリオ"/>
              </a:rPr>
              <a:t> </a:t>
            </a:r>
            <a:r>
              <a:rPr dirty="0" sz="600">
                <a:latin typeface="メイリオ"/>
                <a:cs typeface="メイリオ"/>
              </a:rPr>
              <a:t>Z,</a:t>
            </a:r>
            <a:r>
              <a:rPr dirty="0" sz="600" spc="20">
                <a:latin typeface="メイリオ"/>
                <a:cs typeface="メイリオ"/>
              </a:rPr>
              <a:t> </a:t>
            </a:r>
            <a:r>
              <a:rPr dirty="0" sz="600">
                <a:latin typeface="メイリオ"/>
                <a:cs typeface="メイリオ"/>
              </a:rPr>
              <a:t>Riemann</a:t>
            </a:r>
            <a:r>
              <a:rPr dirty="0" sz="600" spc="20">
                <a:latin typeface="メイリオ"/>
                <a:cs typeface="メイリオ"/>
              </a:rPr>
              <a:t> </a:t>
            </a:r>
            <a:r>
              <a:rPr dirty="0" sz="600">
                <a:latin typeface="メイリオ"/>
                <a:cs typeface="メイリオ"/>
              </a:rPr>
              <a:t>D,</a:t>
            </a:r>
            <a:r>
              <a:rPr dirty="0" sz="600" spc="20">
                <a:latin typeface="メイリオ"/>
                <a:cs typeface="メイリオ"/>
              </a:rPr>
              <a:t> </a:t>
            </a:r>
            <a:r>
              <a:rPr dirty="0" sz="600">
                <a:latin typeface="メイリオ"/>
                <a:cs typeface="メイリオ"/>
              </a:rPr>
              <a:t>Hornyak</a:t>
            </a:r>
            <a:r>
              <a:rPr dirty="0" sz="600" spc="25">
                <a:latin typeface="メイリオ"/>
                <a:cs typeface="メイリオ"/>
              </a:rPr>
              <a:t> </a:t>
            </a:r>
            <a:r>
              <a:rPr dirty="0" sz="600">
                <a:latin typeface="メイリオ"/>
                <a:cs typeface="メイリオ"/>
              </a:rPr>
              <a:t>M.</a:t>
            </a:r>
            <a:r>
              <a:rPr dirty="0" sz="600" spc="20">
                <a:latin typeface="メイリオ"/>
                <a:cs typeface="メイリオ"/>
              </a:rPr>
              <a:t> </a:t>
            </a:r>
            <a:r>
              <a:rPr dirty="0" sz="600">
                <a:latin typeface="メイリオ"/>
                <a:cs typeface="メイリオ"/>
              </a:rPr>
              <a:t>Effects</a:t>
            </a:r>
            <a:r>
              <a:rPr dirty="0" sz="600" spc="25">
                <a:latin typeface="メイリオ"/>
                <a:cs typeface="メイリオ"/>
              </a:rPr>
              <a:t> </a:t>
            </a:r>
            <a:r>
              <a:rPr dirty="0" sz="600">
                <a:latin typeface="メイリオ"/>
                <a:cs typeface="メイリオ"/>
              </a:rPr>
              <a:t>of</a:t>
            </a:r>
            <a:r>
              <a:rPr dirty="0" sz="600" spc="20">
                <a:latin typeface="メイリオ"/>
                <a:cs typeface="メイリオ"/>
              </a:rPr>
              <a:t> </a:t>
            </a:r>
            <a:r>
              <a:rPr dirty="0" sz="600" spc="-10">
                <a:latin typeface="メイリオ"/>
                <a:cs typeface="メイリオ"/>
              </a:rPr>
              <a:t>nicotine</a:t>
            </a:r>
            <a:r>
              <a:rPr dirty="0" sz="600" spc="500">
                <a:latin typeface="メイリオ"/>
                <a:cs typeface="メイリオ"/>
              </a:rPr>
              <a:t> </a:t>
            </a:r>
            <a:r>
              <a:rPr dirty="0" sz="600">
                <a:latin typeface="メイリオ"/>
                <a:cs typeface="メイリオ"/>
              </a:rPr>
              <a:t>on</a:t>
            </a:r>
            <a:r>
              <a:rPr dirty="0" sz="600" spc="204">
                <a:latin typeface="メイリオ"/>
                <a:cs typeface="メイリオ"/>
              </a:rPr>
              <a:t> </a:t>
            </a:r>
            <a:r>
              <a:rPr dirty="0" sz="600">
                <a:latin typeface="メイリオ"/>
                <a:cs typeface="メイリオ"/>
              </a:rPr>
              <a:t>sleep</a:t>
            </a:r>
            <a:r>
              <a:rPr dirty="0" sz="600" spc="200">
                <a:latin typeface="メイリオ"/>
                <a:cs typeface="メイリオ"/>
              </a:rPr>
              <a:t> </a:t>
            </a:r>
            <a:r>
              <a:rPr dirty="0" sz="600">
                <a:latin typeface="メイリオ"/>
                <a:cs typeface="メイリオ"/>
              </a:rPr>
              <a:t>during</a:t>
            </a:r>
            <a:r>
              <a:rPr dirty="0" sz="600" spc="200">
                <a:latin typeface="メイリオ"/>
                <a:cs typeface="メイリオ"/>
              </a:rPr>
              <a:t> </a:t>
            </a:r>
            <a:r>
              <a:rPr dirty="0" sz="600">
                <a:latin typeface="メイリオ"/>
                <a:cs typeface="メイリオ"/>
              </a:rPr>
              <a:t>consumption,</a:t>
            </a:r>
            <a:r>
              <a:rPr dirty="0" sz="600" spc="204">
                <a:latin typeface="メイリオ"/>
                <a:cs typeface="メイリオ"/>
              </a:rPr>
              <a:t> </a:t>
            </a:r>
            <a:r>
              <a:rPr dirty="0" sz="600">
                <a:latin typeface="メイリオ"/>
                <a:cs typeface="メイリオ"/>
              </a:rPr>
              <a:t>withdrawal</a:t>
            </a:r>
            <a:r>
              <a:rPr dirty="0" sz="600" spc="210">
                <a:latin typeface="メイリオ"/>
                <a:cs typeface="メイリオ"/>
              </a:rPr>
              <a:t> </a:t>
            </a:r>
            <a:r>
              <a:rPr dirty="0" sz="600">
                <a:latin typeface="メイリオ"/>
                <a:cs typeface="メイリオ"/>
              </a:rPr>
              <a:t>and</a:t>
            </a:r>
            <a:r>
              <a:rPr dirty="0" sz="600" spc="200">
                <a:latin typeface="メイリオ"/>
                <a:cs typeface="メイリオ"/>
              </a:rPr>
              <a:t> </a:t>
            </a:r>
            <a:r>
              <a:rPr dirty="0" sz="600">
                <a:latin typeface="メイリオ"/>
                <a:cs typeface="メイリオ"/>
              </a:rPr>
              <a:t>replacement</a:t>
            </a:r>
            <a:r>
              <a:rPr dirty="0" sz="600" spc="210">
                <a:latin typeface="メイリオ"/>
                <a:cs typeface="メイリオ"/>
              </a:rPr>
              <a:t> </a:t>
            </a:r>
            <a:r>
              <a:rPr dirty="0" sz="600" spc="-10">
                <a:latin typeface="メイリオ"/>
                <a:cs typeface="メイリオ"/>
              </a:rPr>
              <a:t>therapy.</a:t>
            </a:r>
            <a:r>
              <a:rPr dirty="0" sz="600" spc="50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Rev</a:t>
            </a:r>
            <a:r>
              <a:rPr dirty="0" sz="600" spc="-20">
                <a:latin typeface="メイリオ"/>
                <a:cs typeface="メイリオ"/>
              </a:rPr>
              <a:t> </a:t>
            </a:r>
            <a:r>
              <a:rPr dirty="0" sz="600">
                <a:latin typeface="メイリオ"/>
                <a:cs typeface="メイリオ"/>
              </a:rPr>
              <a:t>13:</a:t>
            </a:r>
            <a:r>
              <a:rPr dirty="0" sz="600" spc="-10">
                <a:latin typeface="メイリオ"/>
                <a:cs typeface="メイリオ"/>
              </a:rPr>
              <a:t> 363-</a:t>
            </a:r>
            <a:r>
              <a:rPr dirty="0" sz="600">
                <a:latin typeface="メイリオ"/>
                <a:cs typeface="メイリオ"/>
              </a:rPr>
              <a:t>377, </a:t>
            </a:r>
            <a:r>
              <a:rPr dirty="0" sz="600" spc="-10">
                <a:latin typeface="メイリオ"/>
                <a:cs typeface="メイリオ"/>
              </a:rPr>
              <a:t>2009.</a:t>
            </a:r>
            <a:endParaRPr sz="600">
              <a:latin typeface="メイリオ"/>
              <a:cs typeface="メイリオ"/>
            </a:endParaRPr>
          </a:p>
          <a:p>
            <a:pPr algn="just" marL="241300" marR="31750" indent="-228600">
              <a:lnSpc>
                <a:spcPct val="100000"/>
              </a:lnSpc>
              <a:spcBef>
                <a:spcPts val="409"/>
              </a:spcBef>
            </a:pPr>
            <a:r>
              <a:rPr dirty="0" sz="600">
                <a:latin typeface="メイリオ"/>
                <a:cs typeface="メイリオ"/>
              </a:rPr>
              <a:t>28.</a:t>
            </a:r>
            <a:r>
              <a:rPr dirty="0" sz="600" spc="195">
                <a:latin typeface="メイリオ"/>
                <a:cs typeface="メイリオ"/>
              </a:rPr>
              <a:t>  </a:t>
            </a:r>
            <a:r>
              <a:rPr dirty="0" sz="600">
                <a:latin typeface="メイリオ"/>
                <a:cs typeface="メイリオ"/>
              </a:rPr>
              <a:t>da</a:t>
            </a:r>
            <a:r>
              <a:rPr dirty="0" sz="600" spc="105">
                <a:latin typeface="メイリオ"/>
                <a:cs typeface="メイリオ"/>
              </a:rPr>
              <a:t> </a:t>
            </a:r>
            <a:r>
              <a:rPr dirty="0" sz="600">
                <a:latin typeface="メイリオ"/>
                <a:cs typeface="メイリオ"/>
              </a:rPr>
              <a:t>Silva</a:t>
            </a:r>
            <a:r>
              <a:rPr dirty="0" sz="600" spc="105">
                <a:latin typeface="メイリオ"/>
                <a:cs typeface="メイリオ"/>
              </a:rPr>
              <a:t> </a:t>
            </a:r>
            <a:r>
              <a:rPr dirty="0" sz="600">
                <a:latin typeface="メイリオ"/>
                <a:cs typeface="メイリオ"/>
              </a:rPr>
              <a:t>E</a:t>
            </a:r>
            <a:r>
              <a:rPr dirty="0" sz="600" spc="90">
                <a:latin typeface="メイリオ"/>
                <a:cs typeface="メイリオ"/>
              </a:rPr>
              <a:t> </a:t>
            </a:r>
            <a:r>
              <a:rPr dirty="0" sz="600">
                <a:latin typeface="メイリオ"/>
                <a:cs typeface="メイリオ"/>
              </a:rPr>
              <a:t>Silva</a:t>
            </a:r>
            <a:r>
              <a:rPr dirty="0" sz="600" spc="95">
                <a:latin typeface="メイリオ"/>
                <a:cs typeface="メイリオ"/>
              </a:rPr>
              <a:t> </a:t>
            </a:r>
            <a:r>
              <a:rPr dirty="0" sz="600">
                <a:latin typeface="メイリオ"/>
                <a:cs typeface="メイリオ"/>
              </a:rPr>
              <a:t>WC,</a:t>
            </a:r>
            <a:r>
              <a:rPr dirty="0" sz="600" spc="85">
                <a:latin typeface="メイリオ"/>
                <a:cs typeface="メイリオ"/>
              </a:rPr>
              <a:t> </a:t>
            </a:r>
            <a:r>
              <a:rPr dirty="0" sz="600">
                <a:latin typeface="メイリオ"/>
                <a:cs typeface="メイリオ"/>
              </a:rPr>
              <a:t>Costa</a:t>
            </a:r>
            <a:r>
              <a:rPr dirty="0" sz="600" spc="85">
                <a:latin typeface="メイリオ"/>
                <a:cs typeface="メイリオ"/>
              </a:rPr>
              <a:t> </a:t>
            </a:r>
            <a:r>
              <a:rPr dirty="0" sz="600">
                <a:latin typeface="メイリオ"/>
                <a:cs typeface="メイリオ"/>
              </a:rPr>
              <a:t>NL,</a:t>
            </a:r>
            <a:r>
              <a:rPr dirty="0" sz="600" spc="100">
                <a:latin typeface="メイリオ"/>
                <a:cs typeface="メイリオ"/>
              </a:rPr>
              <a:t> </a:t>
            </a:r>
            <a:r>
              <a:rPr dirty="0" sz="600">
                <a:latin typeface="メイリオ"/>
                <a:cs typeface="メイリオ"/>
              </a:rPr>
              <a:t>da</a:t>
            </a:r>
            <a:r>
              <a:rPr dirty="0" sz="600" spc="100">
                <a:latin typeface="メイリオ"/>
                <a:cs typeface="メイリオ"/>
              </a:rPr>
              <a:t> </a:t>
            </a:r>
            <a:r>
              <a:rPr dirty="0" sz="600">
                <a:latin typeface="メイリオ"/>
                <a:cs typeface="メイリオ"/>
              </a:rPr>
              <a:t>Silva</a:t>
            </a:r>
            <a:r>
              <a:rPr dirty="0" sz="600" spc="95">
                <a:latin typeface="メイリオ"/>
                <a:cs typeface="メイリオ"/>
              </a:rPr>
              <a:t> </a:t>
            </a:r>
            <a:r>
              <a:rPr dirty="0" sz="600">
                <a:latin typeface="メイリオ"/>
                <a:cs typeface="メイリオ"/>
              </a:rPr>
              <a:t>Rodrigues</a:t>
            </a:r>
            <a:r>
              <a:rPr dirty="0" sz="600" spc="100">
                <a:latin typeface="メイリオ"/>
                <a:cs typeface="メイリオ"/>
              </a:rPr>
              <a:t> </a:t>
            </a:r>
            <a:r>
              <a:rPr dirty="0" sz="600">
                <a:latin typeface="メイリオ"/>
                <a:cs typeface="メイリオ"/>
              </a:rPr>
              <a:t>D,</a:t>
            </a:r>
            <a:r>
              <a:rPr dirty="0" sz="600" spc="100">
                <a:latin typeface="メイリオ"/>
                <a:cs typeface="メイリオ"/>
              </a:rPr>
              <a:t> </a:t>
            </a:r>
            <a:r>
              <a:rPr dirty="0" sz="600">
                <a:latin typeface="メイリオ"/>
                <a:cs typeface="メイリオ"/>
              </a:rPr>
              <a:t>da</a:t>
            </a:r>
            <a:r>
              <a:rPr dirty="0" sz="600" spc="100">
                <a:latin typeface="メイリオ"/>
                <a:cs typeface="メイリオ"/>
              </a:rPr>
              <a:t> </a:t>
            </a:r>
            <a:r>
              <a:rPr dirty="0" sz="600">
                <a:latin typeface="メイリオ"/>
                <a:cs typeface="メイリオ"/>
              </a:rPr>
              <a:t>Silva</a:t>
            </a:r>
            <a:r>
              <a:rPr dirty="0" sz="600" spc="95">
                <a:latin typeface="メイリオ"/>
                <a:cs typeface="メイリオ"/>
              </a:rPr>
              <a:t> </a:t>
            </a:r>
            <a:r>
              <a:rPr dirty="0" sz="600">
                <a:latin typeface="メイリオ"/>
                <a:cs typeface="メイリオ"/>
              </a:rPr>
              <a:t>ML,</a:t>
            </a:r>
            <a:r>
              <a:rPr dirty="0" sz="600" spc="95">
                <a:latin typeface="メイリオ"/>
                <a:cs typeface="メイリオ"/>
              </a:rPr>
              <a:t> </a:t>
            </a:r>
            <a:r>
              <a:rPr dirty="0" sz="600" spc="-25">
                <a:latin typeface="メイリオ"/>
                <a:cs typeface="メイリオ"/>
              </a:rPr>
              <a:t>da</a:t>
            </a:r>
            <a:r>
              <a:rPr dirty="0" sz="600" spc="500">
                <a:latin typeface="メイリオ"/>
                <a:cs typeface="メイリオ"/>
              </a:rPr>
              <a:t> </a:t>
            </a:r>
            <a:r>
              <a:rPr dirty="0" sz="600">
                <a:latin typeface="メイリオ"/>
                <a:cs typeface="メイリオ"/>
              </a:rPr>
              <a:t>Costa</a:t>
            </a:r>
            <a:r>
              <a:rPr dirty="0" sz="600" spc="-20">
                <a:latin typeface="メイリオ"/>
                <a:cs typeface="メイリオ"/>
              </a:rPr>
              <a:t> </a:t>
            </a:r>
            <a:r>
              <a:rPr dirty="0" sz="600">
                <a:latin typeface="メイリオ"/>
                <a:cs typeface="メイリオ"/>
              </a:rPr>
              <a:t>Cunha</a:t>
            </a:r>
            <a:r>
              <a:rPr dirty="0" sz="600" spc="-5">
                <a:latin typeface="メイリオ"/>
                <a:cs typeface="メイリオ"/>
              </a:rPr>
              <a:t> </a:t>
            </a:r>
            <a:r>
              <a:rPr dirty="0" sz="600">
                <a:latin typeface="メイリオ"/>
                <a:cs typeface="メイリオ"/>
              </a:rPr>
              <a:t>K.</a:t>
            </a:r>
            <a:r>
              <a:rPr dirty="0" sz="600" spc="-10">
                <a:latin typeface="メイリオ"/>
                <a:cs typeface="メイリオ"/>
              </a:rPr>
              <a:t> </a:t>
            </a:r>
            <a:r>
              <a:rPr dirty="0" sz="600">
                <a:latin typeface="メイリオ"/>
                <a:cs typeface="メイリオ"/>
              </a:rPr>
              <a:t>Sleep</a:t>
            </a:r>
            <a:r>
              <a:rPr dirty="0" sz="600" spc="-15">
                <a:latin typeface="メイリオ"/>
                <a:cs typeface="メイリオ"/>
              </a:rPr>
              <a:t> </a:t>
            </a:r>
            <a:r>
              <a:rPr dirty="0" sz="600">
                <a:latin typeface="メイリオ"/>
                <a:cs typeface="メイリオ"/>
              </a:rPr>
              <a:t>quality</a:t>
            </a:r>
            <a:r>
              <a:rPr dirty="0" sz="600" spc="-10">
                <a:latin typeface="メイリオ"/>
                <a:cs typeface="メイリオ"/>
              </a:rPr>
              <a:t> </a:t>
            </a:r>
            <a:r>
              <a:rPr dirty="0" sz="600">
                <a:latin typeface="メイリオ"/>
                <a:cs typeface="メイリオ"/>
              </a:rPr>
              <a:t>of adult</a:t>
            </a:r>
            <a:r>
              <a:rPr dirty="0" sz="600" spc="-20">
                <a:latin typeface="メイリオ"/>
                <a:cs typeface="メイリオ"/>
              </a:rPr>
              <a:t> </a:t>
            </a:r>
            <a:r>
              <a:rPr dirty="0" sz="600">
                <a:latin typeface="メイリオ"/>
                <a:cs typeface="メイリオ"/>
              </a:rPr>
              <a:t>tobacco users:</a:t>
            </a:r>
            <a:r>
              <a:rPr dirty="0" sz="600" spc="-10">
                <a:latin typeface="メイリオ"/>
                <a:cs typeface="メイリオ"/>
              </a:rPr>
              <a:t> </a:t>
            </a:r>
            <a:r>
              <a:rPr dirty="0" sz="600">
                <a:latin typeface="メイリオ"/>
                <a:cs typeface="メイリオ"/>
              </a:rPr>
              <a:t>A</a:t>
            </a:r>
            <a:r>
              <a:rPr dirty="0" sz="600" spc="-10">
                <a:latin typeface="メイリオ"/>
                <a:cs typeface="メイリオ"/>
              </a:rPr>
              <a:t> </a:t>
            </a:r>
            <a:r>
              <a:rPr dirty="0" sz="600">
                <a:latin typeface="メイリオ"/>
                <a:cs typeface="メイリオ"/>
              </a:rPr>
              <a:t>systematic</a:t>
            </a:r>
            <a:r>
              <a:rPr dirty="0" sz="600" spc="-5">
                <a:latin typeface="メイリオ"/>
                <a:cs typeface="メイリオ"/>
              </a:rPr>
              <a:t> </a:t>
            </a:r>
            <a:r>
              <a:rPr dirty="0" sz="600" spc="-10">
                <a:latin typeface="メイリオ"/>
                <a:cs typeface="メイリオ"/>
              </a:rPr>
              <a:t>review</a:t>
            </a:r>
            <a:r>
              <a:rPr dirty="0" sz="600" spc="500">
                <a:latin typeface="メイリオ"/>
                <a:cs typeface="メイリオ"/>
              </a:rPr>
              <a:t> </a:t>
            </a:r>
            <a:r>
              <a:rPr dirty="0" sz="600">
                <a:latin typeface="メイリオ"/>
                <a:cs typeface="メイリオ"/>
              </a:rPr>
              <a:t>of</a:t>
            </a:r>
            <a:r>
              <a:rPr dirty="0" sz="600" spc="-10">
                <a:latin typeface="メイリオ"/>
                <a:cs typeface="メイリオ"/>
              </a:rPr>
              <a:t> literature</a:t>
            </a:r>
            <a:r>
              <a:rPr dirty="0" sz="600" spc="-30">
                <a:latin typeface="メイリオ"/>
                <a:cs typeface="メイリオ"/>
              </a:rPr>
              <a:t> </a:t>
            </a:r>
            <a:r>
              <a:rPr dirty="0" sz="600">
                <a:latin typeface="メイリオ"/>
                <a:cs typeface="メイリオ"/>
              </a:rPr>
              <a:t>and</a:t>
            </a:r>
            <a:r>
              <a:rPr dirty="0" sz="600" spc="-15">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20">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Epidemiol</a:t>
            </a:r>
            <a:r>
              <a:rPr dirty="0" sz="600" spc="-15">
                <a:latin typeface="メイリオ"/>
                <a:cs typeface="メイリオ"/>
              </a:rPr>
              <a:t> </a:t>
            </a:r>
            <a:r>
              <a:rPr dirty="0" sz="600">
                <a:latin typeface="メイリオ"/>
                <a:cs typeface="メイリオ"/>
              </a:rPr>
              <a:t>100028, </a:t>
            </a:r>
            <a:r>
              <a:rPr dirty="0" sz="600" spc="-10">
                <a:latin typeface="メイリオ"/>
                <a:cs typeface="メイリオ"/>
              </a:rPr>
              <a:t>2022.</a:t>
            </a:r>
            <a:endParaRPr sz="600">
              <a:latin typeface="メイリオ"/>
              <a:cs typeface="メイリオ"/>
            </a:endParaRPr>
          </a:p>
        </p:txBody>
      </p:sp>
      <p:sp>
        <p:nvSpPr>
          <p:cNvPr id="4" name="object 4"/>
          <p:cNvSpPr txBox="1"/>
          <p:nvPr/>
        </p:nvSpPr>
        <p:spPr>
          <a:xfrm>
            <a:off x="3507104" y="394461"/>
            <a:ext cx="2997835" cy="950594"/>
          </a:xfrm>
          <a:prstGeom prst="rect">
            <a:avLst/>
          </a:prstGeom>
        </p:spPr>
        <p:txBody>
          <a:bodyPr wrap="square" lIns="0" tIns="12700" rIns="0" bIns="0" rtlCol="0" vert="horz">
            <a:spAutoFit/>
          </a:bodyPr>
          <a:lstStyle/>
          <a:p>
            <a:pPr algn="just" marL="241300" marR="5080" indent="-228600">
              <a:lnSpc>
                <a:spcPct val="100000"/>
              </a:lnSpc>
              <a:spcBef>
                <a:spcPts val="100"/>
              </a:spcBef>
              <a:tabLst>
                <a:tab pos="984885" algn="l"/>
              </a:tabLst>
            </a:pPr>
            <a:r>
              <a:rPr dirty="0" sz="600">
                <a:latin typeface="メイリオ"/>
                <a:cs typeface="メイリオ"/>
              </a:rPr>
              <a:t>29.</a:t>
            </a:r>
            <a:r>
              <a:rPr dirty="0" sz="600" spc="195">
                <a:latin typeface="メイリオ"/>
                <a:cs typeface="メイリオ"/>
              </a:rPr>
              <a:t>  </a:t>
            </a:r>
            <a:r>
              <a:rPr dirty="0" sz="600">
                <a:latin typeface="メイリオ"/>
                <a:cs typeface="メイリオ"/>
              </a:rPr>
              <a:t>Paolini</a:t>
            </a:r>
            <a:r>
              <a:rPr dirty="0" sz="600" spc="200">
                <a:latin typeface="メイリオ"/>
                <a:cs typeface="メイリオ"/>
              </a:rPr>
              <a:t> </a:t>
            </a:r>
            <a:r>
              <a:rPr dirty="0" sz="600">
                <a:latin typeface="メイリオ"/>
                <a:cs typeface="メイリオ"/>
              </a:rPr>
              <a:t>M,</a:t>
            </a:r>
            <a:r>
              <a:rPr dirty="0" sz="600" spc="180">
                <a:latin typeface="メイリオ"/>
                <a:cs typeface="メイリオ"/>
              </a:rPr>
              <a:t> </a:t>
            </a:r>
            <a:r>
              <a:rPr dirty="0" sz="600">
                <a:latin typeface="メイリオ"/>
                <a:cs typeface="メイリオ"/>
              </a:rPr>
              <a:t>De</a:t>
            </a:r>
            <a:r>
              <a:rPr dirty="0" sz="600" spc="185">
                <a:latin typeface="メイリオ"/>
                <a:cs typeface="メイリオ"/>
              </a:rPr>
              <a:t> </a:t>
            </a:r>
            <a:r>
              <a:rPr dirty="0" sz="600">
                <a:latin typeface="メイリオ"/>
                <a:cs typeface="メイリオ"/>
              </a:rPr>
              <a:t>Biasi</a:t>
            </a:r>
            <a:r>
              <a:rPr dirty="0" sz="600" spc="190">
                <a:latin typeface="メイリオ"/>
                <a:cs typeface="メイリオ"/>
              </a:rPr>
              <a:t> </a:t>
            </a:r>
            <a:r>
              <a:rPr dirty="0" sz="600">
                <a:latin typeface="メイリオ"/>
                <a:cs typeface="メイリオ"/>
              </a:rPr>
              <a:t>M.</a:t>
            </a:r>
            <a:r>
              <a:rPr dirty="0" sz="600" spc="175">
                <a:latin typeface="メイリオ"/>
                <a:cs typeface="メイリオ"/>
              </a:rPr>
              <a:t> </a:t>
            </a:r>
            <a:r>
              <a:rPr dirty="0" sz="600">
                <a:latin typeface="メイリオ"/>
                <a:cs typeface="メイリオ"/>
              </a:rPr>
              <a:t>Mechanistic</a:t>
            </a:r>
            <a:r>
              <a:rPr dirty="0" sz="600" spc="175">
                <a:latin typeface="メイリオ"/>
                <a:cs typeface="メイリオ"/>
              </a:rPr>
              <a:t> </a:t>
            </a:r>
            <a:r>
              <a:rPr dirty="0" sz="600">
                <a:latin typeface="メイリオ"/>
                <a:cs typeface="メイリオ"/>
              </a:rPr>
              <a:t>insights</a:t>
            </a:r>
            <a:r>
              <a:rPr dirty="0" sz="600" spc="180">
                <a:latin typeface="メイリオ"/>
                <a:cs typeface="メイリオ"/>
              </a:rPr>
              <a:t> </a:t>
            </a:r>
            <a:r>
              <a:rPr dirty="0" sz="600">
                <a:latin typeface="メイリオ"/>
                <a:cs typeface="メイリオ"/>
              </a:rPr>
              <a:t>into</a:t>
            </a:r>
            <a:r>
              <a:rPr dirty="0" sz="600" spc="190">
                <a:latin typeface="メイリオ"/>
                <a:cs typeface="メイリオ"/>
              </a:rPr>
              <a:t> </a:t>
            </a:r>
            <a:r>
              <a:rPr dirty="0" sz="600">
                <a:latin typeface="メイリオ"/>
                <a:cs typeface="メイリオ"/>
              </a:rPr>
              <a:t>nicotine</a:t>
            </a:r>
            <a:r>
              <a:rPr dirty="0" sz="600" spc="185">
                <a:latin typeface="メイリオ"/>
                <a:cs typeface="メイリオ"/>
              </a:rPr>
              <a:t> </a:t>
            </a:r>
            <a:r>
              <a:rPr dirty="0" sz="600" spc="-10">
                <a:latin typeface="メイリオ"/>
                <a:cs typeface="メイリオ"/>
              </a:rPr>
              <a:t>withdrawal.</a:t>
            </a:r>
            <a:r>
              <a:rPr dirty="0" sz="600" spc="500">
                <a:latin typeface="メイリオ"/>
                <a:cs typeface="メイリオ"/>
              </a:rPr>
              <a:t> </a:t>
            </a:r>
            <a:r>
              <a:rPr dirty="0" sz="600" spc="-10">
                <a:latin typeface="メイリオ"/>
                <a:cs typeface="メイリオ"/>
              </a:rPr>
              <a:t>Biochem</a:t>
            </a:r>
            <a:r>
              <a:rPr dirty="0" sz="600">
                <a:latin typeface="メイリオ"/>
                <a:cs typeface="メイリオ"/>
              </a:rPr>
              <a:t>	Pharmacol</a:t>
            </a:r>
            <a:r>
              <a:rPr dirty="0" sz="600" spc="-25">
                <a:latin typeface="メイリオ"/>
                <a:cs typeface="メイリオ"/>
              </a:rPr>
              <a:t> </a:t>
            </a:r>
            <a:r>
              <a:rPr dirty="0" sz="600">
                <a:latin typeface="メイリオ"/>
                <a:cs typeface="メイリオ"/>
              </a:rPr>
              <a:t>82:</a:t>
            </a:r>
            <a:r>
              <a:rPr dirty="0" sz="600" spc="-25">
                <a:latin typeface="メイリオ"/>
                <a:cs typeface="メイリオ"/>
              </a:rPr>
              <a:t> </a:t>
            </a:r>
            <a:r>
              <a:rPr dirty="0" sz="600" spc="-10">
                <a:latin typeface="メイリオ"/>
                <a:cs typeface="メイリオ"/>
              </a:rPr>
              <a:t>996-</a:t>
            </a:r>
            <a:r>
              <a:rPr dirty="0" sz="600">
                <a:latin typeface="メイリオ"/>
                <a:cs typeface="メイリオ"/>
              </a:rPr>
              <a:t>1007,</a:t>
            </a:r>
            <a:r>
              <a:rPr dirty="0" sz="600" spc="-15">
                <a:latin typeface="メイリオ"/>
                <a:cs typeface="メイリオ"/>
              </a:rPr>
              <a:t> </a:t>
            </a:r>
            <a:r>
              <a:rPr dirty="0" sz="600" spc="-10">
                <a:latin typeface="メイリオ"/>
                <a:cs typeface="メイリオ"/>
              </a:rPr>
              <a:t>2011.</a:t>
            </a:r>
            <a:endParaRPr sz="600">
              <a:latin typeface="メイリオ"/>
              <a:cs typeface="メイリオ"/>
            </a:endParaRPr>
          </a:p>
          <a:p>
            <a:pPr algn="just" marL="241300" marR="5715" indent="-228600">
              <a:lnSpc>
                <a:spcPct val="100000"/>
              </a:lnSpc>
              <a:spcBef>
                <a:spcPts val="405"/>
              </a:spcBef>
            </a:pPr>
            <a:r>
              <a:rPr dirty="0" sz="600">
                <a:latin typeface="メイリオ"/>
                <a:cs typeface="メイリオ"/>
              </a:rPr>
              <a:t>30.</a:t>
            </a:r>
            <a:r>
              <a:rPr dirty="0" sz="600" spc="185">
                <a:latin typeface="メイリオ"/>
                <a:cs typeface="メイリオ"/>
              </a:rPr>
              <a:t>  </a:t>
            </a:r>
            <a:r>
              <a:rPr dirty="0" sz="600">
                <a:latin typeface="メイリオ"/>
                <a:cs typeface="メイリオ"/>
              </a:rPr>
              <a:t>Safa</a:t>
            </a:r>
            <a:r>
              <a:rPr dirty="0" sz="600" spc="-5">
                <a:latin typeface="メイリオ"/>
                <a:cs typeface="メイリオ"/>
              </a:rPr>
              <a:t> </a:t>
            </a:r>
            <a:r>
              <a:rPr dirty="0" sz="600">
                <a:latin typeface="メイリオ"/>
                <a:cs typeface="メイリオ"/>
              </a:rPr>
              <a:t>F,</a:t>
            </a:r>
            <a:r>
              <a:rPr dirty="0" sz="600" spc="-10">
                <a:latin typeface="メイリオ"/>
                <a:cs typeface="メイリオ"/>
              </a:rPr>
              <a:t> </a:t>
            </a:r>
            <a:r>
              <a:rPr dirty="0" sz="600">
                <a:latin typeface="メイリオ"/>
                <a:cs typeface="メイリオ"/>
              </a:rPr>
              <a:t>Chaiton M,</a:t>
            </a:r>
            <a:r>
              <a:rPr dirty="0" sz="600" spc="-10">
                <a:latin typeface="メイリオ"/>
                <a:cs typeface="メイリオ"/>
              </a:rPr>
              <a:t> </a:t>
            </a:r>
            <a:r>
              <a:rPr dirty="0" sz="600">
                <a:latin typeface="メイリオ"/>
                <a:cs typeface="メイリオ"/>
              </a:rPr>
              <a:t>Mahmud</a:t>
            </a:r>
            <a:r>
              <a:rPr dirty="0" sz="600" spc="-5">
                <a:latin typeface="メイリオ"/>
                <a:cs typeface="メイリオ"/>
              </a:rPr>
              <a:t> </a:t>
            </a:r>
            <a:r>
              <a:rPr dirty="0" sz="600">
                <a:latin typeface="メイリオ"/>
                <a:cs typeface="メイリオ"/>
              </a:rPr>
              <a:t>I,</a:t>
            </a:r>
            <a:r>
              <a:rPr dirty="0" sz="600" spc="-5">
                <a:latin typeface="メイリオ"/>
                <a:cs typeface="メイリオ"/>
              </a:rPr>
              <a:t> </a:t>
            </a:r>
            <a:r>
              <a:rPr dirty="0" sz="600">
                <a:latin typeface="メイリオ"/>
                <a:cs typeface="メイリオ"/>
              </a:rPr>
              <a:t>Ahmed</a:t>
            </a:r>
            <a:r>
              <a:rPr dirty="0" sz="600" spc="-10">
                <a:latin typeface="メイリオ"/>
                <a:cs typeface="メイリオ"/>
              </a:rPr>
              <a:t> </a:t>
            </a:r>
            <a:r>
              <a:rPr dirty="0" sz="600">
                <a:latin typeface="メイリオ"/>
                <a:cs typeface="メイリオ"/>
              </a:rPr>
              <a:t>S,</a:t>
            </a:r>
            <a:r>
              <a:rPr dirty="0" sz="600" spc="-5">
                <a:latin typeface="メイリオ"/>
                <a:cs typeface="メイリオ"/>
              </a:rPr>
              <a:t> </a:t>
            </a:r>
            <a:r>
              <a:rPr dirty="0" sz="600">
                <a:latin typeface="メイリオ"/>
                <a:cs typeface="メイリオ"/>
              </a:rPr>
              <a:t>Chu A.</a:t>
            </a:r>
            <a:r>
              <a:rPr dirty="0" sz="600" spc="-10">
                <a:latin typeface="メイリオ"/>
                <a:cs typeface="メイリオ"/>
              </a:rPr>
              <a:t> </a:t>
            </a:r>
            <a:r>
              <a:rPr dirty="0" sz="600">
                <a:latin typeface="メイリオ"/>
                <a:cs typeface="メイリオ"/>
              </a:rPr>
              <a:t>The</a:t>
            </a:r>
            <a:r>
              <a:rPr dirty="0" sz="600" spc="5">
                <a:latin typeface="メイリオ"/>
                <a:cs typeface="メイリオ"/>
              </a:rPr>
              <a:t> </a:t>
            </a:r>
            <a:r>
              <a:rPr dirty="0" sz="600">
                <a:latin typeface="メイリオ"/>
                <a:cs typeface="メイリオ"/>
              </a:rPr>
              <a:t>association </a:t>
            </a:r>
            <a:r>
              <a:rPr dirty="0" sz="600" spc="-10">
                <a:latin typeface="メイリオ"/>
                <a:cs typeface="メイリオ"/>
              </a:rPr>
              <a:t>between</a:t>
            </a:r>
            <a:r>
              <a:rPr dirty="0" sz="600" spc="500">
                <a:latin typeface="メイリオ"/>
                <a:cs typeface="メイリオ"/>
              </a:rPr>
              <a:t> </a:t>
            </a:r>
            <a:r>
              <a:rPr dirty="0" sz="600">
                <a:latin typeface="メイリオ"/>
                <a:cs typeface="メイリオ"/>
              </a:rPr>
              <a:t>exposure</a:t>
            </a:r>
            <a:r>
              <a:rPr dirty="0" sz="600" spc="95">
                <a:latin typeface="メイリオ"/>
                <a:cs typeface="メイリオ"/>
              </a:rPr>
              <a:t> </a:t>
            </a:r>
            <a:r>
              <a:rPr dirty="0" sz="600">
                <a:latin typeface="メイリオ"/>
                <a:cs typeface="メイリオ"/>
              </a:rPr>
              <a:t>to</a:t>
            </a:r>
            <a:r>
              <a:rPr dirty="0" sz="600" spc="95">
                <a:latin typeface="メイリオ"/>
                <a:cs typeface="メイリオ"/>
              </a:rPr>
              <a:t> </a:t>
            </a:r>
            <a:r>
              <a:rPr dirty="0" sz="600" spc="-10">
                <a:latin typeface="メイリオ"/>
                <a:cs typeface="メイリオ"/>
              </a:rPr>
              <a:t>second-</a:t>
            </a:r>
            <a:r>
              <a:rPr dirty="0" sz="600">
                <a:latin typeface="メイリオ"/>
                <a:cs typeface="メイリオ"/>
              </a:rPr>
              <a:t>hand</a:t>
            </a:r>
            <a:r>
              <a:rPr dirty="0" sz="600" spc="90">
                <a:latin typeface="メイリオ"/>
                <a:cs typeface="メイリオ"/>
              </a:rPr>
              <a:t> </a:t>
            </a:r>
            <a:r>
              <a:rPr dirty="0" sz="600">
                <a:latin typeface="メイリオ"/>
                <a:cs typeface="メイリオ"/>
              </a:rPr>
              <a:t>smoke</a:t>
            </a:r>
            <a:r>
              <a:rPr dirty="0" sz="600" spc="95">
                <a:latin typeface="メイリオ"/>
                <a:cs typeface="メイリオ"/>
              </a:rPr>
              <a:t> </a:t>
            </a:r>
            <a:r>
              <a:rPr dirty="0" sz="600">
                <a:latin typeface="メイリオ"/>
                <a:cs typeface="メイリオ"/>
              </a:rPr>
              <a:t>and</a:t>
            </a:r>
            <a:r>
              <a:rPr dirty="0" sz="600" spc="90">
                <a:latin typeface="メイリオ"/>
                <a:cs typeface="メイリオ"/>
              </a:rPr>
              <a:t> </a:t>
            </a:r>
            <a:r>
              <a:rPr dirty="0" sz="600">
                <a:latin typeface="メイリオ"/>
                <a:cs typeface="メイリオ"/>
              </a:rPr>
              <a:t>sleep</a:t>
            </a:r>
            <a:r>
              <a:rPr dirty="0" sz="600" spc="90">
                <a:latin typeface="メイリオ"/>
                <a:cs typeface="メイリオ"/>
              </a:rPr>
              <a:t> </a:t>
            </a:r>
            <a:r>
              <a:rPr dirty="0" sz="600">
                <a:latin typeface="メイリオ"/>
                <a:cs typeface="メイリオ"/>
              </a:rPr>
              <a:t>disturbances:</a:t>
            </a:r>
            <a:r>
              <a:rPr dirty="0" sz="600" spc="85">
                <a:latin typeface="メイリオ"/>
                <a:cs typeface="メイリオ"/>
              </a:rPr>
              <a:t> </a:t>
            </a:r>
            <a:r>
              <a:rPr dirty="0" sz="600">
                <a:latin typeface="メイリオ"/>
                <a:cs typeface="メイリオ"/>
              </a:rPr>
              <a:t>A</a:t>
            </a:r>
            <a:r>
              <a:rPr dirty="0" sz="600" spc="95">
                <a:latin typeface="メイリオ"/>
                <a:cs typeface="メイリオ"/>
              </a:rPr>
              <a:t> </a:t>
            </a:r>
            <a:r>
              <a:rPr dirty="0" sz="600" spc="-10">
                <a:latin typeface="メイリオ"/>
                <a:cs typeface="メイリオ"/>
              </a:rPr>
              <a:t>systematic</a:t>
            </a:r>
            <a:r>
              <a:rPr dirty="0" sz="600" spc="500">
                <a:latin typeface="メイリオ"/>
                <a:cs typeface="メイリオ"/>
              </a:rPr>
              <a:t> </a:t>
            </a:r>
            <a:r>
              <a:rPr dirty="0" sz="600">
                <a:latin typeface="メイリオ"/>
                <a:cs typeface="メイリオ"/>
              </a:rPr>
              <a:t>review</a:t>
            </a:r>
            <a:r>
              <a:rPr dirty="0" sz="600" spc="-20">
                <a:latin typeface="メイリオ"/>
                <a:cs typeface="メイリオ"/>
              </a:rPr>
              <a:t> </a:t>
            </a:r>
            <a:r>
              <a:rPr dirty="0" sz="600">
                <a:latin typeface="メイリオ"/>
                <a:cs typeface="メイリオ"/>
              </a:rPr>
              <a:t>and</a:t>
            </a:r>
            <a:r>
              <a:rPr dirty="0" sz="600" spc="-20">
                <a:latin typeface="メイリオ"/>
                <a:cs typeface="メイリオ"/>
              </a:rPr>
              <a:t> </a:t>
            </a:r>
            <a:r>
              <a:rPr dirty="0" sz="600" spc="-10">
                <a:latin typeface="メイリオ"/>
                <a:cs typeface="メイリオ"/>
              </a:rPr>
              <a:t>meta-</a:t>
            </a:r>
            <a:r>
              <a:rPr dirty="0" sz="600">
                <a:latin typeface="メイリオ"/>
                <a:cs typeface="メイリオ"/>
              </a:rPr>
              <a:t>analysis.</a:t>
            </a:r>
            <a:r>
              <a:rPr dirty="0" sz="600" spc="-25">
                <a:latin typeface="メイリオ"/>
                <a:cs typeface="メイリオ"/>
              </a:rPr>
              <a:t> </a:t>
            </a:r>
            <a:r>
              <a:rPr dirty="0" sz="600">
                <a:latin typeface="メイリオ"/>
                <a:cs typeface="メイリオ"/>
              </a:rPr>
              <a:t>Sleep</a:t>
            </a:r>
            <a:r>
              <a:rPr dirty="0" sz="600" spc="-30">
                <a:latin typeface="メイリオ"/>
                <a:cs typeface="メイリオ"/>
              </a:rPr>
              <a:t> </a:t>
            </a:r>
            <a:r>
              <a:rPr dirty="0" sz="600">
                <a:latin typeface="メイリオ"/>
                <a:cs typeface="メイリオ"/>
              </a:rPr>
              <a:t>Health</a:t>
            </a:r>
            <a:r>
              <a:rPr dirty="0" sz="600" spc="-15">
                <a:latin typeface="メイリオ"/>
                <a:cs typeface="メイリオ"/>
              </a:rPr>
              <a:t> </a:t>
            </a:r>
            <a:r>
              <a:rPr dirty="0" sz="600">
                <a:latin typeface="メイリオ"/>
                <a:cs typeface="メイリオ"/>
              </a:rPr>
              <a:t>6:</a:t>
            </a:r>
            <a:r>
              <a:rPr dirty="0" sz="600" spc="-10">
                <a:latin typeface="メイリオ"/>
                <a:cs typeface="メイリオ"/>
              </a:rPr>
              <a:t> 702-</a:t>
            </a:r>
            <a:r>
              <a:rPr dirty="0" sz="600">
                <a:latin typeface="メイリオ"/>
                <a:cs typeface="メイリオ"/>
              </a:rPr>
              <a:t>714, </a:t>
            </a:r>
            <a:r>
              <a:rPr dirty="0" sz="600" spc="-10">
                <a:latin typeface="メイリオ"/>
                <a:cs typeface="メイリオ"/>
              </a:rPr>
              <a:t>2020.</a:t>
            </a:r>
            <a:endParaRPr sz="600">
              <a:latin typeface="メイリオ"/>
              <a:cs typeface="メイリオ"/>
            </a:endParaRPr>
          </a:p>
          <a:p>
            <a:pPr algn="just" marL="241300" marR="5080" indent="-228600">
              <a:lnSpc>
                <a:spcPct val="100000"/>
              </a:lnSpc>
              <a:spcBef>
                <a:spcPts val="395"/>
              </a:spcBef>
              <a:tabLst>
                <a:tab pos="984885" algn="l"/>
              </a:tabLst>
            </a:pPr>
            <a:r>
              <a:rPr dirty="0" sz="600">
                <a:latin typeface="メイリオ"/>
                <a:cs typeface="メイリオ"/>
              </a:rPr>
              <a:t>31.</a:t>
            </a:r>
            <a:r>
              <a:rPr dirty="0" sz="600" spc="190">
                <a:latin typeface="メイリオ"/>
                <a:cs typeface="メイリオ"/>
              </a:rPr>
              <a:t>  </a:t>
            </a:r>
            <a:r>
              <a:rPr dirty="0" sz="600">
                <a:latin typeface="メイリオ"/>
                <a:cs typeface="メイリオ"/>
              </a:rPr>
              <a:t>Saruwatari</a:t>
            </a:r>
            <a:r>
              <a:rPr dirty="0" sz="600" spc="100">
                <a:latin typeface="メイリオ"/>
                <a:cs typeface="メイリオ"/>
              </a:rPr>
              <a:t> </a:t>
            </a:r>
            <a:r>
              <a:rPr dirty="0" sz="600">
                <a:latin typeface="メイリオ"/>
                <a:cs typeface="メイリオ"/>
              </a:rPr>
              <a:t>J,</a:t>
            </a:r>
            <a:r>
              <a:rPr dirty="0" sz="600" spc="80">
                <a:latin typeface="メイリオ"/>
                <a:cs typeface="メイリオ"/>
              </a:rPr>
              <a:t> </a:t>
            </a:r>
            <a:r>
              <a:rPr dirty="0" sz="600">
                <a:latin typeface="メイリオ"/>
                <a:cs typeface="メイリオ"/>
              </a:rPr>
              <a:t>Nakagawa</a:t>
            </a:r>
            <a:r>
              <a:rPr dirty="0" sz="600" spc="85">
                <a:latin typeface="メイリオ"/>
                <a:cs typeface="メイリオ"/>
              </a:rPr>
              <a:t> </a:t>
            </a:r>
            <a:r>
              <a:rPr dirty="0" sz="600">
                <a:latin typeface="メイリオ"/>
                <a:cs typeface="メイリオ"/>
              </a:rPr>
              <a:t>K,</a:t>
            </a:r>
            <a:r>
              <a:rPr dirty="0" sz="600" spc="80">
                <a:latin typeface="メイリオ"/>
                <a:cs typeface="メイリオ"/>
              </a:rPr>
              <a:t> </a:t>
            </a:r>
            <a:r>
              <a:rPr dirty="0" sz="600">
                <a:latin typeface="メイリオ"/>
                <a:cs typeface="メイリオ"/>
              </a:rPr>
              <a:t>Shindo</a:t>
            </a:r>
            <a:r>
              <a:rPr dirty="0" sz="600" spc="90">
                <a:latin typeface="メイリオ"/>
                <a:cs typeface="メイリオ"/>
              </a:rPr>
              <a:t> </a:t>
            </a:r>
            <a:r>
              <a:rPr dirty="0" sz="600">
                <a:latin typeface="メイリオ"/>
                <a:cs typeface="メイリオ"/>
              </a:rPr>
              <a:t>J,</a:t>
            </a:r>
            <a:r>
              <a:rPr dirty="0" sz="600" spc="95">
                <a:latin typeface="メイリオ"/>
                <a:cs typeface="メイリオ"/>
              </a:rPr>
              <a:t> </a:t>
            </a:r>
            <a:r>
              <a:rPr dirty="0" sz="600">
                <a:latin typeface="メイリオ"/>
                <a:cs typeface="メイリオ"/>
              </a:rPr>
              <a:t>Tajiri</a:t>
            </a:r>
            <a:r>
              <a:rPr dirty="0" sz="600" spc="90">
                <a:latin typeface="メイリオ"/>
                <a:cs typeface="メイリオ"/>
              </a:rPr>
              <a:t> </a:t>
            </a:r>
            <a:r>
              <a:rPr dirty="0" sz="600">
                <a:latin typeface="メイリオ"/>
                <a:cs typeface="メイリオ"/>
              </a:rPr>
              <a:t>T,</a:t>
            </a:r>
            <a:r>
              <a:rPr dirty="0" sz="600" spc="80">
                <a:latin typeface="メイリオ"/>
                <a:cs typeface="メイリオ"/>
              </a:rPr>
              <a:t> </a:t>
            </a:r>
            <a:r>
              <a:rPr dirty="0" sz="600">
                <a:latin typeface="メイリオ"/>
                <a:cs typeface="メイリオ"/>
              </a:rPr>
              <a:t>Fujieda</a:t>
            </a:r>
            <a:r>
              <a:rPr dirty="0" sz="600" spc="85">
                <a:latin typeface="メイリオ"/>
                <a:cs typeface="メイリオ"/>
              </a:rPr>
              <a:t> </a:t>
            </a:r>
            <a:r>
              <a:rPr dirty="0" sz="600">
                <a:latin typeface="メイリオ"/>
                <a:cs typeface="メイリオ"/>
              </a:rPr>
              <a:t>M,</a:t>
            </a:r>
            <a:r>
              <a:rPr dirty="0" sz="600" spc="80">
                <a:latin typeface="メイリオ"/>
                <a:cs typeface="メイリオ"/>
              </a:rPr>
              <a:t> </a:t>
            </a:r>
            <a:r>
              <a:rPr dirty="0" sz="600">
                <a:latin typeface="メイリオ"/>
                <a:cs typeface="メイリオ"/>
              </a:rPr>
              <a:t>Yamazaki</a:t>
            </a:r>
            <a:r>
              <a:rPr dirty="0" sz="600" spc="90">
                <a:latin typeface="メイリオ"/>
                <a:cs typeface="メイリオ"/>
              </a:rPr>
              <a:t> </a:t>
            </a:r>
            <a:r>
              <a:rPr dirty="0" sz="600" spc="-25">
                <a:latin typeface="メイリオ"/>
                <a:cs typeface="メイリオ"/>
              </a:rPr>
              <a:t>H,</a:t>
            </a:r>
            <a:r>
              <a:rPr dirty="0" sz="600" spc="500">
                <a:latin typeface="メイリオ"/>
                <a:cs typeface="メイリオ"/>
              </a:rPr>
              <a:t> </a:t>
            </a:r>
            <a:r>
              <a:rPr dirty="0" sz="600" spc="-10">
                <a:latin typeface="メイリオ"/>
                <a:cs typeface="メイリオ"/>
              </a:rPr>
              <a:t>Kamataki</a:t>
            </a:r>
            <a:r>
              <a:rPr dirty="0" sz="600">
                <a:latin typeface="メイリオ"/>
                <a:cs typeface="メイリオ"/>
              </a:rPr>
              <a:t>	T,</a:t>
            </a:r>
            <a:r>
              <a:rPr dirty="0" sz="600" spc="204">
                <a:latin typeface="メイリオ"/>
                <a:cs typeface="メイリオ"/>
              </a:rPr>
              <a:t> </a:t>
            </a:r>
            <a:r>
              <a:rPr dirty="0" sz="600">
                <a:latin typeface="メイリオ"/>
                <a:cs typeface="メイリオ"/>
              </a:rPr>
              <a:t>Ishizaki</a:t>
            </a:r>
            <a:r>
              <a:rPr dirty="0" sz="600" spc="204">
                <a:latin typeface="メイリオ"/>
                <a:cs typeface="メイリオ"/>
              </a:rPr>
              <a:t> </a:t>
            </a:r>
            <a:r>
              <a:rPr dirty="0" sz="600">
                <a:latin typeface="メイリオ"/>
                <a:cs typeface="メイリオ"/>
              </a:rPr>
              <a:t>T.</a:t>
            </a:r>
            <a:r>
              <a:rPr dirty="0" sz="600" spc="210">
                <a:latin typeface="メイリオ"/>
                <a:cs typeface="メイリオ"/>
              </a:rPr>
              <a:t> </a:t>
            </a:r>
            <a:r>
              <a:rPr dirty="0" sz="600">
                <a:latin typeface="メイリオ"/>
                <a:cs typeface="メイリオ"/>
              </a:rPr>
              <a:t>A</a:t>
            </a:r>
            <a:r>
              <a:rPr dirty="0" sz="600" spc="215">
                <a:latin typeface="メイリオ"/>
                <a:cs typeface="メイリオ"/>
              </a:rPr>
              <a:t> </a:t>
            </a:r>
            <a:r>
              <a:rPr dirty="0" sz="600">
                <a:latin typeface="メイリオ"/>
                <a:cs typeface="メイリオ"/>
              </a:rPr>
              <a:t>population</a:t>
            </a:r>
            <a:r>
              <a:rPr dirty="0" sz="600" spc="200">
                <a:latin typeface="メイリオ"/>
                <a:cs typeface="メイリオ"/>
              </a:rPr>
              <a:t> </a:t>
            </a:r>
            <a:r>
              <a:rPr dirty="0" sz="600">
                <a:latin typeface="メイリオ"/>
                <a:cs typeface="メイリオ"/>
              </a:rPr>
              <a:t>phenotyping</a:t>
            </a:r>
            <a:r>
              <a:rPr dirty="0" sz="600" spc="210">
                <a:latin typeface="メイリオ"/>
                <a:cs typeface="メイリオ"/>
              </a:rPr>
              <a:t> </a:t>
            </a:r>
            <a:r>
              <a:rPr dirty="0" sz="600">
                <a:latin typeface="メイリオ"/>
                <a:cs typeface="メイリオ"/>
              </a:rPr>
              <a:t>study</a:t>
            </a:r>
            <a:r>
              <a:rPr dirty="0" sz="600" spc="210">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three</a:t>
            </a:r>
            <a:r>
              <a:rPr dirty="0" sz="600" spc="170">
                <a:latin typeface="メイリオ"/>
                <a:cs typeface="メイリオ"/>
              </a:rPr>
              <a:t> </a:t>
            </a:r>
            <a:r>
              <a:rPr dirty="0" sz="600" spc="-10">
                <a:latin typeface="メイリオ"/>
                <a:cs typeface="メイリオ"/>
              </a:rPr>
              <a:t>drug-</a:t>
            </a:r>
            <a:r>
              <a:rPr dirty="0" sz="600">
                <a:latin typeface="メイリオ"/>
                <a:cs typeface="メイリオ"/>
              </a:rPr>
              <a:t>metabolizing</a:t>
            </a:r>
            <a:r>
              <a:rPr dirty="0" sz="600" spc="165">
                <a:latin typeface="メイリオ"/>
                <a:cs typeface="メイリオ"/>
              </a:rPr>
              <a:t> </a:t>
            </a:r>
            <a:r>
              <a:rPr dirty="0" sz="600">
                <a:latin typeface="メイリオ"/>
                <a:cs typeface="メイリオ"/>
              </a:rPr>
              <a:t>enzymes</a:t>
            </a:r>
            <a:r>
              <a:rPr dirty="0" sz="600" spc="170">
                <a:latin typeface="メイリオ"/>
                <a:cs typeface="メイリオ"/>
              </a:rPr>
              <a:t> </a:t>
            </a:r>
            <a:r>
              <a:rPr dirty="0" sz="600">
                <a:latin typeface="メイリオ"/>
                <a:cs typeface="メイリオ"/>
              </a:rPr>
              <a:t>in</a:t>
            </a:r>
            <a:r>
              <a:rPr dirty="0" sz="600" spc="170">
                <a:latin typeface="メイリオ"/>
                <a:cs typeface="メイリオ"/>
              </a:rPr>
              <a:t> </a:t>
            </a:r>
            <a:r>
              <a:rPr dirty="0" sz="600">
                <a:latin typeface="メイリオ"/>
                <a:cs typeface="メイリオ"/>
              </a:rPr>
              <a:t>Kyushu,</a:t>
            </a:r>
            <a:r>
              <a:rPr dirty="0" sz="600" spc="160">
                <a:latin typeface="メイリオ"/>
                <a:cs typeface="メイリオ"/>
              </a:rPr>
              <a:t> </a:t>
            </a:r>
            <a:r>
              <a:rPr dirty="0" sz="600">
                <a:latin typeface="メイリオ"/>
                <a:cs typeface="メイリオ"/>
              </a:rPr>
              <a:t>Japan,</a:t>
            </a:r>
            <a:r>
              <a:rPr dirty="0" sz="600" spc="160">
                <a:latin typeface="メイリオ"/>
                <a:cs typeface="メイリオ"/>
              </a:rPr>
              <a:t> </a:t>
            </a:r>
            <a:r>
              <a:rPr dirty="0" sz="600">
                <a:latin typeface="メイリオ"/>
                <a:cs typeface="メイリオ"/>
              </a:rPr>
              <a:t>with</a:t>
            </a:r>
            <a:r>
              <a:rPr dirty="0" sz="600" spc="165">
                <a:latin typeface="メイリオ"/>
                <a:cs typeface="メイリオ"/>
              </a:rPr>
              <a:t> </a:t>
            </a:r>
            <a:r>
              <a:rPr dirty="0" sz="600">
                <a:latin typeface="メイリオ"/>
                <a:cs typeface="メイリオ"/>
              </a:rPr>
              <a:t>use</a:t>
            </a:r>
            <a:r>
              <a:rPr dirty="0" sz="600" spc="165">
                <a:latin typeface="メイリオ"/>
                <a:cs typeface="メイリオ"/>
              </a:rPr>
              <a:t> </a:t>
            </a:r>
            <a:r>
              <a:rPr dirty="0" sz="600">
                <a:latin typeface="メイリオ"/>
                <a:cs typeface="メイリオ"/>
              </a:rPr>
              <a:t>of</a:t>
            </a:r>
            <a:r>
              <a:rPr dirty="0" sz="600" spc="155">
                <a:latin typeface="メイリオ"/>
                <a:cs typeface="メイリオ"/>
              </a:rPr>
              <a:t> </a:t>
            </a:r>
            <a:r>
              <a:rPr dirty="0" sz="600" spc="-25">
                <a:latin typeface="メイリオ"/>
                <a:cs typeface="メイリオ"/>
              </a:rPr>
              <a:t>the</a:t>
            </a:r>
            <a:r>
              <a:rPr dirty="0" sz="600" spc="500">
                <a:latin typeface="メイリオ"/>
                <a:cs typeface="メイリオ"/>
              </a:rPr>
              <a:t> </a:t>
            </a:r>
            <a:r>
              <a:rPr dirty="0" sz="600">
                <a:latin typeface="メイリオ"/>
                <a:cs typeface="メイリオ"/>
              </a:rPr>
              <a:t>caffeine</a:t>
            </a:r>
            <a:r>
              <a:rPr dirty="0" sz="600" spc="-20">
                <a:latin typeface="メイリオ"/>
                <a:cs typeface="メイリオ"/>
              </a:rPr>
              <a:t> </a:t>
            </a:r>
            <a:r>
              <a:rPr dirty="0" sz="600">
                <a:latin typeface="メイリオ"/>
                <a:cs typeface="メイリオ"/>
              </a:rPr>
              <a:t>test.</a:t>
            </a:r>
            <a:r>
              <a:rPr dirty="0" sz="600" spc="-20">
                <a:latin typeface="メイリオ"/>
                <a:cs typeface="メイリオ"/>
              </a:rPr>
              <a:t> </a:t>
            </a:r>
            <a:r>
              <a:rPr dirty="0" sz="600">
                <a:latin typeface="メイリオ"/>
                <a:cs typeface="メイリオ"/>
              </a:rPr>
              <a:t>Clin</a:t>
            </a:r>
            <a:r>
              <a:rPr dirty="0" sz="600" spc="-25">
                <a:latin typeface="メイリオ"/>
                <a:cs typeface="メイリオ"/>
              </a:rPr>
              <a:t> </a:t>
            </a:r>
            <a:r>
              <a:rPr dirty="0" sz="600" spc="-10">
                <a:latin typeface="メイリオ"/>
                <a:cs typeface="メイリオ"/>
              </a:rPr>
              <a:t>Pharmacol</a:t>
            </a:r>
            <a:r>
              <a:rPr dirty="0" sz="600" spc="-20">
                <a:latin typeface="メイリオ"/>
                <a:cs typeface="メイリオ"/>
              </a:rPr>
              <a:t> </a:t>
            </a:r>
            <a:r>
              <a:rPr dirty="0" sz="600">
                <a:latin typeface="メイリオ"/>
                <a:cs typeface="メイリオ"/>
              </a:rPr>
              <a:t>Ther</a:t>
            </a:r>
            <a:r>
              <a:rPr dirty="0" sz="600" spc="5">
                <a:latin typeface="メイリオ"/>
                <a:cs typeface="メイリオ"/>
              </a:rPr>
              <a:t> </a:t>
            </a:r>
            <a:r>
              <a:rPr dirty="0" sz="600">
                <a:latin typeface="メイリオ"/>
                <a:cs typeface="メイリオ"/>
              </a:rPr>
              <a:t>72:</a:t>
            </a:r>
            <a:r>
              <a:rPr dirty="0" sz="600" spc="-5">
                <a:latin typeface="メイリオ"/>
                <a:cs typeface="メイリオ"/>
              </a:rPr>
              <a:t> </a:t>
            </a:r>
            <a:r>
              <a:rPr dirty="0" sz="600" spc="-10">
                <a:latin typeface="メイリオ"/>
                <a:cs typeface="メイリオ"/>
              </a:rPr>
              <a:t>200-</a:t>
            </a:r>
            <a:r>
              <a:rPr dirty="0" sz="600">
                <a:latin typeface="メイリオ"/>
                <a:cs typeface="メイリオ"/>
              </a:rPr>
              <a:t>208,</a:t>
            </a:r>
            <a:r>
              <a:rPr dirty="0" sz="600" spc="-5">
                <a:latin typeface="メイリオ"/>
                <a:cs typeface="メイリオ"/>
              </a:rPr>
              <a:t> </a:t>
            </a:r>
            <a:r>
              <a:rPr dirty="0" sz="600" spc="-10">
                <a:latin typeface="メイリオ"/>
                <a:cs typeface="メイリオ"/>
              </a:rPr>
              <a:t>2002.</a:t>
            </a:r>
            <a:endParaRPr sz="600">
              <a:latin typeface="メイリオ"/>
              <a:cs typeface="メイリオ"/>
            </a:endParaRPr>
          </a:p>
        </p:txBody>
      </p:sp>
      <p:sp>
        <p:nvSpPr>
          <p:cNvPr id="5" name="object 5"/>
          <p:cNvSpPr txBox="1"/>
          <p:nvPr/>
        </p:nvSpPr>
        <p:spPr>
          <a:xfrm>
            <a:off x="3507104" y="1370203"/>
            <a:ext cx="2997835" cy="1327150"/>
          </a:xfrm>
          <a:prstGeom prst="rect">
            <a:avLst/>
          </a:prstGeom>
        </p:spPr>
        <p:txBody>
          <a:bodyPr wrap="square" lIns="0" tIns="12700" rIns="0" bIns="0" rtlCol="0" vert="horz">
            <a:spAutoFit/>
          </a:bodyPr>
          <a:lstStyle/>
          <a:p>
            <a:pPr algn="just" marL="241300" marR="5080" indent="-228600">
              <a:lnSpc>
                <a:spcPct val="100000"/>
              </a:lnSpc>
              <a:spcBef>
                <a:spcPts val="100"/>
              </a:spcBef>
            </a:pPr>
            <a:r>
              <a:rPr dirty="0" sz="600">
                <a:latin typeface="メイリオ"/>
                <a:cs typeface="メイリオ"/>
              </a:rPr>
              <a:t>32.</a:t>
            </a:r>
            <a:r>
              <a:rPr dirty="0" sz="600" spc="175">
                <a:latin typeface="メイリオ"/>
                <a:cs typeface="メイリオ"/>
              </a:rPr>
              <a:t>  </a:t>
            </a:r>
            <a:r>
              <a:rPr dirty="0" sz="600">
                <a:latin typeface="メイリオ"/>
                <a:cs typeface="メイリオ"/>
              </a:rPr>
              <a:t>Nehlig</a:t>
            </a:r>
            <a:r>
              <a:rPr dirty="0" sz="600" spc="75">
                <a:latin typeface="メイリオ"/>
                <a:cs typeface="メイリオ"/>
              </a:rPr>
              <a:t> </a:t>
            </a:r>
            <a:r>
              <a:rPr dirty="0" sz="600">
                <a:latin typeface="メイリオ"/>
                <a:cs typeface="メイリオ"/>
              </a:rPr>
              <a:t>A.</a:t>
            </a:r>
            <a:r>
              <a:rPr dirty="0" sz="600" spc="70">
                <a:latin typeface="メイリオ"/>
                <a:cs typeface="メイリオ"/>
              </a:rPr>
              <a:t> </a:t>
            </a:r>
            <a:r>
              <a:rPr dirty="0" sz="600">
                <a:latin typeface="メイリオ"/>
                <a:cs typeface="メイリオ"/>
              </a:rPr>
              <a:t>Interindividual</a:t>
            </a:r>
            <a:r>
              <a:rPr dirty="0" sz="600" spc="80">
                <a:latin typeface="メイリオ"/>
                <a:cs typeface="メイリオ"/>
              </a:rPr>
              <a:t> </a:t>
            </a:r>
            <a:r>
              <a:rPr dirty="0" sz="600">
                <a:latin typeface="メイリオ"/>
                <a:cs typeface="メイリオ"/>
              </a:rPr>
              <a:t>differences</a:t>
            </a:r>
            <a:r>
              <a:rPr dirty="0" sz="600" spc="75">
                <a:latin typeface="メイリオ"/>
                <a:cs typeface="メイリオ"/>
              </a:rPr>
              <a:t> </a:t>
            </a:r>
            <a:r>
              <a:rPr dirty="0" sz="600">
                <a:latin typeface="メイリオ"/>
                <a:cs typeface="メイリオ"/>
              </a:rPr>
              <a:t>in</a:t>
            </a:r>
            <a:r>
              <a:rPr dirty="0" sz="600" spc="80">
                <a:latin typeface="メイリオ"/>
                <a:cs typeface="メイリオ"/>
              </a:rPr>
              <a:t> </a:t>
            </a:r>
            <a:r>
              <a:rPr dirty="0" sz="600">
                <a:latin typeface="メイリオ"/>
                <a:cs typeface="メイリオ"/>
              </a:rPr>
              <a:t>caffeine</a:t>
            </a:r>
            <a:r>
              <a:rPr dirty="0" sz="600" spc="75">
                <a:latin typeface="メイリオ"/>
                <a:cs typeface="メイリオ"/>
              </a:rPr>
              <a:t> </a:t>
            </a:r>
            <a:r>
              <a:rPr dirty="0" sz="600">
                <a:latin typeface="メイリオ"/>
                <a:cs typeface="メイリオ"/>
              </a:rPr>
              <a:t>metabolism</a:t>
            </a:r>
            <a:r>
              <a:rPr dirty="0" sz="600" spc="75">
                <a:latin typeface="メイリオ"/>
                <a:cs typeface="メイリオ"/>
              </a:rPr>
              <a:t> </a:t>
            </a:r>
            <a:r>
              <a:rPr dirty="0" sz="600">
                <a:latin typeface="メイリオ"/>
                <a:cs typeface="メイリオ"/>
              </a:rPr>
              <a:t>and</a:t>
            </a:r>
            <a:r>
              <a:rPr dirty="0" sz="600" spc="70">
                <a:latin typeface="メイリオ"/>
                <a:cs typeface="メイリオ"/>
              </a:rPr>
              <a:t> </a:t>
            </a:r>
            <a:r>
              <a:rPr dirty="0" sz="600" spc="-10">
                <a:latin typeface="メイリオ"/>
                <a:cs typeface="メイリオ"/>
              </a:rPr>
              <a:t>factors</a:t>
            </a:r>
            <a:r>
              <a:rPr dirty="0" sz="600" spc="500">
                <a:latin typeface="メイリオ"/>
                <a:cs typeface="メイリオ"/>
              </a:rPr>
              <a:t> </a:t>
            </a:r>
            <a:r>
              <a:rPr dirty="0" sz="600">
                <a:latin typeface="メイリオ"/>
                <a:cs typeface="メイリオ"/>
              </a:rPr>
              <a:t>driving</a:t>
            </a:r>
            <a:r>
              <a:rPr dirty="0" sz="600" spc="-30">
                <a:latin typeface="メイリオ"/>
                <a:cs typeface="メイリオ"/>
              </a:rPr>
              <a:t> </a:t>
            </a:r>
            <a:r>
              <a:rPr dirty="0" sz="600">
                <a:latin typeface="メイリオ"/>
                <a:cs typeface="メイリオ"/>
              </a:rPr>
              <a:t>caffeine</a:t>
            </a:r>
            <a:r>
              <a:rPr dirty="0" sz="600" spc="-10">
                <a:latin typeface="メイリオ"/>
                <a:cs typeface="メイリオ"/>
              </a:rPr>
              <a:t> consumption.</a:t>
            </a:r>
            <a:r>
              <a:rPr dirty="0" sz="600" spc="-20">
                <a:latin typeface="メイリオ"/>
                <a:cs typeface="メイリオ"/>
              </a:rPr>
              <a:t> </a:t>
            </a:r>
            <a:r>
              <a:rPr dirty="0" sz="600">
                <a:latin typeface="メイリオ"/>
                <a:cs typeface="メイリオ"/>
              </a:rPr>
              <a:t>Pharmacol</a:t>
            </a:r>
            <a:r>
              <a:rPr dirty="0" sz="600" spc="-5">
                <a:latin typeface="メイリオ"/>
                <a:cs typeface="メイリオ"/>
              </a:rPr>
              <a:t> </a:t>
            </a:r>
            <a:r>
              <a:rPr dirty="0" sz="600">
                <a:latin typeface="メイリオ"/>
                <a:cs typeface="メイリオ"/>
              </a:rPr>
              <a:t>Rev 70:</a:t>
            </a:r>
            <a:r>
              <a:rPr dirty="0" sz="600" spc="-10">
                <a:latin typeface="メイリオ"/>
                <a:cs typeface="メイリオ"/>
              </a:rPr>
              <a:t> 384-</a:t>
            </a:r>
            <a:r>
              <a:rPr dirty="0" sz="600">
                <a:latin typeface="メイリオ"/>
                <a:cs typeface="メイリオ"/>
              </a:rPr>
              <a:t>411,</a:t>
            </a:r>
            <a:r>
              <a:rPr dirty="0" sz="600" spc="5">
                <a:latin typeface="メイリオ"/>
                <a:cs typeface="メイリオ"/>
              </a:rPr>
              <a:t> </a:t>
            </a:r>
            <a:r>
              <a:rPr dirty="0" sz="600" spc="-10">
                <a:latin typeface="メイリオ"/>
                <a:cs typeface="メイリオ"/>
              </a:rPr>
              <a:t>2018.</a:t>
            </a:r>
            <a:endParaRPr sz="600">
              <a:latin typeface="メイリオ"/>
              <a:cs typeface="メイリオ"/>
            </a:endParaRPr>
          </a:p>
          <a:p>
            <a:pPr algn="just" marL="241300" marR="5080" indent="-228600">
              <a:lnSpc>
                <a:spcPct val="100000"/>
              </a:lnSpc>
              <a:spcBef>
                <a:spcPts val="405"/>
              </a:spcBef>
            </a:pPr>
            <a:r>
              <a:rPr dirty="0" sz="600">
                <a:latin typeface="メイリオ"/>
                <a:cs typeface="メイリオ"/>
              </a:rPr>
              <a:t>33.</a:t>
            </a:r>
            <a:r>
              <a:rPr dirty="0" sz="600" spc="175">
                <a:latin typeface="メイリオ"/>
                <a:cs typeface="メイリオ"/>
              </a:rPr>
              <a:t>  </a:t>
            </a:r>
            <a:r>
              <a:rPr dirty="0" sz="600">
                <a:latin typeface="メイリオ"/>
                <a:cs typeface="メイリオ"/>
              </a:rPr>
              <a:t>Thomasson</a:t>
            </a:r>
            <a:r>
              <a:rPr dirty="0" sz="600" spc="50">
                <a:latin typeface="メイリオ"/>
                <a:cs typeface="メイリオ"/>
              </a:rPr>
              <a:t> </a:t>
            </a:r>
            <a:r>
              <a:rPr dirty="0" sz="600">
                <a:latin typeface="メイリオ"/>
                <a:cs typeface="メイリオ"/>
              </a:rPr>
              <a:t>HR.</a:t>
            </a:r>
            <a:r>
              <a:rPr dirty="0" sz="600" spc="40">
                <a:latin typeface="メイリオ"/>
                <a:cs typeface="メイリオ"/>
              </a:rPr>
              <a:t> </a:t>
            </a:r>
            <a:r>
              <a:rPr dirty="0" sz="600">
                <a:latin typeface="メイリオ"/>
                <a:cs typeface="メイリオ"/>
              </a:rPr>
              <a:t>Gender</a:t>
            </a:r>
            <a:r>
              <a:rPr dirty="0" sz="600" spc="50">
                <a:latin typeface="メイリオ"/>
                <a:cs typeface="メイリオ"/>
              </a:rPr>
              <a:t> </a:t>
            </a:r>
            <a:r>
              <a:rPr dirty="0" sz="600">
                <a:latin typeface="メイリオ"/>
                <a:cs typeface="メイリオ"/>
              </a:rPr>
              <a:t>differences</a:t>
            </a:r>
            <a:r>
              <a:rPr dirty="0" sz="600" spc="45">
                <a:latin typeface="メイリオ"/>
                <a:cs typeface="メイリオ"/>
              </a:rPr>
              <a:t> </a:t>
            </a:r>
            <a:r>
              <a:rPr dirty="0" sz="600">
                <a:latin typeface="メイリオ"/>
                <a:cs typeface="メイリオ"/>
              </a:rPr>
              <a:t>in</a:t>
            </a:r>
            <a:r>
              <a:rPr dirty="0" sz="600" spc="40">
                <a:latin typeface="メイリオ"/>
                <a:cs typeface="メイリオ"/>
              </a:rPr>
              <a:t> </a:t>
            </a:r>
            <a:r>
              <a:rPr dirty="0" sz="600">
                <a:latin typeface="メイリオ"/>
                <a:cs typeface="メイリオ"/>
              </a:rPr>
              <a:t>alcohol</a:t>
            </a:r>
            <a:r>
              <a:rPr dirty="0" sz="600" spc="45">
                <a:latin typeface="メイリオ"/>
                <a:cs typeface="メイリオ"/>
              </a:rPr>
              <a:t> </a:t>
            </a:r>
            <a:r>
              <a:rPr dirty="0" sz="600">
                <a:latin typeface="メイリオ"/>
                <a:cs typeface="メイリオ"/>
              </a:rPr>
              <a:t>metabolism:</a:t>
            </a:r>
            <a:r>
              <a:rPr dirty="0" sz="600" spc="40">
                <a:latin typeface="メイリオ"/>
                <a:cs typeface="メイリオ"/>
              </a:rPr>
              <a:t> </a:t>
            </a:r>
            <a:r>
              <a:rPr dirty="0" sz="600" spc="-10">
                <a:latin typeface="メイリオ"/>
                <a:cs typeface="メイリオ"/>
              </a:rPr>
              <a:t>Physiological</a:t>
            </a:r>
            <a:r>
              <a:rPr dirty="0" sz="600" spc="500">
                <a:latin typeface="メイリオ"/>
                <a:cs typeface="メイリオ"/>
              </a:rPr>
              <a:t> </a:t>
            </a:r>
            <a:r>
              <a:rPr dirty="0" sz="600">
                <a:latin typeface="メイリオ"/>
                <a:cs typeface="メイリオ"/>
              </a:rPr>
              <a:t>responses</a:t>
            </a:r>
            <a:r>
              <a:rPr dirty="0" sz="600" spc="-20">
                <a:latin typeface="メイリオ"/>
                <a:cs typeface="メイリオ"/>
              </a:rPr>
              <a:t> </a:t>
            </a:r>
            <a:r>
              <a:rPr dirty="0" sz="600">
                <a:latin typeface="メイリオ"/>
                <a:cs typeface="メイリオ"/>
              </a:rPr>
              <a:t>to</a:t>
            </a:r>
            <a:r>
              <a:rPr dirty="0" sz="600" spc="-25">
                <a:latin typeface="メイリオ"/>
                <a:cs typeface="メイリオ"/>
              </a:rPr>
              <a:t> </a:t>
            </a:r>
            <a:r>
              <a:rPr dirty="0" sz="600">
                <a:latin typeface="メイリオ"/>
                <a:cs typeface="メイリオ"/>
              </a:rPr>
              <a:t>ethanol.</a:t>
            </a:r>
            <a:r>
              <a:rPr dirty="0" sz="600" spc="-20">
                <a:latin typeface="メイリオ"/>
                <a:cs typeface="メイリオ"/>
              </a:rPr>
              <a:t> </a:t>
            </a:r>
            <a:r>
              <a:rPr dirty="0" sz="600">
                <a:latin typeface="メイリオ"/>
                <a:cs typeface="メイリオ"/>
              </a:rPr>
              <a:t>Recent</a:t>
            </a:r>
            <a:r>
              <a:rPr dirty="0" sz="600" spc="-25">
                <a:latin typeface="メイリオ"/>
                <a:cs typeface="メイリオ"/>
              </a:rPr>
              <a:t> </a:t>
            </a:r>
            <a:r>
              <a:rPr dirty="0" sz="600">
                <a:latin typeface="メイリオ"/>
                <a:cs typeface="メイリオ"/>
              </a:rPr>
              <a:t>Dev</a:t>
            </a:r>
            <a:r>
              <a:rPr dirty="0" sz="600" spc="-15">
                <a:latin typeface="メイリオ"/>
                <a:cs typeface="メイリオ"/>
              </a:rPr>
              <a:t> </a:t>
            </a:r>
            <a:r>
              <a:rPr dirty="0" sz="600">
                <a:latin typeface="メイリオ"/>
                <a:cs typeface="メイリオ"/>
              </a:rPr>
              <a:t>Alcohol</a:t>
            </a:r>
            <a:r>
              <a:rPr dirty="0" sz="600" spc="-25">
                <a:latin typeface="メイリオ"/>
                <a:cs typeface="メイリオ"/>
              </a:rPr>
              <a:t> </a:t>
            </a:r>
            <a:r>
              <a:rPr dirty="0" sz="600">
                <a:latin typeface="メイリオ"/>
                <a:cs typeface="メイリオ"/>
              </a:rPr>
              <a:t>12:</a:t>
            </a:r>
            <a:r>
              <a:rPr dirty="0" sz="600" spc="-20">
                <a:latin typeface="メイリオ"/>
                <a:cs typeface="メイリオ"/>
              </a:rPr>
              <a:t> </a:t>
            </a:r>
            <a:r>
              <a:rPr dirty="0" sz="600" spc="-10">
                <a:latin typeface="メイリオ"/>
                <a:cs typeface="メイリオ"/>
              </a:rPr>
              <a:t>163-</a:t>
            </a:r>
            <a:r>
              <a:rPr dirty="0" sz="600">
                <a:latin typeface="メイリオ"/>
                <a:cs typeface="メイリオ"/>
              </a:rPr>
              <a:t>179,</a:t>
            </a:r>
            <a:r>
              <a:rPr dirty="0" sz="600" spc="-10">
                <a:latin typeface="メイリオ"/>
                <a:cs typeface="メイリオ"/>
              </a:rPr>
              <a:t> 1995.</a:t>
            </a:r>
            <a:endParaRPr sz="600">
              <a:latin typeface="メイリオ"/>
              <a:cs typeface="メイリオ"/>
            </a:endParaRPr>
          </a:p>
          <a:p>
            <a:pPr algn="just" marL="241300" marR="5080" indent="-228600">
              <a:lnSpc>
                <a:spcPct val="100000"/>
              </a:lnSpc>
              <a:spcBef>
                <a:spcPts val="395"/>
              </a:spcBef>
            </a:pPr>
            <a:r>
              <a:rPr dirty="0" sz="600">
                <a:latin typeface="メイリオ"/>
                <a:cs typeface="メイリオ"/>
              </a:rPr>
              <a:t>34.</a:t>
            </a:r>
            <a:r>
              <a:rPr dirty="0" sz="600" spc="180">
                <a:latin typeface="メイリオ"/>
                <a:cs typeface="メイリオ"/>
              </a:rPr>
              <a:t>  </a:t>
            </a:r>
            <a:r>
              <a:rPr dirty="0" sz="600">
                <a:latin typeface="メイリオ"/>
                <a:cs typeface="メイリオ"/>
              </a:rPr>
              <a:t>Bennion</a:t>
            </a:r>
            <a:r>
              <a:rPr dirty="0" sz="600" spc="35">
                <a:latin typeface="メイリオ"/>
                <a:cs typeface="メイリオ"/>
              </a:rPr>
              <a:t> </a:t>
            </a:r>
            <a:r>
              <a:rPr dirty="0" sz="600">
                <a:latin typeface="メイリオ"/>
                <a:cs typeface="メイリオ"/>
              </a:rPr>
              <a:t>LJ,</a:t>
            </a:r>
            <a:r>
              <a:rPr dirty="0" sz="600" spc="20">
                <a:latin typeface="メイリオ"/>
                <a:cs typeface="メイリオ"/>
              </a:rPr>
              <a:t> </a:t>
            </a:r>
            <a:r>
              <a:rPr dirty="0" sz="600">
                <a:latin typeface="メイリオ"/>
                <a:cs typeface="メイリオ"/>
              </a:rPr>
              <a:t>Li</a:t>
            </a:r>
            <a:r>
              <a:rPr dirty="0" sz="600" spc="15">
                <a:latin typeface="メイリオ"/>
                <a:cs typeface="メイリオ"/>
              </a:rPr>
              <a:t> </a:t>
            </a:r>
            <a:r>
              <a:rPr dirty="0" sz="600" spc="-10">
                <a:latin typeface="メイリオ"/>
                <a:cs typeface="メイリオ"/>
              </a:rPr>
              <a:t>T-</a:t>
            </a:r>
            <a:r>
              <a:rPr dirty="0" sz="600">
                <a:latin typeface="メイリオ"/>
                <a:cs typeface="メイリオ"/>
              </a:rPr>
              <a:t>K.</a:t>
            </a:r>
            <a:r>
              <a:rPr dirty="0" sz="600" spc="25">
                <a:latin typeface="メイリオ"/>
                <a:cs typeface="メイリオ"/>
              </a:rPr>
              <a:t> </a:t>
            </a:r>
            <a:r>
              <a:rPr dirty="0" sz="600">
                <a:latin typeface="メイリオ"/>
                <a:cs typeface="メイリオ"/>
              </a:rPr>
              <a:t>Alcohol</a:t>
            </a:r>
            <a:r>
              <a:rPr dirty="0" sz="600" spc="30">
                <a:latin typeface="メイリオ"/>
                <a:cs typeface="メイリオ"/>
              </a:rPr>
              <a:t> </a:t>
            </a:r>
            <a:r>
              <a:rPr dirty="0" sz="600">
                <a:latin typeface="メイリオ"/>
                <a:cs typeface="メイリオ"/>
              </a:rPr>
              <a:t>metabolism</a:t>
            </a:r>
            <a:r>
              <a:rPr dirty="0" sz="600" spc="10">
                <a:latin typeface="メイリオ"/>
                <a:cs typeface="メイリオ"/>
              </a:rPr>
              <a:t> </a:t>
            </a:r>
            <a:r>
              <a:rPr dirty="0" sz="600">
                <a:latin typeface="メイリオ"/>
                <a:cs typeface="メイリオ"/>
              </a:rPr>
              <a:t>in</a:t>
            </a:r>
            <a:r>
              <a:rPr dirty="0" sz="600" spc="25">
                <a:latin typeface="メイリオ"/>
                <a:cs typeface="メイリオ"/>
              </a:rPr>
              <a:t> </a:t>
            </a:r>
            <a:r>
              <a:rPr dirty="0" sz="600">
                <a:latin typeface="メイリオ"/>
                <a:cs typeface="メイリオ"/>
              </a:rPr>
              <a:t>American</a:t>
            </a:r>
            <a:r>
              <a:rPr dirty="0" sz="600" spc="35">
                <a:latin typeface="メイリオ"/>
                <a:cs typeface="メイリオ"/>
              </a:rPr>
              <a:t> </a:t>
            </a:r>
            <a:r>
              <a:rPr dirty="0" sz="600">
                <a:latin typeface="メイリオ"/>
                <a:cs typeface="メイリオ"/>
              </a:rPr>
              <a:t>Indians</a:t>
            </a:r>
            <a:r>
              <a:rPr dirty="0" sz="600" spc="30">
                <a:latin typeface="メイリオ"/>
                <a:cs typeface="メイリオ"/>
              </a:rPr>
              <a:t> </a:t>
            </a:r>
            <a:r>
              <a:rPr dirty="0" sz="600">
                <a:latin typeface="メイリオ"/>
                <a:cs typeface="メイリオ"/>
              </a:rPr>
              <a:t>and</a:t>
            </a:r>
            <a:r>
              <a:rPr dirty="0" sz="600" spc="10">
                <a:latin typeface="メイリオ"/>
                <a:cs typeface="メイリオ"/>
              </a:rPr>
              <a:t> </a:t>
            </a:r>
            <a:r>
              <a:rPr dirty="0" sz="600" spc="-10">
                <a:latin typeface="メイリオ"/>
                <a:cs typeface="メイリオ"/>
              </a:rPr>
              <a:t>whites:</a:t>
            </a:r>
            <a:r>
              <a:rPr dirty="0" sz="600" spc="500">
                <a:latin typeface="メイリオ"/>
                <a:cs typeface="メイリオ"/>
              </a:rPr>
              <a:t> </a:t>
            </a:r>
            <a:r>
              <a:rPr dirty="0" sz="600">
                <a:latin typeface="メイリオ"/>
                <a:cs typeface="メイリオ"/>
              </a:rPr>
              <a:t>Lack</a:t>
            </a:r>
            <a:r>
              <a:rPr dirty="0" sz="600" spc="455">
                <a:latin typeface="メイリオ"/>
                <a:cs typeface="メイリオ"/>
              </a:rPr>
              <a:t> </a:t>
            </a:r>
            <a:r>
              <a:rPr dirty="0" sz="600">
                <a:latin typeface="メイリオ"/>
                <a:cs typeface="メイリオ"/>
              </a:rPr>
              <a:t>of</a:t>
            </a:r>
            <a:r>
              <a:rPr dirty="0" sz="600" spc="445">
                <a:latin typeface="メイリオ"/>
                <a:cs typeface="メイリオ"/>
              </a:rPr>
              <a:t> </a:t>
            </a:r>
            <a:r>
              <a:rPr dirty="0" sz="600">
                <a:latin typeface="メイリオ"/>
                <a:cs typeface="メイリオ"/>
              </a:rPr>
              <a:t>racial</a:t>
            </a:r>
            <a:r>
              <a:rPr dirty="0" sz="600" spc="440">
                <a:latin typeface="メイリオ"/>
                <a:cs typeface="メイリオ"/>
              </a:rPr>
              <a:t> </a:t>
            </a:r>
            <a:r>
              <a:rPr dirty="0" sz="600">
                <a:latin typeface="メイリオ"/>
                <a:cs typeface="メイリオ"/>
              </a:rPr>
              <a:t>differences</a:t>
            </a:r>
            <a:r>
              <a:rPr dirty="0" sz="600" spc="455">
                <a:latin typeface="メイリオ"/>
                <a:cs typeface="メイリオ"/>
              </a:rPr>
              <a:t> </a:t>
            </a:r>
            <a:r>
              <a:rPr dirty="0" sz="600">
                <a:latin typeface="メイリオ"/>
                <a:cs typeface="メイリオ"/>
              </a:rPr>
              <a:t>in</a:t>
            </a:r>
            <a:r>
              <a:rPr dirty="0" sz="600" spc="440">
                <a:latin typeface="メイリオ"/>
                <a:cs typeface="メイリオ"/>
              </a:rPr>
              <a:t> </a:t>
            </a:r>
            <a:r>
              <a:rPr dirty="0" sz="600">
                <a:latin typeface="メイリオ"/>
                <a:cs typeface="メイリオ"/>
              </a:rPr>
              <a:t>metabolic</a:t>
            </a:r>
            <a:r>
              <a:rPr dirty="0" sz="600" spc="440">
                <a:latin typeface="メイリオ"/>
                <a:cs typeface="メイリオ"/>
              </a:rPr>
              <a:t> </a:t>
            </a:r>
            <a:r>
              <a:rPr dirty="0" sz="600">
                <a:latin typeface="メイリオ"/>
                <a:cs typeface="メイリオ"/>
              </a:rPr>
              <a:t>rate</a:t>
            </a:r>
            <a:r>
              <a:rPr dirty="0" sz="600" spc="455">
                <a:latin typeface="メイリオ"/>
                <a:cs typeface="メイリオ"/>
              </a:rPr>
              <a:t> </a:t>
            </a:r>
            <a:r>
              <a:rPr dirty="0" sz="600">
                <a:latin typeface="メイリオ"/>
                <a:cs typeface="メイリオ"/>
              </a:rPr>
              <a:t>and</a:t>
            </a:r>
            <a:r>
              <a:rPr dirty="0" sz="600" spc="434">
                <a:latin typeface="メイリオ"/>
                <a:cs typeface="メイリオ"/>
              </a:rPr>
              <a:t> </a:t>
            </a:r>
            <a:r>
              <a:rPr dirty="0" sz="600">
                <a:latin typeface="メイリオ"/>
                <a:cs typeface="メイリオ"/>
              </a:rPr>
              <a:t>liver</a:t>
            </a:r>
            <a:r>
              <a:rPr dirty="0" sz="600" spc="445">
                <a:latin typeface="メイリオ"/>
                <a:cs typeface="メイリオ"/>
              </a:rPr>
              <a:t> </a:t>
            </a:r>
            <a:r>
              <a:rPr dirty="0" sz="600" spc="-10">
                <a:latin typeface="メイリオ"/>
                <a:cs typeface="メイリオ"/>
              </a:rPr>
              <a:t>alcohol</a:t>
            </a:r>
            <a:r>
              <a:rPr dirty="0" sz="600" spc="500">
                <a:latin typeface="メイリオ"/>
                <a:cs typeface="メイリオ"/>
              </a:rPr>
              <a:t> </a:t>
            </a:r>
            <a:r>
              <a:rPr dirty="0" sz="600" spc="-10">
                <a:latin typeface="メイリオ"/>
                <a:cs typeface="メイリオ"/>
              </a:rPr>
              <a:t>dehydrogenase.</a:t>
            </a:r>
            <a:r>
              <a:rPr dirty="0" sz="600" spc="10">
                <a:latin typeface="メイリオ"/>
                <a:cs typeface="メイリオ"/>
              </a:rPr>
              <a:t> </a:t>
            </a:r>
            <a:r>
              <a:rPr dirty="0" sz="600">
                <a:latin typeface="メイリオ"/>
                <a:cs typeface="メイリオ"/>
              </a:rPr>
              <a:t>N</a:t>
            </a:r>
            <a:r>
              <a:rPr dirty="0" sz="600" spc="-10">
                <a:latin typeface="メイリオ"/>
                <a:cs typeface="メイリオ"/>
              </a:rPr>
              <a:t> </a:t>
            </a:r>
            <a:r>
              <a:rPr dirty="0" sz="600">
                <a:latin typeface="メイリオ"/>
                <a:cs typeface="メイリオ"/>
              </a:rPr>
              <a:t>Engl</a:t>
            </a:r>
            <a:r>
              <a:rPr dirty="0" sz="600" spc="-5">
                <a:latin typeface="メイリオ"/>
                <a:cs typeface="メイリオ"/>
              </a:rPr>
              <a:t> </a:t>
            </a:r>
            <a:r>
              <a:rPr dirty="0" sz="600">
                <a:latin typeface="メイリオ"/>
                <a:cs typeface="メイリオ"/>
              </a:rPr>
              <a:t>J</a:t>
            </a:r>
            <a:r>
              <a:rPr dirty="0" sz="600" spc="-10">
                <a:latin typeface="メイリオ"/>
                <a:cs typeface="メイリオ"/>
              </a:rPr>
              <a:t> </a:t>
            </a:r>
            <a:r>
              <a:rPr dirty="0" sz="600">
                <a:latin typeface="メイリオ"/>
                <a:cs typeface="メイリオ"/>
              </a:rPr>
              <a:t>Med</a:t>
            </a:r>
            <a:r>
              <a:rPr dirty="0" sz="600" spc="-5">
                <a:latin typeface="メイリオ"/>
                <a:cs typeface="メイリオ"/>
              </a:rPr>
              <a:t> </a:t>
            </a:r>
            <a:r>
              <a:rPr dirty="0" sz="600">
                <a:latin typeface="メイリオ"/>
                <a:cs typeface="メイリオ"/>
              </a:rPr>
              <a:t>294: </a:t>
            </a:r>
            <a:r>
              <a:rPr dirty="0" sz="600" spc="-10">
                <a:latin typeface="メイリオ"/>
                <a:cs typeface="メイリオ"/>
              </a:rPr>
              <a:t>9-</a:t>
            </a:r>
            <a:r>
              <a:rPr dirty="0" sz="600">
                <a:latin typeface="メイリオ"/>
                <a:cs typeface="メイリオ"/>
              </a:rPr>
              <a:t>13, </a:t>
            </a:r>
            <a:r>
              <a:rPr dirty="0" sz="600" spc="-10">
                <a:latin typeface="メイリオ"/>
                <a:cs typeface="メイリオ"/>
              </a:rPr>
              <a:t>1976.</a:t>
            </a:r>
            <a:endParaRPr sz="600">
              <a:latin typeface="メイリオ"/>
              <a:cs typeface="メイリオ"/>
            </a:endParaRPr>
          </a:p>
          <a:p>
            <a:pPr algn="just" marL="241300" marR="6350" indent="-228600">
              <a:lnSpc>
                <a:spcPct val="100000"/>
              </a:lnSpc>
              <a:spcBef>
                <a:spcPts val="400"/>
              </a:spcBef>
            </a:pPr>
            <a:r>
              <a:rPr dirty="0" sz="600">
                <a:latin typeface="メイリオ"/>
                <a:cs typeface="メイリオ"/>
              </a:rPr>
              <a:t>35.</a:t>
            </a:r>
            <a:r>
              <a:rPr dirty="0" sz="600" spc="185">
                <a:latin typeface="メイリオ"/>
                <a:cs typeface="メイリオ"/>
              </a:rPr>
              <a:t>  </a:t>
            </a:r>
            <a:r>
              <a:rPr dirty="0" sz="600">
                <a:latin typeface="メイリオ"/>
                <a:cs typeface="メイリオ"/>
              </a:rPr>
              <a:t>Meier</a:t>
            </a:r>
            <a:r>
              <a:rPr dirty="0" sz="600" spc="55">
                <a:latin typeface="メイリオ"/>
                <a:cs typeface="メイリオ"/>
              </a:rPr>
              <a:t> </a:t>
            </a:r>
            <a:r>
              <a:rPr dirty="0" sz="600">
                <a:latin typeface="メイリオ"/>
                <a:cs typeface="メイリオ"/>
              </a:rPr>
              <a:t>P,</a:t>
            </a:r>
            <a:r>
              <a:rPr dirty="0" sz="600" spc="20">
                <a:latin typeface="メイリオ"/>
                <a:cs typeface="メイリオ"/>
              </a:rPr>
              <a:t> </a:t>
            </a:r>
            <a:r>
              <a:rPr dirty="0" sz="600">
                <a:latin typeface="メイリオ"/>
                <a:cs typeface="メイリオ"/>
              </a:rPr>
              <a:t>Seitz</a:t>
            </a:r>
            <a:r>
              <a:rPr dirty="0" sz="600" spc="30">
                <a:latin typeface="メイリオ"/>
                <a:cs typeface="メイリオ"/>
              </a:rPr>
              <a:t> </a:t>
            </a:r>
            <a:r>
              <a:rPr dirty="0" sz="600">
                <a:latin typeface="メイリオ"/>
                <a:cs typeface="メイリオ"/>
              </a:rPr>
              <a:t>HK.</a:t>
            </a:r>
            <a:r>
              <a:rPr dirty="0" sz="600" spc="35">
                <a:latin typeface="メイリオ"/>
                <a:cs typeface="メイリオ"/>
              </a:rPr>
              <a:t> </a:t>
            </a:r>
            <a:r>
              <a:rPr dirty="0" sz="600">
                <a:latin typeface="メイリオ"/>
                <a:cs typeface="メイリオ"/>
              </a:rPr>
              <a:t>Age,</a:t>
            </a:r>
            <a:r>
              <a:rPr dirty="0" sz="600" spc="35">
                <a:latin typeface="メイリオ"/>
                <a:cs typeface="メイリオ"/>
              </a:rPr>
              <a:t> </a:t>
            </a:r>
            <a:r>
              <a:rPr dirty="0" sz="600">
                <a:latin typeface="メイリオ"/>
                <a:cs typeface="メイリオ"/>
              </a:rPr>
              <a:t>alcohol</a:t>
            </a:r>
            <a:r>
              <a:rPr dirty="0" sz="600" spc="50">
                <a:latin typeface="メイリオ"/>
                <a:cs typeface="メイリオ"/>
              </a:rPr>
              <a:t> </a:t>
            </a:r>
            <a:r>
              <a:rPr dirty="0" sz="600">
                <a:latin typeface="メイリオ"/>
                <a:cs typeface="メイリオ"/>
              </a:rPr>
              <a:t>metabolism</a:t>
            </a:r>
            <a:r>
              <a:rPr dirty="0" sz="600" spc="45">
                <a:latin typeface="メイリオ"/>
                <a:cs typeface="メイリオ"/>
              </a:rPr>
              <a:t> </a:t>
            </a:r>
            <a:r>
              <a:rPr dirty="0" sz="600">
                <a:latin typeface="メイリオ"/>
                <a:cs typeface="メイリオ"/>
              </a:rPr>
              <a:t>and</a:t>
            </a:r>
            <a:r>
              <a:rPr dirty="0" sz="600" spc="35">
                <a:latin typeface="メイリオ"/>
                <a:cs typeface="メイリオ"/>
              </a:rPr>
              <a:t> </a:t>
            </a:r>
            <a:r>
              <a:rPr dirty="0" sz="600">
                <a:latin typeface="メイリオ"/>
                <a:cs typeface="メイリオ"/>
              </a:rPr>
              <a:t>liver</a:t>
            </a:r>
            <a:r>
              <a:rPr dirty="0" sz="600" spc="40">
                <a:latin typeface="メイリオ"/>
                <a:cs typeface="メイリオ"/>
              </a:rPr>
              <a:t> </a:t>
            </a:r>
            <a:r>
              <a:rPr dirty="0" sz="600">
                <a:latin typeface="メイリオ"/>
                <a:cs typeface="メイリオ"/>
              </a:rPr>
              <a:t>disease.</a:t>
            </a:r>
            <a:r>
              <a:rPr dirty="0" sz="600" spc="35">
                <a:latin typeface="メイリオ"/>
                <a:cs typeface="メイリオ"/>
              </a:rPr>
              <a:t> </a:t>
            </a:r>
            <a:r>
              <a:rPr dirty="0" sz="600">
                <a:latin typeface="メイリオ"/>
                <a:cs typeface="メイリオ"/>
              </a:rPr>
              <a:t>Curr</a:t>
            </a:r>
            <a:r>
              <a:rPr dirty="0" sz="600" spc="30">
                <a:latin typeface="メイリオ"/>
                <a:cs typeface="メイリオ"/>
              </a:rPr>
              <a:t> </a:t>
            </a:r>
            <a:r>
              <a:rPr dirty="0" sz="600" spc="-20">
                <a:latin typeface="メイリオ"/>
                <a:cs typeface="メイリオ"/>
              </a:rPr>
              <a:t>Opin</a:t>
            </a:r>
            <a:r>
              <a:rPr dirty="0" sz="600" spc="500">
                <a:latin typeface="メイリオ"/>
                <a:cs typeface="メイリオ"/>
              </a:rPr>
              <a:t> </a:t>
            </a:r>
            <a:r>
              <a:rPr dirty="0" sz="600">
                <a:latin typeface="メイリオ"/>
                <a:cs typeface="メイリオ"/>
              </a:rPr>
              <a:t>Clin</a:t>
            </a:r>
            <a:r>
              <a:rPr dirty="0" sz="600" spc="-40">
                <a:latin typeface="メイリオ"/>
                <a:cs typeface="メイリオ"/>
              </a:rPr>
              <a:t> </a:t>
            </a:r>
            <a:r>
              <a:rPr dirty="0" sz="600">
                <a:latin typeface="メイリオ"/>
                <a:cs typeface="メイリオ"/>
              </a:rPr>
              <a:t>Nutr</a:t>
            </a:r>
            <a:r>
              <a:rPr dirty="0" sz="600" spc="-15">
                <a:latin typeface="メイリオ"/>
                <a:cs typeface="メイリオ"/>
              </a:rPr>
              <a:t> </a:t>
            </a:r>
            <a:r>
              <a:rPr dirty="0" sz="600">
                <a:latin typeface="メイリオ"/>
                <a:cs typeface="メイリオ"/>
              </a:rPr>
              <a:t>Metab</a:t>
            </a:r>
            <a:r>
              <a:rPr dirty="0" sz="600" spc="-20">
                <a:latin typeface="メイリオ"/>
                <a:cs typeface="メイリオ"/>
              </a:rPr>
              <a:t> </a:t>
            </a:r>
            <a:r>
              <a:rPr dirty="0" sz="600">
                <a:latin typeface="メイリオ"/>
                <a:cs typeface="メイリオ"/>
              </a:rPr>
              <a:t>Care</a:t>
            </a:r>
            <a:r>
              <a:rPr dirty="0" sz="600" spc="-25">
                <a:latin typeface="メイリオ"/>
                <a:cs typeface="メイリオ"/>
              </a:rPr>
              <a:t> </a:t>
            </a:r>
            <a:r>
              <a:rPr dirty="0" sz="600">
                <a:latin typeface="メイリオ"/>
                <a:cs typeface="メイリオ"/>
              </a:rPr>
              <a:t>11:</a:t>
            </a:r>
            <a:r>
              <a:rPr dirty="0" sz="600" spc="-15">
                <a:latin typeface="メイリオ"/>
                <a:cs typeface="メイリオ"/>
              </a:rPr>
              <a:t> </a:t>
            </a:r>
            <a:r>
              <a:rPr dirty="0" sz="600" spc="-10">
                <a:latin typeface="メイリオ"/>
                <a:cs typeface="メイリオ"/>
              </a:rPr>
              <a:t>21-</a:t>
            </a:r>
            <a:r>
              <a:rPr dirty="0" sz="600">
                <a:latin typeface="メイリオ"/>
                <a:cs typeface="メイリオ"/>
              </a:rPr>
              <a:t>26,</a:t>
            </a:r>
            <a:r>
              <a:rPr dirty="0" sz="600" spc="-10">
                <a:latin typeface="メイリオ"/>
                <a:cs typeface="メイリオ"/>
              </a:rPr>
              <a:t> 2008.</a:t>
            </a:r>
            <a:endParaRPr sz="600">
              <a:latin typeface="メイリオ"/>
              <a:cs typeface="メイリオ"/>
            </a:endParaRPr>
          </a:p>
          <a:p>
            <a:pPr marL="241300" marR="6985" indent="-228600">
              <a:lnSpc>
                <a:spcPct val="100000"/>
              </a:lnSpc>
              <a:spcBef>
                <a:spcPts val="405"/>
              </a:spcBef>
            </a:pPr>
            <a:r>
              <a:rPr dirty="0" sz="600">
                <a:latin typeface="メイリオ"/>
                <a:cs typeface="メイリオ"/>
              </a:rPr>
              <a:t>36</a:t>
            </a:r>
            <a:r>
              <a:rPr dirty="0" sz="600" spc="65">
                <a:latin typeface="メイリオ"/>
                <a:cs typeface="メイリオ"/>
              </a:rPr>
              <a:t>.  文 部 科 学 省 . 日 本 食 品 標 準 成 分 表 </a:t>
            </a:r>
            <a:r>
              <a:rPr dirty="0" sz="600">
                <a:latin typeface="メイリオ"/>
                <a:cs typeface="メイリオ"/>
              </a:rPr>
              <a:t>2015</a:t>
            </a:r>
            <a:r>
              <a:rPr dirty="0" sz="600" spc="145">
                <a:latin typeface="メイリオ"/>
                <a:cs typeface="メイリオ"/>
              </a:rPr>
              <a:t> 年 版 , </a:t>
            </a:r>
            <a:r>
              <a:rPr dirty="0" sz="600" spc="-20">
                <a:latin typeface="メイリオ"/>
                <a:cs typeface="メイリオ"/>
              </a:rPr>
              <a:t>2015.</a:t>
            </a:r>
            <a:r>
              <a:rPr dirty="0" sz="600" spc="500">
                <a:latin typeface="メイリオ"/>
                <a:cs typeface="メイリオ"/>
              </a:rPr>
              <a:t> </a:t>
            </a:r>
            <a:r>
              <a:rPr dirty="0" sz="600" spc="-10">
                <a:latin typeface="メイリオ"/>
                <a:cs typeface="メイリオ"/>
                <a:hlinkClick r:id="rId2"/>
              </a:rPr>
              <a:t>https://www.mext.go.jp/component/a_menu/science/detail/</a:t>
            </a:r>
            <a:r>
              <a:rPr dirty="0" u="sng" sz="600" spc="305">
                <a:uFill>
                  <a:solidFill>
                    <a:srgbClr val="000000"/>
                  </a:solidFill>
                </a:uFill>
                <a:latin typeface="メイリオ"/>
                <a:cs typeface="メイリオ"/>
              </a:rPr>
              <a:t>  </a:t>
            </a:r>
            <a:r>
              <a:rPr dirty="0" u="none" sz="600" spc="-10">
                <a:latin typeface="メイリオ"/>
                <a:cs typeface="メイリオ"/>
              </a:rPr>
              <a:t>icsFiles/a</a:t>
            </a:r>
            <a:r>
              <a:rPr dirty="0" u="none" sz="600" spc="500">
                <a:latin typeface="メイリオ"/>
                <a:cs typeface="メイリオ"/>
              </a:rPr>
              <a:t> </a:t>
            </a:r>
            <a:r>
              <a:rPr dirty="0" u="none" sz="600" spc="-10">
                <a:latin typeface="メイリオ"/>
                <a:cs typeface="メイリオ"/>
              </a:rPr>
              <a:t>fieldfile/2017/02/16/1365343_1-0216r9.pdf</a:t>
            </a:r>
            <a:endParaRPr sz="600">
              <a:latin typeface="メイリオ"/>
              <a:cs typeface="メイリオ"/>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CCFFCC"/>
          </a:solidFill>
        </p:spPr>
        <p:txBody>
          <a:bodyPr wrap="square" lIns="0" tIns="0" rIns="0" bIns="0" rtlCol="0"/>
          <a:lstStyle/>
          <a:p/>
        </p:txBody>
      </p:sp>
      <p:sp>
        <p:nvSpPr>
          <p:cNvPr id="3" name="object 3"/>
          <p:cNvSpPr txBox="1"/>
          <p:nvPr/>
        </p:nvSpPr>
        <p:spPr>
          <a:xfrm>
            <a:off x="1532000" y="-37718"/>
            <a:ext cx="379412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メイリオ"/>
                <a:cs typeface="メイリオ"/>
              </a:rPr>
              <a:t>2023</a:t>
            </a:r>
            <a:endParaRPr sz="1800">
              <a:latin typeface="メイリオ"/>
              <a:cs typeface="メイリオ"/>
            </a:endParaRPr>
          </a:p>
        </p:txBody>
      </p:sp>
      <p:sp>
        <p:nvSpPr>
          <p:cNvPr id="4" name="object 4"/>
          <p:cNvSpPr txBox="1"/>
          <p:nvPr/>
        </p:nvSpPr>
        <p:spPr>
          <a:xfrm>
            <a:off x="2035555" y="745362"/>
            <a:ext cx="2783840" cy="311150"/>
          </a:xfrm>
          <a:prstGeom prst="rect">
            <a:avLst/>
          </a:prstGeom>
        </p:spPr>
        <p:txBody>
          <a:bodyPr wrap="square" lIns="0" tIns="15240" rIns="0" bIns="0" rtlCol="0" vert="horz">
            <a:spAutoFit/>
          </a:bodyPr>
          <a:lstStyle/>
          <a:p>
            <a:pPr marL="12700">
              <a:lnSpc>
                <a:spcPct val="100000"/>
              </a:lnSpc>
              <a:spcBef>
                <a:spcPts val="120"/>
              </a:spcBef>
            </a:pPr>
            <a:r>
              <a:rPr dirty="0" sz="1850" spc="120" b="1">
                <a:solidFill>
                  <a:srgbClr val="00CC99"/>
                </a:solidFill>
                <a:latin typeface="メイリオ"/>
                <a:cs typeface="メイリオ"/>
              </a:rPr>
              <a:t>睡眠障害について</a:t>
            </a:r>
            <a:r>
              <a:rPr dirty="0" sz="1850" spc="130" b="1">
                <a:solidFill>
                  <a:srgbClr val="00CC99"/>
                </a:solidFill>
                <a:latin typeface="メイリオ"/>
                <a:cs typeface="メイリオ"/>
              </a:rPr>
              <a:t>（</a:t>
            </a:r>
            <a:r>
              <a:rPr dirty="0" sz="1850" spc="120" b="1">
                <a:solidFill>
                  <a:srgbClr val="00CC99"/>
                </a:solidFill>
                <a:latin typeface="メイリオ"/>
                <a:cs typeface="メイリオ"/>
              </a:rPr>
              <a:t>案</a:t>
            </a:r>
            <a:r>
              <a:rPr dirty="0" sz="1850" spc="-50" b="1">
                <a:solidFill>
                  <a:srgbClr val="00CC99"/>
                </a:solidFill>
                <a:latin typeface="メイリオ"/>
                <a:cs typeface="メイリオ"/>
              </a:rPr>
              <a:t>）</a:t>
            </a:r>
            <a:endParaRPr sz="1850">
              <a:latin typeface="メイリオ"/>
              <a:cs typeface="メイリオ"/>
            </a:endParaRPr>
          </a:p>
        </p:txBody>
      </p:sp>
      <p:grpSp>
        <p:nvGrpSpPr>
          <p:cNvPr id="5" name="object 5"/>
          <p:cNvGrpSpPr/>
          <p:nvPr/>
        </p:nvGrpSpPr>
        <p:grpSpPr>
          <a:xfrm>
            <a:off x="328422" y="1307401"/>
            <a:ext cx="6304280" cy="1715135"/>
            <a:chOff x="328422" y="1307401"/>
            <a:chExt cx="6304280" cy="1715135"/>
          </a:xfrm>
        </p:grpSpPr>
        <p:sp>
          <p:nvSpPr>
            <p:cNvPr id="6" name="object 6"/>
            <p:cNvSpPr/>
            <p:nvPr/>
          </p:nvSpPr>
          <p:spPr>
            <a:xfrm>
              <a:off x="339852" y="1312163"/>
              <a:ext cx="6288405" cy="1705610"/>
            </a:xfrm>
            <a:custGeom>
              <a:avLst/>
              <a:gdLst/>
              <a:ahLst/>
              <a:cxnLst/>
              <a:rect l="l" t="t" r="r" b="b"/>
              <a:pathLst>
                <a:path w="6288405" h="1705610">
                  <a:moveTo>
                    <a:pt x="6288024" y="0"/>
                  </a:moveTo>
                  <a:lnTo>
                    <a:pt x="0" y="0"/>
                  </a:lnTo>
                  <a:lnTo>
                    <a:pt x="0" y="1705355"/>
                  </a:lnTo>
                  <a:lnTo>
                    <a:pt x="6288024" y="1705355"/>
                  </a:lnTo>
                  <a:lnTo>
                    <a:pt x="6288024" y="0"/>
                  </a:lnTo>
                  <a:close/>
                </a:path>
              </a:pathLst>
            </a:custGeom>
            <a:solidFill>
              <a:srgbClr val="E7E6E6"/>
            </a:solidFill>
          </p:spPr>
          <p:txBody>
            <a:bodyPr wrap="square" lIns="0" tIns="0" rIns="0" bIns="0" rtlCol="0"/>
            <a:lstStyle/>
            <a:p/>
          </p:txBody>
        </p:sp>
        <p:sp>
          <p:nvSpPr>
            <p:cNvPr id="7" name="object 7"/>
            <p:cNvSpPr/>
            <p:nvPr/>
          </p:nvSpPr>
          <p:spPr>
            <a:xfrm>
              <a:off x="339852" y="1312163"/>
              <a:ext cx="6288405" cy="1705610"/>
            </a:xfrm>
            <a:custGeom>
              <a:avLst/>
              <a:gdLst/>
              <a:ahLst/>
              <a:cxnLst/>
              <a:rect l="l" t="t" r="r" b="b"/>
              <a:pathLst>
                <a:path w="6288405" h="1705610">
                  <a:moveTo>
                    <a:pt x="0" y="1705355"/>
                  </a:moveTo>
                  <a:lnTo>
                    <a:pt x="6288024" y="1705355"/>
                  </a:lnTo>
                  <a:lnTo>
                    <a:pt x="6288024" y="0"/>
                  </a:lnTo>
                  <a:lnTo>
                    <a:pt x="0" y="0"/>
                  </a:lnTo>
                  <a:lnTo>
                    <a:pt x="0" y="1705355"/>
                  </a:lnTo>
                  <a:close/>
                </a:path>
              </a:pathLst>
            </a:custGeom>
            <a:ln w="9524">
              <a:solidFill>
                <a:srgbClr val="000000"/>
              </a:solidFill>
            </a:ln>
          </p:spPr>
          <p:txBody>
            <a:bodyPr wrap="square" lIns="0" tIns="0" rIns="0" bIns="0" rtlCol="0"/>
            <a:lstStyle/>
            <a:p/>
          </p:txBody>
        </p:sp>
        <p:sp>
          <p:nvSpPr>
            <p:cNvPr id="8" name="object 8"/>
            <p:cNvSpPr/>
            <p:nvPr/>
          </p:nvSpPr>
          <p:spPr>
            <a:xfrm>
              <a:off x="328422" y="1491234"/>
              <a:ext cx="6300470" cy="0"/>
            </a:xfrm>
            <a:custGeom>
              <a:avLst/>
              <a:gdLst/>
              <a:ahLst/>
              <a:cxnLst/>
              <a:rect l="l" t="t" r="r" b="b"/>
              <a:pathLst>
                <a:path w="6300470" h="0">
                  <a:moveTo>
                    <a:pt x="0" y="0"/>
                  </a:moveTo>
                  <a:lnTo>
                    <a:pt x="404622" y="0"/>
                  </a:lnTo>
                </a:path>
                <a:path w="6300470" h="0">
                  <a:moveTo>
                    <a:pt x="1149858" y="0"/>
                  </a:moveTo>
                  <a:lnTo>
                    <a:pt x="6299961" y="0"/>
                  </a:lnTo>
                </a:path>
              </a:pathLst>
            </a:custGeom>
            <a:ln w="19050">
              <a:solidFill>
                <a:srgbClr val="00CC99"/>
              </a:solidFill>
            </a:ln>
          </p:spPr>
          <p:txBody>
            <a:bodyPr wrap="square" lIns="0" tIns="0" rIns="0" bIns="0" rtlCol="0"/>
            <a:lstStyle/>
            <a:p/>
          </p:txBody>
        </p:sp>
      </p:grpSp>
      <p:sp>
        <p:nvSpPr>
          <p:cNvPr id="9" name="object 9"/>
          <p:cNvSpPr txBox="1"/>
          <p:nvPr/>
        </p:nvSpPr>
        <p:spPr>
          <a:xfrm>
            <a:off x="425602" y="1409192"/>
            <a:ext cx="6171565" cy="1289685"/>
          </a:xfrm>
          <a:prstGeom prst="rect">
            <a:avLst/>
          </a:prstGeom>
        </p:spPr>
        <p:txBody>
          <a:bodyPr wrap="square" lIns="0" tIns="13335" rIns="0" bIns="0" rtlCol="0" vert="horz">
            <a:spAutoFit/>
          </a:bodyPr>
          <a:lstStyle/>
          <a:p>
            <a:pPr marL="427355">
              <a:lnSpc>
                <a:spcPct val="100000"/>
              </a:lnSpc>
              <a:spcBef>
                <a:spcPts val="105"/>
              </a:spcBef>
            </a:pPr>
            <a:r>
              <a:rPr dirty="0" sz="1050" spc="-60" b="1">
                <a:solidFill>
                  <a:srgbClr val="00CC99"/>
                </a:solidFill>
                <a:latin typeface="メイリオ"/>
                <a:cs typeface="メイリオ"/>
              </a:rPr>
              <a:t>ポイント</a:t>
            </a:r>
            <a:endParaRPr sz="1050">
              <a:latin typeface="メイリオ"/>
              <a:cs typeface="メイリオ"/>
            </a:endParaRPr>
          </a:p>
          <a:p>
            <a:pPr>
              <a:lnSpc>
                <a:spcPct val="100000"/>
              </a:lnSpc>
              <a:spcBef>
                <a:spcPts val="35"/>
              </a:spcBef>
            </a:pPr>
            <a:endParaRPr sz="1050">
              <a:latin typeface="メイリオ"/>
              <a:cs typeface="メイリオ"/>
            </a:endParaRPr>
          </a:p>
          <a:p>
            <a:pPr marL="12700">
              <a:lnSpc>
                <a:spcPct val="100000"/>
              </a:lnSpc>
            </a:pPr>
            <a:r>
              <a:rPr dirty="0" sz="1000">
                <a:solidFill>
                  <a:srgbClr val="00AF50"/>
                </a:solidFill>
                <a:latin typeface="Wingdings"/>
                <a:cs typeface="Wingdings"/>
              </a:rPr>
              <a:t></a:t>
            </a:r>
            <a:r>
              <a:rPr dirty="0" sz="1000" spc="409">
                <a:solidFill>
                  <a:srgbClr val="00AF50"/>
                </a:solidFill>
                <a:latin typeface="Times New Roman"/>
                <a:cs typeface="Times New Roman"/>
              </a:rPr>
              <a:t> </a:t>
            </a:r>
            <a:r>
              <a:rPr dirty="0" sz="1000" spc="-15">
                <a:solidFill>
                  <a:srgbClr val="211F1F"/>
                </a:solidFill>
                <a:latin typeface="メイリオ"/>
                <a:cs typeface="メイリオ"/>
              </a:rPr>
              <a:t>睡眠に関連する症状は、「睡眠環境、生活習慣、嗜好品」によるものと「睡眠障害」によるものがある。</a:t>
            </a:r>
            <a:endParaRPr sz="1000">
              <a:latin typeface="メイリオ"/>
              <a:cs typeface="メイリオ"/>
            </a:endParaRPr>
          </a:p>
          <a:p>
            <a:pPr marL="12700">
              <a:lnSpc>
                <a:spcPct val="100000"/>
              </a:lnSpc>
              <a:spcBef>
                <a:spcPts val="600"/>
              </a:spcBef>
            </a:pPr>
            <a:r>
              <a:rPr dirty="0" sz="1000">
                <a:solidFill>
                  <a:srgbClr val="00AF50"/>
                </a:solidFill>
                <a:latin typeface="Wingdings"/>
                <a:cs typeface="Wingdings"/>
              </a:rPr>
              <a:t></a:t>
            </a:r>
            <a:r>
              <a:rPr dirty="0" sz="1000" spc="409">
                <a:solidFill>
                  <a:srgbClr val="00AF50"/>
                </a:solidFill>
                <a:latin typeface="Times New Roman"/>
                <a:cs typeface="Times New Roman"/>
              </a:rPr>
              <a:t> </a:t>
            </a:r>
            <a:r>
              <a:rPr dirty="0" sz="1000" spc="-15">
                <a:solidFill>
                  <a:srgbClr val="211F1F"/>
                </a:solidFill>
                <a:latin typeface="メイリオ"/>
                <a:cs typeface="メイリオ"/>
              </a:rPr>
              <a:t>睡眠環境や生活習慣、嗜好品に起因する睡眠関連症状は、本ガイドの実践で改善する可能がある。</a:t>
            </a:r>
            <a:endParaRPr sz="1000">
              <a:latin typeface="メイリオ"/>
              <a:cs typeface="メイリオ"/>
            </a:endParaRPr>
          </a:p>
          <a:p>
            <a:pPr marL="12700">
              <a:lnSpc>
                <a:spcPct val="100000"/>
              </a:lnSpc>
              <a:spcBef>
                <a:spcPts val="600"/>
              </a:spcBef>
            </a:pPr>
            <a:r>
              <a:rPr dirty="0" sz="1000">
                <a:solidFill>
                  <a:srgbClr val="00AF50"/>
                </a:solidFill>
                <a:latin typeface="Wingdings"/>
                <a:cs typeface="Wingdings"/>
              </a:rPr>
              <a:t></a:t>
            </a:r>
            <a:r>
              <a:rPr dirty="0" sz="1000" spc="455">
                <a:solidFill>
                  <a:srgbClr val="00AF50"/>
                </a:solidFill>
                <a:latin typeface="Times New Roman"/>
                <a:cs typeface="Times New Roman"/>
              </a:rPr>
              <a:t> </a:t>
            </a:r>
            <a:r>
              <a:rPr dirty="0" sz="1000" spc="-20">
                <a:solidFill>
                  <a:srgbClr val="211F1F"/>
                </a:solidFill>
                <a:latin typeface="メイリオ"/>
                <a:cs typeface="メイリオ"/>
              </a:rPr>
              <a:t>本ガイドを実践しても睡眠に関連する症状が続く場合、睡眠障害が潜んでいる可能性がある。</a:t>
            </a:r>
            <a:endParaRPr sz="1000">
              <a:latin typeface="メイリオ"/>
              <a:cs typeface="メイリオ"/>
            </a:endParaRPr>
          </a:p>
          <a:p>
            <a:pPr marL="12700">
              <a:lnSpc>
                <a:spcPct val="100000"/>
              </a:lnSpc>
              <a:spcBef>
                <a:spcPts val="600"/>
              </a:spcBef>
            </a:pPr>
            <a:r>
              <a:rPr dirty="0" sz="1000">
                <a:solidFill>
                  <a:srgbClr val="00AF50"/>
                </a:solidFill>
                <a:latin typeface="Wingdings"/>
                <a:cs typeface="Wingdings"/>
              </a:rPr>
              <a:t></a:t>
            </a:r>
            <a:r>
              <a:rPr dirty="0" sz="1000" spc="409">
                <a:solidFill>
                  <a:srgbClr val="00AF50"/>
                </a:solidFill>
                <a:latin typeface="Times New Roman"/>
                <a:cs typeface="Times New Roman"/>
              </a:rPr>
              <a:t> </a:t>
            </a:r>
            <a:r>
              <a:rPr dirty="0" sz="1000" spc="-15">
                <a:solidFill>
                  <a:srgbClr val="211F1F"/>
                </a:solidFill>
                <a:latin typeface="メイリオ"/>
                <a:cs typeface="メイリオ"/>
              </a:rPr>
              <a:t>睡眠障害が疑われる場合は、速やかに医療機関を受診する。</a:t>
            </a:r>
            <a:endParaRPr sz="1000">
              <a:latin typeface="メイリオ"/>
              <a:cs typeface="メイリオ"/>
            </a:endParaRPr>
          </a:p>
        </p:txBody>
      </p:sp>
      <p:sp>
        <p:nvSpPr>
          <p:cNvPr id="10" name="object 10"/>
          <p:cNvSpPr/>
          <p:nvPr/>
        </p:nvSpPr>
        <p:spPr>
          <a:xfrm>
            <a:off x="339852" y="3163823"/>
            <a:ext cx="251460" cy="253365"/>
          </a:xfrm>
          <a:custGeom>
            <a:avLst/>
            <a:gdLst/>
            <a:ahLst/>
            <a:cxnLst/>
            <a:rect l="l" t="t" r="r" b="b"/>
            <a:pathLst>
              <a:path w="251459" h="253364">
                <a:moveTo>
                  <a:pt x="251460" y="0"/>
                </a:moveTo>
                <a:lnTo>
                  <a:pt x="0" y="0"/>
                </a:lnTo>
                <a:lnTo>
                  <a:pt x="0" y="252984"/>
                </a:lnTo>
                <a:lnTo>
                  <a:pt x="251460" y="252984"/>
                </a:lnTo>
                <a:lnTo>
                  <a:pt x="251460" y="0"/>
                </a:lnTo>
                <a:close/>
              </a:path>
            </a:pathLst>
          </a:custGeom>
          <a:solidFill>
            <a:srgbClr val="00CC99"/>
          </a:solidFill>
        </p:spPr>
        <p:txBody>
          <a:bodyPr wrap="square" lIns="0" tIns="0" rIns="0" bIns="0" rtlCol="0"/>
          <a:lstStyle/>
          <a:p/>
        </p:txBody>
      </p:sp>
      <p:sp>
        <p:nvSpPr>
          <p:cNvPr id="11" name="object 11"/>
          <p:cNvSpPr txBox="1"/>
          <p:nvPr/>
        </p:nvSpPr>
        <p:spPr>
          <a:xfrm>
            <a:off x="377139" y="3177920"/>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2" name="object 12"/>
          <p:cNvSpPr txBox="1"/>
          <p:nvPr/>
        </p:nvSpPr>
        <p:spPr>
          <a:xfrm>
            <a:off x="699516" y="3163823"/>
            <a:ext cx="5941060" cy="253365"/>
          </a:xfrm>
          <a:prstGeom prst="rect">
            <a:avLst/>
          </a:prstGeom>
          <a:solidFill>
            <a:srgbClr val="00CC99"/>
          </a:solidFill>
        </p:spPr>
        <p:txBody>
          <a:bodyPr wrap="square" lIns="0" tIns="26670" rIns="0" bIns="0" rtlCol="0" vert="horz">
            <a:spAutoFit/>
          </a:bodyPr>
          <a:lstStyle/>
          <a:p>
            <a:pPr marL="91440">
              <a:lnSpc>
                <a:spcPct val="100000"/>
              </a:lnSpc>
              <a:spcBef>
                <a:spcPts val="210"/>
              </a:spcBef>
            </a:pPr>
            <a:r>
              <a:rPr dirty="0" sz="1200" spc="-5" b="1">
                <a:solidFill>
                  <a:srgbClr val="FFFFFF"/>
                </a:solidFill>
                <a:latin typeface="メイリオ"/>
                <a:cs typeface="メイリオ"/>
              </a:rPr>
              <a:t>睡眠不足・睡眠休養感低下の裏に潜む睡眠障害</a:t>
            </a:r>
            <a:endParaRPr sz="1200">
              <a:latin typeface="メイリオ"/>
              <a:cs typeface="メイリオ"/>
            </a:endParaRPr>
          </a:p>
        </p:txBody>
      </p:sp>
      <p:sp>
        <p:nvSpPr>
          <p:cNvPr id="13" name="object 13"/>
          <p:cNvSpPr/>
          <p:nvPr/>
        </p:nvSpPr>
        <p:spPr>
          <a:xfrm>
            <a:off x="339852" y="5762244"/>
            <a:ext cx="251460" cy="251460"/>
          </a:xfrm>
          <a:custGeom>
            <a:avLst/>
            <a:gdLst/>
            <a:ahLst/>
            <a:cxnLst/>
            <a:rect l="l" t="t" r="r" b="b"/>
            <a:pathLst>
              <a:path w="251459" h="251460">
                <a:moveTo>
                  <a:pt x="251460" y="0"/>
                </a:moveTo>
                <a:lnTo>
                  <a:pt x="0" y="0"/>
                </a:lnTo>
                <a:lnTo>
                  <a:pt x="0" y="251460"/>
                </a:lnTo>
                <a:lnTo>
                  <a:pt x="251460" y="251460"/>
                </a:lnTo>
                <a:lnTo>
                  <a:pt x="251460" y="0"/>
                </a:lnTo>
                <a:close/>
              </a:path>
            </a:pathLst>
          </a:custGeom>
          <a:solidFill>
            <a:srgbClr val="00CC99"/>
          </a:solidFill>
        </p:spPr>
        <p:txBody>
          <a:bodyPr wrap="square" lIns="0" tIns="0" rIns="0" bIns="0" rtlCol="0"/>
          <a:lstStyle/>
          <a:p/>
        </p:txBody>
      </p:sp>
      <p:sp>
        <p:nvSpPr>
          <p:cNvPr id="14" name="object 14"/>
          <p:cNvSpPr txBox="1"/>
          <p:nvPr/>
        </p:nvSpPr>
        <p:spPr>
          <a:xfrm>
            <a:off x="377139" y="5776340"/>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15" name="object 15"/>
          <p:cNvSpPr txBox="1"/>
          <p:nvPr/>
        </p:nvSpPr>
        <p:spPr>
          <a:xfrm>
            <a:off x="699516" y="5762244"/>
            <a:ext cx="5941060" cy="251460"/>
          </a:xfrm>
          <a:prstGeom prst="rect">
            <a:avLst/>
          </a:prstGeom>
          <a:solidFill>
            <a:srgbClr val="00CC99"/>
          </a:solidFill>
        </p:spPr>
        <p:txBody>
          <a:bodyPr wrap="square" lIns="0" tIns="26670" rIns="0" bIns="0" rtlCol="0" vert="horz">
            <a:spAutoFit/>
          </a:bodyPr>
          <a:lstStyle/>
          <a:p>
            <a:pPr marL="91440">
              <a:lnSpc>
                <a:spcPct val="100000"/>
              </a:lnSpc>
              <a:spcBef>
                <a:spcPts val="210"/>
              </a:spcBef>
            </a:pPr>
            <a:r>
              <a:rPr dirty="0" sz="1200" spc="-5" b="1">
                <a:solidFill>
                  <a:srgbClr val="FFFFFF"/>
                </a:solidFill>
                <a:latin typeface="メイリオ"/>
                <a:cs typeface="メイリオ"/>
              </a:rPr>
              <a:t>睡眠に関連する症状と睡眠障害</a:t>
            </a:r>
            <a:endParaRPr sz="1200">
              <a:latin typeface="メイリオ"/>
              <a:cs typeface="メイリオ"/>
            </a:endParaRPr>
          </a:p>
        </p:txBody>
      </p:sp>
      <p:sp>
        <p:nvSpPr>
          <p:cNvPr id="16" name="object 16"/>
          <p:cNvSpPr txBox="1"/>
          <p:nvPr/>
        </p:nvSpPr>
        <p:spPr>
          <a:xfrm>
            <a:off x="302056" y="5985510"/>
            <a:ext cx="3221355" cy="3635375"/>
          </a:xfrm>
          <a:prstGeom prst="rect">
            <a:avLst/>
          </a:prstGeom>
        </p:spPr>
        <p:txBody>
          <a:bodyPr wrap="square" lIns="0" tIns="90170" rIns="0" bIns="0" rtlCol="0" vert="horz">
            <a:spAutoFit/>
          </a:bodyPr>
          <a:lstStyle/>
          <a:p>
            <a:pPr marL="38100">
              <a:lnSpc>
                <a:spcPct val="100000"/>
              </a:lnSpc>
              <a:spcBef>
                <a:spcPts val="710"/>
              </a:spcBef>
            </a:pPr>
            <a:r>
              <a:rPr dirty="0" sz="900" spc="-10">
                <a:solidFill>
                  <a:srgbClr val="00CC99"/>
                </a:solidFill>
                <a:latin typeface="メイリオ"/>
                <a:cs typeface="メイリオ"/>
              </a:rPr>
              <a:t>睡眠時間の短縮</a:t>
            </a:r>
            <a:endParaRPr sz="900">
              <a:latin typeface="メイリオ"/>
              <a:cs typeface="メイリオ"/>
            </a:endParaRPr>
          </a:p>
          <a:p>
            <a:pPr algn="just" marL="182245" marR="142875" indent="-144780">
              <a:lnSpc>
                <a:spcPct val="120000"/>
              </a:lnSpc>
              <a:spcBef>
                <a:spcPts val="3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睡眠時間の短縮とは、十分な睡眠の機会を確保しているにもかかわらず、睡眠時間が以前より著しく短くなり、標準的な睡眠時間と比べても短いことを意味します。睡眠時間の短縮を主症状とする代表的な睡眠障害として、</a:t>
            </a:r>
            <a:r>
              <a:rPr dirty="0" sz="900">
                <a:solidFill>
                  <a:srgbClr val="211F1F"/>
                </a:solidFill>
                <a:latin typeface="メイリオ"/>
                <a:cs typeface="メイリオ"/>
              </a:rPr>
              <a:t>不眠症が挙げられます</a:t>
            </a:r>
            <a:r>
              <a:rPr dirty="0" baseline="27777" sz="900">
                <a:solidFill>
                  <a:srgbClr val="211F1F"/>
                </a:solidFill>
                <a:latin typeface="メイリオ"/>
                <a:cs typeface="メイリオ"/>
              </a:rPr>
              <a:t>１）</a:t>
            </a:r>
            <a:r>
              <a:rPr dirty="0" sz="900" spc="-50">
                <a:solidFill>
                  <a:srgbClr val="211F1F"/>
                </a:solidFill>
                <a:latin typeface="メイリオ"/>
                <a:cs typeface="メイリオ"/>
              </a:rPr>
              <a:t>。</a:t>
            </a:r>
            <a:endParaRPr sz="900">
              <a:latin typeface="メイリオ"/>
              <a:cs typeface="メイリオ"/>
            </a:endParaRPr>
          </a:p>
          <a:p>
            <a:pPr marL="182245" marR="30480" indent="-144780">
              <a:lnSpc>
                <a:spcPct val="120000"/>
              </a:lnSpc>
              <a:spcBef>
                <a:spcPts val="409"/>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a:solidFill>
                  <a:srgbClr val="211F1F"/>
                </a:solidFill>
                <a:latin typeface="メイリオ"/>
                <a:cs typeface="メイリオ"/>
              </a:rPr>
              <a:t>その他にも、むずむず脚症候群、周期性四肢運動障害、</a:t>
            </a:r>
            <a:r>
              <a:rPr dirty="0" sz="900">
                <a:solidFill>
                  <a:srgbClr val="211F1F"/>
                </a:solidFill>
                <a:latin typeface="メイリオ"/>
                <a:cs typeface="メイリオ"/>
              </a:rPr>
              <a:t> 閉塞性睡眠時無呼吸などが原因で、睡眠時間が短縮する 場合もあります。むずむず脚症候群は入眠前の安静時に </a:t>
            </a:r>
            <a:r>
              <a:rPr dirty="0" sz="900" spc="10">
                <a:solidFill>
                  <a:srgbClr val="211F1F"/>
                </a:solidFill>
                <a:latin typeface="メイリオ"/>
                <a:cs typeface="メイリオ"/>
              </a:rPr>
              <a:t>四肢（</a:t>
            </a:r>
            <a:r>
              <a:rPr dirty="0" sz="900" spc="5">
                <a:solidFill>
                  <a:srgbClr val="211F1F"/>
                </a:solidFill>
                <a:latin typeface="メイリオ"/>
                <a:cs typeface="メイリオ"/>
              </a:rPr>
              <a:t>特に下肢</a:t>
            </a:r>
            <a:r>
              <a:rPr dirty="0" sz="900" spc="10">
                <a:solidFill>
                  <a:srgbClr val="211F1F"/>
                </a:solidFill>
                <a:latin typeface="メイリオ"/>
                <a:cs typeface="メイリオ"/>
              </a:rPr>
              <a:t>）</a:t>
            </a:r>
            <a:r>
              <a:rPr dirty="0" sz="900">
                <a:solidFill>
                  <a:srgbClr val="211F1F"/>
                </a:solidFill>
                <a:latin typeface="メイリオ"/>
                <a:cs typeface="メイリオ"/>
              </a:rPr>
              <a:t>の不快感が生じることで入眠が妨げら </a:t>
            </a:r>
            <a:r>
              <a:rPr dirty="0" sz="900" spc="35">
                <a:solidFill>
                  <a:srgbClr val="211F1F"/>
                </a:solidFill>
                <a:latin typeface="メイリオ"/>
                <a:cs typeface="メイリオ"/>
              </a:rPr>
              <a:t>れる（</a:t>
            </a:r>
            <a:r>
              <a:rPr dirty="0" sz="900" spc="30">
                <a:solidFill>
                  <a:srgbClr val="211F1F"/>
                </a:solidFill>
                <a:latin typeface="メイリオ"/>
                <a:cs typeface="メイリオ"/>
              </a:rPr>
              <a:t>入眠困難を呈する</a:t>
            </a:r>
            <a:r>
              <a:rPr dirty="0" sz="900" spc="35">
                <a:solidFill>
                  <a:srgbClr val="211F1F"/>
                </a:solidFill>
                <a:latin typeface="メイリオ"/>
                <a:cs typeface="メイリオ"/>
              </a:rPr>
              <a:t>）</a:t>
            </a:r>
            <a:r>
              <a:rPr dirty="0" sz="900" spc="25">
                <a:solidFill>
                  <a:srgbClr val="211F1F"/>
                </a:solidFill>
                <a:latin typeface="メイリオ"/>
                <a:cs typeface="メイリオ"/>
              </a:rPr>
              <a:t>疾患です</a:t>
            </a:r>
            <a:r>
              <a:rPr dirty="0" baseline="27777" sz="900" spc="52">
                <a:solidFill>
                  <a:srgbClr val="211F1F"/>
                </a:solidFill>
                <a:latin typeface="メイリオ"/>
                <a:cs typeface="メイリオ"/>
              </a:rPr>
              <a:t>１）</a:t>
            </a:r>
            <a:r>
              <a:rPr dirty="0" sz="900" spc="20">
                <a:solidFill>
                  <a:srgbClr val="211F1F"/>
                </a:solidFill>
                <a:latin typeface="メイリオ"/>
                <a:cs typeface="メイリオ"/>
              </a:rPr>
              <a:t>。しばしば、入</a:t>
            </a:r>
            <a:r>
              <a:rPr dirty="0" sz="900">
                <a:solidFill>
                  <a:srgbClr val="211F1F"/>
                </a:solidFill>
                <a:latin typeface="メイリオ"/>
                <a:cs typeface="メイリオ"/>
              </a:rPr>
              <a:t> 眠困難型の不眠症と誤認されることがあります。周期性</a:t>
            </a:r>
            <a:r>
              <a:rPr dirty="0" sz="900" spc="10">
                <a:solidFill>
                  <a:srgbClr val="211F1F"/>
                </a:solidFill>
                <a:latin typeface="メイリオ"/>
                <a:cs typeface="メイリオ"/>
              </a:rPr>
              <a:t> </a:t>
            </a:r>
            <a:r>
              <a:rPr dirty="0" sz="900">
                <a:solidFill>
                  <a:srgbClr val="211F1F"/>
                </a:solidFill>
                <a:latin typeface="メイリオ"/>
                <a:cs typeface="メイリオ"/>
              </a:rPr>
              <a:t>四肢運動障害は睡眠中に四肢</a:t>
            </a:r>
            <a:r>
              <a:rPr dirty="0" sz="900" spc="10">
                <a:solidFill>
                  <a:srgbClr val="211F1F"/>
                </a:solidFill>
                <a:latin typeface="メイリオ"/>
                <a:cs typeface="メイリオ"/>
              </a:rPr>
              <a:t>（</a:t>
            </a:r>
            <a:r>
              <a:rPr dirty="0" sz="900" spc="5">
                <a:solidFill>
                  <a:srgbClr val="211F1F"/>
                </a:solidFill>
                <a:latin typeface="メイリオ"/>
                <a:cs typeface="メイリオ"/>
              </a:rPr>
              <a:t>特に下肢</a:t>
            </a:r>
            <a:r>
              <a:rPr dirty="0" sz="900" spc="10">
                <a:solidFill>
                  <a:srgbClr val="211F1F"/>
                </a:solidFill>
                <a:latin typeface="メイリオ"/>
                <a:cs typeface="メイリオ"/>
              </a:rPr>
              <a:t>）</a:t>
            </a:r>
            <a:r>
              <a:rPr dirty="0" sz="900">
                <a:solidFill>
                  <a:srgbClr val="211F1F"/>
                </a:solidFill>
                <a:latin typeface="メイリオ"/>
                <a:cs typeface="メイリオ"/>
              </a:rPr>
              <a:t>の不随意運動 </a:t>
            </a:r>
            <a:r>
              <a:rPr dirty="0" sz="900" spc="20">
                <a:solidFill>
                  <a:srgbClr val="211F1F"/>
                </a:solidFill>
                <a:latin typeface="メイリオ"/>
                <a:cs typeface="メイリオ"/>
              </a:rPr>
              <a:t>が繰り返し起こることにより中途覚醒を来たします</a:t>
            </a:r>
            <a:r>
              <a:rPr dirty="0" baseline="27777" sz="900" spc="30">
                <a:solidFill>
                  <a:srgbClr val="211F1F"/>
                </a:solidFill>
                <a:latin typeface="メイリオ"/>
                <a:cs typeface="メイリオ"/>
              </a:rPr>
              <a:t>１</a:t>
            </a:r>
            <a:r>
              <a:rPr dirty="0" baseline="27777" sz="900" spc="52">
                <a:solidFill>
                  <a:srgbClr val="211F1F"/>
                </a:solidFill>
                <a:latin typeface="メイリオ"/>
                <a:cs typeface="メイリオ"/>
              </a:rPr>
              <a:t>）</a:t>
            </a:r>
            <a:r>
              <a:rPr dirty="0" sz="900">
                <a:solidFill>
                  <a:srgbClr val="211F1F"/>
                </a:solidFill>
                <a:latin typeface="メイリオ"/>
                <a:cs typeface="メイリオ"/>
              </a:rPr>
              <a:t>。自覚症状に乏しい疾患ですが、症状が進行すると日中の </a:t>
            </a:r>
            <a:r>
              <a:rPr dirty="0" sz="900" spc="-5">
                <a:solidFill>
                  <a:srgbClr val="211F1F"/>
                </a:solidFill>
                <a:latin typeface="メイリオ"/>
                <a:cs typeface="メイリオ"/>
              </a:rPr>
              <a:t>倦怠感や眠気から、睡眠の不良を察知したり、中途覚醒</a:t>
            </a:r>
            <a:r>
              <a:rPr dirty="0" sz="900" spc="5">
                <a:solidFill>
                  <a:srgbClr val="211F1F"/>
                </a:solidFill>
                <a:latin typeface="メイリオ"/>
                <a:cs typeface="メイリオ"/>
              </a:rPr>
              <a:t> </a:t>
            </a:r>
            <a:r>
              <a:rPr dirty="0" sz="900">
                <a:solidFill>
                  <a:srgbClr val="211F1F"/>
                </a:solidFill>
                <a:latin typeface="メイリオ"/>
                <a:cs typeface="メイリオ"/>
              </a:rPr>
              <a:t>型の不眠症と誤認されたりすることもあります。閉塞性</a:t>
            </a:r>
            <a:r>
              <a:rPr dirty="0" sz="900" spc="10">
                <a:solidFill>
                  <a:srgbClr val="211F1F"/>
                </a:solidFill>
                <a:latin typeface="メイリオ"/>
                <a:cs typeface="メイリオ"/>
              </a:rPr>
              <a:t> </a:t>
            </a:r>
            <a:r>
              <a:rPr dirty="0" sz="900">
                <a:solidFill>
                  <a:srgbClr val="211F1F"/>
                </a:solidFill>
                <a:latin typeface="メイリオ"/>
                <a:cs typeface="メイリオ"/>
              </a:rPr>
              <a:t>睡眠時無呼吸は睡眠中に繰り返し生じる上気道の閉塞に より呼吸不全が生じ、それに引き続いて覚醒反応が生じ </a:t>
            </a:r>
            <a:r>
              <a:rPr dirty="0" sz="900" spc="25">
                <a:solidFill>
                  <a:srgbClr val="211F1F"/>
                </a:solidFill>
                <a:latin typeface="メイリオ"/>
                <a:cs typeface="メイリオ"/>
              </a:rPr>
              <a:t>ることによって頻回の中途覚醒を来たします</a:t>
            </a:r>
            <a:r>
              <a:rPr dirty="0" baseline="27777" sz="900" spc="52">
                <a:solidFill>
                  <a:srgbClr val="211F1F"/>
                </a:solidFill>
                <a:latin typeface="メイリオ"/>
                <a:cs typeface="メイリオ"/>
              </a:rPr>
              <a:t>１）</a:t>
            </a:r>
            <a:r>
              <a:rPr dirty="0" sz="900" spc="35">
                <a:solidFill>
                  <a:srgbClr val="211F1F"/>
                </a:solidFill>
                <a:latin typeface="メイリオ"/>
                <a:cs typeface="メイリオ"/>
              </a:rPr>
              <a:t>。閉塞</a:t>
            </a:r>
            <a:r>
              <a:rPr dirty="0" sz="900">
                <a:solidFill>
                  <a:srgbClr val="211F1F"/>
                </a:solidFill>
                <a:latin typeface="メイリオ"/>
                <a:cs typeface="メイリオ"/>
              </a:rPr>
              <a:t>性睡眠時無呼吸も周期性四肢運動障害と同様に、中途覚</a:t>
            </a:r>
            <a:endParaRPr sz="900">
              <a:latin typeface="メイリオ"/>
              <a:cs typeface="メイリオ"/>
            </a:endParaRPr>
          </a:p>
        </p:txBody>
      </p:sp>
      <p:sp>
        <p:nvSpPr>
          <p:cNvPr id="17" name="object 17"/>
          <p:cNvSpPr txBox="1"/>
          <p:nvPr/>
        </p:nvSpPr>
        <p:spPr>
          <a:xfrm>
            <a:off x="472236" y="9622332"/>
            <a:ext cx="2312035" cy="162560"/>
          </a:xfrm>
          <a:prstGeom prst="rect">
            <a:avLst/>
          </a:prstGeom>
        </p:spPr>
        <p:txBody>
          <a:bodyPr wrap="square" lIns="0" tIns="12700" rIns="0" bIns="0" rtlCol="0" vert="horz">
            <a:spAutoFit/>
          </a:bodyPr>
          <a:lstStyle/>
          <a:p>
            <a:pPr marL="12700">
              <a:lnSpc>
                <a:spcPct val="100000"/>
              </a:lnSpc>
              <a:spcBef>
                <a:spcPts val="100"/>
              </a:spcBef>
            </a:pPr>
            <a:r>
              <a:rPr dirty="0" sz="900" spc="-5">
                <a:solidFill>
                  <a:srgbClr val="211F1F"/>
                </a:solidFill>
                <a:latin typeface="メイリオ"/>
                <a:cs typeface="メイリオ"/>
              </a:rPr>
              <a:t>醒型の不眠症と誤認されることがあります。</a:t>
            </a:r>
            <a:endParaRPr sz="900">
              <a:latin typeface="メイリオ"/>
              <a:cs typeface="メイリオ"/>
            </a:endParaRPr>
          </a:p>
        </p:txBody>
      </p:sp>
      <p:sp>
        <p:nvSpPr>
          <p:cNvPr id="18" name="object 18"/>
          <p:cNvSpPr txBox="1"/>
          <p:nvPr/>
        </p:nvSpPr>
        <p:spPr>
          <a:xfrm>
            <a:off x="3524377" y="5985510"/>
            <a:ext cx="3221355" cy="1936750"/>
          </a:xfrm>
          <a:prstGeom prst="rect">
            <a:avLst/>
          </a:prstGeom>
        </p:spPr>
        <p:txBody>
          <a:bodyPr wrap="square" lIns="0" tIns="90170" rIns="0" bIns="0" rtlCol="0" vert="horz">
            <a:spAutoFit/>
          </a:bodyPr>
          <a:lstStyle/>
          <a:p>
            <a:pPr marL="38100">
              <a:lnSpc>
                <a:spcPct val="100000"/>
              </a:lnSpc>
              <a:spcBef>
                <a:spcPts val="710"/>
              </a:spcBef>
            </a:pPr>
            <a:r>
              <a:rPr dirty="0" sz="900" spc="-10">
                <a:solidFill>
                  <a:srgbClr val="00CC99"/>
                </a:solidFill>
                <a:latin typeface="メイリオ"/>
                <a:cs typeface="メイリオ"/>
              </a:rPr>
              <a:t>睡眠休養感の低下</a:t>
            </a:r>
            <a:endParaRPr sz="900">
              <a:latin typeface="メイリオ"/>
              <a:cs typeface="メイリオ"/>
            </a:endParaRPr>
          </a:p>
          <a:p>
            <a:pPr algn="ctr">
              <a:lnSpc>
                <a:spcPct val="100000"/>
              </a:lnSpc>
              <a:spcBef>
                <a:spcPts val="610"/>
              </a:spcBef>
            </a:pPr>
            <a:r>
              <a:rPr dirty="0" sz="900">
                <a:solidFill>
                  <a:srgbClr val="00AF50"/>
                </a:solidFill>
                <a:latin typeface="Wingdings"/>
                <a:cs typeface="Wingdings"/>
              </a:rPr>
              <a:t></a:t>
            </a:r>
            <a:r>
              <a:rPr dirty="0" sz="900" spc="434">
                <a:solidFill>
                  <a:srgbClr val="00AF50"/>
                </a:solidFill>
                <a:latin typeface="Times New Roman"/>
                <a:cs typeface="Times New Roman"/>
              </a:rPr>
              <a:t> </a:t>
            </a:r>
            <a:r>
              <a:rPr dirty="0" sz="900" spc="-5">
                <a:solidFill>
                  <a:srgbClr val="211F1F"/>
                </a:solidFill>
                <a:latin typeface="メイリオ"/>
                <a:cs typeface="メイリオ"/>
              </a:rPr>
              <a:t>睡眠休養感の低下が認められる代表的な睡眠障害として、</a:t>
            </a:r>
            <a:endParaRPr sz="900">
              <a:latin typeface="メイリオ"/>
              <a:cs typeface="メイリオ"/>
            </a:endParaRPr>
          </a:p>
          <a:p>
            <a:pPr algn="ctr" marL="30480">
              <a:lnSpc>
                <a:spcPct val="100000"/>
              </a:lnSpc>
              <a:spcBef>
                <a:spcPts val="219"/>
              </a:spcBef>
            </a:pPr>
            <a:r>
              <a:rPr dirty="0" sz="900">
                <a:solidFill>
                  <a:srgbClr val="211F1F"/>
                </a:solidFill>
                <a:latin typeface="メイリオ"/>
                <a:cs typeface="メイリオ"/>
              </a:rPr>
              <a:t>不眠症</a:t>
            </a:r>
            <a:r>
              <a:rPr dirty="0" baseline="27777" sz="900">
                <a:solidFill>
                  <a:srgbClr val="211F1F"/>
                </a:solidFill>
                <a:latin typeface="メイリオ"/>
                <a:cs typeface="メイリオ"/>
              </a:rPr>
              <a:t>２-</a:t>
            </a:r>
            <a:r>
              <a:rPr dirty="0" baseline="27777" sz="900" spc="-15">
                <a:solidFill>
                  <a:srgbClr val="211F1F"/>
                </a:solidFill>
                <a:latin typeface="メイリオ"/>
                <a:cs typeface="メイリオ"/>
              </a:rPr>
              <a:t>4）</a:t>
            </a:r>
            <a:r>
              <a:rPr dirty="0" sz="900">
                <a:solidFill>
                  <a:srgbClr val="211F1F"/>
                </a:solidFill>
                <a:latin typeface="メイリオ"/>
                <a:cs typeface="メイリオ"/>
              </a:rPr>
              <a:t>、睡眠不足症候群</a:t>
            </a:r>
            <a:r>
              <a:rPr dirty="0" baseline="27777" sz="900">
                <a:solidFill>
                  <a:srgbClr val="211F1F"/>
                </a:solidFill>
                <a:latin typeface="メイリオ"/>
                <a:cs typeface="メイリオ"/>
              </a:rPr>
              <a:t>５）</a:t>
            </a:r>
            <a:r>
              <a:rPr dirty="0" sz="900" spc="-5">
                <a:solidFill>
                  <a:srgbClr val="211F1F"/>
                </a:solidFill>
                <a:latin typeface="メイリオ"/>
                <a:cs typeface="メイリオ"/>
              </a:rPr>
              <a:t>、閉塞性睡眠時無呼吸</a:t>
            </a:r>
            <a:r>
              <a:rPr dirty="0" baseline="27777" sz="900" spc="-75">
                <a:solidFill>
                  <a:srgbClr val="211F1F"/>
                </a:solidFill>
                <a:latin typeface="メイリオ"/>
                <a:cs typeface="メイリオ"/>
              </a:rPr>
              <a:t>５</a:t>
            </a:r>
            <a:endParaRPr baseline="27777" sz="900">
              <a:latin typeface="メイリオ"/>
              <a:cs typeface="メイリオ"/>
            </a:endParaRPr>
          </a:p>
          <a:p>
            <a:pPr algn="ctr" marL="33020">
              <a:lnSpc>
                <a:spcPct val="100000"/>
              </a:lnSpc>
              <a:spcBef>
                <a:spcPts val="215"/>
              </a:spcBef>
            </a:pPr>
            <a:r>
              <a:rPr dirty="0" baseline="27777" sz="900">
                <a:solidFill>
                  <a:srgbClr val="211F1F"/>
                </a:solidFill>
                <a:latin typeface="メイリオ"/>
                <a:cs typeface="メイリオ"/>
              </a:rPr>
              <a:t>-６）</a:t>
            </a:r>
            <a:r>
              <a:rPr dirty="0" sz="900">
                <a:solidFill>
                  <a:srgbClr val="211F1F"/>
                </a:solidFill>
                <a:latin typeface="メイリオ"/>
                <a:cs typeface="メイリオ"/>
              </a:rPr>
              <a:t>、むずむず脚症候群</a:t>
            </a:r>
            <a:r>
              <a:rPr dirty="0" baseline="27777" sz="900">
                <a:solidFill>
                  <a:srgbClr val="211F1F"/>
                </a:solidFill>
                <a:latin typeface="メイリオ"/>
                <a:cs typeface="メイリオ"/>
              </a:rPr>
              <a:t>６）</a:t>
            </a:r>
            <a:r>
              <a:rPr dirty="0" sz="900" spc="-5">
                <a:solidFill>
                  <a:srgbClr val="211F1F"/>
                </a:solidFill>
                <a:latin typeface="メイリオ"/>
                <a:cs typeface="メイリオ"/>
              </a:rPr>
              <a:t>などがあります。いずれの睡</a:t>
            </a:r>
            <a:endParaRPr sz="900">
              <a:latin typeface="メイリオ"/>
              <a:cs typeface="メイリオ"/>
            </a:endParaRPr>
          </a:p>
          <a:p>
            <a:pPr algn="just" marL="182880" marR="138430">
              <a:lnSpc>
                <a:spcPct val="120000"/>
              </a:lnSpc>
            </a:pPr>
            <a:r>
              <a:rPr dirty="0" sz="900">
                <a:solidFill>
                  <a:srgbClr val="211F1F"/>
                </a:solidFill>
                <a:latin typeface="メイリオ"/>
                <a:cs typeface="メイリオ"/>
              </a:rPr>
              <a:t>眠障害においても、睡眠休養感の低下は、中途覚醒の増</a:t>
            </a:r>
            <a:r>
              <a:rPr dirty="0" sz="900" spc="25">
                <a:solidFill>
                  <a:srgbClr val="211F1F"/>
                </a:solidFill>
                <a:latin typeface="メイリオ"/>
                <a:cs typeface="メイリオ"/>
              </a:rPr>
              <a:t>加と睡眠効率の低下、睡眠時間の短縮に伴い</a:t>
            </a:r>
            <a:r>
              <a:rPr dirty="0" baseline="27777" sz="900" spc="52">
                <a:solidFill>
                  <a:srgbClr val="211F1F"/>
                </a:solidFill>
                <a:latin typeface="メイリオ"/>
                <a:cs typeface="メイリオ"/>
              </a:rPr>
              <a:t>３）</a:t>
            </a:r>
            <a:r>
              <a:rPr dirty="0" sz="900" spc="35">
                <a:solidFill>
                  <a:srgbClr val="211F1F"/>
                </a:solidFill>
                <a:latin typeface="メイリオ"/>
                <a:cs typeface="メイリオ"/>
              </a:rPr>
              <a:t>、睡眠</a:t>
            </a:r>
            <a:r>
              <a:rPr dirty="0" sz="900">
                <a:solidFill>
                  <a:srgbClr val="211F1F"/>
                </a:solidFill>
                <a:latin typeface="メイリオ"/>
                <a:cs typeface="メイリオ"/>
              </a:rPr>
              <a:t>による十分な休養が得られていない状態を反映していると考えられますが、その他にも、日中の眠気</a:t>
            </a:r>
            <a:r>
              <a:rPr dirty="0" baseline="27777" sz="900">
                <a:solidFill>
                  <a:srgbClr val="211F1F"/>
                </a:solidFill>
                <a:latin typeface="メイリオ"/>
                <a:cs typeface="メイリオ"/>
              </a:rPr>
              <a:t>4）</a:t>
            </a:r>
            <a:r>
              <a:rPr dirty="0" sz="900">
                <a:solidFill>
                  <a:srgbClr val="211F1F"/>
                </a:solidFill>
                <a:latin typeface="メイリオ"/>
                <a:cs typeface="メイリオ"/>
              </a:rPr>
              <a:t>、抑うつ</a:t>
            </a:r>
            <a:r>
              <a:rPr dirty="0" sz="900" spc="10">
                <a:solidFill>
                  <a:srgbClr val="211F1F"/>
                </a:solidFill>
                <a:latin typeface="メイリオ"/>
                <a:cs typeface="メイリオ"/>
              </a:rPr>
              <a:t>症状</a:t>
            </a:r>
            <a:r>
              <a:rPr dirty="0" baseline="27777" sz="900">
                <a:solidFill>
                  <a:srgbClr val="211F1F"/>
                </a:solidFill>
                <a:latin typeface="メイリオ"/>
                <a:cs typeface="メイリオ"/>
              </a:rPr>
              <a:t>３，５、７</a:t>
            </a:r>
            <a:r>
              <a:rPr dirty="0" baseline="27777" sz="900" spc="15">
                <a:solidFill>
                  <a:srgbClr val="211F1F"/>
                </a:solidFill>
                <a:latin typeface="メイリオ"/>
                <a:cs typeface="メイリオ"/>
              </a:rPr>
              <a:t>）</a:t>
            </a:r>
            <a:r>
              <a:rPr dirty="0" sz="900">
                <a:solidFill>
                  <a:srgbClr val="211F1F"/>
                </a:solidFill>
                <a:latin typeface="メイリオ"/>
                <a:cs typeface="メイリオ"/>
              </a:rPr>
              <a:t>なども睡眠休養感の低下と関連することが示されており、これらの複合的な要因が睡眠休養感の低下に寄与していると思われます。</a:t>
            </a:r>
            <a:endParaRPr sz="900">
              <a:latin typeface="メイリオ"/>
              <a:cs typeface="メイリオ"/>
            </a:endParaRPr>
          </a:p>
        </p:txBody>
      </p:sp>
      <p:sp>
        <p:nvSpPr>
          <p:cNvPr id="19" name="object 19"/>
          <p:cNvSpPr txBox="1"/>
          <p:nvPr/>
        </p:nvSpPr>
        <p:spPr>
          <a:xfrm>
            <a:off x="278688" y="3481196"/>
            <a:ext cx="3060065" cy="2216150"/>
          </a:xfrm>
          <a:prstGeom prst="rect">
            <a:avLst/>
          </a:prstGeom>
        </p:spPr>
        <p:txBody>
          <a:bodyPr wrap="square" lIns="0" tIns="40005" rIns="0" bIns="0" rtlCol="0" vert="horz">
            <a:spAutoFit/>
          </a:bodyPr>
          <a:lstStyle/>
          <a:p>
            <a:pPr algn="just" marL="12700">
              <a:lnSpc>
                <a:spcPct val="100000"/>
              </a:lnSpc>
              <a:spcBef>
                <a:spcPts val="315"/>
              </a:spcBef>
            </a:pPr>
            <a:r>
              <a:rPr dirty="0" sz="900">
                <a:solidFill>
                  <a:srgbClr val="00AF50"/>
                </a:solidFill>
                <a:latin typeface="Wingdings"/>
                <a:cs typeface="Wingdings"/>
              </a:rPr>
              <a:t></a:t>
            </a:r>
            <a:r>
              <a:rPr dirty="0" sz="900" spc="495">
                <a:solidFill>
                  <a:srgbClr val="00AF50"/>
                </a:solidFill>
                <a:latin typeface="Times New Roman"/>
                <a:cs typeface="Times New Roman"/>
              </a:rPr>
              <a:t>  </a:t>
            </a:r>
            <a:r>
              <a:rPr dirty="0" sz="900">
                <a:solidFill>
                  <a:srgbClr val="211F1F"/>
                </a:solidFill>
                <a:latin typeface="メイリオ"/>
                <a:cs typeface="メイリオ"/>
              </a:rPr>
              <a:t>眠れない（不眠</a:t>
            </a:r>
            <a:r>
              <a:rPr dirty="0" sz="900" spc="50">
                <a:solidFill>
                  <a:srgbClr val="211F1F"/>
                </a:solidFill>
                <a:latin typeface="メイリオ"/>
                <a:cs typeface="メイリオ"/>
              </a:rPr>
              <a:t>）</a:t>
            </a:r>
            <a:r>
              <a:rPr dirty="0" sz="900" spc="-5">
                <a:solidFill>
                  <a:srgbClr val="211F1F"/>
                </a:solidFill>
                <a:latin typeface="メイリオ"/>
                <a:cs typeface="メイリオ"/>
              </a:rPr>
              <a:t>、眠っても休養がとれた感覚がない</a:t>
            </a:r>
            <a:endParaRPr sz="900">
              <a:latin typeface="メイリオ"/>
              <a:cs typeface="メイリオ"/>
            </a:endParaRPr>
          </a:p>
          <a:p>
            <a:pPr algn="just" marL="157480" marR="6985">
              <a:lnSpc>
                <a:spcPct val="120000"/>
              </a:lnSpc>
            </a:pPr>
            <a:r>
              <a:rPr dirty="0" sz="900">
                <a:solidFill>
                  <a:srgbClr val="211F1F"/>
                </a:solidFill>
                <a:latin typeface="メイリオ"/>
                <a:cs typeface="メイリオ"/>
              </a:rPr>
              <a:t>（睡眠休養感の低下）、日中の眠気・居眠り（過眠）</a:t>
            </a:r>
            <a:r>
              <a:rPr dirty="0" sz="900" spc="-50">
                <a:solidFill>
                  <a:srgbClr val="211F1F"/>
                </a:solidFill>
                <a:latin typeface="メイリオ"/>
                <a:cs typeface="メイリオ"/>
              </a:rPr>
              <a:t>な</a:t>
            </a:r>
            <a:r>
              <a:rPr dirty="0" sz="900" spc="-5">
                <a:solidFill>
                  <a:srgbClr val="211F1F"/>
                </a:solidFill>
                <a:latin typeface="メイリオ"/>
                <a:cs typeface="メイリオ"/>
              </a:rPr>
              <a:t>どの睡眠に関連する症状は、「睡眠環境、生活習慣、嗜好品」によって生じる場合と「睡眠障害」によって生じる場合があります。前者が原因の場合は本ガイドに記載されている事項を実践して、睡眠に影響を及ぼしうる不</a:t>
            </a:r>
            <a:r>
              <a:rPr dirty="0" sz="900" spc="-10">
                <a:solidFill>
                  <a:srgbClr val="211F1F"/>
                </a:solidFill>
                <a:latin typeface="メイリオ"/>
                <a:cs typeface="メイリオ"/>
              </a:rPr>
              <a:t>適切な睡眠環境、生活習慣、嗜好品のとり方を是正する</a:t>
            </a:r>
            <a:r>
              <a:rPr dirty="0" sz="900" spc="-5">
                <a:solidFill>
                  <a:srgbClr val="211F1F"/>
                </a:solidFill>
                <a:latin typeface="メイリオ"/>
                <a:cs typeface="メイリオ"/>
              </a:rPr>
              <a:t>ことにより、睡眠に関連する症状を改善させることがで</a:t>
            </a:r>
            <a:r>
              <a:rPr dirty="0" sz="900" spc="-15">
                <a:solidFill>
                  <a:srgbClr val="211F1F"/>
                </a:solidFill>
                <a:latin typeface="メイリオ"/>
                <a:cs typeface="メイリオ"/>
              </a:rPr>
              <a:t>きます。</a:t>
            </a:r>
            <a:endParaRPr sz="900">
              <a:latin typeface="メイリオ"/>
              <a:cs typeface="メイリオ"/>
            </a:endParaRPr>
          </a:p>
          <a:p>
            <a:pPr algn="just" marL="157480" marR="6350" indent="-144780">
              <a:lnSpc>
                <a:spcPct val="120000"/>
              </a:lnSpc>
              <a:spcBef>
                <a:spcPts val="3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他方で、睡眠障害が原因の場合はこれらの是正だけでは睡眠に関連する症状が改善しない場合があります。本ガイドに記載されている事項を実践しても十分な時間眠れない、睡眠で休養感が得られない、日中の眠気が強いな</a:t>
            </a:r>
            <a:endParaRPr sz="900">
              <a:latin typeface="メイリオ"/>
              <a:cs typeface="メイリオ"/>
            </a:endParaRPr>
          </a:p>
        </p:txBody>
      </p:sp>
      <p:sp>
        <p:nvSpPr>
          <p:cNvPr id="20" name="object 20"/>
          <p:cNvSpPr txBox="1"/>
          <p:nvPr/>
        </p:nvSpPr>
        <p:spPr>
          <a:xfrm>
            <a:off x="3501009" y="3481196"/>
            <a:ext cx="3058795" cy="1557655"/>
          </a:xfrm>
          <a:prstGeom prst="rect">
            <a:avLst/>
          </a:prstGeom>
        </p:spPr>
        <p:txBody>
          <a:bodyPr wrap="square" lIns="0" tIns="12700" rIns="0" bIns="0" rtlCol="0" vert="horz">
            <a:spAutoFit/>
          </a:bodyPr>
          <a:lstStyle/>
          <a:p>
            <a:pPr marL="156845" marR="8255">
              <a:lnSpc>
                <a:spcPct val="120000"/>
              </a:lnSpc>
              <a:spcBef>
                <a:spcPts val="100"/>
              </a:spcBef>
            </a:pPr>
            <a:r>
              <a:rPr dirty="0" sz="900">
                <a:solidFill>
                  <a:srgbClr val="211F1F"/>
                </a:solidFill>
                <a:latin typeface="メイリオ"/>
                <a:cs typeface="メイリオ"/>
              </a:rPr>
              <a:t>どの</a:t>
            </a:r>
            <a:r>
              <a:rPr dirty="0" sz="900" spc="-5">
                <a:latin typeface="メイリオ"/>
                <a:cs typeface="メイリオ"/>
              </a:rPr>
              <a:t>症状が継続し、それらの症状が日中の生活に影響を及ぼしている場合は、速やかに医師に相談しましょう。</a:t>
            </a:r>
            <a:endParaRPr sz="900">
              <a:latin typeface="メイリオ"/>
              <a:cs typeface="メイリオ"/>
            </a:endParaRPr>
          </a:p>
          <a:p>
            <a:pPr algn="just" marL="156845" marR="5080" indent="-144780">
              <a:lnSpc>
                <a:spcPct val="120000"/>
              </a:lnSpc>
              <a:spcBef>
                <a:spcPts val="3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latin typeface="メイリオ"/>
                <a:cs typeface="メイリオ"/>
              </a:rPr>
              <a:t>「睡眠障害について」では、①睡眠時間の短縮、②睡眠休養感の低下、③日中の眠気・居眠り、➃社会的に望ま</a:t>
            </a:r>
            <a:r>
              <a:rPr dirty="0" sz="900">
                <a:latin typeface="メイリオ"/>
                <a:cs typeface="メイリオ"/>
              </a:rPr>
              <a:t>しいタイミングに合わせて寝起きできない（</a:t>
            </a:r>
            <a:r>
              <a:rPr dirty="0" sz="900" spc="-10">
                <a:latin typeface="メイリオ"/>
                <a:cs typeface="メイリオ"/>
              </a:rPr>
              <a:t>朝起きられ</a:t>
            </a:r>
            <a:r>
              <a:rPr dirty="0" sz="900">
                <a:latin typeface="メイリオ"/>
                <a:cs typeface="メイリオ"/>
              </a:rPr>
              <a:t>ない、朝早く起きすぎてしまう）</a:t>
            </a:r>
            <a:r>
              <a:rPr dirty="0" sz="900" spc="-5">
                <a:latin typeface="メイリオ"/>
                <a:cs typeface="メイリオ"/>
              </a:rPr>
              <a:t>などの症状を呈する代表的な睡眠障害に関して概説します。また、各睡眠障害のある人が、本ガイドを活用する際のポイントも記載し</a:t>
            </a:r>
            <a:r>
              <a:rPr dirty="0" sz="900" spc="-10">
                <a:latin typeface="メイリオ"/>
                <a:cs typeface="メイリオ"/>
              </a:rPr>
              <a:t>ています。</a:t>
            </a:r>
            <a:endParaRPr sz="900">
              <a:latin typeface="メイリオ"/>
              <a:cs typeface="メイリオ"/>
            </a:endParaRPr>
          </a:p>
        </p:txBody>
      </p:sp>
      <p:sp>
        <p:nvSpPr>
          <p:cNvPr id="21" name="object 21"/>
          <p:cNvSpPr txBox="1"/>
          <p:nvPr/>
        </p:nvSpPr>
        <p:spPr>
          <a:xfrm>
            <a:off x="2685288" y="396240"/>
            <a:ext cx="1487805" cy="189230"/>
          </a:xfrm>
          <a:prstGeom prst="rect">
            <a:avLst/>
          </a:prstGeom>
          <a:solidFill>
            <a:srgbClr val="00CC99"/>
          </a:solidFill>
        </p:spPr>
        <p:txBody>
          <a:bodyPr wrap="square" lIns="0" tIns="0" rIns="0" bIns="0" rtlCol="0" vert="horz">
            <a:spAutoFit/>
          </a:bodyPr>
          <a:lstStyle/>
          <a:p>
            <a:pPr marL="212725">
              <a:lnSpc>
                <a:spcPts val="1315"/>
              </a:lnSpc>
            </a:pPr>
            <a:r>
              <a:rPr dirty="0" sz="1200" spc="-10">
                <a:solidFill>
                  <a:srgbClr val="FFFFFF"/>
                </a:solidFill>
                <a:latin typeface="Calibri"/>
                <a:cs typeface="Calibri"/>
              </a:rPr>
              <a:t>INFORMATION</a:t>
            </a:r>
            <a:r>
              <a:rPr dirty="0" sz="1200" spc="-10">
                <a:solidFill>
                  <a:srgbClr val="FFFFFF"/>
                </a:solidFill>
                <a:latin typeface="メイリオ"/>
                <a:cs typeface="メイリオ"/>
              </a:rPr>
              <a:t>４</a:t>
            </a:r>
            <a:endParaRPr sz="1200">
              <a:latin typeface="メイリオ"/>
              <a:cs typeface="メイリオ"/>
            </a:endParaRPr>
          </a:p>
        </p:txBody>
      </p:sp>
      <p:sp>
        <p:nvSpPr>
          <p:cNvPr id="22" name="object 22"/>
          <p:cNvSpPr txBox="1"/>
          <p:nvPr/>
        </p:nvSpPr>
        <p:spPr>
          <a:xfrm>
            <a:off x="3362705" y="9583623"/>
            <a:ext cx="160020" cy="186690"/>
          </a:xfrm>
          <a:prstGeom prst="rect">
            <a:avLst/>
          </a:prstGeom>
        </p:spPr>
        <p:txBody>
          <a:bodyPr wrap="square" lIns="0" tIns="13335" rIns="0" bIns="0" rtlCol="0" vert="horz">
            <a:spAutoFit/>
          </a:bodyPr>
          <a:lstStyle/>
          <a:p>
            <a:pPr marL="12700">
              <a:lnSpc>
                <a:spcPct val="100000"/>
              </a:lnSpc>
              <a:spcBef>
                <a:spcPts val="105"/>
              </a:spcBef>
            </a:pPr>
            <a:r>
              <a:rPr dirty="0" sz="1050" spc="-25">
                <a:solidFill>
                  <a:srgbClr val="888888"/>
                </a:solidFill>
                <a:latin typeface="ＭＳ ゴシック"/>
                <a:cs typeface="ＭＳ ゴシック"/>
              </a:rPr>
              <a:t>33</a:t>
            </a:r>
            <a:endParaRPr sz="1050">
              <a:latin typeface="ＭＳ ゴシック"/>
              <a:cs typeface="ＭＳ ゴシック"/>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15483" y="81534"/>
            <a:ext cx="1084580" cy="147955"/>
          </a:xfrm>
          <a:prstGeom prst="rect">
            <a:avLst/>
          </a:prstGeom>
        </p:spPr>
        <p:txBody>
          <a:bodyPr wrap="square" lIns="0" tIns="12700" rIns="0" bIns="0" rtlCol="0" vert="horz">
            <a:spAutoFit/>
          </a:bodyPr>
          <a:lstStyle/>
          <a:p>
            <a:pPr marL="12700">
              <a:lnSpc>
                <a:spcPct val="100000"/>
              </a:lnSpc>
              <a:spcBef>
                <a:spcPts val="100"/>
              </a:spcBef>
            </a:pPr>
            <a:r>
              <a:rPr dirty="0" sz="800" spc="-55" b="1">
                <a:solidFill>
                  <a:srgbClr val="00CC99"/>
                </a:solidFill>
                <a:latin typeface="メイリオ"/>
                <a:cs typeface="メイリオ"/>
              </a:rPr>
              <a:t>睡眠障害について</a:t>
            </a:r>
            <a:r>
              <a:rPr dirty="0" sz="800" spc="-65" b="1">
                <a:solidFill>
                  <a:srgbClr val="00CC99"/>
                </a:solidFill>
                <a:latin typeface="メイリオ"/>
                <a:cs typeface="メイリオ"/>
              </a:rPr>
              <a:t>（</a:t>
            </a:r>
            <a:r>
              <a:rPr dirty="0" sz="800" spc="-50" b="1">
                <a:solidFill>
                  <a:srgbClr val="00CC99"/>
                </a:solidFill>
                <a:latin typeface="メイリオ"/>
                <a:cs typeface="メイリオ"/>
              </a:rPr>
              <a:t>案）</a:t>
            </a:r>
            <a:endParaRPr sz="800">
              <a:latin typeface="メイリオ"/>
              <a:cs typeface="メイリオ"/>
            </a:endParaRPr>
          </a:p>
        </p:txBody>
      </p:sp>
      <p:sp>
        <p:nvSpPr>
          <p:cNvPr id="3" name="object 3"/>
          <p:cNvSpPr/>
          <p:nvPr/>
        </p:nvSpPr>
        <p:spPr>
          <a:xfrm>
            <a:off x="286511" y="3236976"/>
            <a:ext cx="251460" cy="251460"/>
          </a:xfrm>
          <a:custGeom>
            <a:avLst/>
            <a:gdLst/>
            <a:ahLst/>
            <a:cxnLst/>
            <a:rect l="l" t="t" r="r" b="b"/>
            <a:pathLst>
              <a:path w="251459" h="251460">
                <a:moveTo>
                  <a:pt x="251460" y="0"/>
                </a:moveTo>
                <a:lnTo>
                  <a:pt x="0" y="0"/>
                </a:lnTo>
                <a:lnTo>
                  <a:pt x="0" y="251460"/>
                </a:lnTo>
                <a:lnTo>
                  <a:pt x="251460" y="251460"/>
                </a:lnTo>
                <a:lnTo>
                  <a:pt x="251460" y="0"/>
                </a:lnTo>
                <a:close/>
              </a:path>
            </a:pathLst>
          </a:custGeom>
          <a:solidFill>
            <a:srgbClr val="00CC99"/>
          </a:solidFill>
        </p:spPr>
        <p:txBody>
          <a:bodyPr wrap="square" lIns="0" tIns="0" rIns="0" bIns="0" rtlCol="0"/>
          <a:lstStyle/>
          <a:p/>
        </p:txBody>
      </p:sp>
      <p:sp>
        <p:nvSpPr>
          <p:cNvPr id="4" name="object 4"/>
          <p:cNvSpPr txBox="1"/>
          <p:nvPr/>
        </p:nvSpPr>
        <p:spPr>
          <a:xfrm>
            <a:off x="177495" y="3249625"/>
            <a:ext cx="368300" cy="436880"/>
          </a:xfrm>
          <a:prstGeom prst="rect">
            <a:avLst/>
          </a:prstGeom>
        </p:spPr>
        <p:txBody>
          <a:bodyPr wrap="square" lIns="0" tIns="12700" rIns="0" bIns="0" rtlCol="0" vert="horz">
            <a:spAutoFit/>
          </a:bodyPr>
          <a:lstStyle/>
          <a:p>
            <a:pPr algn="r" marR="48895">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a:p>
            <a:pPr algn="r" marR="5080">
              <a:lnSpc>
                <a:spcPct val="100000"/>
              </a:lnSpc>
              <a:spcBef>
                <a:spcPts val="715"/>
              </a:spcBef>
            </a:pPr>
            <a:r>
              <a:rPr dirty="0" sz="900" spc="-20">
                <a:solidFill>
                  <a:srgbClr val="00CC99"/>
                </a:solidFill>
                <a:latin typeface="メイリオ"/>
                <a:cs typeface="メイリオ"/>
              </a:rPr>
              <a:t>不眠症</a:t>
            </a:r>
            <a:endParaRPr sz="900">
              <a:latin typeface="メイリオ"/>
              <a:cs typeface="メイリオ"/>
            </a:endParaRPr>
          </a:p>
        </p:txBody>
      </p:sp>
      <p:sp>
        <p:nvSpPr>
          <p:cNvPr id="13" name="object 13"/>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34</a:t>
            </a:r>
          </a:p>
        </p:txBody>
      </p:sp>
      <p:sp>
        <p:nvSpPr>
          <p:cNvPr id="5" name="object 5"/>
          <p:cNvSpPr txBox="1"/>
          <p:nvPr/>
        </p:nvSpPr>
        <p:spPr>
          <a:xfrm>
            <a:off x="638555" y="3236976"/>
            <a:ext cx="5941060" cy="251460"/>
          </a:xfrm>
          <a:prstGeom prst="rect">
            <a:avLst/>
          </a:prstGeom>
          <a:solidFill>
            <a:srgbClr val="00CC99"/>
          </a:solidFill>
        </p:spPr>
        <p:txBody>
          <a:bodyPr wrap="square" lIns="0" tIns="25400" rIns="0" bIns="0" rtlCol="0" vert="horz">
            <a:spAutoFit/>
          </a:bodyPr>
          <a:lstStyle/>
          <a:p>
            <a:pPr marL="91440">
              <a:lnSpc>
                <a:spcPct val="100000"/>
              </a:lnSpc>
              <a:spcBef>
                <a:spcPts val="200"/>
              </a:spcBef>
            </a:pPr>
            <a:r>
              <a:rPr dirty="0" sz="1200" spc="-15" b="1">
                <a:solidFill>
                  <a:srgbClr val="FFFFFF"/>
                </a:solidFill>
                <a:latin typeface="メイリオ"/>
                <a:cs typeface="メイリオ"/>
              </a:rPr>
              <a:t>各種睡眠障害について</a:t>
            </a:r>
            <a:endParaRPr sz="1200">
              <a:latin typeface="メイリオ"/>
              <a:cs typeface="メイリオ"/>
            </a:endParaRPr>
          </a:p>
        </p:txBody>
      </p:sp>
      <p:sp>
        <p:nvSpPr>
          <p:cNvPr id="6" name="object 6"/>
          <p:cNvSpPr txBox="1"/>
          <p:nvPr/>
        </p:nvSpPr>
        <p:spPr>
          <a:xfrm>
            <a:off x="217017" y="284226"/>
            <a:ext cx="3119120" cy="2812415"/>
          </a:xfrm>
          <a:prstGeom prst="rect">
            <a:avLst/>
          </a:prstGeom>
        </p:spPr>
        <p:txBody>
          <a:bodyPr wrap="square" lIns="0" tIns="90805" rIns="0" bIns="0" rtlCol="0" vert="horz">
            <a:spAutoFit/>
          </a:bodyPr>
          <a:lstStyle/>
          <a:p>
            <a:pPr marL="38100">
              <a:lnSpc>
                <a:spcPct val="100000"/>
              </a:lnSpc>
              <a:spcBef>
                <a:spcPts val="715"/>
              </a:spcBef>
            </a:pPr>
            <a:r>
              <a:rPr dirty="0" sz="900" spc="-10">
                <a:solidFill>
                  <a:srgbClr val="00CC99"/>
                </a:solidFill>
                <a:latin typeface="メイリオ"/>
                <a:cs typeface="メイリオ"/>
              </a:rPr>
              <a:t>日中の眠気・居眠り</a:t>
            </a:r>
            <a:endParaRPr sz="900">
              <a:latin typeface="メイリオ"/>
              <a:cs typeface="メイリオ"/>
            </a:endParaRPr>
          </a:p>
          <a:p>
            <a:pPr algn="just" marL="182245" marR="30480" indent="-144780">
              <a:lnSpc>
                <a:spcPct val="120000"/>
              </a:lnSpc>
              <a:spcBef>
                <a:spcPts val="3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日中の眠気や居眠りを主症状とする代表的な睡眠障害として、睡眠不足症候群、閉塞性睡眠時無呼吸、周期性四</a:t>
            </a:r>
            <a:r>
              <a:rPr dirty="0" sz="900">
                <a:solidFill>
                  <a:srgbClr val="211F1F"/>
                </a:solidFill>
                <a:latin typeface="メイリオ"/>
                <a:cs typeface="メイリオ"/>
              </a:rPr>
              <a:t>肢運動障害、過眠症などがあります</a:t>
            </a:r>
            <a:r>
              <a:rPr dirty="0" baseline="27777" sz="900">
                <a:solidFill>
                  <a:srgbClr val="211F1F"/>
                </a:solidFill>
                <a:latin typeface="メイリオ"/>
                <a:cs typeface="メイリオ"/>
              </a:rPr>
              <a:t>８）</a:t>
            </a:r>
            <a:r>
              <a:rPr dirty="0" sz="900" spc="-10">
                <a:solidFill>
                  <a:srgbClr val="211F1F"/>
                </a:solidFill>
                <a:latin typeface="メイリオ"/>
                <a:cs typeface="メイリオ"/>
              </a:rPr>
              <a:t>。睡眠不足症候群</a:t>
            </a:r>
            <a:r>
              <a:rPr dirty="0" sz="900" spc="-5">
                <a:solidFill>
                  <a:srgbClr val="211F1F"/>
                </a:solidFill>
                <a:latin typeface="メイリオ"/>
                <a:cs typeface="メイリオ"/>
              </a:rPr>
              <a:t>は、十分な睡眠の機会を確保していないために睡眠不足</a:t>
            </a:r>
            <a:r>
              <a:rPr dirty="0" sz="900">
                <a:solidFill>
                  <a:srgbClr val="211F1F"/>
                </a:solidFill>
                <a:latin typeface="メイリオ"/>
                <a:cs typeface="メイリオ"/>
              </a:rPr>
              <a:t>となり、眠気が生じます</a:t>
            </a:r>
            <a:r>
              <a:rPr dirty="0" baseline="27777" sz="900">
                <a:solidFill>
                  <a:srgbClr val="211F1F"/>
                </a:solidFill>
                <a:latin typeface="メイリオ"/>
                <a:cs typeface="メイリオ"/>
              </a:rPr>
              <a:t>１）</a:t>
            </a:r>
            <a:r>
              <a:rPr dirty="0" sz="900" spc="-5">
                <a:solidFill>
                  <a:srgbClr val="211F1F"/>
                </a:solidFill>
                <a:latin typeface="メイリオ"/>
                <a:cs typeface="メイリオ"/>
              </a:rPr>
              <a:t>。閉塞性睡眠時無呼吸、周期性四肢運動障害は、十分な睡眠の機会を確保しているにもかかわらず、夜間の睡眠による休息機能が十分発揮しないため、日中に不足分の睡眠欲求が生じた結果、眠気</a:t>
            </a:r>
            <a:r>
              <a:rPr dirty="0" sz="900">
                <a:solidFill>
                  <a:srgbClr val="211F1F"/>
                </a:solidFill>
                <a:latin typeface="メイリオ"/>
                <a:cs typeface="メイリオ"/>
              </a:rPr>
              <a:t>や居眠りとなって現れます</a:t>
            </a:r>
            <a:r>
              <a:rPr dirty="0" baseline="27777" sz="900">
                <a:solidFill>
                  <a:srgbClr val="211F1F"/>
                </a:solidFill>
                <a:latin typeface="メイリオ"/>
                <a:cs typeface="メイリオ"/>
              </a:rPr>
              <a:t>８）</a:t>
            </a:r>
            <a:r>
              <a:rPr dirty="0" sz="900" spc="-5">
                <a:solidFill>
                  <a:srgbClr val="211F1F"/>
                </a:solidFill>
                <a:latin typeface="メイリオ"/>
                <a:cs typeface="メイリオ"/>
              </a:rPr>
              <a:t>。過眠症は、夜間の睡眠はある程度休息機能を発揮しているにもかかわらず、日中</a:t>
            </a:r>
            <a:r>
              <a:rPr dirty="0" sz="900">
                <a:solidFill>
                  <a:srgbClr val="211F1F"/>
                </a:solidFill>
                <a:latin typeface="メイリオ"/>
                <a:cs typeface="メイリオ"/>
              </a:rPr>
              <a:t>に眠気や居眠りが生じます</a:t>
            </a:r>
            <a:r>
              <a:rPr dirty="0" baseline="27777" sz="900">
                <a:solidFill>
                  <a:srgbClr val="211F1F"/>
                </a:solidFill>
                <a:latin typeface="メイリオ"/>
                <a:cs typeface="メイリオ"/>
              </a:rPr>
              <a:t>１）</a:t>
            </a:r>
            <a:r>
              <a:rPr dirty="0" sz="900" spc="-50">
                <a:solidFill>
                  <a:srgbClr val="211F1F"/>
                </a:solidFill>
                <a:latin typeface="メイリオ"/>
                <a:cs typeface="メイリオ"/>
              </a:rPr>
              <a:t>。</a:t>
            </a:r>
            <a:endParaRPr sz="900">
              <a:latin typeface="メイリオ"/>
              <a:cs typeface="メイリオ"/>
            </a:endParaRPr>
          </a:p>
          <a:p>
            <a:pPr algn="just" marL="182245" marR="30480" indent="-144780">
              <a:lnSpc>
                <a:spcPct val="120100"/>
              </a:lnSpc>
              <a:spcBef>
                <a:spcPts val="40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多くの睡眠障害で日中に生じる眠気は、慢性的に持続することがほとんどですが、重症の閉塞性睡眠時無呼吸で</a:t>
            </a:r>
            <a:r>
              <a:rPr dirty="0" sz="900">
                <a:solidFill>
                  <a:srgbClr val="211F1F"/>
                </a:solidFill>
                <a:latin typeface="メイリオ"/>
                <a:cs typeface="メイリオ"/>
              </a:rPr>
              <a:t>は突発的な居眠りが生じることがあります</a:t>
            </a:r>
            <a:r>
              <a:rPr dirty="0" baseline="27777" sz="900">
                <a:solidFill>
                  <a:srgbClr val="211F1F"/>
                </a:solidFill>
                <a:latin typeface="メイリオ"/>
                <a:cs typeface="メイリオ"/>
              </a:rPr>
              <a:t>９）</a:t>
            </a:r>
            <a:r>
              <a:rPr dirty="0" sz="900" spc="-10">
                <a:solidFill>
                  <a:srgbClr val="211F1F"/>
                </a:solidFill>
                <a:latin typeface="メイリオ"/>
                <a:cs typeface="メイリオ"/>
              </a:rPr>
              <a:t>。また、過</a:t>
            </a:r>
            <a:r>
              <a:rPr dirty="0" sz="900" spc="-5">
                <a:solidFill>
                  <a:srgbClr val="211F1F"/>
                </a:solidFill>
                <a:latin typeface="メイリオ"/>
                <a:cs typeface="メイリオ"/>
              </a:rPr>
              <a:t>眠症の中でもナルコレプシーという疾患では、発作的に</a:t>
            </a:r>
            <a:endParaRPr sz="900">
              <a:latin typeface="メイリオ"/>
              <a:cs typeface="メイリオ"/>
            </a:endParaRPr>
          </a:p>
        </p:txBody>
      </p:sp>
      <p:sp>
        <p:nvSpPr>
          <p:cNvPr id="7" name="object 7"/>
          <p:cNvSpPr txBox="1"/>
          <p:nvPr/>
        </p:nvSpPr>
        <p:spPr>
          <a:xfrm>
            <a:off x="3596385" y="335149"/>
            <a:ext cx="2974340" cy="519430"/>
          </a:xfrm>
          <a:prstGeom prst="rect">
            <a:avLst/>
          </a:prstGeom>
        </p:spPr>
        <p:txBody>
          <a:bodyPr wrap="square" lIns="0" tIns="12065" rIns="0" bIns="0" rtlCol="0" vert="horz">
            <a:spAutoFit/>
          </a:bodyPr>
          <a:lstStyle/>
          <a:p>
            <a:pPr algn="just" marL="38100" marR="30480">
              <a:lnSpc>
                <a:spcPct val="120100"/>
              </a:lnSpc>
              <a:spcBef>
                <a:spcPts val="95"/>
              </a:spcBef>
            </a:pPr>
            <a:r>
              <a:rPr dirty="0" sz="900" spc="-5">
                <a:solidFill>
                  <a:srgbClr val="211F1F"/>
                </a:solidFill>
                <a:latin typeface="メイリオ"/>
                <a:cs typeface="メイリオ"/>
              </a:rPr>
              <a:t>強い眠気・居眠りが繰り返し生じますが、発作からは極</a:t>
            </a:r>
            <a:r>
              <a:rPr dirty="0" sz="900">
                <a:solidFill>
                  <a:srgbClr val="211F1F"/>
                </a:solidFill>
                <a:latin typeface="メイリオ"/>
                <a:cs typeface="メイリオ"/>
              </a:rPr>
              <a:t>めて短時間（数分間）</a:t>
            </a:r>
            <a:r>
              <a:rPr dirty="0" sz="900" spc="-5">
                <a:solidFill>
                  <a:srgbClr val="211F1F"/>
                </a:solidFill>
                <a:latin typeface="メイリオ"/>
                <a:cs typeface="メイリオ"/>
              </a:rPr>
              <a:t>で回復し、発作からの回復後は、</a:t>
            </a:r>
            <a:r>
              <a:rPr dirty="0" sz="900">
                <a:solidFill>
                  <a:srgbClr val="211F1F"/>
                </a:solidFill>
                <a:latin typeface="メイリオ"/>
                <a:cs typeface="メイリオ"/>
              </a:rPr>
              <a:t>眠気が解消したかのようにみえます</a:t>
            </a:r>
            <a:r>
              <a:rPr dirty="0" baseline="27777" sz="900">
                <a:solidFill>
                  <a:srgbClr val="211F1F"/>
                </a:solidFill>
                <a:latin typeface="メイリオ"/>
                <a:cs typeface="メイリオ"/>
              </a:rPr>
              <a:t>１）</a:t>
            </a:r>
            <a:r>
              <a:rPr dirty="0" sz="900" spc="-50">
                <a:solidFill>
                  <a:srgbClr val="211F1F"/>
                </a:solidFill>
                <a:latin typeface="メイリオ"/>
                <a:cs typeface="メイリオ"/>
              </a:rPr>
              <a:t>。</a:t>
            </a:r>
            <a:endParaRPr sz="900">
              <a:latin typeface="メイリオ"/>
              <a:cs typeface="メイリオ"/>
            </a:endParaRPr>
          </a:p>
        </p:txBody>
      </p:sp>
      <p:sp>
        <p:nvSpPr>
          <p:cNvPr id="8" name="object 8"/>
          <p:cNvSpPr txBox="1"/>
          <p:nvPr/>
        </p:nvSpPr>
        <p:spPr>
          <a:xfrm>
            <a:off x="3451605" y="1045209"/>
            <a:ext cx="3119120" cy="1772285"/>
          </a:xfrm>
          <a:prstGeom prst="rect">
            <a:avLst/>
          </a:prstGeom>
        </p:spPr>
        <p:txBody>
          <a:bodyPr wrap="square" lIns="0" tIns="90170" rIns="0" bIns="0" rtlCol="0" vert="horz">
            <a:spAutoFit/>
          </a:bodyPr>
          <a:lstStyle/>
          <a:p>
            <a:pPr marL="38100">
              <a:lnSpc>
                <a:spcPct val="100000"/>
              </a:lnSpc>
              <a:spcBef>
                <a:spcPts val="710"/>
              </a:spcBef>
            </a:pPr>
            <a:r>
              <a:rPr dirty="0" sz="900" spc="-20">
                <a:solidFill>
                  <a:srgbClr val="00CC99"/>
                </a:solidFill>
                <a:latin typeface="メイリオ"/>
                <a:cs typeface="メイリオ"/>
              </a:rPr>
              <a:t>その他</a:t>
            </a:r>
            <a:endParaRPr sz="900">
              <a:latin typeface="メイリオ"/>
              <a:cs typeface="メイリオ"/>
            </a:endParaRPr>
          </a:p>
          <a:p>
            <a:pPr algn="just" marL="182880" marR="30480" indent="-144780">
              <a:lnSpc>
                <a:spcPct val="120000"/>
              </a:lnSpc>
              <a:spcBef>
                <a:spcPts val="395"/>
              </a:spcBef>
            </a:pPr>
            <a:r>
              <a:rPr dirty="0" sz="900">
                <a:solidFill>
                  <a:srgbClr val="00AF50"/>
                </a:solidFill>
                <a:latin typeface="Wingdings"/>
                <a:cs typeface="Wingdings"/>
              </a:rPr>
              <a:t></a:t>
            </a:r>
            <a:r>
              <a:rPr dirty="0" sz="900">
                <a:solidFill>
                  <a:srgbClr val="00AF50"/>
                </a:solidFill>
                <a:latin typeface="Times New Roman"/>
                <a:cs typeface="Times New Roman"/>
              </a:rPr>
              <a:t> </a:t>
            </a:r>
            <a:r>
              <a:rPr dirty="0" sz="900" spc="-5">
                <a:solidFill>
                  <a:srgbClr val="211F1F"/>
                </a:solidFill>
                <a:latin typeface="メイリオ"/>
                <a:cs typeface="メイリオ"/>
              </a:rPr>
              <a:t>社会的に望ましいタイミングに合わせて寝起きできない場合、睡眠・覚醒相後退障害、睡眠・覚醒相前進障害な</a:t>
            </a:r>
            <a:r>
              <a:rPr dirty="0" sz="900">
                <a:solidFill>
                  <a:srgbClr val="211F1F"/>
                </a:solidFill>
                <a:latin typeface="メイリオ"/>
                <a:cs typeface="メイリオ"/>
              </a:rPr>
              <a:t>どの睡眠障害の可能性があります</a:t>
            </a:r>
            <a:r>
              <a:rPr dirty="0" baseline="27777" sz="900">
                <a:solidFill>
                  <a:srgbClr val="211F1F"/>
                </a:solidFill>
                <a:latin typeface="メイリオ"/>
                <a:cs typeface="メイリオ"/>
              </a:rPr>
              <a:t>１）</a:t>
            </a:r>
            <a:r>
              <a:rPr dirty="0" sz="900" spc="-10">
                <a:solidFill>
                  <a:srgbClr val="211F1F"/>
                </a:solidFill>
                <a:latin typeface="メイリオ"/>
                <a:cs typeface="メイリオ"/>
              </a:rPr>
              <a:t>。睡眠・覚醒相後退</a:t>
            </a:r>
            <a:r>
              <a:rPr dirty="0" sz="900" spc="-5">
                <a:solidFill>
                  <a:srgbClr val="211F1F"/>
                </a:solidFill>
                <a:latin typeface="メイリオ"/>
                <a:cs typeface="メイリオ"/>
              </a:rPr>
              <a:t>障害は思春期や若年成人に多くみられ、極端な遅寝遅起きのため、学校や仕事に遅刻するなどして社会生活に支</a:t>
            </a:r>
            <a:r>
              <a:rPr dirty="0" sz="900">
                <a:solidFill>
                  <a:srgbClr val="211F1F"/>
                </a:solidFill>
                <a:latin typeface="メイリオ"/>
                <a:cs typeface="メイリオ"/>
              </a:rPr>
              <a:t>障を来たします</a:t>
            </a:r>
            <a:r>
              <a:rPr dirty="0" baseline="27777" sz="900">
                <a:solidFill>
                  <a:srgbClr val="211F1F"/>
                </a:solidFill>
                <a:latin typeface="メイリオ"/>
                <a:cs typeface="メイリオ"/>
              </a:rPr>
              <a:t>1）</a:t>
            </a:r>
            <a:r>
              <a:rPr dirty="0" sz="900" spc="-5">
                <a:solidFill>
                  <a:srgbClr val="211F1F"/>
                </a:solidFill>
                <a:latin typeface="メイリオ"/>
                <a:cs typeface="メイリオ"/>
              </a:rPr>
              <a:t>。睡眠・覚醒相前進障害は高齢者に多</a:t>
            </a:r>
            <a:r>
              <a:rPr dirty="0" sz="900">
                <a:solidFill>
                  <a:srgbClr val="211F1F"/>
                </a:solidFill>
                <a:latin typeface="メイリオ"/>
                <a:cs typeface="メイリオ"/>
              </a:rPr>
              <a:t>くみられ、極端な早寝早起きを特徴とします</a:t>
            </a:r>
            <a:r>
              <a:rPr dirty="0" baseline="27777" sz="900">
                <a:solidFill>
                  <a:srgbClr val="211F1F"/>
                </a:solidFill>
                <a:latin typeface="メイリオ"/>
                <a:cs typeface="メイリオ"/>
              </a:rPr>
              <a:t>１）</a:t>
            </a:r>
            <a:r>
              <a:rPr dirty="0" sz="900" spc="-15">
                <a:solidFill>
                  <a:srgbClr val="211F1F"/>
                </a:solidFill>
                <a:latin typeface="メイリオ"/>
                <a:cs typeface="メイリオ"/>
              </a:rPr>
              <a:t>。夕方か</a:t>
            </a:r>
            <a:r>
              <a:rPr dirty="0" sz="900" spc="-5">
                <a:solidFill>
                  <a:srgbClr val="211F1F"/>
                </a:solidFill>
                <a:latin typeface="メイリオ"/>
                <a:cs typeface="メイリオ"/>
              </a:rPr>
              <a:t>ら夜の早い時間帯に眠気が出現し、深夜から早朝に目が</a:t>
            </a:r>
            <a:r>
              <a:rPr dirty="0" sz="900" spc="-15">
                <a:solidFill>
                  <a:srgbClr val="211F1F"/>
                </a:solidFill>
                <a:latin typeface="メイリオ"/>
                <a:cs typeface="メイリオ"/>
              </a:rPr>
              <a:t>覚め、同居者などとの生活リズムが合わなくなります。</a:t>
            </a:r>
            <a:endParaRPr sz="900">
              <a:latin typeface="メイリオ"/>
              <a:cs typeface="メイリオ"/>
            </a:endParaRPr>
          </a:p>
        </p:txBody>
      </p:sp>
      <p:sp>
        <p:nvSpPr>
          <p:cNvPr id="9" name="object 9"/>
          <p:cNvSpPr txBox="1"/>
          <p:nvPr/>
        </p:nvSpPr>
        <p:spPr>
          <a:xfrm>
            <a:off x="152095" y="3711066"/>
            <a:ext cx="3241040" cy="3914140"/>
          </a:xfrm>
          <a:prstGeom prst="rect">
            <a:avLst/>
          </a:prstGeom>
        </p:spPr>
        <p:txBody>
          <a:bodyPr wrap="square" lIns="0" tIns="12700" rIns="0" bIns="0" rtlCol="0" vert="horz">
            <a:spAutoFit/>
          </a:bodyPr>
          <a:lstStyle/>
          <a:p>
            <a:pPr marL="182880" marR="30480" indent="-144780">
              <a:lnSpc>
                <a:spcPct val="120000"/>
              </a:lnSpc>
              <a:spcBef>
                <a:spcPts val="100"/>
              </a:spcBef>
            </a:pPr>
            <a:r>
              <a:rPr dirty="0" sz="900">
                <a:solidFill>
                  <a:srgbClr val="00AF50"/>
                </a:solidFill>
                <a:latin typeface="Wingdings"/>
                <a:cs typeface="Wingdings"/>
              </a:rPr>
              <a:t></a:t>
            </a:r>
            <a:r>
              <a:rPr dirty="0" sz="900" spc="475">
                <a:solidFill>
                  <a:srgbClr val="00AF50"/>
                </a:solidFill>
                <a:latin typeface="Times New Roman"/>
                <a:cs typeface="Times New Roman"/>
              </a:rPr>
              <a:t> </a:t>
            </a:r>
            <a:r>
              <a:rPr dirty="0" sz="900" spc="-5">
                <a:solidFill>
                  <a:srgbClr val="211F1F"/>
                </a:solidFill>
                <a:latin typeface="メイリオ"/>
                <a:cs typeface="メイリオ"/>
              </a:rPr>
              <a:t>不眠症は、眠る機会や環境が適切であるにもかかわらず、</a:t>
            </a:r>
            <a:r>
              <a:rPr dirty="0" sz="900">
                <a:solidFill>
                  <a:srgbClr val="211F1F"/>
                </a:solidFill>
                <a:latin typeface="メイリオ"/>
                <a:cs typeface="メイリオ"/>
              </a:rPr>
              <a:t>なかなか寝つけない（入眠困難）</a:t>
            </a:r>
            <a:r>
              <a:rPr dirty="0" sz="900" spc="-5">
                <a:solidFill>
                  <a:srgbClr val="211F1F"/>
                </a:solidFill>
                <a:latin typeface="メイリオ"/>
                <a:cs typeface="メイリオ"/>
              </a:rPr>
              <a:t>、夜間に途中で何度も</a:t>
            </a:r>
            <a:r>
              <a:rPr dirty="0" sz="900" spc="500">
                <a:solidFill>
                  <a:srgbClr val="211F1F"/>
                </a:solidFill>
                <a:latin typeface="メイリオ"/>
                <a:cs typeface="メイリオ"/>
              </a:rPr>
              <a:t> </a:t>
            </a:r>
            <a:r>
              <a:rPr dirty="0" sz="900">
                <a:solidFill>
                  <a:srgbClr val="211F1F"/>
                </a:solidFill>
                <a:latin typeface="メイリオ"/>
                <a:cs typeface="メイリオ"/>
              </a:rPr>
              <a:t>起きる（中途覚醒）、朝早く目が覚める（早朝覚醒）</a:t>
            </a:r>
            <a:r>
              <a:rPr dirty="0" sz="900" spc="-50">
                <a:solidFill>
                  <a:srgbClr val="211F1F"/>
                </a:solidFill>
                <a:latin typeface="メイリオ"/>
                <a:cs typeface="メイリオ"/>
              </a:rPr>
              <a:t>な</a:t>
            </a:r>
            <a:r>
              <a:rPr dirty="0" sz="900" spc="500">
                <a:solidFill>
                  <a:srgbClr val="211F1F"/>
                </a:solidFill>
                <a:latin typeface="メイリオ"/>
                <a:cs typeface="メイリオ"/>
              </a:rPr>
              <a:t> </a:t>
            </a:r>
            <a:r>
              <a:rPr dirty="0" sz="900" spc="-5">
                <a:solidFill>
                  <a:srgbClr val="211F1F"/>
                </a:solidFill>
                <a:latin typeface="メイリオ"/>
                <a:cs typeface="メイリオ"/>
              </a:rPr>
              <a:t>どの症状が出現し、それにより日常生活に対して何らか</a:t>
            </a:r>
            <a:r>
              <a:rPr dirty="0" sz="900" spc="500">
                <a:solidFill>
                  <a:srgbClr val="211F1F"/>
                </a:solidFill>
                <a:latin typeface="メイリオ"/>
                <a:cs typeface="メイリオ"/>
              </a:rPr>
              <a:t> </a:t>
            </a:r>
            <a:r>
              <a:rPr dirty="0" sz="900">
                <a:solidFill>
                  <a:srgbClr val="211F1F"/>
                </a:solidFill>
                <a:latin typeface="メイリオ"/>
                <a:cs typeface="メイリオ"/>
              </a:rPr>
              <a:t>の支障（</a:t>
            </a:r>
            <a:r>
              <a:rPr dirty="0" sz="900" spc="-5">
                <a:solidFill>
                  <a:srgbClr val="211F1F"/>
                </a:solidFill>
                <a:latin typeface="メイリオ"/>
                <a:cs typeface="メイリオ"/>
              </a:rPr>
              <a:t>倦怠感や集中力の低下、日中の眠気、仕事の効</a:t>
            </a:r>
            <a:r>
              <a:rPr dirty="0" sz="900" spc="500">
                <a:solidFill>
                  <a:srgbClr val="211F1F"/>
                </a:solidFill>
                <a:latin typeface="メイリオ"/>
                <a:cs typeface="メイリオ"/>
              </a:rPr>
              <a:t> </a:t>
            </a:r>
            <a:r>
              <a:rPr dirty="0" sz="900">
                <a:solidFill>
                  <a:srgbClr val="211F1F"/>
                </a:solidFill>
                <a:latin typeface="メイリオ"/>
                <a:cs typeface="メイリオ"/>
              </a:rPr>
              <a:t>率や学業成績の低下、眠ることへの強い不安など）</a:t>
            </a:r>
            <a:r>
              <a:rPr dirty="0" sz="900" spc="-25">
                <a:solidFill>
                  <a:srgbClr val="211F1F"/>
                </a:solidFill>
                <a:latin typeface="メイリオ"/>
                <a:cs typeface="メイリオ"/>
              </a:rPr>
              <a:t>を来</a:t>
            </a:r>
            <a:r>
              <a:rPr dirty="0" sz="900" spc="500">
                <a:solidFill>
                  <a:srgbClr val="211F1F"/>
                </a:solidFill>
                <a:latin typeface="メイリオ"/>
                <a:cs typeface="メイリオ"/>
              </a:rPr>
              <a:t> </a:t>
            </a:r>
            <a:r>
              <a:rPr dirty="0" sz="900">
                <a:solidFill>
                  <a:srgbClr val="211F1F"/>
                </a:solidFill>
                <a:latin typeface="メイリオ"/>
                <a:cs typeface="メイリオ"/>
              </a:rPr>
              <a:t>たす疾患です</a:t>
            </a:r>
            <a:r>
              <a:rPr dirty="0" baseline="27777" sz="900">
                <a:solidFill>
                  <a:srgbClr val="211F1F"/>
                </a:solidFill>
                <a:latin typeface="メイリオ"/>
                <a:cs typeface="メイリオ"/>
              </a:rPr>
              <a:t>１）</a:t>
            </a:r>
            <a:r>
              <a:rPr dirty="0" sz="900" spc="-50">
                <a:solidFill>
                  <a:srgbClr val="211F1F"/>
                </a:solidFill>
                <a:latin typeface="メイリオ"/>
                <a:cs typeface="メイリオ"/>
              </a:rPr>
              <a:t>。</a:t>
            </a:r>
            <a:endParaRPr sz="900">
              <a:latin typeface="メイリオ"/>
              <a:cs typeface="メイリオ"/>
            </a:endParaRPr>
          </a:p>
          <a:p>
            <a:pPr marL="182880" marR="30480" indent="-144780">
              <a:lnSpc>
                <a:spcPct val="120000"/>
              </a:lnSpc>
              <a:spcBef>
                <a:spcPts val="405"/>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spc="5">
                <a:solidFill>
                  <a:srgbClr val="211F1F"/>
                </a:solidFill>
                <a:latin typeface="メイリオ"/>
                <a:cs typeface="メイリオ"/>
              </a:rPr>
              <a:t>不眠が続くと、次第に眠れないことに対する不安や緊張、寝室に対する恐怖感、睡眠に対するこだわりが強くなっ</a:t>
            </a:r>
            <a:r>
              <a:rPr dirty="0" sz="900">
                <a:solidFill>
                  <a:srgbClr val="211F1F"/>
                </a:solidFill>
                <a:latin typeface="メイリオ"/>
                <a:cs typeface="メイリオ"/>
              </a:rPr>
              <a:t> </a:t>
            </a:r>
            <a:r>
              <a:rPr dirty="0" sz="900" spc="35">
                <a:solidFill>
                  <a:srgbClr val="211F1F"/>
                </a:solidFill>
                <a:latin typeface="メイリオ"/>
                <a:cs typeface="メイリオ"/>
              </a:rPr>
              <a:t>ていきます</a:t>
            </a:r>
            <a:r>
              <a:rPr dirty="0" baseline="27777" sz="900" spc="22">
                <a:solidFill>
                  <a:srgbClr val="211F1F"/>
                </a:solidFill>
                <a:latin typeface="メイリオ"/>
                <a:cs typeface="メイリオ"/>
              </a:rPr>
              <a:t>10）</a:t>
            </a:r>
            <a:r>
              <a:rPr dirty="0" sz="900" spc="25">
                <a:solidFill>
                  <a:srgbClr val="211F1F"/>
                </a:solidFill>
                <a:latin typeface="メイリオ"/>
                <a:cs typeface="メイリオ"/>
              </a:rPr>
              <a:t>。不眠症の人はベッドで長く過ごすこと</a:t>
            </a:r>
            <a:r>
              <a:rPr dirty="0" sz="900">
                <a:solidFill>
                  <a:srgbClr val="211F1F"/>
                </a:solidFill>
                <a:latin typeface="メイリオ"/>
                <a:cs typeface="メイリオ"/>
              </a:rPr>
              <a:t> </a:t>
            </a:r>
            <a:r>
              <a:rPr dirty="0" sz="900" spc="5">
                <a:solidFill>
                  <a:srgbClr val="211F1F"/>
                </a:solidFill>
                <a:latin typeface="メイリオ"/>
                <a:cs typeface="メイリオ"/>
              </a:rPr>
              <a:t>で睡眠を確保しようとする場合が多いのですが、寝方を</a:t>
            </a:r>
            <a:r>
              <a:rPr dirty="0" sz="900" spc="40">
                <a:solidFill>
                  <a:srgbClr val="211F1F"/>
                </a:solidFill>
                <a:latin typeface="メイリオ"/>
                <a:cs typeface="メイリオ"/>
              </a:rPr>
              <a:t>変えても一晩に眠れる時間には限りがあり、また早く</a:t>
            </a:r>
            <a:r>
              <a:rPr dirty="0" sz="900">
                <a:solidFill>
                  <a:srgbClr val="211F1F"/>
                </a:solidFill>
                <a:latin typeface="メイリオ"/>
                <a:cs typeface="メイリオ"/>
              </a:rPr>
              <a:t> </a:t>
            </a:r>
            <a:r>
              <a:rPr dirty="0" sz="900" spc="5">
                <a:solidFill>
                  <a:srgbClr val="211F1F"/>
                </a:solidFill>
                <a:latin typeface="メイリオ"/>
                <a:cs typeface="メイリオ"/>
              </a:rPr>
              <a:t>ベッドに入っても必ずしもすぐに寝つけるわけではあり</a:t>
            </a:r>
            <a:r>
              <a:rPr dirty="0" sz="900">
                <a:solidFill>
                  <a:srgbClr val="211F1F"/>
                </a:solidFill>
                <a:latin typeface="メイリオ"/>
                <a:cs typeface="メイリオ"/>
              </a:rPr>
              <a:t> </a:t>
            </a:r>
            <a:r>
              <a:rPr dirty="0" sz="900" spc="5">
                <a:solidFill>
                  <a:srgbClr val="211F1F"/>
                </a:solidFill>
                <a:latin typeface="メイリオ"/>
                <a:cs typeface="メイリオ"/>
              </a:rPr>
              <a:t>ません。かえって効率の良い睡眠が減少し、眠れないで</a:t>
            </a:r>
            <a:r>
              <a:rPr dirty="0" sz="900">
                <a:solidFill>
                  <a:srgbClr val="211F1F"/>
                </a:solidFill>
                <a:latin typeface="メイリオ"/>
                <a:cs typeface="メイリオ"/>
              </a:rPr>
              <a:t> </a:t>
            </a:r>
            <a:r>
              <a:rPr dirty="0" sz="900" spc="5">
                <a:solidFill>
                  <a:srgbClr val="211F1F"/>
                </a:solidFill>
                <a:latin typeface="メイリオ"/>
                <a:cs typeface="メイリオ"/>
              </a:rPr>
              <a:t>悶々とベッドで過ごす時間が増え、その結果、さらに不</a:t>
            </a:r>
            <a:r>
              <a:rPr dirty="0" sz="900">
                <a:solidFill>
                  <a:srgbClr val="211F1F"/>
                </a:solidFill>
                <a:latin typeface="メイリオ"/>
                <a:cs typeface="メイリオ"/>
              </a:rPr>
              <a:t> </a:t>
            </a:r>
            <a:r>
              <a:rPr dirty="0" sz="900" spc="5">
                <a:solidFill>
                  <a:srgbClr val="211F1F"/>
                </a:solidFill>
                <a:latin typeface="メイリオ"/>
                <a:cs typeface="メイリオ"/>
              </a:rPr>
              <a:t>眠症状やそれによる苦痛が悪化するという悪循環に陥り</a:t>
            </a:r>
            <a:endParaRPr sz="900">
              <a:latin typeface="メイリオ"/>
              <a:cs typeface="メイリオ"/>
            </a:endParaRPr>
          </a:p>
          <a:p>
            <a:pPr marL="182880">
              <a:lnSpc>
                <a:spcPts val="1019"/>
              </a:lnSpc>
            </a:pPr>
            <a:r>
              <a:rPr dirty="0" baseline="-18518" sz="1350" spc="-15">
                <a:solidFill>
                  <a:srgbClr val="211F1F"/>
                </a:solidFill>
                <a:latin typeface="メイリオ"/>
                <a:cs typeface="メイリオ"/>
              </a:rPr>
              <a:t>ます</a:t>
            </a:r>
            <a:r>
              <a:rPr dirty="0" sz="600" spc="-10">
                <a:solidFill>
                  <a:srgbClr val="211F1F"/>
                </a:solidFill>
                <a:latin typeface="メイリオ"/>
                <a:cs typeface="メイリオ"/>
              </a:rPr>
              <a:t>10）</a:t>
            </a:r>
            <a:r>
              <a:rPr dirty="0" baseline="-18518" sz="1350" spc="-75">
                <a:solidFill>
                  <a:srgbClr val="211F1F"/>
                </a:solidFill>
                <a:latin typeface="メイリオ"/>
                <a:cs typeface="メイリオ"/>
              </a:rPr>
              <a:t>。</a:t>
            </a:r>
            <a:endParaRPr baseline="-18518" sz="1350">
              <a:latin typeface="メイリオ"/>
              <a:cs typeface="メイリオ"/>
            </a:endParaRPr>
          </a:p>
          <a:p>
            <a:pPr algn="just" marL="182880" marR="137795" indent="-144780">
              <a:lnSpc>
                <a:spcPct val="120000"/>
              </a:lnSpc>
              <a:spcBef>
                <a:spcPts val="675"/>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spc="5">
                <a:solidFill>
                  <a:srgbClr val="211F1F"/>
                </a:solidFill>
                <a:latin typeface="メイリオ"/>
                <a:cs typeface="メイリオ"/>
              </a:rPr>
              <a:t>不眠症は、うつ病や不安症をはじめとしたさまざまな精神疾患の初期症状、もしくは併存症として現れることが</a:t>
            </a:r>
            <a:r>
              <a:rPr dirty="0" sz="900" spc="35">
                <a:solidFill>
                  <a:srgbClr val="211F1F"/>
                </a:solidFill>
                <a:latin typeface="メイリオ"/>
                <a:cs typeface="メイリオ"/>
              </a:rPr>
              <a:t>多くあります</a:t>
            </a:r>
            <a:r>
              <a:rPr dirty="0" baseline="27777" sz="900" spc="22">
                <a:solidFill>
                  <a:srgbClr val="211F1F"/>
                </a:solidFill>
                <a:latin typeface="メイリオ"/>
                <a:cs typeface="メイリオ"/>
              </a:rPr>
              <a:t>11）</a:t>
            </a:r>
            <a:r>
              <a:rPr dirty="0" sz="900" spc="30">
                <a:solidFill>
                  <a:srgbClr val="211F1F"/>
                </a:solidFill>
                <a:latin typeface="メイリオ"/>
                <a:cs typeface="メイリオ"/>
              </a:rPr>
              <a:t>。精神疾患が併存する場合には、不眠</a:t>
            </a:r>
            <a:r>
              <a:rPr dirty="0" sz="900" spc="5">
                <a:solidFill>
                  <a:srgbClr val="211F1F"/>
                </a:solidFill>
                <a:latin typeface="メイリオ"/>
                <a:cs typeface="メイリオ"/>
              </a:rPr>
              <a:t>症のみを焦点とした治療では十分に改善しない場合も多く、精神疾患の悪化を防ぐためにも医師の助言を求める</a:t>
            </a:r>
            <a:r>
              <a:rPr dirty="0" sz="900">
                <a:solidFill>
                  <a:srgbClr val="211F1F"/>
                </a:solidFill>
                <a:latin typeface="メイリオ"/>
                <a:cs typeface="メイリオ"/>
              </a:rPr>
              <a:t>ことをお勧めします。</a:t>
            </a:r>
            <a:endParaRPr sz="900">
              <a:latin typeface="メイリオ"/>
              <a:cs typeface="メイリオ"/>
            </a:endParaRPr>
          </a:p>
        </p:txBody>
      </p:sp>
      <p:sp>
        <p:nvSpPr>
          <p:cNvPr id="10" name="object 10"/>
          <p:cNvSpPr txBox="1"/>
          <p:nvPr/>
        </p:nvSpPr>
        <p:spPr>
          <a:xfrm>
            <a:off x="190500" y="7645907"/>
            <a:ext cx="3240405" cy="1659889"/>
          </a:xfrm>
          <a:prstGeom prst="rect">
            <a:avLst/>
          </a:prstGeom>
          <a:solidFill>
            <a:srgbClr val="FFFCE2"/>
          </a:solidFill>
        </p:spPr>
        <p:txBody>
          <a:bodyPr wrap="square" lIns="0" tIns="94615" rIns="0" bIns="0" rtlCol="0" vert="horz">
            <a:spAutoFit/>
          </a:bodyPr>
          <a:lstStyle/>
          <a:p>
            <a:pPr marL="179070">
              <a:lnSpc>
                <a:spcPct val="100000"/>
              </a:lnSpc>
              <a:spcBef>
                <a:spcPts val="745"/>
              </a:spcBef>
            </a:pPr>
            <a:r>
              <a:rPr dirty="0" sz="750" spc="-130" b="1">
                <a:solidFill>
                  <a:srgbClr val="00BACE"/>
                </a:solidFill>
                <a:latin typeface="メイリオ"/>
                <a:cs typeface="メイリオ"/>
              </a:rPr>
              <a:t>★本ガイドを用いる際のポイント</a:t>
            </a:r>
            <a:endParaRPr sz="750">
              <a:latin typeface="メイリオ"/>
              <a:cs typeface="メイリオ"/>
            </a:endParaRPr>
          </a:p>
          <a:p>
            <a:pPr marL="171450" marR="102870" indent="115570">
              <a:lnSpc>
                <a:spcPts val="1130"/>
              </a:lnSpc>
              <a:spcBef>
                <a:spcPts val="10"/>
              </a:spcBef>
            </a:pPr>
            <a:r>
              <a:rPr dirty="0" sz="750" spc="-50">
                <a:solidFill>
                  <a:srgbClr val="221F1F"/>
                </a:solidFill>
                <a:latin typeface="メイリオ"/>
                <a:cs typeface="メイリオ"/>
              </a:rPr>
              <a:t>不眠症の人は、実際の睡眠時間</a:t>
            </a:r>
            <a:r>
              <a:rPr dirty="0" sz="750">
                <a:solidFill>
                  <a:srgbClr val="221F1F"/>
                </a:solidFill>
                <a:latin typeface="メイリオ"/>
                <a:cs typeface="メイリオ"/>
              </a:rPr>
              <a:t>（</a:t>
            </a:r>
            <a:r>
              <a:rPr dirty="0" sz="750" spc="-15">
                <a:solidFill>
                  <a:srgbClr val="221F1F"/>
                </a:solidFill>
                <a:latin typeface="メイリオ"/>
                <a:cs typeface="メイリオ"/>
              </a:rPr>
              <a:t>客観的睡眠時間</a:t>
            </a:r>
            <a:r>
              <a:rPr dirty="0" sz="750" spc="-50">
                <a:solidFill>
                  <a:srgbClr val="221F1F"/>
                </a:solidFill>
                <a:latin typeface="メイリオ"/>
                <a:cs typeface="メイリオ"/>
              </a:rPr>
              <a:t>）</a:t>
            </a:r>
            <a:r>
              <a:rPr dirty="0" sz="750" spc="-25">
                <a:solidFill>
                  <a:srgbClr val="221F1F"/>
                </a:solidFill>
                <a:latin typeface="メイリオ"/>
                <a:cs typeface="メイリオ"/>
              </a:rPr>
              <a:t>より自覚的な睡</a:t>
            </a:r>
            <a:r>
              <a:rPr dirty="0" sz="750" spc="-15">
                <a:solidFill>
                  <a:srgbClr val="221F1F"/>
                </a:solidFill>
                <a:latin typeface="メイリオ"/>
                <a:cs typeface="メイリオ"/>
              </a:rPr>
              <a:t>眠時間</a:t>
            </a:r>
            <a:r>
              <a:rPr dirty="0" sz="750" spc="10">
                <a:solidFill>
                  <a:srgbClr val="221F1F"/>
                </a:solidFill>
                <a:latin typeface="メイリオ"/>
                <a:cs typeface="メイリオ"/>
              </a:rPr>
              <a:t>（</a:t>
            </a:r>
            <a:r>
              <a:rPr dirty="0" sz="750" spc="5">
                <a:solidFill>
                  <a:srgbClr val="221F1F"/>
                </a:solidFill>
                <a:latin typeface="メイリオ"/>
                <a:cs typeface="メイリオ"/>
              </a:rPr>
              <a:t>主観的睡眠時間</a:t>
            </a:r>
            <a:r>
              <a:rPr dirty="0" sz="750" spc="-15">
                <a:solidFill>
                  <a:srgbClr val="221F1F"/>
                </a:solidFill>
                <a:latin typeface="メイリオ"/>
                <a:cs typeface="メイリオ"/>
              </a:rPr>
              <a:t>）</a:t>
            </a:r>
            <a:r>
              <a:rPr dirty="0" sz="750" spc="-75">
                <a:solidFill>
                  <a:srgbClr val="221F1F"/>
                </a:solidFill>
                <a:latin typeface="メイリオ"/>
                <a:cs typeface="メイリオ"/>
              </a:rPr>
              <a:t>を短く見積もることがあります</a:t>
            </a:r>
            <a:r>
              <a:rPr dirty="0" baseline="38888" sz="750" spc="-150">
                <a:solidFill>
                  <a:srgbClr val="221F1F"/>
                </a:solidFill>
                <a:latin typeface="メイリオ"/>
                <a:cs typeface="メイリオ"/>
              </a:rPr>
              <a:t>12）</a:t>
            </a:r>
            <a:r>
              <a:rPr dirty="0" sz="750" spc="-40">
                <a:solidFill>
                  <a:srgbClr val="221F1F"/>
                </a:solidFill>
                <a:latin typeface="メイリオ"/>
                <a:cs typeface="メイリオ"/>
              </a:rPr>
              <a:t>。客観的睡</a:t>
            </a:r>
            <a:endParaRPr sz="750">
              <a:latin typeface="メイリオ"/>
              <a:cs typeface="メイリオ"/>
            </a:endParaRPr>
          </a:p>
          <a:p>
            <a:pPr marL="171450" marR="170180">
              <a:lnSpc>
                <a:spcPts val="1120"/>
              </a:lnSpc>
              <a:spcBef>
                <a:spcPts val="5"/>
              </a:spcBef>
            </a:pPr>
            <a:r>
              <a:rPr dirty="0" sz="750" spc="-50">
                <a:solidFill>
                  <a:srgbClr val="221F1F"/>
                </a:solidFill>
                <a:latin typeface="メイリオ"/>
                <a:cs typeface="メイリオ"/>
              </a:rPr>
              <a:t>眠時間は、睡眠測定機器</a:t>
            </a:r>
            <a:r>
              <a:rPr dirty="0" sz="750" spc="-15">
                <a:solidFill>
                  <a:srgbClr val="221F1F"/>
                </a:solidFill>
                <a:latin typeface="メイリオ"/>
                <a:cs typeface="メイリオ"/>
              </a:rPr>
              <a:t>（</a:t>
            </a:r>
            <a:r>
              <a:rPr dirty="0" sz="750" spc="-75">
                <a:solidFill>
                  <a:srgbClr val="221F1F"/>
                </a:solidFill>
                <a:latin typeface="メイリオ"/>
                <a:cs typeface="メイリオ"/>
              </a:rPr>
              <a:t>睡眠脳波計、活動量計、ウェアラブルデバイ</a:t>
            </a:r>
            <a:r>
              <a:rPr dirty="0" sz="750" spc="-60">
                <a:solidFill>
                  <a:srgbClr val="221F1F"/>
                </a:solidFill>
                <a:latin typeface="メイリオ"/>
                <a:cs typeface="メイリオ"/>
              </a:rPr>
              <a:t>スなど</a:t>
            </a:r>
            <a:r>
              <a:rPr dirty="0" sz="750" spc="-25">
                <a:solidFill>
                  <a:srgbClr val="221F1F"/>
                </a:solidFill>
                <a:latin typeface="メイリオ"/>
                <a:cs typeface="メイリオ"/>
              </a:rPr>
              <a:t>）</a:t>
            </a:r>
            <a:r>
              <a:rPr dirty="0" sz="750" spc="-60">
                <a:solidFill>
                  <a:srgbClr val="221F1F"/>
                </a:solidFill>
                <a:latin typeface="メイリオ"/>
                <a:cs typeface="メイリオ"/>
              </a:rPr>
              <a:t>を用いないと計測できないのですが、主観的睡眠時間が客観的</a:t>
            </a:r>
            <a:endParaRPr sz="750">
              <a:latin typeface="メイリオ"/>
              <a:cs typeface="メイリオ"/>
            </a:endParaRPr>
          </a:p>
          <a:p>
            <a:pPr marL="171450">
              <a:lnSpc>
                <a:spcPct val="100000"/>
              </a:lnSpc>
              <a:spcBef>
                <a:spcPts val="150"/>
              </a:spcBef>
            </a:pPr>
            <a:r>
              <a:rPr dirty="0" sz="750" spc="-60">
                <a:solidFill>
                  <a:srgbClr val="221F1F"/>
                </a:solidFill>
                <a:latin typeface="メイリオ"/>
                <a:cs typeface="メイリオ"/>
              </a:rPr>
              <a:t>睡眠時間を大きく下回っている場合には、起床時刻と就床時刻を調整し</a:t>
            </a:r>
            <a:endParaRPr sz="750">
              <a:latin typeface="メイリオ"/>
              <a:cs typeface="メイリオ"/>
            </a:endParaRPr>
          </a:p>
          <a:p>
            <a:pPr marL="171450" marR="110489">
              <a:lnSpc>
                <a:spcPct val="125299"/>
              </a:lnSpc>
            </a:pPr>
            <a:r>
              <a:rPr dirty="0" sz="750" spc="-85">
                <a:solidFill>
                  <a:srgbClr val="221F1F"/>
                </a:solidFill>
                <a:latin typeface="メイリオ"/>
                <a:cs typeface="メイリオ"/>
              </a:rPr>
              <a:t>、ベッドで過ごす時間を短くすることによって眠りが圧縮され、寝つきや眠</a:t>
            </a:r>
            <a:r>
              <a:rPr dirty="0" sz="750" spc="-60">
                <a:solidFill>
                  <a:srgbClr val="221F1F"/>
                </a:solidFill>
                <a:latin typeface="メイリオ"/>
                <a:cs typeface="メイリオ"/>
              </a:rPr>
              <a:t>りの維持が容易になります</a:t>
            </a:r>
            <a:r>
              <a:rPr dirty="0" baseline="38888" sz="750" spc="-150">
                <a:solidFill>
                  <a:srgbClr val="221F1F"/>
                </a:solidFill>
                <a:latin typeface="メイリオ"/>
                <a:cs typeface="メイリオ"/>
              </a:rPr>
              <a:t>13）</a:t>
            </a:r>
            <a:r>
              <a:rPr dirty="0" sz="750" spc="-50">
                <a:solidFill>
                  <a:srgbClr val="221F1F"/>
                </a:solidFill>
                <a:latin typeface="メイリオ"/>
                <a:cs typeface="メイリオ"/>
              </a:rPr>
              <a:t>。</a:t>
            </a:r>
            <a:endParaRPr sz="750">
              <a:latin typeface="メイリオ"/>
              <a:cs typeface="メイリオ"/>
            </a:endParaRPr>
          </a:p>
          <a:p>
            <a:pPr marL="232410">
              <a:lnSpc>
                <a:spcPct val="100000"/>
              </a:lnSpc>
              <a:spcBef>
                <a:spcPts val="219"/>
              </a:spcBef>
            </a:pPr>
            <a:r>
              <a:rPr dirty="0" sz="750" spc="-85">
                <a:solidFill>
                  <a:srgbClr val="221F1F"/>
                </a:solidFill>
                <a:latin typeface="メイリオ"/>
                <a:cs typeface="メイリオ"/>
              </a:rPr>
              <a:t>本ガイドを実践しても、不眠症状や睡眠休養感の低下、日中の眠気、ま</a:t>
            </a:r>
            <a:endParaRPr sz="750">
              <a:latin typeface="メイリオ"/>
              <a:cs typeface="メイリオ"/>
            </a:endParaRPr>
          </a:p>
          <a:p>
            <a:pPr marL="173355">
              <a:lnSpc>
                <a:spcPct val="100000"/>
              </a:lnSpc>
              <a:spcBef>
                <a:spcPts val="225"/>
              </a:spcBef>
            </a:pPr>
            <a:r>
              <a:rPr dirty="0" sz="750" spc="-65">
                <a:solidFill>
                  <a:srgbClr val="221F1F"/>
                </a:solidFill>
                <a:latin typeface="メイリオ"/>
                <a:cs typeface="メイリオ"/>
              </a:rPr>
              <a:t>たそれらによる日常生活の困難が改善しない場合、医師の指示を仰いで</a:t>
            </a:r>
            <a:endParaRPr sz="750">
              <a:latin typeface="メイリオ"/>
              <a:cs typeface="メイリオ"/>
            </a:endParaRPr>
          </a:p>
          <a:p>
            <a:pPr marL="173355">
              <a:lnSpc>
                <a:spcPct val="100000"/>
              </a:lnSpc>
              <a:spcBef>
                <a:spcPts val="229"/>
              </a:spcBef>
            </a:pPr>
            <a:r>
              <a:rPr dirty="0" sz="750" spc="-60">
                <a:solidFill>
                  <a:srgbClr val="221F1F"/>
                </a:solidFill>
                <a:latin typeface="メイリオ"/>
                <a:cs typeface="メイリオ"/>
              </a:rPr>
              <a:t>ください。</a:t>
            </a:r>
            <a:endParaRPr sz="750">
              <a:latin typeface="メイリオ"/>
              <a:cs typeface="メイリオ"/>
            </a:endParaRPr>
          </a:p>
        </p:txBody>
      </p:sp>
      <p:sp>
        <p:nvSpPr>
          <p:cNvPr id="11" name="object 11"/>
          <p:cNvSpPr txBox="1"/>
          <p:nvPr/>
        </p:nvSpPr>
        <p:spPr>
          <a:xfrm>
            <a:off x="3391789" y="3450081"/>
            <a:ext cx="3383915" cy="4178935"/>
          </a:xfrm>
          <a:prstGeom prst="rect">
            <a:avLst/>
          </a:prstGeom>
        </p:spPr>
        <p:txBody>
          <a:bodyPr wrap="square" lIns="0" tIns="90170" rIns="0" bIns="0" rtlCol="0" vert="horz">
            <a:spAutoFit/>
          </a:bodyPr>
          <a:lstStyle/>
          <a:p>
            <a:pPr marL="38100">
              <a:lnSpc>
                <a:spcPct val="100000"/>
              </a:lnSpc>
              <a:spcBef>
                <a:spcPts val="710"/>
              </a:spcBef>
            </a:pPr>
            <a:r>
              <a:rPr dirty="0" sz="900" spc="-10">
                <a:solidFill>
                  <a:srgbClr val="00CC99"/>
                </a:solidFill>
                <a:latin typeface="メイリオ"/>
                <a:cs typeface="メイリオ"/>
              </a:rPr>
              <a:t>閉塞性睡眠時無呼吸</a:t>
            </a:r>
            <a:endParaRPr sz="900">
              <a:latin typeface="メイリオ"/>
              <a:cs typeface="メイリオ"/>
            </a:endParaRPr>
          </a:p>
          <a:p>
            <a:pPr algn="just" marL="182880" marR="139700"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睡眠時無呼吸は、睡眠中の呼吸停止を特徴とする睡眠障害です。無呼吸中に呼吸努力を伴い、通常いびきが出現する閉塞性睡眠時無呼吸と、無呼吸中に呼吸努力を伴わない中枢性睡眠時無呼吸に分けられます。一般的には、睡眠時無</a:t>
            </a:r>
            <a:r>
              <a:rPr dirty="0" sz="900">
                <a:solidFill>
                  <a:srgbClr val="211F1F"/>
                </a:solidFill>
                <a:latin typeface="メイリオ"/>
                <a:cs typeface="メイリオ"/>
              </a:rPr>
              <a:t>呼吸の多くは閉塞性睡眠時無呼吸ですが</a:t>
            </a:r>
            <a:r>
              <a:rPr dirty="0" baseline="27777" sz="900">
                <a:solidFill>
                  <a:srgbClr val="211F1F"/>
                </a:solidFill>
                <a:latin typeface="メイリオ"/>
                <a:cs typeface="メイリオ"/>
              </a:rPr>
              <a:t>14）</a:t>
            </a:r>
            <a:r>
              <a:rPr dirty="0" sz="900" spc="-10">
                <a:solidFill>
                  <a:srgbClr val="211F1F"/>
                </a:solidFill>
                <a:latin typeface="メイリオ"/>
                <a:cs typeface="メイリオ"/>
              </a:rPr>
              <a:t>、心不全や心房</a:t>
            </a:r>
            <a:r>
              <a:rPr dirty="0" sz="900" spc="-5">
                <a:solidFill>
                  <a:srgbClr val="211F1F"/>
                </a:solidFill>
                <a:latin typeface="メイリオ"/>
                <a:cs typeface="メイリオ"/>
              </a:rPr>
              <a:t>細動、脳卒中の患者においては、中枢性睡眠時無呼吸が高</a:t>
            </a:r>
            <a:r>
              <a:rPr dirty="0" sz="900" spc="-10">
                <a:solidFill>
                  <a:srgbClr val="211F1F"/>
                </a:solidFill>
                <a:latin typeface="メイリオ"/>
                <a:cs typeface="メイリオ"/>
              </a:rPr>
              <a:t>頻度で合併します</a:t>
            </a:r>
            <a:r>
              <a:rPr dirty="0" baseline="27777" sz="900" spc="-15">
                <a:solidFill>
                  <a:srgbClr val="211F1F"/>
                </a:solidFill>
                <a:latin typeface="メイリオ"/>
                <a:cs typeface="メイリオ"/>
              </a:rPr>
              <a:t>15）</a:t>
            </a:r>
            <a:r>
              <a:rPr dirty="0" sz="900" spc="-50">
                <a:solidFill>
                  <a:srgbClr val="211F1F"/>
                </a:solidFill>
                <a:latin typeface="メイリオ"/>
                <a:cs typeface="メイリオ"/>
              </a:rPr>
              <a:t>。</a:t>
            </a:r>
            <a:endParaRPr sz="900">
              <a:latin typeface="メイリオ"/>
              <a:cs typeface="メイリオ"/>
            </a:endParaRPr>
          </a:p>
          <a:p>
            <a:pPr marL="182880" marR="30480" indent="-144780">
              <a:lnSpc>
                <a:spcPct val="120000"/>
              </a:lnSpc>
              <a:spcBef>
                <a:spcPts val="414"/>
              </a:spcBef>
            </a:pPr>
            <a:r>
              <a:rPr dirty="0" sz="900">
                <a:solidFill>
                  <a:srgbClr val="00AF50"/>
                </a:solidFill>
                <a:latin typeface="Wingdings"/>
                <a:cs typeface="Wingdings"/>
              </a:rPr>
              <a:t></a:t>
            </a:r>
            <a:r>
              <a:rPr dirty="0" sz="900" spc="265">
                <a:solidFill>
                  <a:srgbClr val="00AF50"/>
                </a:solidFill>
                <a:latin typeface="Times New Roman"/>
                <a:cs typeface="Times New Roman"/>
              </a:rPr>
              <a:t>  </a:t>
            </a:r>
            <a:r>
              <a:rPr dirty="0" sz="900">
                <a:solidFill>
                  <a:srgbClr val="211F1F"/>
                </a:solidFill>
                <a:latin typeface="メイリオ"/>
                <a:cs typeface="メイリオ"/>
              </a:rPr>
              <a:t>閉塞性睡眠時無呼吸では、睡眠中に気道（空気の通り道</a:t>
            </a:r>
            <a:r>
              <a:rPr dirty="0" sz="900" spc="-50">
                <a:solidFill>
                  <a:srgbClr val="211F1F"/>
                </a:solidFill>
                <a:latin typeface="メイリオ"/>
                <a:cs typeface="メイリオ"/>
              </a:rPr>
              <a:t>）</a:t>
            </a:r>
            <a:r>
              <a:rPr dirty="0" sz="900" spc="500">
                <a:solidFill>
                  <a:srgbClr val="211F1F"/>
                </a:solidFill>
                <a:latin typeface="メイリオ"/>
                <a:cs typeface="メイリオ"/>
              </a:rPr>
              <a:t> </a:t>
            </a:r>
            <a:r>
              <a:rPr dirty="0" sz="900" spc="-5">
                <a:solidFill>
                  <a:srgbClr val="211F1F"/>
                </a:solidFill>
                <a:latin typeface="メイリオ"/>
                <a:cs typeface="メイリオ"/>
              </a:rPr>
              <a:t>が何らかの理由で狭まることによって呼吸がしづらくなる、もしくは一時停止し、血液中の酸素が不足します。酸素不</a:t>
            </a:r>
            <a:r>
              <a:rPr dirty="0" sz="900" spc="500">
                <a:solidFill>
                  <a:srgbClr val="211F1F"/>
                </a:solidFill>
                <a:latin typeface="メイリオ"/>
                <a:cs typeface="メイリオ"/>
              </a:rPr>
              <a:t> </a:t>
            </a:r>
            <a:r>
              <a:rPr dirty="0" sz="900" spc="-5">
                <a:solidFill>
                  <a:srgbClr val="211F1F"/>
                </a:solidFill>
                <a:latin typeface="メイリオ"/>
                <a:cs typeface="メイリオ"/>
              </a:rPr>
              <a:t>足になると覚醒反応が生じて呼吸は再開しますが、再び眠</a:t>
            </a:r>
            <a:r>
              <a:rPr dirty="0" sz="900" spc="500">
                <a:solidFill>
                  <a:srgbClr val="211F1F"/>
                </a:solidFill>
                <a:latin typeface="メイリオ"/>
                <a:cs typeface="メイリオ"/>
              </a:rPr>
              <a:t> </a:t>
            </a:r>
            <a:r>
              <a:rPr dirty="0" sz="900" spc="-5">
                <a:solidFill>
                  <a:srgbClr val="211F1F"/>
                </a:solidFill>
                <a:latin typeface="メイリオ"/>
                <a:cs typeface="メイリオ"/>
              </a:rPr>
              <a:t>りにつくとまた呼吸が停止します。閉塞性睡眠時無呼吸で</a:t>
            </a:r>
            <a:r>
              <a:rPr dirty="0" sz="900" spc="500">
                <a:solidFill>
                  <a:srgbClr val="211F1F"/>
                </a:solidFill>
                <a:latin typeface="メイリオ"/>
                <a:cs typeface="メイリオ"/>
              </a:rPr>
              <a:t> </a:t>
            </a:r>
            <a:r>
              <a:rPr dirty="0" sz="900" spc="-5">
                <a:solidFill>
                  <a:srgbClr val="211F1F"/>
                </a:solidFill>
                <a:latin typeface="メイリオ"/>
                <a:cs typeface="メイリオ"/>
              </a:rPr>
              <a:t>はこれら一連のエピソードを夜間に繰り返します。その結</a:t>
            </a:r>
            <a:r>
              <a:rPr dirty="0" sz="900" spc="500">
                <a:solidFill>
                  <a:srgbClr val="211F1F"/>
                </a:solidFill>
                <a:latin typeface="メイリオ"/>
                <a:cs typeface="メイリオ"/>
              </a:rPr>
              <a:t> </a:t>
            </a:r>
            <a:r>
              <a:rPr dirty="0" sz="900" spc="-5">
                <a:solidFill>
                  <a:srgbClr val="211F1F"/>
                </a:solidFill>
                <a:latin typeface="メイリオ"/>
                <a:cs typeface="メイリオ"/>
              </a:rPr>
              <a:t>果、実睡眠時間が減少するとともに深い睡眠が減少し、日</a:t>
            </a:r>
            <a:r>
              <a:rPr dirty="0" sz="900" spc="500">
                <a:solidFill>
                  <a:srgbClr val="211F1F"/>
                </a:solidFill>
                <a:latin typeface="メイリオ"/>
                <a:cs typeface="メイリオ"/>
              </a:rPr>
              <a:t> </a:t>
            </a:r>
            <a:r>
              <a:rPr dirty="0" sz="900" spc="-5">
                <a:solidFill>
                  <a:srgbClr val="211F1F"/>
                </a:solidFill>
                <a:latin typeface="メイリオ"/>
                <a:cs typeface="メイリオ"/>
              </a:rPr>
              <a:t>中の眠気や居眠り、睡眠休養感の低下、不眠などの症状が</a:t>
            </a:r>
            <a:r>
              <a:rPr dirty="0" sz="900" spc="500">
                <a:solidFill>
                  <a:srgbClr val="211F1F"/>
                </a:solidFill>
                <a:latin typeface="メイリオ"/>
                <a:cs typeface="メイリオ"/>
              </a:rPr>
              <a:t> </a:t>
            </a:r>
            <a:r>
              <a:rPr dirty="0" sz="900">
                <a:solidFill>
                  <a:srgbClr val="211F1F"/>
                </a:solidFill>
                <a:latin typeface="メイリオ"/>
                <a:cs typeface="メイリオ"/>
              </a:rPr>
              <a:t>現れます</a:t>
            </a:r>
            <a:r>
              <a:rPr dirty="0" baseline="27777" sz="900" spc="-15">
                <a:solidFill>
                  <a:srgbClr val="211F1F"/>
                </a:solidFill>
                <a:latin typeface="メイリオ"/>
                <a:cs typeface="メイリオ"/>
              </a:rPr>
              <a:t>16）</a:t>
            </a:r>
            <a:r>
              <a:rPr dirty="0" sz="900" spc="-50">
                <a:solidFill>
                  <a:srgbClr val="211F1F"/>
                </a:solidFill>
                <a:latin typeface="メイリオ"/>
                <a:cs typeface="メイリオ"/>
              </a:rPr>
              <a:t>。</a:t>
            </a:r>
            <a:endParaRPr sz="900">
              <a:latin typeface="メイリオ"/>
              <a:cs typeface="メイリオ"/>
            </a:endParaRPr>
          </a:p>
          <a:p>
            <a:pPr algn="just" marL="182880" marR="139700"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閉塞性睡眠時無呼吸は、加齢による上気道の筋力低下に加え、肥満が最大の発症危険因子です。このため、肥満の予</a:t>
            </a:r>
            <a:r>
              <a:rPr dirty="0" sz="900">
                <a:solidFill>
                  <a:srgbClr val="211F1F"/>
                </a:solidFill>
                <a:latin typeface="メイリオ"/>
                <a:cs typeface="メイリオ"/>
              </a:rPr>
              <a:t>防・改善</a:t>
            </a:r>
            <a:r>
              <a:rPr dirty="0" sz="900" spc="-5">
                <a:latin typeface="メイリオ"/>
                <a:cs typeface="メイリオ"/>
              </a:rPr>
              <a:t>を心がけることが、良質な睡眠の確保には重要で</a:t>
            </a:r>
            <a:r>
              <a:rPr dirty="0" sz="900">
                <a:latin typeface="メイリオ"/>
                <a:cs typeface="メイリオ"/>
              </a:rPr>
              <a:t>す</a:t>
            </a:r>
            <a:r>
              <a:rPr dirty="0" baseline="27777" sz="900">
                <a:latin typeface="メイリオ"/>
                <a:cs typeface="メイリオ"/>
              </a:rPr>
              <a:t>17）</a:t>
            </a:r>
            <a:r>
              <a:rPr dirty="0" sz="900" spc="-5">
                <a:latin typeface="メイリオ"/>
                <a:cs typeface="メイリオ"/>
              </a:rPr>
              <a:t>。ただし、肥満でなくても下顎が小さい、下顎が後退している、首が短いなどの身体的な特徴が原因となることもありますので、肥満でないからといって閉塞性睡眠時無呼吸を否定することはできません。閉塞性睡眠時無呼吸は</a:t>
            </a:r>
            <a:endParaRPr sz="900">
              <a:latin typeface="メイリオ"/>
              <a:cs typeface="メイリオ"/>
            </a:endParaRPr>
          </a:p>
        </p:txBody>
      </p:sp>
      <p:sp>
        <p:nvSpPr>
          <p:cNvPr id="12" name="object 12"/>
          <p:cNvSpPr txBox="1"/>
          <p:nvPr/>
        </p:nvSpPr>
        <p:spPr>
          <a:xfrm>
            <a:off x="3536569" y="7603616"/>
            <a:ext cx="3239135" cy="1506855"/>
          </a:xfrm>
          <a:prstGeom prst="rect">
            <a:avLst/>
          </a:prstGeom>
        </p:spPr>
        <p:txBody>
          <a:bodyPr wrap="square" lIns="0" tIns="12700" rIns="0" bIns="0" rtlCol="0" vert="horz">
            <a:spAutoFit/>
          </a:bodyPr>
          <a:lstStyle/>
          <a:p>
            <a:pPr marL="38100" marR="30480">
              <a:lnSpc>
                <a:spcPct val="120000"/>
              </a:lnSpc>
              <a:spcBef>
                <a:spcPts val="100"/>
              </a:spcBef>
            </a:pPr>
            <a:r>
              <a:rPr dirty="0" sz="900" spc="-5">
                <a:latin typeface="メイリオ"/>
                <a:cs typeface="メイリオ"/>
              </a:rPr>
              <a:t>高血圧や脳卒中、心筋梗塞、心不全などの循環器疾患や、</a:t>
            </a:r>
            <a:r>
              <a:rPr dirty="0" sz="900" spc="500">
                <a:latin typeface="メイリオ"/>
                <a:cs typeface="メイリオ"/>
              </a:rPr>
              <a:t> </a:t>
            </a:r>
            <a:r>
              <a:rPr dirty="0" sz="900" spc="-5">
                <a:latin typeface="メイリオ"/>
                <a:cs typeface="メイリオ"/>
              </a:rPr>
              <a:t>糖尿病などの代謝性疾患の誘因にもなります。また、これ</a:t>
            </a:r>
            <a:r>
              <a:rPr dirty="0" sz="900" spc="500">
                <a:latin typeface="メイリオ"/>
                <a:cs typeface="メイリオ"/>
              </a:rPr>
              <a:t> </a:t>
            </a:r>
            <a:r>
              <a:rPr dirty="0" sz="900" spc="-5">
                <a:latin typeface="メイリオ"/>
                <a:cs typeface="メイリオ"/>
              </a:rPr>
              <a:t>らの疾患を有すると、閉塞性睡眠時無呼吸の頻度は高まり、</a:t>
            </a:r>
            <a:r>
              <a:rPr dirty="0" sz="900">
                <a:latin typeface="メイリオ"/>
                <a:cs typeface="メイリオ"/>
              </a:rPr>
              <a:t>加えて肥満であると頻度は一段と高まります</a:t>
            </a:r>
            <a:r>
              <a:rPr dirty="0" baseline="27777" sz="900" spc="-15">
                <a:latin typeface="メイリオ"/>
                <a:cs typeface="メイリオ"/>
              </a:rPr>
              <a:t>18）</a:t>
            </a:r>
            <a:r>
              <a:rPr dirty="0" sz="900" spc="-10">
                <a:latin typeface="メイリオ"/>
                <a:cs typeface="メイリオ"/>
              </a:rPr>
              <a:t>。閉塞性睡</a:t>
            </a:r>
            <a:r>
              <a:rPr dirty="0" sz="900">
                <a:latin typeface="メイリオ"/>
                <a:cs typeface="メイリオ"/>
              </a:rPr>
              <a:t> </a:t>
            </a:r>
            <a:r>
              <a:rPr dirty="0" sz="900" spc="-5">
                <a:latin typeface="メイリオ"/>
                <a:cs typeface="メイリオ"/>
              </a:rPr>
              <a:t>眠時無呼吸は男性の有病率が高いことが知られていますが、</a:t>
            </a:r>
            <a:r>
              <a:rPr dirty="0" sz="900">
                <a:latin typeface="メイリオ"/>
                <a:cs typeface="メイリオ"/>
              </a:rPr>
              <a:t>女性であっても閉経後に有病率が急激に増加します</a:t>
            </a:r>
            <a:r>
              <a:rPr dirty="0" baseline="27777" sz="900">
                <a:latin typeface="メイリオ"/>
                <a:cs typeface="メイリオ"/>
              </a:rPr>
              <a:t>19）</a:t>
            </a:r>
            <a:r>
              <a:rPr dirty="0" sz="900" spc="-25">
                <a:latin typeface="メイリオ"/>
                <a:cs typeface="メイリオ"/>
              </a:rPr>
              <a:t>。こ</a:t>
            </a:r>
            <a:r>
              <a:rPr dirty="0" sz="900">
                <a:latin typeface="メイリオ"/>
                <a:cs typeface="メイリオ"/>
              </a:rPr>
              <a:t> </a:t>
            </a:r>
            <a:r>
              <a:rPr dirty="0" sz="900" spc="-5">
                <a:latin typeface="メイリオ"/>
                <a:cs typeface="メイリオ"/>
              </a:rPr>
              <a:t>れは、閉経後に加速する女性ホルモン分泌量の減少と関連</a:t>
            </a:r>
            <a:r>
              <a:rPr dirty="0" sz="900" spc="500">
                <a:latin typeface="メイリオ"/>
                <a:cs typeface="メイリオ"/>
              </a:rPr>
              <a:t> </a:t>
            </a:r>
            <a:r>
              <a:rPr dirty="0" sz="900">
                <a:latin typeface="メイリオ"/>
                <a:cs typeface="メイリオ"/>
              </a:rPr>
              <a:t>していると考えられている一方で</a:t>
            </a:r>
            <a:r>
              <a:rPr dirty="0" baseline="27777" sz="900">
                <a:latin typeface="メイリオ"/>
                <a:cs typeface="メイリオ"/>
              </a:rPr>
              <a:t>19）</a:t>
            </a:r>
            <a:r>
              <a:rPr dirty="0" sz="900" spc="-5">
                <a:latin typeface="メイリオ"/>
                <a:cs typeface="メイリオ"/>
              </a:rPr>
              <a:t>、明らかでない点が多</a:t>
            </a:r>
            <a:r>
              <a:rPr dirty="0" sz="900" spc="-10">
                <a:latin typeface="メイリオ"/>
                <a:cs typeface="メイリオ"/>
              </a:rPr>
              <a:t> く残されています</a:t>
            </a:r>
            <a:r>
              <a:rPr dirty="0" baseline="27777" sz="900" spc="-15">
                <a:latin typeface="メイリオ"/>
                <a:cs typeface="メイリオ"/>
              </a:rPr>
              <a:t>20）</a:t>
            </a:r>
            <a:r>
              <a:rPr dirty="0" sz="900" spc="-50">
                <a:latin typeface="メイリオ"/>
                <a:cs typeface="メイリオ"/>
              </a:rPr>
              <a:t>。</a:t>
            </a:r>
            <a:endParaRPr sz="900">
              <a:latin typeface="メイリオ"/>
              <a:cs typeface="メイリオ"/>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28695" y="11624"/>
            <a:ext cx="3267075" cy="1635760"/>
          </a:xfrm>
          <a:prstGeom prst="rect">
            <a:avLst/>
          </a:prstGeom>
        </p:spPr>
        <p:txBody>
          <a:bodyPr wrap="square" lIns="0" tIns="83185" rIns="0" bIns="0" rtlCol="0" vert="horz">
            <a:spAutoFit/>
          </a:bodyPr>
          <a:lstStyle/>
          <a:p>
            <a:pPr marL="1998980">
              <a:lnSpc>
                <a:spcPct val="100000"/>
              </a:lnSpc>
              <a:spcBef>
                <a:spcPts val="655"/>
              </a:spcBef>
            </a:pPr>
            <a:r>
              <a:rPr dirty="0" sz="800" spc="-55" b="1">
                <a:solidFill>
                  <a:srgbClr val="00CC99"/>
                </a:solidFill>
                <a:latin typeface="メイリオ"/>
                <a:cs typeface="メイリオ"/>
              </a:rPr>
              <a:t>睡眠障害について</a:t>
            </a:r>
            <a:r>
              <a:rPr dirty="0" sz="800" spc="-65" b="1">
                <a:solidFill>
                  <a:srgbClr val="00CC99"/>
                </a:solidFill>
                <a:latin typeface="メイリオ"/>
                <a:cs typeface="メイリオ"/>
              </a:rPr>
              <a:t>（</a:t>
            </a:r>
            <a:r>
              <a:rPr dirty="0" sz="800" spc="-50" b="1">
                <a:solidFill>
                  <a:srgbClr val="00CC99"/>
                </a:solidFill>
                <a:latin typeface="メイリオ"/>
                <a:cs typeface="メイリオ"/>
              </a:rPr>
              <a:t>案）</a:t>
            </a:r>
            <a:endParaRPr sz="800">
              <a:latin typeface="メイリオ"/>
              <a:cs typeface="メイリオ"/>
            </a:endParaRPr>
          </a:p>
          <a:p>
            <a:pPr marL="38100">
              <a:lnSpc>
                <a:spcPct val="100000"/>
              </a:lnSpc>
              <a:spcBef>
                <a:spcPts val="615"/>
              </a:spcBef>
            </a:pPr>
            <a:r>
              <a:rPr dirty="0" sz="900">
                <a:solidFill>
                  <a:srgbClr val="00CC99"/>
                </a:solidFill>
                <a:latin typeface="メイリオ"/>
                <a:cs typeface="メイリオ"/>
              </a:rPr>
              <a:t>過眠症（ナルコレプシー、特発性過眠症</a:t>
            </a:r>
            <a:r>
              <a:rPr dirty="0" sz="900" spc="-50">
                <a:solidFill>
                  <a:srgbClr val="00CC99"/>
                </a:solidFill>
                <a:latin typeface="メイリオ"/>
                <a:cs typeface="メイリオ"/>
              </a:rPr>
              <a:t>）</a:t>
            </a:r>
            <a:endParaRPr sz="900">
              <a:latin typeface="メイリオ"/>
              <a:cs typeface="メイリオ"/>
            </a:endParaRPr>
          </a:p>
          <a:p>
            <a:pPr marL="182245" marR="30480" indent="-144780">
              <a:lnSpc>
                <a:spcPct val="120000"/>
              </a:lnSpc>
              <a:spcBef>
                <a:spcPts val="395"/>
              </a:spcBef>
            </a:pPr>
            <a:r>
              <a:rPr dirty="0" sz="900">
                <a:solidFill>
                  <a:srgbClr val="00AF50"/>
                </a:solidFill>
                <a:latin typeface="Wingdings"/>
                <a:cs typeface="Wingdings"/>
              </a:rPr>
              <a:t></a:t>
            </a:r>
            <a:r>
              <a:rPr dirty="0" sz="900" spc="240">
                <a:solidFill>
                  <a:srgbClr val="00AF50"/>
                </a:solidFill>
                <a:latin typeface="Times New Roman"/>
                <a:cs typeface="Times New Roman"/>
              </a:rPr>
              <a:t>  </a:t>
            </a:r>
            <a:r>
              <a:rPr dirty="0" sz="900" spc="-5">
                <a:solidFill>
                  <a:srgbClr val="211F1F"/>
                </a:solidFill>
                <a:latin typeface="メイリオ"/>
                <a:cs typeface="メイリオ"/>
              </a:rPr>
              <a:t>過眠症は睡眠不足や睡眠を妨げる病気がないにもかかわ</a:t>
            </a:r>
            <a:r>
              <a:rPr dirty="0" sz="900" spc="500">
                <a:solidFill>
                  <a:srgbClr val="211F1F"/>
                </a:solidFill>
                <a:latin typeface="メイリオ"/>
                <a:cs typeface="メイリオ"/>
              </a:rPr>
              <a:t> </a:t>
            </a:r>
            <a:r>
              <a:rPr dirty="0" sz="900">
                <a:solidFill>
                  <a:srgbClr val="211F1F"/>
                </a:solidFill>
                <a:latin typeface="メイリオ"/>
                <a:cs typeface="メイリオ"/>
              </a:rPr>
              <a:t>らず、日中に強い眠気が現れます</a:t>
            </a:r>
            <a:r>
              <a:rPr dirty="0" baseline="27777" sz="900" spc="-15">
                <a:solidFill>
                  <a:srgbClr val="211F1F"/>
                </a:solidFill>
                <a:latin typeface="メイリオ"/>
                <a:cs typeface="メイリオ"/>
              </a:rPr>
              <a:t>27）</a:t>
            </a:r>
            <a:r>
              <a:rPr dirty="0" sz="900" spc="-10">
                <a:solidFill>
                  <a:srgbClr val="211F1F"/>
                </a:solidFill>
                <a:latin typeface="メイリオ"/>
                <a:cs typeface="メイリオ"/>
              </a:rPr>
              <a:t>。ナルコレプシーで</a:t>
            </a:r>
            <a:r>
              <a:rPr dirty="0" sz="900" spc="500">
                <a:solidFill>
                  <a:srgbClr val="211F1F"/>
                </a:solidFill>
                <a:latin typeface="メイリオ"/>
                <a:cs typeface="メイリオ"/>
              </a:rPr>
              <a:t> </a:t>
            </a:r>
            <a:r>
              <a:rPr dirty="0" sz="900" spc="-5">
                <a:solidFill>
                  <a:srgbClr val="211F1F"/>
                </a:solidFill>
                <a:latin typeface="メイリオ"/>
                <a:cs typeface="メイリオ"/>
              </a:rPr>
              <a:t>は、時に情動脱力発作という、大笑いなどの強い感情が</a:t>
            </a:r>
            <a:r>
              <a:rPr dirty="0" sz="900" spc="500">
                <a:solidFill>
                  <a:srgbClr val="211F1F"/>
                </a:solidFill>
                <a:latin typeface="メイリオ"/>
                <a:cs typeface="メイリオ"/>
              </a:rPr>
              <a:t> </a:t>
            </a:r>
            <a:r>
              <a:rPr dirty="0" sz="900" spc="-5">
                <a:solidFill>
                  <a:srgbClr val="211F1F"/>
                </a:solidFill>
                <a:latin typeface="メイリオ"/>
                <a:cs typeface="メイリオ"/>
              </a:rPr>
              <a:t>引き金となって筋肉の緊張が緩む発作を伴うことがあり</a:t>
            </a:r>
            <a:r>
              <a:rPr dirty="0" sz="900" spc="500">
                <a:solidFill>
                  <a:srgbClr val="211F1F"/>
                </a:solidFill>
                <a:latin typeface="メイリオ"/>
                <a:cs typeface="メイリオ"/>
              </a:rPr>
              <a:t> </a:t>
            </a:r>
            <a:r>
              <a:rPr dirty="0" sz="900">
                <a:solidFill>
                  <a:srgbClr val="211F1F"/>
                </a:solidFill>
                <a:latin typeface="メイリオ"/>
                <a:cs typeface="メイリオ"/>
              </a:rPr>
              <a:t>ます</a:t>
            </a:r>
            <a:r>
              <a:rPr dirty="0" baseline="27777" sz="900">
                <a:solidFill>
                  <a:srgbClr val="211F1F"/>
                </a:solidFill>
                <a:latin typeface="メイリオ"/>
                <a:cs typeface="メイリオ"/>
              </a:rPr>
              <a:t>1）</a:t>
            </a:r>
            <a:r>
              <a:rPr dirty="0" sz="900" spc="-5">
                <a:solidFill>
                  <a:srgbClr val="211F1F"/>
                </a:solidFill>
                <a:latin typeface="メイリオ"/>
                <a:cs typeface="メイリオ"/>
              </a:rPr>
              <a:t>。具体的には、首に力が入らず頭が少し落ちたり、呂律が回らなくなったり、全身に力が入らなくなって崩</a:t>
            </a:r>
            <a:r>
              <a:rPr dirty="0" sz="900" spc="500">
                <a:solidFill>
                  <a:srgbClr val="211F1F"/>
                </a:solidFill>
                <a:latin typeface="メイリオ"/>
                <a:cs typeface="メイリオ"/>
              </a:rPr>
              <a:t> </a:t>
            </a:r>
            <a:r>
              <a:rPr dirty="0" sz="900" spc="-10">
                <a:solidFill>
                  <a:srgbClr val="211F1F"/>
                </a:solidFill>
                <a:latin typeface="メイリオ"/>
                <a:cs typeface="メイリオ"/>
              </a:rPr>
              <a:t>れ落ちたりします。</a:t>
            </a:r>
            <a:endParaRPr sz="900">
              <a:latin typeface="メイリオ"/>
              <a:cs typeface="メイリオ"/>
            </a:endParaRPr>
          </a:p>
        </p:txBody>
      </p:sp>
      <p:sp>
        <p:nvSpPr>
          <p:cNvPr id="12" name="object 12"/>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35</a:t>
            </a:r>
          </a:p>
        </p:txBody>
      </p:sp>
      <p:sp>
        <p:nvSpPr>
          <p:cNvPr id="3" name="object 3"/>
          <p:cNvSpPr txBox="1"/>
          <p:nvPr/>
        </p:nvSpPr>
        <p:spPr>
          <a:xfrm>
            <a:off x="143255" y="5251703"/>
            <a:ext cx="3240405" cy="1069975"/>
          </a:xfrm>
          <a:prstGeom prst="rect">
            <a:avLst/>
          </a:prstGeom>
          <a:solidFill>
            <a:srgbClr val="FFFCE2"/>
          </a:solidFill>
        </p:spPr>
        <p:txBody>
          <a:bodyPr wrap="square" lIns="0" tIns="80645" rIns="0" bIns="0" rtlCol="0" vert="horz">
            <a:spAutoFit/>
          </a:bodyPr>
          <a:lstStyle/>
          <a:p>
            <a:pPr marL="179705">
              <a:lnSpc>
                <a:spcPct val="100000"/>
              </a:lnSpc>
              <a:spcBef>
                <a:spcPts val="635"/>
              </a:spcBef>
            </a:pPr>
            <a:r>
              <a:rPr dirty="0" sz="750" spc="-120" b="1">
                <a:solidFill>
                  <a:srgbClr val="00BACE"/>
                </a:solidFill>
                <a:latin typeface="メイリオ"/>
                <a:cs typeface="メイリオ"/>
              </a:rPr>
              <a:t>★本ガイドを用いる際のポイント</a:t>
            </a:r>
            <a:endParaRPr sz="750">
              <a:latin typeface="メイリオ"/>
              <a:cs typeface="メイリオ"/>
            </a:endParaRPr>
          </a:p>
          <a:p>
            <a:pPr marL="176530" indent="107950">
              <a:lnSpc>
                <a:spcPct val="100000"/>
              </a:lnSpc>
              <a:spcBef>
                <a:spcPts val="170"/>
              </a:spcBef>
            </a:pPr>
            <a:r>
              <a:rPr dirty="0" sz="750" spc="-125">
                <a:solidFill>
                  <a:srgbClr val="221F1F"/>
                </a:solidFill>
                <a:latin typeface="メイリオ"/>
                <a:cs typeface="メイリオ"/>
              </a:rPr>
              <a:t>カフェインやアルコール、ニコチンはむずむず脚症候群を悪化させる可能性</a:t>
            </a:r>
            <a:endParaRPr sz="750">
              <a:latin typeface="メイリオ"/>
              <a:cs typeface="メイリオ"/>
            </a:endParaRPr>
          </a:p>
          <a:p>
            <a:pPr marL="176530" marR="94615">
              <a:lnSpc>
                <a:spcPct val="124900"/>
              </a:lnSpc>
              <a:spcBef>
                <a:spcPts val="5"/>
              </a:spcBef>
            </a:pPr>
            <a:r>
              <a:rPr dirty="0" sz="750" spc="-120">
                <a:solidFill>
                  <a:srgbClr val="221F1F"/>
                </a:solidFill>
                <a:latin typeface="メイリオ"/>
                <a:cs typeface="メイリオ"/>
              </a:rPr>
              <a:t>がありますので、可能な限り摂取を控えてください</a:t>
            </a:r>
            <a:r>
              <a:rPr dirty="0" baseline="38888" sz="750" spc="-202">
                <a:solidFill>
                  <a:srgbClr val="221F1F"/>
                </a:solidFill>
                <a:latin typeface="メイリオ"/>
                <a:cs typeface="メイリオ"/>
              </a:rPr>
              <a:t>25）</a:t>
            </a:r>
            <a:r>
              <a:rPr dirty="0" sz="750" spc="-50">
                <a:solidFill>
                  <a:srgbClr val="221F1F"/>
                </a:solidFill>
                <a:latin typeface="メイリオ"/>
                <a:cs typeface="メイリオ"/>
              </a:rPr>
              <a:t>。習慣的な適度な運動、</a:t>
            </a:r>
            <a:r>
              <a:rPr dirty="0" sz="750" spc="-100">
                <a:solidFill>
                  <a:srgbClr val="221F1F"/>
                </a:solidFill>
                <a:latin typeface="メイリオ"/>
                <a:cs typeface="メイリオ"/>
              </a:rPr>
              <a:t>就寝前に適度に歩く、暖かい風呂や冷たいシャワーなどが有効なこともあり</a:t>
            </a:r>
            <a:r>
              <a:rPr dirty="0" sz="750" spc="-85">
                <a:solidFill>
                  <a:srgbClr val="221F1F"/>
                </a:solidFill>
                <a:latin typeface="メイリオ"/>
                <a:cs typeface="メイリオ"/>
              </a:rPr>
              <a:t>ます</a:t>
            </a:r>
            <a:r>
              <a:rPr dirty="0" baseline="38888" sz="750" spc="-75">
                <a:solidFill>
                  <a:srgbClr val="221F1F"/>
                </a:solidFill>
                <a:latin typeface="メイリオ"/>
                <a:cs typeface="メイリオ"/>
              </a:rPr>
              <a:t>25</a:t>
            </a:r>
            <a:r>
              <a:rPr dirty="0" baseline="38888" sz="750" spc="-67">
                <a:solidFill>
                  <a:srgbClr val="221F1F"/>
                </a:solidFill>
                <a:latin typeface="メイリオ"/>
                <a:cs typeface="メイリオ"/>
              </a:rPr>
              <a:t>,</a:t>
            </a:r>
            <a:r>
              <a:rPr dirty="0" baseline="38888" sz="750" spc="-75">
                <a:solidFill>
                  <a:srgbClr val="221F1F"/>
                </a:solidFill>
                <a:latin typeface="メイリオ"/>
                <a:cs typeface="メイリオ"/>
              </a:rPr>
              <a:t>26）</a:t>
            </a:r>
            <a:r>
              <a:rPr dirty="0" sz="750" spc="-95">
                <a:solidFill>
                  <a:srgbClr val="221F1F"/>
                </a:solidFill>
                <a:latin typeface="メイリオ"/>
                <a:cs typeface="メイリオ"/>
              </a:rPr>
              <a:t>。本ガイドを実践しても入眠困難や四肢</a:t>
            </a:r>
            <a:r>
              <a:rPr dirty="0" sz="750">
                <a:solidFill>
                  <a:srgbClr val="221F1F"/>
                </a:solidFill>
                <a:latin typeface="メイリオ"/>
                <a:cs typeface="メイリオ"/>
              </a:rPr>
              <a:t>（</a:t>
            </a:r>
            <a:r>
              <a:rPr dirty="0" sz="750" spc="-25">
                <a:solidFill>
                  <a:srgbClr val="221F1F"/>
                </a:solidFill>
                <a:latin typeface="メイリオ"/>
                <a:cs typeface="メイリオ"/>
              </a:rPr>
              <a:t>主に下肢</a:t>
            </a:r>
            <a:r>
              <a:rPr dirty="0" sz="750" spc="-60">
                <a:solidFill>
                  <a:srgbClr val="221F1F"/>
                </a:solidFill>
                <a:latin typeface="メイリオ"/>
                <a:cs typeface="メイリオ"/>
              </a:rPr>
              <a:t>）</a:t>
            </a:r>
            <a:r>
              <a:rPr dirty="0" sz="750" spc="-50">
                <a:solidFill>
                  <a:srgbClr val="221F1F"/>
                </a:solidFill>
                <a:latin typeface="メイリオ"/>
                <a:cs typeface="メイリオ"/>
              </a:rPr>
              <a:t>の感覚異常</a:t>
            </a:r>
            <a:r>
              <a:rPr dirty="0" sz="750" spc="-60">
                <a:solidFill>
                  <a:srgbClr val="221F1F"/>
                </a:solidFill>
                <a:latin typeface="メイリオ"/>
                <a:cs typeface="メイリオ"/>
              </a:rPr>
              <a:t>、動かしたい症状が続く場合や、夜間の下肢の不随意運動によって睡眠</a:t>
            </a:r>
            <a:endParaRPr sz="750">
              <a:latin typeface="メイリオ"/>
              <a:cs typeface="メイリオ"/>
            </a:endParaRPr>
          </a:p>
          <a:p>
            <a:pPr marL="176530">
              <a:lnSpc>
                <a:spcPct val="100000"/>
              </a:lnSpc>
              <a:spcBef>
                <a:spcPts val="265"/>
              </a:spcBef>
            </a:pPr>
            <a:r>
              <a:rPr dirty="0" sz="750" spc="-100">
                <a:solidFill>
                  <a:srgbClr val="221F1F"/>
                </a:solidFill>
                <a:latin typeface="メイリオ"/>
                <a:cs typeface="メイリオ"/>
              </a:rPr>
              <a:t>が妨げられている場合は、医師に相談してください</a:t>
            </a:r>
            <a:r>
              <a:rPr dirty="0" sz="750" spc="-50">
                <a:solidFill>
                  <a:srgbClr val="221F1F"/>
                </a:solidFill>
                <a:latin typeface="ＭＳ ゴシック"/>
                <a:cs typeface="ＭＳ ゴシック"/>
              </a:rPr>
              <a:t>。</a:t>
            </a:r>
            <a:endParaRPr sz="750">
              <a:latin typeface="ＭＳ ゴシック"/>
              <a:cs typeface="ＭＳ ゴシック"/>
            </a:endParaRPr>
          </a:p>
        </p:txBody>
      </p:sp>
      <p:sp>
        <p:nvSpPr>
          <p:cNvPr id="4" name="object 4"/>
          <p:cNvSpPr txBox="1"/>
          <p:nvPr/>
        </p:nvSpPr>
        <p:spPr>
          <a:xfrm>
            <a:off x="226568" y="6681343"/>
            <a:ext cx="3187065" cy="1607820"/>
          </a:xfrm>
          <a:prstGeom prst="rect">
            <a:avLst/>
          </a:prstGeom>
        </p:spPr>
        <p:txBody>
          <a:bodyPr wrap="square" lIns="0" tIns="90170" rIns="0" bIns="0" rtlCol="0" vert="horz">
            <a:spAutoFit/>
          </a:bodyPr>
          <a:lstStyle/>
          <a:p>
            <a:pPr marL="12700">
              <a:lnSpc>
                <a:spcPct val="100000"/>
              </a:lnSpc>
              <a:spcBef>
                <a:spcPts val="710"/>
              </a:spcBef>
            </a:pPr>
            <a:r>
              <a:rPr dirty="0" sz="900" spc="-10">
                <a:solidFill>
                  <a:srgbClr val="00CC99"/>
                </a:solidFill>
                <a:latin typeface="メイリオ"/>
                <a:cs typeface="メイリオ"/>
              </a:rPr>
              <a:t>睡眠不足症候群</a:t>
            </a:r>
            <a:endParaRPr sz="900">
              <a:latin typeface="メイリオ"/>
              <a:cs typeface="メイリオ"/>
            </a:endParaRPr>
          </a:p>
          <a:p>
            <a:pPr marL="157480" marR="5080" indent="-145415">
              <a:lnSpc>
                <a:spcPct val="120000"/>
              </a:lnSpc>
              <a:spcBef>
                <a:spcPts val="395"/>
              </a:spcBef>
            </a:pPr>
            <a:r>
              <a:rPr dirty="0" sz="900" spc="-10">
                <a:solidFill>
                  <a:srgbClr val="00AF50"/>
                </a:solidFill>
                <a:latin typeface="Wingdings"/>
                <a:cs typeface="Wingdings"/>
              </a:rPr>
              <a:t></a:t>
            </a:r>
            <a:r>
              <a:rPr dirty="0" sz="900" spc="245">
                <a:solidFill>
                  <a:srgbClr val="00AF50"/>
                </a:solidFill>
                <a:latin typeface="Times New Roman"/>
                <a:cs typeface="Times New Roman"/>
              </a:rPr>
              <a:t> </a:t>
            </a:r>
            <a:r>
              <a:rPr dirty="0" sz="900" spc="5">
                <a:solidFill>
                  <a:srgbClr val="211F1F"/>
                </a:solidFill>
                <a:latin typeface="メイリオ"/>
                <a:cs typeface="メイリオ"/>
              </a:rPr>
              <a:t>睡眠不足症候群は、慢性的に睡眠不足が続くことにより、日中の眠気や居眠りを来たします。個々人で必要な睡眠</a:t>
            </a:r>
            <a:r>
              <a:rPr dirty="0" sz="900">
                <a:solidFill>
                  <a:srgbClr val="211F1F"/>
                </a:solidFill>
                <a:latin typeface="メイリオ"/>
                <a:cs typeface="メイリオ"/>
              </a:rPr>
              <a:t> </a:t>
            </a:r>
            <a:r>
              <a:rPr dirty="0" sz="900" spc="5">
                <a:solidFill>
                  <a:srgbClr val="211F1F"/>
                </a:solidFill>
                <a:latin typeface="メイリオ"/>
                <a:cs typeface="メイリオ"/>
              </a:rPr>
              <a:t>時間は異なるため、体質的に長い睡眠時間を必要とする</a:t>
            </a:r>
            <a:r>
              <a:rPr dirty="0" sz="900">
                <a:solidFill>
                  <a:srgbClr val="211F1F"/>
                </a:solidFill>
                <a:latin typeface="メイリオ"/>
                <a:cs typeface="メイリオ"/>
              </a:rPr>
              <a:t> </a:t>
            </a:r>
            <a:r>
              <a:rPr dirty="0" sz="900" spc="10">
                <a:solidFill>
                  <a:srgbClr val="211F1F"/>
                </a:solidFill>
                <a:latin typeface="メイリオ"/>
                <a:cs typeface="メイリオ"/>
              </a:rPr>
              <a:t>人では毎日６～</a:t>
            </a:r>
            <a:r>
              <a:rPr dirty="0" sz="900" spc="5">
                <a:solidFill>
                  <a:srgbClr val="211F1F"/>
                </a:solidFill>
                <a:latin typeface="メイリオ"/>
                <a:cs typeface="メイリオ"/>
              </a:rPr>
              <a:t>８時間程度の睡眠時間を確保していたと</a:t>
            </a:r>
            <a:r>
              <a:rPr dirty="0" sz="900">
                <a:solidFill>
                  <a:srgbClr val="211F1F"/>
                </a:solidFill>
                <a:latin typeface="メイリオ"/>
                <a:cs typeface="メイリオ"/>
              </a:rPr>
              <a:t> </a:t>
            </a:r>
            <a:r>
              <a:rPr dirty="0" sz="900" spc="5">
                <a:solidFill>
                  <a:srgbClr val="211F1F"/>
                </a:solidFill>
                <a:latin typeface="メイリオ"/>
                <a:cs typeface="メイリオ"/>
              </a:rPr>
              <a:t>しても睡眠不足症候群を発症する可能性があります。通</a:t>
            </a:r>
            <a:r>
              <a:rPr dirty="0" sz="900">
                <a:solidFill>
                  <a:srgbClr val="211F1F"/>
                </a:solidFill>
                <a:latin typeface="メイリオ"/>
                <a:cs typeface="メイリオ"/>
              </a:rPr>
              <a:t> </a:t>
            </a:r>
            <a:r>
              <a:rPr dirty="0" sz="900" spc="5">
                <a:solidFill>
                  <a:srgbClr val="211F1F"/>
                </a:solidFill>
                <a:latin typeface="メイリオ"/>
                <a:cs typeface="メイリオ"/>
              </a:rPr>
              <a:t>常、目覚まし時計を使ったり、他人に起こしてもらうな</a:t>
            </a:r>
            <a:r>
              <a:rPr dirty="0" sz="900">
                <a:solidFill>
                  <a:srgbClr val="211F1F"/>
                </a:solidFill>
                <a:latin typeface="メイリオ"/>
                <a:cs typeface="メイリオ"/>
              </a:rPr>
              <a:t> </a:t>
            </a:r>
            <a:r>
              <a:rPr dirty="0" sz="900" spc="5">
                <a:solidFill>
                  <a:srgbClr val="211F1F"/>
                </a:solidFill>
                <a:latin typeface="メイリオ"/>
                <a:cs typeface="メイリオ"/>
              </a:rPr>
              <a:t>どして覚醒していますが、このような手段を用いなけれ</a:t>
            </a:r>
            <a:r>
              <a:rPr dirty="0" sz="900">
                <a:solidFill>
                  <a:srgbClr val="211F1F"/>
                </a:solidFill>
                <a:latin typeface="メイリオ"/>
                <a:cs typeface="メイリオ"/>
              </a:rPr>
              <a:t> ば、ほとんどの場合は通常より長く眠ります。</a:t>
            </a:r>
            <a:endParaRPr sz="900">
              <a:latin typeface="メイリオ"/>
              <a:cs typeface="メイリオ"/>
            </a:endParaRPr>
          </a:p>
        </p:txBody>
      </p:sp>
      <p:sp>
        <p:nvSpPr>
          <p:cNvPr id="5" name="object 5"/>
          <p:cNvSpPr txBox="1"/>
          <p:nvPr/>
        </p:nvSpPr>
        <p:spPr>
          <a:xfrm>
            <a:off x="143255" y="8456676"/>
            <a:ext cx="3240405" cy="637540"/>
          </a:xfrm>
          <a:prstGeom prst="rect">
            <a:avLst/>
          </a:prstGeom>
          <a:solidFill>
            <a:srgbClr val="FFFCE2"/>
          </a:solidFill>
        </p:spPr>
        <p:txBody>
          <a:bodyPr wrap="square" lIns="0" tIns="81280" rIns="0" bIns="0" rtlCol="0" vert="horz">
            <a:spAutoFit/>
          </a:bodyPr>
          <a:lstStyle/>
          <a:p>
            <a:pPr marL="179705">
              <a:lnSpc>
                <a:spcPct val="100000"/>
              </a:lnSpc>
              <a:spcBef>
                <a:spcPts val="640"/>
              </a:spcBef>
            </a:pPr>
            <a:r>
              <a:rPr dirty="0" sz="750" spc="-155" b="1">
                <a:solidFill>
                  <a:srgbClr val="00BACE"/>
                </a:solidFill>
                <a:latin typeface="メイリオ"/>
                <a:cs typeface="メイリオ"/>
              </a:rPr>
              <a:t>★本ガイドを用いる際のポイント</a:t>
            </a:r>
            <a:endParaRPr sz="750">
              <a:latin typeface="メイリオ"/>
              <a:cs typeface="メイリオ"/>
            </a:endParaRPr>
          </a:p>
          <a:p>
            <a:pPr marL="172085" indent="60960">
              <a:lnSpc>
                <a:spcPct val="100000"/>
              </a:lnSpc>
              <a:spcBef>
                <a:spcPts val="170"/>
              </a:spcBef>
            </a:pPr>
            <a:r>
              <a:rPr dirty="0" sz="750" spc="-114">
                <a:solidFill>
                  <a:srgbClr val="221F1F"/>
                </a:solidFill>
                <a:latin typeface="メイリオ"/>
                <a:cs typeface="メイリオ"/>
              </a:rPr>
              <a:t>本ガイドを実践し、十分な睡眠時間を確保しましょう。睡眠不足は数日で</a:t>
            </a:r>
            <a:endParaRPr sz="750">
              <a:latin typeface="メイリオ"/>
              <a:cs typeface="メイリオ"/>
            </a:endParaRPr>
          </a:p>
          <a:p>
            <a:pPr marL="172085" marR="154305">
              <a:lnSpc>
                <a:spcPct val="125299"/>
              </a:lnSpc>
            </a:pPr>
            <a:r>
              <a:rPr dirty="0" sz="750" spc="-90">
                <a:solidFill>
                  <a:srgbClr val="221F1F"/>
                </a:solidFill>
                <a:latin typeface="メイリオ"/>
                <a:cs typeface="メイリオ"/>
              </a:rPr>
              <a:t>は解消されない場合もあります。症状が改善しない場合は、医師に相談し</a:t>
            </a:r>
            <a:r>
              <a:rPr dirty="0" sz="750" spc="-80">
                <a:solidFill>
                  <a:srgbClr val="221F1F"/>
                </a:solidFill>
                <a:latin typeface="メイリオ"/>
                <a:cs typeface="メイリオ"/>
              </a:rPr>
              <a:t>てください。</a:t>
            </a:r>
            <a:endParaRPr sz="750">
              <a:latin typeface="メイリオ"/>
              <a:cs typeface="メイリオ"/>
            </a:endParaRPr>
          </a:p>
        </p:txBody>
      </p:sp>
      <p:sp>
        <p:nvSpPr>
          <p:cNvPr id="6" name="object 6"/>
          <p:cNvSpPr txBox="1"/>
          <p:nvPr/>
        </p:nvSpPr>
        <p:spPr>
          <a:xfrm>
            <a:off x="3474720" y="1886711"/>
            <a:ext cx="3240405" cy="638810"/>
          </a:xfrm>
          <a:prstGeom prst="rect">
            <a:avLst/>
          </a:prstGeom>
          <a:solidFill>
            <a:srgbClr val="FFFCE2"/>
          </a:solidFill>
        </p:spPr>
        <p:txBody>
          <a:bodyPr wrap="square" lIns="0" tIns="81280" rIns="0" bIns="0" rtlCol="0" vert="horz">
            <a:spAutoFit/>
          </a:bodyPr>
          <a:lstStyle/>
          <a:p>
            <a:pPr marL="179705">
              <a:lnSpc>
                <a:spcPct val="100000"/>
              </a:lnSpc>
              <a:spcBef>
                <a:spcPts val="640"/>
              </a:spcBef>
            </a:pPr>
            <a:r>
              <a:rPr dirty="0" sz="750" spc="-120" b="1">
                <a:solidFill>
                  <a:srgbClr val="00BACE"/>
                </a:solidFill>
                <a:latin typeface="メイリオ"/>
                <a:cs typeface="メイリオ"/>
              </a:rPr>
              <a:t>★本ガイドを用いる際のポイント</a:t>
            </a:r>
            <a:endParaRPr sz="750">
              <a:latin typeface="メイリオ"/>
              <a:cs typeface="メイリオ"/>
            </a:endParaRPr>
          </a:p>
          <a:p>
            <a:pPr algn="just" marL="178435" marR="145415" indent="85090">
              <a:lnSpc>
                <a:spcPts val="1130"/>
              </a:lnSpc>
              <a:spcBef>
                <a:spcPts val="15"/>
              </a:spcBef>
            </a:pPr>
            <a:r>
              <a:rPr dirty="0" sz="750" spc="-120">
                <a:solidFill>
                  <a:srgbClr val="221F1F"/>
                </a:solidFill>
                <a:latin typeface="メイリオ"/>
                <a:cs typeface="メイリオ"/>
              </a:rPr>
              <a:t>過眠症の治療は薬物療法が主になりますが、十分な睡眠時間を確保すること</a:t>
            </a:r>
            <a:r>
              <a:rPr dirty="0" sz="750" spc="-100">
                <a:solidFill>
                  <a:srgbClr val="221F1F"/>
                </a:solidFill>
                <a:latin typeface="メイリオ"/>
                <a:cs typeface="メイリオ"/>
              </a:rPr>
              <a:t>も重要です。本ガイドを実践して十分な睡眠時間を確保しても日中の眠気</a:t>
            </a:r>
            <a:r>
              <a:rPr dirty="0" sz="750" spc="-85">
                <a:solidFill>
                  <a:srgbClr val="221F1F"/>
                </a:solidFill>
                <a:latin typeface="メイリオ"/>
                <a:cs typeface="メイリオ"/>
              </a:rPr>
              <a:t>が続く場合は、医師に相談してください。</a:t>
            </a:r>
            <a:endParaRPr sz="750">
              <a:latin typeface="メイリオ"/>
              <a:cs typeface="メイリオ"/>
            </a:endParaRPr>
          </a:p>
        </p:txBody>
      </p:sp>
      <p:sp>
        <p:nvSpPr>
          <p:cNvPr id="7" name="object 7"/>
          <p:cNvSpPr txBox="1"/>
          <p:nvPr/>
        </p:nvSpPr>
        <p:spPr>
          <a:xfrm>
            <a:off x="3528695" y="2773426"/>
            <a:ext cx="3286760" cy="4394200"/>
          </a:xfrm>
          <a:prstGeom prst="rect">
            <a:avLst/>
          </a:prstGeom>
        </p:spPr>
        <p:txBody>
          <a:bodyPr wrap="square" lIns="0" tIns="90170" rIns="0" bIns="0" rtlCol="0" vert="horz">
            <a:spAutoFit/>
          </a:bodyPr>
          <a:lstStyle/>
          <a:p>
            <a:pPr marL="38100">
              <a:lnSpc>
                <a:spcPct val="100000"/>
              </a:lnSpc>
              <a:spcBef>
                <a:spcPts val="710"/>
              </a:spcBef>
            </a:pPr>
            <a:r>
              <a:rPr dirty="0" sz="900" spc="-5">
                <a:solidFill>
                  <a:srgbClr val="00CC99"/>
                </a:solidFill>
                <a:latin typeface="メイリオ"/>
                <a:cs typeface="メイリオ"/>
              </a:rPr>
              <a:t>概日リズム睡眠・覚醒障害</a:t>
            </a:r>
            <a:endParaRPr sz="900">
              <a:latin typeface="メイリオ"/>
              <a:cs typeface="メイリオ"/>
            </a:endParaRPr>
          </a:p>
          <a:p>
            <a:pPr algn="just" marL="182245" marR="132715" indent="-144780">
              <a:lnSpc>
                <a:spcPct val="120000"/>
              </a:lnSpc>
              <a:spcBef>
                <a:spcPts val="395"/>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spc="15">
                <a:solidFill>
                  <a:srgbClr val="211F1F"/>
                </a:solidFill>
                <a:latin typeface="メイリオ"/>
                <a:cs typeface="メイリオ"/>
              </a:rPr>
              <a:t>社会的に望ましい寝起きのタイミングと、実際の寝起きのタイミングがずれることにより、社会生活に支障をき</a:t>
            </a:r>
            <a:r>
              <a:rPr dirty="0" sz="900" spc="20">
                <a:solidFill>
                  <a:srgbClr val="211F1F"/>
                </a:solidFill>
                <a:latin typeface="メイリオ"/>
                <a:cs typeface="メイリオ"/>
              </a:rPr>
              <a:t>たす睡眠障害です</a:t>
            </a:r>
            <a:r>
              <a:rPr dirty="0" baseline="27777" sz="900" spc="7">
                <a:solidFill>
                  <a:srgbClr val="211F1F"/>
                </a:solidFill>
                <a:latin typeface="メイリオ"/>
                <a:cs typeface="メイリオ"/>
              </a:rPr>
              <a:t>1,28）</a:t>
            </a:r>
            <a:r>
              <a:rPr dirty="0" sz="900" spc="15">
                <a:solidFill>
                  <a:srgbClr val="211F1F"/>
                </a:solidFill>
                <a:latin typeface="メイリオ"/>
                <a:cs typeface="メイリオ"/>
              </a:rPr>
              <a:t>。寝起きのタイミングの異常は、</a:t>
            </a:r>
            <a:r>
              <a:rPr dirty="0" sz="900" spc="20">
                <a:solidFill>
                  <a:srgbClr val="211F1F"/>
                </a:solidFill>
                <a:latin typeface="メイリオ"/>
                <a:cs typeface="メイリオ"/>
              </a:rPr>
              <a:t>体内時計が昼夜のサイクルと合わない場合</a:t>
            </a:r>
            <a:r>
              <a:rPr dirty="0" sz="900" spc="35">
                <a:solidFill>
                  <a:srgbClr val="211F1F"/>
                </a:solidFill>
                <a:latin typeface="メイリオ"/>
                <a:cs typeface="メイリオ"/>
              </a:rPr>
              <a:t>（</a:t>
            </a:r>
            <a:r>
              <a:rPr dirty="0" sz="900" spc="20">
                <a:solidFill>
                  <a:srgbClr val="211F1F"/>
                </a:solidFill>
                <a:latin typeface="メイリオ"/>
                <a:cs typeface="メイリオ"/>
              </a:rPr>
              <a:t>睡眠・覚醒相後退障害、睡眠・覚醒相前進障害など</a:t>
            </a:r>
            <a:r>
              <a:rPr dirty="0" sz="900" spc="35">
                <a:solidFill>
                  <a:srgbClr val="211F1F"/>
                </a:solidFill>
                <a:latin typeface="メイリオ"/>
                <a:cs typeface="メイリオ"/>
              </a:rPr>
              <a:t>）</a:t>
            </a:r>
            <a:r>
              <a:rPr dirty="0" sz="900" spc="15">
                <a:solidFill>
                  <a:srgbClr val="211F1F"/>
                </a:solidFill>
                <a:latin typeface="メイリオ"/>
                <a:cs typeface="メイリオ"/>
              </a:rPr>
              <a:t>と、交替制勤</a:t>
            </a:r>
            <a:r>
              <a:rPr dirty="0" sz="900" spc="35">
                <a:solidFill>
                  <a:srgbClr val="211F1F"/>
                </a:solidFill>
                <a:latin typeface="メイリオ"/>
                <a:cs typeface="メイリオ"/>
              </a:rPr>
              <a:t>務（</a:t>
            </a:r>
            <a:r>
              <a:rPr dirty="0" sz="900" spc="20">
                <a:solidFill>
                  <a:srgbClr val="211F1F"/>
                </a:solidFill>
                <a:latin typeface="メイリオ"/>
                <a:cs typeface="メイリオ"/>
              </a:rPr>
              <a:t>日勤・夜勤の繰り返し）</a:t>
            </a:r>
            <a:r>
              <a:rPr dirty="0" sz="900" spc="30">
                <a:solidFill>
                  <a:srgbClr val="211F1F"/>
                </a:solidFill>
                <a:latin typeface="メイリオ"/>
                <a:cs typeface="メイリオ"/>
              </a:rPr>
              <a:t>や時差飛行</a:t>
            </a:r>
            <a:r>
              <a:rPr dirty="0" sz="900" spc="35">
                <a:solidFill>
                  <a:srgbClr val="211F1F"/>
                </a:solidFill>
                <a:latin typeface="メイリオ"/>
                <a:cs typeface="メイリオ"/>
              </a:rPr>
              <a:t>（</a:t>
            </a:r>
            <a:r>
              <a:rPr dirty="0" sz="900" spc="25">
                <a:solidFill>
                  <a:srgbClr val="211F1F"/>
                </a:solidFill>
                <a:latin typeface="メイリオ"/>
                <a:cs typeface="メイリオ"/>
              </a:rPr>
              <a:t>海外旅行</a:t>
            </a:r>
            <a:r>
              <a:rPr dirty="0" sz="900" spc="35">
                <a:solidFill>
                  <a:srgbClr val="211F1F"/>
                </a:solidFill>
                <a:latin typeface="メイリオ"/>
                <a:cs typeface="メイリオ"/>
              </a:rPr>
              <a:t>）</a:t>
            </a:r>
            <a:r>
              <a:rPr dirty="0" sz="900">
                <a:solidFill>
                  <a:srgbClr val="211F1F"/>
                </a:solidFill>
                <a:latin typeface="メイリオ"/>
                <a:cs typeface="メイリオ"/>
              </a:rPr>
              <a:t>の</a:t>
            </a:r>
            <a:r>
              <a:rPr dirty="0" sz="900" spc="70">
                <a:solidFill>
                  <a:srgbClr val="211F1F"/>
                </a:solidFill>
                <a:latin typeface="メイリオ"/>
                <a:cs typeface="メイリオ"/>
              </a:rPr>
              <a:t>ために寝起きのタイミングが人為的にずらされた結果</a:t>
            </a:r>
            <a:endParaRPr sz="900">
              <a:latin typeface="メイリオ"/>
              <a:cs typeface="メイリオ"/>
            </a:endParaRPr>
          </a:p>
          <a:p>
            <a:pPr marL="182245" marR="142875">
              <a:lnSpc>
                <a:spcPts val="1019"/>
              </a:lnSpc>
              <a:spcBef>
                <a:spcPts val="300"/>
              </a:spcBef>
            </a:pPr>
            <a:r>
              <a:rPr dirty="0" sz="900">
                <a:solidFill>
                  <a:srgbClr val="211F1F"/>
                </a:solidFill>
                <a:latin typeface="メイリオ"/>
                <a:cs typeface="メイリオ"/>
              </a:rPr>
              <a:t>（交替勤務障害、時差障害）</a:t>
            </a:r>
            <a:r>
              <a:rPr dirty="0" sz="900" spc="-5">
                <a:solidFill>
                  <a:srgbClr val="211F1F"/>
                </a:solidFill>
                <a:latin typeface="メイリオ"/>
                <a:cs typeface="メイリオ"/>
              </a:rPr>
              <a:t>として生じる場合がありま</a:t>
            </a:r>
            <a:r>
              <a:rPr dirty="0" baseline="-18518" sz="1350">
                <a:solidFill>
                  <a:srgbClr val="211F1F"/>
                </a:solidFill>
                <a:latin typeface="メイリオ"/>
                <a:cs typeface="メイリオ"/>
              </a:rPr>
              <a:t>す</a:t>
            </a:r>
            <a:r>
              <a:rPr dirty="0" sz="600" spc="-10">
                <a:solidFill>
                  <a:srgbClr val="211F1F"/>
                </a:solidFill>
                <a:latin typeface="メイリオ"/>
                <a:cs typeface="メイリオ"/>
              </a:rPr>
              <a:t>1）</a:t>
            </a:r>
            <a:r>
              <a:rPr dirty="0" baseline="-18518" sz="1350" spc="-75">
                <a:solidFill>
                  <a:srgbClr val="211F1F"/>
                </a:solidFill>
                <a:latin typeface="メイリオ"/>
                <a:cs typeface="メイリオ"/>
              </a:rPr>
              <a:t>。</a:t>
            </a:r>
            <a:endParaRPr baseline="-18518" sz="1350">
              <a:latin typeface="メイリオ"/>
              <a:cs typeface="メイリオ"/>
            </a:endParaRPr>
          </a:p>
          <a:p>
            <a:pPr marL="182245" marR="30480" indent="-144780">
              <a:lnSpc>
                <a:spcPct val="120100"/>
              </a:lnSpc>
              <a:spcBef>
                <a:spcPts val="660"/>
              </a:spcBef>
            </a:pPr>
            <a:r>
              <a:rPr dirty="0" sz="900" spc="-10">
                <a:solidFill>
                  <a:srgbClr val="00AF50"/>
                </a:solidFill>
                <a:latin typeface="Wingdings"/>
                <a:cs typeface="Wingdings"/>
              </a:rPr>
              <a:t></a:t>
            </a:r>
            <a:r>
              <a:rPr dirty="0" sz="900" spc="240">
                <a:solidFill>
                  <a:srgbClr val="00AF50"/>
                </a:solidFill>
                <a:latin typeface="Times New Roman"/>
                <a:cs typeface="Times New Roman"/>
              </a:rPr>
              <a:t> </a:t>
            </a:r>
            <a:r>
              <a:rPr dirty="0" sz="900" spc="15">
                <a:solidFill>
                  <a:srgbClr val="211F1F"/>
                </a:solidFill>
                <a:latin typeface="メイリオ"/>
                <a:cs typeface="メイリオ"/>
              </a:rPr>
              <a:t>睡眠・覚醒相後退障害は思春期や若年成人に多くみられ、</a:t>
            </a:r>
            <a:r>
              <a:rPr dirty="0" sz="900" spc="5">
                <a:solidFill>
                  <a:srgbClr val="211F1F"/>
                </a:solidFill>
                <a:latin typeface="メイリオ"/>
                <a:cs typeface="メイリオ"/>
              </a:rPr>
              <a:t>極端な遅寝・遅起きを特徴とします</a:t>
            </a:r>
            <a:r>
              <a:rPr dirty="0" baseline="27777" sz="900">
                <a:solidFill>
                  <a:srgbClr val="211F1F"/>
                </a:solidFill>
                <a:latin typeface="メイリオ"/>
                <a:cs typeface="メイリオ"/>
              </a:rPr>
              <a:t>28）</a:t>
            </a:r>
            <a:r>
              <a:rPr dirty="0" sz="900" spc="10">
                <a:solidFill>
                  <a:srgbClr val="211F1F"/>
                </a:solidFill>
                <a:latin typeface="メイリオ"/>
                <a:cs typeface="メイリオ"/>
              </a:rPr>
              <a:t>。眠るべき時刻に</a:t>
            </a:r>
            <a:r>
              <a:rPr dirty="0" sz="900" spc="10">
                <a:solidFill>
                  <a:srgbClr val="211F1F"/>
                </a:solidFill>
                <a:latin typeface="メイリオ"/>
                <a:cs typeface="メイリオ"/>
              </a:rPr>
              <a:t> </a:t>
            </a:r>
            <a:r>
              <a:rPr dirty="0" sz="900" spc="15">
                <a:solidFill>
                  <a:srgbClr val="211F1F"/>
                </a:solidFill>
                <a:latin typeface="メイリオ"/>
                <a:cs typeface="メイリオ"/>
              </a:rPr>
              <a:t>なっても寝つけず、さらに起きるべき時刻に起きられな</a:t>
            </a:r>
            <a:r>
              <a:rPr dirty="0" sz="900">
                <a:solidFill>
                  <a:srgbClr val="211F1F"/>
                </a:solidFill>
                <a:latin typeface="メイリオ"/>
                <a:cs typeface="メイリオ"/>
              </a:rPr>
              <a:t> </a:t>
            </a:r>
            <a:r>
              <a:rPr dirty="0" sz="900" spc="15">
                <a:solidFill>
                  <a:srgbClr val="211F1F"/>
                </a:solidFill>
                <a:latin typeface="メイリオ"/>
                <a:cs typeface="メイリオ"/>
              </a:rPr>
              <a:t>いため、定刻に登校・出勤ができなくなります。無理に起きても、強い眠気や倦怠感など、心身の不調が生じま</a:t>
            </a:r>
            <a:r>
              <a:rPr dirty="0" sz="900">
                <a:solidFill>
                  <a:srgbClr val="211F1F"/>
                </a:solidFill>
                <a:latin typeface="メイリオ"/>
                <a:cs typeface="メイリオ"/>
              </a:rPr>
              <a:t> す。</a:t>
            </a:r>
            <a:endParaRPr sz="900">
              <a:latin typeface="メイリオ"/>
              <a:cs typeface="メイリオ"/>
            </a:endParaRPr>
          </a:p>
          <a:p>
            <a:pPr algn="just" marL="182245" marR="141605" indent="-144780">
              <a:lnSpc>
                <a:spcPct val="1200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睡眠・覚醒相前進障害は高齢者に多くみられ、極端な早</a:t>
            </a:r>
            <a:r>
              <a:rPr dirty="0" sz="900">
                <a:solidFill>
                  <a:srgbClr val="211F1F"/>
                </a:solidFill>
                <a:latin typeface="メイリオ"/>
                <a:cs typeface="メイリオ"/>
              </a:rPr>
              <a:t>寝早起きを特徴とします</a:t>
            </a:r>
            <a:r>
              <a:rPr dirty="0" baseline="27777" sz="900">
                <a:solidFill>
                  <a:srgbClr val="211F1F"/>
                </a:solidFill>
                <a:latin typeface="メイリオ"/>
                <a:cs typeface="メイリオ"/>
              </a:rPr>
              <a:t>28）</a:t>
            </a:r>
            <a:r>
              <a:rPr dirty="0" sz="900" spc="-5">
                <a:solidFill>
                  <a:srgbClr val="211F1F"/>
                </a:solidFill>
                <a:latin typeface="メイリオ"/>
                <a:cs typeface="メイリオ"/>
              </a:rPr>
              <a:t>。夕方から夜の早い時間帯に眠気が出現し、深夜から早朝に目が覚めてしまいます。夕食後の団欒に参加できず、朝は周囲が寝静まっているうちから目が覚めてしまうため、多くは家族や友人の生活と乖離が生じることに苦痛を感じます。</a:t>
            </a:r>
            <a:endParaRPr sz="900">
              <a:latin typeface="メイリオ"/>
              <a:cs typeface="メイリオ"/>
            </a:endParaRPr>
          </a:p>
          <a:p>
            <a:pPr algn="just" marL="182245" marR="141605" indent="-144780">
              <a:lnSpc>
                <a:spcPct val="120100"/>
              </a:lnSpc>
              <a:spcBef>
                <a:spcPts val="39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spc="-5">
                <a:solidFill>
                  <a:srgbClr val="211F1F"/>
                </a:solidFill>
                <a:latin typeface="メイリオ"/>
                <a:cs typeface="メイリオ"/>
              </a:rPr>
              <a:t>睡眠・覚醒相後退障害は入眠困難のため、睡眠・覚醒相前進障害は早朝覚醒のため、しばしば不眠症と見誤られ</a:t>
            </a:r>
            <a:r>
              <a:rPr dirty="0" sz="900">
                <a:solidFill>
                  <a:srgbClr val="211F1F"/>
                </a:solidFill>
                <a:latin typeface="メイリオ"/>
                <a:cs typeface="メイリオ"/>
              </a:rPr>
              <a:t>ることがあります</a:t>
            </a:r>
            <a:r>
              <a:rPr dirty="0" baseline="27777" sz="900" spc="-15">
                <a:solidFill>
                  <a:srgbClr val="211F1F"/>
                </a:solidFill>
                <a:latin typeface="メイリオ"/>
                <a:cs typeface="メイリオ"/>
              </a:rPr>
              <a:t>28）</a:t>
            </a:r>
            <a:r>
              <a:rPr dirty="0" sz="900" spc="-50">
                <a:solidFill>
                  <a:srgbClr val="211F1F"/>
                </a:solidFill>
                <a:latin typeface="メイリオ"/>
                <a:cs typeface="メイリオ"/>
              </a:rPr>
              <a:t>。</a:t>
            </a:r>
            <a:endParaRPr sz="900">
              <a:latin typeface="メイリオ"/>
              <a:cs typeface="メイリオ"/>
            </a:endParaRPr>
          </a:p>
        </p:txBody>
      </p:sp>
      <p:sp>
        <p:nvSpPr>
          <p:cNvPr id="8" name="object 8"/>
          <p:cNvSpPr txBox="1"/>
          <p:nvPr/>
        </p:nvSpPr>
        <p:spPr>
          <a:xfrm>
            <a:off x="3566159" y="7181088"/>
            <a:ext cx="3240405" cy="1066800"/>
          </a:xfrm>
          <a:prstGeom prst="rect">
            <a:avLst/>
          </a:prstGeom>
          <a:solidFill>
            <a:srgbClr val="FFFCE2"/>
          </a:solidFill>
        </p:spPr>
        <p:txBody>
          <a:bodyPr wrap="square" lIns="0" tIns="70485" rIns="0" bIns="0" rtlCol="0" vert="horz">
            <a:spAutoFit/>
          </a:bodyPr>
          <a:lstStyle/>
          <a:p>
            <a:pPr marL="178435">
              <a:lnSpc>
                <a:spcPct val="100000"/>
              </a:lnSpc>
              <a:spcBef>
                <a:spcPts val="555"/>
              </a:spcBef>
            </a:pPr>
            <a:r>
              <a:rPr dirty="0" sz="750" spc="-110" b="1">
                <a:solidFill>
                  <a:srgbClr val="00BACE"/>
                </a:solidFill>
                <a:latin typeface="メイリオ"/>
                <a:cs typeface="メイリオ"/>
              </a:rPr>
              <a:t>★本ガイドを用いる際のポイント</a:t>
            </a:r>
            <a:endParaRPr sz="750">
              <a:latin typeface="メイリオ"/>
              <a:cs typeface="メイリオ"/>
            </a:endParaRPr>
          </a:p>
          <a:p>
            <a:pPr marL="173990" marR="144780" indent="114300">
              <a:lnSpc>
                <a:spcPct val="125099"/>
              </a:lnSpc>
              <a:spcBef>
                <a:spcPts val="5"/>
              </a:spcBef>
            </a:pPr>
            <a:r>
              <a:rPr dirty="0" sz="750" spc="-85">
                <a:solidFill>
                  <a:srgbClr val="221F1F"/>
                </a:solidFill>
                <a:latin typeface="メイリオ"/>
                <a:cs typeface="メイリオ"/>
              </a:rPr>
              <a:t>朝に日光を浴びることが重要です。朝起きられないケースでは、家族が</a:t>
            </a:r>
            <a:r>
              <a:rPr dirty="0" sz="750" spc="-100">
                <a:solidFill>
                  <a:srgbClr val="221F1F"/>
                </a:solidFill>
                <a:latin typeface="メイリオ"/>
                <a:cs typeface="メイリオ"/>
              </a:rPr>
              <a:t>朝にカーテンを開けるなどして、できるだけ太陽の光を浴びられるようにしましょう</a:t>
            </a:r>
            <a:r>
              <a:rPr dirty="0" baseline="38888" sz="750" spc="-150">
                <a:solidFill>
                  <a:srgbClr val="221F1F"/>
                </a:solidFill>
                <a:latin typeface="メイリオ"/>
                <a:cs typeface="メイリオ"/>
              </a:rPr>
              <a:t>29</a:t>
            </a:r>
            <a:r>
              <a:rPr dirty="0" baseline="38888" sz="750" spc="-165">
                <a:solidFill>
                  <a:srgbClr val="221F1F"/>
                </a:solidFill>
                <a:latin typeface="メイリオ"/>
                <a:cs typeface="メイリオ"/>
              </a:rPr>
              <a:t>）</a:t>
            </a:r>
            <a:r>
              <a:rPr dirty="0" sz="750" spc="-85">
                <a:solidFill>
                  <a:srgbClr val="221F1F"/>
                </a:solidFill>
                <a:latin typeface="メイリオ"/>
                <a:cs typeface="メイリオ"/>
              </a:rPr>
              <a:t>。重症例では明け方に眠りにつき、夕方近くに起床する場合があります。そのようなケースでは、寝つく前の明け方の光で寝入るの が</a:t>
            </a:r>
            <a:r>
              <a:rPr dirty="0" sz="750" spc="-60">
                <a:solidFill>
                  <a:srgbClr val="221F1F"/>
                </a:solidFill>
                <a:latin typeface="メイリオ"/>
                <a:cs typeface="メイリオ"/>
              </a:rPr>
              <a:t>さらに遅れる可能性があるので、この時間帯の光を浴びないように注意</a:t>
            </a:r>
            <a:r>
              <a:rPr dirty="0" sz="750" spc="-85">
                <a:solidFill>
                  <a:srgbClr val="221F1F"/>
                </a:solidFill>
                <a:latin typeface="メイリオ"/>
                <a:cs typeface="メイリオ"/>
              </a:rPr>
              <a:t>しましょう</a:t>
            </a:r>
            <a:r>
              <a:rPr dirty="0" baseline="38888" sz="750" spc="-150">
                <a:solidFill>
                  <a:srgbClr val="221F1F"/>
                </a:solidFill>
                <a:latin typeface="メイリオ"/>
                <a:cs typeface="メイリオ"/>
              </a:rPr>
              <a:t>29）</a:t>
            </a:r>
            <a:r>
              <a:rPr dirty="0" sz="750" spc="-65">
                <a:solidFill>
                  <a:srgbClr val="221F1F"/>
                </a:solidFill>
                <a:latin typeface="メイリオ"/>
                <a:cs typeface="メイリオ"/>
              </a:rPr>
              <a:t>。症状が改善しない場合は、医師に相談してください。</a:t>
            </a:r>
            <a:endParaRPr sz="750">
              <a:latin typeface="メイリオ"/>
              <a:cs typeface="メイリオ"/>
            </a:endParaRPr>
          </a:p>
        </p:txBody>
      </p:sp>
      <p:sp>
        <p:nvSpPr>
          <p:cNvPr id="9" name="object 9"/>
          <p:cNvSpPr txBox="1"/>
          <p:nvPr/>
        </p:nvSpPr>
        <p:spPr>
          <a:xfrm>
            <a:off x="3566159" y="8506968"/>
            <a:ext cx="3240405" cy="508000"/>
          </a:xfrm>
          <a:prstGeom prst="rect">
            <a:avLst/>
          </a:prstGeom>
          <a:solidFill>
            <a:srgbClr val="FFFCE2"/>
          </a:solidFill>
        </p:spPr>
        <p:txBody>
          <a:bodyPr wrap="square" lIns="0" tIns="70485" rIns="0" bIns="0" rtlCol="0" vert="horz">
            <a:spAutoFit/>
          </a:bodyPr>
          <a:lstStyle/>
          <a:p>
            <a:pPr marL="178435">
              <a:lnSpc>
                <a:spcPct val="100000"/>
              </a:lnSpc>
              <a:spcBef>
                <a:spcPts val="555"/>
              </a:spcBef>
            </a:pPr>
            <a:r>
              <a:rPr dirty="0" sz="750" spc="-110" b="1">
                <a:solidFill>
                  <a:srgbClr val="00BACE"/>
                </a:solidFill>
                <a:latin typeface="メイリオ"/>
                <a:cs typeface="メイリオ"/>
              </a:rPr>
              <a:t>★本ガイドを用いる際のポイント</a:t>
            </a:r>
            <a:endParaRPr sz="750">
              <a:latin typeface="メイリオ"/>
              <a:cs typeface="メイリオ"/>
            </a:endParaRPr>
          </a:p>
          <a:p>
            <a:pPr marL="287020">
              <a:lnSpc>
                <a:spcPct val="100000"/>
              </a:lnSpc>
              <a:spcBef>
                <a:spcPts val="229"/>
              </a:spcBef>
            </a:pPr>
            <a:r>
              <a:rPr dirty="0" sz="750" spc="-80">
                <a:solidFill>
                  <a:srgbClr val="221F1F"/>
                </a:solidFill>
                <a:latin typeface="メイリオ"/>
                <a:cs typeface="メイリオ"/>
              </a:rPr>
              <a:t>夕から夜に明るい光を浴びる、早朝の光を避けるためにサングラスを</a:t>
            </a:r>
            <a:endParaRPr sz="750">
              <a:latin typeface="メイリオ"/>
              <a:cs typeface="メイリオ"/>
            </a:endParaRPr>
          </a:p>
          <a:p>
            <a:pPr marL="173990">
              <a:lnSpc>
                <a:spcPct val="100000"/>
              </a:lnSpc>
              <a:spcBef>
                <a:spcPts val="235"/>
              </a:spcBef>
            </a:pPr>
            <a:r>
              <a:rPr dirty="0" sz="750" spc="-85">
                <a:solidFill>
                  <a:srgbClr val="221F1F"/>
                </a:solidFill>
                <a:latin typeface="メイリオ"/>
                <a:cs typeface="メイリオ"/>
              </a:rPr>
              <a:t>着用するなどが有効な場合があります</a:t>
            </a:r>
            <a:r>
              <a:rPr dirty="0" baseline="38888" sz="750" spc="-150">
                <a:solidFill>
                  <a:srgbClr val="221F1F"/>
                </a:solidFill>
                <a:latin typeface="メイリオ"/>
                <a:cs typeface="メイリオ"/>
              </a:rPr>
              <a:t>29）</a:t>
            </a:r>
            <a:r>
              <a:rPr dirty="0" sz="850" spc="-50">
                <a:solidFill>
                  <a:srgbClr val="221F1F"/>
                </a:solidFill>
                <a:latin typeface="メイリオ"/>
                <a:cs typeface="メイリオ"/>
              </a:rPr>
              <a:t>。</a:t>
            </a:r>
            <a:endParaRPr sz="850">
              <a:latin typeface="メイリオ"/>
              <a:cs typeface="メイリオ"/>
            </a:endParaRPr>
          </a:p>
        </p:txBody>
      </p:sp>
      <p:sp>
        <p:nvSpPr>
          <p:cNvPr id="10" name="object 10"/>
          <p:cNvSpPr txBox="1"/>
          <p:nvPr/>
        </p:nvSpPr>
        <p:spPr>
          <a:xfrm>
            <a:off x="178307" y="182879"/>
            <a:ext cx="3240405" cy="1934210"/>
          </a:xfrm>
          <a:prstGeom prst="rect">
            <a:avLst/>
          </a:prstGeom>
          <a:solidFill>
            <a:srgbClr val="FFFCE2"/>
          </a:solidFill>
        </p:spPr>
        <p:txBody>
          <a:bodyPr wrap="square" lIns="0" tIns="79375" rIns="0" bIns="0" rtlCol="0" vert="horz">
            <a:spAutoFit/>
          </a:bodyPr>
          <a:lstStyle/>
          <a:p>
            <a:pPr marL="177800">
              <a:lnSpc>
                <a:spcPct val="100000"/>
              </a:lnSpc>
              <a:spcBef>
                <a:spcPts val="625"/>
              </a:spcBef>
            </a:pPr>
            <a:r>
              <a:rPr dirty="0" sz="750" spc="-105" b="1">
                <a:solidFill>
                  <a:srgbClr val="00BACE"/>
                </a:solidFill>
                <a:latin typeface="メイリオ"/>
                <a:cs typeface="メイリオ"/>
              </a:rPr>
              <a:t>★本ガイドを用いる際のポイント</a:t>
            </a:r>
            <a:endParaRPr sz="750">
              <a:latin typeface="メイリオ"/>
              <a:cs typeface="メイリオ"/>
            </a:endParaRPr>
          </a:p>
          <a:p>
            <a:pPr marL="266700">
              <a:lnSpc>
                <a:spcPct val="100000"/>
              </a:lnSpc>
              <a:spcBef>
                <a:spcPts val="165"/>
              </a:spcBef>
            </a:pPr>
            <a:r>
              <a:rPr dirty="0" sz="750" spc="-75">
                <a:solidFill>
                  <a:srgbClr val="221F1F"/>
                </a:solidFill>
                <a:latin typeface="メイリオ"/>
                <a:cs typeface="メイリオ"/>
              </a:rPr>
              <a:t>持続陽圧呼吸療法</a:t>
            </a:r>
            <a:r>
              <a:rPr dirty="0" sz="750" spc="-85">
                <a:solidFill>
                  <a:srgbClr val="221F1F"/>
                </a:solidFill>
                <a:latin typeface="メイリオ"/>
                <a:cs typeface="メイリオ"/>
              </a:rPr>
              <a:t>（CPAP）などの閉塞性睡眠時無呼吸の治療を行ってい</a:t>
            </a:r>
            <a:endParaRPr sz="750">
              <a:latin typeface="メイリオ"/>
              <a:cs typeface="メイリオ"/>
            </a:endParaRPr>
          </a:p>
          <a:p>
            <a:pPr marL="175260" marR="60960">
              <a:lnSpc>
                <a:spcPct val="125099"/>
              </a:lnSpc>
              <a:spcBef>
                <a:spcPts val="5"/>
              </a:spcBef>
            </a:pPr>
            <a:r>
              <a:rPr dirty="0" sz="750" spc="-90">
                <a:solidFill>
                  <a:srgbClr val="221F1F"/>
                </a:solidFill>
                <a:latin typeface="メイリオ"/>
                <a:cs typeface="メイリオ"/>
              </a:rPr>
              <a:t>ない場合、アルコールやベンゾジアゼピン受容体作動薬に分類される睡眠</a:t>
            </a:r>
            <a:r>
              <a:rPr dirty="0" sz="750" spc="500">
                <a:solidFill>
                  <a:srgbClr val="221F1F"/>
                </a:solidFill>
                <a:latin typeface="メイリオ"/>
                <a:cs typeface="メイリオ"/>
              </a:rPr>
              <a:t> </a:t>
            </a:r>
            <a:r>
              <a:rPr dirty="0" sz="750" spc="-50">
                <a:solidFill>
                  <a:srgbClr val="221F1F"/>
                </a:solidFill>
                <a:latin typeface="メイリオ"/>
                <a:cs typeface="メイリオ"/>
              </a:rPr>
              <a:t>薬は、閉塞性睡眠時無呼吸を悪化させる可能性があるため、基本的には</a:t>
            </a:r>
            <a:r>
              <a:rPr dirty="0" sz="750" spc="500">
                <a:solidFill>
                  <a:srgbClr val="221F1F"/>
                </a:solidFill>
                <a:latin typeface="メイリオ"/>
                <a:cs typeface="メイリオ"/>
              </a:rPr>
              <a:t> </a:t>
            </a:r>
            <a:r>
              <a:rPr dirty="0" sz="750" spc="-65">
                <a:solidFill>
                  <a:srgbClr val="221F1F"/>
                </a:solidFill>
                <a:latin typeface="メイリオ"/>
                <a:cs typeface="メイリオ"/>
              </a:rPr>
              <a:t>これらは使用しない方がよいでしょう</a:t>
            </a:r>
            <a:r>
              <a:rPr dirty="0" baseline="38888" sz="750" spc="-135">
                <a:solidFill>
                  <a:srgbClr val="221F1F"/>
                </a:solidFill>
                <a:latin typeface="メイリオ"/>
                <a:cs typeface="メイリオ"/>
              </a:rPr>
              <a:t>21）</a:t>
            </a:r>
            <a:r>
              <a:rPr dirty="0" sz="750">
                <a:solidFill>
                  <a:srgbClr val="221F1F"/>
                </a:solidFill>
                <a:latin typeface="メイリオ"/>
                <a:cs typeface="メイリオ"/>
              </a:rPr>
              <a:t>。</a:t>
            </a:r>
            <a:r>
              <a:rPr dirty="0" sz="750" spc="-30">
                <a:solidFill>
                  <a:srgbClr val="221F1F"/>
                </a:solidFill>
                <a:latin typeface="メイリオ"/>
                <a:cs typeface="メイリオ"/>
              </a:rPr>
              <a:t>CPAP</a:t>
            </a:r>
            <a:r>
              <a:rPr dirty="0" sz="750" spc="-45">
                <a:solidFill>
                  <a:srgbClr val="221F1F"/>
                </a:solidFill>
                <a:latin typeface="メイリオ"/>
                <a:cs typeface="メイリオ"/>
              </a:rPr>
              <a:t>を行っている場合でも、</a:t>
            </a:r>
            <a:r>
              <a:rPr dirty="0" sz="750" spc="-50">
                <a:solidFill>
                  <a:srgbClr val="221F1F"/>
                </a:solidFill>
                <a:latin typeface="メイリオ"/>
                <a:cs typeface="メイリオ"/>
              </a:rPr>
              <a:t>アルコールは睡眠に悪影響を及ぼすことがありますので、不眠や睡眠休</a:t>
            </a:r>
            <a:r>
              <a:rPr dirty="0" sz="750" spc="500">
                <a:solidFill>
                  <a:srgbClr val="221F1F"/>
                </a:solidFill>
                <a:latin typeface="メイリオ"/>
                <a:cs typeface="メイリオ"/>
              </a:rPr>
              <a:t> </a:t>
            </a:r>
            <a:r>
              <a:rPr dirty="0" sz="750" spc="-80">
                <a:solidFill>
                  <a:srgbClr val="221F1F"/>
                </a:solidFill>
                <a:latin typeface="メイリオ"/>
                <a:cs typeface="メイリオ"/>
              </a:rPr>
              <a:t>養感の低下、日中の眠気があるときは飲酒しない方がよいでしょう。</a:t>
            </a:r>
            <a:endParaRPr sz="750">
              <a:latin typeface="メイリオ"/>
              <a:cs typeface="メイリオ"/>
            </a:endParaRPr>
          </a:p>
          <a:p>
            <a:pPr marL="289560">
              <a:lnSpc>
                <a:spcPct val="100000"/>
              </a:lnSpc>
              <a:spcBef>
                <a:spcPts val="225"/>
              </a:spcBef>
            </a:pPr>
            <a:r>
              <a:rPr dirty="0" sz="750" spc="-60">
                <a:solidFill>
                  <a:srgbClr val="221F1F"/>
                </a:solidFill>
                <a:latin typeface="メイリオ"/>
                <a:cs typeface="メイリオ"/>
              </a:rPr>
              <a:t>閉塞性睡眠時無呼吸を有する人は睡眠を過大評価することがある</a:t>
            </a:r>
            <a:endParaRPr sz="750">
              <a:latin typeface="メイリオ"/>
              <a:cs typeface="メイリオ"/>
            </a:endParaRPr>
          </a:p>
          <a:p>
            <a:pPr marL="172085" marR="156210">
              <a:lnSpc>
                <a:spcPts val="1130"/>
              </a:lnSpc>
              <a:spcBef>
                <a:spcPts val="65"/>
              </a:spcBef>
            </a:pPr>
            <a:r>
              <a:rPr dirty="0" sz="750" spc="-60">
                <a:solidFill>
                  <a:srgbClr val="221F1F"/>
                </a:solidFill>
                <a:latin typeface="メイリオ"/>
                <a:cs typeface="メイリオ"/>
              </a:rPr>
              <a:t>ため、十分な時間眠っていると感じていても実際の睡眠時間が短かった</a:t>
            </a:r>
            <a:r>
              <a:rPr dirty="0" sz="750" spc="-65">
                <a:solidFill>
                  <a:srgbClr val="221F1F"/>
                </a:solidFill>
                <a:latin typeface="メイリオ"/>
                <a:cs typeface="メイリオ"/>
              </a:rPr>
              <a:t>り、深い睡眠時間がとれていない場合があります</a:t>
            </a:r>
            <a:r>
              <a:rPr dirty="0" baseline="27777" sz="750" spc="-30">
                <a:solidFill>
                  <a:srgbClr val="221F1F"/>
                </a:solidFill>
                <a:latin typeface="メイリオ"/>
                <a:cs typeface="メイリオ"/>
              </a:rPr>
              <a:t>12 、 </a:t>
            </a:r>
            <a:r>
              <a:rPr dirty="0" baseline="27777" sz="750" spc="-75">
                <a:solidFill>
                  <a:srgbClr val="221F1F"/>
                </a:solidFill>
                <a:latin typeface="メイリオ"/>
                <a:cs typeface="メイリオ"/>
              </a:rPr>
              <a:t>22</a:t>
            </a:r>
            <a:r>
              <a:rPr dirty="0" baseline="27777" sz="750" spc="-22">
                <a:solidFill>
                  <a:srgbClr val="221F1F"/>
                </a:solidFill>
                <a:latin typeface="メイリオ"/>
                <a:cs typeface="メイリオ"/>
              </a:rPr>
              <a:t> 、</a:t>
            </a:r>
            <a:r>
              <a:rPr dirty="0" baseline="27777" sz="750" spc="-150">
                <a:solidFill>
                  <a:srgbClr val="221F1F"/>
                </a:solidFill>
                <a:latin typeface="メイリオ"/>
                <a:cs typeface="メイリオ"/>
              </a:rPr>
              <a:t>23）</a:t>
            </a:r>
            <a:r>
              <a:rPr dirty="0" baseline="27777" sz="750" spc="-60">
                <a:solidFill>
                  <a:srgbClr val="221F1F"/>
                </a:solidFill>
                <a:latin typeface="メイリオ"/>
                <a:cs typeface="メイリオ"/>
              </a:rPr>
              <a:t>。</a:t>
            </a:r>
            <a:r>
              <a:rPr dirty="0" sz="750" spc="-50">
                <a:solidFill>
                  <a:srgbClr val="221F1F"/>
                </a:solidFill>
                <a:latin typeface="メイリオ"/>
                <a:cs typeface="メイリオ"/>
              </a:rPr>
              <a:t>また、眠気</a:t>
            </a:r>
            <a:r>
              <a:rPr dirty="0" sz="750" spc="-65">
                <a:solidFill>
                  <a:srgbClr val="221F1F"/>
                </a:solidFill>
                <a:latin typeface="メイリオ"/>
                <a:cs typeface="メイリオ"/>
              </a:rPr>
              <a:t>には慣れがあるため、眠気を自覚しづらい場合もあります。このため、</a:t>
            </a:r>
            <a:endParaRPr sz="750">
              <a:latin typeface="メイリオ"/>
              <a:cs typeface="メイリオ"/>
            </a:endParaRPr>
          </a:p>
          <a:p>
            <a:pPr marL="172085" marR="193675">
              <a:lnSpc>
                <a:spcPts val="1120"/>
              </a:lnSpc>
            </a:pPr>
            <a:r>
              <a:rPr dirty="0" sz="750" spc="-60">
                <a:solidFill>
                  <a:srgbClr val="221F1F"/>
                </a:solidFill>
                <a:latin typeface="メイリオ"/>
                <a:cs typeface="メイリオ"/>
              </a:rPr>
              <a:t>仮に睡眠時間が十分とれていても、睡眠休養感の低下や日中の眠気が続</a:t>
            </a:r>
            <a:r>
              <a:rPr dirty="0" sz="750" spc="-90">
                <a:solidFill>
                  <a:srgbClr val="221F1F"/>
                </a:solidFill>
                <a:latin typeface="メイリオ"/>
                <a:cs typeface="メイリオ"/>
              </a:rPr>
              <a:t>き、日常生活に支障を来している場合は、医師に相談してください。</a:t>
            </a:r>
            <a:endParaRPr sz="750">
              <a:latin typeface="メイリオ"/>
              <a:cs typeface="メイリオ"/>
            </a:endParaRPr>
          </a:p>
        </p:txBody>
      </p:sp>
      <p:sp>
        <p:nvSpPr>
          <p:cNvPr id="11" name="object 11"/>
          <p:cNvSpPr txBox="1"/>
          <p:nvPr/>
        </p:nvSpPr>
        <p:spPr>
          <a:xfrm>
            <a:off x="105460" y="2249734"/>
            <a:ext cx="3267075" cy="2813050"/>
          </a:xfrm>
          <a:prstGeom prst="rect">
            <a:avLst/>
          </a:prstGeom>
        </p:spPr>
        <p:txBody>
          <a:bodyPr wrap="square" lIns="0" tIns="90805" rIns="0" bIns="0" rtlCol="0" vert="horz">
            <a:spAutoFit/>
          </a:bodyPr>
          <a:lstStyle/>
          <a:p>
            <a:pPr marL="38100">
              <a:lnSpc>
                <a:spcPct val="100000"/>
              </a:lnSpc>
              <a:spcBef>
                <a:spcPts val="715"/>
              </a:spcBef>
            </a:pPr>
            <a:r>
              <a:rPr dirty="0" sz="900" spc="-15">
                <a:solidFill>
                  <a:srgbClr val="00CC99"/>
                </a:solidFill>
                <a:latin typeface="メイリオ"/>
                <a:cs typeface="メイリオ"/>
              </a:rPr>
              <a:t>むずむず脚症候群と周期性四肢運動障害</a:t>
            </a:r>
            <a:endParaRPr sz="900">
              <a:latin typeface="メイリオ"/>
              <a:cs typeface="メイリオ"/>
            </a:endParaRPr>
          </a:p>
          <a:p>
            <a:pPr marL="182880" marR="30480" indent="-144780">
              <a:lnSpc>
                <a:spcPct val="120000"/>
              </a:lnSpc>
              <a:spcBef>
                <a:spcPts val="400"/>
              </a:spcBef>
            </a:pPr>
            <a:r>
              <a:rPr dirty="0" sz="900">
                <a:solidFill>
                  <a:srgbClr val="00AF50"/>
                </a:solidFill>
                <a:latin typeface="Wingdings"/>
                <a:cs typeface="Wingdings"/>
              </a:rPr>
              <a:t></a:t>
            </a:r>
            <a:r>
              <a:rPr dirty="0" sz="900" spc="245">
                <a:solidFill>
                  <a:srgbClr val="00AF50"/>
                </a:solidFill>
                <a:latin typeface="Times New Roman"/>
                <a:cs typeface="Times New Roman"/>
              </a:rPr>
              <a:t>  </a:t>
            </a:r>
            <a:r>
              <a:rPr dirty="0" sz="900">
                <a:solidFill>
                  <a:srgbClr val="211F1F"/>
                </a:solidFill>
                <a:latin typeface="メイリオ"/>
                <a:cs typeface="メイリオ"/>
              </a:rPr>
              <a:t>むずむず脚症候群は安静時に四肢（主に下肢）</a:t>
            </a:r>
            <a:r>
              <a:rPr dirty="0" sz="900" spc="-15">
                <a:solidFill>
                  <a:srgbClr val="211F1F"/>
                </a:solidFill>
                <a:latin typeface="メイリオ"/>
                <a:cs typeface="メイリオ"/>
              </a:rPr>
              <a:t>に「むず</a:t>
            </a:r>
            <a:r>
              <a:rPr dirty="0" sz="900" spc="500">
                <a:solidFill>
                  <a:srgbClr val="211F1F"/>
                </a:solidFill>
                <a:latin typeface="メイリオ"/>
                <a:cs typeface="メイリオ"/>
              </a:rPr>
              <a:t> </a:t>
            </a:r>
            <a:r>
              <a:rPr dirty="0" sz="900" spc="-5">
                <a:solidFill>
                  <a:srgbClr val="211F1F"/>
                </a:solidFill>
                <a:latin typeface="メイリオ"/>
                <a:cs typeface="メイリオ"/>
              </a:rPr>
              <a:t>むず」「ざわざわ」「ひりひり」「虫が這う」などの不</a:t>
            </a:r>
            <a:r>
              <a:rPr dirty="0" sz="900" spc="500">
                <a:solidFill>
                  <a:srgbClr val="211F1F"/>
                </a:solidFill>
                <a:latin typeface="メイリオ"/>
                <a:cs typeface="メイリオ"/>
              </a:rPr>
              <a:t> </a:t>
            </a:r>
            <a:r>
              <a:rPr dirty="0" sz="900" spc="-5">
                <a:solidFill>
                  <a:srgbClr val="211F1F"/>
                </a:solidFill>
                <a:latin typeface="メイリオ"/>
                <a:cs typeface="メイリオ"/>
              </a:rPr>
              <a:t>快な感覚が生じ、四肢を動かさずにいられない衝動に駆ら</a:t>
            </a:r>
            <a:r>
              <a:rPr dirty="0" sz="900">
                <a:solidFill>
                  <a:srgbClr val="211F1F"/>
                </a:solidFill>
                <a:latin typeface="メイリオ"/>
                <a:cs typeface="メイリオ"/>
              </a:rPr>
              <a:t>れます</a:t>
            </a:r>
            <a:r>
              <a:rPr dirty="0" baseline="27777" sz="900">
                <a:solidFill>
                  <a:srgbClr val="211F1F"/>
                </a:solidFill>
                <a:latin typeface="メイリオ"/>
                <a:cs typeface="メイリオ"/>
              </a:rPr>
              <a:t>1,24）</a:t>
            </a:r>
            <a:r>
              <a:rPr dirty="0" sz="900" spc="10">
                <a:solidFill>
                  <a:srgbClr val="211F1F"/>
                </a:solidFill>
                <a:latin typeface="メイリオ"/>
                <a:cs typeface="メイリオ"/>
              </a:rPr>
              <a:t>。夕方から夜間にかけて症状が強くなると い</a:t>
            </a:r>
            <a:r>
              <a:rPr dirty="0" sz="900" spc="15">
                <a:solidFill>
                  <a:srgbClr val="211F1F"/>
                </a:solidFill>
                <a:latin typeface="メイリオ"/>
                <a:cs typeface="メイリオ"/>
              </a:rPr>
              <a:t>う日内変動を認め、四肢を動かしたり、不快な感覚が あ</a:t>
            </a:r>
            <a:r>
              <a:rPr dirty="0" sz="900" spc="-5">
                <a:solidFill>
                  <a:srgbClr val="211F1F"/>
                </a:solidFill>
                <a:latin typeface="メイリオ"/>
                <a:cs typeface="メイリオ"/>
              </a:rPr>
              <a:t>る部位に感覚刺激を与えることで症状は軽減しますが、動</a:t>
            </a:r>
            <a:r>
              <a:rPr dirty="0" sz="900" spc="15">
                <a:solidFill>
                  <a:srgbClr val="211F1F"/>
                </a:solidFill>
                <a:latin typeface="メイリオ"/>
                <a:cs typeface="メイリオ"/>
              </a:rPr>
              <a:t>くのを止めたり、刺激するのを止めると再び症状が出 現</a:t>
            </a:r>
            <a:r>
              <a:rPr dirty="0" sz="900">
                <a:solidFill>
                  <a:srgbClr val="211F1F"/>
                </a:solidFill>
                <a:latin typeface="メイリオ"/>
                <a:cs typeface="メイリオ"/>
              </a:rPr>
              <a:t>します</a:t>
            </a:r>
            <a:r>
              <a:rPr dirty="0" baseline="27777" sz="900">
                <a:solidFill>
                  <a:srgbClr val="211F1F"/>
                </a:solidFill>
                <a:latin typeface="メイリオ"/>
                <a:cs typeface="メイリオ"/>
              </a:rPr>
              <a:t>1）</a:t>
            </a:r>
            <a:r>
              <a:rPr dirty="0" sz="900" spc="10">
                <a:solidFill>
                  <a:srgbClr val="211F1F"/>
                </a:solidFill>
                <a:latin typeface="メイリオ"/>
                <a:cs typeface="メイリオ"/>
              </a:rPr>
              <a:t>。このため、眠気はあるにもかかわらずうま く寝つけず、典型的には入眠困難主体の不眠症状を来た し</a:t>
            </a:r>
            <a:r>
              <a:rPr dirty="0" sz="900" spc="-20">
                <a:solidFill>
                  <a:srgbClr val="211F1F"/>
                </a:solidFill>
                <a:latin typeface="メイリオ"/>
                <a:cs typeface="メイリオ"/>
              </a:rPr>
              <a:t>ます。</a:t>
            </a:r>
            <a:endParaRPr sz="900">
              <a:latin typeface="メイリオ"/>
              <a:cs typeface="メイリオ"/>
            </a:endParaRPr>
          </a:p>
          <a:p>
            <a:pPr algn="just" marL="182880" marR="141605" indent="-144780">
              <a:lnSpc>
                <a:spcPct val="120100"/>
              </a:lnSpc>
              <a:spcBef>
                <a:spcPts val="405"/>
              </a:spcBef>
            </a:pPr>
            <a:r>
              <a:rPr dirty="0" sz="900">
                <a:solidFill>
                  <a:srgbClr val="00AF50"/>
                </a:solidFill>
                <a:latin typeface="Wingdings"/>
                <a:cs typeface="Wingdings"/>
              </a:rPr>
              <a:t></a:t>
            </a:r>
            <a:r>
              <a:rPr dirty="0" sz="900" spc="500">
                <a:solidFill>
                  <a:srgbClr val="00AF50"/>
                </a:solidFill>
                <a:latin typeface="Times New Roman"/>
                <a:cs typeface="Times New Roman"/>
              </a:rPr>
              <a:t> </a:t>
            </a:r>
            <a:r>
              <a:rPr dirty="0" sz="900">
                <a:solidFill>
                  <a:srgbClr val="211F1F"/>
                </a:solidFill>
                <a:latin typeface="メイリオ"/>
                <a:cs typeface="メイリオ"/>
              </a:rPr>
              <a:t>周期性四肢運動障害は睡眠中に、四肢（主に下肢）</a:t>
            </a:r>
            <a:r>
              <a:rPr dirty="0" sz="900" spc="-25">
                <a:solidFill>
                  <a:srgbClr val="211F1F"/>
                </a:solidFill>
                <a:latin typeface="メイリオ"/>
                <a:cs typeface="メイリオ"/>
              </a:rPr>
              <a:t>の筋</a:t>
            </a:r>
            <a:r>
              <a:rPr dirty="0" sz="900">
                <a:solidFill>
                  <a:srgbClr val="211F1F"/>
                </a:solidFill>
                <a:latin typeface="メイリオ"/>
                <a:cs typeface="メイリオ"/>
              </a:rPr>
              <a:t>肉のピクつき（不随意運動）</a:t>
            </a:r>
            <a:r>
              <a:rPr dirty="0" sz="900" spc="-5">
                <a:solidFill>
                  <a:srgbClr val="211F1F"/>
                </a:solidFill>
                <a:latin typeface="メイリオ"/>
                <a:cs typeface="メイリオ"/>
              </a:rPr>
              <a:t>が繰り返し生じ、中途覚醒が増え、深い睡眠が妨げられます。周期性四肢運動障害は、高率にむずむず脚症候群に合併することが知られて</a:t>
            </a:r>
            <a:r>
              <a:rPr dirty="0" sz="900">
                <a:solidFill>
                  <a:srgbClr val="211F1F"/>
                </a:solidFill>
                <a:latin typeface="メイリオ"/>
                <a:cs typeface="メイリオ"/>
              </a:rPr>
              <a:t>います</a:t>
            </a:r>
            <a:r>
              <a:rPr dirty="0" baseline="27777" sz="900" spc="-15">
                <a:solidFill>
                  <a:srgbClr val="211F1F"/>
                </a:solidFill>
                <a:latin typeface="メイリオ"/>
                <a:cs typeface="メイリオ"/>
              </a:rPr>
              <a:t>24）</a:t>
            </a:r>
            <a:r>
              <a:rPr dirty="0" sz="900" spc="-50">
                <a:solidFill>
                  <a:srgbClr val="211F1F"/>
                </a:solidFill>
                <a:latin typeface="メイリオ"/>
                <a:cs typeface="メイリオ"/>
              </a:rPr>
              <a:t>。</a:t>
            </a:r>
            <a:endParaRPr sz="900">
              <a:latin typeface="メイリオ"/>
              <a:cs typeface="メイリオ"/>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15483" y="81534"/>
            <a:ext cx="1084580" cy="147955"/>
          </a:xfrm>
          <a:prstGeom prst="rect">
            <a:avLst/>
          </a:prstGeom>
        </p:spPr>
        <p:txBody>
          <a:bodyPr wrap="square" lIns="0" tIns="12700" rIns="0" bIns="0" rtlCol="0" vert="horz">
            <a:spAutoFit/>
          </a:bodyPr>
          <a:lstStyle/>
          <a:p>
            <a:pPr marL="12700">
              <a:lnSpc>
                <a:spcPct val="100000"/>
              </a:lnSpc>
              <a:spcBef>
                <a:spcPts val="100"/>
              </a:spcBef>
            </a:pPr>
            <a:r>
              <a:rPr dirty="0" sz="800" spc="-55" b="1">
                <a:solidFill>
                  <a:srgbClr val="00CC99"/>
                </a:solidFill>
                <a:latin typeface="メイリオ"/>
                <a:cs typeface="メイリオ"/>
              </a:rPr>
              <a:t>睡眠障害について</a:t>
            </a:r>
            <a:r>
              <a:rPr dirty="0" sz="800" spc="-65" b="1">
                <a:solidFill>
                  <a:srgbClr val="00CC99"/>
                </a:solidFill>
                <a:latin typeface="メイリオ"/>
                <a:cs typeface="メイリオ"/>
              </a:rPr>
              <a:t>（</a:t>
            </a:r>
            <a:r>
              <a:rPr dirty="0" sz="800" spc="-50" b="1">
                <a:solidFill>
                  <a:srgbClr val="00CC99"/>
                </a:solidFill>
                <a:latin typeface="メイリオ"/>
                <a:cs typeface="メイリオ"/>
              </a:rPr>
              <a:t>案）</a:t>
            </a:r>
            <a:endParaRPr sz="800">
              <a:latin typeface="メイリオ"/>
              <a:cs typeface="メイリオ"/>
            </a:endParaRPr>
          </a:p>
        </p:txBody>
      </p:sp>
      <p:sp>
        <p:nvSpPr>
          <p:cNvPr id="3" name="object 3"/>
          <p:cNvSpPr txBox="1"/>
          <p:nvPr/>
        </p:nvSpPr>
        <p:spPr>
          <a:xfrm>
            <a:off x="234492" y="3342513"/>
            <a:ext cx="2980690" cy="6071870"/>
          </a:xfrm>
          <a:prstGeom prst="rect">
            <a:avLst/>
          </a:prstGeom>
        </p:spPr>
        <p:txBody>
          <a:bodyPr wrap="square" lIns="0" tIns="12700" rIns="0" bIns="0" rtlCol="0" vert="horz">
            <a:spAutoFit/>
          </a:bodyPr>
          <a:lstStyle/>
          <a:p>
            <a:pPr marL="12700">
              <a:lnSpc>
                <a:spcPct val="100000"/>
              </a:lnSpc>
              <a:spcBef>
                <a:spcPts val="100"/>
              </a:spcBef>
            </a:pPr>
            <a:r>
              <a:rPr dirty="0" sz="600">
                <a:solidFill>
                  <a:srgbClr val="201F1F"/>
                </a:solidFill>
                <a:latin typeface="メイリオ"/>
                <a:cs typeface="メイリオ"/>
              </a:rPr>
              <a:t>1</a:t>
            </a:r>
            <a:r>
              <a:rPr dirty="0" sz="600" spc="-15">
                <a:solidFill>
                  <a:srgbClr val="201F1F"/>
                </a:solidFill>
                <a:latin typeface="メイリオ"/>
                <a:cs typeface="メイリオ"/>
              </a:rPr>
              <a:t>. 米国睡眠学会. 訳 日本睡眠学会 診断分類委員会. 睡眠障害国際分類第</a:t>
            </a:r>
            <a:r>
              <a:rPr dirty="0" sz="600" spc="-10">
                <a:solidFill>
                  <a:srgbClr val="201F1F"/>
                </a:solidFill>
                <a:latin typeface="メイリオ"/>
                <a:cs typeface="メイリオ"/>
              </a:rPr>
              <a:t>3</a:t>
            </a:r>
            <a:r>
              <a:rPr dirty="0" sz="600">
                <a:solidFill>
                  <a:srgbClr val="201F1F"/>
                </a:solidFill>
                <a:latin typeface="メイリオ"/>
                <a:cs typeface="メイリオ"/>
              </a:rPr>
              <a:t>版. </a:t>
            </a:r>
            <a:r>
              <a:rPr dirty="0" sz="600" spc="-10">
                <a:solidFill>
                  <a:srgbClr val="201F1F"/>
                </a:solidFill>
                <a:latin typeface="メイリオ"/>
                <a:cs typeface="メイリオ"/>
              </a:rPr>
              <a:t>2018.</a:t>
            </a:r>
            <a:endParaRPr sz="600">
              <a:latin typeface="メイリオ"/>
              <a:cs typeface="メイリオ"/>
            </a:endParaRPr>
          </a:p>
          <a:p>
            <a:pPr marL="157480">
              <a:lnSpc>
                <a:spcPct val="100000"/>
              </a:lnSpc>
            </a:pPr>
            <a:r>
              <a:rPr dirty="0" sz="600" spc="-10">
                <a:solidFill>
                  <a:srgbClr val="201F1F"/>
                </a:solidFill>
                <a:latin typeface="メイリオ"/>
                <a:cs typeface="メイリオ"/>
              </a:rPr>
              <a:t>株式会社ライフサイエンス, 東京, 日本.</a:t>
            </a:r>
            <a:endParaRPr sz="600">
              <a:latin typeface="メイリオ"/>
              <a:cs typeface="メイリオ"/>
            </a:endParaRPr>
          </a:p>
          <a:p>
            <a:pPr marL="12700">
              <a:lnSpc>
                <a:spcPct val="100000"/>
              </a:lnSpc>
              <a:spcBef>
                <a:spcPts val="405"/>
              </a:spcBef>
            </a:pPr>
            <a:r>
              <a:rPr dirty="0" sz="600">
                <a:latin typeface="メイリオ"/>
                <a:cs typeface="メイリオ"/>
              </a:rPr>
              <a:t>2.</a:t>
            </a:r>
            <a:r>
              <a:rPr dirty="0" sz="600" spc="330">
                <a:latin typeface="メイリオ"/>
                <a:cs typeface="メイリオ"/>
              </a:rPr>
              <a:t> </a:t>
            </a:r>
            <a:r>
              <a:rPr dirty="0" sz="600">
                <a:latin typeface="メイリオ"/>
                <a:cs typeface="メイリオ"/>
              </a:rPr>
              <a:t>Hauri</a:t>
            </a:r>
            <a:r>
              <a:rPr dirty="0" sz="600" spc="-10">
                <a:latin typeface="メイリオ"/>
                <a:cs typeface="メイリオ"/>
              </a:rPr>
              <a:t> </a:t>
            </a:r>
            <a:r>
              <a:rPr dirty="0" sz="600">
                <a:latin typeface="メイリオ"/>
                <a:cs typeface="メイリオ"/>
              </a:rPr>
              <a:t>PJ,</a:t>
            </a:r>
            <a:r>
              <a:rPr dirty="0" sz="600" spc="-15">
                <a:latin typeface="メイリオ"/>
                <a:cs typeface="メイリオ"/>
              </a:rPr>
              <a:t> </a:t>
            </a:r>
            <a:r>
              <a:rPr dirty="0" sz="600">
                <a:latin typeface="メイリオ"/>
                <a:cs typeface="メイリオ"/>
              </a:rPr>
              <a:t>Esther MS.</a:t>
            </a:r>
            <a:r>
              <a:rPr dirty="0" sz="600" spc="-15">
                <a:latin typeface="メイリオ"/>
                <a:cs typeface="メイリオ"/>
              </a:rPr>
              <a:t> </a:t>
            </a:r>
            <a:r>
              <a:rPr dirty="0" sz="600" spc="-10">
                <a:latin typeface="メイリオ"/>
                <a:cs typeface="メイリオ"/>
              </a:rPr>
              <a:t>Insomnia.</a:t>
            </a:r>
            <a:r>
              <a:rPr dirty="0" sz="600" spc="-15">
                <a:latin typeface="メイリオ"/>
                <a:cs typeface="メイリオ"/>
              </a:rPr>
              <a:t> </a:t>
            </a:r>
            <a:r>
              <a:rPr dirty="0" sz="600">
                <a:latin typeface="メイリオ"/>
                <a:cs typeface="メイリオ"/>
              </a:rPr>
              <a:t>Mayo</a:t>
            </a:r>
            <a:r>
              <a:rPr dirty="0" sz="600" spc="-5">
                <a:latin typeface="メイリオ"/>
                <a:cs typeface="メイリオ"/>
              </a:rPr>
              <a:t> </a:t>
            </a:r>
            <a:r>
              <a:rPr dirty="0" sz="600">
                <a:latin typeface="メイリオ"/>
                <a:cs typeface="メイリオ"/>
              </a:rPr>
              <a:t>Clin</a:t>
            </a:r>
            <a:r>
              <a:rPr dirty="0" sz="600" spc="-30">
                <a:latin typeface="メイリオ"/>
                <a:cs typeface="メイリオ"/>
              </a:rPr>
              <a:t> </a:t>
            </a:r>
            <a:r>
              <a:rPr dirty="0" sz="600">
                <a:latin typeface="メイリオ"/>
                <a:cs typeface="メイリオ"/>
              </a:rPr>
              <a:t>Proc</a:t>
            </a:r>
            <a:r>
              <a:rPr dirty="0" sz="600" spc="-10">
                <a:latin typeface="メイリオ"/>
                <a:cs typeface="メイリオ"/>
              </a:rPr>
              <a:t> </a:t>
            </a:r>
            <a:r>
              <a:rPr dirty="0" sz="600">
                <a:latin typeface="メイリオ"/>
                <a:cs typeface="メイリオ"/>
              </a:rPr>
              <a:t>65:</a:t>
            </a:r>
            <a:r>
              <a:rPr dirty="0" sz="600" spc="-5">
                <a:latin typeface="メイリオ"/>
                <a:cs typeface="メイリオ"/>
              </a:rPr>
              <a:t> </a:t>
            </a:r>
            <a:r>
              <a:rPr dirty="0" sz="600" spc="-10">
                <a:latin typeface="メイリオ"/>
                <a:cs typeface="メイリオ"/>
              </a:rPr>
              <a:t>869-</a:t>
            </a:r>
            <a:r>
              <a:rPr dirty="0" sz="600">
                <a:latin typeface="メイリオ"/>
                <a:cs typeface="メイリオ"/>
              </a:rPr>
              <a:t>882,</a:t>
            </a:r>
            <a:r>
              <a:rPr dirty="0" sz="600" spc="10">
                <a:latin typeface="メイリオ"/>
                <a:cs typeface="メイリオ"/>
              </a:rPr>
              <a:t> </a:t>
            </a:r>
            <a:r>
              <a:rPr dirty="0" sz="600" spc="-10">
                <a:latin typeface="メイリオ"/>
                <a:cs typeface="メイリオ"/>
              </a:rPr>
              <a:t>1990.</a:t>
            </a:r>
            <a:endParaRPr sz="600">
              <a:latin typeface="メイリオ"/>
              <a:cs typeface="メイリオ"/>
            </a:endParaRPr>
          </a:p>
          <a:p>
            <a:pPr marL="157480" marR="140335" indent="-144780">
              <a:lnSpc>
                <a:spcPct val="100000"/>
              </a:lnSpc>
              <a:spcBef>
                <a:spcPts val="395"/>
              </a:spcBef>
            </a:pPr>
            <a:r>
              <a:rPr dirty="0" sz="600">
                <a:latin typeface="メイリオ"/>
                <a:cs typeface="メイリオ"/>
              </a:rPr>
              <a:t>3.</a:t>
            </a:r>
            <a:r>
              <a:rPr dirty="0" sz="600" spc="295">
                <a:latin typeface="メイリオ"/>
                <a:cs typeface="メイリオ"/>
              </a:rPr>
              <a:t> </a:t>
            </a:r>
            <a:r>
              <a:rPr dirty="0" sz="600">
                <a:latin typeface="メイリオ"/>
                <a:cs typeface="メイリオ"/>
              </a:rPr>
              <a:t>Matsumoto</a:t>
            </a:r>
            <a:r>
              <a:rPr dirty="0" sz="600" spc="-20">
                <a:latin typeface="メイリオ"/>
                <a:cs typeface="メイリオ"/>
              </a:rPr>
              <a:t> </a:t>
            </a:r>
            <a:r>
              <a:rPr dirty="0" sz="600">
                <a:latin typeface="メイリオ"/>
                <a:cs typeface="メイリオ"/>
              </a:rPr>
              <a:t>T,</a:t>
            </a:r>
            <a:r>
              <a:rPr dirty="0" sz="600" spc="-20">
                <a:latin typeface="メイリオ"/>
                <a:cs typeface="メイリオ"/>
              </a:rPr>
              <a:t> </a:t>
            </a:r>
            <a:r>
              <a:rPr dirty="0" sz="600">
                <a:latin typeface="メイリオ"/>
                <a:cs typeface="メイリオ"/>
              </a:rPr>
              <a:t>Tabara</a:t>
            </a:r>
            <a:r>
              <a:rPr dirty="0" sz="600" spc="-10">
                <a:latin typeface="メイリオ"/>
                <a:cs typeface="メイリオ"/>
              </a:rPr>
              <a:t> </a:t>
            </a:r>
            <a:r>
              <a:rPr dirty="0" sz="600">
                <a:latin typeface="メイリオ"/>
                <a:cs typeface="メイリオ"/>
              </a:rPr>
              <a:t>Y,</a:t>
            </a:r>
            <a:r>
              <a:rPr dirty="0" sz="600" spc="-35">
                <a:latin typeface="メイリオ"/>
                <a:cs typeface="メイリオ"/>
              </a:rPr>
              <a:t> </a:t>
            </a:r>
            <a:r>
              <a:rPr dirty="0" sz="600">
                <a:latin typeface="メイリオ"/>
                <a:cs typeface="メイリオ"/>
              </a:rPr>
              <a:t>Murase</a:t>
            </a:r>
            <a:r>
              <a:rPr dirty="0" sz="600" spc="-20">
                <a:latin typeface="メイリオ"/>
                <a:cs typeface="メイリオ"/>
              </a:rPr>
              <a:t> </a:t>
            </a:r>
            <a:r>
              <a:rPr dirty="0" sz="600">
                <a:latin typeface="メイリオ"/>
                <a:cs typeface="メイリオ"/>
              </a:rPr>
              <a:t>K,</a:t>
            </a:r>
            <a:r>
              <a:rPr dirty="0" sz="600" spc="-10">
                <a:latin typeface="メイリオ"/>
                <a:cs typeface="メイリオ"/>
              </a:rPr>
              <a:t> </a:t>
            </a:r>
            <a:r>
              <a:rPr dirty="0" sz="600">
                <a:latin typeface="メイリオ"/>
                <a:cs typeface="メイリオ"/>
              </a:rPr>
              <a:t>Takahashi</a:t>
            </a:r>
            <a:r>
              <a:rPr dirty="0" sz="600" spc="-30">
                <a:latin typeface="メイリオ"/>
                <a:cs typeface="メイリオ"/>
              </a:rPr>
              <a:t> </a:t>
            </a:r>
            <a:r>
              <a:rPr dirty="0" sz="600">
                <a:latin typeface="メイリオ"/>
                <a:cs typeface="メイリオ"/>
              </a:rPr>
              <a:t>Y,</a:t>
            </a:r>
            <a:r>
              <a:rPr dirty="0" sz="600" spc="-15">
                <a:latin typeface="メイリオ"/>
                <a:cs typeface="メイリオ"/>
              </a:rPr>
              <a:t> </a:t>
            </a:r>
            <a:r>
              <a:rPr dirty="0" sz="600">
                <a:latin typeface="メイリオ"/>
                <a:cs typeface="メイリオ"/>
              </a:rPr>
              <a:t>Setoh</a:t>
            </a:r>
            <a:r>
              <a:rPr dirty="0" sz="600" spc="-30">
                <a:latin typeface="メイリオ"/>
                <a:cs typeface="メイリオ"/>
              </a:rPr>
              <a:t> </a:t>
            </a:r>
            <a:r>
              <a:rPr dirty="0" sz="600">
                <a:latin typeface="メイリオ"/>
                <a:cs typeface="メイリオ"/>
              </a:rPr>
              <a:t>K,</a:t>
            </a:r>
            <a:r>
              <a:rPr dirty="0" sz="600" spc="-15">
                <a:latin typeface="メイリオ"/>
                <a:cs typeface="メイリオ"/>
              </a:rPr>
              <a:t> </a:t>
            </a:r>
            <a:r>
              <a:rPr dirty="0" sz="600">
                <a:latin typeface="メイリオ"/>
                <a:cs typeface="メイリオ"/>
              </a:rPr>
              <a:t>Kawaguchi</a:t>
            </a:r>
            <a:r>
              <a:rPr dirty="0" sz="600" spc="-15">
                <a:latin typeface="メイリオ"/>
                <a:cs typeface="メイリオ"/>
              </a:rPr>
              <a:t> </a:t>
            </a:r>
            <a:r>
              <a:rPr dirty="0" sz="600" spc="-25">
                <a:latin typeface="メイリオ"/>
                <a:cs typeface="メイリオ"/>
              </a:rPr>
              <a:t>T,</a:t>
            </a:r>
            <a:r>
              <a:rPr dirty="0" sz="600" spc="500">
                <a:latin typeface="メイリオ"/>
                <a:cs typeface="メイリオ"/>
              </a:rPr>
              <a:t> </a:t>
            </a:r>
            <a:r>
              <a:rPr dirty="0" sz="600">
                <a:latin typeface="メイリオ"/>
                <a:cs typeface="メイリオ"/>
              </a:rPr>
              <a:t>Muro</a:t>
            </a:r>
            <a:r>
              <a:rPr dirty="0" sz="600" spc="-5">
                <a:latin typeface="メイリオ"/>
                <a:cs typeface="メイリオ"/>
              </a:rPr>
              <a:t> </a:t>
            </a:r>
            <a:r>
              <a:rPr dirty="0" sz="600">
                <a:latin typeface="メイリオ"/>
                <a:cs typeface="メイリオ"/>
              </a:rPr>
              <a:t>S,</a:t>
            </a:r>
            <a:r>
              <a:rPr dirty="0" sz="600" spc="-25">
                <a:latin typeface="メイリオ"/>
                <a:cs typeface="メイリオ"/>
              </a:rPr>
              <a:t> </a:t>
            </a:r>
            <a:r>
              <a:rPr dirty="0" sz="600" spc="-10">
                <a:latin typeface="メイリオ"/>
                <a:cs typeface="メイリオ"/>
              </a:rPr>
              <a:t>Kadotani</a:t>
            </a:r>
            <a:r>
              <a:rPr dirty="0" sz="600">
                <a:latin typeface="メイリオ"/>
                <a:cs typeface="メイリオ"/>
              </a:rPr>
              <a:t> H,</a:t>
            </a:r>
            <a:r>
              <a:rPr dirty="0" sz="600" spc="-5">
                <a:latin typeface="メイリオ"/>
                <a:cs typeface="メイリオ"/>
              </a:rPr>
              <a:t> </a:t>
            </a:r>
            <a:r>
              <a:rPr dirty="0" sz="600">
                <a:latin typeface="メイリオ"/>
                <a:cs typeface="メイリオ"/>
              </a:rPr>
              <a:t>Kosugi</a:t>
            </a:r>
            <a:r>
              <a:rPr dirty="0" sz="600" spc="5">
                <a:latin typeface="メイリオ"/>
                <a:cs typeface="メイリオ"/>
              </a:rPr>
              <a:t> </a:t>
            </a:r>
            <a:r>
              <a:rPr dirty="0" sz="600">
                <a:latin typeface="メイリオ"/>
                <a:cs typeface="メイリオ"/>
              </a:rPr>
              <a:t>S,</a:t>
            </a:r>
            <a:r>
              <a:rPr dirty="0" sz="600" spc="-25">
                <a:latin typeface="メイリオ"/>
                <a:cs typeface="メイリオ"/>
              </a:rPr>
              <a:t> </a:t>
            </a:r>
            <a:r>
              <a:rPr dirty="0" sz="600">
                <a:latin typeface="メイリオ"/>
                <a:cs typeface="メイリオ"/>
              </a:rPr>
              <a:t>Sekine</a:t>
            </a:r>
            <a:r>
              <a:rPr dirty="0" sz="600" spc="-25">
                <a:latin typeface="メイリオ"/>
                <a:cs typeface="メイリオ"/>
              </a:rPr>
              <a:t> </a:t>
            </a:r>
            <a:r>
              <a:rPr dirty="0" sz="600">
                <a:latin typeface="メイリオ"/>
                <a:cs typeface="メイリオ"/>
              </a:rPr>
              <a:t>A, et</a:t>
            </a:r>
            <a:r>
              <a:rPr dirty="0" sz="600" spc="-10">
                <a:latin typeface="メイリオ"/>
                <a:cs typeface="メイリオ"/>
              </a:rPr>
              <a:t> </a:t>
            </a:r>
            <a:r>
              <a:rPr dirty="0" sz="600">
                <a:latin typeface="メイリオ"/>
                <a:cs typeface="メイリオ"/>
              </a:rPr>
              <a:t>al.</a:t>
            </a:r>
            <a:r>
              <a:rPr dirty="0" sz="600" spc="-15">
                <a:latin typeface="メイリオ"/>
                <a:cs typeface="メイリオ"/>
              </a:rPr>
              <a:t> </a:t>
            </a:r>
            <a:r>
              <a:rPr dirty="0" sz="600" spc="-10">
                <a:latin typeface="メイリオ"/>
                <a:cs typeface="メイリオ"/>
              </a:rPr>
              <a:t>Combined</a:t>
            </a:r>
            <a:r>
              <a:rPr dirty="0" sz="600" spc="-25">
                <a:latin typeface="メイリオ"/>
                <a:cs typeface="メイリオ"/>
              </a:rPr>
              <a:t> </a:t>
            </a:r>
            <a:r>
              <a:rPr dirty="0" sz="600">
                <a:latin typeface="メイリオ"/>
                <a:cs typeface="メイリオ"/>
              </a:rPr>
              <a:t>association</a:t>
            </a:r>
            <a:r>
              <a:rPr dirty="0" sz="600" spc="-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clinical</a:t>
            </a:r>
            <a:r>
              <a:rPr dirty="0" sz="600" spc="-40">
                <a:latin typeface="メイリオ"/>
                <a:cs typeface="メイリオ"/>
              </a:rPr>
              <a:t> </a:t>
            </a:r>
            <a:r>
              <a:rPr dirty="0" sz="600">
                <a:latin typeface="メイリオ"/>
                <a:cs typeface="メイリオ"/>
              </a:rPr>
              <a:t>and</a:t>
            </a:r>
            <a:r>
              <a:rPr dirty="0" sz="600" spc="-25">
                <a:latin typeface="メイリオ"/>
                <a:cs typeface="メイリオ"/>
              </a:rPr>
              <a:t> </a:t>
            </a:r>
            <a:r>
              <a:rPr dirty="0" sz="600">
                <a:latin typeface="メイリオ"/>
                <a:cs typeface="メイリオ"/>
              </a:rPr>
              <a:t>lifestyle</a:t>
            </a:r>
            <a:r>
              <a:rPr dirty="0" sz="600" spc="-40">
                <a:latin typeface="メイリオ"/>
                <a:cs typeface="メイリオ"/>
              </a:rPr>
              <a:t> </a:t>
            </a:r>
            <a:r>
              <a:rPr dirty="0" sz="600">
                <a:latin typeface="メイリオ"/>
                <a:cs typeface="メイリオ"/>
              </a:rPr>
              <a:t>factors</a:t>
            </a:r>
            <a:r>
              <a:rPr dirty="0" sz="600" spc="-15">
                <a:latin typeface="メイリオ"/>
                <a:cs typeface="メイリオ"/>
              </a:rPr>
              <a:t> </a:t>
            </a:r>
            <a:r>
              <a:rPr dirty="0" sz="600">
                <a:latin typeface="メイリオ"/>
                <a:cs typeface="メイリオ"/>
              </a:rPr>
              <a:t>with</a:t>
            </a:r>
            <a:r>
              <a:rPr dirty="0" sz="600" spc="-30">
                <a:latin typeface="メイリオ"/>
                <a:cs typeface="メイリオ"/>
              </a:rPr>
              <a:t> </a:t>
            </a:r>
            <a:r>
              <a:rPr dirty="0" sz="600" spc="-10">
                <a:latin typeface="メイリオ"/>
                <a:cs typeface="メイリオ"/>
              </a:rPr>
              <a:t>non-</a:t>
            </a:r>
            <a:r>
              <a:rPr dirty="0" sz="600">
                <a:latin typeface="メイリオ"/>
                <a:cs typeface="メイリオ"/>
              </a:rPr>
              <a:t>restorative</a:t>
            </a:r>
            <a:r>
              <a:rPr dirty="0" sz="600" spc="-30">
                <a:latin typeface="メイリオ"/>
                <a:cs typeface="メイリオ"/>
              </a:rPr>
              <a:t> </a:t>
            </a:r>
            <a:r>
              <a:rPr dirty="0" sz="600">
                <a:latin typeface="メイリオ"/>
                <a:cs typeface="メイリオ"/>
              </a:rPr>
              <a:t>sleep:</a:t>
            </a:r>
            <a:r>
              <a:rPr dirty="0" sz="600" spc="-15">
                <a:latin typeface="メイリオ"/>
                <a:cs typeface="メイリオ"/>
              </a:rPr>
              <a:t> </a:t>
            </a:r>
            <a:r>
              <a:rPr dirty="0" sz="600">
                <a:latin typeface="メイリオ"/>
                <a:cs typeface="メイリオ"/>
              </a:rPr>
              <a:t>The</a:t>
            </a:r>
            <a:r>
              <a:rPr dirty="0" sz="600" spc="-10">
                <a:latin typeface="メイリオ"/>
                <a:cs typeface="メイリオ"/>
              </a:rPr>
              <a:t> Nagahama</a:t>
            </a:r>
            <a:r>
              <a:rPr dirty="0" sz="600" spc="500">
                <a:latin typeface="メイリオ"/>
                <a:cs typeface="メイリオ"/>
              </a:rPr>
              <a:t> </a:t>
            </a:r>
            <a:r>
              <a:rPr dirty="0" sz="600">
                <a:latin typeface="メイリオ"/>
                <a:cs typeface="メイリオ"/>
              </a:rPr>
              <a:t>Study.</a:t>
            </a:r>
            <a:r>
              <a:rPr dirty="0" sz="600" spc="-20">
                <a:latin typeface="メイリオ"/>
                <a:cs typeface="メイリオ"/>
              </a:rPr>
              <a:t> </a:t>
            </a:r>
            <a:r>
              <a:rPr dirty="0" sz="600">
                <a:latin typeface="メイリオ"/>
                <a:cs typeface="メイリオ"/>
              </a:rPr>
              <a:t>PLoS</a:t>
            </a:r>
            <a:r>
              <a:rPr dirty="0" sz="600" spc="-15">
                <a:latin typeface="メイリオ"/>
                <a:cs typeface="メイリオ"/>
              </a:rPr>
              <a:t> </a:t>
            </a:r>
            <a:r>
              <a:rPr dirty="0" sz="600">
                <a:latin typeface="メイリオ"/>
                <a:cs typeface="メイリオ"/>
              </a:rPr>
              <a:t>One</a:t>
            </a:r>
            <a:r>
              <a:rPr dirty="0" sz="600" spc="-5">
                <a:latin typeface="メイリオ"/>
                <a:cs typeface="メイリオ"/>
              </a:rPr>
              <a:t> </a:t>
            </a:r>
            <a:r>
              <a:rPr dirty="0" sz="600">
                <a:latin typeface="メイリオ"/>
                <a:cs typeface="メイリオ"/>
              </a:rPr>
              <a:t>12:</a:t>
            </a:r>
            <a:r>
              <a:rPr dirty="0" sz="600" spc="-15">
                <a:latin typeface="メイリオ"/>
                <a:cs typeface="メイリオ"/>
              </a:rPr>
              <a:t> </a:t>
            </a:r>
            <a:r>
              <a:rPr dirty="0" sz="600" spc="-10">
                <a:latin typeface="メイリオ"/>
                <a:cs typeface="メイリオ"/>
              </a:rPr>
              <a:t>e0171849,</a:t>
            </a:r>
            <a:r>
              <a:rPr dirty="0" sz="600" spc="5">
                <a:latin typeface="メイリオ"/>
                <a:cs typeface="メイリオ"/>
              </a:rPr>
              <a:t> </a:t>
            </a:r>
            <a:r>
              <a:rPr dirty="0" sz="600" spc="-10">
                <a:latin typeface="メイリオ"/>
                <a:cs typeface="メイリオ"/>
              </a:rPr>
              <a:t>2017.</a:t>
            </a:r>
            <a:endParaRPr sz="600">
              <a:latin typeface="メイリオ"/>
              <a:cs typeface="メイリオ"/>
            </a:endParaRPr>
          </a:p>
          <a:p>
            <a:pPr marL="157480" marR="91440" indent="-144780">
              <a:lnSpc>
                <a:spcPct val="100000"/>
              </a:lnSpc>
              <a:spcBef>
                <a:spcPts val="400"/>
              </a:spcBef>
            </a:pPr>
            <a:r>
              <a:rPr dirty="0" sz="600">
                <a:latin typeface="メイリオ"/>
                <a:cs typeface="メイリオ"/>
              </a:rPr>
              <a:t>4.</a:t>
            </a:r>
            <a:r>
              <a:rPr dirty="0" sz="600" spc="320">
                <a:latin typeface="メイリオ"/>
                <a:cs typeface="メイリオ"/>
              </a:rPr>
              <a:t> </a:t>
            </a:r>
            <a:r>
              <a:rPr dirty="0" sz="600">
                <a:latin typeface="メイリオ"/>
                <a:cs typeface="メイリオ"/>
              </a:rPr>
              <a:t>Léger</a:t>
            </a:r>
            <a:r>
              <a:rPr dirty="0" sz="600" spc="-5">
                <a:latin typeface="メイリオ"/>
                <a:cs typeface="メイリオ"/>
              </a:rPr>
              <a:t> </a:t>
            </a:r>
            <a:r>
              <a:rPr dirty="0" sz="600">
                <a:latin typeface="メイリオ"/>
                <a:cs typeface="メイリオ"/>
              </a:rPr>
              <a:t>D, Partinen</a:t>
            </a:r>
            <a:r>
              <a:rPr dirty="0" sz="600" spc="-15">
                <a:latin typeface="メイリオ"/>
                <a:cs typeface="メイリオ"/>
              </a:rPr>
              <a:t> </a:t>
            </a:r>
            <a:r>
              <a:rPr dirty="0" sz="600">
                <a:latin typeface="メイリオ"/>
                <a:cs typeface="メイリオ"/>
              </a:rPr>
              <a:t>M,</a:t>
            </a:r>
            <a:r>
              <a:rPr dirty="0" sz="600" spc="-10">
                <a:latin typeface="メイリオ"/>
                <a:cs typeface="メイリオ"/>
              </a:rPr>
              <a:t> </a:t>
            </a:r>
            <a:r>
              <a:rPr dirty="0" sz="600">
                <a:latin typeface="メイリオ"/>
                <a:cs typeface="メイリオ"/>
              </a:rPr>
              <a:t>Hirshkowitz</a:t>
            </a:r>
            <a:r>
              <a:rPr dirty="0" sz="600" spc="-35">
                <a:latin typeface="メイリオ"/>
                <a:cs typeface="メイリオ"/>
              </a:rPr>
              <a:t> </a:t>
            </a:r>
            <a:r>
              <a:rPr dirty="0" sz="600">
                <a:latin typeface="メイリオ"/>
                <a:cs typeface="メイリオ"/>
              </a:rPr>
              <a:t>M,</a:t>
            </a:r>
            <a:r>
              <a:rPr dirty="0" sz="600" spc="-10">
                <a:latin typeface="メイリオ"/>
                <a:cs typeface="メイリオ"/>
              </a:rPr>
              <a:t> Chokroverty</a:t>
            </a:r>
            <a:r>
              <a:rPr dirty="0" sz="600" spc="-35">
                <a:latin typeface="メイリオ"/>
                <a:cs typeface="メイリオ"/>
              </a:rPr>
              <a:t> </a:t>
            </a:r>
            <a:r>
              <a:rPr dirty="0" sz="600">
                <a:latin typeface="メイリオ"/>
                <a:cs typeface="メイリオ"/>
              </a:rPr>
              <a:t>S,</a:t>
            </a:r>
            <a:r>
              <a:rPr dirty="0" sz="600" spc="-10">
                <a:latin typeface="メイリオ"/>
                <a:cs typeface="メイリオ"/>
              </a:rPr>
              <a:t> </a:t>
            </a:r>
            <a:r>
              <a:rPr dirty="0" sz="600">
                <a:latin typeface="メイリオ"/>
                <a:cs typeface="メイリオ"/>
              </a:rPr>
              <a:t>Hedner</a:t>
            </a:r>
            <a:r>
              <a:rPr dirty="0" sz="600" spc="5">
                <a:latin typeface="メイリオ"/>
                <a:cs typeface="メイリオ"/>
              </a:rPr>
              <a:t> </a:t>
            </a:r>
            <a:r>
              <a:rPr dirty="0" sz="600" spc="-25">
                <a:latin typeface="メイリオ"/>
                <a:cs typeface="メイリオ"/>
              </a:rPr>
              <a:t>J.</a:t>
            </a:r>
            <a:r>
              <a:rPr dirty="0" sz="600" spc="500">
                <a:latin typeface="メイリオ"/>
                <a:cs typeface="メイリオ"/>
              </a:rPr>
              <a:t> </a:t>
            </a:r>
            <a:r>
              <a:rPr dirty="0" sz="600" spc="-10">
                <a:latin typeface="メイリオ"/>
                <a:cs typeface="メイリオ"/>
              </a:rPr>
              <a:t>Characteristics</a:t>
            </a:r>
            <a:r>
              <a:rPr dirty="0" sz="600" spc="-35">
                <a:latin typeface="メイリオ"/>
                <a:cs typeface="メイリオ"/>
              </a:rPr>
              <a:t> </a:t>
            </a:r>
            <a:r>
              <a:rPr dirty="0" sz="600">
                <a:latin typeface="メイリオ"/>
                <a:cs typeface="メイリオ"/>
              </a:rPr>
              <a:t>of</a:t>
            </a:r>
            <a:r>
              <a:rPr dirty="0" sz="600" spc="-20">
                <a:latin typeface="メイリオ"/>
                <a:cs typeface="メイリオ"/>
              </a:rPr>
              <a:t> </a:t>
            </a:r>
            <a:r>
              <a:rPr dirty="0" sz="600">
                <a:latin typeface="メイリオ"/>
                <a:cs typeface="メイリオ"/>
              </a:rPr>
              <a:t>insomnia</a:t>
            </a:r>
            <a:r>
              <a:rPr dirty="0" sz="600" spc="-5">
                <a:latin typeface="メイリオ"/>
                <a:cs typeface="メイリオ"/>
              </a:rPr>
              <a:t> </a:t>
            </a:r>
            <a:r>
              <a:rPr dirty="0" sz="600">
                <a:latin typeface="メイリオ"/>
                <a:cs typeface="メイリオ"/>
              </a:rPr>
              <a:t>in</a:t>
            </a:r>
            <a:r>
              <a:rPr dirty="0" sz="600" spc="-25">
                <a:latin typeface="メイリオ"/>
                <a:cs typeface="メイリオ"/>
              </a:rPr>
              <a:t> </a:t>
            </a:r>
            <a:r>
              <a:rPr dirty="0" sz="600">
                <a:latin typeface="メイリオ"/>
                <a:cs typeface="メイリオ"/>
              </a:rPr>
              <a:t>a</a:t>
            </a:r>
            <a:r>
              <a:rPr dirty="0" sz="600" spc="-10">
                <a:latin typeface="メイリオ"/>
                <a:cs typeface="メイリオ"/>
              </a:rPr>
              <a:t> </a:t>
            </a:r>
            <a:r>
              <a:rPr dirty="0" sz="600">
                <a:latin typeface="メイリオ"/>
                <a:cs typeface="メイリオ"/>
              </a:rPr>
              <a:t>primary</a:t>
            </a:r>
            <a:r>
              <a:rPr dirty="0" sz="600" spc="-25">
                <a:latin typeface="メイリオ"/>
                <a:cs typeface="メイリオ"/>
              </a:rPr>
              <a:t> </a:t>
            </a:r>
            <a:r>
              <a:rPr dirty="0" sz="600">
                <a:latin typeface="メイリオ"/>
                <a:cs typeface="メイリオ"/>
              </a:rPr>
              <a:t>care</a:t>
            </a:r>
            <a:r>
              <a:rPr dirty="0" sz="600" spc="-10">
                <a:latin typeface="メイリオ"/>
                <a:cs typeface="メイリオ"/>
              </a:rPr>
              <a:t> </a:t>
            </a:r>
            <a:r>
              <a:rPr dirty="0" sz="600">
                <a:latin typeface="メイリオ"/>
                <a:cs typeface="メイリオ"/>
              </a:rPr>
              <a:t>setting:</a:t>
            </a:r>
            <a:r>
              <a:rPr dirty="0" sz="600" spc="-20">
                <a:latin typeface="メイリオ"/>
                <a:cs typeface="メイリオ"/>
              </a:rPr>
              <a:t> </a:t>
            </a:r>
            <a:r>
              <a:rPr dirty="0" sz="600">
                <a:latin typeface="メイリオ"/>
                <a:cs typeface="メイリオ"/>
              </a:rPr>
              <a:t>EQUINOX</a:t>
            </a:r>
            <a:r>
              <a:rPr dirty="0" sz="600" spc="15">
                <a:latin typeface="メイリオ"/>
                <a:cs typeface="メイリオ"/>
              </a:rPr>
              <a:t> </a:t>
            </a:r>
            <a:r>
              <a:rPr dirty="0" sz="600">
                <a:latin typeface="メイリオ"/>
                <a:cs typeface="メイリオ"/>
              </a:rPr>
              <a:t>survey</a:t>
            </a:r>
            <a:r>
              <a:rPr dirty="0" sz="600" spc="-15">
                <a:latin typeface="メイリオ"/>
                <a:cs typeface="メイリオ"/>
              </a:rPr>
              <a:t> </a:t>
            </a:r>
            <a:r>
              <a:rPr dirty="0" sz="600" spc="-25">
                <a:latin typeface="メイリオ"/>
                <a:cs typeface="メイリオ"/>
              </a:rPr>
              <a:t>of</a:t>
            </a:r>
            <a:r>
              <a:rPr dirty="0" sz="600" spc="500">
                <a:latin typeface="メイリオ"/>
                <a:cs typeface="メイリオ"/>
              </a:rPr>
              <a:t> </a:t>
            </a:r>
            <a:r>
              <a:rPr dirty="0" sz="600">
                <a:latin typeface="メイリオ"/>
                <a:cs typeface="メイリオ"/>
              </a:rPr>
              <a:t>5293</a:t>
            </a:r>
            <a:r>
              <a:rPr dirty="0" sz="600" spc="-5">
                <a:latin typeface="メイリオ"/>
                <a:cs typeface="メイリオ"/>
              </a:rPr>
              <a:t> </a:t>
            </a:r>
            <a:r>
              <a:rPr dirty="0" sz="600">
                <a:latin typeface="メイリオ"/>
                <a:cs typeface="メイリオ"/>
              </a:rPr>
              <a:t>insomniacs</a:t>
            </a:r>
            <a:r>
              <a:rPr dirty="0" sz="600" spc="-20">
                <a:latin typeface="メイリオ"/>
                <a:cs typeface="メイリオ"/>
              </a:rPr>
              <a:t> </a:t>
            </a:r>
            <a:r>
              <a:rPr dirty="0" sz="600">
                <a:latin typeface="メイリオ"/>
                <a:cs typeface="メイリオ"/>
              </a:rPr>
              <a:t>from</a:t>
            </a:r>
            <a:r>
              <a:rPr dirty="0" sz="600" spc="-25">
                <a:latin typeface="メイリオ"/>
                <a:cs typeface="メイリオ"/>
              </a:rPr>
              <a:t> </a:t>
            </a:r>
            <a:r>
              <a:rPr dirty="0" sz="600">
                <a:latin typeface="メイリオ"/>
                <a:cs typeface="メイリオ"/>
              </a:rPr>
              <a:t>10</a:t>
            </a:r>
            <a:r>
              <a:rPr dirty="0" sz="600" spc="5">
                <a:latin typeface="メイリオ"/>
                <a:cs typeface="メイリオ"/>
              </a:rPr>
              <a:t> </a:t>
            </a:r>
            <a:r>
              <a:rPr dirty="0" sz="600" spc="-10">
                <a:latin typeface="メイリオ"/>
                <a:cs typeface="メイリオ"/>
              </a:rPr>
              <a:t>countries.</a:t>
            </a:r>
            <a:r>
              <a:rPr dirty="0" sz="600" spc="-20">
                <a:latin typeface="メイリオ"/>
                <a:cs typeface="メイリオ"/>
              </a:rPr>
              <a:t> </a:t>
            </a:r>
            <a:r>
              <a:rPr dirty="0" sz="600">
                <a:latin typeface="メイリオ"/>
                <a:cs typeface="メイリオ"/>
              </a:rPr>
              <a:t>Sleep</a:t>
            </a:r>
            <a:r>
              <a:rPr dirty="0" sz="600" spc="-25">
                <a:latin typeface="メイリオ"/>
                <a:cs typeface="メイリオ"/>
              </a:rPr>
              <a:t> </a:t>
            </a:r>
            <a:r>
              <a:rPr dirty="0" sz="600">
                <a:latin typeface="メイリオ"/>
                <a:cs typeface="メイリオ"/>
              </a:rPr>
              <a:t>Med</a:t>
            </a:r>
            <a:r>
              <a:rPr dirty="0" sz="600" spc="-10">
                <a:latin typeface="メイリオ"/>
                <a:cs typeface="メイリオ"/>
              </a:rPr>
              <a:t> </a:t>
            </a:r>
            <a:r>
              <a:rPr dirty="0" sz="600">
                <a:latin typeface="メイリオ"/>
                <a:cs typeface="メイリオ"/>
              </a:rPr>
              <a:t>11:</a:t>
            </a:r>
            <a:r>
              <a:rPr dirty="0" sz="600" spc="-10">
                <a:latin typeface="メイリオ"/>
                <a:cs typeface="メイリオ"/>
              </a:rPr>
              <a:t> 987-</a:t>
            </a:r>
            <a:r>
              <a:rPr dirty="0" sz="600">
                <a:latin typeface="メイリオ"/>
                <a:cs typeface="メイリオ"/>
              </a:rPr>
              <a:t>998,</a:t>
            </a:r>
            <a:r>
              <a:rPr dirty="0" sz="600" spc="-5">
                <a:latin typeface="メイリオ"/>
                <a:cs typeface="メイリオ"/>
              </a:rPr>
              <a:t> </a:t>
            </a:r>
            <a:r>
              <a:rPr dirty="0" sz="600" spc="-10">
                <a:latin typeface="メイリオ"/>
                <a:cs typeface="メイリオ"/>
              </a:rPr>
              <a:t>2010.</a:t>
            </a:r>
            <a:endParaRPr sz="600">
              <a:latin typeface="メイリオ"/>
              <a:cs typeface="メイリオ"/>
            </a:endParaRPr>
          </a:p>
          <a:p>
            <a:pPr marL="157480" marR="79375" indent="-144780">
              <a:lnSpc>
                <a:spcPct val="100000"/>
              </a:lnSpc>
              <a:spcBef>
                <a:spcPts val="405"/>
              </a:spcBef>
            </a:pPr>
            <a:r>
              <a:rPr dirty="0" sz="600">
                <a:latin typeface="メイリオ"/>
                <a:cs typeface="メイリオ"/>
              </a:rPr>
              <a:t>5.</a:t>
            </a:r>
            <a:r>
              <a:rPr dirty="0" sz="600" spc="295">
                <a:latin typeface="メイリオ"/>
                <a:cs typeface="メイリオ"/>
              </a:rPr>
              <a:t> </a:t>
            </a:r>
            <a:r>
              <a:rPr dirty="0" sz="600">
                <a:latin typeface="メイリオ"/>
                <a:cs typeface="メイリオ"/>
              </a:rPr>
              <a:t>Stone</a:t>
            </a:r>
            <a:r>
              <a:rPr dirty="0" sz="600" spc="-25">
                <a:latin typeface="メイリオ"/>
                <a:cs typeface="メイリオ"/>
              </a:rPr>
              <a:t> </a:t>
            </a:r>
            <a:r>
              <a:rPr dirty="0" sz="600">
                <a:latin typeface="メイリオ"/>
                <a:cs typeface="メイリオ"/>
              </a:rPr>
              <a:t>KC,</a:t>
            </a:r>
            <a:r>
              <a:rPr dirty="0" sz="600" spc="-25">
                <a:latin typeface="メイリオ"/>
                <a:cs typeface="メイリオ"/>
              </a:rPr>
              <a:t> </a:t>
            </a:r>
            <a:r>
              <a:rPr dirty="0" sz="600">
                <a:latin typeface="メイリオ"/>
                <a:cs typeface="メイリオ"/>
              </a:rPr>
              <a:t>Taylor</a:t>
            </a:r>
            <a:r>
              <a:rPr dirty="0" sz="600" spc="-20">
                <a:latin typeface="メイリオ"/>
                <a:cs typeface="メイリオ"/>
              </a:rPr>
              <a:t> </a:t>
            </a:r>
            <a:r>
              <a:rPr dirty="0" sz="600">
                <a:latin typeface="メイリオ"/>
                <a:cs typeface="メイリオ"/>
              </a:rPr>
              <a:t>DJ,</a:t>
            </a:r>
            <a:r>
              <a:rPr dirty="0" sz="600" spc="-10">
                <a:latin typeface="メイリオ"/>
                <a:cs typeface="メイリオ"/>
              </a:rPr>
              <a:t> </a:t>
            </a:r>
            <a:r>
              <a:rPr dirty="0" sz="600">
                <a:latin typeface="メイリオ"/>
                <a:cs typeface="メイリオ"/>
              </a:rPr>
              <a:t>McCrae</a:t>
            </a:r>
            <a:r>
              <a:rPr dirty="0" sz="600" spc="-35">
                <a:latin typeface="メイリオ"/>
                <a:cs typeface="メイリオ"/>
              </a:rPr>
              <a:t> </a:t>
            </a:r>
            <a:r>
              <a:rPr dirty="0" sz="600">
                <a:latin typeface="メイリオ"/>
                <a:cs typeface="メイリオ"/>
              </a:rPr>
              <a:t>CS,</a:t>
            </a:r>
            <a:r>
              <a:rPr dirty="0" sz="600" spc="-25">
                <a:latin typeface="メイリオ"/>
                <a:cs typeface="メイリオ"/>
              </a:rPr>
              <a:t> </a:t>
            </a:r>
            <a:r>
              <a:rPr dirty="0" sz="600">
                <a:latin typeface="メイリオ"/>
                <a:cs typeface="メイリオ"/>
              </a:rPr>
              <a:t>Kalsekar</a:t>
            </a:r>
            <a:r>
              <a:rPr dirty="0" sz="600" spc="-25">
                <a:latin typeface="メイリオ"/>
                <a:cs typeface="メイリオ"/>
              </a:rPr>
              <a:t> </a:t>
            </a:r>
            <a:r>
              <a:rPr dirty="0" sz="600">
                <a:latin typeface="メイリオ"/>
                <a:cs typeface="メイリオ"/>
              </a:rPr>
              <a:t>A,</a:t>
            </a:r>
            <a:r>
              <a:rPr dirty="0" sz="600" spc="-25">
                <a:latin typeface="メイリオ"/>
                <a:cs typeface="メイリオ"/>
              </a:rPr>
              <a:t> </a:t>
            </a:r>
            <a:r>
              <a:rPr dirty="0" sz="600">
                <a:latin typeface="メイリオ"/>
                <a:cs typeface="メイリオ"/>
              </a:rPr>
              <a:t>Lichstein</a:t>
            </a:r>
            <a:r>
              <a:rPr dirty="0" sz="600" spc="-15">
                <a:latin typeface="メイリオ"/>
                <a:cs typeface="メイリオ"/>
              </a:rPr>
              <a:t> </a:t>
            </a:r>
            <a:r>
              <a:rPr dirty="0" sz="600">
                <a:latin typeface="メイリオ"/>
                <a:cs typeface="メイリオ"/>
              </a:rPr>
              <a:t>KL.</a:t>
            </a:r>
            <a:r>
              <a:rPr dirty="0" sz="600" spc="-20">
                <a:latin typeface="メイリオ"/>
                <a:cs typeface="メイリオ"/>
              </a:rPr>
              <a:t> </a:t>
            </a:r>
            <a:r>
              <a:rPr dirty="0" sz="600" spc="-10">
                <a:latin typeface="メイリオ"/>
                <a:cs typeface="メイリオ"/>
              </a:rPr>
              <a:t>Nonrestorative</a:t>
            </a:r>
            <a:r>
              <a:rPr dirty="0" sz="600" spc="500">
                <a:latin typeface="メイリオ"/>
                <a:cs typeface="メイリオ"/>
              </a:rPr>
              <a:t> </a:t>
            </a:r>
            <a:r>
              <a:rPr dirty="0" sz="600">
                <a:latin typeface="メイリオ"/>
                <a:cs typeface="メイリオ"/>
              </a:rPr>
              <a:t>sleep.</a:t>
            </a:r>
            <a:r>
              <a:rPr dirty="0" sz="600" spc="-25">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Rev</a:t>
            </a:r>
            <a:r>
              <a:rPr dirty="0" sz="600" spc="-20">
                <a:latin typeface="メイリオ"/>
                <a:cs typeface="メイリオ"/>
              </a:rPr>
              <a:t> </a:t>
            </a:r>
            <a:r>
              <a:rPr dirty="0" sz="600">
                <a:latin typeface="メイリオ"/>
                <a:cs typeface="メイリオ"/>
              </a:rPr>
              <a:t>12:</a:t>
            </a:r>
            <a:r>
              <a:rPr dirty="0" sz="600" spc="-15">
                <a:latin typeface="メイリオ"/>
                <a:cs typeface="メイリオ"/>
              </a:rPr>
              <a:t> </a:t>
            </a:r>
            <a:r>
              <a:rPr dirty="0" sz="600" spc="-10">
                <a:latin typeface="メイリオ"/>
                <a:cs typeface="メイリオ"/>
              </a:rPr>
              <a:t>275-</a:t>
            </a:r>
            <a:r>
              <a:rPr dirty="0" sz="600">
                <a:latin typeface="メイリオ"/>
                <a:cs typeface="メイリオ"/>
              </a:rPr>
              <a:t>288, </a:t>
            </a:r>
            <a:r>
              <a:rPr dirty="0" sz="600" spc="-10">
                <a:latin typeface="メイリオ"/>
                <a:cs typeface="メイリオ"/>
              </a:rPr>
              <a:t>2008.</a:t>
            </a:r>
            <a:endParaRPr sz="600">
              <a:latin typeface="メイリオ"/>
              <a:cs typeface="メイリオ"/>
            </a:endParaRPr>
          </a:p>
          <a:p>
            <a:pPr marL="157480" marR="26670" indent="-144780">
              <a:lnSpc>
                <a:spcPct val="100000"/>
              </a:lnSpc>
              <a:spcBef>
                <a:spcPts val="400"/>
              </a:spcBef>
            </a:pPr>
            <a:r>
              <a:rPr dirty="0" sz="600">
                <a:solidFill>
                  <a:srgbClr val="201F1F"/>
                </a:solidFill>
                <a:latin typeface="メイリオ"/>
                <a:cs typeface="メイリオ"/>
              </a:rPr>
              <a:t>6.</a:t>
            </a:r>
            <a:r>
              <a:rPr dirty="0" sz="600" spc="315">
                <a:solidFill>
                  <a:srgbClr val="201F1F"/>
                </a:solidFill>
                <a:latin typeface="メイリオ"/>
                <a:cs typeface="メイリオ"/>
              </a:rPr>
              <a:t> </a:t>
            </a:r>
            <a:r>
              <a:rPr dirty="0" sz="600">
                <a:solidFill>
                  <a:srgbClr val="201F1F"/>
                </a:solidFill>
                <a:latin typeface="メイリオ"/>
                <a:cs typeface="メイリオ"/>
              </a:rPr>
              <a:t>Zhang</a:t>
            </a:r>
            <a:r>
              <a:rPr dirty="0" sz="600" spc="-20">
                <a:solidFill>
                  <a:srgbClr val="201F1F"/>
                </a:solidFill>
                <a:latin typeface="メイリオ"/>
                <a:cs typeface="メイリオ"/>
              </a:rPr>
              <a:t> </a:t>
            </a:r>
            <a:r>
              <a:rPr dirty="0" sz="600">
                <a:solidFill>
                  <a:srgbClr val="201F1F"/>
                </a:solidFill>
                <a:latin typeface="メイリオ"/>
                <a:cs typeface="メイリオ"/>
              </a:rPr>
              <a:t>J,</a:t>
            </a:r>
            <a:r>
              <a:rPr dirty="0" sz="600" spc="-15">
                <a:solidFill>
                  <a:srgbClr val="201F1F"/>
                </a:solidFill>
                <a:latin typeface="メイリオ"/>
                <a:cs typeface="メイリオ"/>
              </a:rPr>
              <a:t> </a:t>
            </a:r>
            <a:r>
              <a:rPr dirty="0" sz="600">
                <a:solidFill>
                  <a:srgbClr val="201F1F"/>
                </a:solidFill>
                <a:latin typeface="メイリオ"/>
                <a:cs typeface="メイリオ"/>
              </a:rPr>
              <a:t>Lamers</a:t>
            </a:r>
            <a:r>
              <a:rPr dirty="0" sz="600" spc="-15">
                <a:solidFill>
                  <a:srgbClr val="201F1F"/>
                </a:solidFill>
                <a:latin typeface="メイリオ"/>
                <a:cs typeface="メイリオ"/>
              </a:rPr>
              <a:t> </a:t>
            </a:r>
            <a:r>
              <a:rPr dirty="0" sz="600">
                <a:solidFill>
                  <a:srgbClr val="201F1F"/>
                </a:solidFill>
                <a:latin typeface="メイリオ"/>
                <a:cs typeface="メイリオ"/>
              </a:rPr>
              <a:t>F,</a:t>
            </a:r>
            <a:r>
              <a:rPr dirty="0" sz="600" spc="-30">
                <a:solidFill>
                  <a:srgbClr val="201F1F"/>
                </a:solidFill>
                <a:latin typeface="メイリオ"/>
                <a:cs typeface="メイリオ"/>
              </a:rPr>
              <a:t> </a:t>
            </a:r>
            <a:r>
              <a:rPr dirty="0" sz="600">
                <a:solidFill>
                  <a:srgbClr val="201F1F"/>
                </a:solidFill>
                <a:latin typeface="メイリオ"/>
                <a:cs typeface="メイリオ"/>
              </a:rPr>
              <a:t>Hickie</a:t>
            </a:r>
            <a:r>
              <a:rPr dirty="0" sz="600" spc="-20">
                <a:solidFill>
                  <a:srgbClr val="201F1F"/>
                </a:solidFill>
                <a:latin typeface="メイリオ"/>
                <a:cs typeface="メイリオ"/>
              </a:rPr>
              <a:t> </a:t>
            </a:r>
            <a:r>
              <a:rPr dirty="0" sz="600">
                <a:solidFill>
                  <a:srgbClr val="201F1F"/>
                </a:solidFill>
                <a:latin typeface="メイリオ"/>
                <a:cs typeface="メイリオ"/>
              </a:rPr>
              <a:t>IB,</a:t>
            </a:r>
            <a:r>
              <a:rPr dirty="0" sz="600" spc="-30">
                <a:solidFill>
                  <a:srgbClr val="201F1F"/>
                </a:solidFill>
                <a:latin typeface="メイリオ"/>
                <a:cs typeface="メイリオ"/>
              </a:rPr>
              <a:t> </a:t>
            </a:r>
            <a:r>
              <a:rPr dirty="0" sz="600">
                <a:solidFill>
                  <a:srgbClr val="201F1F"/>
                </a:solidFill>
                <a:latin typeface="メイリオ"/>
                <a:cs typeface="メイリオ"/>
              </a:rPr>
              <a:t>He JP,</a:t>
            </a:r>
            <a:r>
              <a:rPr dirty="0" sz="600" spc="-20">
                <a:solidFill>
                  <a:srgbClr val="201F1F"/>
                </a:solidFill>
                <a:latin typeface="メイリオ"/>
                <a:cs typeface="メイリオ"/>
              </a:rPr>
              <a:t> </a:t>
            </a:r>
            <a:r>
              <a:rPr dirty="0" sz="600">
                <a:solidFill>
                  <a:srgbClr val="201F1F"/>
                </a:solidFill>
                <a:latin typeface="メイリオ"/>
                <a:cs typeface="メイリオ"/>
              </a:rPr>
              <a:t>Feig</a:t>
            </a:r>
            <a:r>
              <a:rPr dirty="0" sz="600" spc="-30">
                <a:solidFill>
                  <a:srgbClr val="201F1F"/>
                </a:solidFill>
                <a:latin typeface="メイリオ"/>
                <a:cs typeface="メイリオ"/>
              </a:rPr>
              <a:t> </a:t>
            </a:r>
            <a:r>
              <a:rPr dirty="0" sz="600">
                <a:solidFill>
                  <a:srgbClr val="201F1F"/>
                </a:solidFill>
                <a:latin typeface="メイリオ"/>
                <a:cs typeface="メイリオ"/>
              </a:rPr>
              <a:t>E,</a:t>
            </a:r>
            <a:r>
              <a:rPr dirty="0" sz="600" spc="-15">
                <a:solidFill>
                  <a:srgbClr val="201F1F"/>
                </a:solidFill>
                <a:latin typeface="メイリオ"/>
                <a:cs typeface="メイリオ"/>
              </a:rPr>
              <a:t> </a:t>
            </a:r>
            <a:r>
              <a:rPr dirty="0" sz="600">
                <a:solidFill>
                  <a:srgbClr val="201F1F"/>
                </a:solidFill>
                <a:latin typeface="メイリオ"/>
                <a:cs typeface="メイリオ"/>
              </a:rPr>
              <a:t>Merikangas</a:t>
            </a:r>
            <a:r>
              <a:rPr dirty="0" sz="600" spc="-35">
                <a:solidFill>
                  <a:srgbClr val="201F1F"/>
                </a:solidFill>
                <a:latin typeface="メイリオ"/>
                <a:cs typeface="メイリオ"/>
              </a:rPr>
              <a:t> </a:t>
            </a:r>
            <a:r>
              <a:rPr dirty="0" sz="600">
                <a:solidFill>
                  <a:srgbClr val="201F1F"/>
                </a:solidFill>
                <a:latin typeface="メイリオ"/>
                <a:cs typeface="メイリオ"/>
              </a:rPr>
              <a:t>KR.</a:t>
            </a:r>
            <a:r>
              <a:rPr dirty="0" sz="600" spc="-10">
                <a:solidFill>
                  <a:srgbClr val="201F1F"/>
                </a:solidFill>
                <a:latin typeface="メイリオ"/>
                <a:cs typeface="メイリオ"/>
              </a:rPr>
              <a:t> Differentiating</a:t>
            </a:r>
            <a:r>
              <a:rPr dirty="0" sz="600" spc="500">
                <a:solidFill>
                  <a:srgbClr val="201F1F"/>
                </a:solidFill>
                <a:latin typeface="メイリオ"/>
                <a:cs typeface="メイリオ"/>
              </a:rPr>
              <a:t> </a:t>
            </a:r>
            <a:r>
              <a:rPr dirty="0" sz="600" spc="-10">
                <a:solidFill>
                  <a:srgbClr val="201F1F"/>
                </a:solidFill>
                <a:latin typeface="メイリオ"/>
                <a:cs typeface="メイリオ"/>
              </a:rPr>
              <a:t>nonrestorative </a:t>
            </a:r>
            <a:r>
              <a:rPr dirty="0" sz="600">
                <a:solidFill>
                  <a:srgbClr val="201F1F"/>
                </a:solidFill>
                <a:latin typeface="メイリオ"/>
                <a:cs typeface="メイリオ"/>
              </a:rPr>
              <a:t>sleep</a:t>
            </a:r>
            <a:r>
              <a:rPr dirty="0" sz="600" spc="-15">
                <a:solidFill>
                  <a:srgbClr val="201F1F"/>
                </a:solidFill>
                <a:latin typeface="メイリオ"/>
                <a:cs typeface="メイリオ"/>
              </a:rPr>
              <a:t> </a:t>
            </a:r>
            <a:r>
              <a:rPr dirty="0" sz="600">
                <a:solidFill>
                  <a:srgbClr val="201F1F"/>
                </a:solidFill>
                <a:latin typeface="メイリオ"/>
                <a:cs typeface="メイリオ"/>
              </a:rPr>
              <a:t>from</a:t>
            </a:r>
            <a:r>
              <a:rPr dirty="0" sz="600" spc="-20">
                <a:solidFill>
                  <a:srgbClr val="201F1F"/>
                </a:solidFill>
                <a:latin typeface="メイリオ"/>
                <a:cs typeface="メイリオ"/>
              </a:rPr>
              <a:t> </a:t>
            </a:r>
            <a:r>
              <a:rPr dirty="0" sz="600">
                <a:solidFill>
                  <a:srgbClr val="201F1F"/>
                </a:solidFill>
                <a:latin typeface="メイリオ"/>
                <a:cs typeface="メイリオ"/>
              </a:rPr>
              <a:t>nocturnal</a:t>
            </a:r>
            <a:r>
              <a:rPr dirty="0" sz="600" spc="-10">
                <a:solidFill>
                  <a:srgbClr val="201F1F"/>
                </a:solidFill>
                <a:latin typeface="メイリオ"/>
                <a:cs typeface="メイリオ"/>
              </a:rPr>
              <a:t> </a:t>
            </a:r>
            <a:r>
              <a:rPr dirty="0" sz="600">
                <a:solidFill>
                  <a:srgbClr val="201F1F"/>
                </a:solidFill>
                <a:latin typeface="メイリオ"/>
                <a:cs typeface="メイリオ"/>
              </a:rPr>
              <a:t>insomnia</a:t>
            </a:r>
            <a:r>
              <a:rPr dirty="0" sz="600" spc="-20">
                <a:solidFill>
                  <a:srgbClr val="201F1F"/>
                </a:solidFill>
                <a:latin typeface="メイリオ"/>
                <a:cs typeface="メイリオ"/>
              </a:rPr>
              <a:t> </a:t>
            </a:r>
            <a:r>
              <a:rPr dirty="0" sz="600">
                <a:solidFill>
                  <a:srgbClr val="201F1F"/>
                </a:solidFill>
                <a:latin typeface="メイリオ"/>
                <a:cs typeface="メイリオ"/>
              </a:rPr>
              <a:t>symptoms:</a:t>
            </a:r>
            <a:r>
              <a:rPr dirty="0" sz="600" spc="-5">
                <a:solidFill>
                  <a:srgbClr val="201F1F"/>
                </a:solidFill>
                <a:latin typeface="メイリオ"/>
                <a:cs typeface="メイリオ"/>
              </a:rPr>
              <a:t> </a:t>
            </a:r>
            <a:r>
              <a:rPr dirty="0" sz="600" spc="-10">
                <a:solidFill>
                  <a:srgbClr val="201F1F"/>
                </a:solidFill>
                <a:latin typeface="メイリオ"/>
                <a:cs typeface="メイリオ"/>
              </a:rPr>
              <a:t>Demographic,</a:t>
            </a:r>
            <a:r>
              <a:rPr dirty="0" sz="600" spc="500">
                <a:solidFill>
                  <a:srgbClr val="201F1F"/>
                </a:solidFill>
                <a:latin typeface="メイリオ"/>
                <a:cs typeface="メイリオ"/>
              </a:rPr>
              <a:t> </a:t>
            </a:r>
            <a:r>
              <a:rPr dirty="0" sz="600">
                <a:solidFill>
                  <a:srgbClr val="201F1F"/>
                </a:solidFill>
                <a:latin typeface="メイリオ"/>
                <a:cs typeface="メイリオ"/>
              </a:rPr>
              <a:t>clinical,</a:t>
            </a:r>
            <a:r>
              <a:rPr dirty="0" sz="600" spc="-15">
                <a:solidFill>
                  <a:srgbClr val="201F1F"/>
                </a:solidFill>
                <a:latin typeface="メイリオ"/>
                <a:cs typeface="メイリオ"/>
              </a:rPr>
              <a:t> </a:t>
            </a:r>
            <a:r>
              <a:rPr dirty="0" sz="600" spc="-10">
                <a:solidFill>
                  <a:srgbClr val="201F1F"/>
                </a:solidFill>
                <a:latin typeface="メイリオ"/>
                <a:cs typeface="メイリオ"/>
              </a:rPr>
              <a:t>inflammatory,</a:t>
            </a:r>
            <a:r>
              <a:rPr dirty="0" sz="600" spc="-15">
                <a:solidFill>
                  <a:srgbClr val="201F1F"/>
                </a:solidFill>
                <a:latin typeface="メイリオ"/>
                <a:cs typeface="メイリオ"/>
              </a:rPr>
              <a:t> </a:t>
            </a:r>
            <a:r>
              <a:rPr dirty="0" sz="600">
                <a:solidFill>
                  <a:srgbClr val="201F1F"/>
                </a:solidFill>
                <a:latin typeface="メイリオ"/>
                <a:cs typeface="メイリオ"/>
              </a:rPr>
              <a:t>and</a:t>
            </a:r>
            <a:r>
              <a:rPr dirty="0" sz="600" spc="5">
                <a:solidFill>
                  <a:srgbClr val="201F1F"/>
                </a:solidFill>
                <a:latin typeface="メイリオ"/>
                <a:cs typeface="メイリオ"/>
              </a:rPr>
              <a:t> </a:t>
            </a:r>
            <a:r>
              <a:rPr dirty="0" sz="600">
                <a:solidFill>
                  <a:srgbClr val="201F1F"/>
                </a:solidFill>
                <a:latin typeface="メイリオ"/>
                <a:cs typeface="メイリオ"/>
              </a:rPr>
              <a:t>functional</a:t>
            </a:r>
            <a:r>
              <a:rPr dirty="0" sz="600" spc="5">
                <a:solidFill>
                  <a:srgbClr val="201F1F"/>
                </a:solidFill>
                <a:latin typeface="メイリオ"/>
                <a:cs typeface="メイリオ"/>
              </a:rPr>
              <a:t> </a:t>
            </a:r>
            <a:r>
              <a:rPr dirty="0" sz="600" spc="-10">
                <a:solidFill>
                  <a:srgbClr val="201F1F"/>
                </a:solidFill>
                <a:latin typeface="メイリオ"/>
                <a:cs typeface="メイリオ"/>
              </a:rPr>
              <a:t>correlates.</a:t>
            </a:r>
            <a:r>
              <a:rPr dirty="0" sz="600" spc="5">
                <a:solidFill>
                  <a:srgbClr val="201F1F"/>
                </a:solidFill>
                <a:latin typeface="メイリオ"/>
                <a:cs typeface="メイリオ"/>
              </a:rPr>
              <a:t> </a:t>
            </a:r>
            <a:r>
              <a:rPr dirty="0" sz="600">
                <a:solidFill>
                  <a:srgbClr val="201F1F"/>
                </a:solidFill>
                <a:latin typeface="メイリオ"/>
                <a:cs typeface="メイリオ"/>
              </a:rPr>
              <a:t>Sleep</a:t>
            </a:r>
            <a:r>
              <a:rPr dirty="0" sz="600" spc="-15">
                <a:solidFill>
                  <a:srgbClr val="201F1F"/>
                </a:solidFill>
                <a:latin typeface="メイリオ"/>
                <a:cs typeface="メイリオ"/>
              </a:rPr>
              <a:t> </a:t>
            </a:r>
            <a:r>
              <a:rPr dirty="0" sz="600">
                <a:solidFill>
                  <a:srgbClr val="201F1F"/>
                </a:solidFill>
                <a:latin typeface="メイリオ"/>
                <a:cs typeface="メイリオ"/>
              </a:rPr>
              <a:t>36:</a:t>
            </a:r>
            <a:r>
              <a:rPr dirty="0" sz="600" spc="10">
                <a:solidFill>
                  <a:srgbClr val="201F1F"/>
                </a:solidFill>
                <a:latin typeface="メイリオ"/>
                <a:cs typeface="メイリオ"/>
              </a:rPr>
              <a:t> </a:t>
            </a:r>
            <a:r>
              <a:rPr dirty="0" sz="600" spc="-10">
                <a:solidFill>
                  <a:srgbClr val="201F1F"/>
                </a:solidFill>
                <a:latin typeface="メイリオ"/>
                <a:cs typeface="メイリオ"/>
              </a:rPr>
              <a:t>671-</a:t>
            </a:r>
            <a:r>
              <a:rPr dirty="0" sz="600">
                <a:solidFill>
                  <a:srgbClr val="201F1F"/>
                </a:solidFill>
                <a:latin typeface="メイリオ"/>
                <a:cs typeface="メイリオ"/>
              </a:rPr>
              <a:t>679,</a:t>
            </a:r>
            <a:r>
              <a:rPr dirty="0" sz="600" spc="5">
                <a:solidFill>
                  <a:srgbClr val="201F1F"/>
                </a:solidFill>
                <a:latin typeface="メイリオ"/>
                <a:cs typeface="メイリオ"/>
              </a:rPr>
              <a:t> </a:t>
            </a:r>
            <a:r>
              <a:rPr dirty="0" sz="600" spc="-10">
                <a:solidFill>
                  <a:srgbClr val="201F1F"/>
                </a:solidFill>
                <a:latin typeface="メイリオ"/>
                <a:cs typeface="メイリオ"/>
              </a:rPr>
              <a:t>2013.</a:t>
            </a:r>
            <a:endParaRPr sz="600">
              <a:latin typeface="メイリオ"/>
              <a:cs typeface="メイリオ"/>
            </a:endParaRPr>
          </a:p>
          <a:p>
            <a:pPr marL="157480" marR="68580" indent="-144780">
              <a:lnSpc>
                <a:spcPct val="100000"/>
              </a:lnSpc>
              <a:spcBef>
                <a:spcPts val="395"/>
              </a:spcBef>
            </a:pPr>
            <a:r>
              <a:rPr dirty="0" sz="600">
                <a:solidFill>
                  <a:srgbClr val="201F1F"/>
                </a:solidFill>
                <a:latin typeface="メイリオ"/>
                <a:cs typeface="メイリオ"/>
              </a:rPr>
              <a:t>7.</a:t>
            </a:r>
            <a:r>
              <a:rPr dirty="0" sz="600" spc="310">
                <a:solidFill>
                  <a:srgbClr val="201F1F"/>
                </a:solidFill>
                <a:latin typeface="メイリオ"/>
                <a:cs typeface="メイリオ"/>
              </a:rPr>
              <a:t> </a:t>
            </a:r>
            <a:r>
              <a:rPr dirty="0" sz="600">
                <a:solidFill>
                  <a:srgbClr val="201F1F"/>
                </a:solidFill>
                <a:latin typeface="メイリオ"/>
                <a:cs typeface="メイリオ"/>
              </a:rPr>
              <a:t>Kaneita</a:t>
            </a:r>
            <a:r>
              <a:rPr dirty="0" sz="600" spc="-15">
                <a:solidFill>
                  <a:srgbClr val="201F1F"/>
                </a:solidFill>
                <a:latin typeface="メイリオ"/>
                <a:cs typeface="メイリオ"/>
              </a:rPr>
              <a:t> </a:t>
            </a:r>
            <a:r>
              <a:rPr dirty="0" sz="600">
                <a:solidFill>
                  <a:srgbClr val="201F1F"/>
                </a:solidFill>
                <a:latin typeface="メイリオ"/>
                <a:cs typeface="メイリオ"/>
              </a:rPr>
              <a:t>Y,</a:t>
            </a:r>
            <a:r>
              <a:rPr dirty="0" sz="600" spc="-20">
                <a:solidFill>
                  <a:srgbClr val="201F1F"/>
                </a:solidFill>
                <a:latin typeface="メイリオ"/>
                <a:cs typeface="メイリオ"/>
              </a:rPr>
              <a:t> </a:t>
            </a:r>
            <a:r>
              <a:rPr dirty="0" sz="600">
                <a:solidFill>
                  <a:srgbClr val="201F1F"/>
                </a:solidFill>
                <a:latin typeface="メイリオ"/>
                <a:cs typeface="メイリオ"/>
              </a:rPr>
              <a:t>Ohida</a:t>
            </a:r>
            <a:r>
              <a:rPr dirty="0" sz="600" spc="-25">
                <a:solidFill>
                  <a:srgbClr val="201F1F"/>
                </a:solidFill>
                <a:latin typeface="メイリオ"/>
                <a:cs typeface="メイリオ"/>
              </a:rPr>
              <a:t> </a:t>
            </a:r>
            <a:r>
              <a:rPr dirty="0" sz="600">
                <a:solidFill>
                  <a:srgbClr val="201F1F"/>
                </a:solidFill>
                <a:latin typeface="メイリオ"/>
                <a:cs typeface="メイリオ"/>
              </a:rPr>
              <a:t>T,</a:t>
            </a:r>
            <a:r>
              <a:rPr dirty="0" sz="600" spc="-5">
                <a:solidFill>
                  <a:srgbClr val="201F1F"/>
                </a:solidFill>
                <a:latin typeface="メイリオ"/>
                <a:cs typeface="メイリオ"/>
              </a:rPr>
              <a:t> </a:t>
            </a:r>
            <a:r>
              <a:rPr dirty="0" sz="600">
                <a:solidFill>
                  <a:srgbClr val="201F1F"/>
                </a:solidFill>
                <a:latin typeface="メイリオ"/>
                <a:cs typeface="メイリオ"/>
              </a:rPr>
              <a:t>Uchiyama</a:t>
            </a:r>
            <a:r>
              <a:rPr dirty="0" sz="600" spc="-20">
                <a:solidFill>
                  <a:srgbClr val="201F1F"/>
                </a:solidFill>
                <a:latin typeface="メイリオ"/>
                <a:cs typeface="メイリオ"/>
              </a:rPr>
              <a:t> </a:t>
            </a:r>
            <a:r>
              <a:rPr dirty="0" sz="600">
                <a:solidFill>
                  <a:srgbClr val="201F1F"/>
                </a:solidFill>
                <a:latin typeface="メイリオ"/>
                <a:cs typeface="メイリオ"/>
              </a:rPr>
              <a:t>M,</a:t>
            </a:r>
            <a:r>
              <a:rPr dirty="0" sz="600" spc="-15">
                <a:solidFill>
                  <a:srgbClr val="201F1F"/>
                </a:solidFill>
                <a:latin typeface="メイリオ"/>
                <a:cs typeface="メイリオ"/>
              </a:rPr>
              <a:t> </a:t>
            </a:r>
            <a:r>
              <a:rPr dirty="0" sz="600">
                <a:solidFill>
                  <a:srgbClr val="201F1F"/>
                </a:solidFill>
                <a:latin typeface="メイリオ"/>
                <a:cs typeface="メイリオ"/>
              </a:rPr>
              <a:t>Takemura</a:t>
            </a:r>
            <a:r>
              <a:rPr dirty="0" sz="600" spc="-30">
                <a:solidFill>
                  <a:srgbClr val="201F1F"/>
                </a:solidFill>
                <a:latin typeface="メイリオ"/>
                <a:cs typeface="メイリオ"/>
              </a:rPr>
              <a:t> </a:t>
            </a:r>
            <a:r>
              <a:rPr dirty="0" sz="600">
                <a:solidFill>
                  <a:srgbClr val="201F1F"/>
                </a:solidFill>
                <a:latin typeface="メイリオ"/>
                <a:cs typeface="メイリオ"/>
              </a:rPr>
              <a:t>S,</a:t>
            </a:r>
            <a:r>
              <a:rPr dirty="0" sz="600" spc="-20">
                <a:solidFill>
                  <a:srgbClr val="201F1F"/>
                </a:solidFill>
                <a:latin typeface="メイリオ"/>
                <a:cs typeface="メイリオ"/>
              </a:rPr>
              <a:t> </a:t>
            </a:r>
            <a:r>
              <a:rPr dirty="0" sz="600">
                <a:solidFill>
                  <a:srgbClr val="201F1F"/>
                </a:solidFill>
                <a:latin typeface="メイリオ"/>
                <a:cs typeface="メイリオ"/>
              </a:rPr>
              <a:t>Kawahara</a:t>
            </a:r>
            <a:r>
              <a:rPr dirty="0" sz="600" spc="-5">
                <a:solidFill>
                  <a:srgbClr val="201F1F"/>
                </a:solidFill>
                <a:latin typeface="メイリオ"/>
                <a:cs typeface="メイリオ"/>
              </a:rPr>
              <a:t> </a:t>
            </a:r>
            <a:r>
              <a:rPr dirty="0" sz="600">
                <a:solidFill>
                  <a:srgbClr val="201F1F"/>
                </a:solidFill>
                <a:latin typeface="メイリオ"/>
                <a:cs typeface="メイリオ"/>
              </a:rPr>
              <a:t>K,</a:t>
            </a:r>
            <a:r>
              <a:rPr dirty="0" sz="600" spc="-20">
                <a:solidFill>
                  <a:srgbClr val="201F1F"/>
                </a:solidFill>
                <a:latin typeface="メイリオ"/>
                <a:cs typeface="メイリオ"/>
              </a:rPr>
              <a:t> </a:t>
            </a:r>
            <a:r>
              <a:rPr dirty="0" sz="600">
                <a:solidFill>
                  <a:srgbClr val="201F1F"/>
                </a:solidFill>
                <a:latin typeface="メイリオ"/>
                <a:cs typeface="メイリオ"/>
              </a:rPr>
              <a:t>Yokoyama</a:t>
            </a:r>
            <a:r>
              <a:rPr dirty="0" sz="600" spc="-20">
                <a:solidFill>
                  <a:srgbClr val="201F1F"/>
                </a:solidFill>
                <a:latin typeface="メイリオ"/>
                <a:cs typeface="メイリオ"/>
              </a:rPr>
              <a:t> </a:t>
            </a:r>
            <a:r>
              <a:rPr dirty="0" sz="600" spc="-25">
                <a:solidFill>
                  <a:srgbClr val="201F1F"/>
                </a:solidFill>
                <a:latin typeface="メイリオ"/>
                <a:cs typeface="メイリオ"/>
              </a:rPr>
              <a:t>E,</a:t>
            </a:r>
            <a:r>
              <a:rPr dirty="0" sz="600" spc="500">
                <a:solidFill>
                  <a:srgbClr val="201F1F"/>
                </a:solidFill>
                <a:latin typeface="メイリオ"/>
                <a:cs typeface="メイリオ"/>
              </a:rPr>
              <a:t> </a:t>
            </a:r>
            <a:r>
              <a:rPr dirty="0" sz="600">
                <a:solidFill>
                  <a:srgbClr val="201F1F"/>
                </a:solidFill>
                <a:latin typeface="メイリオ"/>
                <a:cs typeface="メイリオ"/>
              </a:rPr>
              <a:t>Miyake</a:t>
            </a:r>
            <a:r>
              <a:rPr dirty="0" sz="600" spc="-40">
                <a:solidFill>
                  <a:srgbClr val="201F1F"/>
                </a:solidFill>
                <a:latin typeface="メイリオ"/>
                <a:cs typeface="メイリオ"/>
              </a:rPr>
              <a:t> </a:t>
            </a:r>
            <a:r>
              <a:rPr dirty="0" sz="600">
                <a:solidFill>
                  <a:srgbClr val="201F1F"/>
                </a:solidFill>
                <a:latin typeface="メイリオ"/>
                <a:cs typeface="メイリオ"/>
              </a:rPr>
              <a:t>T,</a:t>
            </a:r>
            <a:r>
              <a:rPr dirty="0" sz="600" spc="-15">
                <a:solidFill>
                  <a:srgbClr val="201F1F"/>
                </a:solidFill>
                <a:latin typeface="メイリオ"/>
                <a:cs typeface="メイリオ"/>
              </a:rPr>
              <a:t> </a:t>
            </a:r>
            <a:r>
              <a:rPr dirty="0" sz="600">
                <a:solidFill>
                  <a:srgbClr val="201F1F"/>
                </a:solidFill>
                <a:latin typeface="メイリオ"/>
                <a:cs typeface="メイリオ"/>
              </a:rPr>
              <a:t>Harano</a:t>
            </a:r>
            <a:r>
              <a:rPr dirty="0" sz="600" spc="-5">
                <a:solidFill>
                  <a:srgbClr val="201F1F"/>
                </a:solidFill>
                <a:latin typeface="メイリオ"/>
                <a:cs typeface="メイリオ"/>
              </a:rPr>
              <a:t> </a:t>
            </a:r>
            <a:r>
              <a:rPr dirty="0" sz="600">
                <a:solidFill>
                  <a:srgbClr val="201F1F"/>
                </a:solidFill>
                <a:latin typeface="メイリオ"/>
                <a:cs typeface="メイリオ"/>
              </a:rPr>
              <a:t>S,</a:t>
            </a:r>
            <a:r>
              <a:rPr dirty="0" sz="600" spc="-35">
                <a:solidFill>
                  <a:srgbClr val="201F1F"/>
                </a:solidFill>
                <a:latin typeface="メイリオ"/>
                <a:cs typeface="メイリオ"/>
              </a:rPr>
              <a:t> </a:t>
            </a:r>
            <a:r>
              <a:rPr dirty="0" sz="600">
                <a:solidFill>
                  <a:srgbClr val="201F1F"/>
                </a:solidFill>
                <a:latin typeface="メイリオ"/>
                <a:cs typeface="メイリオ"/>
              </a:rPr>
              <a:t>Suzuki</a:t>
            </a:r>
            <a:r>
              <a:rPr dirty="0" sz="600" spc="-40">
                <a:solidFill>
                  <a:srgbClr val="201F1F"/>
                </a:solidFill>
                <a:latin typeface="メイリオ"/>
                <a:cs typeface="メイリオ"/>
              </a:rPr>
              <a:t> </a:t>
            </a:r>
            <a:r>
              <a:rPr dirty="0" sz="600">
                <a:solidFill>
                  <a:srgbClr val="201F1F"/>
                </a:solidFill>
                <a:latin typeface="メイリオ"/>
                <a:cs typeface="メイリオ"/>
              </a:rPr>
              <a:t>K,</a:t>
            </a:r>
            <a:r>
              <a:rPr dirty="0" sz="600" spc="-10">
                <a:solidFill>
                  <a:srgbClr val="201F1F"/>
                </a:solidFill>
                <a:latin typeface="メイリオ"/>
                <a:cs typeface="メイリオ"/>
              </a:rPr>
              <a:t> </a:t>
            </a:r>
            <a:r>
              <a:rPr dirty="0" sz="600">
                <a:solidFill>
                  <a:srgbClr val="201F1F"/>
                </a:solidFill>
                <a:latin typeface="メイリオ"/>
                <a:cs typeface="メイリオ"/>
              </a:rPr>
              <a:t>Fujita</a:t>
            </a:r>
            <a:r>
              <a:rPr dirty="0" sz="600" spc="-30">
                <a:solidFill>
                  <a:srgbClr val="201F1F"/>
                </a:solidFill>
                <a:latin typeface="メイリオ"/>
                <a:cs typeface="メイリオ"/>
              </a:rPr>
              <a:t> </a:t>
            </a:r>
            <a:r>
              <a:rPr dirty="0" sz="600">
                <a:solidFill>
                  <a:srgbClr val="201F1F"/>
                </a:solidFill>
                <a:latin typeface="メイリオ"/>
                <a:cs typeface="メイリオ"/>
              </a:rPr>
              <a:t>T.</a:t>
            </a:r>
            <a:r>
              <a:rPr dirty="0" sz="600" spc="-15">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a:solidFill>
                  <a:srgbClr val="201F1F"/>
                </a:solidFill>
                <a:latin typeface="メイリオ"/>
                <a:cs typeface="メイリオ"/>
              </a:rPr>
              <a:t>relationship</a:t>
            </a:r>
            <a:r>
              <a:rPr dirty="0" sz="600" spc="-35">
                <a:solidFill>
                  <a:srgbClr val="201F1F"/>
                </a:solidFill>
                <a:latin typeface="メイリオ"/>
                <a:cs typeface="メイリオ"/>
              </a:rPr>
              <a:t> </a:t>
            </a:r>
            <a:r>
              <a:rPr dirty="0" sz="600" spc="-10">
                <a:solidFill>
                  <a:srgbClr val="201F1F"/>
                </a:solidFill>
                <a:latin typeface="メイリオ"/>
                <a:cs typeface="メイリオ"/>
              </a:rPr>
              <a:t>between</a:t>
            </a:r>
            <a:r>
              <a:rPr dirty="0" sz="600" spc="500">
                <a:solidFill>
                  <a:srgbClr val="201F1F"/>
                </a:solidFill>
                <a:latin typeface="メイリオ"/>
                <a:cs typeface="メイリオ"/>
              </a:rPr>
              <a:t> </a:t>
            </a:r>
            <a:r>
              <a:rPr dirty="0" sz="600">
                <a:solidFill>
                  <a:srgbClr val="201F1F"/>
                </a:solidFill>
                <a:latin typeface="メイリオ"/>
                <a:cs typeface="メイリオ"/>
              </a:rPr>
              <a:t>depression</a:t>
            </a:r>
            <a:r>
              <a:rPr dirty="0" sz="600" spc="-35">
                <a:solidFill>
                  <a:srgbClr val="201F1F"/>
                </a:solidFill>
                <a:latin typeface="メイリオ"/>
                <a:cs typeface="メイリオ"/>
              </a:rPr>
              <a:t> </a:t>
            </a:r>
            <a:r>
              <a:rPr dirty="0" sz="600">
                <a:solidFill>
                  <a:srgbClr val="201F1F"/>
                </a:solidFill>
                <a:latin typeface="メイリオ"/>
                <a:cs typeface="メイリオ"/>
              </a:rPr>
              <a:t>and</a:t>
            </a:r>
            <a:r>
              <a:rPr dirty="0" sz="600" spc="-3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disturbances:</a:t>
            </a:r>
            <a:r>
              <a:rPr dirty="0" sz="600" spc="-30">
                <a:solidFill>
                  <a:srgbClr val="201F1F"/>
                </a:solidFill>
                <a:latin typeface="メイリオ"/>
                <a:cs typeface="メイリオ"/>
              </a:rPr>
              <a:t> </a:t>
            </a:r>
            <a:r>
              <a:rPr dirty="0" sz="600">
                <a:solidFill>
                  <a:srgbClr val="201F1F"/>
                </a:solidFill>
                <a:latin typeface="メイリオ"/>
                <a:cs typeface="メイリオ"/>
              </a:rPr>
              <a:t>A</a:t>
            </a:r>
            <a:r>
              <a:rPr dirty="0" sz="600" spc="-30">
                <a:solidFill>
                  <a:srgbClr val="201F1F"/>
                </a:solidFill>
                <a:latin typeface="メイリオ"/>
                <a:cs typeface="メイリオ"/>
              </a:rPr>
              <a:t> </a:t>
            </a:r>
            <a:r>
              <a:rPr dirty="0" sz="600">
                <a:solidFill>
                  <a:srgbClr val="201F1F"/>
                </a:solidFill>
                <a:latin typeface="メイリオ"/>
                <a:cs typeface="メイリオ"/>
              </a:rPr>
              <a:t>Japanese</a:t>
            </a:r>
            <a:r>
              <a:rPr dirty="0" sz="600" spc="-20">
                <a:solidFill>
                  <a:srgbClr val="201F1F"/>
                </a:solidFill>
                <a:latin typeface="メイリオ"/>
                <a:cs typeface="メイリオ"/>
              </a:rPr>
              <a:t> </a:t>
            </a:r>
            <a:r>
              <a:rPr dirty="0" sz="600">
                <a:solidFill>
                  <a:srgbClr val="201F1F"/>
                </a:solidFill>
                <a:latin typeface="メイリオ"/>
                <a:cs typeface="メイリオ"/>
              </a:rPr>
              <a:t>nationwide</a:t>
            </a:r>
            <a:r>
              <a:rPr dirty="0" sz="600" spc="-45">
                <a:solidFill>
                  <a:srgbClr val="201F1F"/>
                </a:solidFill>
                <a:latin typeface="メイリオ"/>
                <a:cs typeface="メイリオ"/>
              </a:rPr>
              <a:t> </a:t>
            </a:r>
            <a:r>
              <a:rPr dirty="0" sz="600" spc="-10">
                <a:solidFill>
                  <a:srgbClr val="201F1F"/>
                </a:solidFill>
                <a:latin typeface="メイリオ"/>
                <a:cs typeface="メイリオ"/>
              </a:rPr>
              <a:t>general</a:t>
            </a:r>
            <a:r>
              <a:rPr dirty="0" sz="600" spc="500">
                <a:solidFill>
                  <a:srgbClr val="201F1F"/>
                </a:solidFill>
                <a:latin typeface="メイリオ"/>
                <a:cs typeface="メイリオ"/>
              </a:rPr>
              <a:t> </a:t>
            </a:r>
            <a:r>
              <a:rPr dirty="0" sz="600">
                <a:solidFill>
                  <a:srgbClr val="201F1F"/>
                </a:solidFill>
                <a:latin typeface="メイリオ"/>
                <a:cs typeface="メイリオ"/>
              </a:rPr>
              <a:t>population</a:t>
            </a:r>
            <a:r>
              <a:rPr dirty="0" sz="600" spc="-5">
                <a:solidFill>
                  <a:srgbClr val="201F1F"/>
                </a:solidFill>
                <a:latin typeface="メイリオ"/>
                <a:cs typeface="メイリオ"/>
              </a:rPr>
              <a:t> </a:t>
            </a:r>
            <a:r>
              <a:rPr dirty="0" sz="600">
                <a:solidFill>
                  <a:srgbClr val="201F1F"/>
                </a:solidFill>
                <a:latin typeface="メイリオ"/>
                <a:cs typeface="メイリオ"/>
              </a:rPr>
              <a:t>survey.</a:t>
            </a:r>
            <a:r>
              <a:rPr dirty="0" sz="600" spc="5">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Clin</a:t>
            </a:r>
            <a:r>
              <a:rPr dirty="0" sz="600" spc="-15">
                <a:solidFill>
                  <a:srgbClr val="201F1F"/>
                </a:solidFill>
                <a:latin typeface="メイリオ"/>
                <a:cs typeface="メイリオ"/>
              </a:rPr>
              <a:t> </a:t>
            </a:r>
            <a:r>
              <a:rPr dirty="0" sz="600" spc="-10">
                <a:solidFill>
                  <a:srgbClr val="201F1F"/>
                </a:solidFill>
                <a:latin typeface="メイリオ"/>
                <a:cs typeface="メイリオ"/>
              </a:rPr>
              <a:t>Psychiatry</a:t>
            </a:r>
            <a:r>
              <a:rPr dirty="0" sz="600" spc="-20">
                <a:solidFill>
                  <a:srgbClr val="201F1F"/>
                </a:solidFill>
                <a:latin typeface="メイリオ"/>
                <a:cs typeface="メイリオ"/>
              </a:rPr>
              <a:t> </a:t>
            </a:r>
            <a:r>
              <a:rPr dirty="0" sz="600">
                <a:solidFill>
                  <a:srgbClr val="201F1F"/>
                </a:solidFill>
                <a:latin typeface="メイリオ"/>
                <a:cs typeface="メイリオ"/>
              </a:rPr>
              <a:t>67:</a:t>
            </a:r>
            <a:r>
              <a:rPr dirty="0" sz="600" spc="-5">
                <a:solidFill>
                  <a:srgbClr val="201F1F"/>
                </a:solidFill>
                <a:latin typeface="メイリオ"/>
                <a:cs typeface="メイリオ"/>
              </a:rPr>
              <a:t> </a:t>
            </a:r>
            <a:r>
              <a:rPr dirty="0" sz="600" spc="-10">
                <a:solidFill>
                  <a:srgbClr val="201F1F"/>
                </a:solidFill>
                <a:latin typeface="メイリオ"/>
                <a:cs typeface="メイリオ"/>
              </a:rPr>
              <a:t>196-</a:t>
            </a:r>
            <a:r>
              <a:rPr dirty="0" sz="600">
                <a:solidFill>
                  <a:srgbClr val="201F1F"/>
                </a:solidFill>
                <a:latin typeface="メイリオ"/>
                <a:cs typeface="メイリオ"/>
              </a:rPr>
              <a:t>203,</a:t>
            </a:r>
            <a:r>
              <a:rPr dirty="0" sz="600" spc="15">
                <a:solidFill>
                  <a:srgbClr val="201F1F"/>
                </a:solidFill>
                <a:latin typeface="メイリオ"/>
                <a:cs typeface="メイリオ"/>
              </a:rPr>
              <a:t> </a:t>
            </a:r>
            <a:r>
              <a:rPr dirty="0" sz="600" spc="-10">
                <a:solidFill>
                  <a:srgbClr val="201F1F"/>
                </a:solidFill>
                <a:latin typeface="メイリオ"/>
                <a:cs typeface="メイリオ"/>
              </a:rPr>
              <a:t>2006.</a:t>
            </a:r>
            <a:endParaRPr sz="600">
              <a:latin typeface="メイリオ"/>
              <a:cs typeface="メイリオ"/>
            </a:endParaRPr>
          </a:p>
          <a:p>
            <a:pPr algn="just" marL="157480" marR="149225" indent="-144780">
              <a:lnSpc>
                <a:spcPct val="100000"/>
              </a:lnSpc>
              <a:spcBef>
                <a:spcPts val="409"/>
              </a:spcBef>
            </a:pPr>
            <a:r>
              <a:rPr dirty="0" sz="600">
                <a:solidFill>
                  <a:srgbClr val="201F1F"/>
                </a:solidFill>
                <a:latin typeface="メイリオ"/>
                <a:cs typeface="メイリオ"/>
              </a:rPr>
              <a:t>8.</a:t>
            </a:r>
            <a:r>
              <a:rPr dirty="0" sz="600" spc="305">
                <a:solidFill>
                  <a:srgbClr val="201F1F"/>
                </a:solidFill>
                <a:latin typeface="メイリオ"/>
                <a:cs typeface="メイリオ"/>
              </a:rPr>
              <a:t> </a:t>
            </a:r>
            <a:r>
              <a:rPr dirty="0" sz="600" spc="-10">
                <a:solidFill>
                  <a:srgbClr val="201F1F"/>
                </a:solidFill>
                <a:latin typeface="メイリオ"/>
                <a:cs typeface="メイリオ"/>
              </a:rPr>
              <a:t>Pérez-</a:t>
            </a:r>
            <a:r>
              <a:rPr dirty="0" sz="600">
                <a:solidFill>
                  <a:srgbClr val="201F1F"/>
                </a:solidFill>
                <a:latin typeface="メイリオ"/>
                <a:cs typeface="メイリオ"/>
              </a:rPr>
              <a:t>Carbonell</a:t>
            </a:r>
            <a:r>
              <a:rPr dirty="0" sz="600" spc="-20">
                <a:solidFill>
                  <a:srgbClr val="201F1F"/>
                </a:solidFill>
                <a:latin typeface="メイリオ"/>
                <a:cs typeface="メイリオ"/>
              </a:rPr>
              <a:t> </a:t>
            </a:r>
            <a:r>
              <a:rPr dirty="0" sz="600">
                <a:solidFill>
                  <a:srgbClr val="201F1F"/>
                </a:solidFill>
                <a:latin typeface="メイリオ"/>
                <a:cs typeface="メイリオ"/>
              </a:rPr>
              <a:t>L,</a:t>
            </a:r>
            <a:r>
              <a:rPr dirty="0" sz="600" spc="-10">
                <a:solidFill>
                  <a:srgbClr val="201F1F"/>
                </a:solidFill>
                <a:latin typeface="メイリオ"/>
                <a:cs typeface="メイリオ"/>
              </a:rPr>
              <a:t> </a:t>
            </a:r>
            <a:r>
              <a:rPr dirty="0" sz="600">
                <a:solidFill>
                  <a:srgbClr val="201F1F"/>
                </a:solidFill>
                <a:latin typeface="メイリオ"/>
                <a:cs typeface="メイリオ"/>
              </a:rPr>
              <a:t>Mignot</a:t>
            </a:r>
            <a:r>
              <a:rPr dirty="0" sz="600" spc="-25">
                <a:solidFill>
                  <a:srgbClr val="201F1F"/>
                </a:solidFill>
                <a:latin typeface="メイリオ"/>
                <a:cs typeface="メイリオ"/>
              </a:rPr>
              <a:t> </a:t>
            </a:r>
            <a:r>
              <a:rPr dirty="0" sz="600">
                <a:solidFill>
                  <a:srgbClr val="201F1F"/>
                </a:solidFill>
                <a:latin typeface="メイリオ"/>
                <a:cs typeface="メイリオ"/>
              </a:rPr>
              <a:t>E,</a:t>
            </a:r>
            <a:r>
              <a:rPr dirty="0" sz="600" spc="-20">
                <a:solidFill>
                  <a:srgbClr val="201F1F"/>
                </a:solidFill>
                <a:latin typeface="メイリオ"/>
                <a:cs typeface="メイリオ"/>
              </a:rPr>
              <a:t> </a:t>
            </a:r>
            <a:r>
              <a:rPr dirty="0" sz="600">
                <a:solidFill>
                  <a:srgbClr val="201F1F"/>
                </a:solidFill>
                <a:latin typeface="メイリオ"/>
                <a:cs typeface="メイリオ"/>
              </a:rPr>
              <a:t>Leschziner</a:t>
            </a:r>
            <a:r>
              <a:rPr dirty="0" sz="600" spc="-5">
                <a:solidFill>
                  <a:srgbClr val="201F1F"/>
                </a:solidFill>
                <a:latin typeface="メイリオ"/>
                <a:cs typeface="メイリオ"/>
              </a:rPr>
              <a:t> </a:t>
            </a:r>
            <a:r>
              <a:rPr dirty="0" sz="600">
                <a:solidFill>
                  <a:srgbClr val="201F1F"/>
                </a:solidFill>
                <a:latin typeface="メイリオ"/>
                <a:cs typeface="メイリオ"/>
              </a:rPr>
              <a:t>G,</a:t>
            </a:r>
            <a:r>
              <a:rPr dirty="0" sz="600" spc="-10">
                <a:solidFill>
                  <a:srgbClr val="201F1F"/>
                </a:solidFill>
                <a:latin typeface="メイリオ"/>
                <a:cs typeface="メイリオ"/>
              </a:rPr>
              <a:t> </a:t>
            </a:r>
            <a:r>
              <a:rPr dirty="0" sz="600">
                <a:solidFill>
                  <a:srgbClr val="201F1F"/>
                </a:solidFill>
                <a:latin typeface="メイリオ"/>
                <a:cs typeface="メイリオ"/>
              </a:rPr>
              <a:t>Dauvilliers</a:t>
            </a:r>
            <a:r>
              <a:rPr dirty="0" sz="600" spc="-35">
                <a:solidFill>
                  <a:srgbClr val="201F1F"/>
                </a:solidFill>
                <a:latin typeface="メイリオ"/>
                <a:cs typeface="メイリオ"/>
              </a:rPr>
              <a:t> </a:t>
            </a:r>
            <a:r>
              <a:rPr dirty="0" sz="600">
                <a:solidFill>
                  <a:srgbClr val="201F1F"/>
                </a:solidFill>
                <a:latin typeface="メイリオ"/>
                <a:cs typeface="メイリオ"/>
              </a:rPr>
              <a:t>Y.</a:t>
            </a:r>
            <a:r>
              <a:rPr dirty="0" sz="600" spc="-25">
                <a:solidFill>
                  <a:srgbClr val="201F1F"/>
                </a:solidFill>
                <a:latin typeface="メイリオ"/>
                <a:cs typeface="メイリオ"/>
              </a:rPr>
              <a:t> </a:t>
            </a:r>
            <a:r>
              <a:rPr dirty="0" sz="600" spc="-10">
                <a:solidFill>
                  <a:srgbClr val="201F1F"/>
                </a:solidFill>
                <a:latin typeface="メイリオ"/>
                <a:cs typeface="メイリオ"/>
              </a:rPr>
              <a:t>Understanding</a:t>
            </a:r>
            <a:r>
              <a:rPr dirty="0" sz="600" spc="500">
                <a:solidFill>
                  <a:srgbClr val="201F1F"/>
                </a:solidFill>
                <a:latin typeface="メイリオ"/>
                <a:cs typeface="メイリオ"/>
              </a:rPr>
              <a:t> </a:t>
            </a:r>
            <a:r>
              <a:rPr dirty="0" sz="600" spc="-10">
                <a:solidFill>
                  <a:srgbClr val="201F1F"/>
                </a:solidFill>
                <a:latin typeface="メイリオ"/>
                <a:cs typeface="メイリオ"/>
              </a:rPr>
              <a:t>andapproaching</a:t>
            </a:r>
            <a:r>
              <a:rPr dirty="0" sz="600" spc="15">
                <a:solidFill>
                  <a:srgbClr val="201F1F"/>
                </a:solidFill>
                <a:latin typeface="メイリオ"/>
                <a:cs typeface="メイリオ"/>
              </a:rPr>
              <a:t> </a:t>
            </a:r>
            <a:r>
              <a:rPr dirty="0" sz="600">
                <a:solidFill>
                  <a:srgbClr val="201F1F"/>
                </a:solidFill>
                <a:latin typeface="メイリオ"/>
                <a:cs typeface="メイリオ"/>
              </a:rPr>
              <a:t>excessive</a:t>
            </a:r>
            <a:r>
              <a:rPr dirty="0" sz="600" spc="5">
                <a:solidFill>
                  <a:srgbClr val="201F1F"/>
                </a:solidFill>
                <a:latin typeface="メイリオ"/>
                <a:cs typeface="メイリオ"/>
              </a:rPr>
              <a:t> </a:t>
            </a:r>
            <a:r>
              <a:rPr dirty="0" sz="600">
                <a:solidFill>
                  <a:srgbClr val="201F1F"/>
                </a:solidFill>
                <a:latin typeface="メイリオ"/>
                <a:cs typeface="メイリオ"/>
              </a:rPr>
              <a:t>daytime</a:t>
            </a:r>
            <a:r>
              <a:rPr dirty="0" sz="600" spc="10">
                <a:solidFill>
                  <a:srgbClr val="201F1F"/>
                </a:solidFill>
                <a:latin typeface="メイリオ"/>
                <a:cs typeface="メイリオ"/>
              </a:rPr>
              <a:t> </a:t>
            </a:r>
            <a:r>
              <a:rPr dirty="0" sz="600" spc="-10">
                <a:solidFill>
                  <a:srgbClr val="201F1F"/>
                </a:solidFill>
                <a:latin typeface="メイリオ"/>
                <a:cs typeface="メイリオ"/>
              </a:rPr>
              <a:t>sleepiness.</a:t>
            </a:r>
            <a:r>
              <a:rPr dirty="0" sz="600" spc="-5">
                <a:solidFill>
                  <a:srgbClr val="201F1F"/>
                </a:solidFill>
                <a:latin typeface="メイリオ"/>
                <a:cs typeface="メイリオ"/>
              </a:rPr>
              <a:t> </a:t>
            </a:r>
            <a:r>
              <a:rPr dirty="0" sz="600">
                <a:solidFill>
                  <a:srgbClr val="201F1F"/>
                </a:solidFill>
                <a:latin typeface="メイリオ"/>
                <a:cs typeface="メイリオ"/>
              </a:rPr>
              <a:t>Lancet</a:t>
            </a:r>
            <a:r>
              <a:rPr dirty="0" sz="600" spc="5">
                <a:solidFill>
                  <a:srgbClr val="201F1F"/>
                </a:solidFill>
                <a:latin typeface="メイリオ"/>
                <a:cs typeface="メイリオ"/>
              </a:rPr>
              <a:t> </a:t>
            </a:r>
            <a:r>
              <a:rPr dirty="0" sz="600">
                <a:solidFill>
                  <a:srgbClr val="201F1F"/>
                </a:solidFill>
                <a:latin typeface="メイリオ"/>
                <a:cs typeface="メイリオ"/>
              </a:rPr>
              <a:t>400:</a:t>
            </a:r>
            <a:r>
              <a:rPr dirty="0" sz="600" spc="15">
                <a:solidFill>
                  <a:srgbClr val="201F1F"/>
                </a:solidFill>
                <a:latin typeface="メイリオ"/>
                <a:cs typeface="メイリオ"/>
              </a:rPr>
              <a:t> </a:t>
            </a:r>
            <a:r>
              <a:rPr dirty="0" sz="600" spc="-10">
                <a:solidFill>
                  <a:srgbClr val="201F1F"/>
                </a:solidFill>
                <a:latin typeface="メイリオ"/>
                <a:cs typeface="メイリオ"/>
              </a:rPr>
              <a:t>1033-1046,</a:t>
            </a:r>
            <a:r>
              <a:rPr dirty="0" sz="600" spc="500">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57480" marR="36195" indent="-144780">
              <a:lnSpc>
                <a:spcPct val="100000"/>
              </a:lnSpc>
              <a:spcBef>
                <a:spcPts val="395"/>
              </a:spcBef>
            </a:pPr>
            <a:r>
              <a:rPr dirty="0" sz="600">
                <a:solidFill>
                  <a:srgbClr val="201F1F"/>
                </a:solidFill>
                <a:latin typeface="メイリオ"/>
                <a:cs typeface="メイリオ"/>
              </a:rPr>
              <a:t>9.</a:t>
            </a:r>
            <a:r>
              <a:rPr dirty="0" sz="600" spc="290">
                <a:solidFill>
                  <a:srgbClr val="201F1F"/>
                </a:solidFill>
                <a:latin typeface="メイリオ"/>
                <a:cs typeface="メイリオ"/>
              </a:rPr>
              <a:t> </a:t>
            </a:r>
            <a:r>
              <a:rPr dirty="0" sz="600">
                <a:solidFill>
                  <a:srgbClr val="201F1F"/>
                </a:solidFill>
                <a:latin typeface="メイリオ"/>
                <a:cs typeface="メイリオ"/>
              </a:rPr>
              <a:t>Wasey</a:t>
            </a:r>
            <a:r>
              <a:rPr dirty="0" sz="600" spc="-25">
                <a:solidFill>
                  <a:srgbClr val="201F1F"/>
                </a:solidFill>
                <a:latin typeface="メイリオ"/>
                <a:cs typeface="メイリオ"/>
              </a:rPr>
              <a:t> </a:t>
            </a:r>
            <a:r>
              <a:rPr dirty="0" sz="600">
                <a:solidFill>
                  <a:srgbClr val="201F1F"/>
                </a:solidFill>
                <a:latin typeface="メイリオ"/>
                <a:cs typeface="メイリオ"/>
              </a:rPr>
              <a:t>W,</a:t>
            </a:r>
            <a:r>
              <a:rPr dirty="0" sz="600" spc="-30">
                <a:solidFill>
                  <a:srgbClr val="201F1F"/>
                </a:solidFill>
                <a:latin typeface="メイリオ"/>
                <a:cs typeface="メイリオ"/>
              </a:rPr>
              <a:t> </a:t>
            </a:r>
            <a:r>
              <a:rPr dirty="0" sz="600">
                <a:solidFill>
                  <a:srgbClr val="201F1F"/>
                </a:solidFill>
                <a:latin typeface="メイリオ"/>
                <a:cs typeface="メイリオ"/>
              </a:rPr>
              <a:t>Wasey</a:t>
            </a:r>
            <a:r>
              <a:rPr dirty="0" sz="600" spc="-15">
                <a:solidFill>
                  <a:srgbClr val="201F1F"/>
                </a:solidFill>
                <a:latin typeface="メイリオ"/>
                <a:cs typeface="メイリオ"/>
              </a:rPr>
              <a:t> </a:t>
            </a:r>
            <a:r>
              <a:rPr dirty="0" sz="600">
                <a:solidFill>
                  <a:srgbClr val="201F1F"/>
                </a:solidFill>
                <a:latin typeface="メイリオ"/>
                <a:cs typeface="メイリオ"/>
              </a:rPr>
              <a:t>N,</a:t>
            </a:r>
            <a:r>
              <a:rPr dirty="0" sz="600" spc="-25">
                <a:solidFill>
                  <a:srgbClr val="201F1F"/>
                </a:solidFill>
                <a:latin typeface="メイリオ"/>
                <a:cs typeface="メイリオ"/>
              </a:rPr>
              <a:t> </a:t>
            </a:r>
            <a:r>
              <a:rPr dirty="0" sz="600">
                <a:solidFill>
                  <a:srgbClr val="201F1F"/>
                </a:solidFill>
                <a:latin typeface="メイリオ"/>
                <a:cs typeface="メイリオ"/>
              </a:rPr>
              <a:t>Manahil</a:t>
            </a:r>
            <a:r>
              <a:rPr dirty="0" sz="600" spc="-15">
                <a:solidFill>
                  <a:srgbClr val="201F1F"/>
                </a:solidFill>
                <a:latin typeface="メイリオ"/>
                <a:cs typeface="メイリオ"/>
              </a:rPr>
              <a:t> </a:t>
            </a:r>
            <a:r>
              <a:rPr dirty="0" sz="600">
                <a:solidFill>
                  <a:srgbClr val="201F1F"/>
                </a:solidFill>
                <a:latin typeface="メイリオ"/>
                <a:cs typeface="メイリオ"/>
              </a:rPr>
              <a:t>N,</a:t>
            </a:r>
            <a:r>
              <a:rPr dirty="0" sz="600" spc="-15">
                <a:solidFill>
                  <a:srgbClr val="201F1F"/>
                </a:solidFill>
                <a:latin typeface="メイリオ"/>
                <a:cs typeface="メイリオ"/>
              </a:rPr>
              <a:t> </a:t>
            </a:r>
            <a:r>
              <a:rPr dirty="0" sz="600">
                <a:solidFill>
                  <a:srgbClr val="201F1F"/>
                </a:solidFill>
                <a:latin typeface="メイリオ"/>
                <a:cs typeface="メイリオ"/>
              </a:rPr>
              <a:t>Saleh</a:t>
            </a:r>
            <a:r>
              <a:rPr dirty="0" sz="600" spc="-30">
                <a:solidFill>
                  <a:srgbClr val="201F1F"/>
                </a:solidFill>
                <a:latin typeface="メイリオ"/>
                <a:cs typeface="メイリオ"/>
              </a:rPr>
              <a:t> </a:t>
            </a:r>
            <a:r>
              <a:rPr dirty="0" sz="600">
                <a:solidFill>
                  <a:srgbClr val="201F1F"/>
                </a:solidFill>
                <a:latin typeface="メイリオ"/>
                <a:cs typeface="メイリオ"/>
              </a:rPr>
              <a:t>S,</a:t>
            </a:r>
            <a:r>
              <a:rPr dirty="0" sz="600" spc="-40">
                <a:solidFill>
                  <a:srgbClr val="201F1F"/>
                </a:solidFill>
                <a:latin typeface="メイリオ"/>
                <a:cs typeface="メイリオ"/>
              </a:rPr>
              <a:t> </a:t>
            </a:r>
            <a:r>
              <a:rPr dirty="0" sz="600">
                <a:solidFill>
                  <a:srgbClr val="201F1F"/>
                </a:solidFill>
                <a:latin typeface="メイリオ"/>
                <a:cs typeface="メイリオ"/>
              </a:rPr>
              <a:t>Mohammed</a:t>
            </a:r>
            <a:r>
              <a:rPr dirty="0" sz="600" spc="-25">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Hidden</a:t>
            </a:r>
            <a:r>
              <a:rPr dirty="0" sz="600" spc="-10">
                <a:solidFill>
                  <a:srgbClr val="201F1F"/>
                </a:solidFill>
                <a:latin typeface="メイリオ"/>
                <a:cs typeface="メイリオ"/>
              </a:rPr>
              <a:t> </a:t>
            </a:r>
            <a:r>
              <a:rPr dirty="0" sz="600">
                <a:solidFill>
                  <a:srgbClr val="201F1F"/>
                </a:solidFill>
                <a:latin typeface="メイリオ"/>
                <a:cs typeface="メイリオ"/>
              </a:rPr>
              <a:t>dangers</a:t>
            </a:r>
            <a:r>
              <a:rPr dirty="0" sz="600" spc="-20">
                <a:solidFill>
                  <a:srgbClr val="201F1F"/>
                </a:solidFill>
                <a:latin typeface="メイリオ"/>
                <a:cs typeface="メイリオ"/>
              </a:rPr>
              <a:t> </a:t>
            </a:r>
            <a:r>
              <a:rPr dirty="0" sz="600" spc="-25">
                <a:solidFill>
                  <a:srgbClr val="201F1F"/>
                </a:solidFill>
                <a:latin typeface="メイリオ"/>
                <a:cs typeface="メイリオ"/>
              </a:rPr>
              <a:t>of</a:t>
            </a:r>
            <a:r>
              <a:rPr dirty="0" sz="600" spc="500">
                <a:solidFill>
                  <a:srgbClr val="201F1F"/>
                </a:solidFill>
                <a:latin typeface="メイリオ"/>
                <a:cs typeface="メイリオ"/>
              </a:rPr>
              <a:t> </a:t>
            </a:r>
            <a:r>
              <a:rPr dirty="0" sz="600">
                <a:solidFill>
                  <a:srgbClr val="201F1F"/>
                </a:solidFill>
                <a:latin typeface="メイリオ"/>
                <a:cs typeface="メイリオ"/>
              </a:rPr>
              <a:t>severe</a:t>
            </a:r>
            <a:r>
              <a:rPr dirty="0" sz="600" spc="-35">
                <a:solidFill>
                  <a:srgbClr val="201F1F"/>
                </a:solidFill>
                <a:latin typeface="メイリオ"/>
                <a:cs typeface="メイリオ"/>
              </a:rPr>
              <a:t> </a:t>
            </a:r>
            <a:r>
              <a:rPr dirty="0" sz="600">
                <a:solidFill>
                  <a:srgbClr val="201F1F"/>
                </a:solidFill>
                <a:latin typeface="メイリオ"/>
                <a:cs typeface="メイリオ"/>
              </a:rPr>
              <a:t>obstructive</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45">
                <a:solidFill>
                  <a:srgbClr val="201F1F"/>
                </a:solidFill>
                <a:latin typeface="メイリオ"/>
                <a:cs typeface="メイリオ"/>
              </a:rPr>
              <a:t> </a:t>
            </a:r>
            <a:r>
              <a:rPr dirty="0" sz="600">
                <a:solidFill>
                  <a:srgbClr val="201F1F"/>
                </a:solidFill>
                <a:latin typeface="メイリオ"/>
                <a:cs typeface="メイリオ"/>
              </a:rPr>
              <a:t>apnea.</a:t>
            </a:r>
            <a:r>
              <a:rPr dirty="0" sz="600" spc="-10">
                <a:solidFill>
                  <a:srgbClr val="201F1F"/>
                </a:solidFill>
                <a:latin typeface="メイリオ"/>
                <a:cs typeface="メイリオ"/>
              </a:rPr>
              <a:t> </a:t>
            </a:r>
            <a:r>
              <a:rPr dirty="0" sz="600">
                <a:solidFill>
                  <a:srgbClr val="201F1F"/>
                </a:solidFill>
                <a:latin typeface="メイリオ"/>
                <a:cs typeface="メイリオ"/>
              </a:rPr>
              <a:t>Cureus</a:t>
            </a:r>
            <a:r>
              <a:rPr dirty="0" sz="600" spc="-40">
                <a:solidFill>
                  <a:srgbClr val="201F1F"/>
                </a:solidFill>
                <a:latin typeface="メイリオ"/>
                <a:cs typeface="メイリオ"/>
              </a:rPr>
              <a:t> </a:t>
            </a:r>
            <a:r>
              <a:rPr dirty="0" sz="600">
                <a:solidFill>
                  <a:srgbClr val="201F1F"/>
                </a:solidFill>
                <a:latin typeface="メイリオ"/>
                <a:cs typeface="メイリオ"/>
              </a:rPr>
              <a:t>14:</a:t>
            </a:r>
            <a:r>
              <a:rPr dirty="0" sz="600" spc="-30">
                <a:solidFill>
                  <a:srgbClr val="201F1F"/>
                </a:solidFill>
                <a:latin typeface="メイリオ"/>
                <a:cs typeface="メイリオ"/>
              </a:rPr>
              <a:t> </a:t>
            </a:r>
            <a:r>
              <a:rPr dirty="0" sz="600">
                <a:solidFill>
                  <a:srgbClr val="201F1F"/>
                </a:solidFill>
                <a:latin typeface="メイリオ"/>
                <a:cs typeface="メイリオ"/>
              </a:rPr>
              <a:t>e21513,</a:t>
            </a:r>
            <a:r>
              <a:rPr dirty="0" sz="600" spc="-20">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57480" marR="325120" indent="-144780">
              <a:lnSpc>
                <a:spcPct val="100000"/>
              </a:lnSpc>
              <a:spcBef>
                <a:spcPts val="395"/>
              </a:spcBef>
            </a:pPr>
            <a:r>
              <a:rPr dirty="0" sz="600">
                <a:solidFill>
                  <a:srgbClr val="201F1F"/>
                </a:solidFill>
                <a:latin typeface="メイリオ"/>
                <a:cs typeface="メイリオ"/>
              </a:rPr>
              <a:t>10.</a:t>
            </a:r>
            <a:r>
              <a:rPr dirty="0" sz="600" spc="-40">
                <a:solidFill>
                  <a:srgbClr val="201F1F"/>
                </a:solidFill>
                <a:latin typeface="メイリオ"/>
                <a:cs typeface="メイリオ"/>
              </a:rPr>
              <a:t> </a:t>
            </a:r>
            <a:r>
              <a:rPr dirty="0" sz="600">
                <a:solidFill>
                  <a:srgbClr val="201F1F"/>
                </a:solidFill>
                <a:latin typeface="メイリオ"/>
                <a:cs typeface="メイリオ"/>
              </a:rPr>
              <a:t>Spielman</a:t>
            </a:r>
            <a:r>
              <a:rPr dirty="0" sz="600" spc="-40">
                <a:solidFill>
                  <a:srgbClr val="201F1F"/>
                </a:solidFill>
                <a:latin typeface="メイリオ"/>
                <a:cs typeface="メイリオ"/>
              </a:rPr>
              <a:t> </a:t>
            </a:r>
            <a:r>
              <a:rPr dirty="0" sz="600">
                <a:solidFill>
                  <a:srgbClr val="201F1F"/>
                </a:solidFill>
                <a:latin typeface="メイリオ"/>
                <a:cs typeface="メイリオ"/>
              </a:rPr>
              <a:t>AJ,</a:t>
            </a:r>
            <a:r>
              <a:rPr dirty="0" sz="600" spc="-30">
                <a:solidFill>
                  <a:srgbClr val="201F1F"/>
                </a:solidFill>
                <a:latin typeface="メイリオ"/>
                <a:cs typeface="メイリオ"/>
              </a:rPr>
              <a:t> </a:t>
            </a:r>
            <a:r>
              <a:rPr dirty="0" sz="600">
                <a:solidFill>
                  <a:srgbClr val="201F1F"/>
                </a:solidFill>
                <a:latin typeface="メイリオ"/>
                <a:cs typeface="メイリオ"/>
              </a:rPr>
              <a:t>Caruso</a:t>
            </a:r>
            <a:r>
              <a:rPr dirty="0" sz="600" spc="-20">
                <a:solidFill>
                  <a:srgbClr val="201F1F"/>
                </a:solidFill>
                <a:latin typeface="メイリオ"/>
                <a:cs typeface="メイリオ"/>
              </a:rPr>
              <a:t> </a:t>
            </a:r>
            <a:r>
              <a:rPr dirty="0" sz="600">
                <a:solidFill>
                  <a:srgbClr val="201F1F"/>
                </a:solidFill>
                <a:latin typeface="メイリオ"/>
                <a:cs typeface="メイリオ"/>
              </a:rPr>
              <a:t>LS,</a:t>
            </a:r>
            <a:r>
              <a:rPr dirty="0" sz="600" spc="-30">
                <a:solidFill>
                  <a:srgbClr val="201F1F"/>
                </a:solidFill>
                <a:latin typeface="メイリオ"/>
                <a:cs typeface="メイリオ"/>
              </a:rPr>
              <a:t> </a:t>
            </a:r>
            <a:r>
              <a:rPr dirty="0" sz="600">
                <a:solidFill>
                  <a:srgbClr val="201F1F"/>
                </a:solidFill>
                <a:latin typeface="メイリオ"/>
                <a:cs typeface="メイリオ"/>
              </a:rPr>
              <a:t>Glovinsky</a:t>
            </a:r>
            <a:r>
              <a:rPr dirty="0" sz="600" spc="-35">
                <a:solidFill>
                  <a:srgbClr val="201F1F"/>
                </a:solidFill>
                <a:latin typeface="メイリオ"/>
                <a:cs typeface="メイリオ"/>
              </a:rPr>
              <a:t> </a:t>
            </a:r>
            <a:r>
              <a:rPr dirty="0" sz="600">
                <a:solidFill>
                  <a:srgbClr val="201F1F"/>
                </a:solidFill>
                <a:latin typeface="メイリオ"/>
                <a:cs typeface="メイリオ"/>
              </a:rPr>
              <a:t>PB.</a:t>
            </a:r>
            <a:r>
              <a:rPr dirty="0" sz="600" spc="-35">
                <a:solidFill>
                  <a:srgbClr val="201F1F"/>
                </a:solidFill>
                <a:latin typeface="メイリオ"/>
                <a:cs typeface="メイリオ"/>
              </a:rPr>
              <a:t> </a:t>
            </a:r>
            <a:r>
              <a:rPr dirty="0" sz="600">
                <a:solidFill>
                  <a:srgbClr val="201F1F"/>
                </a:solidFill>
                <a:latin typeface="メイリオ"/>
                <a:cs typeface="メイリオ"/>
              </a:rPr>
              <a:t>A</a:t>
            </a:r>
            <a:r>
              <a:rPr dirty="0" sz="600" spc="-20">
                <a:solidFill>
                  <a:srgbClr val="201F1F"/>
                </a:solidFill>
                <a:latin typeface="メイリオ"/>
                <a:cs typeface="メイリオ"/>
              </a:rPr>
              <a:t> </a:t>
            </a:r>
            <a:r>
              <a:rPr dirty="0" sz="600">
                <a:solidFill>
                  <a:srgbClr val="201F1F"/>
                </a:solidFill>
                <a:latin typeface="メイリオ"/>
                <a:cs typeface="メイリオ"/>
              </a:rPr>
              <a:t>behavioral</a:t>
            </a:r>
            <a:r>
              <a:rPr dirty="0" sz="600" spc="-25">
                <a:solidFill>
                  <a:srgbClr val="201F1F"/>
                </a:solidFill>
                <a:latin typeface="メイリオ"/>
                <a:cs typeface="メイリオ"/>
              </a:rPr>
              <a:t> </a:t>
            </a:r>
            <a:r>
              <a:rPr dirty="0" sz="600">
                <a:solidFill>
                  <a:srgbClr val="201F1F"/>
                </a:solidFill>
                <a:latin typeface="メイリオ"/>
                <a:cs typeface="メイリオ"/>
              </a:rPr>
              <a:t>perspective</a:t>
            </a:r>
            <a:r>
              <a:rPr dirty="0" sz="600" spc="-20">
                <a:solidFill>
                  <a:srgbClr val="201F1F"/>
                </a:solidFill>
                <a:latin typeface="メイリオ"/>
                <a:cs typeface="メイリオ"/>
              </a:rPr>
              <a:t> </a:t>
            </a:r>
            <a:r>
              <a:rPr dirty="0" sz="600" spc="-25">
                <a:solidFill>
                  <a:srgbClr val="201F1F"/>
                </a:solidFill>
                <a:latin typeface="メイリオ"/>
                <a:cs typeface="メイリオ"/>
              </a:rPr>
              <a:t>on</a:t>
            </a:r>
            <a:r>
              <a:rPr dirty="0" sz="600" spc="500">
                <a:solidFill>
                  <a:srgbClr val="201F1F"/>
                </a:solidFill>
                <a:latin typeface="メイリオ"/>
                <a:cs typeface="メイリオ"/>
              </a:rPr>
              <a:t> </a:t>
            </a:r>
            <a:r>
              <a:rPr dirty="0" sz="600">
                <a:solidFill>
                  <a:srgbClr val="201F1F"/>
                </a:solidFill>
                <a:latin typeface="メイリオ"/>
                <a:cs typeface="メイリオ"/>
              </a:rPr>
              <a:t>insomnia</a:t>
            </a:r>
            <a:r>
              <a:rPr dirty="0" sz="600" spc="90">
                <a:solidFill>
                  <a:srgbClr val="201F1F"/>
                </a:solidFill>
                <a:latin typeface="メイリオ"/>
                <a:cs typeface="メイリオ"/>
              </a:rPr>
              <a:t> </a:t>
            </a:r>
            <a:r>
              <a:rPr dirty="0" sz="600" spc="-10">
                <a:solidFill>
                  <a:srgbClr val="201F1F"/>
                </a:solidFill>
                <a:latin typeface="メイリオ"/>
                <a:cs typeface="メイリオ"/>
              </a:rPr>
              <a:t>treatment.</a:t>
            </a:r>
            <a:r>
              <a:rPr dirty="0" sz="600" spc="-20">
                <a:solidFill>
                  <a:srgbClr val="201F1F"/>
                </a:solidFill>
                <a:latin typeface="メイリオ"/>
                <a:cs typeface="メイリオ"/>
              </a:rPr>
              <a:t> </a:t>
            </a:r>
            <a:r>
              <a:rPr dirty="0" sz="600">
                <a:solidFill>
                  <a:srgbClr val="201F1F"/>
                </a:solidFill>
                <a:latin typeface="メイリオ"/>
                <a:cs typeface="メイリオ"/>
              </a:rPr>
              <a:t>Psychiatr Clin</a:t>
            </a:r>
            <a:r>
              <a:rPr dirty="0" sz="600" spc="-35">
                <a:solidFill>
                  <a:srgbClr val="201F1F"/>
                </a:solidFill>
                <a:latin typeface="メイリオ"/>
                <a:cs typeface="メイリオ"/>
              </a:rPr>
              <a:t> </a:t>
            </a:r>
            <a:r>
              <a:rPr dirty="0" sz="600">
                <a:solidFill>
                  <a:srgbClr val="201F1F"/>
                </a:solidFill>
                <a:latin typeface="メイリオ"/>
                <a:cs typeface="メイリオ"/>
              </a:rPr>
              <a:t>North</a:t>
            </a:r>
            <a:r>
              <a:rPr dirty="0" sz="600" spc="-5">
                <a:solidFill>
                  <a:srgbClr val="201F1F"/>
                </a:solidFill>
                <a:latin typeface="メイリオ"/>
                <a:cs typeface="メイリオ"/>
              </a:rPr>
              <a:t> </a:t>
            </a:r>
            <a:r>
              <a:rPr dirty="0" sz="600">
                <a:solidFill>
                  <a:srgbClr val="201F1F"/>
                </a:solidFill>
                <a:latin typeface="メイリオ"/>
                <a:cs typeface="メイリオ"/>
              </a:rPr>
              <a:t>Am</a:t>
            </a:r>
            <a:r>
              <a:rPr dirty="0" sz="600" spc="-5">
                <a:solidFill>
                  <a:srgbClr val="201F1F"/>
                </a:solidFill>
                <a:latin typeface="メイリオ"/>
                <a:cs typeface="メイリオ"/>
              </a:rPr>
              <a:t> </a:t>
            </a:r>
            <a:r>
              <a:rPr dirty="0" sz="600">
                <a:solidFill>
                  <a:srgbClr val="201F1F"/>
                </a:solidFill>
                <a:latin typeface="メイリオ"/>
                <a:cs typeface="メイリオ"/>
              </a:rPr>
              <a:t>10:</a:t>
            </a:r>
            <a:r>
              <a:rPr dirty="0" sz="600" spc="-10">
                <a:solidFill>
                  <a:srgbClr val="201F1F"/>
                </a:solidFill>
                <a:latin typeface="メイリオ"/>
                <a:cs typeface="メイリオ"/>
              </a:rPr>
              <a:t> 541-553,1987.</a:t>
            </a:r>
            <a:endParaRPr sz="600">
              <a:latin typeface="メイリオ"/>
              <a:cs typeface="メイリオ"/>
            </a:endParaRPr>
          </a:p>
          <a:p>
            <a:pPr marL="157480" marR="53975" indent="-144780">
              <a:lnSpc>
                <a:spcPct val="100000"/>
              </a:lnSpc>
              <a:spcBef>
                <a:spcPts val="409"/>
              </a:spcBef>
            </a:pPr>
            <a:r>
              <a:rPr dirty="0" sz="600">
                <a:solidFill>
                  <a:srgbClr val="201F1F"/>
                </a:solidFill>
                <a:latin typeface="メイリオ"/>
                <a:cs typeface="メイリオ"/>
              </a:rPr>
              <a:t>11.</a:t>
            </a:r>
            <a:r>
              <a:rPr dirty="0" sz="600" spc="-40">
                <a:solidFill>
                  <a:srgbClr val="201F1F"/>
                </a:solidFill>
                <a:latin typeface="メイリオ"/>
                <a:cs typeface="メイリオ"/>
              </a:rPr>
              <a:t> </a:t>
            </a:r>
            <a:r>
              <a:rPr dirty="0" sz="600">
                <a:solidFill>
                  <a:srgbClr val="201F1F"/>
                </a:solidFill>
                <a:latin typeface="メイリオ"/>
                <a:cs typeface="メイリオ"/>
              </a:rPr>
              <a:t>Ohayon</a:t>
            </a:r>
            <a:r>
              <a:rPr dirty="0" sz="600" spc="-10">
                <a:solidFill>
                  <a:srgbClr val="201F1F"/>
                </a:solidFill>
                <a:latin typeface="メイリオ"/>
                <a:cs typeface="メイリオ"/>
              </a:rPr>
              <a:t> </a:t>
            </a:r>
            <a:r>
              <a:rPr dirty="0" sz="600">
                <a:solidFill>
                  <a:srgbClr val="201F1F"/>
                </a:solidFill>
                <a:latin typeface="メイリオ"/>
                <a:cs typeface="メイリオ"/>
              </a:rPr>
              <a:t>MM,</a:t>
            </a:r>
            <a:r>
              <a:rPr dirty="0" sz="600" spc="-25">
                <a:solidFill>
                  <a:srgbClr val="201F1F"/>
                </a:solidFill>
                <a:latin typeface="メイリオ"/>
                <a:cs typeface="メイリオ"/>
              </a:rPr>
              <a:t> </a:t>
            </a:r>
            <a:r>
              <a:rPr dirty="0" sz="600">
                <a:solidFill>
                  <a:srgbClr val="201F1F"/>
                </a:solidFill>
                <a:latin typeface="メイリオ"/>
                <a:cs typeface="メイリオ"/>
              </a:rPr>
              <a:t>Roth</a:t>
            </a:r>
            <a:r>
              <a:rPr dirty="0" sz="600" spc="-20">
                <a:solidFill>
                  <a:srgbClr val="201F1F"/>
                </a:solidFill>
                <a:latin typeface="メイリオ"/>
                <a:cs typeface="メイリオ"/>
              </a:rPr>
              <a:t> </a:t>
            </a:r>
            <a:r>
              <a:rPr dirty="0" sz="600">
                <a:solidFill>
                  <a:srgbClr val="201F1F"/>
                </a:solidFill>
                <a:latin typeface="メイリオ"/>
                <a:cs typeface="メイリオ"/>
              </a:rPr>
              <a:t>T.</a:t>
            </a:r>
            <a:r>
              <a:rPr dirty="0" sz="600" spc="-15">
                <a:solidFill>
                  <a:srgbClr val="201F1F"/>
                </a:solidFill>
                <a:latin typeface="メイリオ"/>
                <a:cs typeface="メイリオ"/>
              </a:rPr>
              <a:t> </a:t>
            </a:r>
            <a:r>
              <a:rPr dirty="0" sz="600">
                <a:solidFill>
                  <a:srgbClr val="201F1F"/>
                </a:solidFill>
                <a:latin typeface="メイリオ"/>
                <a:cs typeface="メイリオ"/>
              </a:rPr>
              <a:t>Place</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chronic</a:t>
            </a:r>
            <a:r>
              <a:rPr dirty="0" sz="600" spc="-25">
                <a:solidFill>
                  <a:srgbClr val="201F1F"/>
                </a:solidFill>
                <a:latin typeface="メイリオ"/>
                <a:cs typeface="メイリオ"/>
              </a:rPr>
              <a:t> </a:t>
            </a:r>
            <a:r>
              <a:rPr dirty="0" sz="600">
                <a:solidFill>
                  <a:srgbClr val="201F1F"/>
                </a:solidFill>
                <a:latin typeface="メイリオ"/>
                <a:cs typeface="メイリオ"/>
              </a:rPr>
              <a:t>insomnia</a:t>
            </a:r>
            <a:r>
              <a:rPr dirty="0" sz="600" spc="-30">
                <a:solidFill>
                  <a:srgbClr val="201F1F"/>
                </a:solidFill>
                <a:latin typeface="メイリオ"/>
                <a:cs typeface="メイリオ"/>
              </a:rPr>
              <a:t> </a:t>
            </a:r>
            <a:r>
              <a:rPr dirty="0" sz="600">
                <a:solidFill>
                  <a:srgbClr val="201F1F"/>
                </a:solidFill>
                <a:latin typeface="メイリオ"/>
                <a:cs typeface="メイリオ"/>
              </a:rPr>
              <a:t>in</a:t>
            </a:r>
            <a:r>
              <a:rPr dirty="0" sz="600" spc="-20">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a:solidFill>
                  <a:srgbClr val="201F1F"/>
                </a:solidFill>
                <a:latin typeface="メイリオ"/>
                <a:cs typeface="メイリオ"/>
              </a:rPr>
              <a:t>course</a:t>
            </a:r>
            <a:r>
              <a:rPr dirty="0" sz="600" spc="-15">
                <a:solidFill>
                  <a:srgbClr val="201F1F"/>
                </a:solidFill>
                <a:latin typeface="メイリオ"/>
                <a:cs typeface="メイリオ"/>
              </a:rPr>
              <a:t> </a:t>
            </a:r>
            <a:r>
              <a:rPr dirty="0" sz="600">
                <a:solidFill>
                  <a:srgbClr val="201F1F"/>
                </a:solidFill>
                <a:latin typeface="メイリオ"/>
                <a:cs typeface="メイリオ"/>
              </a:rPr>
              <a:t>of</a:t>
            </a:r>
            <a:r>
              <a:rPr dirty="0" sz="600" spc="-30">
                <a:solidFill>
                  <a:srgbClr val="201F1F"/>
                </a:solidFill>
                <a:latin typeface="メイリオ"/>
                <a:cs typeface="メイリオ"/>
              </a:rPr>
              <a:t> </a:t>
            </a:r>
            <a:r>
              <a:rPr dirty="0" sz="600" spc="-10">
                <a:solidFill>
                  <a:srgbClr val="201F1F"/>
                </a:solidFill>
                <a:latin typeface="メイリオ"/>
                <a:cs typeface="メイリオ"/>
              </a:rPr>
              <a:t>depressive</a:t>
            </a:r>
            <a:r>
              <a:rPr dirty="0" sz="600" spc="50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anxiety</a:t>
            </a:r>
            <a:r>
              <a:rPr dirty="0" sz="600" spc="-20">
                <a:solidFill>
                  <a:srgbClr val="201F1F"/>
                </a:solidFill>
                <a:latin typeface="メイリオ"/>
                <a:cs typeface="メイリオ"/>
              </a:rPr>
              <a:t> </a:t>
            </a:r>
            <a:r>
              <a:rPr dirty="0" sz="600">
                <a:solidFill>
                  <a:srgbClr val="201F1F"/>
                </a:solidFill>
                <a:latin typeface="メイリオ"/>
                <a:cs typeface="メイリオ"/>
              </a:rPr>
              <a:t>disorders.</a:t>
            </a:r>
            <a:r>
              <a:rPr dirty="0" sz="600" spc="-20">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Psychiatr</a:t>
            </a:r>
            <a:r>
              <a:rPr dirty="0" sz="600" spc="-25">
                <a:solidFill>
                  <a:srgbClr val="201F1F"/>
                </a:solidFill>
                <a:latin typeface="メイリオ"/>
                <a:cs typeface="メイリオ"/>
              </a:rPr>
              <a:t> </a:t>
            </a:r>
            <a:r>
              <a:rPr dirty="0" sz="600">
                <a:solidFill>
                  <a:srgbClr val="201F1F"/>
                </a:solidFill>
                <a:latin typeface="メイリオ"/>
                <a:cs typeface="メイリオ"/>
              </a:rPr>
              <a:t>Res</a:t>
            </a:r>
            <a:r>
              <a:rPr dirty="0" sz="600" spc="-5">
                <a:solidFill>
                  <a:srgbClr val="201F1F"/>
                </a:solidFill>
                <a:latin typeface="メイリオ"/>
                <a:cs typeface="メイリオ"/>
              </a:rPr>
              <a:t> </a:t>
            </a:r>
            <a:r>
              <a:rPr dirty="0" sz="600">
                <a:solidFill>
                  <a:srgbClr val="201F1F"/>
                </a:solidFill>
                <a:latin typeface="メイリオ"/>
                <a:cs typeface="メイリオ"/>
              </a:rPr>
              <a:t>37:</a:t>
            </a:r>
            <a:r>
              <a:rPr dirty="0" sz="600" spc="-20">
                <a:solidFill>
                  <a:srgbClr val="201F1F"/>
                </a:solidFill>
                <a:latin typeface="メイリオ"/>
                <a:cs typeface="メイリオ"/>
              </a:rPr>
              <a:t> </a:t>
            </a:r>
            <a:r>
              <a:rPr dirty="0" sz="600" spc="-10">
                <a:solidFill>
                  <a:srgbClr val="201F1F"/>
                </a:solidFill>
                <a:latin typeface="メイリオ"/>
                <a:cs typeface="メイリオ"/>
              </a:rPr>
              <a:t>9-</a:t>
            </a:r>
            <a:r>
              <a:rPr dirty="0" sz="600">
                <a:solidFill>
                  <a:srgbClr val="201F1F"/>
                </a:solidFill>
                <a:latin typeface="メイリオ"/>
                <a:cs typeface="メイリオ"/>
              </a:rPr>
              <a:t>15,</a:t>
            </a:r>
            <a:r>
              <a:rPr dirty="0" sz="600" spc="-10">
                <a:solidFill>
                  <a:srgbClr val="201F1F"/>
                </a:solidFill>
                <a:latin typeface="メイリオ"/>
                <a:cs typeface="メイリオ"/>
              </a:rPr>
              <a:t> 2003.</a:t>
            </a:r>
            <a:endParaRPr sz="600">
              <a:latin typeface="メイリオ"/>
              <a:cs typeface="メイリオ"/>
            </a:endParaRPr>
          </a:p>
          <a:p>
            <a:pPr marL="157480" marR="147320" indent="-144780">
              <a:lnSpc>
                <a:spcPct val="100000"/>
              </a:lnSpc>
              <a:spcBef>
                <a:spcPts val="395"/>
              </a:spcBef>
              <a:tabLst>
                <a:tab pos="532130" algn="l"/>
              </a:tabLst>
            </a:pPr>
            <a:r>
              <a:rPr dirty="0" sz="600">
                <a:solidFill>
                  <a:srgbClr val="201F1F"/>
                </a:solidFill>
                <a:latin typeface="メイリオ"/>
                <a:cs typeface="メイリオ"/>
              </a:rPr>
              <a:t>12.</a:t>
            </a:r>
            <a:r>
              <a:rPr dirty="0" sz="600" spc="-45">
                <a:solidFill>
                  <a:srgbClr val="201F1F"/>
                </a:solidFill>
                <a:latin typeface="メイリオ"/>
                <a:cs typeface="メイリオ"/>
              </a:rPr>
              <a:t> </a:t>
            </a:r>
            <a:r>
              <a:rPr dirty="0" sz="600">
                <a:solidFill>
                  <a:srgbClr val="201F1F"/>
                </a:solidFill>
                <a:latin typeface="メイリオ"/>
                <a:cs typeface="メイリオ"/>
              </a:rPr>
              <a:t>Bianchi</a:t>
            </a:r>
            <a:r>
              <a:rPr dirty="0" sz="600" spc="-35">
                <a:solidFill>
                  <a:srgbClr val="201F1F"/>
                </a:solidFill>
                <a:latin typeface="メイリオ"/>
                <a:cs typeface="メイリオ"/>
              </a:rPr>
              <a:t> </a:t>
            </a:r>
            <a:r>
              <a:rPr dirty="0" sz="600">
                <a:solidFill>
                  <a:srgbClr val="201F1F"/>
                </a:solidFill>
                <a:latin typeface="メイリオ"/>
                <a:cs typeface="メイリオ"/>
              </a:rPr>
              <a:t>MT,</a:t>
            </a:r>
            <a:r>
              <a:rPr dirty="0" sz="600" spc="-35">
                <a:solidFill>
                  <a:srgbClr val="201F1F"/>
                </a:solidFill>
                <a:latin typeface="メイリオ"/>
                <a:cs typeface="メイリオ"/>
              </a:rPr>
              <a:t> </a:t>
            </a:r>
            <a:r>
              <a:rPr dirty="0" sz="600">
                <a:solidFill>
                  <a:srgbClr val="201F1F"/>
                </a:solidFill>
                <a:latin typeface="メイリオ"/>
                <a:cs typeface="メイリオ"/>
              </a:rPr>
              <a:t>Williams</a:t>
            </a:r>
            <a:r>
              <a:rPr dirty="0" sz="600" spc="-45">
                <a:solidFill>
                  <a:srgbClr val="201F1F"/>
                </a:solidFill>
                <a:latin typeface="メイリオ"/>
                <a:cs typeface="メイリオ"/>
              </a:rPr>
              <a:t> </a:t>
            </a:r>
            <a:r>
              <a:rPr dirty="0" sz="600">
                <a:solidFill>
                  <a:srgbClr val="201F1F"/>
                </a:solidFill>
                <a:latin typeface="メイリオ"/>
                <a:cs typeface="メイリオ"/>
              </a:rPr>
              <a:t>KL,</a:t>
            </a:r>
            <a:r>
              <a:rPr dirty="0" sz="600" spc="-20">
                <a:solidFill>
                  <a:srgbClr val="201F1F"/>
                </a:solidFill>
                <a:latin typeface="メイリオ"/>
                <a:cs typeface="メイリオ"/>
              </a:rPr>
              <a:t> </a:t>
            </a:r>
            <a:r>
              <a:rPr dirty="0" sz="600">
                <a:solidFill>
                  <a:srgbClr val="201F1F"/>
                </a:solidFill>
                <a:latin typeface="メイリオ"/>
                <a:cs typeface="メイリオ"/>
              </a:rPr>
              <a:t>McKinney</a:t>
            </a:r>
            <a:r>
              <a:rPr dirty="0" sz="600" spc="-30">
                <a:solidFill>
                  <a:srgbClr val="201F1F"/>
                </a:solidFill>
                <a:latin typeface="メイリオ"/>
                <a:cs typeface="メイリオ"/>
              </a:rPr>
              <a:t> </a:t>
            </a:r>
            <a:r>
              <a:rPr dirty="0" sz="600">
                <a:solidFill>
                  <a:srgbClr val="201F1F"/>
                </a:solidFill>
                <a:latin typeface="メイリオ"/>
                <a:cs typeface="メイリオ"/>
              </a:rPr>
              <a:t>S,</a:t>
            </a:r>
            <a:r>
              <a:rPr dirty="0" sz="600" spc="-35">
                <a:solidFill>
                  <a:srgbClr val="201F1F"/>
                </a:solidFill>
                <a:latin typeface="メイリオ"/>
                <a:cs typeface="メイリオ"/>
              </a:rPr>
              <a:t> </a:t>
            </a:r>
            <a:r>
              <a:rPr dirty="0" sz="600">
                <a:solidFill>
                  <a:srgbClr val="201F1F"/>
                </a:solidFill>
                <a:latin typeface="メイリオ"/>
                <a:cs typeface="メイリオ"/>
              </a:rPr>
              <a:t>Ellenbogen</a:t>
            </a:r>
            <a:r>
              <a:rPr dirty="0" sz="600" spc="-10">
                <a:solidFill>
                  <a:srgbClr val="201F1F"/>
                </a:solidFill>
                <a:latin typeface="メイリオ"/>
                <a:cs typeface="メイリオ"/>
              </a:rPr>
              <a:t> </a:t>
            </a:r>
            <a:r>
              <a:rPr dirty="0" sz="600">
                <a:solidFill>
                  <a:srgbClr val="201F1F"/>
                </a:solidFill>
                <a:latin typeface="メイリオ"/>
                <a:cs typeface="メイリオ"/>
              </a:rPr>
              <a:t>JM.</a:t>
            </a:r>
            <a:r>
              <a:rPr dirty="0" sz="600" spc="-45">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spc="-10">
                <a:solidFill>
                  <a:srgbClr val="201F1F"/>
                </a:solidFill>
                <a:latin typeface="メイリオ"/>
                <a:cs typeface="メイリオ"/>
              </a:rPr>
              <a:t>subjective-</a:t>
            </a:r>
            <a:r>
              <a:rPr dirty="0" sz="600">
                <a:solidFill>
                  <a:srgbClr val="201F1F"/>
                </a:solidFill>
                <a:latin typeface="メイリオ"/>
                <a:cs typeface="メイリオ"/>
              </a:rPr>
              <a:t>objective</a:t>
            </a:r>
            <a:r>
              <a:rPr dirty="0" sz="600" spc="-30">
                <a:solidFill>
                  <a:srgbClr val="201F1F"/>
                </a:solidFill>
                <a:latin typeface="メイリオ"/>
                <a:cs typeface="メイリオ"/>
              </a:rPr>
              <a:t> </a:t>
            </a:r>
            <a:r>
              <a:rPr dirty="0" sz="600">
                <a:solidFill>
                  <a:srgbClr val="201F1F"/>
                </a:solidFill>
                <a:latin typeface="メイリオ"/>
                <a:cs typeface="メイリオ"/>
              </a:rPr>
              <a:t>mismatch</a:t>
            </a:r>
            <a:r>
              <a:rPr dirty="0" sz="600" spc="-25">
                <a:solidFill>
                  <a:srgbClr val="201F1F"/>
                </a:solidFill>
                <a:latin typeface="メイリオ"/>
                <a:cs typeface="メイリオ"/>
              </a:rPr>
              <a:t> </a:t>
            </a:r>
            <a:r>
              <a:rPr dirty="0" sz="600">
                <a:solidFill>
                  <a:srgbClr val="201F1F"/>
                </a:solidFill>
                <a:latin typeface="メイリオ"/>
                <a:cs typeface="メイリオ"/>
              </a:rPr>
              <a:t>in</a:t>
            </a:r>
            <a:r>
              <a:rPr dirty="0" sz="600" spc="-4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perception</a:t>
            </a:r>
            <a:r>
              <a:rPr dirty="0" sz="600" spc="-30">
                <a:solidFill>
                  <a:srgbClr val="201F1F"/>
                </a:solidFill>
                <a:latin typeface="メイリオ"/>
                <a:cs typeface="メイリオ"/>
              </a:rPr>
              <a:t> </a:t>
            </a:r>
            <a:r>
              <a:rPr dirty="0" sz="600">
                <a:solidFill>
                  <a:srgbClr val="201F1F"/>
                </a:solidFill>
                <a:latin typeface="メイリオ"/>
                <a:cs typeface="メイリオ"/>
              </a:rPr>
              <a:t>among</a:t>
            </a:r>
            <a:r>
              <a:rPr dirty="0" sz="600" spc="-30">
                <a:solidFill>
                  <a:srgbClr val="201F1F"/>
                </a:solidFill>
                <a:latin typeface="メイリオ"/>
                <a:cs typeface="メイリオ"/>
              </a:rPr>
              <a:t> </a:t>
            </a:r>
            <a:r>
              <a:rPr dirty="0" sz="600">
                <a:solidFill>
                  <a:srgbClr val="201F1F"/>
                </a:solidFill>
                <a:latin typeface="メイリオ"/>
                <a:cs typeface="メイリオ"/>
              </a:rPr>
              <a:t>those</a:t>
            </a:r>
            <a:r>
              <a:rPr dirty="0" sz="600" spc="-25">
                <a:solidFill>
                  <a:srgbClr val="201F1F"/>
                </a:solidFill>
                <a:latin typeface="メイリオ"/>
                <a:cs typeface="メイリオ"/>
              </a:rPr>
              <a:t> </a:t>
            </a:r>
            <a:r>
              <a:rPr dirty="0" sz="600">
                <a:solidFill>
                  <a:srgbClr val="201F1F"/>
                </a:solidFill>
                <a:latin typeface="メイリオ"/>
                <a:cs typeface="メイリオ"/>
              </a:rPr>
              <a:t>with</a:t>
            </a:r>
            <a:r>
              <a:rPr dirty="0" sz="600" spc="-40">
                <a:solidFill>
                  <a:srgbClr val="201F1F"/>
                </a:solidFill>
                <a:latin typeface="メイリオ"/>
                <a:cs typeface="メイリオ"/>
              </a:rPr>
              <a:t> </a:t>
            </a:r>
            <a:r>
              <a:rPr dirty="0" sz="600">
                <a:solidFill>
                  <a:srgbClr val="201F1F"/>
                </a:solidFill>
                <a:latin typeface="メイリオ"/>
                <a:cs typeface="メイリオ"/>
              </a:rPr>
              <a:t>insomnia</a:t>
            </a:r>
            <a:r>
              <a:rPr dirty="0" sz="600" spc="-40">
                <a:solidFill>
                  <a:srgbClr val="201F1F"/>
                </a:solidFill>
                <a:latin typeface="メイリオ"/>
                <a:cs typeface="メイリオ"/>
              </a:rPr>
              <a:t> </a:t>
            </a:r>
            <a:r>
              <a:rPr dirty="0" sz="600" spc="-25">
                <a:solidFill>
                  <a:srgbClr val="201F1F"/>
                </a:solidFill>
                <a:latin typeface="メイリオ"/>
                <a:cs typeface="メイリオ"/>
              </a:rPr>
              <a:t>and</a:t>
            </a:r>
            <a:r>
              <a:rPr dirty="0" sz="600" spc="500">
                <a:solidFill>
                  <a:srgbClr val="201F1F"/>
                </a:solidFill>
                <a:latin typeface="メイリオ"/>
                <a:cs typeface="メイリオ"/>
              </a:rPr>
              <a:t> </a:t>
            </a:r>
            <a:r>
              <a:rPr dirty="0" sz="600" spc="-10">
                <a:solidFill>
                  <a:srgbClr val="201F1F"/>
                </a:solidFill>
                <a:latin typeface="メイリオ"/>
                <a:cs typeface="メイリオ"/>
              </a:rPr>
              <a:t>sleep</a:t>
            </a:r>
            <a:r>
              <a:rPr dirty="0" sz="600">
                <a:solidFill>
                  <a:srgbClr val="201F1F"/>
                </a:solidFill>
                <a:latin typeface="メイリオ"/>
                <a:cs typeface="メイリオ"/>
              </a:rPr>
              <a:t>	apnea.</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Res</a:t>
            </a:r>
            <a:r>
              <a:rPr dirty="0" sz="600" spc="-15">
                <a:solidFill>
                  <a:srgbClr val="201F1F"/>
                </a:solidFill>
                <a:latin typeface="メイリオ"/>
                <a:cs typeface="メイリオ"/>
              </a:rPr>
              <a:t> </a:t>
            </a:r>
            <a:r>
              <a:rPr dirty="0" sz="600">
                <a:solidFill>
                  <a:srgbClr val="201F1F"/>
                </a:solidFill>
                <a:latin typeface="メイリオ"/>
                <a:cs typeface="メイリオ"/>
              </a:rPr>
              <a:t>22:</a:t>
            </a:r>
            <a:r>
              <a:rPr dirty="0" sz="600" spc="-10">
                <a:solidFill>
                  <a:srgbClr val="201F1F"/>
                </a:solidFill>
                <a:latin typeface="メイリオ"/>
                <a:cs typeface="メイリオ"/>
              </a:rPr>
              <a:t> 557-</a:t>
            </a:r>
            <a:r>
              <a:rPr dirty="0" sz="600">
                <a:solidFill>
                  <a:srgbClr val="201F1F"/>
                </a:solidFill>
                <a:latin typeface="メイリオ"/>
                <a:cs typeface="メイリオ"/>
              </a:rPr>
              <a:t>568, </a:t>
            </a:r>
            <a:r>
              <a:rPr dirty="0" sz="600" spc="-10">
                <a:solidFill>
                  <a:srgbClr val="201F1F"/>
                </a:solidFill>
                <a:latin typeface="メイリオ"/>
                <a:cs typeface="メイリオ"/>
              </a:rPr>
              <a:t>2013.</a:t>
            </a:r>
            <a:endParaRPr sz="600">
              <a:latin typeface="メイリオ"/>
              <a:cs typeface="メイリオ"/>
            </a:endParaRPr>
          </a:p>
          <a:p>
            <a:pPr marL="157480" marR="13335" indent="-144780">
              <a:lnSpc>
                <a:spcPct val="100000"/>
              </a:lnSpc>
              <a:spcBef>
                <a:spcPts val="395"/>
              </a:spcBef>
            </a:pPr>
            <a:r>
              <a:rPr dirty="0" sz="600">
                <a:solidFill>
                  <a:srgbClr val="201F1F"/>
                </a:solidFill>
                <a:latin typeface="メイリオ"/>
                <a:cs typeface="メイリオ"/>
              </a:rPr>
              <a:t>13.</a:t>
            </a:r>
            <a:r>
              <a:rPr dirty="0" sz="600" spc="-35">
                <a:solidFill>
                  <a:srgbClr val="201F1F"/>
                </a:solidFill>
                <a:latin typeface="メイリオ"/>
                <a:cs typeface="メイリオ"/>
              </a:rPr>
              <a:t> </a:t>
            </a:r>
            <a:r>
              <a:rPr dirty="0" sz="600">
                <a:solidFill>
                  <a:srgbClr val="201F1F"/>
                </a:solidFill>
                <a:latin typeface="メイリオ"/>
                <a:cs typeface="メイリオ"/>
              </a:rPr>
              <a:t>Morin</a:t>
            </a:r>
            <a:r>
              <a:rPr dirty="0" sz="600" spc="-30">
                <a:solidFill>
                  <a:srgbClr val="201F1F"/>
                </a:solidFill>
                <a:latin typeface="メイリオ"/>
                <a:cs typeface="メイリオ"/>
              </a:rPr>
              <a:t> </a:t>
            </a:r>
            <a:r>
              <a:rPr dirty="0" sz="600">
                <a:solidFill>
                  <a:srgbClr val="201F1F"/>
                </a:solidFill>
                <a:latin typeface="メイリオ"/>
                <a:cs typeface="メイリオ"/>
              </a:rPr>
              <a:t>CM.</a:t>
            </a:r>
            <a:r>
              <a:rPr dirty="0" sz="600" spc="-35">
                <a:solidFill>
                  <a:srgbClr val="201F1F"/>
                </a:solidFill>
                <a:latin typeface="メイリオ"/>
                <a:cs typeface="メイリオ"/>
              </a:rPr>
              <a:t> </a:t>
            </a:r>
            <a:r>
              <a:rPr dirty="0" sz="600" spc="-10">
                <a:solidFill>
                  <a:srgbClr val="201F1F"/>
                </a:solidFill>
                <a:latin typeface="メイリオ"/>
                <a:cs typeface="メイリオ"/>
              </a:rPr>
              <a:t>Cognitive-</a:t>
            </a:r>
            <a:r>
              <a:rPr dirty="0" sz="600">
                <a:solidFill>
                  <a:srgbClr val="201F1F"/>
                </a:solidFill>
                <a:latin typeface="メイリオ"/>
                <a:cs typeface="メイリオ"/>
              </a:rPr>
              <a:t>behavioral</a:t>
            </a:r>
            <a:r>
              <a:rPr dirty="0" sz="600" spc="-20">
                <a:solidFill>
                  <a:srgbClr val="201F1F"/>
                </a:solidFill>
                <a:latin typeface="メイリオ"/>
                <a:cs typeface="メイリオ"/>
              </a:rPr>
              <a:t> </a:t>
            </a:r>
            <a:r>
              <a:rPr dirty="0" sz="600">
                <a:solidFill>
                  <a:srgbClr val="201F1F"/>
                </a:solidFill>
                <a:latin typeface="メイリオ"/>
                <a:cs typeface="メイリオ"/>
              </a:rPr>
              <a:t>approaches</a:t>
            </a:r>
            <a:r>
              <a:rPr dirty="0" sz="600" spc="-10">
                <a:solidFill>
                  <a:srgbClr val="201F1F"/>
                </a:solidFill>
                <a:latin typeface="メイリオ"/>
                <a:cs typeface="メイリオ"/>
              </a:rPr>
              <a:t> </a:t>
            </a:r>
            <a:r>
              <a:rPr dirty="0" sz="600">
                <a:solidFill>
                  <a:srgbClr val="201F1F"/>
                </a:solidFill>
                <a:latin typeface="メイリオ"/>
                <a:cs typeface="メイリオ"/>
              </a:rPr>
              <a:t>to</a:t>
            </a:r>
            <a:r>
              <a:rPr dirty="0" sz="600" spc="-10">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a:solidFill>
                  <a:srgbClr val="201F1F"/>
                </a:solidFill>
                <a:latin typeface="メイリオ"/>
                <a:cs typeface="メイリオ"/>
              </a:rPr>
              <a:t>treatment</a:t>
            </a:r>
            <a:r>
              <a:rPr dirty="0" sz="600" spc="-30">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insomnia.</a:t>
            </a:r>
            <a:r>
              <a:rPr dirty="0" sz="600" spc="-25">
                <a:solidFill>
                  <a:srgbClr val="201F1F"/>
                </a:solidFill>
                <a:latin typeface="メイリオ"/>
                <a:cs typeface="メイリオ"/>
              </a:rPr>
              <a:t> </a:t>
            </a:r>
            <a:r>
              <a:rPr dirty="0" sz="600" spc="-50">
                <a:solidFill>
                  <a:srgbClr val="201F1F"/>
                </a:solidFill>
                <a:latin typeface="メイリオ"/>
                <a:cs typeface="メイリオ"/>
              </a:rPr>
              <a:t>J</a:t>
            </a:r>
            <a:r>
              <a:rPr dirty="0" sz="600" spc="500">
                <a:solidFill>
                  <a:srgbClr val="201F1F"/>
                </a:solidFill>
                <a:latin typeface="メイリオ"/>
                <a:cs typeface="メイリオ"/>
              </a:rPr>
              <a:t> </a:t>
            </a:r>
            <a:r>
              <a:rPr dirty="0" sz="600">
                <a:solidFill>
                  <a:srgbClr val="201F1F"/>
                </a:solidFill>
                <a:latin typeface="メイリオ"/>
                <a:cs typeface="メイリオ"/>
              </a:rPr>
              <a:t>Clin</a:t>
            </a:r>
            <a:r>
              <a:rPr dirty="0" sz="600" spc="-40">
                <a:solidFill>
                  <a:srgbClr val="201F1F"/>
                </a:solidFill>
                <a:latin typeface="メイリオ"/>
                <a:cs typeface="メイリオ"/>
              </a:rPr>
              <a:t> </a:t>
            </a:r>
            <a:r>
              <a:rPr dirty="0" sz="600">
                <a:solidFill>
                  <a:srgbClr val="201F1F"/>
                </a:solidFill>
                <a:latin typeface="メイリオ"/>
                <a:cs typeface="メイリオ"/>
              </a:rPr>
              <a:t>Psychiatry</a:t>
            </a:r>
            <a:r>
              <a:rPr dirty="0" sz="600" spc="-20">
                <a:solidFill>
                  <a:srgbClr val="201F1F"/>
                </a:solidFill>
                <a:latin typeface="メイリオ"/>
                <a:cs typeface="メイリオ"/>
              </a:rPr>
              <a:t> </a:t>
            </a:r>
            <a:r>
              <a:rPr dirty="0" sz="600">
                <a:solidFill>
                  <a:srgbClr val="201F1F"/>
                </a:solidFill>
                <a:latin typeface="メイリオ"/>
                <a:cs typeface="メイリオ"/>
              </a:rPr>
              <a:t>65:</a:t>
            </a:r>
            <a:r>
              <a:rPr dirty="0" sz="600" spc="-15">
                <a:solidFill>
                  <a:srgbClr val="201F1F"/>
                </a:solidFill>
                <a:latin typeface="メイリオ"/>
                <a:cs typeface="メイリオ"/>
              </a:rPr>
              <a:t> </a:t>
            </a:r>
            <a:r>
              <a:rPr dirty="0" sz="600" spc="-10">
                <a:solidFill>
                  <a:srgbClr val="201F1F"/>
                </a:solidFill>
                <a:latin typeface="メイリオ"/>
                <a:cs typeface="メイリオ"/>
              </a:rPr>
              <a:t>33-</a:t>
            </a:r>
            <a:r>
              <a:rPr dirty="0" sz="600">
                <a:solidFill>
                  <a:srgbClr val="201F1F"/>
                </a:solidFill>
                <a:latin typeface="メイリオ"/>
                <a:cs typeface="メイリオ"/>
              </a:rPr>
              <a:t>40,</a:t>
            </a:r>
            <a:r>
              <a:rPr dirty="0" sz="600" spc="-10">
                <a:solidFill>
                  <a:srgbClr val="201F1F"/>
                </a:solidFill>
                <a:latin typeface="メイリオ"/>
                <a:cs typeface="メイリオ"/>
              </a:rPr>
              <a:t> 2004.</a:t>
            </a:r>
            <a:endParaRPr sz="600">
              <a:latin typeface="メイリオ"/>
              <a:cs typeface="メイリオ"/>
            </a:endParaRPr>
          </a:p>
          <a:p>
            <a:pPr marL="157480" marR="5080" indent="-144780">
              <a:lnSpc>
                <a:spcPct val="100000"/>
              </a:lnSpc>
              <a:spcBef>
                <a:spcPts val="409"/>
              </a:spcBef>
            </a:pPr>
            <a:r>
              <a:rPr dirty="0" sz="600">
                <a:solidFill>
                  <a:srgbClr val="201F1F"/>
                </a:solidFill>
                <a:latin typeface="メイリオ"/>
                <a:cs typeface="メイリオ"/>
              </a:rPr>
              <a:t>14.</a:t>
            </a:r>
            <a:r>
              <a:rPr dirty="0" sz="600" spc="-25">
                <a:solidFill>
                  <a:srgbClr val="201F1F"/>
                </a:solidFill>
                <a:latin typeface="メイリオ"/>
                <a:cs typeface="メイリオ"/>
              </a:rPr>
              <a:t> </a:t>
            </a:r>
            <a:r>
              <a:rPr dirty="0" sz="600">
                <a:solidFill>
                  <a:srgbClr val="201F1F"/>
                </a:solidFill>
                <a:latin typeface="メイリオ"/>
                <a:cs typeface="メイリオ"/>
              </a:rPr>
              <a:t>Donovan</a:t>
            </a:r>
            <a:r>
              <a:rPr dirty="0" sz="600" spc="5">
                <a:solidFill>
                  <a:srgbClr val="201F1F"/>
                </a:solidFill>
                <a:latin typeface="メイリオ"/>
                <a:cs typeface="メイリオ"/>
              </a:rPr>
              <a:t> </a:t>
            </a:r>
            <a:r>
              <a:rPr dirty="0" sz="600">
                <a:solidFill>
                  <a:srgbClr val="201F1F"/>
                </a:solidFill>
                <a:latin typeface="メイリオ"/>
                <a:cs typeface="メイリオ"/>
              </a:rPr>
              <a:t>LM,</a:t>
            </a:r>
            <a:r>
              <a:rPr dirty="0" sz="600" spc="5">
                <a:solidFill>
                  <a:srgbClr val="201F1F"/>
                </a:solidFill>
                <a:latin typeface="メイリオ"/>
                <a:cs typeface="メイリオ"/>
              </a:rPr>
              <a:t> </a:t>
            </a:r>
            <a:r>
              <a:rPr dirty="0" sz="600">
                <a:solidFill>
                  <a:srgbClr val="201F1F"/>
                </a:solidFill>
                <a:latin typeface="メイリオ"/>
                <a:cs typeface="メイリオ"/>
              </a:rPr>
              <a:t>Kapur VK. </a:t>
            </a:r>
            <a:r>
              <a:rPr dirty="0" sz="600" spc="-10">
                <a:solidFill>
                  <a:srgbClr val="201F1F"/>
                </a:solidFill>
                <a:latin typeface="メイリオ"/>
                <a:cs typeface="メイリオ"/>
              </a:rPr>
              <a:t>Prevalence</a:t>
            </a:r>
            <a:r>
              <a:rPr dirty="0" sz="600" spc="-5">
                <a:solidFill>
                  <a:srgbClr val="201F1F"/>
                </a:solidFill>
                <a:latin typeface="メイリオ"/>
                <a:cs typeface="メイリオ"/>
              </a:rPr>
              <a:t> </a:t>
            </a:r>
            <a:r>
              <a:rPr dirty="0" sz="600">
                <a:solidFill>
                  <a:srgbClr val="201F1F"/>
                </a:solidFill>
                <a:latin typeface="メイリオ"/>
                <a:cs typeface="メイリオ"/>
              </a:rPr>
              <a:t>and </a:t>
            </a:r>
            <a:r>
              <a:rPr dirty="0" sz="600" spc="-10">
                <a:solidFill>
                  <a:srgbClr val="201F1F"/>
                </a:solidFill>
                <a:latin typeface="メイリオ"/>
                <a:cs typeface="メイリオ"/>
              </a:rPr>
              <a:t>characteristics</a:t>
            </a:r>
            <a:r>
              <a:rPr dirty="0" sz="600" spc="-30">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central</a:t>
            </a:r>
            <a:r>
              <a:rPr dirty="0" sz="600" spc="-10">
                <a:solidFill>
                  <a:srgbClr val="201F1F"/>
                </a:solidFill>
                <a:latin typeface="メイリオ"/>
                <a:cs typeface="メイリオ"/>
              </a:rPr>
              <a:t> compared</a:t>
            </a:r>
            <a:r>
              <a:rPr dirty="0" sz="600" spc="500">
                <a:solidFill>
                  <a:srgbClr val="201F1F"/>
                </a:solidFill>
                <a:latin typeface="メイリオ"/>
                <a:cs typeface="メイリオ"/>
              </a:rPr>
              <a:t> </a:t>
            </a:r>
            <a:r>
              <a:rPr dirty="0" sz="600">
                <a:solidFill>
                  <a:srgbClr val="201F1F"/>
                </a:solidFill>
                <a:latin typeface="メイリオ"/>
                <a:cs typeface="メイリオ"/>
              </a:rPr>
              <a:t>to</a:t>
            </a:r>
            <a:r>
              <a:rPr dirty="0" sz="600" spc="-15">
                <a:solidFill>
                  <a:srgbClr val="201F1F"/>
                </a:solidFill>
                <a:latin typeface="メイリオ"/>
                <a:cs typeface="メイリオ"/>
              </a:rPr>
              <a:t> </a:t>
            </a:r>
            <a:r>
              <a:rPr dirty="0" sz="600" spc="-10">
                <a:solidFill>
                  <a:srgbClr val="201F1F"/>
                </a:solidFill>
                <a:latin typeface="メイリオ"/>
                <a:cs typeface="メイリオ"/>
              </a:rPr>
              <a:t>obstructive</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15">
                <a:solidFill>
                  <a:srgbClr val="201F1F"/>
                </a:solidFill>
                <a:latin typeface="メイリオ"/>
                <a:cs typeface="メイリオ"/>
              </a:rPr>
              <a:t> </a:t>
            </a:r>
            <a:r>
              <a:rPr dirty="0" sz="600">
                <a:solidFill>
                  <a:srgbClr val="201F1F"/>
                </a:solidFill>
                <a:latin typeface="メイリオ"/>
                <a:cs typeface="メイリオ"/>
              </a:rPr>
              <a:t>apnea:</a:t>
            </a:r>
            <a:r>
              <a:rPr dirty="0" sz="600" spc="-10">
                <a:solidFill>
                  <a:srgbClr val="201F1F"/>
                </a:solidFill>
                <a:latin typeface="メイリオ"/>
                <a:cs typeface="メイリオ"/>
              </a:rPr>
              <a:t> </a:t>
            </a:r>
            <a:r>
              <a:rPr dirty="0" sz="600">
                <a:solidFill>
                  <a:srgbClr val="201F1F"/>
                </a:solidFill>
                <a:latin typeface="メイリオ"/>
                <a:cs typeface="メイリオ"/>
              </a:rPr>
              <a:t>Analyses from</a:t>
            </a:r>
            <a:r>
              <a:rPr dirty="0" sz="600" spc="-25">
                <a:solidFill>
                  <a:srgbClr val="201F1F"/>
                </a:solidFill>
                <a:latin typeface="メイリオ"/>
                <a:cs typeface="メイリオ"/>
              </a:rPr>
              <a:t> </a:t>
            </a:r>
            <a:r>
              <a:rPr dirty="0" sz="600">
                <a:solidFill>
                  <a:srgbClr val="201F1F"/>
                </a:solidFill>
                <a:latin typeface="メイリオ"/>
                <a:cs typeface="メイリオ"/>
              </a:rPr>
              <a:t>the</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Heart</a:t>
            </a:r>
            <a:r>
              <a:rPr dirty="0" sz="600" spc="-10">
                <a:solidFill>
                  <a:srgbClr val="201F1F"/>
                </a:solidFill>
                <a:latin typeface="メイリオ"/>
                <a:cs typeface="メイリオ"/>
              </a:rPr>
              <a:t> </a:t>
            </a:r>
            <a:r>
              <a:rPr dirty="0" sz="600">
                <a:solidFill>
                  <a:srgbClr val="201F1F"/>
                </a:solidFill>
                <a:latin typeface="メイリオ"/>
                <a:cs typeface="メイリオ"/>
              </a:rPr>
              <a:t>Health</a:t>
            </a:r>
            <a:r>
              <a:rPr dirty="0" sz="600" spc="-10">
                <a:solidFill>
                  <a:srgbClr val="201F1F"/>
                </a:solidFill>
                <a:latin typeface="メイリオ"/>
                <a:cs typeface="メイリオ"/>
              </a:rPr>
              <a:t> Study</a:t>
            </a:r>
            <a:r>
              <a:rPr dirty="0" sz="600" spc="500">
                <a:solidFill>
                  <a:srgbClr val="201F1F"/>
                </a:solidFill>
                <a:latin typeface="メイリオ"/>
                <a:cs typeface="メイリオ"/>
              </a:rPr>
              <a:t> </a:t>
            </a:r>
            <a:r>
              <a:rPr dirty="0" sz="600">
                <a:solidFill>
                  <a:srgbClr val="201F1F"/>
                </a:solidFill>
                <a:latin typeface="メイリオ"/>
                <a:cs typeface="メイリオ"/>
              </a:rPr>
              <a:t>cohort.</a:t>
            </a:r>
            <a:r>
              <a:rPr dirty="0" sz="600" spc="204">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39:</a:t>
            </a:r>
            <a:r>
              <a:rPr dirty="0" sz="600" spc="-10">
                <a:solidFill>
                  <a:srgbClr val="201F1F"/>
                </a:solidFill>
                <a:latin typeface="メイリオ"/>
                <a:cs typeface="メイリオ"/>
              </a:rPr>
              <a:t> 1353-</a:t>
            </a:r>
            <a:r>
              <a:rPr dirty="0" sz="600">
                <a:solidFill>
                  <a:srgbClr val="201F1F"/>
                </a:solidFill>
                <a:latin typeface="メイリオ"/>
                <a:cs typeface="メイリオ"/>
              </a:rPr>
              <a:t>1359,</a:t>
            </a:r>
            <a:r>
              <a:rPr dirty="0" sz="600" spc="5">
                <a:solidFill>
                  <a:srgbClr val="201F1F"/>
                </a:solidFill>
                <a:latin typeface="メイリオ"/>
                <a:cs typeface="メイリオ"/>
              </a:rPr>
              <a:t> </a:t>
            </a:r>
            <a:r>
              <a:rPr dirty="0" sz="600" spc="-10">
                <a:solidFill>
                  <a:srgbClr val="201F1F"/>
                </a:solidFill>
                <a:latin typeface="メイリオ"/>
                <a:cs typeface="メイリオ"/>
              </a:rPr>
              <a:t>2016.</a:t>
            </a:r>
            <a:endParaRPr sz="600">
              <a:latin typeface="メイリオ"/>
              <a:cs typeface="メイリオ"/>
            </a:endParaRPr>
          </a:p>
          <a:p>
            <a:pPr marL="157480" marR="17780" indent="-144780">
              <a:lnSpc>
                <a:spcPct val="100000"/>
              </a:lnSpc>
              <a:spcBef>
                <a:spcPts val="395"/>
              </a:spcBef>
            </a:pPr>
            <a:r>
              <a:rPr dirty="0" sz="600">
                <a:solidFill>
                  <a:srgbClr val="201F1F"/>
                </a:solidFill>
                <a:latin typeface="メイリオ"/>
                <a:cs typeface="メイリオ"/>
              </a:rPr>
              <a:t>15</a:t>
            </a:r>
            <a:r>
              <a:rPr dirty="0" sz="600" spc="-15">
                <a:solidFill>
                  <a:srgbClr val="201F1F"/>
                </a:solidFill>
                <a:latin typeface="メイリオ"/>
                <a:cs typeface="メイリオ"/>
              </a:rPr>
              <a:t>. 睡眠時無呼吸症候群</a:t>
            </a:r>
            <a:r>
              <a:rPr dirty="0" sz="600">
                <a:solidFill>
                  <a:srgbClr val="201F1F"/>
                </a:solidFill>
                <a:latin typeface="メイリオ"/>
                <a:cs typeface="メイリオ"/>
              </a:rPr>
              <a:t>(SAS</a:t>
            </a:r>
            <a:r>
              <a:rPr dirty="0" sz="600" spc="-15">
                <a:solidFill>
                  <a:srgbClr val="201F1F"/>
                </a:solidFill>
                <a:latin typeface="メイリオ"/>
                <a:cs typeface="メイリオ"/>
              </a:rPr>
              <a:t>)の診療ガイドライン作成委員会 (編集). 睡眠時無呼吸症</a:t>
            </a:r>
            <a:r>
              <a:rPr dirty="0" sz="600">
                <a:solidFill>
                  <a:srgbClr val="201F1F"/>
                </a:solidFill>
                <a:latin typeface="メイリオ"/>
                <a:cs typeface="メイリオ"/>
              </a:rPr>
              <a:t>候群(SAS</a:t>
            </a:r>
            <a:r>
              <a:rPr dirty="0" sz="600" spc="-10">
                <a:solidFill>
                  <a:srgbClr val="201F1F"/>
                </a:solidFill>
                <a:latin typeface="メイリオ"/>
                <a:cs typeface="メイリオ"/>
              </a:rPr>
              <a:t>)の診療ガイドライン 東京: 南江堂; 2020.</a:t>
            </a:r>
            <a:endParaRPr sz="600">
              <a:latin typeface="メイリオ"/>
              <a:cs typeface="メイリオ"/>
            </a:endParaRPr>
          </a:p>
          <a:p>
            <a:pPr marL="157480" marR="44450" indent="-144780">
              <a:lnSpc>
                <a:spcPct val="100000"/>
              </a:lnSpc>
              <a:spcBef>
                <a:spcPts val="400"/>
              </a:spcBef>
            </a:pPr>
            <a:r>
              <a:rPr dirty="0" sz="600">
                <a:solidFill>
                  <a:srgbClr val="201F1F"/>
                </a:solidFill>
                <a:latin typeface="メイリオ"/>
                <a:cs typeface="メイリオ"/>
              </a:rPr>
              <a:t>16.</a:t>
            </a:r>
            <a:r>
              <a:rPr dirty="0" sz="600" spc="-35">
                <a:solidFill>
                  <a:srgbClr val="201F1F"/>
                </a:solidFill>
                <a:latin typeface="メイリオ"/>
                <a:cs typeface="メイリオ"/>
              </a:rPr>
              <a:t> </a:t>
            </a:r>
            <a:r>
              <a:rPr dirty="0" sz="600">
                <a:solidFill>
                  <a:srgbClr val="201F1F"/>
                </a:solidFill>
                <a:latin typeface="メイリオ"/>
                <a:cs typeface="メイリオ"/>
              </a:rPr>
              <a:t>Matsumoto</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20">
                <a:solidFill>
                  <a:srgbClr val="201F1F"/>
                </a:solidFill>
                <a:latin typeface="メイリオ"/>
                <a:cs typeface="メイリオ"/>
              </a:rPr>
              <a:t> </a:t>
            </a:r>
            <a:r>
              <a:rPr dirty="0" sz="600">
                <a:solidFill>
                  <a:srgbClr val="201F1F"/>
                </a:solidFill>
                <a:latin typeface="メイリオ"/>
                <a:cs typeface="メイリオ"/>
              </a:rPr>
              <a:t>Chin</a:t>
            </a:r>
            <a:r>
              <a:rPr dirty="0" sz="600" spc="-30">
                <a:solidFill>
                  <a:srgbClr val="201F1F"/>
                </a:solidFill>
                <a:latin typeface="メイリオ"/>
                <a:cs typeface="メイリオ"/>
              </a:rPr>
              <a:t> </a:t>
            </a:r>
            <a:r>
              <a:rPr dirty="0" sz="600">
                <a:solidFill>
                  <a:srgbClr val="201F1F"/>
                </a:solidFill>
                <a:latin typeface="メイリオ"/>
                <a:cs typeface="メイリオ"/>
              </a:rPr>
              <a:t>K.</a:t>
            </a:r>
            <a:r>
              <a:rPr dirty="0" sz="600" spc="-10">
                <a:solidFill>
                  <a:srgbClr val="201F1F"/>
                </a:solidFill>
                <a:latin typeface="メイリオ"/>
                <a:cs typeface="メイリオ"/>
              </a:rPr>
              <a:t> Prevalence</a:t>
            </a:r>
            <a:r>
              <a:rPr dirty="0" sz="600" spc="-15">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disturbances:</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spc="-10">
                <a:solidFill>
                  <a:srgbClr val="201F1F"/>
                </a:solidFill>
                <a:latin typeface="メイリオ"/>
                <a:cs typeface="メイリオ"/>
              </a:rPr>
              <a:t>disordered</a:t>
            </a:r>
            <a:r>
              <a:rPr dirty="0" sz="600" spc="500">
                <a:solidFill>
                  <a:srgbClr val="201F1F"/>
                </a:solidFill>
                <a:latin typeface="メイリオ"/>
                <a:cs typeface="メイリオ"/>
              </a:rPr>
              <a:t> </a:t>
            </a:r>
            <a:r>
              <a:rPr dirty="0" sz="600">
                <a:solidFill>
                  <a:srgbClr val="201F1F"/>
                </a:solidFill>
                <a:latin typeface="メイリオ"/>
                <a:cs typeface="メイリオ"/>
              </a:rPr>
              <a:t>breathing,</a:t>
            </a:r>
            <a:r>
              <a:rPr dirty="0" sz="600" spc="-20">
                <a:solidFill>
                  <a:srgbClr val="201F1F"/>
                </a:solidFill>
                <a:latin typeface="メイリオ"/>
                <a:cs typeface="メイリオ"/>
              </a:rPr>
              <a:t> </a:t>
            </a:r>
            <a:r>
              <a:rPr dirty="0" sz="600">
                <a:solidFill>
                  <a:srgbClr val="201F1F"/>
                </a:solidFill>
                <a:latin typeface="メイリオ"/>
                <a:cs typeface="メイリオ"/>
              </a:rPr>
              <a:t>short</a:t>
            </a:r>
            <a:r>
              <a:rPr dirty="0" sz="600" spc="-4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duration,</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spc="-10">
                <a:solidFill>
                  <a:srgbClr val="201F1F"/>
                </a:solidFill>
                <a:latin typeface="メイリオ"/>
                <a:cs typeface="メイリオ"/>
              </a:rPr>
              <a:t>non-</a:t>
            </a:r>
            <a:r>
              <a:rPr dirty="0" sz="600">
                <a:solidFill>
                  <a:srgbClr val="201F1F"/>
                </a:solidFill>
                <a:latin typeface="メイリオ"/>
                <a:cs typeface="メイリオ"/>
              </a:rPr>
              <a:t>restorative</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Respir</a:t>
            </a:r>
            <a:r>
              <a:rPr dirty="0" sz="600" spc="-15">
                <a:solidFill>
                  <a:srgbClr val="201F1F"/>
                </a:solidFill>
                <a:latin typeface="メイリオ"/>
                <a:cs typeface="メイリオ"/>
              </a:rPr>
              <a:t> </a:t>
            </a:r>
            <a:r>
              <a:rPr dirty="0" sz="600" spc="-10">
                <a:solidFill>
                  <a:srgbClr val="201F1F"/>
                </a:solidFill>
                <a:latin typeface="メイリオ"/>
                <a:cs typeface="メイリオ"/>
              </a:rPr>
              <a:t>Investig</a:t>
            </a:r>
            <a:r>
              <a:rPr dirty="0" sz="600" spc="500">
                <a:solidFill>
                  <a:srgbClr val="201F1F"/>
                </a:solidFill>
                <a:latin typeface="メイリオ"/>
                <a:cs typeface="メイリオ"/>
              </a:rPr>
              <a:t> </a:t>
            </a:r>
            <a:r>
              <a:rPr dirty="0" sz="600">
                <a:solidFill>
                  <a:srgbClr val="201F1F"/>
                </a:solidFill>
                <a:latin typeface="メイリオ"/>
                <a:cs typeface="メイリオ"/>
              </a:rPr>
              <a:t>57:</a:t>
            </a:r>
            <a:r>
              <a:rPr dirty="0" sz="600" spc="-15">
                <a:solidFill>
                  <a:srgbClr val="201F1F"/>
                </a:solidFill>
                <a:latin typeface="メイリオ"/>
                <a:cs typeface="メイリオ"/>
              </a:rPr>
              <a:t> </a:t>
            </a:r>
            <a:r>
              <a:rPr dirty="0" sz="600" spc="-10">
                <a:solidFill>
                  <a:srgbClr val="201F1F"/>
                </a:solidFill>
                <a:latin typeface="メイリオ"/>
                <a:cs typeface="メイリオ"/>
              </a:rPr>
              <a:t>227-</a:t>
            </a:r>
            <a:r>
              <a:rPr dirty="0" sz="600">
                <a:solidFill>
                  <a:srgbClr val="201F1F"/>
                </a:solidFill>
                <a:latin typeface="メイリオ"/>
                <a:cs typeface="メイリオ"/>
              </a:rPr>
              <a:t>237,</a:t>
            </a:r>
            <a:r>
              <a:rPr dirty="0" sz="600" spc="5">
                <a:solidFill>
                  <a:srgbClr val="201F1F"/>
                </a:solidFill>
                <a:latin typeface="メイリオ"/>
                <a:cs typeface="メイリオ"/>
              </a:rPr>
              <a:t> </a:t>
            </a:r>
            <a:r>
              <a:rPr dirty="0" sz="600" spc="-10">
                <a:solidFill>
                  <a:srgbClr val="201F1F"/>
                </a:solidFill>
                <a:latin typeface="メイリオ"/>
                <a:cs typeface="メイリオ"/>
              </a:rPr>
              <a:t>2019.</a:t>
            </a:r>
            <a:endParaRPr sz="600">
              <a:latin typeface="メイリオ"/>
              <a:cs typeface="メイリオ"/>
            </a:endParaRPr>
          </a:p>
          <a:p>
            <a:pPr marL="157480" marR="5080" indent="-144780">
              <a:lnSpc>
                <a:spcPct val="100000"/>
              </a:lnSpc>
              <a:spcBef>
                <a:spcPts val="405"/>
              </a:spcBef>
            </a:pPr>
            <a:r>
              <a:rPr dirty="0" sz="600">
                <a:solidFill>
                  <a:srgbClr val="201F1F"/>
                </a:solidFill>
                <a:latin typeface="メイリオ"/>
                <a:cs typeface="メイリオ"/>
              </a:rPr>
              <a:t>17.</a:t>
            </a:r>
            <a:r>
              <a:rPr dirty="0" sz="600" spc="-40">
                <a:solidFill>
                  <a:srgbClr val="201F1F"/>
                </a:solidFill>
                <a:latin typeface="メイリオ"/>
                <a:cs typeface="メイリオ"/>
              </a:rPr>
              <a:t> </a:t>
            </a:r>
            <a:r>
              <a:rPr dirty="0" sz="600">
                <a:solidFill>
                  <a:srgbClr val="201F1F"/>
                </a:solidFill>
                <a:latin typeface="メイリオ"/>
                <a:cs typeface="メイリオ"/>
              </a:rPr>
              <a:t>Veasey</a:t>
            </a:r>
            <a:r>
              <a:rPr dirty="0" sz="600" spc="-10">
                <a:solidFill>
                  <a:srgbClr val="201F1F"/>
                </a:solidFill>
                <a:latin typeface="メイリオ"/>
                <a:cs typeface="メイリオ"/>
              </a:rPr>
              <a:t> </a:t>
            </a:r>
            <a:r>
              <a:rPr dirty="0" sz="600">
                <a:solidFill>
                  <a:srgbClr val="201F1F"/>
                </a:solidFill>
                <a:latin typeface="メイリオ"/>
                <a:cs typeface="メイリオ"/>
              </a:rPr>
              <a:t>SC,</a:t>
            </a:r>
            <a:r>
              <a:rPr dirty="0" sz="600" spc="-35">
                <a:solidFill>
                  <a:srgbClr val="201F1F"/>
                </a:solidFill>
                <a:latin typeface="メイリオ"/>
                <a:cs typeface="メイリオ"/>
              </a:rPr>
              <a:t> </a:t>
            </a:r>
            <a:r>
              <a:rPr dirty="0" sz="600">
                <a:solidFill>
                  <a:srgbClr val="201F1F"/>
                </a:solidFill>
                <a:latin typeface="メイリオ"/>
                <a:cs typeface="メイリオ"/>
              </a:rPr>
              <a:t>Rosen</a:t>
            </a:r>
            <a:r>
              <a:rPr dirty="0" sz="600" spc="-20">
                <a:solidFill>
                  <a:srgbClr val="201F1F"/>
                </a:solidFill>
                <a:latin typeface="メイリオ"/>
                <a:cs typeface="メイリオ"/>
              </a:rPr>
              <a:t> </a:t>
            </a:r>
            <a:r>
              <a:rPr dirty="0" sz="600">
                <a:solidFill>
                  <a:srgbClr val="201F1F"/>
                </a:solidFill>
                <a:latin typeface="メイリオ"/>
                <a:cs typeface="メイリオ"/>
              </a:rPr>
              <a:t>IM.</a:t>
            </a:r>
            <a:r>
              <a:rPr dirty="0" sz="600" spc="-25">
                <a:solidFill>
                  <a:srgbClr val="201F1F"/>
                </a:solidFill>
                <a:latin typeface="メイリオ"/>
                <a:cs typeface="メイリオ"/>
              </a:rPr>
              <a:t> </a:t>
            </a:r>
            <a:r>
              <a:rPr dirty="0" sz="600">
                <a:solidFill>
                  <a:srgbClr val="201F1F"/>
                </a:solidFill>
                <a:latin typeface="メイリオ"/>
                <a:cs typeface="メイリオ"/>
              </a:rPr>
              <a:t>Obstructive</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a:solidFill>
                  <a:srgbClr val="201F1F"/>
                </a:solidFill>
                <a:latin typeface="メイリオ"/>
                <a:cs typeface="メイリオ"/>
              </a:rPr>
              <a:t>apnea</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a:solidFill>
                  <a:srgbClr val="201F1F"/>
                </a:solidFill>
                <a:latin typeface="メイリオ"/>
                <a:cs typeface="メイリオ"/>
              </a:rPr>
              <a:t>adults.</a:t>
            </a:r>
            <a:r>
              <a:rPr dirty="0" sz="600" spc="-25">
                <a:solidFill>
                  <a:srgbClr val="201F1F"/>
                </a:solidFill>
                <a:latin typeface="メイリオ"/>
                <a:cs typeface="メイリオ"/>
              </a:rPr>
              <a:t> </a:t>
            </a:r>
            <a:r>
              <a:rPr dirty="0" sz="600">
                <a:solidFill>
                  <a:srgbClr val="201F1F"/>
                </a:solidFill>
                <a:latin typeface="メイリオ"/>
                <a:cs typeface="メイリオ"/>
              </a:rPr>
              <a:t>N</a:t>
            </a:r>
            <a:r>
              <a:rPr dirty="0" sz="600" spc="-20">
                <a:solidFill>
                  <a:srgbClr val="201F1F"/>
                </a:solidFill>
                <a:latin typeface="メイリオ"/>
                <a:cs typeface="メイリオ"/>
              </a:rPr>
              <a:t> </a:t>
            </a:r>
            <a:r>
              <a:rPr dirty="0" sz="600">
                <a:solidFill>
                  <a:srgbClr val="201F1F"/>
                </a:solidFill>
                <a:latin typeface="メイリオ"/>
                <a:cs typeface="メイリオ"/>
              </a:rPr>
              <a:t>Engl</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Med</a:t>
            </a:r>
            <a:r>
              <a:rPr dirty="0" sz="600" spc="-35">
                <a:solidFill>
                  <a:srgbClr val="201F1F"/>
                </a:solidFill>
                <a:latin typeface="メイリオ"/>
                <a:cs typeface="メイリオ"/>
              </a:rPr>
              <a:t> </a:t>
            </a:r>
            <a:r>
              <a:rPr dirty="0" sz="600" spc="-20">
                <a:solidFill>
                  <a:srgbClr val="201F1F"/>
                </a:solidFill>
                <a:latin typeface="メイリオ"/>
                <a:cs typeface="メイリオ"/>
              </a:rPr>
              <a:t>380:</a:t>
            </a:r>
            <a:r>
              <a:rPr dirty="0" sz="600" spc="500">
                <a:solidFill>
                  <a:srgbClr val="201F1F"/>
                </a:solidFill>
                <a:latin typeface="メイリオ"/>
                <a:cs typeface="メイリオ"/>
              </a:rPr>
              <a:t> </a:t>
            </a:r>
            <a:r>
              <a:rPr dirty="0" sz="600" spc="-10">
                <a:solidFill>
                  <a:srgbClr val="201F1F"/>
                </a:solidFill>
                <a:latin typeface="メイリオ"/>
                <a:cs typeface="メイリオ"/>
              </a:rPr>
              <a:t>1442-</a:t>
            </a:r>
            <a:r>
              <a:rPr dirty="0" sz="600">
                <a:solidFill>
                  <a:srgbClr val="201F1F"/>
                </a:solidFill>
                <a:latin typeface="メイリオ"/>
                <a:cs typeface="メイリオ"/>
              </a:rPr>
              <a:t>1449,</a:t>
            </a:r>
            <a:r>
              <a:rPr dirty="0" sz="600" spc="-10">
                <a:solidFill>
                  <a:srgbClr val="201F1F"/>
                </a:solidFill>
                <a:latin typeface="メイリオ"/>
                <a:cs typeface="メイリオ"/>
              </a:rPr>
              <a:t> 2019.</a:t>
            </a:r>
            <a:endParaRPr sz="600">
              <a:latin typeface="メイリオ"/>
              <a:cs typeface="メイリオ"/>
            </a:endParaRPr>
          </a:p>
          <a:p>
            <a:pPr marL="157480" marR="48895" indent="-144780">
              <a:lnSpc>
                <a:spcPct val="100000"/>
              </a:lnSpc>
              <a:spcBef>
                <a:spcPts val="400"/>
              </a:spcBef>
            </a:pPr>
            <a:r>
              <a:rPr dirty="0" sz="600">
                <a:solidFill>
                  <a:srgbClr val="201F1F"/>
                </a:solidFill>
                <a:latin typeface="メイリオ"/>
                <a:cs typeface="メイリオ"/>
              </a:rPr>
              <a:t>18.</a:t>
            </a:r>
            <a:r>
              <a:rPr dirty="0" sz="600" spc="-40">
                <a:solidFill>
                  <a:srgbClr val="201F1F"/>
                </a:solidFill>
                <a:latin typeface="メイリオ"/>
                <a:cs typeface="メイリオ"/>
              </a:rPr>
              <a:t> </a:t>
            </a:r>
            <a:r>
              <a:rPr dirty="0" sz="600">
                <a:solidFill>
                  <a:srgbClr val="201F1F"/>
                </a:solidFill>
                <a:latin typeface="メイリオ"/>
                <a:cs typeface="メイリオ"/>
              </a:rPr>
              <a:t>Matsumoto</a:t>
            </a:r>
            <a:r>
              <a:rPr dirty="0" sz="600" spc="-25">
                <a:solidFill>
                  <a:srgbClr val="201F1F"/>
                </a:solidFill>
                <a:latin typeface="メイリオ"/>
                <a:cs typeface="メイリオ"/>
              </a:rPr>
              <a:t> </a:t>
            </a:r>
            <a:r>
              <a:rPr dirty="0" sz="600">
                <a:solidFill>
                  <a:srgbClr val="201F1F"/>
                </a:solidFill>
                <a:latin typeface="メイリオ"/>
                <a:cs typeface="メイリオ"/>
              </a:rPr>
              <a:t>T,</a:t>
            </a:r>
            <a:r>
              <a:rPr dirty="0" sz="600" spc="-20">
                <a:solidFill>
                  <a:srgbClr val="201F1F"/>
                </a:solidFill>
                <a:latin typeface="メイリオ"/>
                <a:cs typeface="メイリオ"/>
              </a:rPr>
              <a:t> </a:t>
            </a:r>
            <a:r>
              <a:rPr dirty="0" sz="600">
                <a:solidFill>
                  <a:srgbClr val="201F1F"/>
                </a:solidFill>
                <a:latin typeface="メイリオ"/>
                <a:cs typeface="メイリオ"/>
              </a:rPr>
              <a:t>Murase</a:t>
            </a:r>
            <a:r>
              <a:rPr dirty="0" sz="600" spc="-25">
                <a:solidFill>
                  <a:srgbClr val="201F1F"/>
                </a:solidFill>
                <a:latin typeface="メイリオ"/>
                <a:cs typeface="メイリオ"/>
              </a:rPr>
              <a:t> </a:t>
            </a:r>
            <a:r>
              <a:rPr dirty="0" sz="600">
                <a:solidFill>
                  <a:srgbClr val="201F1F"/>
                </a:solidFill>
                <a:latin typeface="メイリオ"/>
                <a:cs typeface="メイリオ"/>
              </a:rPr>
              <a:t>K,</a:t>
            </a:r>
            <a:r>
              <a:rPr dirty="0" sz="600" spc="-15">
                <a:solidFill>
                  <a:srgbClr val="201F1F"/>
                </a:solidFill>
                <a:latin typeface="メイリオ"/>
                <a:cs typeface="メイリオ"/>
              </a:rPr>
              <a:t> </a:t>
            </a:r>
            <a:r>
              <a:rPr dirty="0" sz="600">
                <a:solidFill>
                  <a:srgbClr val="201F1F"/>
                </a:solidFill>
                <a:latin typeface="メイリオ"/>
                <a:cs typeface="メイリオ"/>
              </a:rPr>
              <a:t>Tabara</a:t>
            </a:r>
            <a:r>
              <a:rPr dirty="0" sz="600" spc="-20">
                <a:solidFill>
                  <a:srgbClr val="201F1F"/>
                </a:solidFill>
                <a:latin typeface="メイリオ"/>
                <a:cs typeface="メイリオ"/>
              </a:rPr>
              <a:t> </a:t>
            </a:r>
            <a:r>
              <a:rPr dirty="0" sz="600">
                <a:solidFill>
                  <a:srgbClr val="201F1F"/>
                </a:solidFill>
                <a:latin typeface="メイリオ"/>
                <a:cs typeface="メイリオ"/>
              </a:rPr>
              <a:t>Y,</a:t>
            </a:r>
            <a:r>
              <a:rPr dirty="0" sz="600" spc="-35">
                <a:solidFill>
                  <a:srgbClr val="201F1F"/>
                </a:solidFill>
                <a:latin typeface="メイリオ"/>
                <a:cs typeface="メイリオ"/>
              </a:rPr>
              <a:t> </a:t>
            </a:r>
            <a:r>
              <a:rPr dirty="0" sz="600">
                <a:solidFill>
                  <a:srgbClr val="201F1F"/>
                </a:solidFill>
                <a:latin typeface="メイリオ"/>
                <a:cs typeface="メイリオ"/>
              </a:rPr>
              <a:t>Minami</a:t>
            </a:r>
            <a:r>
              <a:rPr dirty="0" sz="600" spc="-30">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Kanai</a:t>
            </a:r>
            <a:r>
              <a:rPr dirty="0" sz="600" spc="-20">
                <a:solidFill>
                  <a:srgbClr val="201F1F"/>
                </a:solidFill>
                <a:latin typeface="メイリオ"/>
                <a:cs typeface="メイリオ"/>
              </a:rPr>
              <a:t> </a:t>
            </a:r>
            <a:r>
              <a:rPr dirty="0" sz="600">
                <a:solidFill>
                  <a:srgbClr val="201F1F"/>
                </a:solidFill>
                <a:latin typeface="メイリオ"/>
                <a:cs typeface="メイリオ"/>
              </a:rPr>
              <a:t>O,</a:t>
            </a:r>
            <a:r>
              <a:rPr dirty="0" sz="600" spc="-25">
                <a:solidFill>
                  <a:srgbClr val="201F1F"/>
                </a:solidFill>
                <a:latin typeface="メイリオ"/>
                <a:cs typeface="メイリオ"/>
              </a:rPr>
              <a:t> </a:t>
            </a:r>
            <a:r>
              <a:rPr dirty="0" sz="600">
                <a:solidFill>
                  <a:srgbClr val="201F1F"/>
                </a:solidFill>
                <a:latin typeface="メイリオ"/>
                <a:cs typeface="メイリオ"/>
              </a:rPr>
              <a:t>Takeyama</a:t>
            </a:r>
            <a:r>
              <a:rPr dirty="0" sz="600" spc="-20">
                <a:solidFill>
                  <a:srgbClr val="201F1F"/>
                </a:solidFill>
                <a:latin typeface="メイリオ"/>
                <a:cs typeface="メイリオ"/>
              </a:rPr>
              <a:t> </a:t>
            </a:r>
            <a:r>
              <a:rPr dirty="0" sz="600" spc="-25">
                <a:solidFill>
                  <a:srgbClr val="201F1F"/>
                </a:solidFill>
                <a:latin typeface="メイリオ"/>
                <a:cs typeface="メイリオ"/>
              </a:rPr>
              <a:t>H,</a:t>
            </a:r>
            <a:r>
              <a:rPr dirty="0" sz="600" spc="500">
                <a:solidFill>
                  <a:srgbClr val="201F1F"/>
                </a:solidFill>
                <a:latin typeface="メイリオ"/>
                <a:cs typeface="メイリオ"/>
              </a:rPr>
              <a:t> </a:t>
            </a:r>
            <a:r>
              <a:rPr dirty="0" sz="600">
                <a:solidFill>
                  <a:srgbClr val="201F1F"/>
                </a:solidFill>
                <a:latin typeface="メイリオ"/>
                <a:cs typeface="メイリオ"/>
              </a:rPr>
              <a:t>Takahashi</a:t>
            </a:r>
            <a:r>
              <a:rPr dirty="0" sz="600" spc="-25">
                <a:solidFill>
                  <a:srgbClr val="201F1F"/>
                </a:solidFill>
                <a:latin typeface="メイリオ"/>
                <a:cs typeface="メイリオ"/>
              </a:rPr>
              <a:t> </a:t>
            </a:r>
            <a:r>
              <a:rPr dirty="0" sz="600">
                <a:solidFill>
                  <a:srgbClr val="201F1F"/>
                </a:solidFill>
                <a:latin typeface="メイリオ"/>
                <a:cs typeface="メイリオ"/>
              </a:rPr>
              <a:t>N,</a:t>
            </a:r>
            <a:r>
              <a:rPr dirty="0" sz="600" spc="-30">
                <a:solidFill>
                  <a:srgbClr val="201F1F"/>
                </a:solidFill>
                <a:latin typeface="メイリオ"/>
                <a:cs typeface="メイリオ"/>
              </a:rPr>
              <a:t> </a:t>
            </a:r>
            <a:r>
              <a:rPr dirty="0" sz="600">
                <a:solidFill>
                  <a:srgbClr val="201F1F"/>
                </a:solidFill>
                <a:latin typeface="メイリオ"/>
                <a:cs typeface="メイリオ"/>
              </a:rPr>
              <a:t>Hamada</a:t>
            </a:r>
            <a:r>
              <a:rPr dirty="0" sz="600" spc="-15">
                <a:solidFill>
                  <a:srgbClr val="201F1F"/>
                </a:solidFill>
                <a:latin typeface="メイリオ"/>
                <a:cs typeface="メイリオ"/>
              </a:rPr>
              <a:t> </a:t>
            </a:r>
            <a:r>
              <a:rPr dirty="0" sz="600">
                <a:solidFill>
                  <a:srgbClr val="201F1F"/>
                </a:solidFill>
                <a:latin typeface="メイリオ"/>
                <a:cs typeface="メイリオ"/>
              </a:rPr>
              <a:t>S,</a:t>
            </a:r>
            <a:r>
              <a:rPr dirty="0" sz="600" spc="-20">
                <a:solidFill>
                  <a:srgbClr val="201F1F"/>
                </a:solidFill>
                <a:latin typeface="メイリオ"/>
                <a:cs typeface="メイリオ"/>
              </a:rPr>
              <a:t> </a:t>
            </a:r>
            <a:r>
              <a:rPr dirty="0" sz="600">
                <a:solidFill>
                  <a:srgbClr val="201F1F"/>
                </a:solidFill>
                <a:latin typeface="メイリオ"/>
                <a:cs typeface="メイリオ"/>
              </a:rPr>
              <a:t>Tanizawa</a:t>
            </a:r>
            <a:r>
              <a:rPr dirty="0" sz="600" spc="-25">
                <a:solidFill>
                  <a:srgbClr val="201F1F"/>
                </a:solidFill>
                <a:latin typeface="メイリオ"/>
                <a:cs typeface="メイリオ"/>
              </a:rPr>
              <a:t> </a:t>
            </a:r>
            <a:r>
              <a:rPr dirty="0" sz="600">
                <a:solidFill>
                  <a:srgbClr val="201F1F"/>
                </a:solidFill>
                <a:latin typeface="メイリオ"/>
                <a:cs typeface="メイリオ"/>
              </a:rPr>
              <a:t>K,</a:t>
            </a:r>
            <a:r>
              <a:rPr dirty="0" sz="600" spc="-30">
                <a:solidFill>
                  <a:srgbClr val="201F1F"/>
                </a:solidFill>
                <a:latin typeface="メイリオ"/>
                <a:cs typeface="メイリオ"/>
              </a:rPr>
              <a:t> </a:t>
            </a:r>
            <a:r>
              <a:rPr dirty="0" sz="600">
                <a:solidFill>
                  <a:srgbClr val="201F1F"/>
                </a:solidFill>
                <a:latin typeface="メイリオ"/>
                <a:cs typeface="メイリオ"/>
              </a:rPr>
              <a:t>Wakamuraet</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35">
                <a:solidFill>
                  <a:srgbClr val="201F1F"/>
                </a:solidFill>
                <a:latin typeface="メイリオ"/>
                <a:cs typeface="メイリオ"/>
              </a:rPr>
              <a:t> </a:t>
            </a:r>
            <a:r>
              <a:rPr dirty="0" sz="600">
                <a:solidFill>
                  <a:srgbClr val="201F1F"/>
                </a:solidFill>
                <a:latin typeface="メイリオ"/>
                <a:cs typeface="メイリオ"/>
              </a:rPr>
              <a:t>et</a:t>
            </a:r>
            <a:r>
              <a:rPr dirty="0" sz="600" spc="-20">
                <a:solidFill>
                  <a:srgbClr val="201F1F"/>
                </a:solidFill>
                <a:latin typeface="メイリオ"/>
                <a:cs typeface="メイリオ"/>
              </a:rPr>
              <a:t> </a:t>
            </a:r>
            <a:r>
              <a:rPr dirty="0" sz="600">
                <a:solidFill>
                  <a:srgbClr val="201F1F"/>
                </a:solidFill>
                <a:latin typeface="メイリオ"/>
                <a:cs typeface="メイリオ"/>
              </a:rPr>
              <a:t>al.</a:t>
            </a:r>
            <a:r>
              <a:rPr dirty="0" sz="600" spc="-30">
                <a:solidFill>
                  <a:srgbClr val="201F1F"/>
                </a:solidFill>
                <a:latin typeface="メイリオ"/>
                <a:cs typeface="メイリオ"/>
              </a:rPr>
              <a:t> </a:t>
            </a:r>
            <a:r>
              <a:rPr dirty="0" sz="600" spc="-20">
                <a:solidFill>
                  <a:srgbClr val="201F1F"/>
                </a:solidFill>
                <a:latin typeface="メイリオ"/>
                <a:cs typeface="メイリオ"/>
              </a:rPr>
              <a:t>Sleep</a:t>
            </a:r>
            <a:r>
              <a:rPr dirty="0" sz="600" spc="500">
                <a:solidFill>
                  <a:srgbClr val="201F1F"/>
                </a:solidFill>
                <a:latin typeface="メイリオ"/>
                <a:cs typeface="メイリオ"/>
              </a:rPr>
              <a:t> </a:t>
            </a:r>
            <a:r>
              <a:rPr dirty="0" sz="600">
                <a:solidFill>
                  <a:srgbClr val="201F1F"/>
                </a:solidFill>
                <a:latin typeface="メイリオ"/>
                <a:cs typeface="メイリオ"/>
              </a:rPr>
              <a:t>disordered</a:t>
            </a:r>
            <a:r>
              <a:rPr dirty="0" sz="600" spc="-20">
                <a:solidFill>
                  <a:srgbClr val="201F1F"/>
                </a:solidFill>
                <a:latin typeface="メイリオ"/>
                <a:cs typeface="メイリオ"/>
              </a:rPr>
              <a:t> </a:t>
            </a:r>
            <a:r>
              <a:rPr dirty="0" sz="600">
                <a:solidFill>
                  <a:srgbClr val="201F1F"/>
                </a:solidFill>
                <a:latin typeface="メイリオ"/>
                <a:cs typeface="メイリオ"/>
              </a:rPr>
              <a:t>breathing</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spc="-10">
                <a:solidFill>
                  <a:srgbClr val="201F1F"/>
                </a:solidFill>
                <a:latin typeface="メイリオ"/>
                <a:cs typeface="メイリオ"/>
              </a:rPr>
              <a:t>metabolic</a:t>
            </a:r>
            <a:r>
              <a:rPr dirty="0" sz="600" spc="-35">
                <a:solidFill>
                  <a:srgbClr val="201F1F"/>
                </a:solidFill>
                <a:latin typeface="メイリオ"/>
                <a:cs typeface="メイリオ"/>
              </a:rPr>
              <a:t> </a:t>
            </a:r>
            <a:r>
              <a:rPr dirty="0" sz="600">
                <a:solidFill>
                  <a:srgbClr val="201F1F"/>
                </a:solidFill>
                <a:latin typeface="メイリオ"/>
                <a:cs typeface="メイリオ"/>
              </a:rPr>
              <a:t>comorbidities</a:t>
            </a:r>
            <a:r>
              <a:rPr dirty="0" sz="600" spc="-25">
                <a:solidFill>
                  <a:srgbClr val="201F1F"/>
                </a:solidFill>
                <a:latin typeface="メイリオ"/>
                <a:cs typeface="メイリオ"/>
              </a:rPr>
              <a:t> </a:t>
            </a:r>
            <a:r>
              <a:rPr dirty="0" sz="600">
                <a:solidFill>
                  <a:srgbClr val="201F1F"/>
                </a:solidFill>
                <a:latin typeface="メイリオ"/>
                <a:cs typeface="メイリオ"/>
              </a:rPr>
              <a:t>across</a:t>
            </a:r>
            <a:r>
              <a:rPr dirty="0" sz="600" spc="-15">
                <a:solidFill>
                  <a:srgbClr val="201F1F"/>
                </a:solidFill>
                <a:latin typeface="メイリオ"/>
                <a:cs typeface="メイリオ"/>
              </a:rPr>
              <a:t> </a:t>
            </a:r>
            <a:r>
              <a:rPr dirty="0" sz="600">
                <a:solidFill>
                  <a:srgbClr val="201F1F"/>
                </a:solidFill>
                <a:latin typeface="メイリオ"/>
                <a:cs typeface="メイリオ"/>
              </a:rPr>
              <a:t>sex</a:t>
            </a:r>
            <a:r>
              <a:rPr dirty="0" sz="600" spc="-15">
                <a:solidFill>
                  <a:srgbClr val="201F1F"/>
                </a:solidFill>
                <a:latin typeface="メイリオ"/>
                <a:cs typeface="メイリオ"/>
              </a:rPr>
              <a:t> </a:t>
            </a:r>
            <a:r>
              <a:rPr dirty="0" sz="600" spc="-25">
                <a:solidFill>
                  <a:srgbClr val="201F1F"/>
                </a:solidFill>
                <a:latin typeface="メイリオ"/>
                <a:cs typeface="メイリオ"/>
              </a:rPr>
              <a:t>and</a:t>
            </a:r>
            <a:r>
              <a:rPr dirty="0" sz="600" spc="500">
                <a:solidFill>
                  <a:srgbClr val="201F1F"/>
                </a:solidFill>
                <a:latin typeface="メイリオ"/>
                <a:cs typeface="メイリオ"/>
              </a:rPr>
              <a:t> </a:t>
            </a:r>
            <a:r>
              <a:rPr dirty="0" sz="600">
                <a:solidFill>
                  <a:srgbClr val="201F1F"/>
                </a:solidFill>
                <a:latin typeface="メイリオ"/>
                <a:cs typeface="メイリオ"/>
              </a:rPr>
              <a:t>menopausal</a:t>
            </a:r>
            <a:r>
              <a:rPr dirty="0" sz="600" spc="-25">
                <a:solidFill>
                  <a:srgbClr val="201F1F"/>
                </a:solidFill>
                <a:latin typeface="メイリオ"/>
                <a:cs typeface="メイリオ"/>
              </a:rPr>
              <a:t> </a:t>
            </a:r>
            <a:r>
              <a:rPr dirty="0" sz="600">
                <a:solidFill>
                  <a:srgbClr val="201F1F"/>
                </a:solidFill>
                <a:latin typeface="メイリオ"/>
                <a:cs typeface="メイリオ"/>
              </a:rPr>
              <a:t>status</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35">
                <a:solidFill>
                  <a:srgbClr val="201F1F"/>
                </a:solidFill>
                <a:latin typeface="メイリオ"/>
                <a:cs typeface="メイリオ"/>
              </a:rPr>
              <a:t> </a:t>
            </a:r>
            <a:r>
              <a:rPr dirty="0" sz="600">
                <a:solidFill>
                  <a:srgbClr val="201F1F"/>
                </a:solidFill>
                <a:latin typeface="メイリオ"/>
                <a:cs typeface="メイリオ"/>
              </a:rPr>
              <a:t>East</a:t>
            </a:r>
            <a:r>
              <a:rPr dirty="0" sz="600" spc="-20">
                <a:solidFill>
                  <a:srgbClr val="201F1F"/>
                </a:solidFill>
                <a:latin typeface="メイリオ"/>
                <a:cs typeface="メイリオ"/>
              </a:rPr>
              <a:t> </a:t>
            </a:r>
            <a:r>
              <a:rPr dirty="0" sz="600">
                <a:solidFill>
                  <a:srgbClr val="201F1F"/>
                </a:solidFill>
                <a:latin typeface="メイリオ"/>
                <a:cs typeface="メイリオ"/>
              </a:rPr>
              <a:t>Asians:</a:t>
            </a:r>
            <a:r>
              <a:rPr dirty="0" sz="600" spc="-15">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a:solidFill>
                  <a:srgbClr val="201F1F"/>
                </a:solidFill>
                <a:latin typeface="メイリオ"/>
                <a:cs typeface="メイリオ"/>
              </a:rPr>
              <a:t>Nagahama</a:t>
            </a:r>
            <a:r>
              <a:rPr dirty="0" sz="600" spc="-5">
                <a:solidFill>
                  <a:srgbClr val="201F1F"/>
                </a:solidFill>
                <a:latin typeface="メイリオ"/>
                <a:cs typeface="メイリオ"/>
              </a:rPr>
              <a:t> </a:t>
            </a:r>
            <a:r>
              <a:rPr dirty="0" sz="600">
                <a:solidFill>
                  <a:srgbClr val="201F1F"/>
                </a:solidFill>
                <a:latin typeface="メイリオ"/>
                <a:cs typeface="メイリオ"/>
              </a:rPr>
              <a:t>Study.</a:t>
            </a:r>
            <a:r>
              <a:rPr dirty="0" sz="600" spc="-30">
                <a:solidFill>
                  <a:srgbClr val="201F1F"/>
                </a:solidFill>
                <a:latin typeface="メイリオ"/>
                <a:cs typeface="メイリオ"/>
              </a:rPr>
              <a:t> </a:t>
            </a:r>
            <a:r>
              <a:rPr dirty="0" sz="600">
                <a:solidFill>
                  <a:srgbClr val="201F1F"/>
                </a:solidFill>
                <a:latin typeface="メイリオ"/>
                <a:cs typeface="メイリオ"/>
              </a:rPr>
              <a:t>Eur</a:t>
            </a:r>
            <a:r>
              <a:rPr dirty="0" sz="600" spc="-20">
                <a:solidFill>
                  <a:srgbClr val="201F1F"/>
                </a:solidFill>
                <a:latin typeface="メイリオ"/>
                <a:cs typeface="メイリオ"/>
              </a:rPr>
              <a:t> </a:t>
            </a:r>
            <a:r>
              <a:rPr dirty="0" sz="600">
                <a:solidFill>
                  <a:srgbClr val="201F1F"/>
                </a:solidFill>
                <a:latin typeface="メイリオ"/>
                <a:cs typeface="メイリオ"/>
              </a:rPr>
              <a:t>Respir</a:t>
            </a:r>
            <a:r>
              <a:rPr dirty="0" sz="600" spc="-20">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56:</a:t>
            </a:r>
            <a:r>
              <a:rPr dirty="0" sz="600" spc="500">
                <a:solidFill>
                  <a:srgbClr val="201F1F"/>
                </a:solidFill>
                <a:latin typeface="メイリオ"/>
                <a:cs typeface="メイリオ"/>
              </a:rPr>
              <a:t> </a:t>
            </a:r>
            <a:r>
              <a:rPr dirty="0" sz="600">
                <a:solidFill>
                  <a:srgbClr val="201F1F"/>
                </a:solidFill>
                <a:latin typeface="メイリオ"/>
                <a:cs typeface="メイリオ"/>
              </a:rPr>
              <a:t>1902251,</a:t>
            </a:r>
            <a:r>
              <a:rPr dirty="0" sz="600" spc="-50">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algn="just" marL="157480" marR="95885" indent="-144780">
              <a:lnSpc>
                <a:spcPct val="100000"/>
              </a:lnSpc>
              <a:spcBef>
                <a:spcPts val="395"/>
              </a:spcBef>
            </a:pPr>
            <a:r>
              <a:rPr dirty="0" sz="600">
                <a:solidFill>
                  <a:srgbClr val="201F1F"/>
                </a:solidFill>
                <a:latin typeface="メイリオ"/>
                <a:cs typeface="メイリオ"/>
              </a:rPr>
              <a:t>19.</a:t>
            </a:r>
            <a:r>
              <a:rPr dirty="0" sz="600" spc="-45">
                <a:solidFill>
                  <a:srgbClr val="201F1F"/>
                </a:solidFill>
                <a:latin typeface="メイリオ"/>
                <a:cs typeface="メイリオ"/>
              </a:rPr>
              <a:t> </a:t>
            </a:r>
            <a:r>
              <a:rPr dirty="0" sz="600">
                <a:solidFill>
                  <a:srgbClr val="201F1F"/>
                </a:solidFill>
                <a:latin typeface="メイリオ"/>
                <a:cs typeface="メイリオ"/>
              </a:rPr>
              <a:t>Kapsimalis</a:t>
            </a:r>
            <a:r>
              <a:rPr dirty="0" sz="600" spc="-35">
                <a:solidFill>
                  <a:srgbClr val="201F1F"/>
                </a:solidFill>
                <a:latin typeface="メイリオ"/>
                <a:cs typeface="メイリオ"/>
              </a:rPr>
              <a:t> </a:t>
            </a:r>
            <a:r>
              <a:rPr dirty="0" sz="600">
                <a:solidFill>
                  <a:srgbClr val="201F1F"/>
                </a:solidFill>
                <a:latin typeface="メイリオ"/>
                <a:cs typeface="メイリオ"/>
              </a:rPr>
              <a:t>F,</a:t>
            </a:r>
            <a:r>
              <a:rPr dirty="0" sz="600" spc="-45">
                <a:solidFill>
                  <a:srgbClr val="201F1F"/>
                </a:solidFill>
                <a:latin typeface="メイリオ"/>
                <a:cs typeface="メイリオ"/>
              </a:rPr>
              <a:t> </a:t>
            </a:r>
            <a:r>
              <a:rPr dirty="0" sz="600">
                <a:solidFill>
                  <a:srgbClr val="201F1F"/>
                </a:solidFill>
                <a:latin typeface="メイリオ"/>
                <a:cs typeface="メイリオ"/>
              </a:rPr>
              <a:t>Kryger</a:t>
            </a:r>
            <a:r>
              <a:rPr dirty="0" sz="600" spc="-10">
                <a:solidFill>
                  <a:srgbClr val="201F1F"/>
                </a:solidFill>
                <a:latin typeface="メイリオ"/>
                <a:cs typeface="メイリオ"/>
              </a:rPr>
              <a:t> </a:t>
            </a:r>
            <a:r>
              <a:rPr dirty="0" sz="600">
                <a:solidFill>
                  <a:srgbClr val="201F1F"/>
                </a:solidFill>
                <a:latin typeface="メイリオ"/>
                <a:cs typeface="メイリオ"/>
              </a:rPr>
              <a:t>MH.</a:t>
            </a:r>
            <a:r>
              <a:rPr dirty="0" sz="600" spc="-35">
                <a:solidFill>
                  <a:srgbClr val="201F1F"/>
                </a:solidFill>
                <a:latin typeface="メイリオ"/>
                <a:cs typeface="メイリオ"/>
              </a:rPr>
              <a:t> </a:t>
            </a:r>
            <a:r>
              <a:rPr dirty="0" sz="600">
                <a:solidFill>
                  <a:srgbClr val="201F1F"/>
                </a:solidFill>
                <a:latin typeface="メイリオ"/>
                <a:cs typeface="メイリオ"/>
              </a:rPr>
              <a:t>Gender</a:t>
            </a:r>
            <a:r>
              <a:rPr dirty="0" sz="600" spc="-15">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a:solidFill>
                  <a:srgbClr val="201F1F"/>
                </a:solidFill>
                <a:latin typeface="メイリオ"/>
                <a:cs typeface="メイリオ"/>
              </a:rPr>
              <a:t>obstructive</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apnea</a:t>
            </a:r>
            <a:r>
              <a:rPr dirty="0" sz="600" spc="-20">
                <a:solidFill>
                  <a:srgbClr val="201F1F"/>
                </a:solidFill>
                <a:latin typeface="メイリオ"/>
                <a:cs typeface="メイリオ"/>
              </a:rPr>
              <a:t> </a:t>
            </a:r>
            <a:r>
              <a:rPr dirty="0" sz="600" spc="-10">
                <a:solidFill>
                  <a:srgbClr val="201F1F"/>
                </a:solidFill>
                <a:latin typeface="メイリオ"/>
                <a:cs typeface="メイリオ"/>
              </a:rPr>
              <a:t>syndrome,</a:t>
            </a:r>
            <a:r>
              <a:rPr dirty="0" sz="600" spc="500">
                <a:solidFill>
                  <a:srgbClr val="201F1F"/>
                </a:solidFill>
                <a:latin typeface="メイリオ"/>
                <a:cs typeface="メイリオ"/>
              </a:rPr>
              <a:t> </a:t>
            </a:r>
            <a:r>
              <a:rPr dirty="0" sz="600">
                <a:solidFill>
                  <a:srgbClr val="201F1F"/>
                </a:solidFill>
                <a:latin typeface="メイリオ"/>
                <a:cs typeface="メイリオ"/>
              </a:rPr>
              <a:t>part</a:t>
            </a:r>
            <a:r>
              <a:rPr dirty="0" sz="600" spc="-5">
                <a:solidFill>
                  <a:srgbClr val="201F1F"/>
                </a:solidFill>
                <a:latin typeface="メイリオ"/>
                <a:cs typeface="メイリオ"/>
              </a:rPr>
              <a:t> </a:t>
            </a:r>
            <a:r>
              <a:rPr dirty="0" sz="600">
                <a:solidFill>
                  <a:srgbClr val="201F1F"/>
                </a:solidFill>
                <a:latin typeface="メイリオ"/>
                <a:cs typeface="メイリオ"/>
              </a:rPr>
              <a:t>2:</a:t>
            </a:r>
            <a:r>
              <a:rPr dirty="0" sz="600" spc="-10">
                <a:solidFill>
                  <a:srgbClr val="201F1F"/>
                </a:solidFill>
                <a:latin typeface="メイリオ"/>
                <a:cs typeface="メイリオ"/>
              </a:rPr>
              <a:t> mechanisms.</a:t>
            </a:r>
            <a:r>
              <a:rPr dirty="0" sz="600" spc="5">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a:solidFill>
                  <a:srgbClr val="201F1F"/>
                </a:solidFill>
                <a:latin typeface="メイリオ"/>
                <a:cs typeface="メイリオ"/>
              </a:rPr>
              <a:t>25: </a:t>
            </a:r>
            <a:r>
              <a:rPr dirty="0" sz="600" spc="-10">
                <a:solidFill>
                  <a:srgbClr val="201F1F"/>
                </a:solidFill>
                <a:latin typeface="メイリオ"/>
                <a:cs typeface="メイリオ"/>
              </a:rPr>
              <a:t>499-</a:t>
            </a:r>
            <a:r>
              <a:rPr dirty="0" sz="600">
                <a:solidFill>
                  <a:srgbClr val="201F1F"/>
                </a:solidFill>
                <a:latin typeface="メイリオ"/>
                <a:cs typeface="メイリオ"/>
              </a:rPr>
              <a:t>506,</a:t>
            </a:r>
            <a:r>
              <a:rPr dirty="0" sz="600" spc="15">
                <a:solidFill>
                  <a:srgbClr val="201F1F"/>
                </a:solidFill>
                <a:latin typeface="メイリオ"/>
                <a:cs typeface="メイリオ"/>
              </a:rPr>
              <a:t> </a:t>
            </a:r>
            <a:r>
              <a:rPr dirty="0" sz="600" spc="-10">
                <a:solidFill>
                  <a:srgbClr val="201F1F"/>
                </a:solidFill>
                <a:latin typeface="メイリオ"/>
                <a:cs typeface="メイリオ"/>
              </a:rPr>
              <a:t>2002.</a:t>
            </a:r>
            <a:endParaRPr sz="600">
              <a:latin typeface="メイリオ"/>
              <a:cs typeface="メイリオ"/>
            </a:endParaRPr>
          </a:p>
          <a:p>
            <a:pPr marL="157480" marR="115570" indent="-144780">
              <a:lnSpc>
                <a:spcPct val="100000"/>
              </a:lnSpc>
              <a:spcBef>
                <a:spcPts val="405"/>
              </a:spcBef>
            </a:pPr>
            <a:r>
              <a:rPr dirty="0" sz="600">
                <a:solidFill>
                  <a:srgbClr val="201F1F"/>
                </a:solidFill>
                <a:latin typeface="メイリオ"/>
                <a:cs typeface="メイリオ"/>
              </a:rPr>
              <a:t>20.</a:t>
            </a:r>
            <a:r>
              <a:rPr dirty="0" sz="600" spc="-30">
                <a:solidFill>
                  <a:srgbClr val="201F1F"/>
                </a:solidFill>
                <a:latin typeface="メイリオ"/>
                <a:cs typeface="メイリオ"/>
              </a:rPr>
              <a:t> </a:t>
            </a:r>
            <a:r>
              <a:rPr dirty="0" sz="600">
                <a:solidFill>
                  <a:srgbClr val="201F1F"/>
                </a:solidFill>
                <a:latin typeface="メイリオ"/>
                <a:cs typeface="メイリオ"/>
              </a:rPr>
              <a:t>Lindberg</a:t>
            </a:r>
            <a:r>
              <a:rPr dirty="0" sz="600" spc="-15">
                <a:solidFill>
                  <a:srgbClr val="201F1F"/>
                </a:solidFill>
                <a:latin typeface="メイリオ"/>
                <a:cs typeface="メイリオ"/>
              </a:rPr>
              <a:t> </a:t>
            </a:r>
            <a:r>
              <a:rPr dirty="0" sz="600">
                <a:solidFill>
                  <a:srgbClr val="201F1F"/>
                </a:solidFill>
                <a:latin typeface="メイリオ"/>
                <a:cs typeface="メイリオ"/>
              </a:rPr>
              <a:t>E, </a:t>
            </a:r>
            <a:r>
              <a:rPr dirty="0" sz="600" spc="-10">
                <a:solidFill>
                  <a:srgbClr val="201F1F"/>
                </a:solidFill>
                <a:latin typeface="メイリオ"/>
                <a:cs typeface="メイリオ"/>
              </a:rPr>
              <a:t>Bonsignore</a:t>
            </a:r>
            <a:r>
              <a:rPr dirty="0" sz="600" spc="-20">
                <a:solidFill>
                  <a:srgbClr val="201F1F"/>
                </a:solidFill>
                <a:latin typeface="メイリオ"/>
                <a:cs typeface="メイリオ"/>
              </a:rPr>
              <a:t> </a:t>
            </a:r>
            <a:r>
              <a:rPr dirty="0" sz="600">
                <a:solidFill>
                  <a:srgbClr val="201F1F"/>
                </a:solidFill>
                <a:latin typeface="メイリオ"/>
                <a:cs typeface="メイリオ"/>
              </a:rPr>
              <a:t>MR,</a:t>
            </a:r>
            <a:r>
              <a:rPr dirty="0" sz="600" spc="-10">
                <a:solidFill>
                  <a:srgbClr val="201F1F"/>
                </a:solidFill>
                <a:latin typeface="メイリオ"/>
                <a:cs typeface="メイリオ"/>
              </a:rPr>
              <a:t> Polo-</a:t>
            </a:r>
            <a:r>
              <a:rPr dirty="0" sz="600">
                <a:solidFill>
                  <a:srgbClr val="201F1F"/>
                </a:solidFill>
                <a:latin typeface="メイリオ"/>
                <a:cs typeface="メイリオ"/>
              </a:rPr>
              <a:t>Kantola</a:t>
            </a:r>
            <a:r>
              <a:rPr dirty="0" sz="600" spc="-10">
                <a:solidFill>
                  <a:srgbClr val="201F1F"/>
                </a:solidFill>
                <a:latin typeface="メイリオ"/>
                <a:cs typeface="メイリオ"/>
              </a:rPr>
              <a:t> </a:t>
            </a:r>
            <a:r>
              <a:rPr dirty="0" sz="600">
                <a:solidFill>
                  <a:srgbClr val="201F1F"/>
                </a:solidFill>
                <a:latin typeface="メイリオ"/>
                <a:cs typeface="メイリオ"/>
              </a:rPr>
              <a:t>P.</a:t>
            </a:r>
            <a:r>
              <a:rPr dirty="0" sz="600" spc="-20">
                <a:solidFill>
                  <a:srgbClr val="201F1F"/>
                </a:solidFill>
                <a:latin typeface="メイリオ"/>
                <a:cs typeface="メイリオ"/>
              </a:rPr>
              <a:t> </a:t>
            </a:r>
            <a:r>
              <a:rPr dirty="0" sz="600">
                <a:solidFill>
                  <a:srgbClr val="201F1F"/>
                </a:solidFill>
                <a:latin typeface="メイリオ"/>
                <a:cs typeface="メイリオ"/>
              </a:rPr>
              <a:t>Role</a:t>
            </a:r>
            <a:r>
              <a:rPr dirty="0" sz="600" spc="-10">
                <a:solidFill>
                  <a:srgbClr val="201F1F"/>
                </a:solidFill>
                <a:latin typeface="メイリオ"/>
                <a:cs typeface="メイリオ"/>
              </a:rPr>
              <a:t> </a:t>
            </a:r>
            <a:r>
              <a:rPr dirty="0" sz="600">
                <a:solidFill>
                  <a:srgbClr val="201F1F"/>
                </a:solidFill>
                <a:latin typeface="メイリオ"/>
                <a:cs typeface="メイリオ"/>
              </a:rPr>
              <a:t>of</a:t>
            </a:r>
            <a:r>
              <a:rPr dirty="0" sz="600" spc="-10">
                <a:solidFill>
                  <a:srgbClr val="201F1F"/>
                </a:solidFill>
                <a:latin typeface="メイリオ"/>
                <a:cs typeface="メイリオ"/>
              </a:rPr>
              <a:t> </a:t>
            </a:r>
            <a:r>
              <a:rPr dirty="0" sz="600">
                <a:solidFill>
                  <a:srgbClr val="201F1F"/>
                </a:solidFill>
                <a:latin typeface="メイリオ"/>
                <a:cs typeface="メイリオ"/>
              </a:rPr>
              <a:t>menopause </a:t>
            </a:r>
            <a:r>
              <a:rPr dirty="0" sz="600" spc="-25">
                <a:solidFill>
                  <a:srgbClr val="201F1F"/>
                </a:solidFill>
                <a:latin typeface="メイリオ"/>
                <a:cs typeface="メイリオ"/>
              </a:rPr>
              <a:t>and</a:t>
            </a:r>
            <a:r>
              <a:rPr dirty="0" sz="600" spc="500">
                <a:solidFill>
                  <a:srgbClr val="201F1F"/>
                </a:solidFill>
                <a:latin typeface="メイリオ"/>
                <a:cs typeface="メイリオ"/>
              </a:rPr>
              <a:t> </a:t>
            </a:r>
            <a:r>
              <a:rPr dirty="0" sz="600">
                <a:solidFill>
                  <a:srgbClr val="201F1F"/>
                </a:solidFill>
                <a:latin typeface="メイリオ"/>
                <a:cs typeface="メイリオ"/>
              </a:rPr>
              <a:t>hormone</a:t>
            </a:r>
            <a:r>
              <a:rPr dirty="0" sz="600" spc="60">
                <a:solidFill>
                  <a:srgbClr val="201F1F"/>
                </a:solidFill>
                <a:latin typeface="メイリオ"/>
                <a:cs typeface="メイリオ"/>
              </a:rPr>
              <a:t> </a:t>
            </a:r>
            <a:r>
              <a:rPr dirty="0" sz="600">
                <a:solidFill>
                  <a:srgbClr val="201F1F"/>
                </a:solidFill>
                <a:latin typeface="メイリオ"/>
                <a:cs typeface="メイリオ"/>
              </a:rPr>
              <a:t>replacement</a:t>
            </a:r>
            <a:r>
              <a:rPr dirty="0" sz="600" spc="-25">
                <a:solidFill>
                  <a:srgbClr val="201F1F"/>
                </a:solidFill>
                <a:latin typeface="メイリオ"/>
                <a:cs typeface="メイリオ"/>
              </a:rPr>
              <a:t> </a:t>
            </a:r>
            <a:r>
              <a:rPr dirty="0" sz="600">
                <a:solidFill>
                  <a:srgbClr val="201F1F"/>
                </a:solidFill>
                <a:latin typeface="メイリオ"/>
                <a:cs typeface="メイリオ"/>
              </a:rPr>
              <a:t>therapy</a:t>
            </a:r>
            <a:r>
              <a:rPr dirty="0" sz="600" spc="-25">
                <a:solidFill>
                  <a:srgbClr val="201F1F"/>
                </a:solidFill>
                <a:latin typeface="メイリオ"/>
                <a:cs typeface="メイリオ"/>
              </a:rPr>
              <a:t> </a:t>
            </a:r>
            <a:r>
              <a:rPr dirty="0" sz="600">
                <a:solidFill>
                  <a:srgbClr val="201F1F"/>
                </a:solidFill>
                <a:latin typeface="メイリオ"/>
                <a:cs typeface="メイリオ"/>
              </a:rPr>
              <a:t>in</a:t>
            </a:r>
            <a:r>
              <a:rPr dirty="0" sz="600" spc="-35">
                <a:solidFill>
                  <a:srgbClr val="201F1F"/>
                </a:solidFill>
                <a:latin typeface="メイリオ"/>
                <a:cs typeface="メイリオ"/>
              </a:rPr>
              <a:t> </a:t>
            </a:r>
            <a:r>
              <a:rPr dirty="0" sz="600" spc="-10">
                <a:solidFill>
                  <a:srgbClr val="201F1F"/>
                </a:solidFill>
                <a:latin typeface="メイリオ"/>
                <a:cs typeface="メイリオ"/>
              </a:rPr>
              <a:t>sleep-</a:t>
            </a:r>
            <a:r>
              <a:rPr dirty="0" sz="600">
                <a:solidFill>
                  <a:srgbClr val="201F1F"/>
                </a:solidFill>
                <a:latin typeface="メイリオ"/>
                <a:cs typeface="メイリオ"/>
              </a:rPr>
              <a:t>disordered</a:t>
            </a:r>
            <a:r>
              <a:rPr dirty="0" sz="600" spc="-35">
                <a:solidFill>
                  <a:srgbClr val="201F1F"/>
                </a:solidFill>
                <a:latin typeface="メイリオ"/>
                <a:cs typeface="メイリオ"/>
              </a:rPr>
              <a:t> </a:t>
            </a:r>
            <a:r>
              <a:rPr dirty="0" sz="600">
                <a:solidFill>
                  <a:srgbClr val="201F1F"/>
                </a:solidFill>
                <a:latin typeface="メイリオ"/>
                <a:cs typeface="メイリオ"/>
              </a:rPr>
              <a:t>breathing.</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45">
                <a:solidFill>
                  <a:srgbClr val="201F1F"/>
                </a:solidFill>
                <a:latin typeface="メイリオ"/>
                <a:cs typeface="メイリオ"/>
              </a:rPr>
              <a:t> </a:t>
            </a:r>
            <a:r>
              <a:rPr dirty="0" sz="600" spc="-25">
                <a:solidFill>
                  <a:srgbClr val="201F1F"/>
                </a:solidFill>
                <a:latin typeface="メイリオ"/>
                <a:cs typeface="メイリオ"/>
              </a:rPr>
              <a:t>Med</a:t>
            </a:r>
            <a:r>
              <a:rPr dirty="0" sz="600" spc="500">
                <a:solidFill>
                  <a:srgbClr val="201F1F"/>
                </a:solidFill>
                <a:latin typeface="メイリオ"/>
                <a:cs typeface="メイリオ"/>
              </a:rPr>
              <a:t> </a:t>
            </a:r>
            <a:r>
              <a:rPr dirty="0" sz="600">
                <a:solidFill>
                  <a:srgbClr val="201F1F"/>
                </a:solidFill>
                <a:latin typeface="メイリオ"/>
                <a:cs typeface="メイリオ"/>
              </a:rPr>
              <a:t>Rev</a:t>
            </a:r>
            <a:r>
              <a:rPr dirty="0" sz="600" spc="-15">
                <a:solidFill>
                  <a:srgbClr val="201F1F"/>
                </a:solidFill>
                <a:latin typeface="メイリオ"/>
                <a:cs typeface="メイリオ"/>
              </a:rPr>
              <a:t> </a:t>
            </a:r>
            <a:r>
              <a:rPr dirty="0" sz="600">
                <a:solidFill>
                  <a:srgbClr val="201F1F"/>
                </a:solidFill>
                <a:latin typeface="メイリオ"/>
                <a:cs typeface="メイリオ"/>
              </a:rPr>
              <a:t>49:</a:t>
            </a:r>
            <a:r>
              <a:rPr dirty="0" sz="600" spc="405">
                <a:solidFill>
                  <a:srgbClr val="201F1F"/>
                </a:solidFill>
                <a:latin typeface="メイリオ"/>
                <a:cs typeface="メイリオ"/>
              </a:rPr>
              <a:t> </a:t>
            </a:r>
            <a:r>
              <a:rPr dirty="0" sz="600">
                <a:solidFill>
                  <a:srgbClr val="201F1F"/>
                </a:solidFill>
                <a:latin typeface="メイリオ"/>
                <a:cs typeface="メイリオ"/>
              </a:rPr>
              <a:t>101225,</a:t>
            </a:r>
            <a:r>
              <a:rPr dirty="0" sz="600" spc="5">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marL="12700">
              <a:lnSpc>
                <a:spcPct val="100000"/>
              </a:lnSpc>
              <a:spcBef>
                <a:spcPts val="395"/>
              </a:spcBef>
            </a:pPr>
            <a:r>
              <a:rPr dirty="0" sz="600">
                <a:solidFill>
                  <a:srgbClr val="201F1F"/>
                </a:solidFill>
                <a:latin typeface="メイリオ"/>
                <a:cs typeface="メイリオ"/>
              </a:rPr>
              <a:t>21.</a:t>
            </a:r>
            <a:r>
              <a:rPr dirty="0" sz="600" spc="-40">
                <a:solidFill>
                  <a:srgbClr val="201F1F"/>
                </a:solidFill>
                <a:latin typeface="メイリオ"/>
                <a:cs typeface="メイリオ"/>
              </a:rPr>
              <a:t> </a:t>
            </a:r>
            <a:r>
              <a:rPr dirty="0" sz="600">
                <a:solidFill>
                  <a:srgbClr val="201F1F"/>
                </a:solidFill>
                <a:latin typeface="メイリオ"/>
                <a:cs typeface="メイリオ"/>
              </a:rPr>
              <a:t>Strollo</a:t>
            </a:r>
            <a:r>
              <a:rPr dirty="0" sz="600" spc="-35">
                <a:solidFill>
                  <a:srgbClr val="201F1F"/>
                </a:solidFill>
                <a:latin typeface="メイリオ"/>
                <a:cs typeface="メイリオ"/>
              </a:rPr>
              <a:t> </a:t>
            </a:r>
            <a:r>
              <a:rPr dirty="0" sz="600">
                <a:solidFill>
                  <a:srgbClr val="201F1F"/>
                </a:solidFill>
                <a:latin typeface="メイリオ"/>
                <a:cs typeface="メイリオ"/>
              </a:rPr>
              <a:t>PJ,</a:t>
            </a:r>
            <a:r>
              <a:rPr dirty="0" sz="600" spc="-25">
                <a:solidFill>
                  <a:srgbClr val="201F1F"/>
                </a:solidFill>
                <a:latin typeface="メイリオ"/>
                <a:cs typeface="メイリオ"/>
              </a:rPr>
              <a:t> </a:t>
            </a:r>
            <a:r>
              <a:rPr dirty="0" sz="600">
                <a:solidFill>
                  <a:srgbClr val="201F1F"/>
                </a:solidFill>
                <a:latin typeface="メイリオ"/>
                <a:cs typeface="メイリオ"/>
              </a:rPr>
              <a:t>Rogers</a:t>
            </a:r>
            <a:r>
              <a:rPr dirty="0" sz="600" spc="-10">
                <a:solidFill>
                  <a:srgbClr val="201F1F"/>
                </a:solidFill>
                <a:latin typeface="メイリオ"/>
                <a:cs typeface="メイリオ"/>
              </a:rPr>
              <a:t> </a:t>
            </a:r>
            <a:r>
              <a:rPr dirty="0" sz="600">
                <a:solidFill>
                  <a:srgbClr val="201F1F"/>
                </a:solidFill>
                <a:latin typeface="メイリオ"/>
                <a:cs typeface="メイリオ"/>
              </a:rPr>
              <a:t>RM.</a:t>
            </a:r>
            <a:r>
              <a:rPr dirty="0" sz="600" spc="-25">
                <a:solidFill>
                  <a:srgbClr val="201F1F"/>
                </a:solidFill>
                <a:latin typeface="メイリオ"/>
                <a:cs typeface="メイリオ"/>
              </a:rPr>
              <a:t> </a:t>
            </a:r>
            <a:r>
              <a:rPr dirty="0" sz="600">
                <a:solidFill>
                  <a:srgbClr val="201F1F"/>
                </a:solidFill>
                <a:latin typeface="メイリオ"/>
                <a:cs typeface="メイリオ"/>
              </a:rPr>
              <a:t>Obstructive</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apnea.</a:t>
            </a:r>
            <a:r>
              <a:rPr dirty="0" sz="600" spc="-10">
                <a:solidFill>
                  <a:srgbClr val="201F1F"/>
                </a:solidFill>
                <a:latin typeface="メイリオ"/>
                <a:cs typeface="メイリオ"/>
              </a:rPr>
              <a:t> </a:t>
            </a:r>
            <a:r>
              <a:rPr dirty="0" sz="600">
                <a:solidFill>
                  <a:srgbClr val="201F1F"/>
                </a:solidFill>
                <a:latin typeface="メイリオ"/>
                <a:cs typeface="メイリオ"/>
              </a:rPr>
              <a:t>N</a:t>
            </a:r>
            <a:r>
              <a:rPr dirty="0" sz="600" spc="-20">
                <a:solidFill>
                  <a:srgbClr val="201F1F"/>
                </a:solidFill>
                <a:latin typeface="メイリオ"/>
                <a:cs typeface="メイリオ"/>
              </a:rPr>
              <a:t> </a:t>
            </a:r>
            <a:r>
              <a:rPr dirty="0" sz="600">
                <a:solidFill>
                  <a:srgbClr val="201F1F"/>
                </a:solidFill>
                <a:latin typeface="メイリオ"/>
                <a:cs typeface="メイリオ"/>
              </a:rPr>
              <a:t>Engl</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Med</a:t>
            </a:r>
            <a:r>
              <a:rPr dirty="0" sz="600" spc="-35">
                <a:solidFill>
                  <a:srgbClr val="201F1F"/>
                </a:solidFill>
                <a:latin typeface="メイリオ"/>
                <a:cs typeface="メイリオ"/>
              </a:rPr>
              <a:t> </a:t>
            </a:r>
            <a:r>
              <a:rPr dirty="0" sz="600">
                <a:solidFill>
                  <a:srgbClr val="201F1F"/>
                </a:solidFill>
                <a:latin typeface="メイリオ"/>
                <a:cs typeface="メイリオ"/>
              </a:rPr>
              <a:t>334:</a:t>
            </a:r>
            <a:r>
              <a:rPr dirty="0" sz="600" spc="-5">
                <a:solidFill>
                  <a:srgbClr val="201F1F"/>
                </a:solidFill>
                <a:latin typeface="メイリオ"/>
                <a:cs typeface="メイリオ"/>
              </a:rPr>
              <a:t> </a:t>
            </a:r>
            <a:r>
              <a:rPr dirty="0" sz="600" spc="-10">
                <a:solidFill>
                  <a:srgbClr val="201F1F"/>
                </a:solidFill>
                <a:latin typeface="メイリオ"/>
                <a:cs typeface="メイリオ"/>
              </a:rPr>
              <a:t>99-</a:t>
            </a:r>
            <a:r>
              <a:rPr dirty="0" sz="600" spc="-20">
                <a:solidFill>
                  <a:srgbClr val="201F1F"/>
                </a:solidFill>
                <a:latin typeface="メイリオ"/>
                <a:cs typeface="メイリオ"/>
              </a:rPr>
              <a:t>104,</a:t>
            </a:r>
            <a:endParaRPr sz="600">
              <a:latin typeface="メイリオ"/>
              <a:cs typeface="メイリオ"/>
            </a:endParaRPr>
          </a:p>
          <a:p>
            <a:pPr marL="157480">
              <a:lnSpc>
                <a:spcPct val="100000"/>
              </a:lnSpc>
            </a:pPr>
            <a:r>
              <a:rPr dirty="0" sz="600" spc="-10">
                <a:solidFill>
                  <a:srgbClr val="201F1F"/>
                </a:solidFill>
                <a:latin typeface="メイリオ"/>
                <a:cs typeface="メイリオ"/>
              </a:rPr>
              <a:t>1996.</a:t>
            </a:r>
            <a:endParaRPr sz="600">
              <a:latin typeface="メイリオ"/>
              <a:cs typeface="メイリオ"/>
            </a:endParaRPr>
          </a:p>
        </p:txBody>
      </p:sp>
      <p:sp>
        <p:nvSpPr>
          <p:cNvPr id="4" name="object 4"/>
          <p:cNvSpPr txBox="1"/>
          <p:nvPr/>
        </p:nvSpPr>
        <p:spPr>
          <a:xfrm>
            <a:off x="3475482" y="3342513"/>
            <a:ext cx="3013710" cy="4060190"/>
          </a:xfrm>
          <a:prstGeom prst="rect">
            <a:avLst/>
          </a:prstGeom>
        </p:spPr>
        <p:txBody>
          <a:bodyPr wrap="square" lIns="0" tIns="12700" rIns="0" bIns="0" rtlCol="0" vert="horz">
            <a:spAutoFit/>
          </a:bodyPr>
          <a:lstStyle/>
          <a:p>
            <a:pPr marL="156845" marR="5080" indent="-144780">
              <a:lnSpc>
                <a:spcPct val="100000"/>
              </a:lnSpc>
              <a:spcBef>
                <a:spcPts val="100"/>
              </a:spcBef>
            </a:pPr>
            <a:r>
              <a:rPr dirty="0" sz="600">
                <a:solidFill>
                  <a:srgbClr val="201F1F"/>
                </a:solidFill>
                <a:latin typeface="メイリオ"/>
                <a:cs typeface="メイリオ"/>
              </a:rPr>
              <a:t>22.</a:t>
            </a:r>
            <a:r>
              <a:rPr dirty="0" sz="600" spc="-45">
                <a:solidFill>
                  <a:srgbClr val="201F1F"/>
                </a:solidFill>
                <a:latin typeface="メイリオ"/>
                <a:cs typeface="メイリオ"/>
              </a:rPr>
              <a:t> </a:t>
            </a:r>
            <a:r>
              <a:rPr dirty="0" sz="600">
                <a:solidFill>
                  <a:srgbClr val="201F1F"/>
                </a:solidFill>
                <a:latin typeface="メイリオ"/>
                <a:cs typeface="メイリオ"/>
              </a:rPr>
              <a:t>Takahashi</a:t>
            </a:r>
            <a:r>
              <a:rPr dirty="0" sz="600" spc="-25">
                <a:solidFill>
                  <a:srgbClr val="201F1F"/>
                </a:solidFill>
                <a:latin typeface="メイリオ"/>
                <a:cs typeface="メイリオ"/>
              </a:rPr>
              <a:t> </a:t>
            </a:r>
            <a:r>
              <a:rPr dirty="0" sz="600">
                <a:solidFill>
                  <a:srgbClr val="201F1F"/>
                </a:solidFill>
                <a:latin typeface="メイリオ"/>
                <a:cs typeface="メイリオ"/>
              </a:rPr>
              <a:t>N,</a:t>
            </a:r>
            <a:r>
              <a:rPr dirty="0" sz="600" spc="-30">
                <a:solidFill>
                  <a:srgbClr val="201F1F"/>
                </a:solidFill>
                <a:latin typeface="メイリオ"/>
                <a:cs typeface="メイリオ"/>
              </a:rPr>
              <a:t> </a:t>
            </a:r>
            <a:r>
              <a:rPr dirty="0" sz="600">
                <a:solidFill>
                  <a:srgbClr val="201F1F"/>
                </a:solidFill>
                <a:latin typeface="メイリオ"/>
                <a:cs typeface="メイリオ"/>
              </a:rPr>
              <a:t>Matsumoto</a:t>
            </a:r>
            <a:r>
              <a:rPr dirty="0" sz="600" spc="-25">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Nakatsuka</a:t>
            </a:r>
            <a:r>
              <a:rPr dirty="0" sz="600" spc="-25">
                <a:solidFill>
                  <a:srgbClr val="201F1F"/>
                </a:solidFill>
                <a:latin typeface="メイリオ"/>
                <a:cs typeface="メイリオ"/>
              </a:rPr>
              <a:t> </a:t>
            </a:r>
            <a:r>
              <a:rPr dirty="0" sz="600">
                <a:solidFill>
                  <a:srgbClr val="201F1F"/>
                </a:solidFill>
                <a:latin typeface="メイリオ"/>
                <a:cs typeface="メイリオ"/>
              </a:rPr>
              <a:t>Y,</a:t>
            </a:r>
            <a:r>
              <a:rPr dirty="0" sz="600" spc="-35">
                <a:solidFill>
                  <a:srgbClr val="201F1F"/>
                </a:solidFill>
                <a:latin typeface="メイリオ"/>
                <a:cs typeface="メイリオ"/>
              </a:rPr>
              <a:t> </a:t>
            </a:r>
            <a:r>
              <a:rPr dirty="0" sz="600">
                <a:solidFill>
                  <a:srgbClr val="201F1F"/>
                </a:solidFill>
                <a:latin typeface="メイリオ"/>
                <a:cs typeface="メイリオ"/>
              </a:rPr>
              <a:t>Murase</a:t>
            </a:r>
            <a:r>
              <a:rPr dirty="0" sz="600" spc="-20">
                <a:solidFill>
                  <a:srgbClr val="201F1F"/>
                </a:solidFill>
                <a:latin typeface="メイリオ"/>
                <a:cs typeface="メイリオ"/>
              </a:rPr>
              <a:t> </a:t>
            </a:r>
            <a:r>
              <a:rPr dirty="0" sz="600">
                <a:solidFill>
                  <a:srgbClr val="201F1F"/>
                </a:solidFill>
                <a:latin typeface="メイリオ"/>
                <a:cs typeface="メイリオ"/>
              </a:rPr>
              <a:t>K,</a:t>
            </a:r>
            <a:r>
              <a:rPr dirty="0" sz="600" spc="-35">
                <a:solidFill>
                  <a:srgbClr val="201F1F"/>
                </a:solidFill>
                <a:latin typeface="メイリオ"/>
                <a:cs typeface="メイリオ"/>
              </a:rPr>
              <a:t> </a:t>
            </a:r>
            <a:r>
              <a:rPr dirty="0" sz="600">
                <a:solidFill>
                  <a:srgbClr val="201F1F"/>
                </a:solidFill>
                <a:latin typeface="メイリオ"/>
                <a:cs typeface="メイリオ"/>
              </a:rPr>
              <a:t>Tabara</a:t>
            </a:r>
            <a:r>
              <a:rPr dirty="0" sz="600" spc="-25">
                <a:solidFill>
                  <a:srgbClr val="201F1F"/>
                </a:solidFill>
                <a:latin typeface="メイリオ"/>
                <a:cs typeface="メイリオ"/>
              </a:rPr>
              <a:t> </a:t>
            </a:r>
            <a:r>
              <a:rPr dirty="0" sz="600">
                <a:solidFill>
                  <a:srgbClr val="201F1F"/>
                </a:solidFill>
                <a:latin typeface="メイリオ"/>
                <a:cs typeface="メイリオ"/>
              </a:rPr>
              <a:t>Y,</a:t>
            </a:r>
            <a:r>
              <a:rPr dirty="0" sz="600" spc="-30">
                <a:solidFill>
                  <a:srgbClr val="201F1F"/>
                </a:solidFill>
                <a:latin typeface="メイリオ"/>
                <a:cs typeface="メイリオ"/>
              </a:rPr>
              <a:t> </a:t>
            </a:r>
            <a:r>
              <a:rPr dirty="0" sz="600">
                <a:solidFill>
                  <a:srgbClr val="201F1F"/>
                </a:solidFill>
                <a:latin typeface="メイリオ"/>
                <a:cs typeface="メイリオ"/>
              </a:rPr>
              <a:t>Takeyama</a:t>
            </a:r>
            <a:r>
              <a:rPr dirty="0" sz="600" spc="-25">
                <a:solidFill>
                  <a:srgbClr val="201F1F"/>
                </a:solidFill>
                <a:latin typeface="メイリオ"/>
                <a:cs typeface="メイリオ"/>
              </a:rPr>
              <a:t> H,</a:t>
            </a:r>
            <a:r>
              <a:rPr dirty="0" sz="600" spc="500">
                <a:solidFill>
                  <a:srgbClr val="201F1F"/>
                </a:solidFill>
                <a:latin typeface="メイリオ"/>
                <a:cs typeface="メイリオ"/>
              </a:rPr>
              <a:t> </a:t>
            </a:r>
            <a:r>
              <a:rPr dirty="0" sz="600">
                <a:solidFill>
                  <a:srgbClr val="201F1F"/>
                </a:solidFill>
                <a:latin typeface="メイリオ"/>
                <a:cs typeface="メイリオ"/>
              </a:rPr>
              <a:t>Minami</a:t>
            </a:r>
            <a:r>
              <a:rPr dirty="0" sz="600" spc="-30">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Hamada</a:t>
            </a:r>
            <a:r>
              <a:rPr dirty="0" sz="600" spc="-15">
                <a:solidFill>
                  <a:srgbClr val="201F1F"/>
                </a:solidFill>
                <a:latin typeface="メイリオ"/>
                <a:cs typeface="メイリオ"/>
              </a:rPr>
              <a:t> </a:t>
            </a:r>
            <a:r>
              <a:rPr dirty="0" sz="600">
                <a:solidFill>
                  <a:srgbClr val="201F1F"/>
                </a:solidFill>
                <a:latin typeface="メイリオ"/>
                <a:cs typeface="メイリオ"/>
              </a:rPr>
              <a:t>S,</a:t>
            </a:r>
            <a:r>
              <a:rPr dirty="0" sz="600" spc="-30">
                <a:solidFill>
                  <a:srgbClr val="201F1F"/>
                </a:solidFill>
                <a:latin typeface="メイリオ"/>
                <a:cs typeface="メイリオ"/>
              </a:rPr>
              <a:t> </a:t>
            </a:r>
            <a:r>
              <a:rPr dirty="0" sz="600">
                <a:solidFill>
                  <a:srgbClr val="201F1F"/>
                </a:solidFill>
                <a:latin typeface="メイリオ"/>
                <a:cs typeface="メイリオ"/>
              </a:rPr>
              <a:t>Kanai</a:t>
            </a:r>
            <a:r>
              <a:rPr dirty="0" sz="600" spc="-20">
                <a:solidFill>
                  <a:srgbClr val="201F1F"/>
                </a:solidFill>
                <a:latin typeface="メイリオ"/>
                <a:cs typeface="メイリオ"/>
              </a:rPr>
              <a:t> </a:t>
            </a:r>
            <a:r>
              <a:rPr dirty="0" sz="600">
                <a:solidFill>
                  <a:srgbClr val="201F1F"/>
                </a:solidFill>
                <a:latin typeface="メイリオ"/>
                <a:cs typeface="メイリオ"/>
              </a:rPr>
              <a:t>O,</a:t>
            </a:r>
            <a:r>
              <a:rPr dirty="0" sz="600" spc="-10">
                <a:solidFill>
                  <a:srgbClr val="201F1F"/>
                </a:solidFill>
                <a:latin typeface="メイリオ"/>
                <a:cs typeface="メイリオ"/>
              </a:rPr>
              <a:t> </a:t>
            </a:r>
            <a:r>
              <a:rPr dirty="0" sz="600">
                <a:solidFill>
                  <a:srgbClr val="201F1F"/>
                </a:solidFill>
                <a:latin typeface="メイリオ"/>
                <a:cs typeface="メイリオ"/>
              </a:rPr>
              <a:t>Tanizawa</a:t>
            </a:r>
            <a:r>
              <a:rPr dirty="0" sz="600" spc="-20">
                <a:solidFill>
                  <a:srgbClr val="201F1F"/>
                </a:solidFill>
                <a:latin typeface="メイリオ"/>
                <a:cs typeface="メイリオ"/>
              </a:rPr>
              <a:t> </a:t>
            </a:r>
            <a:r>
              <a:rPr dirty="0" sz="600">
                <a:solidFill>
                  <a:srgbClr val="201F1F"/>
                </a:solidFill>
                <a:latin typeface="メイリオ"/>
                <a:cs typeface="メイリオ"/>
              </a:rPr>
              <a:t>K,</a:t>
            </a:r>
            <a:r>
              <a:rPr dirty="0" sz="600" spc="-30">
                <a:solidFill>
                  <a:srgbClr val="201F1F"/>
                </a:solidFill>
                <a:latin typeface="メイリオ"/>
                <a:cs typeface="メイリオ"/>
              </a:rPr>
              <a:t> </a:t>
            </a:r>
            <a:r>
              <a:rPr dirty="0" sz="600">
                <a:solidFill>
                  <a:srgbClr val="201F1F"/>
                </a:solidFill>
                <a:latin typeface="メイリオ"/>
                <a:cs typeface="メイリオ"/>
              </a:rPr>
              <a:t>et</a:t>
            </a:r>
            <a:r>
              <a:rPr dirty="0" sz="600" spc="-25">
                <a:solidFill>
                  <a:srgbClr val="201F1F"/>
                </a:solidFill>
                <a:latin typeface="メイリオ"/>
                <a:cs typeface="メイリオ"/>
              </a:rPr>
              <a:t> </a:t>
            </a:r>
            <a:r>
              <a:rPr dirty="0" sz="600">
                <a:solidFill>
                  <a:srgbClr val="201F1F"/>
                </a:solidFill>
                <a:latin typeface="メイリオ"/>
                <a:cs typeface="メイリオ"/>
              </a:rPr>
              <a:t>al.</a:t>
            </a:r>
            <a:r>
              <a:rPr dirty="0" sz="600" spc="-30">
                <a:solidFill>
                  <a:srgbClr val="201F1F"/>
                </a:solidFill>
                <a:latin typeface="メイリオ"/>
                <a:cs typeface="メイリオ"/>
              </a:rPr>
              <a:t> </a:t>
            </a:r>
            <a:r>
              <a:rPr dirty="0" sz="600">
                <a:solidFill>
                  <a:srgbClr val="201F1F"/>
                </a:solidFill>
                <a:latin typeface="メイリオ"/>
                <a:cs typeface="メイリオ"/>
              </a:rPr>
              <a:t>Differences</a:t>
            </a:r>
            <a:r>
              <a:rPr dirty="0" sz="600" spc="-20">
                <a:solidFill>
                  <a:srgbClr val="201F1F"/>
                </a:solidFill>
                <a:latin typeface="メイリオ"/>
                <a:cs typeface="メイリオ"/>
              </a:rPr>
              <a:t> </a:t>
            </a:r>
            <a:r>
              <a:rPr dirty="0" sz="600" spc="-10">
                <a:solidFill>
                  <a:srgbClr val="201F1F"/>
                </a:solidFill>
                <a:latin typeface="メイリオ"/>
                <a:cs typeface="メイリオ"/>
              </a:rPr>
              <a:t>between</a:t>
            </a:r>
            <a:r>
              <a:rPr dirty="0" sz="600" spc="500">
                <a:solidFill>
                  <a:srgbClr val="201F1F"/>
                </a:solidFill>
                <a:latin typeface="メイリオ"/>
                <a:cs typeface="メイリオ"/>
              </a:rPr>
              <a:t> </a:t>
            </a:r>
            <a:r>
              <a:rPr dirty="0" sz="600">
                <a:solidFill>
                  <a:srgbClr val="201F1F"/>
                </a:solidFill>
                <a:latin typeface="メイリオ"/>
                <a:cs typeface="メイリオ"/>
              </a:rPr>
              <a:t>subjective</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a:solidFill>
                  <a:srgbClr val="201F1F"/>
                </a:solidFill>
                <a:latin typeface="メイリオ"/>
                <a:cs typeface="メイリオ"/>
              </a:rPr>
              <a:t>objective</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duration</a:t>
            </a:r>
            <a:r>
              <a:rPr dirty="0" sz="600" spc="-25">
                <a:solidFill>
                  <a:srgbClr val="201F1F"/>
                </a:solidFill>
                <a:latin typeface="メイリオ"/>
                <a:cs typeface="メイリオ"/>
              </a:rPr>
              <a:t> </a:t>
            </a:r>
            <a:r>
              <a:rPr dirty="0" sz="600">
                <a:solidFill>
                  <a:srgbClr val="201F1F"/>
                </a:solidFill>
                <a:latin typeface="メイリオ"/>
                <a:cs typeface="メイリオ"/>
              </a:rPr>
              <a:t>according</a:t>
            </a:r>
            <a:r>
              <a:rPr dirty="0" sz="600" spc="-30">
                <a:solidFill>
                  <a:srgbClr val="201F1F"/>
                </a:solidFill>
                <a:latin typeface="メイリオ"/>
                <a:cs typeface="メイリオ"/>
              </a:rPr>
              <a:t> </a:t>
            </a:r>
            <a:r>
              <a:rPr dirty="0" sz="600">
                <a:solidFill>
                  <a:srgbClr val="201F1F"/>
                </a:solidFill>
                <a:latin typeface="メイリオ"/>
                <a:cs typeface="メイリオ"/>
              </a:rPr>
              <a:t>to</a:t>
            </a:r>
            <a:r>
              <a:rPr dirty="0" sz="600" spc="-35">
                <a:solidFill>
                  <a:srgbClr val="201F1F"/>
                </a:solidFill>
                <a:latin typeface="メイリオ"/>
                <a:cs typeface="メイリオ"/>
              </a:rPr>
              <a:t> </a:t>
            </a:r>
            <a:r>
              <a:rPr dirty="0" sz="600">
                <a:solidFill>
                  <a:srgbClr val="201F1F"/>
                </a:solidFill>
                <a:latin typeface="メイリオ"/>
                <a:cs typeface="メイリオ"/>
              </a:rPr>
              <a:t>actual</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spc="-10">
                <a:solidFill>
                  <a:srgbClr val="201F1F"/>
                </a:solidFill>
                <a:latin typeface="メイリオ"/>
                <a:cs typeface="メイリオ"/>
              </a:rPr>
              <a:t>duration</a:t>
            </a:r>
            <a:r>
              <a:rPr dirty="0" sz="600" spc="500">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spc="-10">
                <a:solidFill>
                  <a:srgbClr val="201F1F"/>
                </a:solidFill>
                <a:latin typeface="メイリオ"/>
                <a:cs typeface="メイリオ"/>
              </a:rPr>
              <a:t>sleep-</a:t>
            </a:r>
            <a:r>
              <a:rPr dirty="0" sz="600">
                <a:solidFill>
                  <a:srgbClr val="201F1F"/>
                </a:solidFill>
                <a:latin typeface="メイリオ"/>
                <a:cs typeface="メイリオ"/>
              </a:rPr>
              <a:t>disordered</a:t>
            </a:r>
            <a:r>
              <a:rPr dirty="0" sz="600" spc="-25">
                <a:solidFill>
                  <a:srgbClr val="201F1F"/>
                </a:solidFill>
                <a:latin typeface="メイリオ"/>
                <a:cs typeface="メイリオ"/>
              </a:rPr>
              <a:t> </a:t>
            </a:r>
            <a:r>
              <a:rPr dirty="0" sz="600">
                <a:solidFill>
                  <a:srgbClr val="201F1F"/>
                </a:solidFill>
                <a:latin typeface="メイリオ"/>
                <a:cs typeface="メイリオ"/>
              </a:rPr>
              <a:t>breathing:</a:t>
            </a:r>
            <a:r>
              <a:rPr dirty="0" sz="600" spc="-15">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a:solidFill>
                  <a:srgbClr val="201F1F"/>
                </a:solidFill>
                <a:latin typeface="メイリオ"/>
                <a:cs typeface="メイリオ"/>
              </a:rPr>
              <a:t>Nagahama Study.</a:t>
            </a:r>
            <a:r>
              <a:rPr dirty="0" sz="600" spc="-30">
                <a:solidFill>
                  <a:srgbClr val="201F1F"/>
                </a:solidFill>
                <a:latin typeface="メイリオ"/>
                <a:cs typeface="メイリオ"/>
              </a:rPr>
              <a:t> </a:t>
            </a:r>
            <a:r>
              <a:rPr dirty="0" sz="600">
                <a:solidFill>
                  <a:srgbClr val="201F1F"/>
                </a:solidFill>
                <a:latin typeface="メイリオ"/>
                <a:cs typeface="メイリオ"/>
              </a:rPr>
              <a:t>J</a:t>
            </a:r>
            <a:r>
              <a:rPr dirty="0" sz="600" spc="-35">
                <a:solidFill>
                  <a:srgbClr val="201F1F"/>
                </a:solidFill>
                <a:latin typeface="メイリオ"/>
                <a:cs typeface="メイリオ"/>
              </a:rPr>
              <a:t> </a:t>
            </a:r>
            <a:r>
              <a:rPr dirty="0" sz="600">
                <a:solidFill>
                  <a:srgbClr val="201F1F"/>
                </a:solidFill>
                <a:latin typeface="メイリオ"/>
                <a:cs typeface="メイリオ"/>
              </a:rPr>
              <a:t>Clin</a:t>
            </a:r>
            <a:r>
              <a:rPr dirty="0" sz="600" spc="-40">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spc="-25">
                <a:solidFill>
                  <a:srgbClr val="201F1F"/>
                </a:solidFill>
                <a:latin typeface="メイリオ"/>
                <a:cs typeface="メイリオ"/>
              </a:rPr>
              <a:t>Med</a:t>
            </a:r>
            <a:endParaRPr sz="600">
              <a:latin typeface="メイリオ"/>
              <a:cs typeface="メイリオ"/>
            </a:endParaRPr>
          </a:p>
          <a:p>
            <a:pPr marL="156845">
              <a:lnSpc>
                <a:spcPct val="100000"/>
              </a:lnSpc>
            </a:pPr>
            <a:r>
              <a:rPr dirty="0" sz="600">
                <a:solidFill>
                  <a:srgbClr val="201F1F"/>
                </a:solidFill>
                <a:latin typeface="メイリオ"/>
                <a:cs typeface="メイリオ"/>
              </a:rPr>
              <a:t>18:</a:t>
            </a:r>
            <a:r>
              <a:rPr dirty="0" sz="600" spc="-15">
                <a:solidFill>
                  <a:srgbClr val="201F1F"/>
                </a:solidFill>
                <a:latin typeface="メイリオ"/>
                <a:cs typeface="メイリオ"/>
              </a:rPr>
              <a:t> </a:t>
            </a:r>
            <a:r>
              <a:rPr dirty="0" sz="600" spc="-10">
                <a:solidFill>
                  <a:srgbClr val="201F1F"/>
                </a:solidFill>
                <a:latin typeface="メイリオ"/>
                <a:cs typeface="メイリオ"/>
              </a:rPr>
              <a:t>851-</a:t>
            </a:r>
            <a:r>
              <a:rPr dirty="0" sz="600">
                <a:solidFill>
                  <a:srgbClr val="201F1F"/>
                </a:solidFill>
                <a:latin typeface="メイリオ"/>
                <a:cs typeface="メイリオ"/>
              </a:rPr>
              <a:t>859,</a:t>
            </a:r>
            <a:r>
              <a:rPr dirty="0" sz="600" spc="5">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56845" marR="161925" indent="-144780">
              <a:lnSpc>
                <a:spcPct val="100000"/>
              </a:lnSpc>
              <a:spcBef>
                <a:spcPts val="405"/>
              </a:spcBef>
            </a:pPr>
            <a:r>
              <a:rPr dirty="0" sz="600">
                <a:solidFill>
                  <a:srgbClr val="201F1F"/>
                </a:solidFill>
                <a:latin typeface="メイリオ"/>
                <a:cs typeface="メイリオ"/>
              </a:rPr>
              <a:t>23.</a:t>
            </a:r>
            <a:r>
              <a:rPr dirty="0" sz="600" spc="-40">
                <a:solidFill>
                  <a:srgbClr val="201F1F"/>
                </a:solidFill>
                <a:latin typeface="メイリオ"/>
                <a:cs typeface="メイリオ"/>
              </a:rPr>
              <a:t> </a:t>
            </a:r>
            <a:r>
              <a:rPr dirty="0" sz="600">
                <a:solidFill>
                  <a:srgbClr val="201F1F"/>
                </a:solidFill>
                <a:latin typeface="メイリオ"/>
                <a:cs typeface="メイリオ"/>
              </a:rPr>
              <a:t>Kawai</a:t>
            </a:r>
            <a:r>
              <a:rPr dirty="0" sz="600" spc="-25">
                <a:solidFill>
                  <a:srgbClr val="201F1F"/>
                </a:solidFill>
                <a:latin typeface="メイリオ"/>
                <a:cs typeface="メイリオ"/>
              </a:rPr>
              <a:t> </a:t>
            </a:r>
            <a:r>
              <a:rPr dirty="0" sz="600">
                <a:solidFill>
                  <a:srgbClr val="201F1F"/>
                </a:solidFill>
                <a:latin typeface="メイリオ"/>
                <a:cs typeface="メイリオ"/>
              </a:rPr>
              <a:t>K,</a:t>
            </a:r>
            <a:r>
              <a:rPr dirty="0" sz="600" spc="-10">
                <a:solidFill>
                  <a:srgbClr val="201F1F"/>
                </a:solidFill>
                <a:latin typeface="メイリオ"/>
                <a:cs typeface="メイリオ"/>
              </a:rPr>
              <a:t> </a:t>
            </a:r>
            <a:r>
              <a:rPr dirty="0" sz="600">
                <a:solidFill>
                  <a:srgbClr val="201F1F"/>
                </a:solidFill>
                <a:latin typeface="メイリオ"/>
                <a:cs typeface="メイリオ"/>
              </a:rPr>
              <a:t>Iwamoto</a:t>
            </a:r>
            <a:r>
              <a:rPr dirty="0" sz="600" spc="-20">
                <a:solidFill>
                  <a:srgbClr val="201F1F"/>
                </a:solidFill>
                <a:latin typeface="メイリオ"/>
                <a:cs typeface="メイリオ"/>
              </a:rPr>
              <a:t> </a:t>
            </a:r>
            <a:r>
              <a:rPr dirty="0" sz="600">
                <a:solidFill>
                  <a:srgbClr val="201F1F"/>
                </a:solidFill>
                <a:latin typeface="メイリオ"/>
                <a:cs typeface="メイリオ"/>
              </a:rPr>
              <a:t>K,</a:t>
            </a:r>
            <a:r>
              <a:rPr dirty="0" sz="600" spc="-25">
                <a:solidFill>
                  <a:srgbClr val="201F1F"/>
                </a:solidFill>
                <a:latin typeface="メイリオ"/>
                <a:cs typeface="メイリオ"/>
              </a:rPr>
              <a:t> </a:t>
            </a:r>
            <a:r>
              <a:rPr dirty="0" sz="600">
                <a:solidFill>
                  <a:srgbClr val="201F1F"/>
                </a:solidFill>
                <a:latin typeface="メイリオ"/>
                <a:cs typeface="メイリオ"/>
              </a:rPr>
              <a:t>Miyata</a:t>
            </a:r>
            <a:r>
              <a:rPr dirty="0" sz="600" spc="-30">
                <a:solidFill>
                  <a:srgbClr val="201F1F"/>
                </a:solidFill>
                <a:latin typeface="メイリオ"/>
                <a:cs typeface="メイリオ"/>
              </a:rPr>
              <a:t> </a:t>
            </a:r>
            <a:r>
              <a:rPr dirty="0" sz="600">
                <a:solidFill>
                  <a:srgbClr val="201F1F"/>
                </a:solidFill>
                <a:latin typeface="メイリオ"/>
                <a:cs typeface="メイリオ"/>
              </a:rPr>
              <a:t>S,</a:t>
            </a:r>
            <a:r>
              <a:rPr dirty="0" sz="600" spc="-25">
                <a:solidFill>
                  <a:srgbClr val="201F1F"/>
                </a:solidFill>
                <a:latin typeface="メイリオ"/>
                <a:cs typeface="メイリオ"/>
              </a:rPr>
              <a:t> </a:t>
            </a:r>
            <a:r>
              <a:rPr dirty="0" sz="600">
                <a:solidFill>
                  <a:srgbClr val="201F1F"/>
                </a:solidFill>
                <a:latin typeface="メイリオ"/>
                <a:cs typeface="メイリオ"/>
              </a:rPr>
              <a:t>Okada</a:t>
            </a:r>
            <a:r>
              <a:rPr dirty="0" sz="600" spc="-15">
                <a:solidFill>
                  <a:srgbClr val="201F1F"/>
                </a:solidFill>
                <a:latin typeface="メイリオ"/>
                <a:cs typeface="メイリオ"/>
              </a:rPr>
              <a:t> </a:t>
            </a:r>
            <a:r>
              <a:rPr dirty="0" sz="600">
                <a:solidFill>
                  <a:srgbClr val="201F1F"/>
                </a:solidFill>
                <a:latin typeface="メイリオ"/>
                <a:cs typeface="メイリオ"/>
              </a:rPr>
              <a:t>I,</a:t>
            </a:r>
            <a:r>
              <a:rPr dirty="0" sz="600" spc="-30">
                <a:solidFill>
                  <a:srgbClr val="201F1F"/>
                </a:solidFill>
                <a:latin typeface="メイリオ"/>
                <a:cs typeface="メイリオ"/>
              </a:rPr>
              <a:t> </a:t>
            </a:r>
            <a:r>
              <a:rPr dirty="0" sz="600">
                <a:solidFill>
                  <a:srgbClr val="201F1F"/>
                </a:solidFill>
                <a:latin typeface="メイリオ"/>
                <a:cs typeface="メイリオ"/>
              </a:rPr>
              <a:t>Ando</a:t>
            </a:r>
            <a:r>
              <a:rPr dirty="0" sz="600" spc="-5">
                <a:solidFill>
                  <a:srgbClr val="201F1F"/>
                </a:solidFill>
                <a:latin typeface="メイリオ"/>
                <a:cs typeface="メイリオ"/>
              </a:rPr>
              <a:t> </a:t>
            </a:r>
            <a:r>
              <a:rPr dirty="0" sz="600">
                <a:solidFill>
                  <a:srgbClr val="201F1F"/>
                </a:solidFill>
                <a:latin typeface="メイリオ"/>
                <a:cs typeface="メイリオ"/>
              </a:rPr>
              <a:t>M,</a:t>
            </a:r>
            <a:r>
              <a:rPr dirty="0" sz="600" spc="-15">
                <a:solidFill>
                  <a:srgbClr val="201F1F"/>
                </a:solidFill>
                <a:latin typeface="メイリオ"/>
                <a:cs typeface="メイリオ"/>
              </a:rPr>
              <a:t> </a:t>
            </a:r>
            <a:r>
              <a:rPr dirty="0" sz="600">
                <a:solidFill>
                  <a:srgbClr val="201F1F"/>
                </a:solidFill>
                <a:latin typeface="メイリオ"/>
                <a:cs typeface="メイリオ"/>
              </a:rPr>
              <a:t>Fujishiro</a:t>
            </a:r>
            <a:r>
              <a:rPr dirty="0" sz="600" spc="-25">
                <a:solidFill>
                  <a:srgbClr val="201F1F"/>
                </a:solidFill>
                <a:latin typeface="メイリオ"/>
                <a:cs typeface="メイリオ"/>
              </a:rPr>
              <a:t> </a:t>
            </a:r>
            <a:r>
              <a:rPr dirty="0" sz="600">
                <a:solidFill>
                  <a:srgbClr val="201F1F"/>
                </a:solidFill>
                <a:latin typeface="メイリオ"/>
                <a:cs typeface="メイリオ"/>
              </a:rPr>
              <a:t>H,</a:t>
            </a:r>
            <a:r>
              <a:rPr dirty="0" sz="600" spc="-10">
                <a:solidFill>
                  <a:srgbClr val="201F1F"/>
                </a:solidFill>
                <a:latin typeface="メイリオ"/>
                <a:cs typeface="メイリオ"/>
              </a:rPr>
              <a:t> </a:t>
            </a:r>
            <a:r>
              <a:rPr dirty="0" sz="600">
                <a:solidFill>
                  <a:srgbClr val="201F1F"/>
                </a:solidFill>
                <a:latin typeface="メイリオ"/>
                <a:cs typeface="メイリオ"/>
              </a:rPr>
              <a:t>Noda</a:t>
            </a:r>
            <a:r>
              <a:rPr dirty="0" sz="600" spc="-20">
                <a:solidFill>
                  <a:srgbClr val="201F1F"/>
                </a:solidFill>
                <a:latin typeface="メイリオ"/>
                <a:cs typeface="メイリオ"/>
              </a:rPr>
              <a:t> </a:t>
            </a:r>
            <a:r>
              <a:rPr dirty="0" sz="600" spc="-25">
                <a:solidFill>
                  <a:srgbClr val="201F1F"/>
                </a:solidFill>
                <a:latin typeface="メイリオ"/>
                <a:cs typeface="メイリオ"/>
              </a:rPr>
              <a:t>A,</a:t>
            </a:r>
            <a:r>
              <a:rPr dirty="0" sz="600" spc="500">
                <a:solidFill>
                  <a:srgbClr val="201F1F"/>
                </a:solidFill>
                <a:latin typeface="メイリオ"/>
                <a:cs typeface="メイリオ"/>
              </a:rPr>
              <a:t> </a:t>
            </a:r>
            <a:r>
              <a:rPr dirty="0" sz="600">
                <a:solidFill>
                  <a:srgbClr val="201F1F"/>
                </a:solidFill>
                <a:latin typeface="メイリオ"/>
                <a:cs typeface="メイリオ"/>
              </a:rPr>
              <a:t>Ozaki</a:t>
            </a:r>
            <a:r>
              <a:rPr dirty="0" sz="600" spc="-20">
                <a:solidFill>
                  <a:srgbClr val="201F1F"/>
                </a:solidFill>
                <a:latin typeface="メイリオ"/>
                <a:cs typeface="メイリオ"/>
              </a:rPr>
              <a:t> </a:t>
            </a:r>
            <a:r>
              <a:rPr dirty="0" sz="600">
                <a:solidFill>
                  <a:srgbClr val="201F1F"/>
                </a:solidFill>
                <a:latin typeface="メイリオ"/>
                <a:cs typeface="メイリオ"/>
              </a:rPr>
              <a:t>N. A</a:t>
            </a:r>
            <a:r>
              <a:rPr dirty="0" sz="600" spc="-5">
                <a:solidFill>
                  <a:srgbClr val="201F1F"/>
                </a:solidFill>
                <a:latin typeface="メイリオ"/>
                <a:cs typeface="メイリオ"/>
              </a:rPr>
              <a:t> </a:t>
            </a:r>
            <a:r>
              <a:rPr dirty="0" sz="600">
                <a:solidFill>
                  <a:srgbClr val="201F1F"/>
                </a:solidFill>
                <a:latin typeface="メイリオ"/>
                <a:cs typeface="メイリオ"/>
              </a:rPr>
              <a:t>study</a:t>
            </a:r>
            <a:r>
              <a:rPr dirty="0" sz="600" spc="-10">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factors</a:t>
            </a:r>
            <a:r>
              <a:rPr dirty="0" sz="600" spc="-10">
                <a:solidFill>
                  <a:srgbClr val="201F1F"/>
                </a:solidFill>
                <a:latin typeface="メイリオ"/>
                <a:cs typeface="メイリオ"/>
              </a:rPr>
              <a:t> </a:t>
            </a:r>
            <a:r>
              <a:rPr dirty="0" sz="600">
                <a:solidFill>
                  <a:srgbClr val="201F1F"/>
                </a:solidFill>
                <a:latin typeface="メイリオ"/>
                <a:cs typeface="メイリオ"/>
              </a:rPr>
              <a:t>causing</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state</a:t>
            </a:r>
            <a:r>
              <a:rPr dirty="0" sz="600" spc="-5">
                <a:solidFill>
                  <a:srgbClr val="201F1F"/>
                </a:solidFill>
                <a:latin typeface="メイリオ"/>
                <a:cs typeface="メイリオ"/>
              </a:rPr>
              <a:t> </a:t>
            </a:r>
            <a:r>
              <a:rPr dirty="0" sz="600" spc="-10">
                <a:solidFill>
                  <a:srgbClr val="201F1F"/>
                </a:solidFill>
                <a:latin typeface="メイリオ"/>
                <a:cs typeface="メイリオ"/>
              </a:rPr>
              <a:t>misperception</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5">
                <a:solidFill>
                  <a:srgbClr val="201F1F"/>
                </a:solidFill>
                <a:latin typeface="メイリオ"/>
                <a:cs typeface="メイリオ"/>
              </a:rPr>
              <a:t> </a:t>
            </a:r>
            <a:r>
              <a:rPr dirty="0" sz="600" spc="-10">
                <a:solidFill>
                  <a:srgbClr val="201F1F"/>
                </a:solidFill>
                <a:latin typeface="メイリオ"/>
                <a:cs typeface="メイリオ"/>
              </a:rPr>
              <a:t>patients</a:t>
            </a:r>
            <a:r>
              <a:rPr dirty="0" sz="600" spc="500">
                <a:solidFill>
                  <a:srgbClr val="201F1F"/>
                </a:solidFill>
                <a:latin typeface="メイリオ"/>
                <a:cs typeface="メイリオ"/>
              </a:rPr>
              <a:t> </a:t>
            </a:r>
            <a:r>
              <a:rPr dirty="0" sz="600">
                <a:solidFill>
                  <a:srgbClr val="201F1F"/>
                </a:solidFill>
                <a:latin typeface="メイリオ"/>
                <a:cs typeface="メイリオ"/>
              </a:rPr>
              <a:t>with</a:t>
            </a:r>
            <a:r>
              <a:rPr dirty="0" sz="600" spc="-20">
                <a:solidFill>
                  <a:srgbClr val="201F1F"/>
                </a:solidFill>
                <a:latin typeface="メイリオ"/>
                <a:cs typeface="メイリオ"/>
              </a:rPr>
              <a:t> </a:t>
            </a:r>
            <a:r>
              <a:rPr dirty="0" sz="600" spc="-10">
                <a:solidFill>
                  <a:srgbClr val="201F1F"/>
                </a:solidFill>
                <a:latin typeface="メイリオ"/>
                <a:cs typeface="メイリオ"/>
              </a:rPr>
              <a:t>depression.</a:t>
            </a:r>
            <a:r>
              <a:rPr dirty="0" sz="600" spc="5">
                <a:solidFill>
                  <a:srgbClr val="201F1F"/>
                </a:solidFill>
                <a:latin typeface="メイリオ"/>
                <a:cs typeface="メイリオ"/>
              </a:rPr>
              <a:t> </a:t>
            </a:r>
            <a:r>
              <a:rPr dirty="0" sz="600">
                <a:solidFill>
                  <a:srgbClr val="201F1F"/>
                </a:solidFill>
                <a:latin typeface="メイリオ"/>
                <a:cs typeface="メイリオ"/>
              </a:rPr>
              <a:t>Nat Sci</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a:solidFill>
                  <a:srgbClr val="201F1F"/>
                </a:solidFill>
                <a:latin typeface="メイリオ"/>
                <a:cs typeface="メイリオ"/>
              </a:rPr>
              <a:t>14: </a:t>
            </a:r>
            <a:r>
              <a:rPr dirty="0" sz="600" spc="-10">
                <a:solidFill>
                  <a:srgbClr val="201F1F"/>
                </a:solidFill>
                <a:latin typeface="メイリオ"/>
                <a:cs typeface="メイリオ"/>
              </a:rPr>
              <a:t>1273-</a:t>
            </a:r>
            <a:r>
              <a:rPr dirty="0" sz="600">
                <a:solidFill>
                  <a:srgbClr val="201F1F"/>
                </a:solidFill>
                <a:latin typeface="メイリオ"/>
                <a:cs typeface="メイリオ"/>
              </a:rPr>
              <a:t>1283,</a:t>
            </a:r>
            <a:r>
              <a:rPr dirty="0" sz="600" spc="30">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56845" marR="88900" indent="-144780">
              <a:lnSpc>
                <a:spcPct val="100000"/>
              </a:lnSpc>
              <a:spcBef>
                <a:spcPts val="395"/>
              </a:spcBef>
            </a:pPr>
            <a:r>
              <a:rPr dirty="0" sz="600">
                <a:solidFill>
                  <a:srgbClr val="201F1F"/>
                </a:solidFill>
                <a:latin typeface="メイリオ"/>
                <a:cs typeface="メイリオ"/>
              </a:rPr>
              <a:t>24.</a:t>
            </a:r>
            <a:r>
              <a:rPr dirty="0" sz="600" spc="-40">
                <a:solidFill>
                  <a:srgbClr val="201F1F"/>
                </a:solidFill>
                <a:latin typeface="メイリオ"/>
                <a:cs typeface="メイリオ"/>
              </a:rPr>
              <a:t> </a:t>
            </a:r>
            <a:r>
              <a:rPr dirty="0" sz="600">
                <a:solidFill>
                  <a:srgbClr val="201F1F"/>
                </a:solidFill>
                <a:latin typeface="メイリオ"/>
                <a:cs typeface="メイリオ"/>
              </a:rPr>
              <a:t>Aurora</a:t>
            </a:r>
            <a:r>
              <a:rPr dirty="0" sz="600" spc="-20">
                <a:solidFill>
                  <a:srgbClr val="201F1F"/>
                </a:solidFill>
                <a:latin typeface="メイリオ"/>
                <a:cs typeface="メイリオ"/>
              </a:rPr>
              <a:t> </a:t>
            </a:r>
            <a:r>
              <a:rPr dirty="0" sz="600">
                <a:solidFill>
                  <a:srgbClr val="201F1F"/>
                </a:solidFill>
                <a:latin typeface="メイリオ"/>
                <a:cs typeface="メイリオ"/>
              </a:rPr>
              <a:t>RN,</a:t>
            </a:r>
            <a:r>
              <a:rPr dirty="0" sz="600" spc="-5">
                <a:solidFill>
                  <a:srgbClr val="201F1F"/>
                </a:solidFill>
                <a:latin typeface="メイリオ"/>
                <a:cs typeface="メイリオ"/>
              </a:rPr>
              <a:t> </a:t>
            </a:r>
            <a:r>
              <a:rPr dirty="0" sz="600">
                <a:solidFill>
                  <a:srgbClr val="201F1F"/>
                </a:solidFill>
                <a:latin typeface="メイリオ"/>
                <a:cs typeface="メイリオ"/>
              </a:rPr>
              <a:t>Kristo</a:t>
            </a:r>
            <a:r>
              <a:rPr dirty="0" sz="600" spc="-30">
                <a:solidFill>
                  <a:srgbClr val="201F1F"/>
                </a:solidFill>
                <a:latin typeface="メイリオ"/>
                <a:cs typeface="メイリオ"/>
              </a:rPr>
              <a:t> </a:t>
            </a:r>
            <a:r>
              <a:rPr dirty="0" sz="600">
                <a:solidFill>
                  <a:srgbClr val="201F1F"/>
                </a:solidFill>
                <a:latin typeface="メイリオ"/>
                <a:cs typeface="メイリオ"/>
              </a:rPr>
              <a:t>DA,</a:t>
            </a:r>
            <a:r>
              <a:rPr dirty="0" sz="600" spc="-15">
                <a:solidFill>
                  <a:srgbClr val="201F1F"/>
                </a:solidFill>
                <a:latin typeface="メイリオ"/>
                <a:cs typeface="メイリオ"/>
              </a:rPr>
              <a:t> </a:t>
            </a:r>
            <a:r>
              <a:rPr dirty="0" sz="600">
                <a:solidFill>
                  <a:srgbClr val="201F1F"/>
                </a:solidFill>
                <a:latin typeface="メイリオ"/>
                <a:cs typeface="メイリオ"/>
              </a:rPr>
              <a:t>Bista</a:t>
            </a:r>
            <a:r>
              <a:rPr dirty="0" sz="600" spc="-35">
                <a:solidFill>
                  <a:srgbClr val="201F1F"/>
                </a:solidFill>
                <a:latin typeface="メイリオ"/>
                <a:cs typeface="メイリオ"/>
              </a:rPr>
              <a:t> </a:t>
            </a:r>
            <a:r>
              <a:rPr dirty="0" sz="600">
                <a:solidFill>
                  <a:srgbClr val="201F1F"/>
                </a:solidFill>
                <a:latin typeface="メイリオ"/>
                <a:cs typeface="メイリオ"/>
              </a:rPr>
              <a:t>SR,</a:t>
            </a:r>
            <a:r>
              <a:rPr dirty="0" sz="600" spc="-30">
                <a:solidFill>
                  <a:srgbClr val="201F1F"/>
                </a:solidFill>
                <a:latin typeface="メイリオ"/>
                <a:cs typeface="メイリオ"/>
              </a:rPr>
              <a:t> </a:t>
            </a:r>
            <a:r>
              <a:rPr dirty="0" sz="600">
                <a:solidFill>
                  <a:srgbClr val="201F1F"/>
                </a:solidFill>
                <a:latin typeface="メイリオ"/>
                <a:cs typeface="メイリオ"/>
              </a:rPr>
              <a:t>Rowley</a:t>
            </a:r>
            <a:r>
              <a:rPr dirty="0" sz="600" spc="-35">
                <a:solidFill>
                  <a:srgbClr val="201F1F"/>
                </a:solidFill>
                <a:latin typeface="メイリオ"/>
                <a:cs typeface="メイリオ"/>
              </a:rPr>
              <a:t> </a:t>
            </a:r>
            <a:r>
              <a:rPr dirty="0" sz="600">
                <a:solidFill>
                  <a:srgbClr val="201F1F"/>
                </a:solidFill>
                <a:latin typeface="メイリオ"/>
                <a:cs typeface="メイリオ"/>
              </a:rPr>
              <a:t>JA,</a:t>
            </a:r>
            <a:r>
              <a:rPr dirty="0" sz="600" spc="-15">
                <a:solidFill>
                  <a:srgbClr val="201F1F"/>
                </a:solidFill>
                <a:latin typeface="メイリオ"/>
                <a:cs typeface="メイリオ"/>
              </a:rPr>
              <a:t> </a:t>
            </a:r>
            <a:r>
              <a:rPr dirty="0" sz="600">
                <a:solidFill>
                  <a:srgbClr val="201F1F"/>
                </a:solidFill>
                <a:latin typeface="メイリオ"/>
                <a:cs typeface="メイリオ"/>
              </a:rPr>
              <a:t>Zak</a:t>
            </a:r>
            <a:r>
              <a:rPr dirty="0" sz="600" spc="-35">
                <a:solidFill>
                  <a:srgbClr val="201F1F"/>
                </a:solidFill>
                <a:latin typeface="メイリオ"/>
                <a:cs typeface="メイリオ"/>
              </a:rPr>
              <a:t> </a:t>
            </a:r>
            <a:r>
              <a:rPr dirty="0" sz="600">
                <a:solidFill>
                  <a:srgbClr val="201F1F"/>
                </a:solidFill>
                <a:latin typeface="メイリオ"/>
                <a:cs typeface="メイリオ"/>
              </a:rPr>
              <a:t>RS,</a:t>
            </a:r>
            <a:r>
              <a:rPr dirty="0" sz="600" spc="-30">
                <a:solidFill>
                  <a:srgbClr val="201F1F"/>
                </a:solidFill>
                <a:latin typeface="メイリオ"/>
                <a:cs typeface="メイリオ"/>
              </a:rPr>
              <a:t> </a:t>
            </a:r>
            <a:r>
              <a:rPr dirty="0" sz="600">
                <a:solidFill>
                  <a:srgbClr val="201F1F"/>
                </a:solidFill>
                <a:latin typeface="メイリオ"/>
                <a:cs typeface="メイリオ"/>
              </a:rPr>
              <a:t>Casey</a:t>
            </a:r>
            <a:r>
              <a:rPr dirty="0" sz="600" spc="-25">
                <a:solidFill>
                  <a:srgbClr val="201F1F"/>
                </a:solidFill>
                <a:latin typeface="メイリオ"/>
                <a:cs typeface="メイリオ"/>
              </a:rPr>
              <a:t> </a:t>
            </a:r>
            <a:r>
              <a:rPr dirty="0" sz="600">
                <a:solidFill>
                  <a:srgbClr val="201F1F"/>
                </a:solidFill>
                <a:latin typeface="メイリオ"/>
                <a:cs typeface="メイリオ"/>
              </a:rPr>
              <a:t>KR, Lamm</a:t>
            </a:r>
            <a:r>
              <a:rPr dirty="0" sz="600" spc="-30">
                <a:solidFill>
                  <a:srgbClr val="201F1F"/>
                </a:solidFill>
                <a:latin typeface="メイリオ"/>
                <a:cs typeface="メイリオ"/>
              </a:rPr>
              <a:t> </a:t>
            </a:r>
            <a:r>
              <a:rPr dirty="0" sz="600" spc="-25">
                <a:solidFill>
                  <a:srgbClr val="201F1F"/>
                </a:solidFill>
                <a:latin typeface="メイリオ"/>
                <a:cs typeface="メイリオ"/>
              </a:rPr>
              <a:t>CI,</a:t>
            </a:r>
            <a:r>
              <a:rPr dirty="0" sz="600" spc="500">
                <a:solidFill>
                  <a:srgbClr val="201F1F"/>
                </a:solidFill>
                <a:latin typeface="メイリオ"/>
                <a:cs typeface="メイリオ"/>
              </a:rPr>
              <a:t> </a:t>
            </a:r>
            <a:r>
              <a:rPr dirty="0" sz="600">
                <a:solidFill>
                  <a:srgbClr val="201F1F"/>
                </a:solidFill>
                <a:latin typeface="メイリオ"/>
                <a:cs typeface="メイリオ"/>
              </a:rPr>
              <a:t>Tracy</a:t>
            </a:r>
            <a:r>
              <a:rPr dirty="0" sz="600" spc="-30">
                <a:solidFill>
                  <a:srgbClr val="201F1F"/>
                </a:solidFill>
                <a:latin typeface="メイリオ"/>
                <a:cs typeface="メイリオ"/>
              </a:rPr>
              <a:t> </a:t>
            </a:r>
            <a:r>
              <a:rPr dirty="0" sz="600">
                <a:solidFill>
                  <a:srgbClr val="201F1F"/>
                </a:solidFill>
                <a:latin typeface="メイリオ"/>
                <a:cs typeface="メイリオ"/>
              </a:rPr>
              <a:t>SL,</a:t>
            </a:r>
            <a:r>
              <a:rPr dirty="0" sz="600" spc="-35">
                <a:solidFill>
                  <a:srgbClr val="201F1F"/>
                </a:solidFill>
                <a:latin typeface="メイリオ"/>
                <a:cs typeface="メイリオ"/>
              </a:rPr>
              <a:t> </a:t>
            </a:r>
            <a:r>
              <a:rPr dirty="0" sz="600">
                <a:solidFill>
                  <a:srgbClr val="201F1F"/>
                </a:solidFill>
                <a:latin typeface="メイリオ"/>
                <a:cs typeface="メイリオ"/>
              </a:rPr>
              <a:t>Rosenberg</a:t>
            </a:r>
            <a:r>
              <a:rPr dirty="0" sz="600" spc="-20">
                <a:solidFill>
                  <a:srgbClr val="201F1F"/>
                </a:solidFill>
                <a:latin typeface="メイリオ"/>
                <a:cs typeface="メイリオ"/>
              </a:rPr>
              <a:t> </a:t>
            </a:r>
            <a:r>
              <a:rPr dirty="0" sz="600">
                <a:solidFill>
                  <a:srgbClr val="201F1F"/>
                </a:solidFill>
                <a:latin typeface="メイリオ"/>
                <a:cs typeface="メイリオ"/>
              </a:rPr>
              <a:t>RS;</a:t>
            </a:r>
            <a:r>
              <a:rPr dirty="0" sz="600" spc="-35">
                <a:solidFill>
                  <a:srgbClr val="201F1F"/>
                </a:solidFill>
                <a:latin typeface="メイリオ"/>
                <a:cs typeface="メイリオ"/>
              </a:rPr>
              <a:t> </a:t>
            </a:r>
            <a:r>
              <a:rPr dirty="0" sz="600">
                <a:solidFill>
                  <a:srgbClr val="201F1F"/>
                </a:solidFill>
                <a:latin typeface="メイリオ"/>
                <a:cs typeface="メイリオ"/>
              </a:rPr>
              <a:t>American</a:t>
            </a:r>
            <a:r>
              <a:rPr dirty="0" sz="600" spc="-20">
                <a:solidFill>
                  <a:srgbClr val="201F1F"/>
                </a:solidFill>
                <a:latin typeface="メイリオ"/>
                <a:cs typeface="メイリオ"/>
              </a:rPr>
              <a:t> </a:t>
            </a:r>
            <a:r>
              <a:rPr dirty="0" sz="600">
                <a:solidFill>
                  <a:srgbClr val="201F1F"/>
                </a:solidFill>
                <a:latin typeface="メイリオ"/>
                <a:cs typeface="メイリオ"/>
              </a:rPr>
              <a:t>Academy</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35">
                <a:solidFill>
                  <a:srgbClr val="201F1F"/>
                </a:solidFill>
                <a:latin typeface="メイリオ"/>
                <a:cs typeface="メイリオ"/>
              </a:rPr>
              <a:t> </a:t>
            </a:r>
            <a:r>
              <a:rPr dirty="0" sz="600">
                <a:solidFill>
                  <a:srgbClr val="201F1F"/>
                </a:solidFill>
                <a:latin typeface="メイリオ"/>
                <a:cs typeface="メイリオ"/>
              </a:rPr>
              <a:t>Sleep</a:t>
            </a:r>
            <a:r>
              <a:rPr dirty="0" sz="600" spc="-45">
                <a:solidFill>
                  <a:srgbClr val="201F1F"/>
                </a:solidFill>
                <a:latin typeface="メイリオ"/>
                <a:cs typeface="メイリオ"/>
              </a:rPr>
              <a:t> </a:t>
            </a:r>
            <a:r>
              <a:rPr dirty="0" sz="600">
                <a:solidFill>
                  <a:srgbClr val="201F1F"/>
                </a:solidFill>
                <a:latin typeface="メイリオ"/>
                <a:cs typeface="メイリオ"/>
              </a:rPr>
              <a:t>Medicine.</a:t>
            </a:r>
            <a:r>
              <a:rPr dirty="0" sz="600" spc="-30">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treatment</a:t>
            </a:r>
            <a:r>
              <a:rPr dirty="0" sz="600" spc="-40">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restless</a:t>
            </a:r>
            <a:r>
              <a:rPr dirty="0" sz="600" spc="-35">
                <a:solidFill>
                  <a:srgbClr val="201F1F"/>
                </a:solidFill>
                <a:latin typeface="メイリオ"/>
                <a:cs typeface="メイリオ"/>
              </a:rPr>
              <a:t> </a:t>
            </a:r>
            <a:r>
              <a:rPr dirty="0" sz="600">
                <a:solidFill>
                  <a:srgbClr val="201F1F"/>
                </a:solidFill>
                <a:latin typeface="メイリオ"/>
                <a:cs typeface="メイリオ"/>
              </a:rPr>
              <a:t>legs</a:t>
            </a:r>
            <a:r>
              <a:rPr dirty="0" sz="600" spc="-25">
                <a:solidFill>
                  <a:srgbClr val="201F1F"/>
                </a:solidFill>
                <a:latin typeface="メイリオ"/>
                <a:cs typeface="メイリオ"/>
              </a:rPr>
              <a:t> </a:t>
            </a:r>
            <a:r>
              <a:rPr dirty="0" sz="600">
                <a:solidFill>
                  <a:srgbClr val="201F1F"/>
                </a:solidFill>
                <a:latin typeface="メイリオ"/>
                <a:cs typeface="メイリオ"/>
              </a:rPr>
              <a:t>syndrome</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a:solidFill>
                  <a:srgbClr val="201F1F"/>
                </a:solidFill>
                <a:latin typeface="メイリオ"/>
                <a:cs typeface="メイリオ"/>
              </a:rPr>
              <a:t>periodic</a:t>
            </a:r>
            <a:r>
              <a:rPr dirty="0" sz="600" spc="-30">
                <a:solidFill>
                  <a:srgbClr val="201F1F"/>
                </a:solidFill>
                <a:latin typeface="メイリオ"/>
                <a:cs typeface="メイリオ"/>
              </a:rPr>
              <a:t> </a:t>
            </a:r>
            <a:r>
              <a:rPr dirty="0" sz="600">
                <a:solidFill>
                  <a:srgbClr val="201F1F"/>
                </a:solidFill>
                <a:latin typeface="メイリオ"/>
                <a:cs typeface="メイリオ"/>
              </a:rPr>
              <a:t>limb</a:t>
            </a:r>
            <a:r>
              <a:rPr dirty="0" sz="600" spc="-50">
                <a:solidFill>
                  <a:srgbClr val="201F1F"/>
                </a:solidFill>
                <a:latin typeface="メイリオ"/>
                <a:cs typeface="メイリオ"/>
              </a:rPr>
              <a:t> </a:t>
            </a:r>
            <a:r>
              <a:rPr dirty="0" sz="600">
                <a:solidFill>
                  <a:srgbClr val="201F1F"/>
                </a:solidFill>
                <a:latin typeface="メイリオ"/>
                <a:cs typeface="メイリオ"/>
              </a:rPr>
              <a:t>movement</a:t>
            </a:r>
            <a:r>
              <a:rPr dirty="0" sz="600" spc="-15">
                <a:solidFill>
                  <a:srgbClr val="201F1F"/>
                </a:solidFill>
                <a:latin typeface="メイリオ"/>
                <a:cs typeface="メイリオ"/>
              </a:rPr>
              <a:t> </a:t>
            </a:r>
            <a:r>
              <a:rPr dirty="0" sz="600" spc="-10">
                <a:solidFill>
                  <a:srgbClr val="201F1F"/>
                </a:solidFill>
                <a:latin typeface="メイリオ"/>
                <a:cs typeface="メイリオ"/>
              </a:rPr>
              <a:t>disorder</a:t>
            </a:r>
            <a:r>
              <a:rPr dirty="0" sz="600" spc="500">
                <a:solidFill>
                  <a:srgbClr val="201F1F"/>
                </a:solidFill>
                <a:latin typeface="メイリオ"/>
                <a:cs typeface="メイリオ"/>
              </a:rPr>
              <a:t> </a:t>
            </a:r>
            <a:r>
              <a:rPr dirty="0" sz="600">
                <a:solidFill>
                  <a:srgbClr val="201F1F"/>
                </a:solidFill>
                <a:latin typeface="メイリオ"/>
                <a:cs typeface="メイリオ"/>
              </a:rPr>
              <a:t>in</a:t>
            </a:r>
            <a:r>
              <a:rPr dirty="0" sz="600" spc="-25">
                <a:solidFill>
                  <a:srgbClr val="201F1F"/>
                </a:solidFill>
                <a:latin typeface="メイリオ"/>
                <a:cs typeface="メイリオ"/>
              </a:rPr>
              <a:t> </a:t>
            </a:r>
            <a:r>
              <a:rPr dirty="0" sz="600" spc="-10">
                <a:solidFill>
                  <a:srgbClr val="201F1F"/>
                </a:solidFill>
                <a:latin typeface="メイリオ"/>
                <a:cs typeface="メイリオ"/>
              </a:rPr>
              <a:t>adults-</a:t>
            </a:r>
            <a:r>
              <a:rPr dirty="0" sz="600">
                <a:solidFill>
                  <a:srgbClr val="201F1F"/>
                </a:solidFill>
                <a:latin typeface="メイリオ"/>
                <a:cs typeface="メイリオ"/>
              </a:rPr>
              <a:t>-</a:t>
            </a:r>
            <a:r>
              <a:rPr dirty="0" sz="600" spc="-10">
                <a:solidFill>
                  <a:srgbClr val="201F1F"/>
                </a:solidFill>
                <a:latin typeface="メイリオ"/>
                <a:cs typeface="メイリオ"/>
              </a:rPr>
              <a:t> </a:t>
            </a:r>
            <a:r>
              <a:rPr dirty="0" sz="600">
                <a:solidFill>
                  <a:srgbClr val="201F1F"/>
                </a:solidFill>
                <a:latin typeface="メイリオ"/>
                <a:cs typeface="メイリオ"/>
              </a:rPr>
              <a:t>An</a:t>
            </a:r>
            <a:r>
              <a:rPr dirty="0" sz="600" spc="-10">
                <a:solidFill>
                  <a:srgbClr val="201F1F"/>
                </a:solidFill>
                <a:latin typeface="メイリオ"/>
                <a:cs typeface="メイリオ"/>
              </a:rPr>
              <a:t> </a:t>
            </a:r>
            <a:r>
              <a:rPr dirty="0" sz="600">
                <a:solidFill>
                  <a:srgbClr val="201F1F"/>
                </a:solidFill>
                <a:latin typeface="メイリオ"/>
                <a:cs typeface="メイリオ"/>
              </a:rPr>
              <a:t>update</a:t>
            </a:r>
            <a:r>
              <a:rPr dirty="0" sz="600" spc="-10">
                <a:solidFill>
                  <a:srgbClr val="201F1F"/>
                </a:solidFill>
                <a:latin typeface="メイリオ"/>
                <a:cs typeface="メイリオ"/>
              </a:rPr>
              <a:t> </a:t>
            </a:r>
            <a:r>
              <a:rPr dirty="0" sz="600">
                <a:solidFill>
                  <a:srgbClr val="201F1F"/>
                </a:solidFill>
                <a:latin typeface="メイリオ"/>
                <a:cs typeface="メイリオ"/>
              </a:rPr>
              <a:t>for</a:t>
            </a:r>
            <a:r>
              <a:rPr dirty="0" sz="600" spc="-10">
                <a:solidFill>
                  <a:srgbClr val="201F1F"/>
                </a:solidFill>
                <a:latin typeface="メイリオ"/>
                <a:cs typeface="メイリオ"/>
              </a:rPr>
              <a:t> </a:t>
            </a:r>
            <a:r>
              <a:rPr dirty="0" sz="600">
                <a:solidFill>
                  <a:srgbClr val="201F1F"/>
                </a:solidFill>
                <a:latin typeface="メイリオ"/>
                <a:cs typeface="メイリオ"/>
              </a:rPr>
              <a:t>2012:</a:t>
            </a:r>
            <a:r>
              <a:rPr dirty="0" sz="600" spc="-5">
                <a:solidFill>
                  <a:srgbClr val="201F1F"/>
                </a:solidFill>
                <a:latin typeface="メイリオ"/>
                <a:cs typeface="メイリオ"/>
              </a:rPr>
              <a:t> </a:t>
            </a:r>
            <a:r>
              <a:rPr dirty="0" sz="600">
                <a:solidFill>
                  <a:srgbClr val="201F1F"/>
                </a:solidFill>
                <a:latin typeface="メイリオ"/>
                <a:cs typeface="メイリオ"/>
              </a:rPr>
              <a:t>Practice</a:t>
            </a:r>
            <a:r>
              <a:rPr dirty="0" sz="600" spc="-10">
                <a:solidFill>
                  <a:srgbClr val="201F1F"/>
                </a:solidFill>
                <a:latin typeface="メイリオ"/>
                <a:cs typeface="メイリオ"/>
              </a:rPr>
              <a:t> parameters </a:t>
            </a:r>
            <a:r>
              <a:rPr dirty="0" sz="600">
                <a:solidFill>
                  <a:srgbClr val="201F1F"/>
                </a:solidFill>
                <a:latin typeface="メイリオ"/>
                <a:cs typeface="メイリオ"/>
              </a:rPr>
              <a:t>with</a:t>
            </a:r>
            <a:r>
              <a:rPr dirty="0" sz="600" spc="-35">
                <a:solidFill>
                  <a:srgbClr val="201F1F"/>
                </a:solidFill>
                <a:latin typeface="メイリオ"/>
                <a:cs typeface="メイリオ"/>
              </a:rPr>
              <a:t> </a:t>
            </a:r>
            <a:r>
              <a:rPr dirty="0" sz="600">
                <a:solidFill>
                  <a:srgbClr val="201F1F"/>
                </a:solidFill>
                <a:latin typeface="メイリオ"/>
                <a:cs typeface="メイリオ"/>
              </a:rPr>
              <a:t>an</a:t>
            </a:r>
            <a:r>
              <a:rPr dirty="0" sz="600" spc="-10">
                <a:solidFill>
                  <a:srgbClr val="201F1F"/>
                </a:solidFill>
                <a:latin typeface="メイリオ"/>
                <a:cs typeface="メイリオ"/>
              </a:rPr>
              <a:t> evidence-</a:t>
            </a:r>
            <a:r>
              <a:rPr dirty="0" sz="600">
                <a:solidFill>
                  <a:srgbClr val="201F1F"/>
                </a:solidFill>
                <a:latin typeface="メイリオ"/>
                <a:cs typeface="メイリオ"/>
              </a:rPr>
              <a:t>based</a:t>
            </a:r>
            <a:r>
              <a:rPr dirty="0" sz="600" spc="-25">
                <a:solidFill>
                  <a:srgbClr val="201F1F"/>
                </a:solidFill>
                <a:latin typeface="メイリオ"/>
                <a:cs typeface="メイリオ"/>
              </a:rPr>
              <a:t> </a:t>
            </a:r>
            <a:r>
              <a:rPr dirty="0" sz="600">
                <a:solidFill>
                  <a:srgbClr val="201F1F"/>
                </a:solidFill>
                <a:latin typeface="メイリオ"/>
                <a:cs typeface="メイリオ"/>
              </a:rPr>
              <a:t>systematic</a:t>
            </a:r>
            <a:r>
              <a:rPr dirty="0" sz="600" spc="-30">
                <a:solidFill>
                  <a:srgbClr val="201F1F"/>
                </a:solidFill>
                <a:latin typeface="メイリオ"/>
                <a:cs typeface="メイリオ"/>
              </a:rPr>
              <a:t> </a:t>
            </a:r>
            <a:r>
              <a:rPr dirty="0" sz="600">
                <a:solidFill>
                  <a:srgbClr val="201F1F"/>
                </a:solidFill>
                <a:latin typeface="メイリオ"/>
                <a:cs typeface="メイリオ"/>
              </a:rPr>
              <a:t>review</a:t>
            </a:r>
            <a:r>
              <a:rPr dirty="0" sz="600" spc="-1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spc="-10">
                <a:solidFill>
                  <a:srgbClr val="201F1F"/>
                </a:solidFill>
                <a:latin typeface="メイリオ"/>
                <a:cs typeface="メイリオ"/>
              </a:rPr>
              <a:t>meta-</a:t>
            </a:r>
            <a:r>
              <a:rPr dirty="0" sz="600">
                <a:solidFill>
                  <a:srgbClr val="201F1F"/>
                </a:solidFill>
                <a:latin typeface="メイリオ"/>
                <a:cs typeface="メイリオ"/>
              </a:rPr>
              <a:t>analyses.</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45">
                <a:solidFill>
                  <a:srgbClr val="201F1F"/>
                </a:solidFill>
                <a:latin typeface="メイリオ"/>
                <a:cs typeface="メイリオ"/>
              </a:rPr>
              <a:t> </a:t>
            </a:r>
            <a:r>
              <a:rPr dirty="0" sz="600">
                <a:solidFill>
                  <a:srgbClr val="201F1F"/>
                </a:solidFill>
                <a:latin typeface="メイリオ"/>
                <a:cs typeface="メイリオ"/>
              </a:rPr>
              <a:t>35: </a:t>
            </a:r>
            <a:r>
              <a:rPr dirty="0" sz="600" spc="-10">
                <a:solidFill>
                  <a:srgbClr val="201F1F"/>
                </a:solidFill>
                <a:latin typeface="メイリオ"/>
                <a:cs typeface="メイリオ"/>
              </a:rPr>
              <a:t>1039-</a:t>
            </a:r>
            <a:r>
              <a:rPr dirty="0" sz="600">
                <a:solidFill>
                  <a:srgbClr val="201F1F"/>
                </a:solidFill>
                <a:latin typeface="メイリオ"/>
                <a:cs typeface="メイリオ"/>
              </a:rPr>
              <a:t>1062, </a:t>
            </a:r>
            <a:r>
              <a:rPr dirty="0" sz="600" spc="-10">
                <a:solidFill>
                  <a:srgbClr val="201F1F"/>
                </a:solidFill>
                <a:latin typeface="メイリオ"/>
                <a:cs typeface="メイリオ"/>
              </a:rPr>
              <a:t>2012.</a:t>
            </a:r>
            <a:endParaRPr sz="600">
              <a:latin typeface="メイリオ"/>
              <a:cs typeface="メイリオ"/>
            </a:endParaRPr>
          </a:p>
          <a:p>
            <a:pPr marL="156845" marR="8255" indent="-144780">
              <a:lnSpc>
                <a:spcPct val="100000"/>
              </a:lnSpc>
              <a:spcBef>
                <a:spcPts val="400"/>
              </a:spcBef>
            </a:pPr>
            <a:r>
              <a:rPr dirty="0" sz="600">
                <a:solidFill>
                  <a:srgbClr val="201F1F"/>
                </a:solidFill>
                <a:latin typeface="メイリオ"/>
                <a:cs typeface="メイリオ"/>
              </a:rPr>
              <a:t>25.</a:t>
            </a:r>
            <a:r>
              <a:rPr dirty="0" sz="600" spc="-35">
                <a:solidFill>
                  <a:srgbClr val="201F1F"/>
                </a:solidFill>
                <a:latin typeface="メイリオ"/>
                <a:cs typeface="メイリオ"/>
              </a:rPr>
              <a:t> </a:t>
            </a:r>
            <a:r>
              <a:rPr dirty="0" sz="600">
                <a:solidFill>
                  <a:srgbClr val="201F1F"/>
                </a:solidFill>
                <a:latin typeface="メイリオ"/>
                <a:cs typeface="メイリオ"/>
              </a:rPr>
              <a:t>Harrison</a:t>
            </a:r>
            <a:r>
              <a:rPr dirty="0" sz="600" spc="-10">
                <a:solidFill>
                  <a:srgbClr val="201F1F"/>
                </a:solidFill>
                <a:latin typeface="メイリオ"/>
                <a:cs typeface="メイリオ"/>
              </a:rPr>
              <a:t> </a:t>
            </a:r>
            <a:r>
              <a:rPr dirty="0" sz="600">
                <a:solidFill>
                  <a:srgbClr val="201F1F"/>
                </a:solidFill>
                <a:latin typeface="メイリオ"/>
                <a:cs typeface="メイリオ"/>
              </a:rPr>
              <a:t>EG,</a:t>
            </a:r>
            <a:r>
              <a:rPr dirty="0" sz="600" spc="-5">
                <a:solidFill>
                  <a:srgbClr val="201F1F"/>
                </a:solidFill>
                <a:latin typeface="メイリオ"/>
                <a:cs typeface="メイリオ"/>
              </a:rPr>
              <a:t> </a:t>
            </a:r>
            <a:r>
              <a:rPr dirty="0" sz="600">
                <a:solidFill>
                  <a:srgbClr val="201F1F"/>
                </a:solidFill>
                <a:latin typeface="メイリオ"/>
                <a:cs typeface="メイリオ"/>
              </a:rPr>
              <a:t>Keating</a:t>
            </a:r>
            <a:r>
              <a:rPr dirty="0" sz="600" spc="-15">
                <a:solidFill>
                  <a:srgbClr val="201F1F"/>
                </a:solidFill>
                <a:latin typeface="メイリオ"/>
                <a:cs typeface="メイリオ"/>
              </a:rPr>
              <a:t> </a:t>
            </a:r>
            <a:r>
              <a:rPr dirty="0" sz="600">
                <a:solidFill>
                  <a:srgbClr val="201F1F"/>
                </a:solidFill>
                <a:latin typeface="メイリオ"/>
                <a:cs typeface="メイリオ"/>
              </a:rPr>
              <a:t>JL,</a:t>
            </a:r>
            <a:r>
              <a:rPr dirty="0" sz="600" spc="-25">
                <a:solidFill>
                  <a:srgbClr val="201F1F"/>
                </a:solidFill>
                <a:latin typeface="メイリオ"/>
                <a:cs typeface="メイリオ"/>
              </a:rPr>
              <a:t> </a:t>
            </a:r>
            <a:r>
              <a:rPr dirty="0" sz="600">
                <a:solidFill>
                  <a:srgbClr val="201F1F"/>
                </a:solidFill>
                <a:latin typeface="メイリオ"/>
                <a:cs typeface="メイリオ"/>
              </a:rPr>
              <a:t>Morgan</a:t>
            </a:r>
            <a:r>
              <a:rPr dirty="0" sz="600" spc="-10">
                <a:solidFill>
                  <a:srgbClr val="201F1F"/>
                </a:solidFill>
                <a:latin typeface="メイリオ"/>
                <a:cs typeface="メイリオ"/>
              </a:rPr>
              <a:t> </a:t>
            </a:r>
            <a:r>
              <a:rPr dirty="0" sz="600">
                <a:solidFill>
                  <a:srgbClr val="201F1F"/>
                </a:solidFill>
                <a:latin typeface="メイリオ"/>
                <a:cs typeface="メイリオ"/>
              </a:rPr>
              <a:t>PE.</a:t>
            </a:r>
            <a:r>
              <a:rPr dirty="0" sz="600" spc="-5">
                <a:solidFill>
                  <a:srgbClr val="201F1F"/>
                </a:solidFill>
                <a:latin typeface="メイリオ"/>
                <a:cs typeface="メイリオ"/>
              </a:rPr>
              <a:t> </a:t>
            </a:r>
            <a:r>
              <a:rPr dirty="0" sz="600" spc="-10">
                <a:solidFill>
                  <a:srgbClr val="201F1F"/>
                </a:solidFill>
                <a:latin typeface="メイリオ"/>
                <a:cs typeface="メイリオ"/>
              </a:rPr>
              <a:t>Non-</a:t>
            </a:r>
            <a:r>
              <a:rPr dirty="0" sz="600">
                <a:solidFill>
                  <a:srgbClr val="201F1F"/>
                </a:solidFill>
                <a:latin typeface="メイリオ"/>
                <a:cs typeface="メイリオ"/>
              </a:rPr>
              <a:t>pharmacological</a:t>
            </a:r>
            <a:r>
              <a:rPr dirty="0" sz="600" spc="-5">
                <a:solidFill>
                  <a:srgbClr val="201F1F"/>
                </a:solidFill>
                <a:latin typeface="メイリオ"/>
                <a:cs typeface="メイリオ"/>
              </a:rPr>
              <a:t> </a:t>
            </a:r>
            <a:r>
              <a:rPr dirty="0" sz="600" spc="-10">
                <a:solidFill>
                  <a:srgbClr val="201F1F"/>
                </a:solidFill>
                <a:latin typeface="メイリオ"/>
                <a:cs typeface="メイリオ"/>
              </a:rPr>
              <a:t>interventions</a:t>
            </a:r>
            <a:r>
              <a:rPr dirty="0" sz="600" spc="-25">
                <a:solidFill>
                  <a:srgbClr val="201F1F"/>
                </a:solidFill>
                <a:latin typeface="メイリオ"/>
                <a:cs typeface="メイリオ"/>
              </a:rPr>
              <a:t> for</a:t>
            </a:r>
            <a:r>
              <a:rPr dirty="0" sz="600" spc="500">
                <a:solidFill>
                  <a:srgbClr val="201F1F"/>
                </a:solidFill>
                <a:latin typeface="メイリオ"/>
                <a:cs typeface="メイリオ"/>
              </a:rPr>
              <a:t> </a:t>
            </a:r>
            <a:r>
              <a:rPr dirty="0" sz="600">
                <a:solidFill>
                  <a:srgbClr val="201F1F"/>
                </a:solidFill>
                <a:latin typeface="メイリオ"/>
                <a:cs typeface="メイリオ"/>
              </a:rPr>
              <a:t>restless</a:t>
            </a:r>
            <a:r>
              <a:rPr dirty="0" sz="600" spc="-10">
                <a:solidFill>
                  <a:srgbClr val="201F1F"/>
                </a:solidFill>
                <a:latin typeface="メイリオ"/>
                <a:cs typeface="メイリオ"/>
              </a:rPr>
              <a:t> </a:t>
            </a:r>
            <a:r>
              <a:rPr dirty="0" sz="600">
                <a:solidFill>
                  <a:srgbClr val="201F1F"/>
                </a:solidFill>
                <a:latin typeface="メイリオ"/>
                <a:cs typeface="メイリオ"/>
              </a:rPr>
              <a:t>legs</a:t>
            </a:r>
            <a:r>
              <a:rPr dirty="0" sz="600" spc="-5">
                <a:solidFill>
                  <a:srgbClr val="201F1F"/>
                </a:solidFill>
                <a:latin typeface="メイリオ"/>
                <a:cs typeface="メイリオ"/>
              </a:rPr>
              <a:t> </a:t>
            </a:r>
            <a:r>
              <a:rPr dirty="0" sz="600" spc="-10">
                <a:solidFill>
                  <a:srgbClr val="201F1F"/>
                </a:solidFill>
                <a:latin typeface="メイリオ"/>
                <a:cs typeface="メイリオ"/>
              </a:rPr>
              <a:t>syndrome:</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5">
                <a:solidFill>
                  <a:srgbClr val="201F1F"/>
                </a:solidFill>
                <a:latin typeface="メイリオ"/>
                <a:cs typeface="メイリオ"/>
              </a:rPr>
              <a:t> </a:t>
            </a:r>
            <a:r>
              <a:rPr dirty="0" sz="600">
                <a:solidFill>
                  <a:srgbClr val="201F1F"/>
                </a:solidFill>
                <a:latin typeface="メイリオ"/>
                <a:cs typeface="メイリオ"/>
              </a:rPr>
              <a:t>systematic</a:t>
            </a:r>
            <a:r>
              <a:rPr dirty="0" sz="600" spc="-10">
                <a:solidFill>
                  <a:srgbClr val="201F1F"/>
                </a:solidFill>
                <a:latin typeface="メイリオ"/>
                <a:cs typeface="メイリオ"/>
              </a:rPr>
              <a:t> </a:t>
            </a:r>
            <a:r>
              <a:rPr dirty="0" sz="600">
                <a:solidFill>
                  <a:srgbClr val="201F1F"/>
                </a:solidFill>
                <a:latin typeface="メイリオ"/>
                <a:cs typeface="メイリオ"/>
              </a:rPr>
              <a:t>review of</a:t>
            </a:r>
            <a:r>
              <a:rPr dirty="0" sz="600" spc="5">
                <a:solidFill>
                  <a:srgbClr val="201F1F"/>
                </a:solidFill>
                <a:latin typeface="メイリオ"/>
                <a:cs typeface="メイリオ"/>
              </a:rPr>
              <a:t> </a:t>
            </a:r>
            <a:r>
              <a:rPr dirty="0" sz="600" spc="-10">
                <a:solidFill>
                  <a:srgbClr val="201F1F"/>
                </a:solidFill>
                <a:latin typeface="メイリオ"/>
                <a:cs typeface="メイリオ"/>
              </a:rPr>
              <a:t>randomised </a:t>
            </a:r>
            <a:r>
              <a:rPr dirty="0" sz="600">
                <a:solidFill>
                  <a:srgbClr val="201F1F"/>
                </a:solidFill>
                <a:latin typeface="メイリオ"/>
                <a:cs typeface="メイリオ"/>
              </a:rPr>
              <a:t>controlled</a:t>
            </a:r>
            <a:r>
              <a:rPr dirty="0" sz="600" spc="-15">
                <a:solidFill>
                  <a:srgbClr val="201F1F"/>
                </a:solidFill>
                <a:latin typeface="メイリオ"/>
                <a:cs typeface="メイリオ"/>
              </a:rPr>
              <a:t> </a:t>
            </a:r>
            <a:r>
              <a:rPr dirty="0" sz="600" spc="-10">
                <a:solidFill>
                  <a:srgbClr val="201F1F"/>
                </a:solidFill>
                <a:latin typeface="メイリオ"/>
                <a:cs typeface="メイリオ"/>
              </a:rPr>
              <a:t>trials.</a:t>
            </a:r>
            <a:r>
              <a:rPr dirty="0" sz="600" spc="500">
                <a:solidFill>
                  <a:srgbClr val="201F1F"/>
                </a:solidFill>
                <a:latin typeface="メイリオ"/>
                <a:cs typeface="メイリオ"/>
              </a:rPr>
              <a:t> </a:t>
            </a:r>
            <a:r>
              <a:rPr dirty="0" sz="600">
                <a:solidFill>
                  <a:srgbClr val="201F1F"/>
                </a:solidFill>
                <a:latin typeface="メイリオ"/>
                <a:cs typeface="メイリオ"/>
              </a:rPr>
              <a:t>Disabil</a:t>
            </a:r>
            <a:r>
              <a:rPr dirty="0" sz="600" spc="-30">
                <a:solidFill>
                  <a:srgbClr val="201F1F"/>
                </a:solidFill>
                <a:latin typeface="メイリオ"/>
                <a:cs typeface="メイリオ"/>
              </a:rPr>
              <a:t> </a:t>
            </a:r>
            <a:r>
              <a:rPr dirty="0" sz="600">
                <a:solidFill>
                  <a:srgbClr val="201F1F"/>
                </a:solidFill>
                <a:latin typeface="メイリオ"/>
                <a:cs typeface="メイリオ"/>
              </a:rPr>
              <a:t>Rehabil</a:t>
            </a:r>
            <a:r>
              <a:rPr dirty="0" sz="600" spc="-20">
                <a:solidFill>
                  <a:srgbClr val="201F1F"/>
                </a:solidFill>
                <a:latin typeface="メイリオ"/>
                <a:cs typeface="メイリオ"/>
              </a:rPr>
              <a:t> </a:t>
            </a:r>
            <a:r>
              <a:rPr dirty="0" sz="600">
                <a:solidFill>
                  <a:srgbClr val="201F1F"/>
                </a:solidFill>
                <a:latin typeface="メイリオ"/>
                <a:cs typeface="メイリオ"/>
              </a:rPr>
              <a:t>41:</a:t>
            </a:r>
            <a:r>
              <a:rPr dirty="0" sz="600" spc="-20">
                <a:solidFill>
                  <a:srgbClr val="201F1F"/>
                </a:solidFill>
                <a:latin typeface="メイリオ"/>
                <a:cs typeface="メイリオ"/>
              </a:rPr>
              <a:t> </a:t>
            </a:r>
            <a:r>
              <a:rPr dirty="0" sz="600" spc="-10">
                <a:solidFill>
                  <a:srgbClr val="201F1F"/>
                </a:solidFill>
                <a:latin typeface="メイリオ"/>
                <a:cs typeface="メイリオ"/>
              </a:rPr>
              <a:t>2006-</a:t>
            </a:r>
            <a:r>
              <a:rPr dirty="0" sz="600">
                <a:solidFill>
                  <a:srgbClr val="201F1F"/>
                </a:solidFill>
                <a:latin typeface="メイリオ"/>
                <a:cs typeface="メイリオ"/>
              </a:rPr>
              <a:t>2014,</a:t>
            </a:r>
            <a:r>
              <a:rPr dirty="0" sz="600" spc="-10">
                <a:solidFill>
                  <a:srgbClr val="201F1F"/>
                </a:solidFill>
                <a:latin typeface="メイリオ"/>
                <a:cs typeface="メイリオ"/>
              </a:rPr>
              <a:t> 2019.</a:t>
            </a:r>
            <a:endParaRPr sz="600">
              <a:latin typeface="メイリオ"/>
              <a:cs typeface="メイリオ"/>
            </a:endParaRPr>
          </a:p>
          <a:p>
            <a:pPr marL="12700">
              <a:lnSpc>
                <a:spcPct val="100000"/>
              </a:lnSpc>
              <a:spcBef>
                <a:spcPts val="405"/>
              </a:spcBef>
            </a:pPr>
            <a:r>
              <a:rPr dirty="0" sz="600">
                <a:solidFill>
                  <a:srgbClr val="201F1F"/>
                </a:solidFill>
                <a:latin typeface="メイリオ"/>
                <a:cs typeface="メイリオ"/>
              </a:rPr>
              <a:t>26</a:t>
            </a:r>
            <a:r>
              <a:rPr dirty="0" sz="600" spc="-10">
                <a:solidFill>
                  <a:srgbClr val="201F1F"/>
                </a:solidFill>
                <a:latin typeface="メイリオ"/>
                <a:cs typeface="メイリオ"/>
              </a:rPr>
              <a:t>. 日本神経治療学会治療指針作成委員会. 標準的神経治療：</a:t>
            </a:r>
            <a:r>
              <a:rPr dirty="0" sz="600">
                <a:solidFill>
                  <a:srgbClr val="201F1F"/>
                </a:solidFill>
                <a:latin typeface="メイリオ"/>
                <a:cs typeface="メイリオ"/>
              </a:rPr>
              <a:t>Restless</a:t>
            </a:r>
            <a:r>
              <a:rPr dirty="0" sz="600" spc="30">
                <a:solidFill>
                  <a:srgbClr val="201F1F"/>
                </a:solidFill>
                <a:latin typeface="メイリオ"/>
                <a:cs typeface="メイリオ"/>
              </a:rPr>
              <a:t> </a:t>
            </a:r>
            <a:r>
              <a:rPr dirty="0" sz="600" spc="-10">
                <a:solidFill>
                  <a:srgbClr val="201F1F"/>
                </a:solidFill>
                <a:latin typeface="メイリオ"/>
                <a:cs typeface="メイリオ"/>
              </a:rPr>
              <a:t>legs</a:t>
            </a:r>
            <a:r>
              <a:rPr dirty="0" sz="600" spc="-15">
                <a:solidFill>
                  <a:srgbClr val="201F1F"/>
                </a:solidFill>
                <a:latin typeface="メイリオ"/>
                <a:cs typeface="メイリオ"/>
              </a:rPr>
              <a:t>症候群. 神</a:t>
            </a:r>
            <a:endParaRPr sz="600">
              <a:latin typeface="メイリオ"/>
              <a:cs typeface="メイリオ"/>
            </a:endParaRPr>
          </a:p>
          <a:p>
            <a:pPr marL="156845">
              <a:lnSpc>
                <a:spcPct val="100000"/>
              </a:lnSpc>
              <a:spcBef>
                <a:spcPts val="5"/>
              </a:spcBef>
            </a:pPr>
            <a:r>
              <a:rPr dirty="0" sz="600" spc="-5">
                <a:solidFill>
                  <a:srgbClr val="201F1F"/>
                </a:solidFill>
                <a:latin typeface="メイリオ"/>
                <a:cs typeface="メイリオ"/>
              </a:rPr>
              <a:t>経治療 </a:t>
            </a:r>
            <a:r>
              <a:rPr dirty="0" sz="600">
                <a:solidFill>
                  <a:srgbClr val="201F1F"/>
                </a:solidFill>
                <a:latin typeface="メイリオ"/>
                <a:cs typeface="メイリオ"/>
              </a:rPr>
              <a:t>29:</a:t>
            </a:r>
            <a:r>
              <a:rPr dirty="0" sz="600" spc="-10">
                <a:solidFill>
                  <a:srgbClr val="201F1F"/>
                </a:solidFill>
                <a:latin typeface="メイリオ"/>
                <a:cs typeface="メイリオ"/>
              </a:rPr>
              <a:t> 73-</a:t>
            </a:r>
            <a:r>
              <a:rPr dirty="0" sz="600">
                <a:solidFill>
                  <a:srgbClr val="201F1F"/>
                </a:solidFill>
                <a:latin typeface="メイリオ"/>
                <a:cs typeface="メイリオ"/>
              </a:rPr>
              <a:t>109</a:t>
            </a:r>
            <a:r>
              <a:rPr dirty="0" sz="600" spc="-5">
                <a:solidFill>
                  <a:srgbClr val="201F1F"/>
                </a:solidFill>
                <a:latin typeface="メイリオ"/>
                <a:cs typeface="メイリオ"/>
              </a:rPr>
              <a:t>, </a:t>
            </a:r>
            <a:r>
              <a:rPr dirty="0" sz="600" spc="-20">
                <a:solidFill>
                  <a:srgbClr val="201F1F"/>
                </a:solidFill>
                <a:latin typeface="メイリオ"/>
                <a:cs typeface="メイリオ"/>
              </a:rPr>
              <a:t>2012.</a:t>
            </a:r>
            <a:endParaRPr sz="600">
              <a:latin typeface="メイリオ"/>
              <a:cs typeface="メイリオ"/>
            </a:endParaRPr>
          </a:p>
          <a:p>
            <a:pPr marL="156845" marR="255904" indent="-144780">
              <a:lnSpc>
                <a:spcPct val="100000"/>
              </a:lnSpc>
              <a:spcBef>
                <a:spcPts val="395"/>
              </a:spcBef>
            </a:pPr>
            <a:r>
              <a:rPr dirty="0" sz="600">
                <a:solidFill>
                  <a:srgbClr val="201F1F"/>
                </a:solidFill>
                <a:latin typeface="メイリオ"/>
                <a:cs typeface="メイリオ"/>
              </a:rPr>
              <a:t>27.</a:t>
            </a:r>
            <a:r>
              <a:rPr dirty="0" sz="600" spc="-40">
                <a:solidFill>
                  <a:srgbClr val="201F1F"/>
                </a:solidFill>
                <a:latin typeface="メイリオ"/>
                <a:cs typeface="メイリオ"/>
              </a:rPr>
              <a:t> </a:t>
            </a:r>
            <a:r>
              <a:rPr dirty="0" sz="600">
                <a:solidFill>
                  <a:srgbClr val="201F1F"/>
                </a:solidFill>
                <a:latin typeface="メイリオ"/>
                <a:cs typeface="メイリオ"/>
              </a:rPr>
              <a:t>Chavda</a:t>
            </a:r>
            <a:r>
              <a:rPr dirty="0" sz="600" spc="-25">
                <a:solidFill>
                  <a:srgbClr val="201F1F"/>
                </a:solidFill>
                <a:latin typeface="メイリオ"/>
                <a:cs typeface="メイリオ"/>
              </a:rPr>
              <a:t> </a:t>
            </a:r>
            <a:r>
              <a:rPr dirty="0" sz="600">
                <a:solidFill>
                  <a:srgbClr val="201F1F"/>
                </a:solidFill>
                <a:latin typeface="メイリオ"/>
                <a:cs typeface="メイリオ"/>
              </a:rPr>
              <a:t>V,</a:t>
            </a:r>
            <a:r>
              <a:rPr dirty="0" sz="600" spc="-15">
                <a:solidFill>
                  <a:srgbClr val="201F1F"/>
                </a:solidFill>
                <a:latin typeface="メイリオ"/>
                <a:cs typeface="メイリオ"/>
              </a:rPr>
              <a:t> </a:t>
            </a:r>
            <a:r>
              <a:rPr dirty="0" sz="600">
                <a:solidFill>
                  <a:srgbClr val="201F1F"/>
                </a:solidFill>
                <a:latin typeface="メイリオ"/>
                <a:cs typeface="メイリオ"/>
              </a:rPr>
              <a:t>Chaurasia</a:t>
            </a:r>
            <a:r>
              <a:rPr dirty="0" sz="600" spc="-35">
                <a:solidFill>
                  <a:srgbClr val="201F1F"/>
                </a:solidFill>
                <a:latin typeface="メイリオ"/>
                <a:cs typeface="メイリオ"/>
              </a:rPr>
              <a:t> </a:t>
            </a:r>
            <a:r>
              <a:rPr dirty="0" sz="600">
                <a:solidFill>
                  <a:srgbClr val="201F1F"/>
                </a:solidFill>
                <a:latin typeface="メイリオ"/>
                <a:cs typeface="メイリオ"/>
              </a:rPr>
              <a:t>B,</a:t>
            </a:r>
            <a:r>
              <a:rPr dirty="0" sz="600" spc="-30">
                <a:solidFill>
                  <a:srgbClr val="201F1F"/>
                </a:solidFill>
                <a:latin typeface="メイリオ"/>
                <a:cs typeface="メイリオ"/>
              </a:rPr>
              <a:t> </a:t>
            </a:r>
            <a:r>
              <a:rPr dirty="0" sz="600">
                <a:solidFill>
                  <a:srgbClr val="201F1F"/>
                </a:solidFill>
                <a:latin typeface="メイリオ"/>
                <a:cs typeface="メイリオ"/>
              </a:rPr>
              <a:t>Umana</a:t>
            </a:r>
            <a:r>
              <a:rPr dirty="0" sz="600" spc="-20">
                <a:solidFill>
                  <a:srgbClr val="201F1F"/>
                </a:solidFill>
                <a:latin typeface="メイリオ"/>
                <a:cs typeface="メイリオ"/>
              </a:rPr>
              <a:t> </a:t>
            </a:r>
            <a:r>
              <a:rPr dirty="0" sz="600">
                <a:solidFill>
                  <a:srgbClr val="201F1F"/>
                </a:solidFill>
                <a:latin typeface="メイリオ"/>
                <a:cs typeface="メイリオ"/>
              </a:rPr>
              <a:t>GE,</a:t>
            </a:r>
            <a:r>
              <a:rPr dirty="0" sz="600" spc="-15">
                <a:solidFill>
                  <a:srgbClr val="201F1F"/>
                </a:solidFill>
                <a:latin typeface="メイリオ"/>
                <a:cs typeface="メイリオ"/>
              </a:rPr>
              <a:t> </a:t>
            </a:r>
            <a:r>
              <a:rPr dirty="0" sz="600">
                <a:solidFill>
                  <a:srgbClr val="201F1F"/>
                </a:solidFill>
                <a:latin typeface="メイリオ"/>
                <a:cs typeface="メイリオ"/>
              </a:rPr>
              <a:t>Tomasi</a:t>
            </a:r>
            <a:r>
              <a:rPr dirty="0" sz="600" spc="-15">
                <a:solidFill>
                  <a:srgbClr val="201F1F"/>
                </a:solidFill>
                <a:latin typeface="メイリオ"/>
                <a:cs typeface="メイリオ"/>
              </a:rPr>
              <a:t> </a:t>
            </a:r>
            <a:r>
              <a:rPr dirty="0" sz="600">
                <a:solidFill>
                  <a:srgbClr val="201F1F"/>
                </a:solidFill>
                <a:latin typeface="メイリオ"/>
                <a:cs typeface="メイリオ"/>
              </a:rPr>
              <a:t>SO,</a:t>
            </a:r>
            <a:r>
              <a:rPr dirty="0" sz="600" spc="-30">
                <a:solidFill>
                  <a:srgbClr val="201F1F"/>
                </a:solidFill>
                <a:latin typeface="メイリオ"/>
                <a:cs typeface="メイリオ"/>
              </a:rPr>
              <a:t> </a:t>
            </a:r>
            <a:r>
              <a:rPr dirty="0" sz="600">
                <a:solidFill>
                  <a:srgbClr val="201F1F"/>
                </a:solidFill>
                <a:latin typeface="メイリオ"/>
                <a:cs typeface="メイリオ"/>
              </a:rPr>
              <a:t>Lu</a:t>
            </a:r>
            <a:r>
              <a:rPr dirty="0" sz="600" spc="-25">
                <a:solidFill>
                  <a:srgbClr val="201F1F"/>
                </a:solidFill>
                <a:latin typeface="メイリオ"/>
                <a:cs typeface="メイリオ"/>
              </a:rPr>
              <a:t> </a:t>
            </a:r>
            <a:r>
              <a:rPr dirty="0" sz="600">
                <a:solidFill>
                  <a:srgbClr val="201F1F"/>
                </a:solidFill>
                <a:latin typeface="メイリオ"/>
                <a:cs typeface="メイリオ"/>
              </a:rPr>
              <a:t>B,</a:t>
            </a:r>
            <a:r>
              <a:rPr dirty="0" sz="600" spc="-25">
                <a:solidFill>
                  <a:srgbClr val="201F1F"/>
                </a:solidFill>
                <a:latin typeface="メイリオ"/>
                <a:cs typeface="メイリオ"/>
              </a:rPr>
              <a:t> </a:t>
            </a:r>
            <a:r>
              <a:rPr dirty="0" sz="600">
                <a:solidFill>
                  <a:srgbClr val="201F1F"/>
                </a:solidFill>
                <a:latin typeface="メイリオ"/>
                <a:cs typeface="メイリオ"/>
              </a:rPr>
              <a:t>Montemurro</a:t>
            </a:r>
            <a:r>
              <a:rPr dirty="0" sz="600" spc="-20">
                <a:solidFill>
                  <a:srgbClr val="201F1F"/>
                </a:solidFill>
                <a:latin typeface="メイリオ"/>
                <a:cs typeface="メイリオ"/>
              </a:rPr>
              <a:t> </a:t>
            </a:r>
            <a:r>
              <a:rPr dirty="0" sz="600" spc="-25">
                <a:solidFill>
                  <a:srgbClr val="201F1F"/>
                </a:solidFill>
                <a:latin typeface="メイリオ"/>
                <a:cs typeface="メイリオ"/>
              </a:rPr>
              <a:t>N.</a:t>
            </a:r>
            <a:r>
              <a:rPr dirty="0" sz="600" spc="500">
                <a:solidFill>
                  <a:srgbClr val="201F1F"/>
                </a:solidFill>
                <a:latin typeface="メイリオ"/>
                <a:cs typeface="メイリオ"/>
              </a:rPr>
              <a:t> </a:t>
            </a:r>
            <a:r>
              <a:rPr dirty="0" sz="600" spc="-10">
                <a:solidFill>
                  <a:srgbClr val="201F1F"/>
                </a:solidFill>
                <a:latin typeface="メイリオ"/>
                <a:cs typeface="メイリオ"/>
              </a:rPr>
              <a:t>Narcolepsy</a:t>
            </a:r>
            <a:r>
              <a:rPr dirty="0" sz="600" spc="-5">
                <a:solidFill>
                  <a:srgbClr val="201F1F"/>
                </a:solidFill>
                <a:latin typeface="メイリオ"/>
                <a:cs typeface="メイリオ"/>
              </a:rPr>
              <a:t> </a:t>
            </a:r>
            <a:r>
              <a:rPr dirty="0" sz="600">
                <a:solidFill>
                  <a:srgbClr val="201F1F"/>
                </a:solidFill>
                <a:latin typeface="メイリオ"/>
                <a:cs typeface="メイリオ"/>
              </a:rPr>
              <a:t>-</a:t>
            </a:r>
            <a:r>
              <a:rPr dirty="0" sz="600" spc="5">
                <a:solidFill>
                  <a:srgbClr val="201F1F"/>
                </a:solidFill>
                <a:latin typeface="メイリオ"/>
                <a:cs typeface="メイリオ"/>
              </a:rPr>
              <a:t> </a:t>
            </a:r>
            <a:r>
              <a:rPr dirty="0" sz="600">
                <a:solidFill>
                  <a:srgbClr val="201F1F"/>
                </a:solidFill>
                <a:latin typeface="メイリオ"/>
                <a:cs typeface="メイリオ"/>
              </a:rPr>
              <a:t>A</a:t>
            </a:r>
            <a:r>
              <a:rPr dirty="0" sz="600" spc="5">
                <a:solidFill>
                  <a:srgbClr val="201F1F"/>
                </a:solidFill>
                <a:latin typeface="メイリオ"/>
                <a:cs typeface="メイリオ"/>
              </a:rPr>
              <a:t> </a:t>
            </a:r>
            <a:r>
              <a:rPr dirty="0" sz="600" spc="-10">
                <a:solidFill>
                  <a:srgbClr val="201F1F"/>
                </a:solidFill>
                <a:latin typeface="メイリオ"/>
                <a:cs typeface="メイリオ"/>
              </a:rPr>
              <a:t>neuropathological</a:t>
            </a:r>
            <a:r>
              <a:rPr dirty="0" sz="600" spc="5">
                <a:solidFill>
                  <a:srgbClr val="201F1F"/>
                </a:solidFill>
                <a:latin typeface="メイリオ"/>
                <a:cs typeface="メイリオ"/>
              </a:rPr>
              <a:t> </a:t>
            </a:r>
            <a:r>
              <a:rPr dirty="0" sz="600">
                <a:solidFill>
                  <a:srgbClr val="201F1F"/>
                </a:solidFill>
                <a:latin typeface="メイリオ"/>
                <a:cs typeface="メイリオ"/>
              </a:rPr>
              <a:t>obscure</a:t>
            </a:r>
            <a:r>
              <a:rPr dirty="0" sz="600" spc="5">
                <a:solidFill>
                  <a:srgbClr val="201F1F"/>
                </a:solidFill>
                <a:latin typeface="メイリオ"/>
                <a:cs typeface="メイリオ"/>
              </a:rPr>
              <a:t> </a:t>
            </a:r>
            <a:r>
              <a:rPr dirty="0" sz="600">
                <a:solidFill>
                  <a:srgbClr val="201F1F"/>
                </a:solidFill>
                <a:latin typeface="メイリオ"/>
                <a:cs typeface="メイリオ"/>
              </a:rPr>
              <a:t>sleep disorder:</a:t>
            </a:r>
            <a:r>
              <a:rPr dirty="0" sz="600" spc="10">
                <a:solidFill>
                  <a:srgbClr val="201F1F"/>
                </a:solidFill>
                <a:latin typeface="メイリオ"/>
                <a:cs typeface="メイリオ"/>
              </a:rPr>
              <a:t> </a:t>
            </a:r>
            <a:r>
              <a:rPr dirty="0" sz="600">
                <a:solidFill>
                  <a:srgbClr val="201F1F"/>
                </a:solidFill>
                <a:latin typeface="メイリオ"/>
                <a:cs typeface="メイリオ"/>
              </a:rPr>
              <a:t>A</a:t>
            </a:r>
            <a:r>
              <a:rPr dirty="0" sz="600" spc="5">
                <a:solidFill>
                  <a:srgbClr val="201F1F"/>
                </a:solidFill>
                <a:latin typeface="メイリオ"/>
                <a:cs typeface="メイリオ"/>
              </a:rPr>
              <a:t> </a:t>
            </a:r>
            <a:r>
              <a:rPr dirty="0" sz="600" spc="-10">
                <a:solidFill>
                  <a:srgbClr val="201F1F"/>
                </a:solidFill>
                <a:latin typeface="メイリオ"/>
                <a:cs typeface="メイリオ"/>
              </a:rPr>
              <a:t>narrative</a:t>
            </a:r>
            <a:r>
              <a:rPr dirty="0" sz="600" spc="500">
                <a:solidFill>
                  <a:srgbClr val="201F1F"/>
                </a:solidFill>
                <a:latin typeface="メイリオ"/>
                <a:cs typeface="メイリオ"/>
              </a:rPr>
              <a:t> </a:t>
            </a:r>
            <a:r>
              <a:rPr dirty="0" sz="600">
                <a:solidFill>
                  <a:srgbClr val="201F1F"/>
                </a:solidFill>
                <a:latin typeface="メイリオ"/>
                <a:cs typeface="メイリオ"/>
              </a:rPr>
              <a:t>review</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current</a:t>
            </a:r>
            <a:r>
              <a:rPr dirty="0" sz="600" spc="-25">
                <a:solidFill>
                  <a:srgbClr val="201F1F"/>
                </a:solidFill>
                <a:latin typeface="メイリオ"/>
                <a:cs typeface="メイリオ"/>
              </a:rPr>
              <a:t> </a:t>
            </a:r>
            <a:r>
              <a:rPr dirty="0" sz="600" spc="-10">
                <a:solidFill>
                  <a:srgbClr val="201F1F"/>
                </a:solidFill>
                <a:latin typeface="メイリオ"/>
                <a:cs typeface="メイリオ"/>
              </a:rPr>
              <a:t>literature. </a:t>
            </a:r>
            <a:r>
              <a:rPr dirty="0" sz="600">
                <a:solidFill>
                  <a:srgbClr val="201F1F"/>
                </a:solidFill>
                <a:latin typeface="メイリオ"/>
                <a:cs typeface="メイリオ"/>
              </a:rPr>
              <a:t>Brain</a:t>
            </a:r>
            <a:r>
              <a:rPr dirty="0" sz="600" spc="-30">
                <a:solidFill>
                  <a:srgbClr val="201F1F"/>
                </a:solidFill>
                <a:latin typeface="メイリオ"/>
                <a:cs typeface="メイリオ"/>
              </a:rPr>
              <a:t> </a:t>
            </a:r>
            <a:r>
              <a:rPr dirty="0" sz="600">
                <a:solidFill>
                  <a:srgbClr val="201F1F"/>
                </a:solidFill>
                <a:latin typeface="メイリオ"/>
                <a:cs typeface="メイリオ"/>
              </a:rPr>
              <a:t>Sci</a:t>
            </a:r>
            <a:r>
              <a:rPr dirty="0" sz="600" spc="-20">
                <a:solidFill>
                  <a:srgbClr val="201F1F"/>
                </a:solidFill>
                <a:latin typeface="メイリオ"/>
                <a:cs typeface="メイリオ"/>
              </a:rPr>
              <a:t> </a:t>
            </a:r>
            <a:r>
              <a:rPr dirty="0" sz="600">
                <a:solidFill>
                  <a:srgbClr val="201F1F"/>
                </a:solidFill>
                <a:latin typeface="メイリオ"/>
                <a:cs typeface="メイリオ"/>
              </a:rPr>
              <a:t>12:</a:t>
            </a:r>
            <a:r>
              <a:rPr dirty="0" sz="600" spc="-5">
                <a:solidFill>
                  <a:srgbClr val="201F1F"/>
                </a:solidFill>
                <a:latin typeface="メイリオ"/>
                <a:cs typeface="メイリオ"/>
              </a:rPr>
              <a:t> </a:t>
            </a:r>
            <a:r>
              <a:rPr dirty="0" sz="600">
                <a:solidFill>
                  <a:srgbClr val="201F1F"/>
                </a:solidFill>
                <a:latin typeface="メイリオ"/>
                <a:cs typeface="メイリオ"/>
              </a:rPr>
              <a:t>1473,</a:t>
            </a:r>
            <a:r>
              <a:rPr dirty="0" sz="600" spc="-5">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56845" marR="25400" indent="-144780">
              <a:lnSpc>
                <a:spcPct val="100000"/>
              </a:lnSpc>
              <a:spcBef>
                <a:spcPts val="395"/>
              </a:spcBef>
            </a:pPr>
            <a:r>
              <a:rPr dirty="0" sz="600">
                <a:solidFill>
                  <a:srgbClr val="201F1F"/>
                </a:solidFill>
                <a:latin typeface="メイリオ"/>
                <a:cs typeface="メイリオ"/>
              </a:rPr>
              <a:t>28.</a:t>
            </a:r>
            <a:r>
              <a:rPr dirty="0" sz="600" spc="-40">
                <a:solidFill>
                  <a:srgbClr val="201F1F"/>
                </a:solidFill>
                <a:latin typeface="メイリオ"/>
                <a:cs typeface="メイリオ"/>
              </a:rPr>
              <a:t> </a:t>
            </a:r>
            <a:r>
              <a:rPr dirty="0" sz="600">
                <a:solidFill>
                  <a:srgbClr val="201F1F"/>
                </a:solidFill>
                <a:latin typeface="メイリオ"/>
                <a:cs typeface="メイリオ"/>
              </a:rPr>
              <a:t>Sack</a:t>
            </a:r>
            <a:r>
              <a:rPr dirty="0" sz="600" spc="-40">
                <a:solidFill>
                  <a:srgbClr val="201F1F"/>
                </a:solidFill>
                <a:latin typeface="メイリオ"/>
                <a:cs typeface="メイリオ"/>
              </a:rPr>
              <a:t> </a:t>
            </a:r>
            <a:r>
              <a:rPr dirty="0" sz="600">
                <a:solidFill>
                  <a:srgbClr val="201F1F"/>
                </a:solidFill>
                <a:latin typeface="メイリオ"/>
                <a:cs typeface="メイリオ"/>
              </a:rPr>
              <a:t>RL,</a:t>
            </a:r>
            <a:r>
              <a:rPr dirty="0" sz="600" spc="-15">
                <a:solidFill>
                  <a:srgbClr val="201F1F"/>
                </a:solidFill>
                <a:latin typeface="メイリオ"/>
                <a:cs typeface="メイリオ"/>
              </a:rPr>
              <a:t> </a:t>
            </a:r>
            <a:r>
              <a:rPr dirty="0" sz="600">
                <a:solidFill>
                  <a:srgbClr val="201F1F"/>
                </a:solidFill>
                <a:latin typeface="メイリオ"/>
                <a:cs typeface="メイリオ"/>
              </a:rPr>
              <a:t>Auckley</a:t>
            </a:r>
            <a:r>
              <a:rPr dirty="0" sz="600" spc="-35">
                <a:solidFill>
                  <a:srgbClr val="201F1F"/>
                </a:solidFill>
                <a:latin typeface="メイリオ"/>
                <a:cs typeface="メイリオ"/>
              </a:rPr>
              <a:t> </a:t>
            </a:r>
            <a:r>
              <a:rPr dirty="0" sz="600">
                <a:solidFill>
                  <a:srgbClr val="201F1F"/>
                </a:solidFill>
                <a:latin typeface="メイリオ"/>
                <a:cs typeface="メイリオ"/>
              </a:rPr>
              <a:t>D,</a:t>
            </a:r>
            <a:r>
              <a:rPr dirty="0" sz="600" spc="-15">
                <a:solidFill>
                  <a:srgbClr val="201F1F"/>
                </a:solidFill>
                <a:latin typeface="メイリオ"/>
                <a:cs typeface="メイリオ"/>
              </a:rPr>
              <a:t> </a:t>
            </a:r>
            <a:r>
              <a:rPr dirty="0" sz="600">
                <a:solidFill>
                  <a:srgbClr val="201F1F"/>
                </a:solidFill>
                <a:latin typeface="メイリオ"/>
                <a:cs typeface="メイリオ"/>
              </a:rPr>
              <a:t>Auger</a:t>
            </a:r>
            <a:r>
              <a:rPr dirty="0" sz="600" spc="-5">
                <a:solidFill>
                  <a:srgbClr val="201F1F"/>
                </a:solidFill>
                <a:latin typeface="メイリオ"/>
                <a:cs typeface="メイリオ"/>
              </a:rPr>
              <a:t> </a:t>
            </a:r>
            <a:r>
              <a:rPr dirty="0" sz="600">
                <a:solidFill>
                  <a:srgbClr val="201F1F"/>
                </a:solidFill>
                <a:latin typeface="メイリオ"/>
                <a:cs typeface="メイリオ"/>
              </a:rPr>
              <a:t>RR,</a:t>
            </a:r>
            <a:r>
              <a:rPr dirty="0" sz="600" spc="-10">
                <a:solidFill>
                  <a:srgbClr val="201F1F"/>
                </a:solidFill>
                <a:latin typeface="メイリオ"/>
                <a:cs typeface="メイリオ"/>
              </a:rPr>
              <a:t> </a:t>
            </a:r>
            <a:r>
              <a:rPr dirty="0" sz="600">
                <a:solidFill>
                  <a:srgbClr val="201F1F"/>
                </a:solidFill>
                <a:latin typeface="メイリオ"/>
                <a:cs typeface="メイリオ"/>
              </a:rPr>
              <a:t>Carskadon</a:t>
            </a:r>
            <a:r>
              <a:rPr dirty="0" sz="600" spc="-30">
                <a:solidFill>
                  <a:srgbClr val="201F1F"/>
                </a:solidFill>
                <a:latin typeface="メイリオ"/>
                <a:cs typeface="メイリオ"/>
              </a:rPr>
              <a:t> </a:t>
            </a:r>
            <a:r>
              <a:rPr dirty="0" sz="600">
                <a:solidFill>
                  <a:srgbClr val="201F1F"/>
                </a:solidFill>
                <a:latin typeface="メイリオ"/>
                <a:cs typeface="メイリオ"/>
              </a:rPr>
              <a:t>MA,</a:t>
            </a:r>
            <a:r>
              <a:rPr dirty="0" sz="600" spc="-25">
                <a:solidFill>
                  <a:srgbClr val="201F1F"/>
                </a:solidFill>
                <a:latin typeface="メイリオ"/>
                <a:cs typeface="メイリオ"/>
              </a:rPr>
              <a:t> </a:t>
            </a:r>
            <a:r>
              <a:rPr dirty="0" sz="600">
                <a:solidFill>
                  <a:srgbClr val="201F1F"/>
                </a:solidFill>
                <a:latin typeface="メイリオ"/>
                <a:cs typeface="メイリオ"/>
              </a:rPr>
              <a:t>Wright</a:t>
            </a:r>
            <a:r>
              <a:rPr dirty="0" sz="600" spc="-35">
                <a:solidFill>
                  <a:srgbClr val="201F1F"/>
                </a:solidFill>
                <a:latin typeface="メイリオ"/>
                <a:cs typeface="メイリオ"/>
              </a:rPr>
              <a:t> </a:t>
            </a:r>
            <a:r>
              <a:rPr dirty="0" sz="600">
                <a:solidFill>
                  <a:srgbClr val="201F1F"/>
                </a:solidFill>
                <a:latin typeface="メイリオ"/>
                <a:cs typeface="メイリオ"/>
              </a:rPr>
              <a:t>KP</a:t>
            </a:r>
            <a:r>
              <a:rPr dirty="0" sz="600" spc="-20">
                <a:solidFill>
                  <a:srgbClr val="201F1F"/>
                </a:solidFill>
                <a:latin typeface="メイリオ"/>
                <a:cs typeface="メイリオ"/>
              </a:rPr>
              <a:t> </a:t>
            </a:r>
            <a:r>
              <a:rPr dirty="0" sz="600">
                <a:solidFill>
                  <a:srgbClr val="201F1F"/>
                </a:solidFill>
                <a:latin typeface="メイリオ"/>
                <a:cs typeface="メイリオ"/>
              </a:rPr>
              <a:t>Jr,</a:t>
            </a:r>
            <a:r>
              <a:rPr dirty="0" sz="600" spc="-10">
                <a:solidFill>
                  <a:srgbClr val="201F1F"/>
                </a:solidFill>
                <a:latin typeface="メイリオ"/>
                <a:cs typeface="メイリオ"/>
              </a:rPr>
              <a:t> </a:t>
            </a:r>
            <a:r>
              <a:rPr dirty="0" sz="600">
                <a:solidFill>
                  <a:srgbClr val="201F1F"/>
                </a:solidFill>
                <a:latin typeface="メイリオ"/>
                <a:cs typeface="メイリオ"/>
              </a:rPr>
              <a:t>Vitiello</a:t>
            </a:r>
            <a:r>
              <a:rPr dirty="0" sz="600" spc="-40">
                <a:solidFill>
                  <a:srgbClr val="201F1F"/>
                </a:solidFill>
                <a:latin typeface="メイリオ"/>
                <a:cs typeface="メイリオ"/>
              </a:rPr>
              <a:t> </a:t>
            </a:r>
            <a:r>
              <a:rPr dirty="0" sz="600" spc="-25">
                <a:solidFill>
                  <a:srgbClr val="201F1F"/>
                </a:solidFill>
                <a:latin typeface="メイリオ"/>
                <a:cs typeface="メイリオ"/>
              </a:rPr>
              <a:t>MV,</a:t>
            </a:r>
            <a:r>
              <a:rPr dirty="0" sz="600" spc="500">
                <a:solidFill>
                  <a:srgbClr val="201F1F"/>
                </a:solidFill>
                <a:latin typeface="メイリオ"/>
                <a:cs typeface="メイリオ"/>
              </a:rPr>
              <a:t> </a:t>
            </a:r>
            <a:r>
              <a:rPr dirty="0" sz="600">
                <a:solidFill>
                  <a:srgbClr val="201F1F"/>
                </a:solidFill>
                <a:latin typeface="メイリオ"/>
                <a:cs typeface="メイリオ"/>
              </a:rPr>
              <a:t>Zhdanova</a:t>
            </a:r>
            <a:r>
              <a:rPr dirty="0" sz="600" spc="-30">
                <a:solidFill>
                  <a:srgbClr val="201F1F"/>
                </a:solidFill>
                <a:latin typeface="メイリオ"/>
                <a:cs typeface="メイリオ"/>
              </a:rPr>
              <a:t> </a:t>
            </a:r>
            <a:r>
              <a:rPr dirty="0" sz="600">
                <a:solidFill>
                  <a:srgbClr val="201F1F"/>
                </a:solidFill>
                <a:latin typeface="メイリオ"/>
                <a:cs typeface="メイリオ"/>
              </a:rPr>
              <a:t>IV;</a:t>
            </a:r>
            <a:r>
              <a:rPr dirty="0" sz="600" spc="-25">
                <a:solidFill>
                  <a:srgbClr val="201F1F"/>
                </a:solidFill>
                <a:latin typeface="メイリオ"/>
                <a:cs typeface="メイリオ"/>
              </a:rPr>
              <a:t> </a:t>
            </a:r>
            <a:r>
              <a:rPr dirty="0" sz="600">
                <a:solidFill>
                  <a:srgbClr val="201F1F"/>
                </a:solidFill>
                <a:latin typeface="メイリオ"/>
                <a:cs typeface="メイリオ"/>
              </a:rPr>
              <a:t>American</a:t>
            </a:r>
            <a:r>
              <a:rPr dirty="0" sz="600" spc="-25">
                <a:solidFill>
                  <a:srgbClr val="201F1F"/>
                </a:solidFill>
                <a:latin typeface="メイリオ"/>
                <a:cs typeface="メイリオ"/>
              </a:rPr>
              <a:t> </a:t>
            </a:r>
            <a:r>
              <a:rPr dirty="0" sz="600">
                <a:solidFill>
                  <a:srgbClr val="201F1F"/>
                </a:solidFill>
                <a:latin typeface="メイリオ"/>
                <a:cs typeface="メイリオ"/>
              </a:rPr>
              <a:t>Academy</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35">
                <a:solidFill>
                  <a:srgbClr val="201F1F"/>
                </a:solidFill>
                <a:latin typeface="メイリオ"/>
                <a:cs typeface="メイリオ"/>
              </a:rPr>
              <a:t> </a:t>
            </a:r>
            <a:r>
              <a:rPr dirty="0" sz="600">
                <a:solidFill>
                  <a:srgbClr val="201F1F"/>
                </a:solidFill>
                <a:latin typeface="メイリオ"/>
                <a:cs typeface="メイリオ"/>
              </a:rPr>
              <a:t>Sleep</a:t>
            </a:r>
            <a:r>
              <a:rPr dirty="0" sz="600" spc="-45">
                <a:solidFill>
                  <a:srgbClr val="201F1F"/>
                </a:solidFill>
                <a:latin typeface="メイリオ"/>
                <a:cs typeface="メイリオ"/>
              </a:rPr>
              <a:t> </a:t>
            </a:r>
            <a:r>
              <a:rPr dirty="0" sz="600">
                <a:solidFill>
                  <a:srgbClr val="201F1F"/>
                </a:solidFill>
                <a:latin typeface="メイリオ"/>
                <a:cs typeface="メイリオ"/>
              </a:rPr>
              <a:t>Medicine.</a:t>
            </a:r>
            <a:r>
              <a:rPr dirty="0" sz="600" spc="-40">
                <a:solidFill>
                  <a:srgbClr val="201F1F"/>
                </a:solidFill>
                <a:latin typeface="メイリオ"/>
                <a:cs typeface="メイリオ"/>
              </a:rPr>
              <a:t> </a:t>
            </a:r>
            <a:r>
              <a:rPr dirty="0" sz="600">
                <a:solidFill>
                  <a:srgbClr val="201F1F"/>
                </a:solidFill>
                <a:latin typeface="メイリオ"/>
                <a:cs typeface="メイリオ"/>
              </a:rPr>
              <a:t>Circadian</a:t>
            </a:r>
            <a:r>
              <a:rPr dirty="0" sz="600" spc="-40">
                <a:solidFill>
                  <a:srgbClr val="201F1F"/>
                </a:solidFill>
                <a:latin typeface="メイリオ"/>
                <a:cs typeface="メイリオ"/>
              </a:rPr>
              <a:t> </a:t>
            </a:r>
            <a:r>
              <a:rPr dirty="0" sz="600" spc="-10">
                <a:solidFill>
                  <a:srgbClr val="201F1F"/>
                </a:solidFill>
                <a:latin typeface="メイリオ"/>
                <a:cs typeface="メイリオ"/>
              </a:rPr>
              <a:t>rhythm</a:t>
            </a:r>
            <a:r>
              <a:rPr dirty="0" sz="600" spc="50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disorders:</a:t>
            </a:r>
            <a:r>
              <a:rPr dirty="0" sz="600" spc="-30">
                <a:solidFill>
                  <a:srgbClr val="201F1F"/>
                </a:solidFill>
                <a:latin typeface="メイリオ"/>
                <a:cs typeface="メイリオ"/>
              </a:rPr>
              <a:t> </a:t>
            </a:r>
            <a:r>
              <a:rPr dirty="0" sz="600">
                <a:solidFill>
                  <a:srgbClr val="201F1F"/>
                </a:solidFill>
                <a:latin typeface="メイリオ"/>
                <a:cs typeface="メイリオ"/>
              </a:rPr>
              <a:t>part</a:t>
            </a:r>
            <a:r>
              <a:rPr dirty="0" sz="600" spc="-25">
                <a:solidFill>
                  <a:srgbClr val="201F1F"/>
                </a:solidFill>
                <a:latin typeface="メイリオ"/>
                <a:cs typeface="メイリオ"/>
              </a:rPr>
              <a:t> </a:t>
            </a:r>
            <a:r>
              <a:rPr dirty="0" sz="600">
                <a:solidFill>
                  <a:srgbClr val="201F1F"/>
                </a:solidFill>
                <a:latin typeface="メイリオ"/>
                <a:cs typeface="メイリオ"/>
              </a:rPr>
              <a:t>II,</a:t>
            </a:r>
            <a:r>
              <a:rPr dirty="0" sz="600" spc="-35">
                <a:solidFill>
                  <a:srgbClr val="201F1F"/>
                </a:solidFill>
                <a:latin typeface="メイリオ"/>
                <a:cs typeface="メイリオ"/>
              </a:rPr>
              <a:t> </a:t>
            </a:r>
            <a:r>
              <a:rPr dirty="0" sz="600">
                <a:solidFill>
                  <a:srgbClr val="201F1F"/>
                </a:solidFill>
                <a:latin typeface="メイリオ"/>
                <a:cs typeface="メイリオ"/>
              </a:rPr>
              <a:t>advanced</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45">
                <a:solidFill>
                  <a:srgbClr val="201F1F"/>
                </a:solidFill>
                <a:latin typeface="メイリオ"/>
                <a:cs typeface="メイリオ"/>
              </a:rPr>
              <a:t> </a:t>
            </a:r>
            <a:r>
              <a:rPr dirty="0" sz="600">
                <a:solidFill>
                  <a:srgbClr val="201F1F"/>
                </a:solidFill>
                <a:latin typeface="メイリオ"/>
                <a:cs typeface="メイリオ"/>
              </a:rPr>
              <a:t>phase</a:t>
            </a:r>
            <a:r>
              <a:rPr dirty="0" sz="600" spc="-15">
                <a:solidFill>
                  <a:srgbClr val="201F1F"/>
                </a:solidFill>
                <a:latin typeface="メイリオ"/>
                <a:cs typeface="メイリオ"/>
              </a:rPr>
              <a:t> </a:t>
            </a:r>
            <a:r>
              <a:rPr dirty="0" sz="600">
                <a:solidFill>
                  <a:srgbClr val="201F1F"/>
                </a:solidFill>
                <a:latin typeface="メイリオ"/>
                <a:cs typeface="メイリオ"/>
              </a:rPr>
              <a:t>disorder,</a:t>
            </a:r>
            <a:r>
              <a:rPr dirty="0" sz="600" spc="-35">
                <a:solidFill>
                  <a:srgbClr val="201F1F"/>
                </a:solidFill>
                <a:latin typeface="メイリオ"/>
                <a:cs typeface="メイリオ"/>
              </a:rPr>
              <a:t> </a:t>
            </a:r>
            <a:r>
              <a:rPr dirty="0" sz="600">
                <a:solidFill>
                  <a:srgbClr val="201F1F"/>
                </a:solidFill>
                <a:latin typeface="メイリオ"/>
                <a:cs typeface="メイリオ"/>
              </a:rPr>
              <a:t>delayed</a:t>
            </a:r>
            <a:r>
              <a:rPr dirty="0" sz="600" spc="-30">
                <a:solidFill>
                  <a:srgbClr val="201F1F"/>
                </a:solidFill>
                <a:latin typeface="メイリオ"/>
                <a:cs typeface="メイリオ"/>
              </a:rPr>
              <a:t> </a:t>
            </a:r>
            <a:r>
              <a:rPr dirty="0" sz="600" spc="-20">
                <a:solidFill>
                  <a:srgbClr val="201F1F"/>
                </a:solidFill>
                <a:latin typeface="メイリオ"/>
                <a:cs typeface="メイリオ"/>
              </a:rPr>
              <a:t>sleep</a:t>
            </a:r>
            <a:r>
              <a:rPr dirty="0" sz="600" spc="500">
                <a:solidFill>
                  <a:srgbClr val="201F1F"/>
                </a:solidFill>
                <a:latin typeface="メイリオ"/>
                <a:cs typeface="メイリオ"/>
              </a:rPr>
              <a:t> </a:t>
            </a:r>
            <a:r>
              <a:rPr dirty="0" sz="600">
                <a:solidFill>
                  <a:srgbClr val="201F1F"/>
                </a:solidFill>
                <a:latin typeface="メイリオ"/>
                <a:cs typeface="メイリオ"/>
              </a:rPr>
              <a:t>phase</a:t>
            </a:r>
            <a:r>
              <a:rPr dirty="0" sz="600" spc="-20">
                <a:solidFill>
                  <a:srgbClr val="201F1F"/>
                </a:solidFill>
                <a:latin typeface="メイリオ"/>
                <a:cs typeface="メイリオ"/>
              </a:rPr>
              <a:t> </a:t>
            </a:r>
            <a:r>
              <a:rPr dirty="0" sz="600">
                <a:solidFill>
                  <a:srgbClr val="201F1F"/>
                </a:solidFill>
                <a:latin typeface="メイリオ"/>
                <a:cs typeface="メイリオ"/>
              </a:rPr>
              <a:t>disorder,</a:t>
            </a:r>
            <a:r>
              <a:rPr dirty="0" sz="600" spc="-10">
                <a:solidFill>
                  <a:srgbClr val="201F1F"/>
                </a:solidFill>
                <a:latin typeface="メイリオ"/>
                <a:cs typeface="メイリオ"/>
              </a:rPr>
              <a:t> free-</a:t>
            </a:r>
            <a:r>
              <a:rPr dirty="0" sz="600">
                <a:solidFill>
                  <a:srgbClr val="201F1F"/>
                </a:solidFill>
                <a:latin typeface="メイリオ"/>
                <a:cs typeface="メイリオ"/>
              </a:rPr>
              <a:t>running</a:t>
            </a:r>
            <a:r>
              <a:rPr dirty="0" sz="600" spc="-25">
                <a:solidFill>
                  <a:srgbClr val="201F1F"/>
                </a:solidFill>
                <a:latin typeface="メイリオ"/>
                <a:cs typeface="メイリオ"/>
              </a:rPr>
              <a:t> </a:t>
            </a:r>
            <a:r>
              <a:rPr dirty="0" sz="600">
                <a:solidFill>
                  <a:srgbClr val="201F1F"/>
                </a:solidFill>
                <a:latin typeface="メイリオ"/>
                <a:cs typeface="メイリオ"/>
              </a:rPr>
              <a:t>disorder,</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a:solidFill>
                  <a:srgbClr val="201F1F"/>
                </a:solidFill>
                <a:latin typeface="メイリオ"/>
                <a:cs typeface="メイリオ"/>
              </a:rPr>
              <a:t>irregular</a:t>
            </a:r>
            <a:r>
              <a:rPr dirty="0" sz="600" spc="-25">
                <a:solidFill>
                  <a:srgbClr val="201F1F"/>
                </a:solidFill>
                <a:latin typeface="メイリオ"/>
                <a:cs typeface="メイリオ"/>
              </a:rPr>
              <a:t> </a:t>
            </a:r>
            <a:r>
              <a:rPr dirty="0" sz="600" spc="-10">
                <a:solidFill>
                  <a:srgbClr val="201F1F"/>
                </a:solidFill>
                <a:latin typeface="メイリオ"/>
                <a:cs typeface="メイリオ"/>
              </a:rPr>
              <a:t>sleep-</a:t>
            </a:r>
            <a:r>
              <a:rPr dirty="0" sz="600">
                <a:solidFill>
                  <a:srgbClr val="201F1F"/>
                </a:solidFill>
                <a:latin typeface="メイリオ"/>
                <a:cs typeface="メイリオ"/>
              </a:rPr>
              <a:t>wake</a:t>
            </a:r>
            <a:r>
              <a:rPr dirty="0" sz="600" spc="-30">
                <a:solidFill>
                  <a:srgbClr val="201F1F"/>
                </a:solidFill>
                <a:latin typeface="メイリオ"/>
                <a:cs typeface="メイリオ"/>
              </a:rPr>
              <a:t> </a:t>
            </a:r>
            <a:r>
              <a:rPr dirty="0" sz="600">
                <a:solidFill>
                  <a:srgbClr val="201F1F"/>
                </a:solidFill>
                <a:latin typeface="メイリオ"/>
                <a:cs typeface="メイリオ"/>
              </a:rPr>
              <a:t>rhythm.</a:t>
            </a:r>
            <a:r>
              <a:rPr dirty="0" sz="600" spc="-25">
                <a:solidFill>
                  <a:srgbClr val="201F1F"/>
                </a:solidFill>
                <a:latin typeface="メイリオ"/>
                <a:cs typeface="メイリオ"/>
              </a:rPr>
              <a:t> An</a:t>
            </a:r>
            <a:r>
              <a:rPr dirty="0" sz="600" spc="500">
                <a:solidFill>
                  <a:srgbClr val="201F1F"/>
                </a:solidFill>
                <a:latin typeface="メイリオ"/>
                <a:cs typeface="メイリオ"/>
              </a:rPr>
              <a:t> </a:t>
            </a:r>
            <a:r>
              <a:rPr dirty="0" sz="600">
                <a:solidFill>
                  <a:srgbClr val="201F1F"/>
                </a:solidFill>
                <a:latin typeface="メイリオ"/>
                <a:cs typeface="メイリオ"/>
              </a:rPr>
              <a:t>American</a:t>
            </a:r>
            <a:r>
              <a:rPr dirty="0" sz="600" spc="-25">
                <a:solidFill>
                  <a:srgbClr val="201F1F"/>
                </a:solidFill>
                <a:latin typeface="メイリオ"/>
                <a:cs typeface="メイリオ"/>
              </a:rPr>
              <a:t> </a:t>
            </a:r>
            <a:r>
              <a:rPr dirty="0" sz="600">
                <a:solidFill>
                  <a:srgbClr val="201F1F"/>
                </a:solidFill>
                <a:latin typeface="メイリオ"/>
                <a:cs typeface="メイリオ"/>
              </a:rPr>
              <a:t>Academy</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Medicine</a:t>
            </a:r>
            <a:r>
              <a:rPr dirty="0" sz="600" spc="-30">
                <a:solidFill>
                  <a:srgbClr val="201F1F"/>
                </a:solidFill>
                <a:latin typeface="メイリオ"/>
                <a:cs typeface="メイリオ"/>
              </a:rPr>
              <a:t> </a:t>
            </a:r>
            <a:r>
              <a:rPr dirty="0" sz="600">
                <a:solidFill>
                  <a:srgbClr val="201F1F"/>
                </a:solidFill>
                <a:latin typeface="メイリオ"/>
                <a:cs typeface="メイリオ"/>
              </a:rPr>
              <a:t>review.</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30:</a:t>
            </a:r>
            <a:r>
              <a:rPr dirty="0" sz="600" spc="-20">
                <a:solidFill>
                  <a:srgbClr val="201F1F"/>
                </a:solidFill>
                <a:latin typeface="メイリオ"/>
                <a:cs typeface="メイリオ"/>
              </a:rPr>
              <a:t> </a:t>
            </a:r>
            <a:r>
              <a:rPr dirty="0" sz="600" spc="-10">
                <a:solidFill>
                  <a:srgbClr val="201F1F"/>
                </a:solidFill>
                <a:latin typeface="メイリオ"/>
                <a:cs typeface="メイリオ"/>
              </a:rPr>
              <a:t>1484-</a:t>
            </a:r>
            <a:r>
              <a:rPr dirty="0" sz="600">
                <a:solidFill>
                  <a:srgbClr val="201F1F"/>
                </a:solidFill>
                <a:latin typeface="メイリオ"/>
                <a:cs typeface="メイリオ"/>
              </a:rPr>
              <a:t>1501,</a:t>
            </a:r>
            <a:r>
              <a:rPr dirty="0" sz="600" spc="-5">
                <a:solidFill>
                  <a:srgbClr val="201F1F"/>
                </a:solidFill>
                <a:latin typeface="メイリオ"/>
                <a:cs typeface="メイリオ"/>
              </a:rPr>
              <a:t> </a:t>
            </a:r>
            <a:r>
              <a:rPr dirty="0" sz="600" spc="-10">
                <a:solidFill>
                  <a:srgbClr val="201F1F"/>
                </a:solidFill>
                <a:latin typeface="メイリオ"/>
                <a:cs typeface="メイリオ"/>
              </a:rPr>
              <a:t>2007.</a:t>
            </a:r>
            <a:endParaRPr sz="600">
              <a:latin typeface="メイリオ"/>
              <a:cs typeface="メイリオ"/>
            </a:endParaRPr>
          </a:p>
          <a:p>
            <a:pPr marL="156845" marR="76835" indent="-144780">
              <a:lnSpc>
                <a:spcPct val="100000"/>
              </a:lnSpc>
              <a:spcBef>
                <a:spcPts val="409"/>
              </a:spcBef>
            </a:pPr>
            <a:r>
              <a:rPr dirty="0" sz="600">
                <a:solidFill>
                  <a:srgbClr val="201F1F"/>
                </a:solidFill>
                <a:latin typeface="メイリオ"/>
                <a:cs typeface="メイリオ"/>
              </a:rPr>
              <a:t>29</a:t>
            </a:r>
            <a:r>
              <a:rPr dirty="0" sz="600" spc="-35">
                <a:solidFill>
                  <a:srgbClr val="201F1F"/>
                </a:solidFill>
                <a:latin typeface="メイリオ"/>
                <a:cs typeface="メイリオ"/>
              </a:rPr>
              <a:t>. 日本睡眠学会認定委員会 睡眠障害診療ガイド・ワーキンググループ 監修. 睡眠障</a:t>
            </a:r>
            <a:r>
              <a:rPr dirty="0" sz="600" spc="-10">
                <a:solidFill>
                  <a:srgbClr val="201F1F"/>
                </a:solidFill>
                <a:latin typeface="メイリオ"/>
                <a:cs typeface="メイリオ"/>
              </a:rPr>
              <a:t>害診療ガイド. 東京: 文光堂; 2011.</a:t>
            </a:r>
            <a:endParaRPr sz="600">
              <a:latin typeface="メイリオ"/>
              <a:cs typeface="メイリオ"/>
            </a:endParaRPr>
          </a:p>
          <a:p>
            <a:pPr marL="156845" marR="94615" indent="-144780">
              <a:lnSpc>
                <a:spcPct val="100000"/>
              </a:lnSpc>
              <a:spcBef>
                <a:spcPts val="395"/>
              </a:spcBef>
            </a:pPr>
            <a:r>
              <a:rPr dirty="0" sz="600">
                <a:solidFill>
                  <a:srgbClr val="201F1F"/>
                </a:solidFill>
                <a:latin typeface="メイリオ"/>
                <a:cs typeface="メイリオ"/>
              </a:rPr>
              <a:t>30.</a:t>
            </a:r>
            <a:r>
              <a:rPr dirty="0" sz="600" spc="-45">
                <a:solidFill>
                  <a:srgbClr val="201F1F"/>
                </a:solidFill>
                <a:latin typeface="メイリオ"/>
                <a:cs typeface="メイリオ"/>
              </a:rPr>
              <a:t> </a:t>
            </a:r>
            <a:r>
              <a:rPr dirty="0" sz="600">
                <a:solidFill>
                  <a:srgbClr val="201F1F"/>
                </a:solidFill>
                <a:latin typeface="メイリオ"/>
                <a:cs typeface="メイリオ"/>
              </a:rPr>
              <a:t>Keilani</a:t>
            </a:r>
            <a:r>
              <a:rPr dirty="0" sz="600" spc="-30">
                <a:solidFill>
                  <a:srgbClr val="201F1F"/>
                </a:solidFill>
                <a:latin typeface="メイリオ"/>
                <a:cs typeface="メイリオ"/>
              </a:rPr>
              <a:t> </a:t>
            </a:r>
            <a:r>
              <a:rPr dirty="0" sz="600">
                <a:solidFill>
                  <a:srgbClr val="201F1F"/>
                </a:solidFill>
                <a:latin typeface="メイリオ"/>
                <a:cs typeface="メイリオ"/>
              </a:rPr>
              <a:t>M,</a:t>
            </a:r>
            <a:r>
              <a:rPr dirty="0" sz="600" spc="-25">
                <a:solidFill>
                  <a:srgbClr val="201F1F"/>
                </a:solidFill>
                <a:latin typeface="メイリオ"/>
                <a:cs typeface="メイリオ"/>
              </a:rPr>
              <a:t> </a:t>
            </a:r>
            <a:r>
              <a:rPr dirty="0" sz="600">
                <a:solidFill>
                  <a:srgbClr val="201F1F"/>
                </a:solidFill>
                <a:latin typeface="メイリオ"/>
                <a:cs typeface="メイリオ"/>
              </a:rPr>
              <a:t>Crevenna</a:t>
            </a:r>
            <a:r>
              <a:rPr dirty="0" sz="600" spc="-25">
                <a:solidFill>
                  <a:srgbClr val="201F1F"/>
                </a:solidFill>
                <a:latin typeface="メイリオ"/>
                <a:cs typeface="メイリオ"/>
              </a:rPr>
              <a:t> </a:t>
            </a:r>
            <a:r>
              <a:rPr dirty="0" sz="600">
                <a:solidFill>
                  <a:srgbClr val="201F1F"/>
                </a:solidFill>
                <a:latin typeface="メイリオ"/>
                <a:cs typeface="メイリオ"/>
              </a:rPr>
              <a:t>R,</a:t>
            </a:r>
            <a:r>
              <a:rPr dirty="0" sz="600" spc="-15">
                <a:solidFill>
                  <a:srgbClr val="201F1F"/>
                </a:solidFill>
                <a:latin typeface="メイリオ"/>
                <a:cs typeface="メイリオ"/>
              </a:rPr>
              <a:t> </a:t>
            </a:r>
            <a:r>
              <a:rPr dirty="0" sz="600">
                <a:solidFill>
                  <a:srgbClr val="201F1F"/>
                </a:solidFill>
                <a:latin typeface="メイリオ"/>
                <a:cs typeface="メイリオ"/>
              </a:rPr>
              <a:t>Dorner</a:t>
            </a:r>
            <a:r>
              <a:rPr dirty="0" sz="600" spc="-25">
                <a:solidFill>
                  <a:srgbClr val="201F1F"/>
                </a:solidFill>
                <a:latin typeface="メイリオ"/>
                <a:cs typeface="メイリオ"/>
              </a:rPr>
              <a:t> </a:t>
            </a:r>
            <a:r>
              <a:rPr dirty="0" sz="600">
                <a:solidFill>
                  <a:srgbClr val="201F1F"/>
                </a:solidFill>
                <a:latin typeface="メイリオ"/>
                <a:cs typeface="メイリオ"/>
              </a:rPr>
              <a:t>TE.</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quality</a:t>
            </a:r>
            <a:r>
              <a:rPr dirty="0" sz="600" spc="-35">
                <a:solidFill>
                  <a:srgbClr val="201F1F"/>
                </a:solidFill>
                <a:latin typeface="メイリオ"/>
                <a:cs typeface="メイリオ"/>
              </a:rPr>
              <a:t> </a:t>
            </a:r>
            <a:r>
              <a:rPr dirty="0" sz="600">
                <a:solidFill>
                  <a:srgbClr val="201F1F"/>
                </a:solidFill>
                <a:latin typeface="メイリオ"/>
                <a:cs typeface="メイリオ"/>
              </a:rPr>
              <a:t>in</a:t>
            </a:r>
            <a:r>
              <a:rPr dirty="0" sz="600" spc="-25">
                <a:solidFill>
                  <a:srgbClr val="201F1F"/>
                </a:solidFill>
                <a:latin typeface="メイリオ"/>
                <a:cs typeface="メイリオ"/>
              </a:rPr>
              <a:t> </a:t>
            </a:r>
            <a:r>
              <a:rPr dirty="0" sz="600">
                <a:solidFill>
                  <a:srgbClr val="201F1F"/>
                </a:solidFill>
                <a:latin typeface="メイリオ"/>
                <a:cs typeface="メイリオ"/>
              </a:rPr>
              <a:t>subjects</a:t>
            </a:r>
            <a:r>
              <a:rPr dirty="0" sz="600" spc="-20">
                <a:solidFill>
                  <a:srgbClr val="201F1F"/>
                </a:solidFill>
                <a:latin typeface="メイリオ"/>
                <a:cs typeface="メイリオ"/>
              </a:rPr>
              <a:t> </a:t>
            </a:r>
            <a:r>
              <a:rPr dirty="0" sz="600">
                <a:solidFill>
                  <a:srgbClr val="201F1F"/>
                </a:solidFill>
                <a:latin typeface="メイリオ"/>
                <a:cs typeface="メイリオ"/>
              </a:rPr>
              <a:t>suffering</a:t>
            </a:r>
            <a:r>
              <a:rPr dirty="0" sz="600" spc="-30">
                <a:solidFill>
                  <a:srgbClr val="201F1F"/>
                </a:solidFill>
                <a:latin typeface="メイリオ"/>
                <a:cs typeface="メイリオ"/>
              </a:rPr>
              <a:t> </a:t>
            </a:r>
            <a:r>
              <a:rPr dirty="0" sz="600" spc="-20">
                <a:solidFill>
                  <a:srgbClr val="201F1F"/>
                </a:solidFill>
                <a:latin typeface="メイリオ"/>
                <a:cs typeface="メイリオ"/>
              </a:rPr>
              <a:t>from</a:t>
            </a:r>
            <a:r>
              <a:rPr dirty="0" sz="600" spc="500">
                <a:solidFill>
                  <a:srgbClr val="201F1F"/>
                </a:solidFill>
                <a:latin typeface="メイリオ"/>
                <a:cs typeface="メイリオ"/>
              </a:rPr>
              <a:t> </a:t>
            </a:r>
            <a:r>
              <a:rPr dirty="0" sz="600">
                <a:solidFill>
                  <a:srgbClr val="201F1F"/>
                </a:solidFill>
                <a:latin typeface="メイリオ"/>
                <a:cs typeface="メイリオ"/>
              </a:rPr>
              <a:t>chronic</a:t>
            </a:r>
            <a:r>
              <a:rPr dirty="0" sz="600" spc="-30">
                <a:solidFill>
                  <a:srgbClr val="201F1F"/>
                </a:solidFill>
                <a:latin typeface="メイリオ"/>
                <a:cs typeface="メイリオ"/>
              </a:rPr>
              <a:t> </a:t>
            </a:r>
            <a:r>
              <a:rPr dirty="0" sz="600">
                <a:solidFill>
                  <a:srgbClr val="201F1F"/>
                </a:solidFill>
                <a:latin typeface="メイリオ"/>
                <a:cs typeface="メイリオ"/>
              </a:rPr>
              <a:t>pain.</a:t>
            </a:r>
            <a:r>
              <a:rPr dirty="0" sz="600" spc="-25">
                <a:solidFill>
                  <a:srgbClr val="201F1F"/>
                </a:solidFill>
                <a:latin typeface="メイリオ"/>
                <a:cs typeface="メイリオ"/>
              </a:rPr>
              <a:t> </a:t>
            </a:r>
            <a:r>
              <a:rPr dirty="0" sz="600">
                <a:solidFill>
                  <a:srgbClr val="201F1F"/>
                </a:solidFill>
                <a:latin typeface="メイリオ"/>
                <a:cs typeface="メイリオ"/>
              </a:rPr>
              <a:t>Wien</a:t>
            </a:r>
            <a:r>
              <a:rPr dirty="0" sz="600" spc="-15">
                <a:solidFill>
                  <a:srgbClr val="201F1F"/>
                </a:solidFill>
                <a:latin typeface="メイリオ"/>
                <a:cs typeface="メイリオ"/>
              </a:rPr>
              <a:t> </a:t>
            </a:r>
            <a:r>
              <a:rPr dirty="0" sz="600">
                <a:solidFill>
                  <a:srgbClr val="201F1F"/>
                </a:solidFill>
                <a:latin typeface="メイリオ"/>
                <a:cs typeface="メイリオ"/>
              </a:rPr>
              <a:t>Klin</a:t>
            </a:r>
            <a:r>
              <a:rPr dirty="0" sz="600" spc="-30">
                <a:solidFill>
                  <a:srgbClr val="201F1F"/>
                </a:solidFill>
                <a:latin typeface="メイリオ"/>
                <a:cs typeface="メイリオ"/>
              </a:rPr>
              <a:t> </a:t>
            </a:r>
            <a:r>
              <a:rPr dirty="0" sz="600">
                <a:solidFill>
                  <a:srgbClr val="201F1F"/>
                </a:solidFill>
                <a:latin typeface="メイリオ"/>
                <a:cs typeface="メイリオ"/>
              </a:rPr>
              <a:t>Wochenschr</a:t>
            </a:r>
            <a:r>
              <a:rPr dirty="0" sz="600" spc="-5">
                <a:solidFill>
                  <a:srgbClr val="201F1F"/>
                </a:solidFill>
                <a:latin typeface="メイリオ"/>
                <a:cs typeface="メイリオ"/>
              </a:rPr>
              <a:t> </a:t>
            </a:r>
            <a:r>
              <a:rPr dirty="0" sz="600">
                <a:solidFill>
                  <a:srgbClr val="201F1F"/>
                </a:solidFill>
                <a:latin typeface="メイリオ"/>
                <a:cs typeface="メイリオ"/>
              </a:rPr>
              <a:t>130:</a:t>
            </a:r>
            <a:r>
              <a:rPr dirty="0" sz="600" spc="-20">
                <a:solidFill>
                  <a:srgbClr val="201F1F"/>
                </a:solidFill>
                <a:latin typeface="メイリオ"/>
                <a:cs typeface="メイリオ"/>
              </a:rPr>
              <a:t> </a:t>
            </a:r>
            <a:r>
              <a:rPr dirty="0" sz="600" spc="-10">
                <a:solidFill>
                  <a:srgbClr val="201F1F"/>
                </a:solidFill>
                <a:latin typeface="メイリオ"/>
                <a:cs typeface="メイリオ"/>
              </a:rPr>
              <a:t>31-</a:t>
            </a:r>
            <a:r>
              <a:rPr dirty="0" sz="600">
                <a:solidFill>
                  <a:srgbClr val="201F1F"/>
                </a:solidFill>
                <a:latin typeface="メイリオ"/>
                <a:cs typeface="メイリオ"/>
              </a:rPr>
              <a:t>36,</a:t>
            </a:r>
            <a:r>
              <a:rPr dirty="0" sz="600" spc="-20">
                <a:solidFill>
                  <a:srgbClr val="201F1F"/>
                </a:solidFill>
                <a:latin typeface="メイリオ"/>
                <a:cs typeface="メイリオ"/>
              </a:rPr>
              <a:t> </a:t>
            </a:r>
            <a:r>
              <a:rPr dirty="0" sz="600" spc="-10">
                <a:solidFill>
                  <a:srgbClr val="201F1F"/>
                </a:solidFill>
                <a:latin typeface="メイリオ"/>
                <a:cs typeface="メイリオ"/>
              </a:rPr>
              <a:t>2018.</a:t>
            </a:r>
            <a:endParaRPr sz="600">
              <a:latin typeface="メイリオ"/>
              <a:cs typeface="メイリオ"/>
            </a:endParaRPr>
          </a:p>
          <a:p>
            <a:pPr marL="156845" marR="26034" indent="-144780">
              <a:lnSpc>
                <a:spcPct val="100000"/>
              </a:lnSpc>
              <a:spcBef>
                <a:spcPts val="395"/>
              </a:spcBef>
            </a:pPr>
            <a:r>
              <a:rPr dirty="0" sz="600">
                <a:solidFill>
                  <a:srgbClr val="201F1F"/>
                </a:solidFill>
                <a:latin typeface="メイリオ"/>
                <a:cs typeface="メイリオ"/>
              </a:rPr>
              <a:t>31.</a:t>
            </a:r>
            <a:r>
              <a:rPr dirty="0" sz="600" spc="-35">
                <a:solidFill>
                  <a:srgbClr val="201F1F"/>
                </a:solidFill>
                <a:latin typeface="メイリオ"/>
                <a:cs typeface="メイリオ"/>
              </a:rPr>
              <a:t> </a:t>
            </a:r>
            <a:r>
              <a:rPr dirty="0" sz="600">
                <a:solidFill>
                  <a:srgbClr val="201F1F"/>
                </a:solidFill>
                <a:latin typeface="メイリオ"/>
                <a:cs typeface="メイリオ"/>
              </a:rPr>
              <a:t>Li</a:t>
            </a:r>
            <a:r>
              <a:rPr dirty="0" sz="600" spc="-20">
                <a:solidFill>
                  <a:srgbClr val="201F1F"/>
                </a:solidFill>
                <a:latin typeface="メイリオ"/>
                <a:cs typeface="メイリオ"/>
              </a:rPr>
              <a:t> </a:t>
            </a:r>
            <a:r>
              <a:rPr dirty="0" sz="600">
                <a:solidFill>
                  <a:srgbClr val="201F1F"/>
                </a:solidFill>
                <a:latin typeface="メイリオ"/>
                <a:cs typeface="メイリオ"/>
              </a:rPr>
              <a:t>MT,</a:t>
            </a:r>
            <a:r>
              <a:rPr dirty="0" sz="600" spc="-10">
                <a:solidFill>
                  <a:srgbClr val="201F1F"/>
                </a:solidFill>
                <a:latin typeface="メイリオ"/>
                <a:cs typeface="メイリオ"/>
              </a:rPr>
              <a:t> </a:t>
            </a:r>
            <a:r>
              <a:rPr dirty="0" sz="600">
                <a:solidFill>
                  <a:srgbClr val="201F1F"/>
                </a:solidFill>
                <a:latin typeface="メイリオ"/>
                <a:cs typeface="メイリオ"/>
              </a:rPr>
              <a:t>Robinson</a:t>
            </a:r>
            <a:r>
              <a:rPr dirty="0" sz="600" spc="-10">
                <a:solidFill>
                  <a:srgbClr val="201F1F"/>
                </a:solidFill>
                <a:latin typeface="メイリオ"/>
                <a:cs typeface="メイリオ"/>
              </a:rPr>
              <a:t> </a:t>
            </a:r>
            <a:r>
              <a:rPr dirty="0" sz="600">
                <a:solidFill>
                  <a:srgbClr val="201F1F"/>
                </a:solidFill>
                <a:latin typeface="メイリオ"/>
                <a:cs typeface="メイリオ"/>
              </a:rPr>
              <a:t>CL,</a:t>
            </a:r>
            <a:r>
              <a:rPr dirty="0" sz="600" spc="-15">
                <a:solidFill>
                  <a:srgbClr val="201F1F"/>
                </a:solidFill>
                <a:latin typeface="メイリオ"/>
                <a:cs typeface="メイリオ"/>
              </a:rPr>
              <a:t> </a:t>
            </a:r>
            <a:r>
              <a:rPr dirty="0" sz="600">
                <a:solidFill>
                  <a:srgbClr val="201F1F"/>
                </a:solidFill>
                <a:latin typeface="メイリオ"/>
                <a:cs typeface="メイリオ"/>
              </a:rPr>
              <a:t>Ruan QZ,</a:t>
            </a:r>
            <a:r>
              <a:rPr dirty="0" sz="600" spc="-15">
                <a:solidFill>
                  <a:srgbClr val="201F1F"/>
                </a:solidFill>
                <a:latin typeface="メイリオ"/>
                <a:cs typeface="メイリオ"/>
              </a:rPr>
              <a:t> </a:t>
            </a:r>
            <a:r>
              <a:rPr dirty="0" sz="600">
                <a:solidFill>
                  <a:srgbClr val="201F1F"/>
                </a:solidFill>
                <a:latin typeface="メイリオ"/>
                <a:cs typeface="メイリオ"/>
              </a:rPr>
              <a:t>Surapaneni</a:t>
            </a:r>
            <a:r>
              <a:rPr dirty="0" sz="600" spc="-10">
                <a:solidFill>
                  <a:srgbClr val="201F1F"/>
                </a:solidFill>
                <a:latin typeface="メイリオ"/>
                <a:cs typeface="メイリオ"/>
              </a:rPr>
              <a:t> </a:t>
            </a:r>
            <a:r>
              <a:rPr dirty="0" sz="600">
                <a:solidFill>
                  <a:srgbClr val="201F1F"/>
                </a:solidFill>
                <a:latin typeface="メイリオ"/>
                <a:cs typeface="メイリオ"/>
              </a:rPr>
              <a:t>S,</a:t>
            </a:r>
            <a:r>
              <a:rPr dirty="0" sz="600" spc="-30">
                <a:solidFill>
                  <a:srgbClr val="201F1F"/>
                </a:solidFill>
                <a:latin typeface="メイリオ"/>
                <a:cs typeface="メイリオ"/>
              </a:rPr>
              <a:t> </a:t>
            </a:r>
            <a:r>
              <a:rPr dirty="0" sz="600" spc="-10">
                <a:solidFill>
                  <a:srgbClr val="201F1F"/>
                </a:solidFill>
                <a:latin typeface="メイリオ"/>
                <a:cs typeface="メイリオ"/>
              </a:rPr>
              <a:t>Southerland</a:t>
            </a:r>
            <a:r>
              <a:rPr dirty="0" sz="600" spc="-20">
                <a:solidFill>
                  <a:srgbClr val="201F1F"/>
                </a:solidFill>
                <a:latin typeface="メイリオ"/>
                <a:cs typeface="メイリオ"/>
              </a:rPr>
              <a:t> </a:t>
            </a:r>
            <a:r>
              <a:rPr dirty="0" sz="600">
                <a:solidFill>
                  <a:srgbClr val="201F1F"/>
                </a:solidFill>
                <a:latin typeface="メイリオ"/>
                <a:cs typeface="メイリオ"/>
              </a:rPr>
              <a:t>W.</a:t>
            </a:r>
            <a:r>
              <a:rPr dirty="0" sz="600" spc="-20">
                <a:solidFill>
                  <a:srgbClr val="201F1F"/>
                </a:solidFill>
                <a:latin typeface="メイリオ"/>
                <a:cs typeface="メイリオ"/>
              </a:rPr>
              <a:t> </a:t>
            </a:r>
            <a:r>
              <a:rPr dirty="0" sz="600">
                <a:solidFill>
                  <a:srgbClr val="201F1F"/>
                </a:solidFill>
                <a:latin typeface="メイリオ"/>
                <a:cs typeface="メイリオ"/>
              </a:rPr>
              <a:t>The</a:t>
            </a:r>
            <a:r>
              <a:rPr dirty="0" sz="600" spc="-5">
                <a:solidFill>
                  <a:srgbClr val="201F1F"/>
                </a:solidFill>
                <a:latin typeface="メイリオ"/>
                <a:cs typeface="メイリオ"/>
              </a:rPr>
              <a:t> </a:t>
            </a:r>
            <a:r>
              <a:rPr dirty="0" sz="600" spc="-10">
                <a:solidFill>
                  <a:srgbClr val="201F1F"/>
                </a:solidFill>
                <a:latin typeface="メイリオ"/>
                <a:cs typeface="メイリオ"/>
              </a:rPr>
              <a:t>influence</a:t>
            </a:r>
            <a:r>
              <a:rPr dirty="0" sz="600" spc="500">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disturbance</a:t>
            </a:r>
            <a:r>
              <a:rPr dirty="0" sz="600" spc="-25">
                <a:solidFill>
                  <a:srgbClr val="201F1F"/>
                </a:solidFill>
                <a:latin typeface="メイリオ"/>
                <a:cs typeface="メイリオ"/>
              </a:rPr>
              <a:t> </a:t>
            </a:r>
            <a:r>
              <a:rPr dirty="0" sz="600">
                <a:solidFill>
                  <a:srgbClr val="201F1F"/>
                </a:solidFill>
                <a:latin typeface="メイリオ"/>
                <a:cs typeface="メイリオ"/>
              </a:rPr>
              <a:t>on</a:t>
            </a:r>
            <a:r>
              <a:rPr dirty="0" sz="600" spc="-20">
                <a:solidFill>
                  <a:srgbClr val="201F1F"/>
                </a:solidFill>
                <a:latin typeface="メイリオ"/>
                <a:cs typeface="メイリオ"/>
              </a:rPr>
              <a:t> </a:t>
            </a:r>
            <a:r>
              <a:rPr dirty="0" sz="600">
                <a:solidFill>
                  <a:srgbClr val="201F1F"/>
                </a:solidFill>
                <a:latin typeface="メイリオ"/>
                <a:cs typeface="メイリオ"/>
              </a:rPr>
              <a:t>chronic</a:t>
            </a:r>
            <a:r>
              <a:rPr dirty="0" sz="600" spc="-25">
                <a:solidFill>
                  <a:srgbClr val="201F1F"/>
                </a:solidFill>
                <a:latin typeface="メイリオ"/>
                <a:cs typeface="メイリオ"/>
              </a:rPr>
              <a:t> </a:t>
            </a:r>
            <a:r>
              <a:rPr dirty="0" sz="600">
                <a:solidFill>
                  <a:srgbClr val="201F1F"/>
                </a:solidFill>
                <a:latin typeface="メイリオ"/>
                <a:cs typeface="メイリオ"/>
              </a:rPr>
              <a:t>pain.</a:t>
            </a:r>
            <a:r>
              <a:rPr dirty="0" sz="600" spc="-5">
                <a:solidFill>
                  <a:srgbClr val="201F1F"/>
                </a:solidFill>
                <a:latin typeface="メイリオ"/>
                <a:cs typeface="メイリオ"/>
              </a:rPr>
              <a:t> </a:t>
            </a:r>
            <a:r>
              <a:rPr dirty="0" sz="600">
                <a:solidFill>
                  <a:srgbClr val="201F1F"/>
                </a:solidFill>
                <a:latin typeface="メイリオ"/>
                <a:cs typeface="メイリオ"/>
              </a:rPr>
              <a:t>Curr</a:t>
            </a:r>
            <a:r>
              <a:rPr dirty="0" sz="600" spc="-30">
                <a:solidFill>
                  <a:srgbClr val="201F1F"/>
                </a:solidFill>
                <a:latin typeface="メイリオ"/>
                <a:cs typeface="メイリオ"/>
              </a:rPr>
              <a:t> </a:t>
            </a:r>
            <a:r>
              <a:rPr dirty="0" sz="600">
                <a:solidFill>
                  <a:srgbClr val="201F1F"/>
                </a:solidFill>
                <a:latin typeface="メイリオ"/>
                <a:cs typeface="メイリオ"/>
              </a:rPr>
              <a:t>Pain</a:t>
            </a:r>
            <a:r>
              <a:rPr dirty="0" sz="600" spc="-35">
                <a:solidFill>
                  <a:srgbClr val="201F1F"/>
                </a:solidFill>
                <a:latin typeface="メイリオ"/>
                <a:cs typeface="メイリオ"/>
              </a:rPr>
              <a:t> </a:t>
            </a:r>
            <a:r>
              <a:rPr dirty="0" sz="600">
                <a:solidFill>
                  <a:srgbClr val="201F1F"/>
                </a:solidFill>
                <a:latin typeface="メイリオ"/>
                <a:cs typeface="メイリオ"/>
              </a:rPr>
              <a:t>Headache Rep</a:t>
            </a:r>
            <a:r>
              <a:rPr dirty="0" sz="600" spc="-25">
                <a:solidFill>
                  <a:srgbClr val="201F1F"/>
                </a:solidFill>
                <a:latin typeface="メイリオ"/>
                <a:cs typeface="メイリオ"/>
              </a:rPr>
              <a:t> </a:t>
            </a:r>
            <a:r>
              <a:rPr dirty="0" sz="600">
                <a:solidFill>
                  <a:srgbClr val="201F1F"/>
                </a:solidFill>
                <a:latin typeface="メイリオ"/>
                <a:cs typeface="メイリオ"/>
              </a:rPr>
              <a:t>26:</a:t>
            </a:r>
            <a:r>
              <a:rPr dirty="0" sz="600" spc="-20">
                <a:solidFill>
                  <a:srgbClr val="201F1F"/>
                </a:solidFill>
                <a:latin typeface="メイリオ"/>
                <a:cs typeface="メイリオ"/>
              </a:rPr>
              <a:t> </a:t>
            </a:r>
            <a:r>
              <a:rPr dirty="0" sz="600" spc="-10">
                <a:solidFill>
                  <a:srgbClr val="201F1F"/>
                </a:solidFill>
                <a:latin typeface="メイリオ"/>
                <a:cs typeface="メイリオ"/>
              </a:rPr>
              <a:t>795-</a:t>
            </a:r>
            <a:r>
              <a:rPr dirty="0" sz="600" spc="-20">
                <a:solidFill>
                  <a:srgbClr val="201F1F"/>
                </a:solidFill>
                <a:latin typeface="メイリオ"/>
                <a:cs typeface="メイリオ"/>
              </a:rPr>
              <a:t>804,</a:t>
            </a:r>
            <a:r>
              <a:rPr dirty="0" sz="600" spc="500">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56845" marR="77470" indent="-144780">
              <a:lnSpc>
                <a:spcPct val="100000"/>
              </a:lnSpc>
              <a:spcBef>
                <a:spcPts val="409"/>
              </a:spcBef>
            </a:pPr>
            <a:r>
              <a:rPr dirty="0" sz="600">
                <a:solidFill>
                  <a:srgbClr val="201F1F"/>
                </a:solidFill>
                <a:latin typeface="メイリオ"/>
                <a:cs typeface="メイリオ"/>
              </a:rPr>
              <a:t>32.</a:t>
            </a:r>
            <a:r>
              <a:rPr dirty="0" sz="600" spc="-35">
                <a:solidFill>
                  <a:srgbClr val="201F1F"/>
                </a:solidFill>
                <a:latin typeface="メイリオ"/>
                <a:cs typeface="メイリオ"/>
              </a:rPr>
              <a:t> </a:t>
            </a:r>
            <a:r>
              <a:rPr dirty="0" sz="600" spc="-10">
                <a:solidFill>
                  <a:srgbClr val="201F1F"/>
                </a:solidFill>
                <a:latin typeface="メイリオ"/>
                <a:cs typeface="メイリオ"/>
              </a:rPr>
              <a:t>Buttner-</a:t>
            </a:r>
            <a:r>
              <a:rPr dirty="0" sz="600">
                <a:solidFill>
                  <a:srgbClr val="201F1F"/>
                </a:solidFill>
                <a:latin typeface="メイリオ"/>
                <a:cs typeface="メイリオ"/>
              </a:rPr>
              <a:t>Teleaga</a:t>
            </a:r>
            <a:r>
              <a:rPr dirty="0" sz="600" spc="-10">
                <a:solidFill>
                  <a:srgbClr val="201F1F"/>
                </a:solidFill>
                <a:latin typeface="メイリオ"/>
                <a:cs typeface="メイリオ"/>
              </a:rPr>
              <a:t> </a:t>
            </a:r>
            <a:r>
              <a:rPr dirty="0" sz="600">
                <a:solidFill>
                  <a:srgbClr val="201F1F"/>
                </a:solidFill>
                <a:latin typeface="メイリオ"/>
                <a:cs typeface="メイリオ"/>
              </a:rPr>
              <a:t>A,</a:t>
            </a:r>
            <a:r>
              <a:rPr dirty="0" sz="600" spc="-20">
                <a:solidFill>
                  <a:srgbClr val="201F1F"/>
                </a:solidFill>
                <a:latin typeface="メイリオ"/>
                <a:cs typeface="メイリオ"/>
              </a:rPr>
              <a:t> </a:t>
            </a:r>
            <a:r>
              <a:rPr dirty="0" sz="600">
                <a:solidFill>
                  <a:srgbClr val="201F1F"/>
                </a:solidFill>
                <a:latin typeface="メイリオ"/>
                <a:cs typeface="メイリオ"/>
              </a:rPr>
              <a:t>Kim</a:t>
            </a:r>
            <a:r>
              <a:rPr dirty="0" sz="600" spc="-15">
                <a:solidFill>
                  <a:srgbClr val="201F1F"/>
                </a:solidFill>
                <a:latin typeface="メイリオ"/>
                <a:cs typeface="メイリオ"/>
              </a:rPr>
              <a:t> </a:t>
            </a:r>
            <a:r>
              <a:rPr dirty="0" sz="600">
                <a:solidFill>
                  <a:srgbClr val="201F1F"/>
                </a:solidFill>
                <a:latin typeface="メイリオ"/>
                <a:cs typeface="メイリオ"/>
              </a:rPr>
              <a:t>YT,</a:t>
            </a:r>
            <a:r>
              <a:rPr dirty="0" sz="600" spc="-20">
                <a:solidFill>
                  <a:srgbClr val="201F1F"/>
                </a:solidFill>
                <a:latin typeface="メイリオ"/>
                <a:cs typeface="メイリオ"/>
              </a:rPr>
              <a:t> </a:t>
            </a:r>
            <a:r>
              <a:rPr dirty="0" sz="600">
                <a:solidFill>
                  <a:srgbClr val="201F1F"/>
                </a:solidFill>
                <a:latin typeface="メイリオ"/>
                <a:cs typeface="メイリオ"/>
              </a:rPr>
              <a:t>Osel</a:t>
            </a:r>
            <a:r>
              <a:rPr dirty="0" sz="600" spc="-20">
                <a:solidFill>
                  <a:srgbClr val="201F1F"/>
                </a:solidFill>
                <a:latin typeface="メイリオ"/>
                <a:cs typeface="メイリオ"/>
              </a:rPr>
              <a:t> </a:t>
            </a:r>
            <a:r>
              <a:rPr dirty="0" sz="600">
                <a:solidFill>
                  <a:srgbClr val="201F1F"/>
                </a:solidFill>
                <a:latin typeface="メイリオ"/>
                <a:cs typeface="メイリオ"/>
              </a:rPr>
              <a:t>T,</a:t>
            </a:r>
            <a:r>
              <a:rPr dirty="0" sz="600" spc="-10">
                <a:solidFill>
                  <a:srgbClr val="201F1F"/>
                </a:solidFill>
                <a:latin typeface="メイリオ"/>
                <a:cs typeface="メイリオ"/>
              </a:rPr>
              <a:t> </a:t>
            </a:r>
            <a:r>
              <a:rPr dirty="0" sz="600">
                <a:solidFill>
                  <a:srgbClr val="201F1F"/>
                </a:solidFill>
                <a:latin typeface="メイリオ"/>
                <a:cs typeface="メイリオ"/>
              </a:rPr>
              <a:t>Richter</a:t>
            </a:r>
            <a:r>
              <a:rPr dirty="0" sz="600" spc="-5">
                <a:solidFill>
                  <a:srgbClr val="201F1F"/>
                </a:solidFill>
                <a:latin typeface="メイリオ"/>
                <a:cs typeface="メイリオ"/>
              </a:rPr>
              <a:t> </a:t>
            </a:r>
            <a:r>
              <a:rPr dirty="0" sz="600">
                <a:solidFill>
                  <a:srgbClr val="201F1F"/>
                </a:solidFill>
                <a:latin typeface="メイリオ"/>
                <a:cs typeface="メイリオ"/>
              </a:rPr>
              <a:t>K.</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disorders</a:t>
            </a:r>
            <a:r>
              <a:rPr dirty="0" sz="600" spc="-10">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a:solidFill>
                  <a:srgbClr val="201F1F"/>
                </a:solidFill>
                <a:latin typeface="メイリオ"/>
                <a:cs typeface="メイリオ"/>
              </a:rPr>
              <a:t>cancer-</a:t>
            </a:r>
            <a:r>
              <a:rPr dirty="0" sz="600" spc="-10">
                <a:solidFill>
                  <a:srgbClr val="201F1F"/>
                </a:solidFill>
                <a:latin typeface="メイリオ"/>
                <a:cs typeface="メイリオ"/>
              </a:rPr>
              <a:t> </a:t>
            </a:r>
            <a:r>
              <a:rPr dirty="0" sz="600" spc="-50">
                <a:solidFill>
                  <a:srgbClr val="201F1F"/>
                </a:solidFill>
                <a:latin typeface="メイリオ"/>
                <a:cs typeface="メイリオ"/>
              </a:rPr>
              <a:t>A</a:t>
            </a:r>
            <a:r>
              <a:rPr dirty="0" sz="600" spc="500">
                <a:solidFill>
                  <a:srgbClr val="201F1F"/>
                </a:solidFill>
                <a:latin typeface="メイリオ"/>
                <a:cs typeface="メイリオ"/>
              </a:rPr>
              <a:t> </a:t>
            </a:r>
            <a:r>
              <a:rPr dirty="0" sz="600">
                <a:solidFill>
                  <a:srgbClr val="201F1F"/>
                </a:solidFill>
                <a:latin typeface="メイリオ"/>
                <a:cs typeface="メイリオ"/>
              </a:rPr>
              <a:t>systematic</a:t>
            </a:r>
            <a:r>
              <a:rPr dirty="0" sz="600" spc="-40">
                <a:solidFill>
                  <a:srgbClr val="201F1F"/>
                </a:solidFill>
                <a:latin typeface="メイリオ"/>
                <a:cs typeface="メイリオ"/>
              </a:rPr>
              <a:t> </a:t>
            </a:r>
            <a:r>
              <a:rPr dirty="0" sz="600">
                <a:solidFill>
                  <a:srgbClr val="201F1F"/>
                </a:solidFill>
                <a:latin typeface="メイリオ"/>
                <a:cs typeface="メイリオ"/>
              </a:rPr>
              <a:t>review.</a:t>
            </a:r>
            <a:r>
              <a:rPr dirty="0" sz="600" spc="-30">
                <a:solidFill>
                  <a:srgbClr val="201F1F"/>
                </a:solidFill>
                <a:latin typeface="メイリオ"/>
                <a:cs typeface="メイリオ"/>
              </a:rPr>
              <a:t> </a:t>
            </a:r>
            <a:r>
              <a:rPr dirty="0" sz="600">
                <a:solidFill>
                  <a:srgbClr val="201F1F"/>
                </a:solidFill>
                <a:latin typeface="メイリオ"/>
                <a:cs typeface="メイリオ"/>
              </a:rPr>
              <a:t>Int</a:t>
            </a:r>
            <a:r>
              <a:rPr dirty="0" sz="600" spc="-30">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Environ</a:t>
            </a:r>
            <a:r>
              <a:rPr dirty="0" sz="600" spc="-20">
                <a:solidFill>
                  <a:srgbClr val="201F1F"/>
                </a:solidFill>
                <a:latin typeface="メイリオ"/>
                <a:cs typeface="メイリオ"/>
              </a:rPr>
              <a:t> </a:t>
            </a:r>
            <a:r>
              <a:rPr dirty="0" sz="600">
                <a:solidFill>
                  <a:srgbClr val="201F1F"/>
                </a:solidFill>
                <a:latin typeface="メイリオ"/>
                <a:cs typeface="メイリオ"/>
              </a:rPr>
              <a:t>Res</a:t>
            </a:r>
            <a:r>
              <a:rPr dirty="0" sz="600" spc="-20">
                <a:solidFill>
                  <a:srgbClr val="201F1F"/>
                </a:solidFill>
                <a:latin typeface="メイリオ"/>
                <a:cs typeface="メイリオ"/>
              </a:rPr>
              <a:t> </a:t>
            </a:r>
            <a:r>
              <a:rPr dirty="0" sz="600">
                <a:solidFill>
                  <a:srgbClr val="201F1F"/>
                </a:solidFill>
                <a:latin typeface="メイリオ"/>
                <a:cs typeface="メイリオ"/>
              </a:rPr>
              <a:t>Public</a:t>
            </a:r>
            <a:r>
              <a:rPr dirty="0" sz="600" spc="-25">
                <a:solidFill>
                  <a:srgbClr val="201F1F"/>
                </a:solidFill>
                <a:latin typeface="メイリオ"/>
                <a:cs typeface="メイリオ"/>
              </a:rPr>
              <a:t> </a:t>
            </a:r>
            <a:r>
              <a:rPr dirty="0" sz="600">
                <a:solidFill>
                  <a:srgbClr val="201F1F"/>
                </a:solidFill>
                <a:latin typeface="メイリオ"/>
                <a:cs typeface="メイリオ"/>
              </a:rPr>
              <a:t>Health</a:t>
            </a:r>
            <a:r>
              <a:rPr dirty="0" sz="600" spc="-20">
                <a:solidFill>
                  <a:srgbClr val="201F1F"/>
                </a:solidFill>
                <a:latin typeface="メイリオ"/>
                <a:cs typeface="メイリオ"/>
              </a:rPr>
              <a:t> </a:t>
            </a:r>
            <a:r>
              <a:rPr dirty="0" sz="600">
                <a:solidFill>
                  <a:srgbClr val="201F1F"/>
                </a:solidFill>
                <a:latin typeface="メイリオ"/>
                <a:cs typeface="メイリオ"/>
              </a:rPr>
              <a:t>18:</a:t>
            </a:r>
            <a:r>
              <a:rPr dirty="0" sz="600" spc="-20">
                <a:solidFill>
                  <a:srgbClr val="201F1F"/>
                </a:solidFill>
                <a:latin typeface="メイリオ"/>
                <a:cs typeface="メイリオ"/>
              </a:rPr>
              <a:t> </a:t>
            </a:r>
            <a:r>
              <a:rPr dirty="0" sz="600">
                <a:solidFill>
                  <a:srgbClr val="201F1F"/>
                </a:solidFill>
                <a:latin typeface="メイリオ"/>
                <a:cs typeface="メイリオ"/>
              </a:rPr>
              <a:t>11696,</a:t>
            </a:r>
            <a:r>
              <a:rPr dirty="0" sz="600" spc="-15">
                <a:solidFill>
                  <a:srgbClr val="201F1F"/>
                </a:solidFill>
                <a:latin typeface="メイリオ"/>
                <a:cs typeface="メイリオ"/>
              </a:rPr>
              <a:t> </a:t>
            </a:r>
            <a:r>
              <a:rPr dirty="0" sz="600" spc="-20">
                <a:solidFill>
                  <a:srgbClr val="201F1F"/>
                </a:solidFill>
                <a:latin typeface="メイリオ"/>
                <a:cs typeface="メイリオ"/>
              </a:rPr>
              <a:t>2021</a:t>
            </a:r>
            <a:endParaRPr sz="600">
              <a:latin typeface="メイリオ"/>
              <a:cs typeface="メイリオ"/>
            </a:endParaRPr>
          </a:p>
          <a:p>
            <a:pPr algn="just" marL="156845" marR="156845" indent="-144780">
              <a:lnSpc>
                <a:spcPct val="100000"/>
              </a:lnSpc>
              <a:spcBef>
                <a:spcPts val="395"/>
              </a:spcBef>
            </a:pPr>
            <a:r>
              <a:rPr dirty="0" sz="600">
                <a:solidFill>
                  <a:srgbClr val="201F1F"/>
                </a:solidFill>
                <a:latin typeface="メイリオ"/>
                <a:cs typeface="メイリオ"/>
              </a:rPr>
              <a:t>33.</a:t>
            </a:r>
            <a:r>
              <a:rPr dirty="0" sz="600" spc="-40">
                <a:solidFill>
                  <a:srgbClr val="201F1F"/>
                </a:solidFill>
                <a:latin typeface="メイリオ"/>
                <a:cs typeface="メイリオ"/>
              </a:rPr>
              <a:t> </a:t>
            </a:r>
            <a:r>
              <a:rPr dirty="0" sz="600">
                <a:solidFill>
                  <a:srgbClr val="201F1F"/>
                </a:solidFill>
                <a:latin typeface="メイリオ"/>
                <a:cs typeface="メイリオ"/>
              </a:rPr>
              <a:t>Mogavero</a:t>
            </a:r>
            <a:r>
              <a:rPr dirty="0" sz="600" spc="-15">
                <a:solidFill>
                  <a:srgbClr val="201F1F"/>
                </a:solidFill>
                <a:latin typeface="メイリオ"/>
                <a:cs typeface="メイリオ"/>
              </a:rPr>
              <a:t> </a:t>
            </a:r>
            <a:r>
              <a:rPr dirty="0" sz="600">
                <a:solidFill>
                  <a:srgbClr val="201F1F"/>
                </a:solidFill>
                <a:latin typeface="メイリオ"/>
                <a:cs typeface="メイリオ"/>
              </a:rPr>
              <a:t>MP,</a:t>
            </a:r>
            <a:r>
              <a:rPr dirty="0" sz="600" spc="-20">
                <a:solidFill>
                  <a:srgbClr val="201F1F"/>
                </a:solidFill>
                <a:latin typeface="メイリオ"/>
                <a:cs typeface="メイリオ"/>
              </a:rPr>
              <a:t> </a:t>
            </a:r>
            <a:r>
              <a:rPr dirty="0" sz="600">
                <a:solidFill>
                  <a:srgbClr val="201F1F"/>
                </a:solidFill>
                <a:latin typeface="メイリオ"/>
                <a:cs typeface="メイリオ"/>
              </a:rPr>
              <a:t>DelRosso</a:t>
            </a:r>
            <a:r>
              <a:rPr dirty="0" sz="600" spc="-10">
                <a:solidFill>
                  <a:srgbClr val="201F1F"/>
                </a:solidFill>
                <a:latin typeface="メイリオ"/>
                <a:cs typeface="メイリオ"/>
              </a:rPr>
              <a:t> </a:t>
            </a:r>
            <a:r>
              <a:rPr dirty="0" sz="600">
                <a:solidFill>
                  <a:srgbClr val="201F1F"/>
                </a:solidFill>
                <a:latin typeface="メイリオ"/>
                <a:cs typeface="メイリオ"/>
              </a:rPr>
              <a:t>LM,</a:t>
            </a:r>
            <a:r>
              <a:rPr dirty="0" sz="600" spc="-25">
                <a:solidFill>
                  <a:srgbClr val="201F1F"/>
                </a:solidFill>
                <a:latin typeface="メイリオ"/>
                <a:cs typeface="メイリオ"/>
              </a:rPr>
              <a:t> </a:t>
            </a:r>
            <a:r>
              <a:rPr dirty="0" sz="600">
                <a:solidFill>
                  <a:srgbClr val="201F1F"/>
                </a:solidFill>
                <a:latin typeface="メイリオ"/>
                <a:cs typeface="メイリオ"/>
              </a:rPr>
              <a:t>Fanfulla</a:t>
            </a:r>
            <a:r>
              <a:rPr dirty="0" sz="600" spc="-30">
                <a:solidFill>
                  <a:srgbClr val="201F1F"/>
                </a:solidFill>
                <a:latin typeface="メイリオ"/>
                <a:cs typeface="メイリオ"/>
              </a:rPr>
              <a:t> </a:t>
            </a:r>
            <a:r>
              <a:rPr dirty="0" sz="600">
                <a:solidFill>
                  <a:srgbClr val="201F1F"/>
                </a:solidFill>
                <a:latin typeface="メイリオ"/>
                <a:cs typeface="メイリオ"/>
              </a:rPr>
              <a:t>F,</a:t>
            </a:r>
            <a:r>
              <a:rPr dirty="0" sz="600" spc="-35">
                <a:solidFill>
                  <a:srgbClr val="201F1F"/>
                </a:solidFill>
                <a:latin typeface="メイリオ"/>
                <a:cs typeface="メイリオ"/>
              </a:rPr>
              <a:t> </a:t>
            </a:r>
            <a:r>
              <a:rPr dirty="0" sz="600">
                <a:solidFill>
                  <a:srgbClr val="201F1F"/>
                </a:solidFill>
                <a:latin typeface="メイリオ"/>
                <a:cs typeface="メイリオ"/>
              </a:rPr>
              <a:t>Bruni</a:t>
            </a:r>
            <a:r>
              <a:rPr dirty="0" sz="600" spc="-25">
                <a:solidFill>
                  <a:srgbClr val="201F1F"/>
                </a:solidFill>
                <a:latin typeface="メイリオ"/>
                <a:cs typeface="メイリオ"/>
              </a:rPr>
              <a:t> </a:t>
            </a:r>
            <a:r>
              <a:rPr dirty="0" sz="600">
                <a:solidFill>
                  <a:srgbClr val="201F1F"/>
                </a:solidFill>
                <a:latin typeface="メイリオ"/>
                <a:cs typeface="メイリオ"/>
              </a:rPr>
              <a:t>O,</a:t>
            </a:r>
            <a:r>
              <a:rPr dirty="0" sz="600" spc="-15">
                <a:solidFill>
                  <a:srgbClr val="201F1F"/>
                </a:solidFill>
                <a:latin typeface="メイリオ"/>
                <a:cs typeface="メイリオ"/>
              </a:rPr>
              <a:t> </a:t>
            </a:r>
            <a:r>
              <a:rPr dirty="0" sz="600">
                <a:solidFill>
                  <a:srgbClr val="201F1F"/>
                </a:solidFill>
                <a:latin typeface="メイリオ"/>
                <a:cs typeface="メイリオ"/>
              </a:rPr>
              <a:t>Ferri</a:t>
            </a:r>
            <a:r>
              <a:rPr dirty="0" sz="600" spc="-35">
                <a:solidFill>
                  <a:srgbClr val="201F1F"/>
                </a:solidFill>
                <a:latin typeface="メイリオ"/>
                <a:cs typeface="メイリオ"/>
              </a:rPr>
              <a:t> </a:t>
            </a:r>
            <a:r>
              <a:rPr dirty="0" sz="600">
                <a:solidFill>
                  <a:srgbClr val="201F1F"/>
                </a:solidFill>
                <a:latin typeface="メイリオ"/>
                <a:cs typeface="メイリオ"/>
              </a:rPr>
              <a:t>R.</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spc="-10">
                <a:solidFill>
                  <a:srgbClr val="201F1F"/>
                </a:solidFill>
                <a:latin typeface="メイリオ"/>
                <a:cs typeface="メイリオ"/>
              </a:rPr>
              <a:t>disorders</a:t>
            </a:r>
            <a:r>
              <a:rPr dirty="0" sz="600" spc="500">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a:solidFill>
                  <a:srgbClr val="201F1F"/>
                </a:solidFill>
                <a:latin typeface="メイリオ"/>
                <a:cs typeface="メイリオ"/>
              </a:rPr>
              <a:t>cancer:</a:t>
            </a:r>
            <a:r>
              <a:rPr dirty="0" sz="600" spc="-10">
                <a:solidFill>
                  <a:srgbClr val="201F1F"/>
                </a:solidFill>
                <a:latin typeface="メイリオ"/>
                <a:cs typeface="メイリオ"/>
              </a:rPr>
              <a:t> </a:t>
            </a:r>
            <a:r>
              <a:rPr dirty="0" sz="600">
                <a:solidFill>
                  <a:srgbClr val="201F1F"/>
                </a:solidFill>
                <a:latin typeface="メイリオ"/>
                <a:cs typeface="メイリオ"/>
              </a:rPr>
              <a:t>State</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the</a:t>
            </a:r>
            <a:r>
              <a:rPr dirty="0" sz="600" spc="-25">
                <a:solidFill>
                  <a:srgbClr val="201F1F"/>
                </a:solidFill>
                <a:latin typeface="メイリオ"/>
                <a:cs typeface="メイリオ"/>
              </a:rPr>
              <a:t> </a:t>
            </a:r>
            <a:r>
              <a:rPr dirty="0" sz="600">
                <a:solidFill>
                  <a:srgbClr val="201F1F"/>
                </a:solidFill>
                <a:latin typeface="メイリオ"/>
                <a:cs typeface="メイリオ"/>
              </a:rPr>
              <a:t>art</a:t>
            </a:r>
            <a:r>
              <a:rPr dirty="0" sz="600" spc="-10">
                <a:solidFill>
                  <a:srgbClr val="201F1F"/>
                </a:solidFill>
                <a:latin typeface="メイリオ"/>
                <a:cs typeface="メイリオ"/>
              </a:rPr>
              <a:t> </a:t>
            </a:r>
            <a:r>
              <a:rPr dirty="0" sz="600">
                <a:solidFill>
                  <a:srgbClr val="201F1F"/>
                </a:solidFill>
                <a:latin typeface="メイリオ"/>
                <a:cs typeface="メイリオ"/>
              </a:rPr>
              <a:t>and</a:t>
            </a:r>
            <a:r>
              <a:rPr dirty="0" sz="600" spc="-15">
                <a:solidFill>
                  <a:srgbClr val="201F1F"/>
                </a:solidFill>
                <a:latin typeface="メイリオ"/>
                <a:cs typeface="メイリオ"/>
              </a:rPr>
              <a:t> </a:t>
            </a:r>
            <a:r>
              <a:rPr dirty="0" sz="600">
                <a:solidFill>
                  <a:srgbClr val="201F1F"/>
                </a:solidFill>
                <a:latin typeface="メイリオ"/>
                <a:cs typeface="メイリオ"/>
              </a:rPr>
              <a:t>future</a:t>
            </a:r>
            <a:r>
              <a:rPr dirty="0" sz="600" spc="-10">
                <a:solidFill>
                  <a:srgbClr val="201F1F"/>
                </a:solidFill>
                <a:latin typeface="メイリオ"/>
                <a:cs typeface="メイリオ"/>
              </a:rPr>
              <a:t> perspectives.</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Med</a:t>
            </a:r>
            <a:r>
              <a:rPr dirty="0" sz="600" spc="-20">
                <a:solidFill>
                  <a:srgbClr val="201F1F"/>
                </a:solidFill>
                <a:latin typeface="メイリオ"/>
                <a:cs typeface="メイリオ"/>
              </a:rPr>
              <a:t> </a:t>
            </a:r>
            <a:r>
              <a:rPr dirty="0" sz="600">
                <a:solidFill>
                  <a:srgbClr val="201F1F"/>
                </a:solidFill>
                <a:latin typeface="メイリオ"/>
                <a:cs typeface="メイリオ"/>
              </a:rPr>
              <a:t>Rev</a:t>
            </a:r>
            <a:r>
              <a:rPr dirty="0" sz="600" spc="-15">
                <a:solidFill>
                  <a:srgbClr val="201F1F"/>
                </a:solidFill>
                <a:latin typeface="メイリオ"/>
                <a:cs typeface="メイリオ"/>
              </a:rPr>
              <a:t> </a:t>
            </a:r>
            <a:r>
              <a:rPr dirty="0" sz="600" spc="-25">
                <a:solidFill>
                  <a:srgbClr val="201F1F"/>
                </a:solidFill>
                <a:latin typeface="メイリオ"/>
                <a:cs typeface="メイリオ"/>
              </a:rPr>
              <a:t>56:</a:t>
            </a:r>
            <a:r>
              <a:rPr dirty="0" sz="600" spc="500">
                <a:solidFill>
                  <a:srgbClr val="201F1F"/>
                </a:solidFill>
                <a:latin typeface="メイリオ"/>
                <a:cs typeface="メイリオ"/>
              </a:rPr>
              <a:t> </a:t>
            </a:r>
            <a:r>
              <a:rPr dirty="0" sz="600">
                <a:solidFill>
                  <a:srgbClr val="201F1F"/>
                </a:solidFill>
                <a:latin typeface="メイリオ"/>
                <a:cs typeface="メイリオ"/>
              </a:rPr>
              <a:t>101409,</a:t>
            </a:r>
            <a:r>
              <a:rPr dirty="0" sz="600" spc="245">
                <a:solidFill>
                  <a:srgbClr val="201F1F"/>
                </a:solidFill>
                <a:latin typeface="メイリオ"/>
                <a:cs typeface="メイリオ"/>
              </a:rPr>
              <a:t> </a:t>
            </a:r>
            <a:r>
              <a:rPr dirty="0" sz="600" spc="-10">
                <a:solidFill>
                  <a:srgbClr val="201F1F"/>
                </a:solidFill>
                <a:latin typeface="メイリオ"/>
                <a:cs typeface="メイリオ"/>
              </a:rPr>
              <a:t>2021.</a:t>
            </a:r>
            <a:endParaRPr sz="600">
              <a:latin typeface="メイリオ"/>
              <a:cs typeface="メイリオ"/>
            </a:endParaRPr>
          </a:p>
        </p:txBody>
      </p:sp>
      <p:sp>
        <p:nvSpPr>
          <p:cNvPr id="5" name="object 5"/>
          <p:cNvSpPr/>
          <p:nvPr/>
        </p:nvSpPr>
        <p:spPr>
          <a:xfrm>
            <a:off x="214122" y="3056382"/>
            <a:ext cx="6299835" cy="0"/>
          </a:xfrm>
          <a:custGeom>
            <a:avLst/>
            <a:gdLst/>
            <a:ahLst/>
            <a:cxnLst/>
            <a:rect l="l" t="t" r="r" b="b"/>
            <a:pathLst>
              <a:path w="6299834" h="0">
                <a:moveTo>
                  <a:pt x="0" y="0"/>
                </a:moveTo>
                <a:lnTo>
                  <a:pt x="6299834" y="0"/>
                </a:lnTo>
              </a:path>
            </a:pathLst>
          </a:custGeom>
          <a:ln w="7200">
            <a:solidFill>
              <a:srgbClr val="00CC99"/>
            </a:solidFill>
          </a:ln>
        </p:spPr>
        <p:txBody>
          <a:bodyPr wrap="square" lIns="0" tIns="0" rIns="0" bIns="0" rtlCol="0"/>
          <a:lstStyle/>
          <a:p/>
        </p:txBody>
      </p:sp>
      <p:sp>
        <p:nvSpPr>
          <p:cNvPr id="6" name="object 6"/>
          <p:cNvSpPr txBox="1"/>
          <p:nvPr/>
        </p:nvSpPr>
        <p:spPr>
          <a:xfrm>
            <a:off x="201269" y="3077718"/>
            <a:ext cx="482600" cy="116839"/>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p:txBody>
      </p:sp>
      <p:grpSp>
        <p:nvGrpSpPr>
          <p:cNvPr id="7" name="object 7"/>
          <p:cNvGrpSpPr/>
          <p:nvPr/>
        </p:nvGrpSpPr>
        <p:grpSpPr>
          <a:xfrm>
            <a:off x="168910" y="377697"/>
            <a:ext cx="6526530" cy="2617470"/>
            <a:chOff x="168910" y="377697"/>
            <a:chExt cx="6526530" cy="2617470"/>
          </a:xfrm>
        </p:grpSpPr>
        <p:sp>
          <p:nvSpPr>
            <p:cNvPr id="8" name="object 8"/>
            <p:cNvSpPr/>
            <p:nvPr/>
          </p:nvSpPr>
          <p:spPr>
            <a:xfrm>
              <a:off x="175260" y="384047"/>
              <a:ext cx="6513830" cy="2604770"/>
            </a:xfrm>
            <a:custGeom>
              <a:avLst/>
              <a:gdLst/>
              <a:ahLst/>
              <a:cxnLst/>
              <a:rect l="l" t="t" r="r" b="b"/>
              <a:pathLst>
                <a:path w="6513830" h="2604770">
                  <a:moveTo>
                    <a:pt x="6513576" y="0"/>
                  </a:moveTo>
                  <a:lnTo>
                    <a:pt x="0" y="0"/>
                  </a:lnTo>
                  <a:lnTo>
                    <a:pt x="0" y="2604516"/>
                  </a:lnTo>
                  <a:lnTo>
                    <a:pt x="6513576" y="2604516"/>
                  </a:lnTo>
                  <a:lnTo>
                    <a:pt x="6513576" y="0"/>
                  </a:lnTo>
                  <a:close/>
                </a:path>
              </a:pathLst>
            </a:custGeom>
            <a:solidFill>
              <a:srgbClr val="E0FFF3"/>
            </a:solidFill>
          </p:spPr>
          <p:txBody>
            <a:bodyPr wrap="square" lIns="0" tIns="0" rIns="0" bIns="0" rtlCol="0"/>
            <a:lstStyle/>
            <a:p/>
          </p:txBody>
        </p:sp>
        <p:sp>
          <p:nvSpPr>
            <p:cNvPr id="9" name="object 9"/>
            <p:cNvSpPr/>
            <p:nvPr/>
          </p:nvSpPr>
          <p:spPr>
            <a:xfrm>
              <a:off x="175260" y="384047"/>
              <a:ext cx="6513830" cy="2604770"/>
            </a:xfrm>
            <a:custGeom>
              <a:avLst/>
              <a:gdLst/>
              <a:ahLst/>
              <a:cxnLst/>
              <a:rect l="l" t="t" r="r" b="b"/>
              <a:pathLst>
                <a:path w="6513830" h="2604770">
                  <a:moveTo>
                    <a:pt x="0" y="2604516"/>
                  </a:moveTo>
                  <a:lnTo>
                    <a:pt x="6513576" y="2604516"/>
                  </a:lnTo>
                  <a:lnTo>
                    <a:pt x="6513576" y="0"/>
                  </a:lnTo>
                  <a:lnTo>
                    <a:pt x="0" y="0"/>
                  </a:lnTo>
                  <a:lnTo>
                    <a:pt x="0" y="2604516"/>
                  </a:lnTo>
                  <a:close/>
                </a:path>
              </a:pathLst>
            </a:custGeom>
            <a:ln w="12700">
              <a:solidFill>
                <a:srgbClr val="E0FFF3"/>
              </a:solidFill>
            </a:ln>
          </p:spPr>
          <p:txBody>
            <a:bodyPr wrap="square" lIns="0" tIns="0" rIns="0" bIns="0" rtlCol="0"/>
            <a:lstStyle/>
            <a:p/>
          </p:txBody>
        </p:sp>
      </p:grpSp>
      <p:sp>
        <p:nvSpPr>
          <p:cNvPr id="10" name="object 10"/>
          <p:cNvSpPr txBox="1"/>
          <p:nvPr/>
        </p:nvSpPr>
        <p:spPr>
          <a:xfrm>
            <a:off x="548640" y="496823"/>
            <a:ext cx="1062355" cy="154305"/>
          </a:xfrm>
          <a:prstGeom prst="rect">
            <a:avLst/>
          </a:prstGeom>
          <a:solidFill>
            <a:srgbClr val="00CC99"/>
          </a:solidFill>
          <a:ln w="9525">
            <a:solidFill>
              <a:srgbClr val="00CC99"/>
            </a:solidFill>
          </a:ln>
        </p:spPr>
        <p:txBody>
          <a:bodyPr wrap="square" lIns="0" tIns="0" rIns="0" bIns="0" rtlCol="0" vert="horz">
            <a:spAutoFit/>
          </a:bodyPr>
          <a:lstStyle/>
          <a:p>
            <a:pPr marL="98425">
              <a:lnSpc>
                <a:spcPts val="1050"/>
              </a:lnSpc>
            </a:pPr>
            <a:r>
              <a:rPr dirty="0" sz="1000" spc="-40" b="1">
                <a:solidFill>
                  <a:srgbClr val="FFFFFF"/>
                </a:solidFill>
                <a:latin typeface="メイリオ"/>
                <a:cs typeface="メイリオ"/>
              </a:rPr>
              <a:t>ショートコラム</a:t>
            </a:r>
            <a:endParaRPr sz="1000">
              <a:latin typeface="メイリオ"/>
              <a:cs typeface="メイリオ"/>
            </a:endParaRPr>
          </a:p>
        </p:txBody>
      </p:sp>
      <p:sp>
        <p:nvSpPr>
          <p:cNvPr id="14" name="object 14"/>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36</a:t>
            </a:r>
          </a:p>
        </p:txBody>
      </p:sp>
      <p:sp>
        <p:nvSpPr>
          <p:cNvPr id="11" name="object 11"/>
          <p:cNvSpPr txBox="1"/>
          <p:nvPr/>
        </p:nvSpPr>
        <p:spPr>
          <a:xfrm>
            <a:off x="1738122" y="486537"/>
            <a:ext cx="2049780" cy="177800"/>
          </a:xfrm>
          <a:prstGeom prst="rect">
            <a:avLst/>
          </a:prstGeom>
        </p:spPr>
        <p:txBody>
          <a:bodyPr wrap="square" lIns="0" tIns="12065" rIns="0" bIns="0" rtlCol="0" vert="horz">
            <a:spAutoFit/>
          </a:bodyPr>
          <a:lstStyle/>
          <a:p>
            <a:pPr marL="12700">
              <a:lnSpc>
                <a:spcPct val="100000"/>
              </a:lnSpc>
              <a:spcBef>
                <a:spcPts val="95"/>
              </a:spcBef>
            </a:pPr>
            <a:r>
              <a:rPr dirty="0" sz="1000" spc="-10" b="1">
                <a:solidFill>
                  <a:srgbClr val="00CC99"/>
                </a:solidFill>
                <a:latin typeface="メイリオ"/>
                <a:cs typeface="メイリオ"/>
              </a:rPr>
              <a:t>疼痛を伴う慢性疾患（がんを含む</a:t>
            </a:r>
            <a:r>
              <a:rPr dirty="0" sz="1000" spc="-50" b="1">
                <a:solidFill>
                  <a:srgbClr val="00CC99"/>
                </a:solidFill>
                <a:latin typeface="メイリオ"/>
                <a:cs typeface="メイリオ"/>
              </a:rPr>
              <a:t>）</a:t>
            </a:r>
            <a:endParaRPr sz="1000">
              <a:latin typeface="メイリオ"/>
              <a:cs typeface="メイリオ"/>
            </a:endParaRPr>
          </a:p>
        </p:txBody>
      </p:sp>
      <p:sp>
        <p:nvSpPr>
          <p:cNvPr id="12" name="object 12"/>
          <p:cNvSpPr txBox="1"/>
          <p:nvPr/>
        </p:nvSpPr>
        <p:spPr>
          <a:xfrm>
            <a:off x="373075" y="750824"/>
            <a:ext cx="2959735" cy="2165350"/>
          </a:xfrm>
          <a:prstGeom prst="rect">
            <a:avLst/>
          </a:prstGeom>
        </p:spPr>
        <p:txBody>
          <a:bodyPr wrap="square" lIns="0" tIns="12700" rIns="0" bIns="0" rtlCol="0" vert="horz">
            <a:spAutoFit/>
          </a:bodyPr>
          <a:lstStyle/>
          <a:p>
            <a:pPr algn="just" marL="38100" marR="32384" indent="115570">
              <a:lnSpc>
                <a:spcPct val="120000"/>
              </a:lnSpc>
              <a:spcBef>
                <a:spcPts val="100"/>
              </a:spcBef>
            </a:pPr>
            <a:r>
              <a:rPr dirty="0" sz="900" spc="-5">
                <a:latin typeface="メイリオ"/>
                <a:cs typeface="メイリオ"/>
              </a:rPr>
              <a:t>身体のいずれかの部位に慢性的な痛みを有する人の多くは、睡眠の問題を併せ持つことがわかっています。疼</a:t>
            </a:r>
            <a:r>
              <a:rPr dirty="0" sz="900">
                <a:latin typeface="メイリオ"/>
                <a:cs typeface="メイリオ"/>
              </a:rPr>
              <a:t>痛治療センターにおいて、３ヶ月以上痛みが続く18</a:t>
            </a:r>
            <a:r>
              <a:rPr dirty="0" sz="900" spc="-50">
                <a:latin typeface="メイリオ"/>
                <a:cs typeface="メイリオ"/>
              </a:rPr>
              <a:t>歳</a:t>
            </a:r>
            <a:endParaRPr sz="900">
              <a:latin typeface="メイリオ"/>
              <a:cs typeface="メイリオ"/>
            </a:endParaRPr>
          </a:p>
          <a:p>
            <a:pPr algn="just" marL="38100" marR="30480">
              <a:lnSpc>
                <a:spcPct val="120000"/>
              </a:lnSpc>
            </a:pPr>
            <a:r>
              <a:rPr dirty="0" sz="900">
                <a:latin typeface="メイリオ"/>
                <a:cs typeface="メイリオ"/>
              </a:rPr>
              <a:t>～65歳の患者を調査した結果、121名の患者（男性</a:t>
            </a:r>
            <a:r>
              <a:rPr dirty="0" sz="900" spc="-25">
                <a:latin typeface="メイリオ"/>
                <a:cs typeface="メイリオ"/>
              </a:rPr>
              <a:t>32</a:t>
            </a:r>
            <a:r>
              <a:rPr dirty="0" sz="900">
                <a:latin typeface="メイリオ"/>
                <a:cs typeface="メイリオ"/>
              </a:rPr>
              <a:t>人、女性89人、平均年齢49±９歳）のうち、38.8</a:t>
            </a:r>
            <a:r>
              <a:rPr dirty="0" sz="900" spc="-25">
                <a:latin typeface="メイリオ"/>
                <a:cs typeface="メイリオ"/>
              </a:rPr>
              <a:t>%が</a:t>
            </a:r>
            <a:r>
              <a:rPr dirty="0" sz="900">
                <a:latin typeface="メイリオ"/>
                <a:cs typeface="メイリオ"/>
              </a:rPr>
              <a:t>入眠に30分以上を要し、63.6</a:t>
            </a:r>
            <a:r>
              <a:rPr dirty="0" sz="900" spc="-5">
                <a:latin typeface="メイリオ"/>
                <a:cs typeface="メイリオ"/>
              </a:rPr>
              <a:t>%が何度も夜中に目が覚</a:t>
            </a:r>
            <a:r>
              <a:rPr dirty="0" sz="900">
                <a:latin typeface="メイリオ"/>
                <a:cs typeface="メイリオ"/>
              </a:rPr>
              <a:t>め、30.6%が５時間未満しか眠れず、60.3</a:t>
            </a:r>
            <a:r>
              <a:rPr dirty="0" sz="900" spc="-10">
                <a:latin typeface="メイリオ"/>
                <a:cs typeface="メイリオ"/>
              </a:rPr>
              <a:t>%が睡眠休</a:t>
            </a:r>
            <a:r>
              <a:rPr dirty="0" sz="900">
                <a:latin typeface="メイリオ"/>
                <a:cs typeface="メイリオ"/>
              </a:rPr>
              <a:t>養感を得られていないことが報告されています</a:t>
            </a:r>
            <a:r>
              <a:rPr dirty="0" baseline="27777" sz="900">
                <a:latin typeface="メイリオ"/>
                <a:cs typeface="メイリオ"/>
              </a:rPr>
              <a:t>30）</a:t>
            </a:r>
            <a:r>
              <a:rPr dirty="0" sz="900" spc="-25">
                <a:latin typeface="メイリオ"/>
                <a:cs typeface="メイリオ"/>
              </a:rPr>
              <a:t>。慢</a:t>
            </a:r>
            <a:r>
              <a:rPr dirty="0" sz="900" spc="-5">
                <a:latin typeface="メイリオ"/>
                <a:cs typeface="メイリオ"/>
              </a:rPr>
              <a:t>性疼痛と睡眠の関係性には、痛みが睡眠を悪化させるだけではなく、睡眠が悪化すると痛みにも悪影響を及ぼすという逆方向の関係性もあることがわかってきています</a:t>
            </a:r>
            <a:endParaRPr sz="900">
              <a:latin typeface="メイリオ"/>
              <a:cs typeface="メイリオ"/>
            </a:endParaRPr>
          </a:p>
          <a:p>
            <a:pPr marL="38100">
              <a:lnSpc>
                <a:spcPct val="100000"/>
              </a:lnSpc>
              <a:spcBef>
                <a:spcPts val="215"/>
              </a:spcBef>
            </a:pPr>
            <a:r>
              <a:rPr dirty="0" baseline="27777" sz="900">
                <a:latin typeface="メイリオ"/>
                <a:cs typeface="メイリオ"/>
              </a:rPr>
              <a:t>31）</a:t>
            </a:r>
            <a:r>
              <a:rPr dirty="0" sz="900" spc="-5">
                <a:latin typeface="メイリオ"/>
                <a:cs typeface="メイリオ"/>
              </a:rPr>
              <a:t>。このため、慢性的な痛みと睡眠の悩みをお持ちの</a:t>
            </a:r>
            <a:endParaRPr sz="900">
              <a:latin typeface="メイリオ"/>
              <a:cs typeface="メイリオ"/>
            </a:endParaRPr>
          </a:p>
          <a:p>
            <a:pPr marL="38100">
              <a:lnSpc>
                <a:spcPct val="100000"/>
              </a:lnSpc>
              <a:spcBef>
                <a:spcPts val="215"/>
              </a:spcBef>
            </a:pPr>
            <a:r>
              <a:rPr dirty="0" sz="900" spc="-5">
                <a:latin typeface="メイリオ"/>
                <a:cs typeface="メイリオ"/>
              </a:rPr>
              <a:t>人は、医療機関でご相談いただくとともに、医師に相談</a:t>
            </a:r>
            <a:endParaRPr sz="900">
              <a:latin typeface="メイリオ"/>
              <a:cs typeface="メイリオ"/>
            </a:endParaRPr>
          </a:p>
        </p:txBody>
      </p:sp>
      <p:sp>
        <p:nvSpPr>
          <p:cNvPr id="13" name="object 13"/>
          <p:cNvSpPr txBox="1"/>
          <p:nvPr/>
        </p:nvSpPr>
        <p:spPr>
          <a:xfrm>
            <a:off x="3498215" y="750824"/>
            <a:ext cx="2961640" cy="1722120"/>
          </a:xfrm>
          <a:prstGeom prst="rect">
            <a:avLst/>
          </a:prstGeom>
        </p:spPr>
        <p:txBody>
          <a:bodyPr wrap="square" lIns="0" tIns="12700" rIns="0" bIns="0" rtlCol="0" vert="horz">
            <a:spAutoFit/>
          </a:bodyPr>
          <a:lstStyle/>
          <a:p>
            <a:pPr algn="just" marL="38100" marR="34290">
              <a:lnSpc>
                <a:spcPct val="120000"/>
              </a:lnSpc>
              <a:spcBef>
                <a:spcPts val="100"/>
              </a:spcBef>
            </a:pPr>
            <a:r>
              <a:rPr dirty="0" sz="900" spc="-5">
                <a:latin typeface="メイリオ"/>
                <a:cs typeface="メイリオ"/>
              </a:rPr>
              <a:t>しながら可能な範囲で本ガイドを実践することにより、睡眠の改善を介して痛みを和らげることに役⽴つ可能性</a:t>
            </a:r>
            <a:r>
              <a:rPr dirty="0" sz="900" spc="-10">
                <a:latin typeface="メイリオ"/>
                <a:cs typeface="メイリオ"/>
              </a:rPr>
              <a:t>もあります。</a:t>
            </a:r>
            <a:endParaRPr sz="900">
              <a:latin typeface="メイリオ"/>
              <a:cs typeface="メイリオ"/>
            </a:endParaRPr>
          </a:p>
          <a:p>
            <a:pPr algn="just" marL="168910">
              <a:lnSpc>
                <a:spcPct val="100000"/>
              </a:lnSpc>
              <a:spcBef>
                <a:spcPts val="610"/>
              </a:spcBef>
            </a:pPr>
            <a:r>
              <a:rPr dirty="0" sz="900" spc="120">
                <a:latin typeface="メイリオ"/>
                <a:cs typeface="メイリオ"/>
              </a:rPr>
              <a:t>痛みを伴う慢性疾患の中には、さまざまながん</a:t>
            </a:r>
            <a:endParaRPr sz="900">
              <a:latin typeface="メイリオ"/>
              <a:cs typeface="メイリオ"/>
            </a:endParaRPr>
          </a:p>
          <a:p>
            <a:pPr algn="just" marL="38100" marR="30480">
              <a:lnSpc>
                <a:spcPct val="120000"/>
              </a:lnSpc>
            </a:pPr>
            <a:r>
              <a:rPr dirty="0" sz="900" spc="5">
                <a:latin typeface="メイリオ"/>
                <a:cs typeface="メイリオ"/>
              </a:rPr>
              <a:t>（Cancer）</a:t>
            </a:r>
            <a:r>
              <a:rPr dirty="0" sz="900" spc="35">
                <a:latin typeface="メイリオ"/>
                <a:cs typeface="メイリオ"/>
              </a:rPr>
              <a:t>も含まれます。がんにおける睡眠障害の有病率は最大で</a:t>
            </a:r>
            <a:r>
              <a:rPr dirty="0" sz="900" spc="5">
                <a:latin typeface="メイリオ"/>
                <a:cs typeface="メイリオ"/>
              </a:rPr>
              <a:t>95</a:t>
            </a:r>
            <a:r>
              <a:rPr dirty="0" sz="900" spc="25">
                <a:latin typeface="メイリオ"/>
                <a:cs typeface="メイリオ"/>
              </a:rPr>
              <a:t>%と報告されており、より高率である</a:t>
            </a:r>
            <a:r>
              <a:rPr dirty="0" sz="900" spc="20">
                <a:latin typeface="メイリオ"/>
                <a:cs typeface="メイリオ"/>
              </a:rPr>
              <a:t>ことが推測されます</a:t>
            </a:r>
            <a:r>
              <a:rPr dirty="0" baseline="27777" sz="900" spc="7">
                <a:latin typeface="メイリオ"/>
                <a:cs typeface="メイリオ"/>
              </a:rPr>
              <a:t>32）</a:t>
            </a:r>
            <a:r>
              <a:rPr dirty="0" sz="900" spc="15">
                <a:latin typeface="メイリオ"/>
                <a:cs typeface="メイリオ"/>
              </a:rPr>
              <a:t>。がん治療の副作用やがんに関</a:t>
            </a:r>
            <a:r>
              <a:rPr dirty="0" sz="900">
                <a:latin typeface="メイリオ"/>
                <a:cs typeface="メイリオ"/>
              </a:rPr>
              <a:t>連した心理的負担は、睡眠障害によって誘発される可能性がありますので、医師に相談しながら適切な睡眠医療</a:t>
            </a:r>
            <a:r>
              <a:rPr dirty="0" sz="900" spc="-5">
                <a:latin typeface="メイリオ"/>
                <a:cs typeface="メイリオ"/>
              </a:rPr>
              <a:t>を受けることが重要です</a:t>
            </a:r>
            <a:r>
              <a:rPr dirty="0" baseline="27777" sz="900" spc="-15">
                <a:latin typeface="メイリオ"/>
                <a:cs typeface="メイリオ"/>
              </a:rPr>
              <a:t>33）</a:t>
            </a:r>
            <a:r>
              <a:rPr dirty="0" sz="900">
                <a:latin typeface="メイリオ"/>
                <a:cs typeface="メイリオ"/>
              </a:rPr>
              <a:t>。</a:t>
            </a:r>
            <a:endParaRPr sz="900">
              <a:latin typeface="メイリオ"/>
              <a:cs typeface="メイリオ"/>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FFD4D4"/>
          </a:solidFill>
        </p:spPr>
        <p:txBody>
          <a:bodyPr wrap="square" lIns="0" tIns="0" rIns="0" bIns="0" rtlCol="0"/>
          <a:lstStyle/>
          <a:p/>
        </p:txBody>
      </p:sp>
      <p:sp>
        <p:nvSpPr>
          <p:cNvPr id="3" name="object 3"/>
          <p:cNvSpPr txBox="1"/>
          <p:nvPr/>
        </p:nvSpPr>
        <p:spPr>
          <a:xfrm>
            <a:off x="1532000" y="-37718"/>
            <a:ext cx="379412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メイリオ"/>
                <a:cs typeface="メイリオ"/>
              </a:rPr>
              <a:t>2023</a:t>
            </a:r>
            <a:endParaRPr sz="1800">
              <a:latin typeface="メイリオ"/>
              <a:cs typeface="メイリオ"/>
            </a:endParaRPr>
          </a:p>
        </p:txBody>
      </p:sp>
      <p:sp>
        <p:nvSpPr>
          <p:cNvPr id="4" name="object 4"/>
          <p:cNvSpPr txBox="1"/>
          <p:nvPr/>
        </p:nvSpPr>
        <p:spPr>
          <a:xfrm>
            <a:off x="1154379" y="745362"/>
            <a:ext cx="4544060" cy="311150"/>
          </a:xfrm>
          <a:prstGeom prst="rect">
            <a:avLst/>
          </a:prstGeom>
        </p:spPr>
        <p:txBody>
          <a:bodyPr wrap="square" lIns="0" tIns="15240" rIns="0" bIns="0" rtlCol="0" vert="horz">
            <a:spAutoFit/>
          </a:bodyPr>
          <a:lstStyle/>
          <a:p>
            <a:pPr marL="12700">
              <a:lnSpc>
                <a:spcPct val="100000"/>
              </a:lnSpc>
              <a:spcBef>
                <a:spcPts val="120"/>
              </a:spcBef>
            </a:pPr>
            <a:r>
              <a:rPr dirty="0" sz="1850" spc="120" b="1">
                <a:solidFill>
                  <a:srgbClr val="F186B6"/>
                </a:solidFill>
                <a:latin typeface="メイリオ"/>
                <a:cs typeface="メイリオ"/>
              </a:rPr>
              <a:t>女性の健康と良質な睡眠について（案</a:t>
            </a:r>
            <a:r>
              <a:rPr dirty="0" sz="1850" spc="-50" b="1">
                <a:solidFill>
                  <a:srgbClr val="F186B6"/>
                </a:solidFill>
                <a:latin typeface="メイリオ"/>
                <a:cs typeface="メイリオ"/>
              </a:rPr>
              <a:t>）</a:t>
            </a:r>
            <a:endParaRPr sz="1850">
              <a:latin typeface="メイリオ"/>
              <a:cs typeface="メイリオ"/>
            </a:endParaRPr>
          </a:p>
        </p:txBody>
      </p:sp>
      <p:grpSp>
        <p:nvGrpSpPr>
          <p:cNvPr id="5" name="object 5"/>
          <p:cNvGrpSpPr/>
          <p:nvPr/>
        </p:nvGrpSpPr>
        <p:grpSpPr>
          <a:xfrm>
            <a:off x="274129" y="1307401"/>
            <a:ext cx="6309995" cy="1198245"/>
            <a:chOff x="274129" y="1307401"/>
            <a:chExt cx="6309995" cy="1198245"/>
          </a:xfrm>
        </p:grpSpPr>
        <p:sp>
          <p:nvSpPr>
            <p:cNvPr id="6" name="object 6"/>
            <p:cNvSpPr/>
            <p:nvPr/>
          </p:nvSpPr>
          <p:spPr>
            <a:xfrm>
              <a:off x="278891" y="1312163"/>
              <a:ext cx="6300470" cy="1188720"/>
            </a:xfrm>
            <a:custGeom>
              <a:avLst/>
              <a:gdLst/>
              <a:ahLst/>
              <a:cxnLst/>
              <a:rect l="l" t="t" r="r" b="b"/>
              <a:pathLst>
                <a:path w="6300470" h="1188720">
                  <a:moveTo>
                    <a:pt x="6300216" y="0"/>
                  </a:moveTo>
                  <a:lnTo>
                    <a:pt x="0" y="0"/>
                  </a:lnTo>
                  <a:lnTo>
                    <a:pt x="0" y="1188720"/>
                  </a:lnTo>
                  <a:lnTo>
                    <a:pt x="6300216" y="1188720"/>
                  </a:lnTo>
                  <a:lnTo>
                    <a:pt x="6300216" y="0"/>
                  </a:lnTo>
                  <a:close/>
                </a:path>
              </a:pathLst>
            </a:custGeom>
            <a:solidFill>
              <a:srgbClr val="E7E6E6"/>
            </a:solidFill>
          </p:spPr>
          <p:txBody>
            <a:bodyPr wrap="square" lIns="0" tIns="0" rIns="0" bIns="0" rtlCol="0"/>
            <a:lstStyle/>
            <a:p/>
          </p:txBody>
        </p:sp>
        <p:sp>
          <p:nvSpPr>
            <p:cNvPr id="7" name="object 7"/>
            <p:cNvSpPr/>
            <p:nvPr/>
          </p:nvSpPr>
          <p:spPr>
            <a:xfrm>
              <a:off x="278891" y="1312163"/>
              <a:ext cx="6300470" cy="1188720"/>
            </a:xfrm>
            <a:custGeom>
              <a:avLst/>
              <a:gdLst/>
              <a:ahLst/>
              <a:cxnLst/>
              <a:rect l="l" t="t" r="r" b="b"/>
              <a:pathLst>
                <a:path w="6300470" h="1188720">
                  <a:moveTo>
                    <a:pt x="0" y="1188720"/>
                  </a:moveTo>
                  <a:lnTo>
                    <a:pt x="6300216" y="1188720"/>
                  </a:lnTo>
                  <a:lnTo>
                    <a:pt x="6300216" y="0"/>
                  </a:lnTo>
                  <a:lnTo>
                    <a:pt x="0" y="0"/>
                  </a:lnTo>
                  <a:lnTo>
                    <a:pt x="0" y="1188720"/>
                  </a:lnTo>
                  <a:close/>
                </a:path>
              </a:pathLst>
            </a:custGeom>
            <a:ln w="9525">
              <a:solidFill>
                <a:srgbClr val="000000"/>
              </a:solidFill>
            </a:ln>
          </p:spPr>
          <p:txBody>
            <a:bodyPr wrap="square" lIns="0" tIns="0" rIns="0" bIns="0" rtlCol="0"/>
            <a:lstStyle/>
            <a:p/>
          </p:txBody>
        </p:sp>
        <p:sp>
          <p:nvSpPr>
            <p:cNvPr id="8" name="object 8"/>
            <p:cNvSpPr/>
            <p:nvPr/>
          </p:nvSpPr>
          <p:spPr>
            <a:xfrm>
              <a:off x="279653" y="1501901"/>
              <a:ext cx="6300470" cy="0"/>
            </a:xfrm>
            <a:custGeom>
              <a:avLst/>
              <a:gdLst/>
              <a:ahLst/>
              <a:cxnLst/>
              <a:rect l="l" t="t" r="r" b="b"/>
              <a:pathLst>
                <a:path w="6300470" h="0">
                  <a:moveTo>
                    <a:pt x="0" y="0"/>
                  </a:moveTo>
                  <a:lnTo>
                    <a:pt x="453390" y="0"/>
                  </a:lnTo>
                </a:path>
                <a:path w="6300470" h="0">
                  <a:moveTo>
                    <a:pt x="1198626" y="0"/>
                  </a:moveTo>
                  <a:lnTo>
                    <a:pt x="6299962" y="0"/>
                  </a:lnTo>
                </a:path>
              </a:pathLst>
            </a:custGeom>
            <a:ln w="19050">
              <a:solidFill>
                <a:srgbClr val="F186B6"/>
              </a:solidFill>
            </a:ln>
          </p:spPr>
          <p:txBody>
            <a:bodyPr wrap="square" lIns="0" tIns="0" rIns="0" bIns="0" rtlCol="0"/>
            <a:lstStyle/>
            <a:p/>
          </p:txBody>
        </p:sp>
        <p:sp>
          <p:nvSpPr>
            <p:cNvPr id="9" name="object 9"/>
            <p:cNvSpPr/>
            <p:nvPr/>
          </p:nvSpPr>
          <p:spPr>
            <a:xfrm>
              <a:off x="733043" y="1389887"/>
              <a:ext cx="745490" cy="254635"/>
            </a:xfrm>
            <a:custGeom>
              <a:avLst/>
              <a:gdLst/>
              <a:ahLst/>
              <a:cxnLst/>
              <a:rect l="l" t="t" r="r" b="b"/>
              <a:pathLst>
                <a:path w="745490" h="254635">
                  <a:moveTo>
                    <a:pt x="745236" y="0"/>
                  </a:moveTo>
                  <a:lnTo>
                    <a:pt x="0" y="0"/>
                  </a:lnTo>
                  <a:lnTo>
                    <a:pt x="0" y="254507"/>
                  </a:lnTo>
                  <a:lnTo>
                    <a:pt x="745236" y="254507"/>
                  </a:lnTo>
                  <a:lnTo>
                    <a:pt x="745236" y="0"/>
                  </a:lnTo>
                  <a:close/>
                </a:path>
              </a:pathLst>
            </a:custGeom>
            <a:solidFill>
              <a:srgbClr val="E7E6E6"/>
            </a:solidFill>
          </p:spPr>
          <p:txBody>
            <a:bodyPr wrap="square" lIns="0" tIns="0" rIns="0" bIns="0" rtlCol="0"/>
            <a:lstStyle/>
            <a:p/>
          </p:txBody>
        </p:sp>
      </p:grpSp>
      <p:sp>
        <p:nvSpPr>
          <p:cNvPr id="10" name="object 10"/>
          <p:cNvSpPr txBox="1"/>
          <p:nvPr/>
        </p:nvSpPr>
        <p:spPr>
          <a:xfrm>
            <a:off x="385978" y="1348087"/>
            <a:ext cx="4895215" cy="1066800"/>
          </a:xfrm>
          <a:prstGeom prst="rect">
            <a:avLst/>
          </a:prstGeom>
        </p:spPr>
        <p:txBody>
          <a:bodyPr wrap="square" lIns="0" tIns="74295" rIns="0" bIns="0" rtlCol="0" vert="horz">
            <a:spAutoFit/>
          </a:bodyPr>
          <a:lstStyle/>
          <a:p>
            <a:pPr marL="467359">
              <a:lnSpc>
                <a:spcPct val="100000"/>
              </a:lnSpc>
              <a:spcBef>
                <a:spcPts val="585"/>
              </a:spcBef>
            </a:pPr>
            <a:r>
              <a:rPr dirty="0" sz="1050" spc="-60" b="1">
                <a:solidFill>
                  <a:srgbClr val="F186B6"/>
                </a:solidFill>
                <a:latin typeface="メイリオ"/>
                <a:cs typeface="メイリオ"/>
              </a:rPr>
              <a:t>ポイント</a:t>
            </a:r>
            <a:endParaRPr sz="1050">
              <a:latin typeface="メイリオ"/>
              <a:cs typeface="メイリオ"/>
            </a:endParaRPr>
          </a:p>
          <a:p>
            <a:pPr marL="12700">
              <a:lnSpc>
                <a:spcPct val="100000"/>
              </a:lnSpc>
              <a:spcBef>
                <a:spcPts val="450"/>
              </a:spcBef>
            </a:pPr>
            <a:r>
              <a:rPr dirty="0" sz="1000">
                <a:solidFill>
                  <a:srgbClr val="F186B6"/>
                </a:solidFill>
                <a:latin typeface="Wingdings"/>
                <a:cs typeface="Wingdings"/>
              </a:rPr>
              <a:t></a:t>
            </a:r>
            <a:r>
              <a:rPr dirty="0" sz="1000" spc="409">
                <a:solidFill>
                  <a:srgbClr val="F186B6"/>
                </a:solidFill>
                <a:latin typeface="Times New Roman"/>
                <a:cs typeface="Times New Roman"/>
              </a:rPr>
              <a:t> </a:t>
            </a:r>
            <a:r>
              <a:rPr dirty="0" sz="1000" spc="-15">
                <a:solidFill>
                  <a:srgbClr val="211F1F"/>
                </a:solidFill>
                <a:latin typeface="メイリオ"/>
                <a:cs typeface="メイリオ"/>
              </a:rPr>
              <a:t>睡眠は月経周期の影響を受ける。</a:t>
            </a:r>
            <a:endParaRPr sz="1000">
              <a:latin typeface="メイリオ"/>
              <a:cs typeface="メイリオ"/>
            </a:endParaRPr>
          </a:p>
          <a:p>
            <a:pPr marL="12700">
              <a:lnSpc>
                <a:spcPct val="100000"/>
              </a:lnSpc>
              <a:spcBef>
                <a:spcPts val="400"/>
              </a:spcBef>
            </a:pPr>
            <a:r>
              <a:rPr dirty="0" sz="1000">
                <a:solidFill>
                  <a:srgbClr val="F186B6"/>
                </a:solidFill>
                <a:latin typeface="Wingdings"/>
                <a:cs typeface="Wingdings"/>
              </a:rPr>
              <a:t></a:t>
            </a:r>
            <a:r>
              <a:rPr dirty="0" sz="1000" spc="409">
                <a:solidFill>
                  <a:srgbClr val="F186B6"/>
                </a:solidFill>
                <a:latin typeface="Times New Roman"/>
                <a:cs typeface="Times New Roman"/>
              </a:rPr>
              <a:t> </a:t>
            </a:r>
            <a:r>
              <a:rPr dirty="0" sz="1000" spc="-15">
                <a:solidFill>
                  <a:srgbClr val="211F1F"/>
                </a:solidFill>
                <a:latin typeface="メイリオ"/>
                <a:cs typeface="メイリオ"/>
              </a:rPr>
              <a:t>妊娠中の睡眠は妊娠経過とともに変化し、胎児の健康にも影響する可能性がある。</a:t>
            </a:r>
            <a:endParaRPr sz="1000">
              <a:latin typeface="メイリオ"/>
              <a:cs typeface="メイリオ"/>
            </a:endParaRPr>
          </a:p>
          <a:p>
            <a:pPr marL="12700">
              <a:lnSpc>
                <a:spcPct val="100000"/>
              </a:lnSpc>
              <a:spcBef>
                <a:spcPts val="395"/>
              </a:spcBef>
            </a:pPr>
            <a:r>
              <a:rPr dirty="0" sz="1000">
                <a:solidFill>
                  <a:srgbClr val="F186B6"/>
                </a:solidFill>
                <a:latin typeface="Wingdings"/>
                <a:cs typeface="Wingdings"/>
              </a:rPr>
              <a:t></a:t>
            </a:r>
            <a:r>
              <a:rPr dirty="0" sz="1000" spc="409">
                <a:solidFill>
                  <a:srgbClr val="F186B6"/>
                </a:solidFill>
                <a:latin typeface="Times New Roman"/>
                <a:cs typeface="Times New Roman"/>
              </a:rPr>
              <a:t> </a:t>
            </a:r>
            <a:r>
              <a:rPr dirty="0" sz="1000" spc="-15">
                <a:solidFill>
                  <a:srgbClr val="211F1F"/>
                </a:solidFill>
                <a:latin typeface="メイリオ"/>
                <a:cs typeface="メイリオ"/>
              </a:rPr>
              <a:t>子育て期の睡眠も健康維持・増進には重要である。</a:t>
            </a:r>
            <a:endParaRPr sz="1000">
              <a:latin typeface="メイリオ"/>
              <a:cs typeface="メイリオ"/>
            </a:endParaRPr>
          </a:p>
          <a:p>
            <a:pPr marL="12700">
              <a:lnSpc>
                <a:spcPct val="100000"/>
              </a:lnSpc>
              <a:spcBef>
                <a:spcPts val="405"/>
              </a:spcBef>
            </a:pPr>
            <a:r>
              <a:rPr dirty="0" sz="1000">
                <a:solidFill>
                  <a:srgbClr val="F186B6"/>
                </a:solidFill>
                <a:latin typeface="Wingdings"/>
                <a:cs typeface="Wingdings"/>
              </a:rPr>
              <a:t></a:t>
            </a:r>
            <a:r>
              <a:rPr dirty="0" sz="1000" spc="409">
                <a:solidFill>
                  <a:srgbClr val="F186B6"/>
                </a:solidFill>
                <a:latin typeface="Times New Roman"/>
                <a:cs typeface="Times New Roman"/>
              </a:rPr>
              <a:t> </a:t>
            </a:r>
            <a:r>
              <a:rPr dirty="0" sz="1000" spc="-15">
                <a:solidFill>
                  <a:srgbClr val="211F1F"/>
                </a:solidFill>
                <a:latin typeface="メイリオ"/>
                <a:cs typeface="メイリオ"/>
              </a:rPr>
              <a:t>更年期には睡眠の悩みが再び増えやすい傾向がある。</a:t>
            </a:r>
            <a:endParaRPr sz="1000">
              <a:latin typeface="メイリオ"/>
              <a:cs typeface="メイリオ"/>
            </a:endParaRPr>
          </a:p>
        </p:txBody>
      </p:sp>
      <p:sp>
        <p:nvSpPr>
          <p:cNvPr id="11" name="object 11"/>
          <p:cNvSpPr/>
          <p:nvPr/>
        </p:nvSpPr>
        <p:spPr>
          <a:xfrm>
            <a:off x="291084" y="2613660"/>
            <a:ext cx="251460" cy="251460"/>
          </a:xfrm>
          <a:custGeom>
            <a:avLst/>
            <a:gdLst/>
            <a:ahLst/>
            <a:cxnLst/>
            <a:rect l="l" t="t" r="r" b="b"/>
            <a:pathLst>
              <a:path w="251459" h="251460">
                <a:moveTo>
                  <a:pt x="251459" y="0"/>
                </a:moveTo>
                <a:lnTo>
                  <a:pt x="0" y="0"/>
                </a:lnTo>
                <a:lnTo>
                  <a:pt x="0" y="251459"/>
                </a:lnTo>
                <a:lnTo>
                  <a:pt x="251459" y="251459"/>
                </a:lnTo>
                <a:lnTo>
                  <a:pt x="251459" y="0"/>
                </a:lnTo>
                <a:close/>
              </a:path>
            </a:pathLst>
          </a:custGeom>
          <a:solidFill>
            <a:srgbClr val="F186B6"/>
          </a:solidFill>
        </p:spPr>
        <p:txBody>
          <a:bodyPr wrap="square" lIns="0" tIns="0" rIns="0" bIns="0" rtlCol="0"/>
          <a:lstStyle/>
          <a:p/>
        </p:txBody>
      </p:sp>
      <p:sp>
        <p:nvSpPr>
          <p:cNvPr id="12" name="object 12"/>
          <p:cNvSpPr txBox="1"/>
          <p:nvPr/>
        </p:nvSpPr>
        <p:spPr>
          <a:xfrm>
            <a:off x="328371" y="2626868"/>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3" name="object 13"/>
          <p:cNvSpPr txBox="1"/>
          <p:nvPr/>
        </p:nvSpPr>
        <p:spPr>
          <a:xfrm>
            <a:off x="650748" y="2613660"/>
            <a:ext cx="5941060" cy="251460"/>
          </a:xfrm>
          <a:prstGeom prst="rect">
            <a:avLst/>
          </a:prstGeom>
          <a:solidFill>
            <a:srgbClr val="F186B6"/>
          </a:solidFill>
        </p:spPr>
        <p:txBody>
          <a:bodyPr wrap="square" lIns="0" tIns="26034" rIns="0" bIns="0" rtlCol="0" vert="horz">
            <a:spAutoFit/>
          </a:bodyPr>
          <a:lstStyle/>
          <a:p>
            <a:pPr marL="91440">
              <a:lnSpc>
                <a:spcPct val="100000"/>
              </a:lnSpc>
              <a:spcBef>
                <a:spcPts val="204"/>
              </a:spcBef>
            </a:pPr>
            <a:r>
              <a:rPr dirty="0" sz="1200" spc="-5" b="1">
                <a:solidFill>
                  <a:srgbClr val="FFFFFF"/>
                </a:solidFill>
                <a:latin typeface="メイリオ"/>
                <a:cs typeface="メイリオ"/>
              </a:rPr>
              <a:t>月経周期に関連した睡眠変化</a:t>
            </a:r>
            <a:endParaRPr sz="1200">
              <a:latin typeface="メイリオ"/>
              <a:cs typeface="メイリオ"/>
            </a:endParaRPr>
          </a:p>
        </p:txBody>
      </p:sp>
      <p:sp>
        <p:nvSpPr>
          <p:cNvPr id="14" name="object 14"/>
          <p:cNvSpPr txBox="1"/>
          <p:nvPr/>
        </p:nvSpPr>
        <p:spPr>
          <a:xfrm>
            <a:off x="253288" y="2893822"/>
            <a:ext cx="3105150" cy="2494915"/>
          </a:xfrm>
          <a:prstGeom prst="rect">
            <a:avLst/>
          </a:prstGeom>
        </p:spPr>
        <p:txBody>
          <a:bodyPr wrap="square" lIns="0" tIns="12700" rIns="0" bIns="0" rtlCol="0" vert="horz">
            <a:spAutoFit/>
          </a:bodyPr>
          <a:lstStyle/>
          <a:p>
            <a:pPr algn="just" marL="182880" marR="34925" indent="-144780">
              <a:lnSpc>
                <a:spcPct val="120000"/>
              </a:lnSpc>
              <a:spcBef>
                <a:spcPts val="100"/>
              </a:spcBef>
            </a:pPr>
            <a:r>
              <a:rPr dirty="0" sz="900">
                <a:solidFill>
                  <a:srgbClr val="F186B6"/>
                </a:solidFill>
                <a:latin typeface="Wingdings"/>
                <a:cs typeface="Wingdings"/>
              </a:rPr>
              <a:t></a:t>
            </a:r>
            <a:r>
              <a:rPr dirty="0" sz="900">
                <a:solidFill>
                  <a:srgbClr val="F186B6"/>
                </a:solidFill>
                <a:latin typeface="Times New Roman"/>
                <a:cs typeface="Times New Roman"/>
              </a:rPr>
              <a:t> </a:t>
            </a:r>
            <a:r>
              <a:rPr dirty="0" sz="900" spc="-5">
                <a:solidFill>
                  <a:srgbClr val="211F1F"/>
                </a:solidFill>
                <a:latin typeface="メイリオ"/>
                <a:cs typeface="メイリオ"/>
              </a:rPr>
              <a:t>初潮を迎えた女性の身体は、約１ヶ月ごとに妊娠の準備を整えるようになり、この周期を「月経周期」と呼びます。月経周期を形成・維持する代表的な女性ホルモンであるプロゲステロンとエストロゲンは、睡眠に影響すると考えられています。</a:t>
            </a:r>
            <a:endParaRPr sz="900">
              <a:latin typeface="メイリオ"/>
              <a:cs typeface="メイリオ"/>
            </a:endParaRPr>
          </a:p>
          <a:p>
            <a:pPr algn="just" marL="182880" marR="35560" indent="-144780">
              <a:lnSpc>
                <a:spcPct val="120000"/>
              </a:lnSpc>
            </a:pPr>
            <a:r>
              <a:rPr dirty="0" sz="900">
                <a:solidFill>
                  <a:srgbClr val="F186B6"/>
                </a:solidFill>
                <a:latin typeface="Wingdings"/>
                <a:cs typeface="Wingdings"/>
              </a:rPr>
              <a:t></a:t>
            </a:r>
            <a:r>
              <a:rPr dirty="0" sz="900">
                <a:solidFill>
                  <a:srgbClr val="F186B6"/>
                </a:solidFill>
                <a:latin typeface="Times New Roman"/>
                <a:cs typeface="Times New Roman"/>
              </a:rPr>
              <a:t> </a:t>
            </a:r>
            <a:r>
              <a:rPr dirty="0" sz="900" spc="-5">
                <a:solidFill>
                  <a:srgbClr val="211F1F"/>
                </a:solidFill>
                <a:latin typeface="メイリオ"/>
                <a:cs typeface="メイリオ"/>
              </a:rPr>
              <a:t>月経周期に関連した睡眠変化は、多くの女性が経験しま</a:t>
            </a:r>
            <a:r>
              <a:rPr dirty="0" sz="900">
                <a:solidFill>
                  <a:srgbClr val="211F1F"/>
                </a:solidFill>
                <a:latin typeface="メイリオ"/>
                <a:cs typeface="メイリオ"/>
              </a:rPr>
              <a:t>す</a:t>
            </a:r>
            <a:r>
              <a:rPr dirty="0" baseline="27777" sz="900">
                <a:solidFill>
                  <a:srgbClr val="211F1F"/>
                </a:solidFill>
                <a:latin typeface="メイリオ"/>
                <a:cs typeface="メイリオ"/>
              </a:rPr>
              <a:t>１）</a:t>
            </a:r>
            <a:r>
              <a:rPr dirty="0" sz="900" spc="-5">
                <a:solidFill>
                  <a:srgbClr val="211F1F"/>
                </a:solidFill>
                <a:latin typeface="メイリオ"/>
                <a:cs typeface="メイリオ"/>
              </a:rPr>
              <a:t>。図に月経周期と女性ホルモンそれぞれの血中濃度の関係を示しました。エストロゲン優位な卵胞期と比</a:t>
            </a:r>
            <a:endParaRPr sz="900">
              <a:latin typeface="メイリオ"/>
              <a:cs typeface="メイリオ"/>
            </a:endParaRPr>
          </a:p>
          <a:p>
            <a:pPr algn="just" marL="182880" marR="30480">
              <a:lnSpc>
                <a:spcPct val="120000"/>
              </a:lnSpc>
            </a:pPr>
            <a:r>
              <a:rPr dirty="0" sz="900" spc="-5">
                <a:solidFill>
                  <a:srgbClr val="211F1F"/>
                </a:solidFill>
                <a:latin typeface="メイリオ"/>
                <a:cs typeface="メイリオ"/>
              </a:rPr>
              <a:t>較して、プロゲステロン優位となる黄体期では、睡眠が</a:t>
            </a:r>
            <a:r>
              <a:rPr dirty="0" sz="900">
                <a:solidFill>
                  <a:srgbClr val="211F1F"/>
                </a:solidFill>
                <a:latin typeface="メイリオ"/>
                <a:cs typeface="メイリオ"/>
              </a:rPr>
              <a:t>浅くなるとともに、日中の眠気が強まります</a:t>
            </a:r>
            <a:r>
              <a:rPr dirty="0" baseline="27777" sz="900">
                <a:solidFill>
                  <a:srgbClr val="211F1F"/>
                </a:solidFill>
                <a:latin typeface="メイリオ"/>
                <a:cs typeface="メイリオ"/>
              </a:rPr>
              <a:t>２）</a:t>
            </a:r>
            <a:r>
              <a:rPr dirty="0" sz="900" spc="-20">
                <a:solidFill>
                  <a:srgbClr val="211F1F"/>
                </a:solidFill>
                <a:latin typeface="メイリオ"/>
                <a:cs typeface="メイリオ"/>
              </a:rPr>
              <a:t>。この</a:t>
            </a:r>
            <a:r>
              <a:rPr dirty="0" sz="900" spc="-5">
                <a:solidFill>
                  <a:srgbClr val="211F1F"/>
                </a:solidFill>
                <a:latin typeface="メイリオ"/>
                <a:cs typeface="メイリオ"/>
              </a:rPr>
              <a:t>傾向は、特に月経前に心身の不調を来たしやすい人でよ</a:t>
            </a:r>
            <a:r>
              <a:rPr dirty="0" sz="900">
                <a:solidFill>
                  <a:srgbClr val="211F1F"/>
                </a:solidFill>
                <a:latin typeface="メイリオ"/>
                <a:cs typeface="メイリオ"/>
              </a:rPr>
              <a:t>り顕著に現れやすいと考えられています</a:t>
            </a:r>
            <a:r>
              <a:rPr dirty="0" baseline="27777" sz="900">
                <a:solidFill>
                  <a:srgbClr val="211F1F"/>
                </a:solidFill>
                <a:latin typeface="メイリオ"/>
                <a:cs typeface="メイリオ"/>
              </a:rPr>
              <a:t>１）</a:t>
            </a:r>
            <a:r>
              <a:rPr dirty="0" sz="900" spc="-10">
                <a:solidFill>
                  <a:srgbClr val="211F1F"/>
                </a:solidFill>
                <a:latin typeface="メイリオ"/>
                <a:cs typeface="メイリオ"/>
              </a:rPr>
              <a:t>。なお、月</a:t>
            </a:r>
            <a:r>
              <a:rPr dirty="0" sz="900" spc="-5">
                <a:solidFill>
                  <a:srgbClr val="211F1F"/>
                </a:solidFill>
                <a:latin typeface="メイリオ"/>
                <a:cs typeface="メイリオ"/>
              </a:rPr>
              <a:t>経による消退出血で鉄⽋乏性貧血が強まると、むずむず</a:t>
            </a:r>
            <a:r>
              <a:rPr dirty="0" sz="900" spc="-10">
                <a:solidFill>
                  <a:srgbClr val="211F1F"/>
                </a:solidFill>
                <a:latin typeface="メイリオ"/>
                <a:cs typeface="メイリオ"/>
              </a:rPr>
              <a:t>脚症候群が出現・増悪し、睡眠を妨害することも知られ</a:t>
            </a:r>
            <a:r>
              <a:rPr dirty="0" sz="900">
                <a:solidFill>
                  <a:srgbClr val="211F1F"/>
                </a:solidFill>
                <a:latin typeface="メイリオ"/>
                <a:cs typeface="メイリオ"/>
              </a:rPr>
              <a:t>ています</a:t>
            </a:r>
            <a:r>
              <a:rPr dirty="0" baseline="27777" sz="900">
                <a:solidFill>
                  <a:srgbClr val="211F1F"/>
                </a:solidFill>
                <a:latin typeface="メイリオ"/>
                <a:cs typeface="メイリオ"/>
              </a:rPr>
              <a:t>３）</a:t>
            </a:r>
            <a:r>
              <a:rPr dirty="0" sz="900" spc="-50">
                <a:solidFill>
                  <a:srgbClr val="211F1F"/>
                </a:solidFill>
                <a:latin typeface="メイリオ"/>
                <a:cs typeface="メイリオ"/>
              </a:rPr>
              <a:t>。</a:t>
            </a:r>
            <a:endParaRPr sz="900">
              <a:latin typeface="メイリオ"/>
              <a:cs typeface="メイリオ"/>
            </a:endParaRPr>
          </a:p>
        </p:txBody>
      </p:sp>
      <p:sp>
        <p:nvSpPr>
          <p:cNvPr id="15" name="object 15"/>
          <p:cNvSpPr txBox="1"/>
          <p:nvPr/>
        </p:nvSpPr>
        <p:spPr>
          <a:xfrm>
            <a:off x="3469513" y="2893822"/>
            <a:ext cx="3100705" cy="1507490"/>
          </a:xfrm>
          <a:prstGeom prst="rect">
            <a:avLst/>
          </a:prstGeom>
        </p:spPr>
        <p:txBody>
          <a:bodyPr wrap="square" lIns="0" tIns="12700" rIns="0" bIns="0" rtlCol="0" vert="horz">
            <a:spAutoFit/>
          </a:bodyPr>
          <a:lstStyle/>
          <a:p>
            <a:pPr algn="just" marL="182245" marR="30480" indent="-144780">
              <a:lnSpc>
                <a:spcPct val="120000"/>
              </a:lnSpc>
              <a:spcBef>
                <a:spcPts val="100"/>
              </a:spcBef>
            </a:pPr>
            <a:r>
              <a:rPr dirty="0" sz="900">
                <a:solidFill>
                  <a:srgbClr val="F186B6"/>
                </a:solidFill>
                <a:latin typeface="Wingdings"/>
                <a:cs typeface="Wingdings"/>
              </a:rPr>
              <a:t></a:t>
            </a:r>
            <a:r>
              <a:rPr dirty="0" sz="900">
                <a:solidFill>
                  <a:srgbClr val="F186B6"/>
                </a:solidFill>
                <a:latin typeface="Times New Roman"/>
                <a:cs typeface="Times New Roman"/>
              </a:rPr>
              <a:t> </a:t>
            </a:r>
            <a:r>
              <a:rPr dirty="0" sz="900" spc="-5">
                <a:solidFill>
                  <a:srgbClr val="211F1F"/>
                </a:solidFill>
                <a:latin typeface="メイリオ"/>
                <a:cs typeface="メイリオ"/>
              </a:rPr>
              <a:t>これらの睡眠問題に対処するために、月経周期をご自身で記録することで、睡眠変化が起こりやすい時期を把握することが役⽴ちます。日頃の睡眠環境、生活習慣を整</a:t>
            </a:r>
            <a:r>
              <a:rPr dirty="0" sz="900" spc="-10">
                <a:solidFill>
                  <a:srgbClr val="211F1F"/>
                </a:solidFill>
                <a:latin typeface="メイリオ"/>
                <a:cs typeface="メイリオ"/>
              </a:rPr>
              <a:t>え、嗜好品のとり方を見直すことで、月経周期に伴う睡</a:t>
            </a:r>
            <a:r>
              <a:rPr dirty="0" sz="900" spc="-5">
                <a:solidFill>
                  <a:srgbClr val="211F1F"/>
                </a:solidFill>
                <a:latin typeface="メイリオ"/>
                <a:cs typeface="メイリオ"/>
              </a:rPr>
              <a:t>眠の問題を和らげることが期待できます。むずむず脚症候群は、安静時の足のむずつきや不快感により寝つきが</a:t>
            </a:r>
            <a:r>
              <a:rPr dirty="0" sz="900">
                <a:solidFill>
                  <a:srgbClr val="211F1F"/>
                </a:solidFill>
                <a:latin typeface="メイリオ"/>
                <a:cs typeface="メイリオ"/>
              </a:rPr>
              <a:t>妨げられる睡眠障害です（⇒</a:t>
            </a:r>
            <a:r>
              <a:rPr dirty="0" sz="900" spc="-5">
                <a:solidFill>
                  <a:srgbClr val="211F1F"/>
                </a:solidFill>
                <a:latin typeface="メイリオ"/>
                <a:cs typeface="メイリオ"/>
              </a:rPr>
              <a:t>睡眠障害について参照</a:t>
            </a:r>
            <a:r>
              <a:rPr dirty="0" sz="900">
                <a:solidFill>
                  <a:srgbClr val="211F1F"/>
                </a:solidFill>
                <a:latin typeface="メイリオ"/>
                <a:cs typeface="メイリオ"/>
              </a:rPr>
              <a:t>）</a:t>
            </a:r>
            <a:r>
              <a:rPr dirty="0" sz="900" spc="-50">
                <a:solidFill>
                  <a:srgbClr val="211F1F"/>
                </a:solidFill>
                <a:latin typeface="メイリオ"/>
                <a:cs typeface="メイリオ"/>
              </a:rPr>
              <a:t>。</a:t>
            </a:r>
            <a:r>
              <a:rPr dirty="0" sz="900">
                <a:latin typeface="メイリオ"/>
                <a:cs typeface="メイリオ"/>
              </a:rPr>
              <a:t>また、月</a:t>
            </a:r>
            <a:r>
              <a:rPr dirty="0" sz="900" spc="-5">
                <a:solidFill>
                  <a:srgbClr val="211F1F"/>
                </a:solidFill>
                <a:latin typeface="メイリオ"/>
                <a:cs typeface="メイリオ"/>
              </a:rPr>
              <a:t>経のある女性は、むずむず脚症候群を防ぐため</a:t>
            </a:r>
            <a:r>
              <a:rPr dirty="0" sz="900">
                <a:solidFill>
                  <a:srgbClr val="211F1F"/>
                </a:solidFill>
                <a:latin typeface="メイリオ"/>
                <a:cs typeface="メイリオ"/>
              </a:rPr>
              <a:t>にも鉄分の摂取を心がけましょう</a:t>
            </a:r>
            <a:r>
              <a:rPr dirty="0" baseline="27777" sz="900" spc="-15">
                <a:solidFill>
                  <a:srgbClr val="211F1F"/>
                </a:solidFill>
                <a:latin typeface="メイリオ"/>
                <a:cs typeface="メイリオ"/>
              </a:rPr>
              <a:t>４）</a:t>
            </a:r>
            <a:r>
              <a:rPr dirty="0" sz="900" spc="-50">
                <a:solidFill>
                  <a:srgbClr val="211F1F"/>
                </a:solidFill>
                <a:latin typeface="メイリオ"/>
                <a:cs typeface="メイリオ"/>
              </a:rPr>
              <a:t>。</a:t>
            </a:r>
            <a:endParaRPr sz="900">
              <a:latin typeface="メイリオ"/>
              <a:cs typeface="メイリオ"/>
            </a:endParaRPr>
          </a:p>
        </p:txBody>
      </p:sp>
      <p:sp>
        <p:nvSpPr>
          <p:cNvPr id="16" name="object 16"/>
          <p:cNvSpPr/>
          <p:nvPr/>
        </p:nvSpPr>
        <p:spPr>
          <a:xfrm>
            <a:off x="278891" y="6149340"/>
            <a:ext cx="251460" cy="251460"/>
          </a:xfrm>
          <a:custGeom>
            <a:avLst/>
            <a:gdLst/>
            <a:ahLst/>
            <a:cxnLst/>
            <a:rect l="l" t="t" r="r" b="b"/>
            <a:pathLst>
              <a:path w="251459" h="251460">
                <a:moveTo>
                  <a:pt x="251460" y="0"/>
                </a:moveTo>
                <a:lnTo>
                  <a:pt x="0" y="0"/>
                </a:lnTo>
                <a:lnTo>
                  <a:pt x="0" y="251460"/>
                </a:lnTo>
                <a:lnTo>
                  <a:pt x="251460" y="251460"/>
                </a:lnTo>
                <a:lnTo>
                  <a:pt x="251460" y="0"/>
                </a:lnTo>
                <a:close/>
              </a:path>
            </a:pathLst>
          </a:custGeom>
          <a:solidFill>
            <a:srgbClr val="F186B6"/>
          </a:solidFill>
        </p:spPr>
        <p:txBody>
          <a:bodyPr wrap="square" lIns="0" tIns="0" rIns="0" bIns="0" rtlCol="0"/>
          <a:lstStyle/>
          <a:p/>
        </p:txBody>
      </p:sp>
      <p:sp>
        <p:nvSpPr>
          <p:cNvPr id="17" name="object 17"/>
          <p:cNvSpPr txBox="1"/>
          <p:nvPr/>
        </p:nvSpPr>
        <p:spPr>
          <a:xfrm>
            <a:off x="316179" y="6163183"/>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18" name="object 18"/>
          <p:cNvSpPr txBox="1"/>
          <p:nvPr/>
        </p:nvSpPr>
        <p:spPr>
          <a:xfrm>
            <a:off x="638555" y="6149340"/>
            <a:ext cx="5941060" cy="251460"/>
          </a:xfrm>
          <a:prstGeom prst="rect">
            <a:avLst/>
          </a:prstGeom>
          <a:solidFill>
            <a:srgbClr val="F186B6"/>
          </a:solidFill>
        </p:spPr>
        <p:txBody>
          <a:bodyPr wrap="square" lIns="0" tIns="26669" rIns="0" bIns="0" rtlCol="0" vert="horz">
            <a:spAutoFit/>
          </a:bodyPr>
          <a:lstStyle/>
          <a:p>
            <a:pPr marL="91440">
              <a:lnSpc>
                <a:spcPct val="100000"/>
              </a:lnSpc>
              <a:spcBef>
                <a:spcPts val="209"/>
              </a:spcBef>
            </a:pPr>
            <a:r>
              <a:rPr dirty="0" sz="1200" spc="-5" b="1">
                <a:solidFill>
                  <a:srgbClr val="FFFFFF"/>
                </a:solidFill>
                <a:latin typeface="メイリオ"/>
                <a:cs typeface="メイリオ"/>
              </a:rPr>
              <a:t>妊娠中の睡眠変動とその対策及び胎児への影響</a:t>
            </a:r>
            <a:endParaRPr sz="1200">
              <a:latin typeface="メイリオ"/>
              <a:cs typeface="メイリオ"/>
            </a:endParaRPr>
          </a:p>
        </p:txBody>
      </p:sp>
      <p:sp>
        <p:nvSpPr>
          <p:cNvPr id="19" name="object 19"/>
          <p:cNvSpPr txBox="1"/>
          <p:nvPr/>
        </p:nvSpPr>
        <p:spPr>
          <a:xfrm>
            <a:off x="253288" y="6559041"/>
            <a:ext cx="3221355" cy="2330450"/>
          </a:xfrm>
          <a:prstGeom prst="rect">
            <a:avLst/>
          </a:prstGeom>
        </p:spPr>
        <p:txBody>
          <a:bodyPr wrap="square" lIns="0" tIns="12700" rIns="0" bIns="0" rtlCol="0" vert="horz">
            <a:spAutoFit/>
          </a:bodyPr>
          <a:lstStyle/>
          <a:p>
            <a:pPr marL="182880" marR="30480" indent="-144780">
              <a:lnSpc>
                <a:spcPct val="120000"/>
              </a:lnSpc>
              <a:spcBef>
                <a:spcPts val="100"/>
              </a:spcBef>
            </a:pPr>
            <a:r>
              <a:rPr dirty="0" sz="900" spc="-10">
                <a:solidFill>
                  <a:srgbClr val="F186B6"/>
                </a:solidFill>
                <a:latin typeface="Wingdings"/>
                <a:cs typeface="Wingdings"/>
              </a:rPr>
              <a:t></a:t>
            </a:r>
            <a:r>
              <a:rPr dirty="0" sz="900" spc="240">
                <a:solidFill>
                  <a:srgbClr val="F186B6"/>
                </a:solidFill>
                <a:latin typeface="Times New Roman"/>
                <a:cs typeface="Times New Roman"/>
              </a:rPr>
              <a:t> </a:t>
            </a:r>
            <a:r>
              <a:rPr dirty="0" sz="900">
                <a:solidFill>
                  <a:srgbClr val="211F1F"/>
                </a:solidFill>
                <a:latin typeface="メイリオ"/>
                <a:cs typeface="メイリオ"/>
              </a:rPr>
              <a:t>妊娠すると、ホルモン分泌パターンが大きく変化します。特に、妊娠初期にはエストロゲン、プロゲステロンの分</a:t>
            </a:r>
            <a:r>
              <a:rPr dirty="0" sz="900">
                <a:solidFill>
                  <a:srgbClr val="211F1F"/>
                </a:solidFill>
                <a:latin typeface="メイリオ"/>
                <a:cs typeface="メイリオ"/>
              </a:rPr>
              <a:t> 泌が一時的に低下し、妊娠周期が進むにつれて両ホルモ ンの分泌量が増加します。この影響で妊娠初期には睡眠が</a:t>
            </a:r>
            <a:r>
              <a:rPr dirty="0" sz="900" spc="20">
                <a:solidFill>
                  <a:srgbClr val="211F1F"/>
                </a:solidFill>
                <a:latin typeface="メイリオ"/>
                <a:cs typeface="メイリオ"/>
              </a:rPr>
              <a:t>妨げられることがあります</a:t>
            </a:r>
            <a:r>
              <a:rPr dirty="0" baseline="27777" sz="900" spc="44">
                <a:solidFill>
                  <a:srgbClr val="211F1F"/>
                </a:solidFill>
                <a:latin typeface="メイリオ"/>
                <a:cs typeface="メイリオ"/>
              </a:rPr>
              <a:t>４）</a:t>
            </a:r>
            <a:r>
              <a:rPr dirty="0" sz="900" spc="10">
                <a:solidFill>
                  <a:srgbClr val="211F1F"/>
                </a:solidFill>
                <a:latin typeface="メイリオ"/>
                <a:cs typeface="メイリオ"/>
              </a:rPr>
              <a:t>。また、妊娠初期はつ わり（</a:t>
            </a:r>
            <a:r>
              <a:rPr dirty="0" sz="900" spc="5">
                <a:solidFill>
                  <a:srgbClr val="211F1F"/>
                </a:solidFill>
                <a:latin typeface="メイリオ"/>
                <a:cs typeface="メイリオ"/>
              </a:rPr>
              <a:t>悪阻</a:t>
            </a:r>
            <a:r>
              <a:rPr dirty="0" sz="900" spc="10">
                <a:solidFill>
                  <a:srgbClr val="211F1F"/>
                </a:solidFill>
                <a:latin typeface="メイリオ"/>
                <a:cs typeface="メイリオ"/>
              </a:rPr>
              <a:t>）</a:t>
            </a:r>
            <a:r>
              <a:rPr dirty="0" sz="900">
                <a:solidFill>
                  <a:srgbClr val="211F1F"/>
                </a:solidFill>
                <a:latin typeface="メイリオ"/>
                <a:cs typeface="メイリオ"/>
              </a:rPr>
              <a:t>や妊娠に関する心配事も多く、これによる不</a:t>
            </a:r>
            <a:r>
              <a:rPr dirty="0" sz="900" spc="45">
                <a:solidFill>
                  <a:srgbClr val="211F1F"/>
                </a:solidFill>
                <a:latin typeface="メイリオ"/>
                <a:cs typeface="メイリオ"/>
              </a:rPr>
              <a:t>安・ストレスが睡眠に影響します。妊娠中期（妊娠 </a:t>
            </a:r>
            <a:r>
              <a:rPr dirty="0" sz="900" spc="5">
                <a:solidFill>
                  <a:srgbClr val="211F1F"/>
                </a:solidFill>
                <a:latin typeface="メイリオ"/>
                <a:cs typeface="メイリオ"/>
              </a:rPr>
              <a:t>14</a:t>
            </a:r>
            <a:r>
              <a:rPr dirty="0" sz="900" spc="20">
                <a:solidFill>
                  <a:srgbClr val="211F1F"/>
                </a:solidFill>
                <a:latin typeface="メイリオ"/>
                <a:cs typeface="メイリオ"/>
              </a:rPr>
              <a:t>週</a:t>
            </a:r>
            <a:r>
              <a:rPr dirty="0" sz="900" spc="5">
                <a:solidFill>
                  <a:srgbClr val="211F1F"/>
                </a:solidFill>
                <a:latin typeface="メイリオ"/>
                <a:cs typeface="メイリオ"/>
              </a:rPr>
              <a:t>～27</a:t>
            </a:r>
            <a:r>
              <a:rPr dirty="0" sz="900" spc="35">
                <a:solidFill>
                  <a:srgbClr val="211F1F"/>
                </a:solidFill>
                <a:latin typeface="メイリオ"/>
                <a:cs typeface="メイリオ"/>
              </a:rPr>
              <a:t>週</a:t>
            </a:r>
            <a:r>
              <a:rPr dirty="0" sz="900" spc="20">
                <a:solidFill>
                  <a:srgbClr val="211F1F"/>
                </a:solidFill>
                <a:latin typeface="メイリオ"/>
                <a:cs typeface="メイリオ"/>
              </a:rPr>
              <a:t>）</a:t>
            </a:r>
            <a:r>
              <a:rPr dirty="0" sz="900" spc="15">
                <a:solidFill>
                  <a:srgbClr val="211F1F"/>
                </a:solidFill>
                <a:latin typeface="メイリオ"/>
                <a:cs typeface="メイリオ"/>
              </a:rPr>
              <a:t>には一時的に睡眠が安定しますが、妊娠 中</a:t>
            </a:r>
            <a:r>
              <a:rPr dirty="0" sz="900">
                <a:solidFill>
                  <a:srgbClr val="211F1F"/>
                </a:solidFill>
                <a:latin typeface="メイリオ"/>
                <a:cs typeface="メイリオ"/>
              </a:rPr>
              <a:t>期の終わり頃からお腹が大きくなり胎動が増えると、 眠りが浅くなり、夜中に目が覚めることが多くなります</a:t>
            </a:r>
            <a:endParaRPr sz="900">
              <a:latin typeface="メイリオ"/>
              <a:cs typeface="メイリオ"/>
            </a:endParaRPr>
          </a:p>
          <a:p>
            <a:pPr marL="182880">
              <a:lnSpc>
                <a:spcPct val="100000"/>
              </a:lnSpc>
              <a:spcBef>
                <a:spcPts val="215"/>
              </a:spcBef>
            </a:pPr>
            <a:r>
              <a:rPr dirty="0" baseline="27777" sz="900">
                <a:solidFill>
                  <a:srgbClr val="211F1F"/>
                </a:solidFill>
                <a:latin typeface="メイリオ"/>
                <a:cs typeface="メイリオ"/>
              </a:rPr>
              <a:t>５、６）</a:t>
            </a:r>
            <a:r>
              <a:rPr dirty="0" sz="900">
                <a:solidFill>
                  <a:srgbClr val="211F1F"/>
                </a:solidFill>
                <a:latin typeface="メイリオ"/>
                <a:cs typeface="メイリオ"/>
              </a:rPr>
              <a:t>。妊娠後期（妊娠28週～）には、足の不快感（</a:t>
            </a:r>
            <a:r>
              <a:rPr dirty="0" sz="900" spc="-50">
                <a:solidFill>
                  <a:srgbClr val="211F1F"/>
                </a:solidFill>
                <a:latin typeface="メイリオ"/>
                <a:cs typeface="メイリオ"/>
              </a:rPr>
              <a:t>む</a:t>
            </a:r>
            <a:endParaRPr sz="900">
              <a:latin typeface="メイリオ"/>
              <a:cs typeface="メイリオ"/>
            </a:endParaRPr>
          </a:p>
          <a:p>
            <a:pPr algn="just" marL="182880" marR="144145">
              <a:lnSpc>
                <a:spcPct val="120000"/>
              </a:lnSpc>
            </a:pPr>
            <a:r>
              <a:rPr dirty="0" sz="900">
                <a:solidFill>
                  <a:srgbClr val="211F1F"/>
                </a:solidFill>
                <a:latin typeface="メイリオ"/>
                <a:cs typeface="メイリオ"/>
              </a:rPr>
              <a:t>ずむず脚症候群）やこむらがえり（</a:t>
            </a:r>
            <a:r>
              <a:rPr dirty="0" sz="900" spc="-10">
                <a:solidFill>
                  <a:srgbClr val="211F1F"/>
                </a:solidFill>
                <a:latin typeface="メイリオ"/>
                <a:cs typeface="メイリオ"/>
              </a:rPr>
              <a:t>ふくらはぎの筋肉の</a:t>
            </a:r>
            <a:r>
              <a:rPr dirty="0" sz="900">
                <a:solidFill>
                  <a:srgbClr val="211F1F"/>
                </a:solidFill>
                <a:latin typeface="メイリオ"/>
                <a:cs typeface="メイリオ"/>
              </a:rPr>
              <a:t>けいれん）</a:t>
            </a:r>
            <a:r>
              <a:rPr dirty="0" sz="900" spc="-5">
                <a:solidFill>
                  <a:srgbClr val="211F1F"/>
                </a:solidFill>
                <a:latin typeface="メイリオ"/>
                <a:cs typeface="メイリオ"/>
              </a:rPr>
              <a:t>、閉塞性睡眠時無呼吸などが生じやすくなり</a:t>
            </a:r>
            <a:r>
              <a:rPr dirty="0" sz="900">
                <a:solidFill>
                  <a:srgbClr val="211F1F"/>
                </a:solidFill>
                <a:latin typeface="メイリオ"/>
                <a:cs typeface="メイリオ"/>
              </a:rPr>
              <a:t>ます</a:t>
            </a:r>
            <a:r>
              <a:rPr dirty="0" baseline="27777" sz="900" spc="-15">
                <a:solidFill>
                  <a:srgbClr val="211F1F"/>
                </a:solidFill>
                <a:latin typeface="メイリオ"/>
                <a:cs typeface="メイリオ"/>
              </a:rPr>
              <a:t>5）</a:t>
            </a:r>
            <a:r>
              <a:rPr dirty="0" sz="900" spc="-50">
                <a:solidFill>
                  <a:srgbClr val="211F1F"/>
                </a:solidFill>
                <a:latin typeface="メイリオ"/>
                <a:cs typeface="メイリオ"/>
              </a:rPr>
              <a:t>。</a:t>
            </a:r>
            <a:endParaRPr sz="900">
              <a:latin typeface="メイリオ"/>
              <a:cs typeface="メイリオ"/>
            </a:endParaRPr>
          </a:p>
        </p:txBody>
      </p:sp>
      <p:sp>
        <p:nvSpPr>
          <p:cNvPr id="20" name="object 20"/>
          <p:cNvSpPr txBox="1"/>
          <p:nvPr/>
        </p:nvSpPr>
        <p:spPr>
          <a:xfrm>
            <a:off x="3475609" y="6559041"/>
            <a:ext cx="3111500" cy="2494915"/>
          </a:xfrm>
          <a:prstGeom prst="rect">
            <a:avLst/>
          </a:prstGeom>
        </p:spPr>
        <p:txBody>
          <a:bodyPr wrap="square" lIns="0" tIns="12700" rIns="0" bIns="0" rtlCol="0" vert="horz">
            <a:spAutoFit/>
          </a:bodyPr>
          <a:lstStyle/>
          <a:p>
            <a:pPr algn="just" marL="182245" marR="31115" indent="-144780">
              <a:lnSpc>
                <a:spcPct val="120000"/>
              </a:lnSpc>
              <a:spcBef>
                <a:spcPts val="100"/>
              </a:spcBef>
            </a:pPr>
            <a:r>
              <a:rPr dirty="0" sz="900" spc="-10">
                <a:solidFill>
                  <a:srgbClr val="F186B6"/>
                </a:solidFill>
                <a:latin typeface="Wingdings"/>
                <a:cs typeface="Wingdings"/>
              </a:rPr>
              <a:t></a:t>
            </a:r>
            <a:r>
              <a:rPr dirty="0" sz="900" spc="240">
                <a:solidFill>
                  <a:srgbClr val="F186B6"/>
                </a:solidFill>
                <a:latin typeface="Times New Roman"/>
                <a:cs typeface="Times New Roman"/>
              </a:rPr>
              <a:t> </a:t>
            </a:r>
            <a:r>
              <a:rPr dirty="0" sz="900">
                <a:solidFill>
                  <a:srgbClr val="211F1F"/>
                </a:solidFill>
                <a:latin typeface="メイリオ"/>
                <a:cs typeface="メイリオ"/>
              </a:rPr>
              <a:t>このように妊娠中を通して、約８割の妊婦は睡眠が不安定になり、これに伴う昼間の眠気、疲労感、イライラ、</a:t>
            </a:r>
            <a:r>
              <a:rPr dirty="0" sz="900" spc="30">
                <a:solidFill>
                  <a:srgbClr val="211F1F"/>
                </a:solidFill>
                <a:latin typeface="メイリオ"/>
                <a:cs typeface="メイリオ"/>
              </a:rPr>
              <a:t>集中力の低下を経験します</a:t>
            </a:r>
            <a:r>
              <a:rPr dirty="0" baseline="27777" sz="900" spc="30">
                <a:solidFill>
                  <a:srgbClr val="211F1F"/>
                </a:solidFill>
                <a:latin typeface="メイリオ"/>
                <a:cs typeface="メイリオ"/>
              </a:rPr>
              <a:t>７</a:t>
            </a:r>
            <a:r>
              <a:rPr dirty="0" baseline="27777" sz="900" spc="52">
                <a:solidFill>
                  <a:srgbClr val="211F1F"/>
                </a:solidFill>
                <a:latin typeface="メイリオ"/>
                <a:cs typeface="メイリオ"/>
              </a:rPr>
              <a:t>）</a:t>
            </a:r>
            <a:r>
              <a:rPr dirty="0" sz="900" spc="25">
                <a:solidFill>
                  <a:srgbClr val="211F1F"/>
                </a:solidFill>
                <a:latin typeface="メイリオ"/>
                <a:cs typeface="メイリオ"/>
              </a:rPr>
              <a:t>。眠りが浅くなり睡眠休</a:t>
            </a:r>
            <a:r>
              <a:rPr dirty="0" sz="900">
                <a:solidFill>
                  <a:srgbClr val="211F1F"/>
                </a:solidFill>
                <a:latin typeface="メイリオ"/>
                <a:cs typeface="メイリオ"/>
              </a:rPr>
              <a:t>養感が低下するため、妊娠前よりも睡眠時間が長くなる</a:t>
            </a:r>
            <a:r>
              <a:rPr dirty="0" sz="900" spc="30">
                <a:solidFill>
                  <a:srgbClr val="211F1F"/>
                </a:solidFill>
                <a:latin typeface="メイリオ"/>
                <a:cs typeface="メイリオ"/>
              </a:rPr>
              <a:t>傾向があります</a:t>
            </a:r>
            <a:r>
              <a:rPr dirty="0" baseline="27777" sz="900" spc="30">
                <a:solidFill>
                  <a:srgbClr val="211F1F"/>
                </a:solidFill>
                <a:latin typeface="メイリオ"/>
                <a:cs typeface="メイリオ"/>
              </a:rPr>
              <a:t>５</a:t>
            </a:r>
            <a:r>
              <a:rPr dirty="0" baseline="27777" sz="900" spc="44">
                <a:solidFill>
                  <a:srgbClr val="211F1F"/>
                </a:solidFill>
                <a:latin typeface="メイリオ"/>
                <a:cs typeface="メイリオ"/>
              </a:rPr>
              <a:t>）</a:t>
            </a:r>
            <a:r>
              <a:rPr dirty="0" sz="900" spc="15">
                <a:solidFill>
                  <a:srgbClr val="211F1F"/>
                </a:solidFill>
                <a:latin typeface="メイリオ"/>
                <a:cs typeface="メイリオ"/>
              </a:rPr>
              <a:t>。妊娠中はホルモン分泌が大きく変</a:t>
            </a:r>
            <a:r>
              <a:rPr dirty="0" sz="900">
                <a:solidFill>
                  <a:srgbClr val="211F1F"/>
                </a:solidFill>
                <a:latin typeface="メイリオ"/>
                <a:cs typeface="メイリオ"/>
              </a:rPr>
              <a:t>動し、眠りに影響が出ることを知り、心配しすぎないようにしましょう。気分転換をしたり、散歩やストレッチをしたりすることで、こころとからだをリラックスさせましょう。お腹が大きくなるのに合わせて、寝やすい体勢をみつけましょう</a:t>
            </a:r>
            <a:r>
              <a:rPr dirty="0" baseline="27777" sz="900">
                <a:solidFill>
                  <a:srgbClr val="211F1F"/>
                </a:solidFill>
                <a:latin typeface="メイリオ"/>
                <a:cs typeface="メイリオ"/>
              </a:rPr>
              <a:t>７）</a:t>
            </a:r>
            <a:r>
              <a:rPr dirty="0" sz="900">
                <a:solidFill>
                  <a:srgbClr val="211F1F"/>
                </a:solidFill>
                <a:latin typeface="メイリオ"/>
                <a:cs typeface="メイリオ"/>
              </a:rPr>
              <a:t>。</a:t>
            </a:r>
            <a:endParaRPr sz="900">
              <a:latin typeface="メイリオ"/>
              <a:cs typeface="メイリオ"/>
            </a:endParaRPr>
          </a:p>
          <a:p>
            <a:pPr algn="just" marL="182245" marR="30480" indent="-144780">
              <a:lnSpc>
                <a:spcPct val="120000"/>
              </a:lnSpc>
            </a:pPr>
            <a:r>
              <a:rPr dirty="0" sz="900" spc="-10">
                <a:solidFill>
                  <a:srgbClr val="F186B6"/>
                </a:solidFill>
                <a:latin typeface="Wingdings"/>
                <a:cs typeface="Wingdings"/>
              </a:rPr>
              <a:t></a:t>
            </a:r>
            <a:r>
              <a:rPr dirty="0" sz="900" spc="240">
                <a:solidFill>
                  <a:srgbClr val="F186B6"/>
                </a:solidFill>
                <a:latin typeface="Times New Roman"/>
                <a:cs typeface="Times New Roman"/>
              </a:rPr>
              <a:t> </a:t>
            </a:r>
            <a:r>
              <a:rPr dirty="0" sz="900" spc="45">
                <a:solidFill>
                  <a:srgbClr val="211F1F"/>
                </a:solidFill>
                <a:latin typeface="メイリオ"/>
                <a:cs typeface="メイリオ"/>
              </a:rPr>
              <a:t>妊娠中の睡眠不足や睡眠障害（閉塞性睡眠時無呼吸な</a:t>
            </a:r>
            <a:r>
              <a:rPr dirty="0" sz="900" spc="10">
                <a:solidFill>
                  <a:srgbClr val="211F1F"/>
                </a:solidFill>
                <a:latin typeface="メイリオ"/>
                <a:cs typeface="メイリオ"/>
              </a:rPr>
              <a:t>ど）</a:t>
            </a:r>
            <a:r>
              <a:rPr dirty="0" sz="900" spc="-5">
                <a:solidFill>
                  <a:srgbClr val="211F1F"/>
                </a:solidFill>
                <a:latin typeface="メイリオ"/>
                <a:cs typeface="メイリオ"/>
              </a:rPr>
              <a:t>による睡眠の質の低下は、胎児の健康リスクとなる</a:t>
            </a:r>
            <a:r>
              <a:rPr dirty="0" sz="900" spc="30">
                <a:solidFill>
                  <a:srgbClr val="211F1F"/>
                </a:solidFill>
                <a:latin typeface="メイリオ"/>
                <a:cs typeface="メイリオ"/>
              </a:rPr>
              <a:t>可能性が指摘されています</a:t>
            </a:r>
            <a:r>
              <a:rPr dirty="0" baseline="27777" sz="900" spc="30">
                <a:solidFill>
                  <a:srgbClr val="211F1F"/>
                </a:solidFill>
                <a:latin typeface="メイリオ"/>
                <a:cs typeface="メイリオ"/>
              </a:rPr>
              <a:t>８</a:t>
            </a:r>
            <a:r>
              <a:rPr dirty="0" baseline="27777" sz="900" spc="52">
                <a:solidFill>
                  <a:srgbClr val="211F1F"/>
                </a:solidFill>
                <a:latin typeface="メイリオ"/>
                <a:cs typeface="メイリオ"/>
              </a:rPr>
              <a:t>）</a:t>
            </a:r>
            <a:r>
              <a:rPr dirty="0" sz="900" spc="25">
                <a:solidFill>
                  <a:srgbClr val="211F1F"/>
                </a:solidFill>
                <a:latin typeface="メイリオ"/>
                <a:cs typeface="メイリオ"/>
              </a:rPr>
              <a:t>。安全な出産と生まれて</a:t>
            </a:r>
            <a:r>
              <a:rPr dirty="0" sz="900">
                <a:solidFill>
                  <a:srgbClr val="211F1F"/>
                </a:solidFill>
                <a:latin typeface="メイリオ"/>
                <a:cs typeface="メイリオ"/>
              </a:rPr>
              <a:t>くるこどもの健康のために、妊娠中のお母さんは十分な睡眠を確保し、睡眠障害の予防に努めましょう。</a:t>
            </a:r>
            <a:endParaRPr sz="900">
              <a:latin typeface="メイリオ"/>
              <a:cs typeface="メイリオ"/>
            </a:endParaRPr>
          </a:p>
        </p:txBody>
      </p:sp>
      <p:pic>
        <p:nvPicPr>
          <p:cNvPr id="21" name="object 21"/>
          <p:cNvPicPr/>
          <p:nvPr/>
        </p:nvPicPr>
        <p:blipFill>
          <a:blip r:embed="rId2" cstate="print"/>
          <a:stretch>
            <a:fillRect/>
          </a:stretch>
        </p:blipFill>
        <p:spPr>
          <a:xfrm>
            <a:off x="3456387" y="4533067"/>
            <a:ext cx="3229400" cy="1354144"/>
          </a:xfrm>
          <a:prstGeom prst="rect">
            <a:avLst/>
          </a:prstGeom>
        </p:spPr>
      </p:pic>
      <p:sp>
        <p:nvSpPr>
          <p:cNvPr id="22" name="object 22"/>
          <p:cNvSpPr txBox="1"/>
          <p:nvPr/>
        </p:nvSpPr>
        <p:spPr>
          <a:xfrm>
            <a:off x="2685288" y="429768"/>
            <a:ext cx="1487805" cy="189230"/>
          </a:xfrm>
          <a:prstGeom prst="rect">
            <a:avLst/>
          </a:prstGeom>
          <a:solidFill>
            <a:srgbClr val="F186B6"/>
          </a:solidFill>
        </p:spPr>
        <p:txBody>
          <a:bodyPr wrap="square" lIns="0" tIns="0" rIns="0" bIns="0" rtlCol="0" vert="horz">
            <a:spAutoFit/>
          </a:bodyPr>
          <a:lstStyle/>
          <a:p>
            <a:pPr marL="212725">
              <a:lnSpc>
                <a:spcPts val="1305"/>
              </a:lnSpc>
            </a:pPr>
            <a:r>
              <a:rPr dirty="0" sz="1200" spc="-10">
                <a:solidFill>
                  <a:srgbClr val="FFFFFF"/>
                </a:solidFill>
                <a:latin typeface="Calibri"/>
                <a:cs typeface="Calibri"/>
              </a:rPr>
              <a:t>INFORMATION</a:t>
            </a:r>
            <a:r>
              <a:rPr dirty="0" sz="1200" spc="-10">
                <a:solidFill>
                  <a:srgbClr val="FFFFFF"/>
                </a:solidFill>
                <a:latin typeface="メイリオ"/>
                <a:cs typeface="メイリオ"/>
              </a:rPr>
              <a:t>５</a:t>
            </a:r>
            <a:endParaRPr sz="1200">
              <a:latin typeface="メイリオ"/>
              <a:cs typeface="メイリオ"/>
            </a:endParaRPr>
          </a:p>
        </p:txBody>
      </p:sp>
      <p:sp>
        <p:nvSpPr>
          <p:cNvPr id="23" name="object 23"/>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37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1272" y="1092053"/>
            <a:ext cx="5854700" cy="7164070"/>
          </a:xfrm>
          <a:prstGeom prst="rect">
            <a:avLst/>
          </a:prstGeom>
        </p:spPr>
        <p:txBody>
          <a:bodyPr wrap="square" lIns="0" tIns="17145" rIns="0" bIns="0" rtlCol="0" vert="horz">
            <a:spAutoFit/>
          </a:bodyPr>
          <a:lstStyle/>
          <a:p>
            <a:pPr marL="50800">
              <a:lnSpc>
                <a:spcPct val="100000"/>
              </a:lnSpc>
              <a:spcBef>
                <a:spcPts val="135"/>
              </a:spcBef>
            </a:pPr>
            <a:r>
              <a:rPr dirty="0" sz="1050" b="1">
                <a:latin typeface="ＭＳ ゴシック"/>
                <a:cs typeface="ＭＳ ゴシック"/>
              </a:rPr>
              <a:t>（２）</a:t>
            </a:r>
            <a:r>
              <a:rPr dirty="0" sz="1050" spc="-10" b="1">
                <a:latin typeface="ＭＳ ゴシック"/>
                <a:cs typeface="ＭＳ ゴシック"/>
              </a:rPr>
              <a:t>睡眠指針改訂の主旨</a:t>
            </a:r>
            <a:endParaRPr sz="1050">
              <a:latin typeface="ＭＳ ゴシック"/>
              <a:cs typeface="ＭＳ ゴシック"/>
            </a:endParaRPr>
          </a:p>
          <a:p>
            <a:pPr marL="189230">
              <a:lnSpc>
                <a:spcPct val="100000"/>
              </a:lnSpc>
              <a:spcBef>
                <a:spcPts val="1030"/>
              </a:spcBef>
            </a:pPr>
            <a:r>
              <a:rPr dirty="0" sz="1050" spc="15">
                <a:latin typeface="ＭＳ ゴシック"/>
                <a:cs typeface="ＭＳ ゴシック"/>
              </a:rPr>
              <a:t>我が国における睡眠指針については、平成 </a:t>
            </a:r>
            <a:r>
              <a:rPr dirty="0" sz="1050">
                <a:latin typeface="ＭＳ ゴシック"/>
                <a:cs typeface="ＭＳ ゴシック"/>
              </a:rPr>
              <a:t>15 年度に「健康づくりのための睡眠指針～</a:t>
            </a:r>
            <a:r>
              <a:rPr dirty="0" sz="1050" spc="-50">
                <a:latin typeface="ＭＳ ゴシック"/>
                <a:cs typeface="ＭＳ ゴシック"/>
              </a:rPr>
              <a:t>快</a:t>
            </a:r>
            <a:endParaRPr sz="1050">
              <a:latin typeface="ＭＳ ゴシック"/>
              <a:cs typeface="ＭＳ ゴシック"/>
            </a:endParaRPr>
          </a:p>
          <a:p>
            <a:pPr marL="50800" marR="180975">
              <a:lnSpc>
                <a:spcPts val="1820"/>
              </a:lnSpc>
              <a:spcBef>
                <a:spcPts val="140"/>
              </a:spcBef>
            </a:pPr>
            <a:r>
              <a:rPr dirty="0" sz="1050">
                <a:latin typeface="ＭＳ ゴシック"/>
                <a:cs typeface="ＭＳ ゴシック"/>
              </a:rPr>
              <a:t>適な睡眠のための７箇条～</a:t>
            </a:r>
            <a:r>
              <a:rPr dirty="0" sz="1050" spc="15">
                <a:latin typeface="ＭＳ ゴシック"/>
                <a:cs typeface="ＭＳ ゴシック"/>
              </a:rPr>
              <a:t>」が策定されたのが始まりであり、次いで平成 </a:t>
            </a:r>
            <a:r>
              <a:rPr dirty="0" sz="1050">
                <a:latin typeface="ＭＳ ゴシック"/>
                <a:cs typeface="ＭＳ ゴシック"/>
              </a:rPr>
              <a:t>26</a:t>
            </a:r>
            <a:r>
              <a:rPr dirty="0" sz="1050" spc="45">
                <a:latin typeface="ＭＳ ゴシック"/>
                <a:cs typeface="ＭＳ ゴシック"/>
              </a:rPr>
              <a:t> 年度に「健康</a:t>
            </a:r>
            <a:r>
              <a:rPr dirty="0" sz="1050" spc="25">
                <a:latin typeface="ＭＳ ゴシック"/>
                <a:cs typeface="ＭＳ ゴシック"/>
              </a:rPr>
              <a:t>づくりのための睡眠指針 </a:t>
            </a:r>
            <a:r>
              <a:rPr dirty="0" sz="1050">
                <a:latin typeface="ＭＳ ゴシック"/>
                <a:cs typeface="ＭＳ ゴシック"/>
              </a:rPr>
              <a:t>2014</a:t>
            </a:r>
            <a:r>
              <a:rPr dirty="0" sz="1050" spc="-40">
                <a:latin typeface="ＭＳ ゴシック"/>
                <a:cs typeface="ＭＳ ゴシック"/>
              </a:rPr>
              <a:t>」が策定された。これらの指針を活用して</a:t>
            </a:r>
            <a:r>
              <a:rPr dirty="0" sz="1050" spc="-330">
                <a:latin typeface="ＭＳ ゴシック"/>
                <a:cs typeface="ＭＳ ゴシック"/>
              </a:rPr>
              <a:t>、「</a:t>
            </a:r>
            <a:r>
              <a:rPr dirty="0" sz="1050">
                <a:latin typeface="ＭＳ ゴシック"/>
                <a:cs typeface="ＭＳ ゴシック"/>
              </a:rPr>
              <a:t>21</a:t>
            </a:r>
            <a:r>
              <a:rPr dirty="0" sz="1050" spc="35">
                <a:latin typeface="ＭＳ ゴシック"/>
                <a:cs typeface="ＭＳ ゴシック"/>
              </a:rPr>
              <a:t> 世紀における</a:t>
            </a:r>
            <a:endParaRPr sz="1050">
              <a:latin typeface="ＭＳ ゴシック"/>
              <a:cs typeface="ＭＳ ゴシック"/>
            </a:endParaRPr>
          </a:p>
          <a:p>
            <a:pPr marL="50800" marR="180975">
              <a:lnSpc>
                <a:spcPts val="1810"/>
              </a:lnSpc>
            </a:pPr>
            <a:r>
              <a:rPr dirty="0" sz="1050" spc="-20">
                <a:latin typeface="ＭＳ ゴシック"/>
                <a:cs typeface="ＭＳ ゴシック"/>
              </a:rPr>
              <a:t>第二次国民健康づくり運動</a:t>
            </a:r>
            <a:r>
              <a:rPr dirty="0" sz="1050">
                <a:latin typeface="ＭＳ ゴシック"/>
                <a:cs typeface="ＭＳ ゴシック"/>
              </a:rPr>
              <a:t>（</a:t>
            </a:r>
            <a:r>
              <a:rPr dirty="0" sz="1050" spc="100">
                <a:latin typeface="ＭＳ ゴシック"/>
                <a:cs typeface="ＭＳ ゴシック"/>
              </a:rPr>
              <a:t>健康日本 </a:t>
            </a:r>
            <a:r>
              <a:rPr dirty="0" sz="1050" spc="-65">
                <a:latin typeface="ＭＳ ゴシック"/>
                <a:cs typeface="ＭＳ ゴシック"/>
              </a:rPr>
              <a:t>21（</a:t>
            </a:r>
            <a:r>
              <a:rPr dirty="0" sz="1050">
                <a:latin typeface="ＭＳ ゴシック"/>
                <a:cs typeface="ＭＳ ゴシック"/>
              </a:rPr>
              <a:t>第二次</a:t>
            </a:r>
            <a:r>
              <a:rPr dirty="0" sz="1050" spc="-515">
                <a:latin typeface="ＭＳ ゴシック"/>
                <a:cs typeface="ＭＳ ゴシック"/>
              </a:rPr>
              <a:t>））</a:t>
            </a:r>
            <a:r>
              <a:rPr dirty="0" sz="1050" spc="-40">
                <a:latin typeface="ＭＳ ゴシック"/>
                <a:cs typeface="ＭＳ ゴシック"/>
              </a:rPr>
              <a:t>」における休養分野の取組が進められて</a:t>
            </a:r>
            <a:r>
              <a:rPr dirty="0" sz="1050" spc="-10">
                <a:latin typeface="ＭＳ ゴシック"/>
                <a:cs typeface="ＭＳ ゴシック"/>
              </a:rPr>
              <a:t>きたところである。</a:t>
            </a:r>
            <a:endParaRPr sz="1050">
              <a:latin typeface="ＭＳ ゴシック"/>
              <a:cs typeface="ＭＳ ゴシック"/>
            </a:endParaRPr>
          </a:p>
          <a:p>
            <a:pPr marL="189230">
              <a:lnSpc>
                <a:spcPct val="100000"/>
              </a:lnSpc>
              <a:spcBef>
                <a:spcPts val="405"/>
              </a:spcBef>
            </a:pPr>
            <a:r>
              <a:rPr dirty="0" sz="1050" spc="5">
                <a:latin typeface="ＭＳ ゴシック"/>
                <a:cs typeface="ＭＳ ゴシック"/>
              </a:rPr>
              <a:t>「健康づくりのための睡眠指針 </a:t>
            </a:r>
            <a:r>
              <a:rPr dirty="0" sz="1050">
                <a:latin typeface="ＭＳ ゴシック"/>
                <a:cs typeface="ＭＳ ゴシック"/>
              </a:rPr>
              <a:t>2014」の策定から約 10</a:t>
            </a:r>
            <a:r>
              <a:rPr dirty="0" sz="1050" spc="-5">
                <a:latin typeface="ＭＳ ゴシック"/>
                <a:cs typeface="ＭＳ ゴシック"/>
              </a:rPr>
              <a:t> 年が経過し、睡眠に関する新たな</a:t>
            </a:r>
            <a:endParaRPr sz="1050">
              <a:latin typeface="ＭＳ ゴシック"/>
              <a:cs typeface="ＭＳ ゴシック"/>
            </a:endParaRPr>
          </a:p>
          <a:p>
            <a:pPr marL="50800" marR="112395">
              <a:lnSpc>
                <a:spcPct val="144000"/>
              </a:lnSpc>
              <a:spcBef>
                <a:spcPts val="5"/>
              </a:spcBef>
            </a:pPr>
            <a:r>
              <a:rPr dirty="0" sz="1050" spc="15">
                <a:latin typeface="ＭＳ ゴシック"/>
                <a:cs typeface="ＭＳ ゴシック"/>
              </a:rPr>
              <a:t>科学的知見が蓄積されてきている。一方で</a:t>
            </a:r>
            <a:r>
              <a:rPr dirty="0" sz="1050" spc="-120">
                <a:latin typeface="ＭＳ ゴシック"/>
                <a:cs typeface="ＭＳ ゴシック"/>
              </a:rPr>
              <a:t>、「健康日本 </a:t>
            </a:r>
            <a:r>
              <a:rPr dirty="0" sz="1050" spc="-35">
                <a:latin typeface="ＭＳ ゴシック"/>
                <a:cs typeface="ＭＳ ゴシック"/>
              </a:rPr>
              <a:t>21（</a:t>
            </a:r>
            <a:r>
              <a:rPr dirty="0" sz="1050" spc="30">
                <a:latin typeface="ＭＳ ゴシック"/>
                <a:cs typeface="ＭＳ ゴシック"/>
              </a:rPr>
              <a:t>第二次</a:t>
            </a:r>
            <a:r>
              <a:rPr dirty="0" sz="1050" spc="-125">
                <a:latin typeface="ＭＳ ゴシック"/>
                <a:cs typeface="ＭＳ ゴシック"/>
              </a:rPr>
              <a:t>）</a:t>
            </a:r>
            <a:r>
              <a:rPr dirty="0" sz="1050" spc="-5">
                <a:latin typeface="ＭＳ ゴシック"/>
                <a:cs typeface="ＭＳ ゴシック"/>
              </a:rPr>
              <a:t>最終評価」</a:t>
            </a:r>
            <a:r>
              <a:rPr dirty="0" baseline="41666" sz="900" spc="22">
                <a:latin typeface="ＭＳ ゴシック"/>
                <a:cs typeface="ＭＳ ゴシック"/>
              </a:rPr>
              <a:t>12</a:t>
            </a:r>
            <a:r>
              <a:rPr dirty="0" sz="1050" spc="30">
                <a:latin typeface="ＭＳ ゴシック"/>
                <a:cs typeface="ＭＳ ゴシック"/>
              </a:rPr>
              <a:t>において、</a:t>
            </a:r>
            <a:r>
              <a:rPr dirty="0" sz="1050" spc="5">
                <a:latin typeface="ＭＳ ゴシック"/>
                <a:cs typeface="ＭＳ ゴシック"/>
              </a:rPr>
              <a:t>休養分野の指標である「睡眠による休養を十分とれていない者の割合」は、ベースライン値</a:t>
            </a:r>
            <a:r>
              <a:rPr dirty="0" sz="1050" spc="-50">
                <a:latin typeface="ＭＳ ゴシック"/>
                <a:cs typeface="ＭＳ ゴシック"/>
              </a:rPr>
              <a:t>の </a:t>
            </a:r>
            <a:r>
              <a:rPr dirty="0" sz="1050" spc="20">
                <a:latin typeface="ＭＳ ゴシック"/>
                <a:cs typeface="ＭＳ ゴシック"/>
              </a:rPr>
              <a:t>18.4％（</a:t>
            </a:r>
            <a:r>
              <a:rPr dirty="0" sz="1050" spc="-25">
                <a:latin typeface="ＭＳ ゴシック"/>
                <a:cs typeface="ＭＳ ゴシック"/>
              </a:rPr>
              <a:t>平成 </a:t>
            </a:r>
            <a:r>
              <a:rPr dirty="0" sz="1050" spc="15">
                <a:latin typeface="ＭＳ ゴシック"/>
                <a:cs typeface="ＭＳ ゴシック"/>
              </a:rPr>
              <a:t>21</a:t>
            </a:r>
            <a:r>
              <a:rPr dirty="0" sz="1050" spc="-50">
                <a:latin typeface="ＭＳ ゴシック"/>
                <a:cs typeface="ＭＳ ゴシック"/>
              </a:rPr>
              <a:t> 年</a:t>
            </a:r>
            <a:r>
              <a:rPr dirty="0" sz="1050" spc="30">
                <a:latin typeface="ＭＳ ゴシック"/>
                <a:cs typeface="ＭＳ ゴシック"/>
              </a:rPr>
              <a:t>）から、</a:t>
            </a:r>
            <a:r>
              <a:rPr dirty="0" sz="1050" spc="20">
                <a:latin typeface="ＭＳ ゴシック"/>
                <a:cs typeface="ＭＳ ゴシック"/>
              </a:rPr>
              <a:t>15％（</a:t>
            </a:r>
            <a:r>
              <a:rPr dirty="0" sz="1050" spc="30">
                <a:latin typeface="ＭＳ ゴシック"/>
                <a:cs typeface="ＭＳ ゴシック"/>
              </a:rPr>
              <a:t>令和４年度）に低下させることを目標としていたが、</a:t>
            </a:r>
            <a:r>
              <a:rPr dirty="0" sz="1050" spc="5">
                <a:latin typeface="ＭＳ ゴシック"/>
                <a:cs typeface="ＭＳ ゴシック"/>
              </a:rPr>
              <a:t>最終評価時は </a:t>
            </a:r>
            <a:r>
              <a:rPr dirty="0" sz="1050" spc="20">
                <a:latin typeface="ＭＳ ゴシック"/>
                <a:cs typeface="ＭＳ ゴシック"/>
              </a:rPr>
              <a:t>21.7％（</a:t>
            </a:r>
            <a:r>
              <a:rPr dirty="0" sz="1050" spc="-20">
                <a:latin typeface="ＭＳ ゴシック"/>
                <a:cs typeface="ＭＳ ゴシック"/>
              </a:rPr>
              <a:t>平成 </a:t>
            </a:r>
            <a:r>
              <a:rPr dirty="0" sz="1050" spc="15">
                <a:latin typeface="ＭＳ ゴシック"/>
                <a:cs typeface="ＭＳ ゴシック"/>
              </a:rPr>
              <a:t>30</a:t>
            </a:r>
            <a:r>
              <a:rPr dirty="0" sz="1050" spc="-50">
                <a:latin typeface="ＭＳ ゴシック"/>
                <a:cs typeface="ＭＳ ゴシック"/>
              </a:rPr>
              <a:t> 年</a:t>
            </a:r>
            <a:r>
              <a:rPr dirty="0" sz="1050" spc="30">
                <a:latin typeface="ＭＳ ゴシック"/>
                <a:cs typeface="ＭＳ ゴシック"/>
              </a:rPr>
              <a:t>）とむしろ増加しており、</a:t>
            </a:r>
            <a:r>
              <a:rPr dirty="0" sz="1050" spc="20">
                <a:latin typeface="ＭＳ ゴシック"/>
                <a:cs typeface="ＭＳ ゴシック"/>
              </a:rPr>
              <a:t>D（</a:t>
            </a:r>
            <a:r>
              <a:rPr dirty="0" sz="1050" spc="30">
                <a:latin typeface="ＭＳ ゴシック"/>
                <a:cs typeface="ＭＳ ゴシック"/>
              </a:rPr>
              <a:t>悪化している）と評価された。年齢階級別に分析すると、特に中高年者</a:t>
            </a:r>
            <a:r>
              <a:rPr dirty="0" sz="1050" spc="20">
                <a:latin typeface="ＭＳ ゴシック"/>
                <a:cs typeface="ＭＳ ゴシック"/>
              </a:rPr>
              <a:t>（50 歳代</a:t>
            </a:r>
            <a:r>
              <a:rPr dirty="0" sz="1050" spc="30">
                <a:latin typeface="ＭＳ ゴシック"/>
                <a:cs typeface="ＭＳ ゴシック"/>
              </a:rPr>
              <a:t>）において増加の度合いが大きかっ</a:t>
            </a:r>
            <a:r>
              <a:rPr dirty="0" sz="1050" spc="-20">
                <a:latin typeface="ＭＳ ゴシック"/>
                <a:cs typeface="ＭＳ ゴシック"/>
              </a:rPr>
              <a:t>た。こうした状況を踏まえ、睡眠・休養分野の取組をさらに推進するため、健康づくりに寄</a:t>
            </a:r>
            <a:r>
              <a:rPr dirty="0" sz="1050" spc="5">
                <a:latin typeface="ＭＳ ゴシック"/>
                <a:cs typeface="ＭＳ ゴシック"/>
              </a:rPr>
              <a:t>与する睡眠の特徴を国民にわかりやすく伝え、より多くの国民が良い睡眠を習慣的に維持す</a:t>
            </a:r>
            <a:r>
              <a:rPr dirty="0" sz="1050" spc="15">
                <a:latin typeface="ＭＳ ゴシック"/>
                <a:cs typeface="ＭＳ ゴシック"/>
              </a:rPr>
              <a:t>るために必要な生活習慣を身につける手立てとなることを目指し、最新の科学的知見に基づき「健康づくりのための睡眠指針 2014</a:t>
            </a:r>
            <a:r>
              <a:rPr dirty="0" sz="1050" spc="-35">
                <a:latin typeface="ＭＳ ゴシック"/>
                <a:cs typeface="ＭＳ ゴシック"/>
              </a:rPr>
              <a:t>」を見直し、「健康づくりのための睡眠ガイド </a:t>
            </a:r>
            <a:r>
              <a:rPr dirty="0" sz="1050" spc="15">
                <a:latin typeface="ＭＳ ゴシック"/>
                <a:cs typeface="ＭＳ ゴシック"/>
              </a:rPr>
              <a:t>2023</a:t>
            </a:r>
            <a:r>
              <a:rPr dirty="0" sz="1050" spc="30">
                <a:latin typeface="ＭＳ ゴシック"/>
                <a:cs typeface="ＭＳ ゴシック"/>
              </a:rPr>
              <a:t>」を策定した。</a:t>
            </a:r>
            <a:endParaRPr sz="1050">
              <a:latin typeface="ＭＳ ゴシック"/>
              <a:cs typeface="ＭＳ ゴシック"/>
            </a:endParaRPr>
          </a:p>
          <a:p>
            <a:pPr marL="50800" marR="230504" indent="138430">
              <a:lnSpc>
                <a:spcPts val="1820"/>
              </a:lnSpc>
              <a:spcBef>
                <a:spcPts val="140"/>
              </a:spcBef>
            </a:pPr>
            <a:r>
              <a:rPr dirty="0" sz="1050">
                <a:latin typeface="ＭＳ ゴシック"/>
                <a:cs typeface="ＭＳ ゴシック"/>
              </a:rPr>
              <a:t>「健康づくりのための睡眠指針 2014</a:t>
            </a:r>
            <a:r>
              <a:rPr dirty="0" sz="1050" spc="-50">
                <a:latin typeface="ＭＳ ゴシック"/>
                <a:cs typeface="ＭＳ ゴシック"/>
              </a:rPr>
              <a:t>」との大きな違いは、「</a:t>
            </a:r>
            <a:r>
              <a:rPr dirty="0" sz="1050">
                <a:latin typeface="ＭＳ ゴシック"/>
                <a:cs typeface="ＭＳ ゴシック"/>
              </a:rPr>
              <a:t>21</a:t>
            </a:r>
            <a:r>
              <a:rPr dirty="0" sz="1050" spc="20">
                <a:latin typeface="ＭＳ ゴシック"/>
                <a:cs typeface="ＭＳ ゴシック"/>
              </a:rPr>
              <a:t> 世紀における第三次国民</a:t>
            </a:r>
            <a:r>
              <a:rPr dirty="0" sz="1050">
                <a:latin typeface="ＭＳ ゴシック"/>
                <a:cs typeface="ＭＳ ゴシック"/>
              </a:rPr>
              <a:t>健康づくり運動</a:t>
            </a:r>
            <a:r>
              <a:rPr dirty="0" sz="1050" spc="-515">
                <a:latin typeface="ＭＳ ゴシック"/>
                <a:cs typeface="ＭＳ ゴシック"/>
              </a:rPr>
              <a:t>（</a:t>
            </a:r>
            <a:r>
              <a:rPr dirty="0" sz="1050" spc="55">
                <a:latin typeface="ＭＳ ゴシック"/>
                <a:cs typeface="ＭＳ ゴシック"/>
              </a:rPr>
              <a:t>「健康日本  </a:t>
            </a:r>
            <a:r>
              <a:rPr dirty="0" sz="1050">
                <a:latin typeface="ＭＳ ゴシック"/>
                <a:cs typeface="ＭＳ ゴシック"/>
              </a:rPr>
              <a:t>21（第三次</a:t>
            </a:r>
            <a:r>
              <a:rPr dirty="0" sz="1050" spc="-515">
                <a:latin typeface="ＭＳ ゴシック"/>
                <a:cs typeface="ＭＳ ゴシック"/>
              </a:rPr>
              <a:t>）</a:t>
            </a:r>
            <a:r>
              <a:rPr dirty="0" sz="1050" spc="-5">
                <a:latin typeface="ＭＳ ゴシック"/>
                <a:cs typeface="ＭＳ ゴシック"/>
              </a:rPr>
              <a:t>」において目標として掲げられた適正な睡眠時間</a:t>
            </a:r>
            <a:endParaRPr sz="1050">
              <a:latin typeface="ＭＳ ゴシック"/>
              <a:cs typeface="ＭＳ ゴシック"/>
            </a:endParaRPr>
          </a:p>
          <a:p>
            <a:pPr marL="50800" marR="264795">
              <a:lnSpc>
                <a:spcPts val="1810"/>
              </a:lnSpc>
              <a:spcBef>
                <a:spcPts val="5"/>
              </a:spcBef>
            </a:pPr>
            <a:r>
              <a:rPr dirty="0" sz="1050" spc="-15">
                <a:latin typeface="ＭＳ ゴシック"/>
                <a:cs typeface="ＭＳ ゴシック"/>
              </a:rPr>
              <a:t>と睡眠休養感の確保に向けた推奨事項を「成人」「こども」「高齢者」と年代別にとりまと</a:t>
            </a:r>
            <a:r>
              <a:rPr dirty="0" sz="1050" spc="25">
                <a:latin typeface="ＭＳ ゴシック"/>
                <a:cs typeface="ＭＳ ゴシック"/>
              </a:rPr>
              <a:t>めた点である。また、良い睡眠には、光・温度・音等の環境因子、食生活・運動等の生活</a:t>
            </a:r>
            <a:endParaRPr sz="1050">
              <a:latin typeface="ＭＳ ゴシック"/>
              <a:cs typeface="ＭＳ ゴシック"/>
            </a:endParaRPr>
          </a:p>
          <a:p>
            <a:pPr marL="50800">
              <a:lnSpc>
                <a:spcPct val="100000"/>
              </a:lnSpc>
              <a:spcBef>
                <a:spcPts val="400"/>
              </a:spcBef>
            </a:pPr>
            <a:r>
              <a:rPr dirty="0" sz="1050" spc="-5">
                <a:latin typeface="ＭＳ ゴシック"/>
                <a:cs typeface="ＭＳ ゴシック"/>
              </a:rPr>
              <a:t>習慣、睡眠に影響を与える嗜好品との付き合い方も重要であるため、科学的知見を踏ま</a:t>
            </a:r>
            <a:endParaRPr sz="1050">
              <a:latin typeface="ＭＳ ゴシック"/>
              <a:cs typeface="ＭＳ ゴシック"/>
            </a:endParaRPr>
          </a:p>
          <a:p>
            <a:pPr algn="just" marL="50800" marR="264795">
              <a:lnSpc>
                <a:spcPct val="143800"/>
              </a:lnSpc>
              <a:spcBef>
                <a:spcPts val="10"/>
              </a:spcBef>
            </a:pPr>
            <a:r>
              <a:rPr dirty="0" sz="1050" spc="25">
                <a:latin typeface="ＭＳ ゴシック"/>
                <a:cs typeface="ＭＳ ゴシック"/>
              </a:rPr>
              <a:t>え、これらについて留意が必要な点を参考情報としてとりまとめた。さらに、睡眠に関連</a:t>
            </a:r>
            <a:r>
              <a:rPr dirty="0" sz="1050" spc="-45">
                <a:latin typeface="ＭＳ ゴシック"/>
                <a:cs typeface="ＭＳ ゴシック"/>
              </a:rPr>
              <a:t>する症状には、「睡眠障害」に起因するものがあるため、「睡眠障害」についても概説する</a:t>
            </a:r>
            <a:r>
              <a:rPr dirty="0" sz="1050" spc="30">
                <a:latin typeface="ＭＳ ゴシック"/>
                <a:cs typeface="ＭＳ ゴシック"/>
              </a:rPr>
              <a:t>とともに、女性の健康という観点から、女性ホルモンの変動が睡眠に及ぼす影響や、現代社会の維持に不可欠な勤務形態の一つである交替制勤務における睡眠の不調等の健康リスクや生活習慣等において工夫できる点も含め整理した。</a:t>
            </a:r>
            <a:endParaRPr sz="1050">
              <a:latin typeface="ＭＳ ゴシック"/>
              <a:cs typeface="ＭＳ ゴシック"/>
            </a:endParaRPr>
          </a:p>
          <a:p>
            <a:pPr marL="50800" marR="180975" indent="138430">
              <a:lnSpc>
                <a:spcPct val="144300"/>
              </a:lnSpc>
            </a:pPr>
            <a:r>
              <a:rPr dirty="0" sz="1050">
                <a:latin typeface="ＭＳ ゴシック"/>
                <a:cs typeface="ＭＳ ゴシック"/>
              </a:rPr>
              <a:t>全体の構成については、国民一人ひとりが、それぞれのライフスタイルに応じて良質な睡</a:t>
            </a:r>
            <a:r>
              <a:rPr dirty="0" sz="1050" spc="-50">
                <a:latin typeface="ＭＳ ゴシック"/>
                <a:cs typeface="ＭＳ ゴシック"/>
              </a:rPr>
              <a:t>眠の確保ができるよう、ツールとしての活用性等も考慮した構成とした。また、本ガイドは、</a:t>
            </a:r>
            <a:endParaRPr sz="1050">
              <a:latin typeface="ＭＳ ゴシック"/>
              <a:cs typeface="ＭＳ ゴシック"/>
            </a:endParaRPr>
          </a:p>
          <a:p>
            <a:pPr marL="50800" marR="43180">
              <a:lnSpc>
                <a:spcPts val="1820"/>
              </a:lnSpc>
              <a:spcBef>
                <a:spcPts val="95"/>
              </a:spcBef>
            </a:pPr>
            <a:r>
              <a:rPr dirty="0" sz="1050" spc="10">
                <a:latin typeface="ＭＳ ゴシック"/>
                <a:cs typeface="ＭＳ ゴシック"/>
              </a:rPr>
              <a:t>「６時間以上を目安として必要な睡眠時間を確保する」などの定量的な推奨事項だけでなく、</a:t>
            </a:r>
            <a:r>
              <a:rPr dirty="0" sz="1050" spc="30">
                <a:latin typeface="ＭＳ ゴシック"/>
                <a:cs typeface="ＭＳ ゴシック"/>
              </a:rPr>
              <a:t>良質な睡眠確保に向けた睡眠環境や生活習慣等の見直しといった定性的な推奨事項を含む</a:t>
            </a:r>
            <a:endParaRPr sz="1050">
              <a:latin typeface="ＭＳ ゴシック"/>
              <a:cs typeface="ＭＳ ゴシック"/>
            </a:endParaRPr>
          </a:p>
        </p:txBody>
      </p:sp>
      <p:sp>
        <p:nvSpPr>
          <p:cNvPr id="3" name="object 3"/>
          <p:cNvSpPr/>
          <p:nvPr/>
        </p:nvSpPr>
        <p:spPr>
          <a:xfrm>
            <a:off x="622072" y="8522158"/>
            <a:ext cx="1659889" cy="5715"/>
          </a:xfrm>
          <a:custGeom>
            <a:avLst/>
            <a:gdLst/>
            <a:ahLst/>
            <a:cxnLst/>
            <a:rect l="l" t="t" r="r" b="b"/>
            <a:pathLst>
              <a:path w="1659889" h="5715">
                <a:moveTo>
                  <a:pt x="1659435" y="0"/>
                </a:moveTo>
                <a:lnTo>
                  <a:pt x="0" y="0"/>
                </a:lnTo>
                <a:lnTo>
                  <a:pt x="0" y="5529"/>
                </a:lnTo>
                <a:lnTo>
                  <a:pt x="1659435" y="5529"/>
                </a:lnTo>
                <a:lnTo>
                  <a:pt x="1659435" y="0"/>
                </a:lnTo>
                <a:close/>
              </a:path>
            </a:pathLst>
          </a:custGeom>
          <a:solidFill>
            <a:srgbClr val="000000"/>
          </a:solidFill>
        </p:spPr>
        <p:txBody>
          <a:bodyPr wrap="square" lIns="0" tIns="0" rIns="0" bIns="0" rtlCol="0"/>
          <a:lstStyle/>
          <a:p/>
        </p:txBody>
      </p:sp>
      <p:sp>
        <p:nvSpPr>
          <p:cNvPr id="4" name="object 4"/>
          <p:cNvSpPr txBox="1"/>
          <p:nvPr/>
        </p:nvSpPr>
        <p:spPr>
          <a:xfrm>
            <a:off x="609372" y="8610879"/>
            <a:ext cx="4079240" cy="263525"/>
          </a:xfrm>
          <a:prstGeom prst="rect">
            <a:avLst/>
          </a:prstGeom>
        </p:spPr>
        <p:txBody>
          <a:bodyPr wrap="square" lIns="0" tIns="12065" rIns="0" bIns="0" rtlCol="0" vert="horz">
            <a:spAutoFit/>
          </a:bodyPr>
          <a:lstStyle/>
          <a:p>
            <a:pPr marL="12700" marR="5080">
              <a:lnSpc>
                <a:spcPct val="111400"/>
              </a:lnSpc>
              <a:spcBef>
                <a:spcPts val="95"/>
              </a:spcBef>
            </a:pPr>
            <a:r>
              <a:rPr dirty="0" baseline="30864" sz="675">
                <a:latin typeface="ＭＳ ゴシック"/>
                <a:cs typeface="ＭＳ ゴシック"/>
              </a:rPr>
              <a:t>12</a:t>
            </a:r>
            <a:r>
              <a:rPr dirty="0" baseline="30864" sz="675" spc="487">
                <a:latin typeface="ＭＳ ゴシック"/>
                <a:cs typeface="ＭＳ ゴシック"/>
              </a:rPr>
              <a:t> </a:t>
            </a:r>
            <a:r>
              <a:rPr dirty="0" sz="700" spc="-5">
                <a:latin typeface="ＭＳ ゴシック"/>
                <a:cs typeface="ＭＳ ゴシック"/>
              </a:rPr>
              <a:t>厚生労働省. 健康日本 </a:t>
            </a:r>
            <a:r>
              <a:rPr dirty="0" sz="700">
                <a:latin typeface="ＭＳ ゴシック"/>
                <a:cs typeface="ＭＳ ゴシック"/>
              </a:rPr>
              <a:t>21（第二次）</a:t>
            </a:r>
            <a:r>
              <a:rPr dirty="0" sz="700" spc="-10">
                <a:latin typeface="ＭＳ ゴシック"/>
                <a:cs typeface="ＭＳ ゴシック"/>
              </a:rPr>
              <a:t>最終評価.</a:t>
            </a:r>
            <a:r>
              <a:rPr dirty="0" sz="700" spc="-50">
                <a:latin typeface="ＭＳ ゴシック"/>
                <a:cs typeface="ＭＳ ゴシック"/>
              </a:rPr>
              <a:t> </a:t>
            </a:r>
            <a:r>
              <a:rPr dirty="0" sz="700" spc="-10">
                <a:latin typeface="ＭＳ ゴシック"/>
                <a:cs typeface="ＭＳ ゴシック"/>
                <a:hlinkClick r:id="rId2"/>
              </a:rPr>
              <a:t>https://www.mhlw.go.jp/stf/seisakunitsuite/bunya/kenkou_iryou/kenkou/kenkounippon21.html</a:t>
            </a:r>
            <a:endParaRPr sz="700">
              <a:latin typeface="ＭＳ ゴシック"/>
              <a:cs typeface="ＭＳ ゴシック"/>
            </a:endParaRPr>
          </a:p>
        </p:txBody>
      </p:sp>
      <p:sp>
        <p:nvSpPr>
          <p:cNvPr id="5" name="object 5"/>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2</a:t>
            </a:r>
            <a:endParaRPr sz="950">
              <a:latin typeface="游明朝"/>
              <a:cs typeface="游明朝"/>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4236" y="6803135"/>
            <a:ext cx="253365" cy="251460"/>
          </a:xfrm>
          <a:custGeom>
            <a:avLst/>
            <a:gdLst/>
            <a:ahLst/>
            <a:cxnLst/>
            <a:rect l="l" t="t" r="r" b="b"/>
            <a:pathLst>
              <a:path w="253365" h="251459">
                <a:moveTo>
                  <a:pt x="252984" y="0"/>
                </a:moveTo>
                <a:lnTo>
                  <a:pt x="0" y="0"/>
                </a:lnTo>
                <a:lnTo>
                  <a:pt x="0" y="251460"/>
                </a:lnTo>
                <a:lnTo>
                  <a:pt x="252984" y="251460"/>
                </a:lnTo>
                <a:lnTo>
                  <a:pt x="252984" y="0"/>
                </a:lnTo>
                <a:close/>
              </a:path>
            </a:pathLst>
          </a:custGeom>
          <a:solidFill>
            <a:srgbClr val="F186B6"/>
          </a:solidFill>
        </p:spPr>
        <p:txBody>
          <a:bodyPr wrap="square" lIns="0" tIns="0" rIns="0" bIns="0" rtlCol="0"/>
          <a:lstStyle/>
          <a:p/>
        </p:txBody>
      </p:sp>
      <p:sp>
        <p:nvSpPr>
          <p:cNvPr id="3" name="object 3"/>
          <p:cNvSpPr txBox="1"/>
          <p:nvPr/>
        </p:nvSpPr>
        <p:spPr>
          <a:xfrm>
            <a:off x="402132" y="6816979"/>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４</a:t>
            </a:r>
            <a:endParaRPr sz="1200">
              <a:latin typeface="メイリオ"/>
              <a:cs typeface="メイリオ"/>
            </a:endParaRPr>
          </a:p>
        </p:txBody>
      </p:sp>
      <p:sp>
        <p:nvSpPr>
          <p:cNvPr id="4" name="object 4"/>
          <p:cNvSpPr txBox="1"/>
          <p:nvPr/>
        </p:nvSpPr>
        <p:spPr>
          <a:xfrm>
            <a:off x="725423" y="6803135"/>
            <a:ext cx="5939155" cy="251460"/>
          </a:xfrm>
          <a:prstGeom prst="rect">
            <a:avLst/>
          </a:prstGeom>
          <a:solidFill>
            <a:srgbClr val="F186B6"/>
          </a:solidFill>
        </p:spPr>
        <p:txBody>
          <a:bodyPr wrap="square" lIns="0" tIns="26669" rIns="0" bIns="0" rtlCol="0" vert="horz">
            <a:spAutoFit/>
          </a:bodyPr>
          <a:lstStyle/>
          <a:p>
            <a:pPr marL="90805">
              <a:lnSpc>
                <a:spcPct val="100000"/>
              </a:lnSpc>
              <a:spcBef>
                <a:spcPts val="209"/>
              </a:spcBef>
            </a:pPr>
            <a:r>
              <a:rPr dirty="0" sz="1200" spc="-5" b="1">
                <a:solidFill>
                  <a:srgbClr val="FFFFFF"/>
                </a:solidFill>
                <a:latin typeface="メイリオ"/>
                <a:cs typeface="メイリオ"/>
              </a:rPr>
              <a:t>更年期と良質な睡眠の確保について</a:t>
            </a:r>
            <a:endParaRPr sz="1200">
              <a:latin typeface="メイリオ"/>
              <a:cs typeface="メイリオ"/>
            </a:endParaRPr>
          </a:p>
        </p:txBody>
      </p:sp>
      <p:sp>
        <p:nvSpPr>
          <p:cNvPr id="5" name="object 5"/>
          <p:cNvSpPr txBox="1"/>
          <p:nvPr/>
        </p:nvSpPr>
        <p:spPr>
          <a:xfrm>
            <a:off x="4847590" y="81534"/>
            <a:ext cx="1751964" cy="147955"/>
          </a:xfrm>
          <a:prstGeom prst="rect">
            <a:avLst/>
          </a:prstGeom>
        </p:spPr>
        <p:txBody>
          <a:bodyPr wrap="square" lIns="0" tIns="12700" rIns="0" bIns="0" rtlCol="0" vert="horz">
            <a:spAutoFit/>
          </a:bodyPr>
          <a:lstStyle/>
          <a:p>
            <a:pPr marL="12700">
              <a:lnSpc>
                <a:spcPct val="100000"/>
              </a:lnSpc>
              <a:spcBef>
                <a:spcPts val="100"/>
              </a:spcBef>
            </a:pPr>
            <a:r>
              <a:rPr dirty="0" sz="800" spc="-65" b="1">
                <a:solidFill>
                  <a:srgbClr val="F186B6"/>
                </a:solidFill>
                <a:latin typeface="メイリオ"/>
                <a:cs typeface="メイリオ"/>
              </a:rPr>
              <a:t>女性の健康と良質な睡眠について</a:t>
            </a:r>
            <a:r>
              <a:rPr dirty="0" sz="800" spc="-50" b="1">
                <a:solidFill>
                  <a:srgbClr val="F186B6"/>
                </a:solidFill>
                <a:latin typeface="メイリオ"/>
                <a:cs typeface="メイリオ"/>
              </a:rPr>
              <a:t>（案）</a:t>
            </a:r>
            <a:endParaRPr sz="800">
              <a:latin typeface="メイリオ"/>
              <a:cs typeface="メイリオ"/>
            </a:endParaRPr>
          </a:p>
        </p:txBody>
      </p:sp>
      <p:sp>
        <p:nvSpPr>
          <p:cNvPr id="6" name="object 6"/>
          <p:cNvSpPr txBox="1"/>
          <p:nvPr/>
        </p:nvSpPr>
        <p:spPr>
          <a:xfrm>
            <a:off x="327050" y="7103046"/>
            <a:ext cx="3109595" cy="1637664"/>
          </a:xfrm>
          <a:prstGeom prst="rect">
            <a:avLst/>
          </a:prstGeom>
        </p:spPr>
        <p:txBody>
          <a:bodyPr wrap="square" lIns="0" tIns="13335" rIns="0" bIns="0" rtlCol="0" vert="horz">
            <a:spAutoFit/>
          </a:bodyPr>
          <a:lstStyle/>
          <a:p>
            <a:pPr algn="just" marL="182880" marR="30480" indent="-144780">
              <a:lnSpc>
                <a:spcPct val="120000"/>
              </a:lnSpc>
              <a:spcBef>
                <a:spcPts val="105"/>
              </a:spcBef>
            </a:pPr>
            <a:r>
              <a:rPr dirty="0" sz="900" spc="-10">
                <a:solidFill>
                  <a:srgbClr val="F186B6"/>
                </a:solidFill>
                <a:latin typeface="Wingdings"/>
                <a:cs typeface="Wingdings"/>
              </a:rPr>
              <a:t></a:t>
            </a:r>
            <a:r>
              <a:rPr dirty="0" sz="900" spc="240">
                <a:solidFill>
                  <a:srgbClr val="F186B6"/>
                </a:solidFill>
                <a:latin typeface="Times New Roman"/>
                <a:cs typeface="Times New Roman"/>
              </a:rPr>
              <a:t> </a:t>
            </a:r>
            <a:r>
              <a:rPr dirty="0" sz="900" spc="30">
                <a:solidFill>
                  <a:srgbClr val="211F1F"/>
                </a:solidFill>
                <a:latin typeface="メイリオ"/>
                <a:cs typeface="メイリオ"/>
              </a:rPr>
              <a:t>閉経（</a:t>
            </a:r>
            <a:r>
              <a:rPr dirty="0" sz="900" spc="25">
                <a:solidFill>
                  <a:srgbClr val="211F1F"/>
                </a:solidFill>
                <a:latin typeface="メイリオ"/>
                <a:cs typeface="メイリオ"/>
              </a:rPr>
              <a:t>日本人の平均閉経年齢：</a:t>
            </a:r>
            <a:r>
              <a:rPr dirty="0" sz="900" spc="20">
                <a:solidFill>
                  <a:srgbClr val="211F1F"/>
                </a:solidFill>
                <a:latin typeface="メイリオ"/>
                <a:cs typeface="メイリオ"/>
              </a:rPr>
              <a:t>50</a:t>
            </a:r>
            <a:r>
              <a:rPr dirty="0" sz="900" spc="30">
                <a:solidFill>
                  <a:srgbClr val="211F1F"/>
                </a:solidFill>
                <a:latin typeface="メイリオ"/>
                <a:cs typeface="メイリオ"/>
              </a:rPr>
              <a:t>歳頃）</a:t>
            </a:r>
            <a:r>
              <a:rPr dirty="0" sz="900" spc="25">
                <a:solidFill>
                  <a:srgbClr val="211F1F"/>
                </a:solidFill>
                <a:latin typeface="メイリオ"/>
                <a:cs typeface="メイリオ"/>
              </a:rPr>
              <a:t>の前後５年の</a:t>
            </a:r>
            <a:r>
              <a:rPr dirty="0" sz="900" spc="35">
                <a:solidFill>
                  <a:srgbClr val="211F1F"/>
                </a:solidFill>
                <a:latin typeface="メイリオ"/>
                <a:cs typeface="メイリオ"/>
              </a:rPr>
              <a:t>約</a:t>
            </a:r>
            <a:r>
              <a:rPr dirty="0" sz="900" spc="15">
                <a:solidFill>
                  <a:srgbClr val="211F1F"/>
                </a:solidFill>
                <a:latin typeface="メイリオ"/>
                <a:cs typeface="メイリオ"/>
              </a:rPr>
              <a:t>10</a:t>
            </a:r>
            <a:r>
              <a:rPr dirty="0" sz="900" spc="30">
                <a:solidFill>
                  <a:srgbClr val="211F1F"/>
                </a:solidFill>
                <a:latin typeface="メイリオ"/>
                <a:cs typeface="メイリオ"/>
              </a:rPr>
              <a:t>年間は更年期と呼ばれます。更年期では不眠症や</a:t>
            </a:r>
            <a:r>
              <a:rPr dirty="0" sz="900">
                <a:solidFill>
                  <a:srgbClr val="211F1F"/>
                </a:solidFill>
                <a:latin typeface="メイリオ"/>
                <a:cs typeface="メイリオ"/>
              </a:rPr>
              <a:t>閉塞性睡眠時無呼吸などへの罹患リスクが増大することが知られています。これには女性ホルモンの減少が関連すると考えられていますが、明確な機序は十分に解明さ</a:t>
            </a:r>
            <a:r>
              <a:rPr dirty="0" sz="900" spc="5">
                <a:solidFill>
                  <a:srgbClr val="211F1F"/>
                </a:solidFill>
                <a:latin typeface="メイリオ"/>
                <a:cs typeface="メイリオ"/>
              </a:rPr>
              <a:t>れていません</a:t>
            </a:r>
            <a:r>
              <a:rPr dirty="0" sz="900" spc="10">
                <a:solidFill>
                  <a:srgbClr val="211F1F"/>
                </a:solidFill>
                <a:latin typeface="メイリオ"/>
                <a:cs typeface="メイリオ"/>
              </a:rPr>
              <a:t>（⇒</a:t>
            </a:r>
            <a:r>
              <a:rPr dirty="0" sz="900">
                <a:solidFill>
                  <a:srgbClr val="211F1F"/>
                </a:solidFill>
                <a:latin typeface="メイリオ"/>
                <a:cs typeface="メイリオ"/>
              </a:rPr>
              <a:t>睡眠障害について参照</a:t>
            </a:r>
            <a:r>
              <a:rPr dirty="0" sz="900" spc="10">
                <a:solidFill>
                  <a:srgbClr val="211F1F"/>
                </a:solidFill>
                <a:latin typeface="メイリオ"/>
                <a:cs typeface="メイリオ"/>
              </a:rPr>
              <a:t>）</a:t>
            </a:r>
            <a:r>
              <a:rPr dirty="0" sz="900" spc="5">
                <a:solidFill>
                  <a:srgbClr val="211F1F"/>
                </a:solidFill>
                <a:latin typeface="メイリオ"/>
                <a:cs typeface="メイリオ"/>
              </a:rPr>
              <a:t>。また、更年</a:t>
            </a:r>
            <a:r>
              <a:rPr dirty="0" sz="900">
                <a:solidFill>
                  <a:srgbClr val="211F1F"/>
                </a:solidFill>
                <a:latin typeface="メイリオ"/>
                <a:cs typeface="メイリオ"/>
              </a:rPr>
              <a:t>期に多い症状である「ホットフラッシュ」などの血管運動神経症状が重いと、深い睡眠が妨げられやすく、睡眠</a:t>
            </a:r>
            <a:endParaRPr sz="900">
              <a:latin typeface="メイリオ"/>
              <a:cs typeface="メイリオ"/>
            </a:endParaRPr>
          </a:p>
          <a:p>
            <a:pPr marL="182880" marR="30480">
              <a:lnSpc>
                <a:spcPts val="1019"/>
              </a:lnSpc>
              <a:spcBef>
                <a:spcPts val="300"/>
              </a:spcBef>
            </a:pPr>
            <a:r>
              <a:rPr dirty="0" sz="900">
                <a:solidFill>
                  <a:srgbClr val="211F1F"/>
                </a:solidFill>
                <a:latin typeface="メイリオ"/>
                <a:cs typeface="メイリオ"/>
              </a:rPr>
              <a:t>が分断されやすい（睡眠中に目が覚めやすい）</a:t>
            </a:r>
            <a:r>
              <a:rPr dirty="0" sz="900" spc="-15">
                <a:solidFill>
                  <a:srgbClr val="211F1F"/>
                </a:solidFill>
                <a:latin typeface="メイリオ"/>
                <a:cs typeface="メイリオ"/>
              </a:rPr>
              <a:t>と考えら</a:t>
            </a:r>
            <a:r>
              <a:rPr dirty="0" baseline="-18518" sz="1350">
                <a:solidFill>
                  <a:srgbClr val="211F1F"/>
                </a:solidFill>
                <a:latin typeface="メイリオ"/>
                <a:cs typeface="メイリオ"/>
              </a:rPr>
              <a:t>れています</a:t>
            </a:r>
            <a:r>
              <a:rPr dirty="0" sz="600" spc="-10">
                <a:solidFill>
                  <a:srgbClr val="211F1F"/>
                </a:solidFill>
                <a:latin typeface="メイリオ"/>
                <a:cs typeface="メイリオ"/>
              </a:rPr>
              <a:t>15,16）</a:t>
            </a:r>
            <a:r>
              <a:rPr dirty="0" baseline="-18518" sz="1350" spc="-75">
                <a:solidFill>
                  <a:srgbClr val="211F1F"/>
                </a:solidFill>
                <a:latin typeface="メイリオ"/>
                <a:cs typeface="メイリオ"/>
              </a:rPr>
              <a:t>。</a:t>
            </a:r>
            <a:endParaRPr baseline="-18518" sz="1350">
              <a:latin typeface="メイリオ"/>
              <a:cs typeface="メイリオ"/>
            </a:endParaRPr>
          </a:p>
        </p:txBody>
      </p:sp>
      <p:sp>
        <p:nvSpPr>
          <p:cNvPr id="7" name="object 7"/>
          <p:cNvSpPr txBox="1"/>
          <p:nvPr/>
        </p:nvSpPr>
        <p:spPr>
          <a:xfrm>
            <a:off x="3549396" y="7103046"/>
            <a:ext cx="3221355" cy="2166620"/>
          </a:xfrm>
          <a:prstGeom prst="rect">
            <a:avLst/>
          </a:prstGeom>
        </p:spPr>
        <p:txBody>
          <a:bodyPr wrap="square" lIns="0" tIns="13335" rIns="0" bIns="0" rtlCol="0" vert="horz">
            <a:spAutoFit/>
          </a:bodyPr>
          <a:lstStyle/>
          <a:p>
            <a:pPr algn="just" marL="182245" marR="142875" indent="-144780">
              <a:lnSpc>
                <a:spcPct val="120000"/>
              </a:lnSpc>
              <a:spcBef>
                <a:spcPts val="105"/>
              </a:spcBef>
            </a:pPr>
            <a:r>
              <a:rPr dirty="0" sz="900">
                <a:solidFill>
                  <a:srgbClr val="F186B6"/>
                </a:solidFill>
                <a:latin typeface="Wingdings"/>
                <a:cs typeface="Wingdings"/>
              </a:rPr>
              <a:t></a:t>
            </a:r>
            <a:r>
              <a:rPr dirty="0" sz="900">
                <a:solidFill>
                  <a:srgbClr val="F186B6"/>
                </a:solidFill>
                <a:latin typeface="Times New Roman"/>
                <a:cs typeface="Times New Roman"/>
              </a:rPr>
              <a:t> </a:t>
            </a:r>
            <a:r>
              <a:rPr dirty="0" sz="900" spc="-5">
                <a:solidFill>
                  <a:srgbClr val="211F1F"/>
                </a:solidFill>
                <a:latin typeface="メイリオ"/>
                <a:cs typeface="メイリオ"/>
              </a:rPr>
              <a:t>男性においても、更年期に男性ホルモンであるアンドロ</a:t>
            </a:r>
            <a:r>
              <a:rPr dirty="0" sz="900">
                <a:solidFill>
                  <a:srgbClr val="211F1F"/>
                </a:solidFill>
                <a:latin typeface="メイリオ"/>
                <a:cs typeface="メイリオ"/>
              </a:rPr>
              <a:t>ゲンの分泌が減少します</a:t>
            </a:r>
            <a:r>
              <a:rPr dirty="0" baseline="27777" sz="900">
                <a:solidFill>
                  <a:srgbClr val="211F1F"/>
                </a:solidFill>
                <a:latin typeface="メイリオ"/>
                <a:cs typeface="メイリオ"/>
              </a:rPr>
              <a:t>17）</a:t>
            </a:r>
            <a:r>
              <a:rPr dirty="0" sz="900" spc="-5">
                <a:solidFill>
                  <a:srgbClr val="211F1F"/>
                </a:solidFill>
                <a:latin typeface="メイリオ"/>
                <a:cs typeface="メイリオ"/>
              </a:rPr>
              <a:t>。アンドロゲンの減少により睡眠が障害される証拠は十分に得られていませんが、更年期以降の男性では不眠症をはじめとした睡眠障害が増加します。アンドロゲンの分泌減少は、うつ病の一因</a:t>
            </a:r>
            <a:r>
              <a:rPr dirty="0" sz="900">
                <a:solidFill>
                  <a:srgbClr val="211F1F"/>
                </a:solidFill>
                <a:latin typeface="メイリオ"/>
                <a:cs typeface="メイリオ"/>
              </a:rPr>
              <a:t>となることが指摘されており</a:t>
            </a:r>
            <a:r>
              <a:rPr dirty="0" baseline="27777" sz="900">
                <a:solidFill>
                  <a:srgbClr val="211F1F"/>
                </a:solidFill>
                <a:latin typeface="メイリオ"/>
                <a:cs typeface="メイリオ"/>
              </a:rPr>
              <a:t>18）</a:t>
            </a:r>
            <a:r>
              <a:rPr dirty="0" sz="900" spc="-5">
                <a:solidFill>
                  <a:srgbClr val="211F1F"/>
                </a:solidFill>
                <a:latin typeface="メイリオ"/>
                <a:cs typeface="メイリオ"/>
              </a:rPr>
              <a:t>、うつ病に伴って不眠症状が出現することもあります。</a:t>
            </a:r>
            <a:endParaRPr sz="900">
              <a:latin typeface="メイリオ"/>
              <a:cs typeface="メイリオ"/>
            </a:endParaRPr>
          </a:p>
          <a:p>
            <a:pPr marL="182245" marR="30480" indent="-144780">
              <a:lnSpc>
                <a:spcPct val="120000"/>
              </a:lnSpc>
            </a:pPr>
            <a:r>
              <a:rPr dirty="0" sz="900">
                <a:solidFill>
                  <a:srgbClr val="F186B6"/>
                </a:solidFill>
                <a:latin typeface="Wingdings"/>
                <a:cs typeface="Wingdings"/>
              </a:rPr>
              <a:t></a:t>
            </a:r>
            <a:r>
              <a:rPr dirty="0" sz="900" spc="434">
                <a:solidFill>
                  <a:srgbClr val="F186B6"/>
                </a:solidFill>
                <a:latin typeface="Times New Roman"/>
                <a:cs typeface="Times New Roman"/>
              </a:rPr>
              <a:t> </a:t>
            </a:r>
            <a:r>
              <a:rPr dirty="0" sz="900" spc="-5">
                <a:solidFill>
                  <a:srgbClr val="211F1F"/>
                </a:solidFill>
                <a:latin typeface="メイリオ"/>
                <a:cs typeface="メイリオ"/>
              </a:rPr>
              <a:t>更年期に生じる不眠症状は、その他の更年期症状の治療</a:t>
            </a:r>
            <a:r>
              <a:rPr dirty="0" sz="900">
                <a:solidFill>
                  <a:srgbClr val="211F1F"/>
                </a:solidFill>
                <a:latin typeface="メイリオ"/>
                <a:cs typeface="メイリオ"/>
              </a:rPr>
              <a:t> </a:t>
            </a:r>
            <a:r>
              <a:rPr dirty="0" sz="900" spc="-5">
                <a:solidFill>
                  <a:srgbClr val="211F1F"/>
                </a:solidFill>
                <a:latin typeface="メイリオ"/>
                <a:cs typeface="メイリオ"/>
              </a:rPr>
              <a:t>により改善・軽減する可能性があります。なお、女性更</a:t>
            </a:r>
            <a:r>
              <a:rPr dirty="0" sz="900">
                <a:solidFill>
                  <a:srgbClr val="211F1F"/>
                </a:solidFill>
                <a:latin typeface="メイリオ"/>
                <a:cs typeface="メイリオ"/>
              </a:rPr>
              <a:t> </a:t>
            </a:r>
            <a:r>
              <a:rPr dirty="0" sz="900" spc="-5">
                <a:solidFill>
                  <a:srgbClr val="211F1F"/>
                </a:solidFill>
                <a:latin typeface="メイリオ"/>
                <a:cs typeface="メイリオ"/>
              </a:rPr>
              <a:t>年期の代表的な血管運動神経症状に対するホルモン補充</a:t>
            </a:r>
            <a:r>
              <a:rPr dirty="0" sz="900" spc="500">
                <a:solidFill>
                  <a:srgbClr val="211F1F"/>
                </a:solidFill>
                <a:latin typeface="メイリオ"/>
                <a:cs typeface="メイリオ"/>
              </a:rPr>
              <a:t> </a:t>
            </a:r>
            <a:r>
              <a:rPr dirty="0" sz="900" spc="-5">
                <a:solidFill>
                  <a:srgbClr val="211F1F"/>
                </a:solidFill>
                <a:latin typeface="メイリオ"/>
                <a:cs typeface="メイリオ"/>
              </a:rPr>
              <a:t>療法は、睡眠症状の軽減に役⽴つことがありますが、一</a:t>
            </a:r>
            <a:r>
              <a:rPr dirty="0" sz="900">
                <a:solidFill>
                  <a:srgbClr val="211F1F"/>
                </a:solidFill>
                <a:latin typeface="メイリオ"/>
                <a:cs typeface="メイリオ"/>
              </a:rPr>
              <a:t> </a:t>
            </a:r>
            <a:r>
              <a:rPr dirty="0" sz="900" spc="-5">
                <a:solidFill>
                  <a:srgbClr val="211F1F"/>
                </a:solidFill>
                <a:latin typeface="メイリオ"/>
                <a:cs typeface="メイリオ"/>
              </a:rPr>
              <a:t>部のがんや冠動脈疾患のリスクを高める懸念もあるため、</a:t>
            </a:r>
            <a:r>
              <a:rPr dirty="0" sz="900">
                <a:solidFill>
                  <a:srgbClr val="211F1F"/>
                </a:solidFill>
                <a:latin typeface="メイリオ"/>
                <a:cs typeface="メイリオ"/>
              </a:rPr>
              <a:t>医師と相談しましょう</a:t>
            </a:r>
            <a:r>
              <a:rPr dirty="0" baseline="27777" sz="900" spc="-15">
                <a:solidFill>
                  <a:srgbClr val="211F1F"/>
                </a:solidFill>
                <a:latin typeface="メイリオ"/>
                <a:cs typeface="メイリオ"/>
              </a:rPr>
              <a:t>15）</a:t>
            </a:r>
            <a:r>
              <a:rPr dirty="0" sz="900" spc="-50">
                <a:solidFill>
                  <a:srgbClr val="211F1F"/>
                </a:solidFill>
                <a:latin typeface="メイリオ"/>
                <a:cs typeface="メイリオ"/>
              </a:rPr>
              <a:t>。</a:t>
            </a:r>
            <a:endParaRPr sz="900">
              <a:latin typeface="メイリオ"/>
              <a:cs typeface="メイリオ"/>
            </a:endParaRPr>
          </a:p>
        </p:txBody>
      </p:sp>
      <p:sp>
        <p:nvSpPr>
          <p:cNvPr id="8" name="object 8"/>
          <p:cNvSpPr txBox="1"/>
          <p:nvPr/>
        </p:nvSpPr>
        <p:spPr>
          <a:xfrm>
            <a:off x="633793" y="5160073"/>
            <a:ext cx="953135" cy="163830"/>
          </a:xfrm>
          <a:prstGeom prst="rect">
            <a:avLst/>
          </a:prstGeom>
          <a:solidFill>
            <a:srgbClr val="F186B6"/>
          </a:solidFill>
          <a:ln w="3175">
            <a:solidFill>
              <a:srgbClr val="F186B6"/>
            </a:solidFill>
          </a:ln>
        </p:spPr>
        <p:txBody>
          <a:bodyPr wrap="square" lIns="0" tIns="0" rIns="0" bIns="0" rtlCol="0" vert="horz">
            <a:spAutoFit/>
          </a:bodyPr>
          <a:lstStyle/>
          <a:p>
            <a:pPr marL="5080">
              <a:lnSpc>
                <a:spcPts val="1095"/>
              </a:lnSpc>
            </a:pPr>
            <a:r>
              <a:rPr dirty="0" sz="1000" spc="-40" b="1">
                <a:solidFill>
                  <a:srgbClr val="FFFFFF"/>
                </a:solidFill>
                <a:latin typeface="メイリオ"/>
                <a:cs typeface="メイリオ"/>
              </a:rPr>
              <a:t>ショートコラム</a:t>
            </a:r>
            <a:endParaRPr sz="1000">
              <a:latin typeface="メイリオ"/>
              <a:cs typeface="メイリオ"/>
            </a:endParaRPr>
          </a:p>
        </p:txBody>
      </p:sp>
      <p:sp>
        <p:nvSpPr>
          <p:cNvPr id="9" name="object 9"/>
          <p:cNvSpPr txBox="1"/>
          <p:nvPr/>
        </p:nvSpPr>
        <p:spPr>
          <a:xfrm>
            <a:off x="219202" y="5094478"/>
            <a:ext cx="6492875" cy="1535430"/>
          </a:xfrm>
          <a:prstGeom prst="rect">
            <a:avLst/>
          </a:prstGeom>
          <a:solidFill>
            <a:srgbClr val="FFF7FF"/>
          </a:solidFill>
          <a:ln w="3175">
            <a:solidFill>
              <a:srgbClr val="FFF7FF"/>
            </a:solidFill>
          </a:ln>
        </p:spPr>
        <p:txBody>
          <a:bodyPr wrap="square" lIns="0" tIns="69850" rIns="0" bIns="0" rtlCol="0" vert="horz">
            <a:spAutoFit/>
          </a:bodyPr>
          <a:lstStyle/>
          <a:p>
            <a:pPr marL="1621790">
              <a:lnSpc>
                <a:spcPct val="100000"/>
              </a:lnSpc>
              <a:spcBef>
                <a:spcPts val="550"/>
              </a:spcBef>
            </a:pPr>
            <a:r>
              <a:rPr dirty="0" sz="1000" spc="-15" b="1">
                <a:solidFill>
                  <a:srgbClr val="F186B6"/>
                </a:solidFill>
                <a:latin typeface="メイリオ"/>
                <a:cs typeface="メイリオ"/>
              </a:rPr>
              <a:t>こども・養育者の良質な睡眠の確保のために</a:t>
            </a:r>
            <a:endParaRPr sz="1000">
              <a:latin typeface="メイリオ"/>
              <a:cs typeface="メイリオ"/>
            </a:endParaRPr>
          </a:p>
          <a:p>
            <a:pPr marL="185420" marR="125095" indent="104775">
              <a:lnSpc>
                <a:spcPct val="120000"/>
              </a:lnSpc>
              <a:spcBef>
                <a:spcPts val="240"/>
              </a:spcBef>
              <a:tabLst>
                <a:tab pos="3338195" algn="l"/>
                <a:tab pos="3453765" algn="l"/>
              </a:tabLst>
            </a:pPr>
            <a:r>
              <a:rPr dirty="0" sz="900" spc="20">
                <a:latin typeface="メイリオ"/>
                <a:cs typeface="メイリオ"/>
              </a:rPr>
              <a:t>こ</a:t>
            </a:r>
            <a:r>
              <a:rPr dirty="0" sz="900" spc="10">
                <a:latin typeface="メイリオ"/>
                <a:cs typeface="メイリオ"/>
              </a:rPr>
              <a:t>ど</a:t>
            </a:r>
            <a:r>
              <a:rPr dirty="0" sz="900" spc="20">
                <a:latin typeface="メイリオ"/>
                <a:cs typeface="メイリオ"/>
              </a:rPr>
              <a:t>もの睡</a:t>
            </a:r>
            <a:r>
              <a:rPr dirty="0" sz="900" spc="10">
                <a:latin typeface="メイリオ"/>
                <a:cs typeface="メイリオ"/>
              </a:rPr>
              <a:t>眠</a:t>
            </a:r>
            <a:r>
              <a:rPr dirty="0" sz="900" spc="20">
                <a:latin typeface="メイリオ"/>
                <a:cs typeface="メイリオ"/>
              </a:rPr>
              <a:t>は心</a:t>
            </a:r>
            <a:r>
              <a:rPr dirty="0" sz="900" spc="10">
                <a:latin typeface="メイリオ"/>
                <a:cs typeface="メイリオ"/>
              </a:rPr>
              <a:t>身</a:t>
            </a:r>
            <a:r>
              <a:rPr dirty="0" sz="900" spc="20">
                <a:latin typeface="メイリオ"/>
                <a:cs typeface="メイリオ"/>
              </a:rPr>
              <a:t>の成</a:t>
            </a:r>
            <a:r>
              <a:rPr dirty="0" sz="900" spc="10">
                <a:latin typeface="メイリオ"/>
                <a:cs typeface="メイリオ"/>
              </a:rPr>
              <a:t>長</a:t>
            </a:r>
            <a:r>
              <a:rPr dirty="0" sz="900" spc="20">
                <a:latin typeface="メイリオ"/>
                <a:cs typeface="メイリオ"/>
              </a:rPr>
              <a:t>に合わせ</a:t>
            </a:r>
            <a:r>
              <a:rPr dirty="0" sz="900" spc="10">
                <a:latin typeface="メイリオ"/>
                <a:cs typeface="メイリオ"/>
              </a:rPr>
              <a:t>て</a:t>
            </a:r>
            <a:r>
              <a:rPr dirty="0" sz="900" spc="20">
                <a:latin typeface="メイリオ"/>
                <a:cs typeface="メイリオ"/>
              </a:rPr>
              <a:t>成熟</a:t>
            </a:r>
            <a:r>
              <a:rPr dirty="0" sz="900" spc="10">
                <a:latin typeface="メイリオ"/>
                <a:cs typeface="メイリオ"/>
              </a:rPr>
              <a:t>が</a:t>
            </a:r>
            <a:r>
              <a:rPr dirty="0" sz="900" spc="20">
                <a:latin typeface="メイリオ"/>
                <a:cs typeface="メイリオ"/>
              </a:rPr>
              <a:t>進</a:t>
            </a:r>
            <a:r>
              <a:rPr dirty="0" sz="900" spc="40">
                <a:latin typeface="メイリオ"/>
                <a:cs typeface="メイリオ"/>
              </a:rPr>
              <a:t>み</a:t>
            </a:r>
            <a:r>
              <a:rPr dirty="0" sz="900" spc="20">
                <a:latin typeface="メイリオ"/>
                <a:cs typeface="メイリオ"/>
              </a:rPr>
              <a:t>、</a:t>
            </a:r>
            <a:r>
              <a:rPr dirty="0" sz="900">
                <a:latin typeface="メイリオ"/>
                <a:cs typeface="メイリオ"/>
              </a:rPr>
              <a:t>思		</a:t>
            </a:r>
            <a:r>
              <a:rPr dirty="0" sz="900" spc="10">
                <a:latin typeface="メイリオ"/>
                <a:cs typeface="メイリオ"/>
              </a:rPr>
              <a:t>こう</a:t>
            </a:r>
            <a:r>
              <a:rPr dirty="0" sz="900" spc="20">
                <a:latin typeface="メイリオ"/>
                <a:cs typeface="メイリオ"/>
              </a:rPr>
              <a:t>し</a:t>
            </a:r>
            <a:r>
              <a:rPr dirty="0" sz="900" spc="10">
                <a:latin typeface="メイリオ"/>
                <a:cs typeface="メイリオ"/>
              </a:rPr>
              <a:t>たこ</a:t>
            </a:r>
            <a:r>
              <a:rPr dirty="0" sz="900" spc="20">
                <a:latin typeface="メイリオ"/>
                <a:cs typeface="メイリオ"/>
              </a:rPr>
              <a:t>ど</a:t>
            </a:r>
            <a:r>
              <a:rPr dirty="0" sz="900" spc="15">
                <a:latin typeface="メイリオ"/>
                <a:cs typeface="メイリオ"/>
              </a:rPr>
              <a:t>も</a:t>
            </a:r>
            <a:r>
              <a:rPr dirty="0" sz="900" spc="10">
                <a:latin typeface="メイリオ"/>
                <a:cs typeface="メイリオ"/>
              </a:rPr>
              <a:t>・養</a:t>
            </a:r>
            <a:r>
              <a:rPr dirty="0" sz="900" spc="20">
                <a:latin typeface="メイリオ"/>
                <a:cs typeface="メイリオ"/>
              </a:rPr>
              <a:t>育</a:t>
            </a:r>
            <a:r>
              <a:rPr dirty="0" sz="900" spc="10">
                <a:latin typeface="メイリオ"/>
                <a:cs typeface="メイリオ"/>
              </a:rPr>
              <a:t>者</a:t>
            </a:r>
            <a:r>
              <a:rPr dirty="0" sz="900" spc="20">
                <a:latin typeface="メイリオ"/>
                <a:cs typeface="メイリオ"/>
              </a:rPr>
              <a:t>の</a:t>
            </a:r>
            <a:r>
              <a:rPr dirty="0" sz="900" spc="10">
                <a:latin typeface="メイリオ"/>
                <a:cs typeface="メイリオ"/>
              </a:rPr>
              <a:t>睡眠に関</a:t>
            </a:r>
            <a:r>
              <a:rPr dirty="0" sz="900" spc="20">
                <a:latin typeface="メイリオ"/>
                <a:cs typeface="メイリオ"/>
              </a:rPr>
              <a:t>す</a:t>
            </a:r>
            <a:r>
              <a:rPr dirty="0" sz="900" spc="10">
                <a:latin typeface="メイリオ"/>
                <a:cs typeface="メイリオ"/>
              </a:rPr>
              <a:t>る悩</a:t>
            </a:r>
            <a:r>
              <a:rPr dirty="0" sz="900" spc="20">
                <a:latin typeface="メイリオ"/>
                <a:cs typeface="メイリオ"/>
              </a:rPr>
              <a:t>み</a:t>
            </a:r>
            <a:r>
              <a:rPr dirty="0" sz="900" spc="10">
                <a:latin typeface="メイリオ"/>
                <a:cs typeface="メイリオ"/>
              </a:rPr>
              <a:t>を把握</a:t>
            </a:r>
            <a:r>
              <a:rPr dirty="0" sz="900" spc="40">
                <a:latin typeface="メイリオ"/>
                <a:cs typeface="メイリオ"/>
              </a:rPr>
              <a:t>し</a:t>
            </a:r>
            <a:r>
              <a:rPr dirty="0" sz="900">
                <a:latin typeface="メイリオ"/>
                <a:cs typeface="メイリオ"/>
              </a:rPr>
              <a:t>、</a:t>
            </a:r>
            <a:r>
              <a:rPr dirty="0" sz="900" spc="10">
                <a:latin typeface="メイリオ"/>
                <a:cs typeface="メイリオ"/>
              </a:rPr>
              <a:t>春期後</a:t>
            </a:r>
            <a:r>
              <a:rPr dirty="0" sz="900" spc="20">
                <a:latin typeface="メイリオ"/>
                <a:cs typeface="メイリオ"/>
              </a:rPr>
              <a:t>半</a:t>
            </a:r>
            <a:r>
              <a:rPr dirty="0" sz="900" spc="10">
                <a:latin typeface="メイリオ"/>
                <a:cs typeface="メイリオ"/>
              </a:rPr>
              <a:t>に</a:t>
            </a:r>
            <a:r>
              <a:rPr dirty="0" sz="900" spc="20">
                <a:latin typeface="メイリオ"/>
                <a:cs typeface="メイリオ"/>
              </a:rPr>
              <a:t>概</a:t>
            </a:r>
            <a:r>
              <a:rPr dirty="0" sz="900" spc="10">
                <a:latin typeface="メイリオ"/>
                <a:cs typeface="メイリオ"/>
              </a:rPr>
              <a:t>ね成</a:t>
            </a:r>
            <a:r>
              <a:rPr dirty="0" sz="900" spc="20">
                <a:latin typeface="メイリオ"/>
                <a:cs typeface="メイリオ"/>
              </a:rPr>
              <a:t>熟</a:t>
            </a:r>
            <a:r>
              <a:rPr dirty="0" sz="900" spc="10">
                <a:latin typeface="メイリオ"/>
                <a:cs typeface="メイリオ"/>
              </a:rPr>
              <a:t>過程</a:t>
            </a:r>
            <a:r>
              <a:rPr dirty="0" sz="900" spc="20">
                <a:latin typeface="メイリオ"/>
                <a:cs typeface="メイリオ"/>
              </a:rPr>
              <a:t>が完</a:t>
            </a:r>
            <a:r>
              <a:rPr dirty="0" sz="900" spc="10">
                <a:latin typeface="メイリオ"/>
                <a:cs typeface="メイリオ"/>
              </a:rPr>
              <a:t>了しま</a:t>
            </a:r>
            <a:r>
              <a:rPr dirty="0" sz="900" spc="40">
                <a:latin typeface="メイリオ"/>
                <a:cs typeface="メイリオ"/>
              </a:rPr>
              <a:t>す</a:t>
            </a:r>
            <a:r>
              <a:rPr dirty="0" sz="900" spc="10">
                <a:latin typeface="メイリオ"/>
                <a:cs typeface="メイリオ"/>
              </a:rPr>
              <a:t>。生</a:t>
            </a:r>
            <a:r>
              <a:rPr dirty="0" sz="900" spc="20">
                <a:latin typeface="メイリオ"/>
                <a:cs typeface="メイリオ"/>
              </a:rPr>
              <a:t>後</a:t>
            </a:r>
            <a:r>
              <a:rPr dirty="0" sz="900" spc="10">
                <a:latin typeface="メイリオ"/>
                <a:cs typeface="メイリオ"/>
              </a:rPr>
              <a:t>から</a:t>
            </a:r>
            <a:r>
              <a:rPr dirty="0" sz="900" spc="20">
                <a:latin typeface="メイリオ"/>
                <a:cs typeface="メイリオ"/>
              </a:rPr>
              <a:t>乳</a:t>
            </a:r>
            <a:r>
              <a:rPr dirty="0" sz="900" spc="10">
                <a:latin typeface="メイリオ"/>
                <a:cs typeface="メイリオ"/>
              </a:rPr>
              <a:t>幼</a:t>
            </a:r>
            <a:r>
              <a:rPr dirty="0" sz="900">
                <a:latin typeface="メイリオ"/>
                <a:cs typeface="メイリオ"/>
              </a:rPr>
              <a:t>児	</a:t>
            </a:r>
            <a:r>
              <a:rPr dirty="0" sz="900" spc="35">
                <a:latin typeface="メイリオ"/>
                <a:cs typeface="メイリオ"/>
              </a:rPr>
              <a:t>適切に対処できるよう、</a:t>
            </a:r>
            <a:r>
              <a:rPr dirty="0" sz="900" spc="5">
                <a:latin typeface="メイリオ"/>
                <a:cs typeface="メイリオ"/>
              </a:rPr>
              <a:t>2023</a:t>
            </a:r>
            <a:r>
              <a:rPr dirty="0" sz="900" spc="35">
                <a:latin typeface="メイリオ"/>
                <a:cs typeface="メイリオ"/>
              </a:rPr>
              <a:t>年度より母子健康手帳に</a:t>
            </a:r>
            <a:r>
              <a:rPr dirty="0" sz="900">
                <a:latin typeface="メイリオ"/>
                <a:cs typeface="メイリオ"/>
              </a:rPr>
              <a:t>、</a:t>
            </a:r>
            <a:r>
              <a:rPr dirty="0" sz="900" spc="10">
                <a:latin typeface="メイリオ"/>
                <a:cs typeface="メイリオ"/>
              </a:rPr>
              <a:t>期にか</a:t>
            </a:r>
            <a:r>
              <a:rPr dirty="0" sz="900" spc="20">
                <a:latin typeface="メイリオ"/>
                <a:cs typeface="メイリオ"/>
              </a:rPr>
              <a:t>け</a:t>
            </a:r>
            <a:r>
              <a:rPr dirty="0" sz="900" spc="10">
                <a:latin typeface="メイリオ"/>
                <a:cs typeface="メイリオ"/>
              </a:rPr>
              <a:t>て</a:t>
            </a:r>
            <a:r>
              <a:rPr dirty="0" sz="900" spc="30">
                <a:latin typeface="メイリオ"/>
                <a:cs typeface="メイリオ"/>
              </a:rPr>
              <a:t>は</a:t>
            </a:r>
            <a:r>
              <a:rPr dirty="0" sz="900" spc="10">
                <a:latin typeface="メイリオ"/>
                <a:cs typeface="メイリオ"/>
              </a:rPr>
              <a:t>、特</a:t>
            </a:r>
            <a:r>
              <a:rPr dirty="0" sz="900" spc="20">
                <a:latin typeface="メイリオ"/>
                <a:cs typeface="メイリオ"/>
              </a:rPr>
              <a:t>に</a:t>
            </a:r>
            <a:r>
              <a:rPr dirty="0" sz="900" spc="10">
                <a:latin typeface="メイリオ"/>
                <a:cs typeface="メイリオ"/>
              </a:rPr>
              <a:t>睡眠</a:t>
            </a:r>
            <a:r>
              <a:rPr dirty="0" sz="900" spc="20">
                <a:latin typeface="メイリオ"/>
                <a:cs typeface="メイリオ"/>
              </a:rPr>
              <a:t>が不</a:t>
            </a:r>
            <a:r>
              <a:rPr dirty="0" sz="900" spc="10">
                <a:latin typeface="メイリオ"/>
                <a:cs typeface="メイリオ"/>
              </a:rPr>
              <a:t>安定で</a:t>
            </a:r>
            <a:r>
              <a:rPr dirty="0" sz="900" spc="20">
                <a:latin typeface="メイリオ"/>
                <a:cs typeface="メイリオ"/>
              </a:rPr>
              <a:t>あ</a:t>
            </a:r>
            <a:r>
              <a:rPr dirty="0" sz="900" spc="10">
                <a:latin typeface="メイリオ"/>
                <a:cs typeface="メイリオ"/>
              </a:rPr>
              <a:t>るこ</a:t>
            </a:r>
            <a:r>
              <a:rPr dirty="0" sz="900" spc="20">
                <a:latin typeface="メイリオ"/>
                <a:cs typeface="メイリオ"/>
              </a:rPr>
              <a:t>と</a:t>
            </a:r>
            <a:r>
              <a:rPr dirty="0" sz="900" spc="10">
                <a:latin typeface="メイリオ"/>
                <a:cs typeface="メイリオ"/>
              </a:rPr>
              <a:t>が多</a:t>
            </a:r>
            <a:r>
              <a:rPr dirty="0" sz="900" spc="40">
                <a:latin typeface="メイリオ"/>
                <a:cs typeface="メイリオ"/>
              </a:rPr>
              <a:t>く</a:t>
            </a:r>
            <a:r>
              <a:rPr dirty="0" sz="900" spc="10">
                <a:latin typeface="メイリオ"/>
                <a:cs typeface="メイリオ"/>
              </a:rPr>
              <a:t>、</a:t>
            </a:r>
            <a:r>
              <a:rPr dirty="0" sz="900">
                <a:latin typeface="メイリオ"/>
                <a:cs typeface="メイリオ"/>
              </a:rPr>
              <a:t>さ	</a:t>
            </a:r>
            <a:r>
              <a:rPr dirty="0" sz="900" spc="10">
                <a:latin typeface="メイリオ"/>
                <a:cs typeface="メイリオ"/>
              </a:rPr>
              <a:t>睡眠に</a:t>
            </a:r>
            <a:r>
              <a:rPr dirty="0" sz="900" spc="20">
                <a:latin typeface="メイリオ"/>
                <a:cs typeface="メイリオ"/>
              </a:rPr>
              <a:t>関</a:t>
            </a:r>
            <a:r>
              <a:rPr dirty="0" sz="900" spc="10">
                <a:latin typeface="メイリオ"/>
                <a:cs typeface="メイリオ"/>
              </a:rPr>
              <a:t>す</a:t>
            </a:r>
            <a:r>
              <a:rPr dirty="0" sz="900" spc="20">
                <a:latin typeface="メイリオ"/>
                <a:cs typeface="メイリオ"/>
              </a:rPr>
              <a:t>る</a:t>
            </a:r>
            <a:r>
              <a:rPr dirty="0" sz="900" spc="10">
                <a:latin typeface="メイリオ"/>
                <a:cs typeface="メイリオ"/>
              </a:rPr>
              <a:t>問診</a:t>
            </a:r>
            <a:r>
              <a:rPr dirty="0" sz="900" spc="20">
                <a:latin typeface="メイリオ"/>
                <a:cs typeface="メイリオ"/>
              </a:rPr>
              <a:t>項</a:t>
            </a:r>
            <a:r>
              <a:rPr dirty="0" sz="900" spc="10">
                <a:latin typeface="メイリオ"/>
                <a:cs typeface="メイリオ"/>
              </a:rPr>
              <a:t>目が</a:t>
            </a:r>
            <a:r>
              <a:rPr dirty="0" sz="900" spc="20">
                <a:latin typeface="メイリオ"/>
                <a:cs typeface="メイリオ"/>
              </a:rPr>
              <a:t>追加</a:t>
            </a:r>
            <a:r>
              <a:rPr dirty="0" sz="900" spc="10">
                <a:latin typeface="メイリオ"/>
                <a:cs typeface="メイリオ"/>
              </a:rPr>
              <a:t>されま</a:t>
            </a:r>
            <a:r>
              <a:rPr dirty="0" sz="900" spc="20">
                <a:latin typeface="メイリオ"/>
                <a:cs typeface="メイリオ"/>
              </a:rPr>
              <a:t>し</a:t>
            </a:r>
            <a:r>
              <a:rPr dirty="0" sz="900" spc="30">
                <a:latin typeface="メイリオ"/>
                <a:cs typeface="メイリオ"/>
              </a:rPr>
              <a:t>た</a:t>
            </a:r>
            <a:r>
              <a:rPr dirty="0" sz="900" spc="10">
                <a:latin typeface="メイリオ"/>
                <a:cs typeface="メイリオ"/>
              </a:rPr>
              <a:t>。</a:t>
            </a:r>
            <a:r>
              <a:rPr dirty="0" sz="900" spc="20">
                <a:latin typeface="メイリオ"/>
                <a:cs typeface="メイリオ"/>
              </a:rPr>
              <a:t>こ</a:t>
            </a:r>
            <a:r>
              <a:rPr dirty="0" sz="900" spc="10">
                <a:latin typeface="メイリオ"/>
                <a:cs typeface="メイリオ"/>
              </a:rPr>
              <a:t>れに</a:t>
            </a:r>
            <a:r>
              <a:rPr dirty="0" sz="900" spc="20">
                <a:latin typeface="メイリオ"/>
                <a:cs typeface="メイリオ"/>
              </a:rPr>
              <a:t>伴</a:t>
            </a:r>
            <a:r>
              <a:rPr dirty="0" sz="900" spc="15">
                <a:latin typeface="メイリオ"/>
                <a:cs typeface="メイリオ"/>
              </a:rPr>
              <a:t>い</a:t>
            </a:r>
            <a:r>
              <a:rPr dirty="0" sz="900">
                <a:latin typeface="メイリオ"/>
                <a:cs typeface="メイリオ"/>
              </a:rPr>
              <a:t>、</a:t>
            </a:r>
            <a:r>
              <a:rPr dirty="0" sz="900">
                <a:latin typeface="メイリオ"/>
                <a:cs typeface="メイリオ"/>
              </a:rPr>
              <a:t> </a:t>
            </a:r>
            <a:r>
              <a:rPr dirty="0" sz="900" spc="10">
                <a:latin typeface="メイリオ"/>
                <a:cs typeface="メイリオ"/>
              </a:rPr>
              <a:t>まざま</a:t>
            </a:r>
            <a:r>
              <a:rPr dirty="0" sz="900" spc="20">
                <a:latin typeface="メイリオ"/>
                <a:cs typeface="メイリオ"/>
              </a:rPr>
              <a:t>な</a:t>
            </a:r>
            <a:r>
              <a:rPr dirty="0" sz="900" spc="10">
                <a:latin typeface="メイリオ"/>
                <a:cs typeface="メイリオ"/>
              </a:rPr>
              <a:t>睡</a:t>
            </a:r>
            <a:r>
              <a:rPr dirty="0" sz="900" spc="20">
                <a:latin typeface="メイリオ"/>
                <a:cs typeface="メイリオ"/>
              </a:rPr>
              <a:t>眠</a:t>
            </a:r>
            <a:r>
              <a:rPr dirty="0" sz="900" spc="10">
                <a:latin typeface="メイリオ"/>
                <a:cs typeface="メイリオ"/>
              </a:rPr>
              <a:t>の問</a:t>
            </a:r>
            <a:r>
              <a:rPr dirty="0" sz="900" spc="20">
                <a:latin typeface="メイリオ"/>
                <a:cs typeface="メイリオ"/>
              </a:rPr>
              <a:t>題</a:t>
            </a:r>
            <a:r>
              <a:rPr dirty="0" sz="900" spc="10">
                <a:latin typeface="メイリオ"/>
                <a:cs typeface="メイリオ"/>
              </a:rPr>
              <a:t>が生</a:t>
            </a:r>
            <a:r>
              <a:rPr dirty="0" sz="900" spc="20">
                <a:latin typeface="メイリオ"/>
                <a:cs typeface="メイリオ"/>
              </a:rPr>
              <a:t>じや</a:t>
            </a:r>
            <a:r>
              <a:rPr dirty="0" sz="900" spc="10">
                <a:latin typeface="メイリオ"/>
                <a:cs typeface="メイリオ"/>
              </a:rPr>
              <a:t>すい時</a:t>
            </a:r>
            <a:r>
              <a:rPr dirty="0" sz="900" spc="20">
                <a:latin typeface="メイリオ"/>
                <a:cs typeface="メイリオ"/>
              </a:rPr>
              <a:t>期</a:t>
            </a:r>
            <a:r>
              <a:rPr dirty="0" sz="900" spc="10">
                <a:latin typeface="メイリオ"/>
                <a:cs typeface="メイリオ"/>
              </a:rPr>
              <a:t>であ</a:t>
            </a:r>
            <a:r>
              <a:rPr dirty="0" sz="900" spc="45">
                <a:latin typeface="メイリオ"/>
                <a:cs typeface="メイリオ"/>
              </a:rPr>
              <a:t>り</a:t>
            </a:r>
            <a:r>
              <a:rPr dirty="0" sz="900" spc="10">
                <a:latin typeface="メイリオ"/>
                <a:cs typeface="メイリオ"/>
              </a:rPr>
              <a:t>、心</a:t>
            </a:r>
            <a:r>
              <a:rPr dirty="0" sz="900" spc="20">
                <a:latin typeface="メイリオ"/>
                <a:cs typeface="メイリオ"/>
              </a:rPr>
              <a:t>身</a:t>
            </a:r>
            <a:r>
              <a:rPr dirty="0" sz="900" spc="10">
                <a:latin typeface="メイリオ"/>
                <a:cs typeface="メイリオ"/>
              </a:rPr>
              <a:t>の</a:t>
            </a:r>
            <a:r>
              <a:rPr dirty="0" sz="900">
                <a:latin typeface="メイリオ"/>
                <a:cs typeface="メイリオ"/>
              </a:rPr>
              <a:t>成	今後保健サービスのさらなる充実が期待されま</a:t>
            </a:r>
            <a:r>
              <a:rPr dirty="0" sz="900" spc="5">
                <a:latin typeface="メイリオ"/>
                <a:cs typeface="メイリオ"/>
              </a:rPr>
              <a:t>す</a:t>
            </a:r>
            <a:r>
              <a:rPr dirty="0" sz="900">
                <a:latin typeface="メイリオ"/>
                <a:cs typeface="メイリオ"/>
              </a:rPr>
              <a:t>。</a:t>
            </a:r>
            <a:endParaRPr sz="900">
              <a:latin typeface="メイリオ"/>
              <a:cs typeface="メイリオ"/>
            </a:endParaRPr>
          </a:p>
          <a:p>
            <a:pPr algn="just" marL="185420" marR="3390900">
              <a:lnSpc>
                <a:spcPct val="120000"/>
              </a:lnSpc>
            </a:pPr>
            <a:r>
              <a:rPr dirty="0" sz="900" spc="-5">
                <a:latin typeface="メイリオ"/>
                <a:cs typeface="メイリオ"/>
              </a:rPr>
              <a:t>長への影響も心配されます。また、こどもの不安定な睡眠への対処や心配が原因となり、養育者の睡眠も乱れが</a:t>
            </a:r>
            <a:r>
              <a:rPr dirty="0" sz="900" spc="-15">
                <a:latin typeface="メイリオ"/>
                <a:cs typeface="メイリオ"/>
              </a:rPr>
              <a:t>ちです。</a:t>
            </a:r>
            <a:endParaRPr sz="900">
              <a:latin typeface="メイリオ"/>
              <a:cs typeface="メイリオ"/>
            </a:endParaRPr>
          </a:p>
        </p:txBody>
      </p:sp>
      <p:sp>
        <p:nvSpPr>
          <p:cNvPr id="10" name="object 10"/>
          <p:cNvSpPr/>
          <p:nvPr/>
        </p:nvSpPr>
        <p:spPr>
          <a:xfrm>
            <a:off x="364236" y="352043"/>
            <a:ext cx="253365" cy="253365"/>
          </a:xfrm>
          <a:custGeom>
            <a:avLst/>
            <a:gdLst/>
            <a:ahLst/>
            <a:cxnLst/>
            <a:rect l="l" t="t" r="r" b="b"/>
            <a:pathLst>
              <a:path w="253365" h="253365">
                <a:moveTo>
                  <a:pt x="252984" y="0"/>
                </a:moveTo>
                <a:lnTo>
                  <a:pt x="0" y="0"/>
                </a:lnTo>
                <a:lnTo>
                  <a:pt x="0" y="252983"/>
                </a:lnTo>
                <a:lnTo>
                  <a:pt x="252984" y="252983"/>
                </a:lnTo>
                <a:lnTo>
                  <a:pt x="252984" y="0"/>
                </a:lnTo>
                <a:close/>
              </a:path>
            </a:pathLst>
          </a:custGeom>
          <a:solidFill>
            <a:srgbClr val="F186B6"/>
          </a:solidFill>
        </p:spPr>
        <p:txBody>
          <a:bodyPr wrap="square" lIns="0" tIns="0" rIns="0" bIns="0" rtlCol="0"/>
          <a:lstStyle/>
          <a:p/>
        </p:txBody>
      </p:sp>
      <p:sp>
        <p:nvSpPr>
          <p:cNvPr id="11" name="object 11"/>
          <p:cNvSpPr txBox="1"/>
          <p:nvPr/>
        </p:nvSpPr>
        <p:spPr>
          <a:xfrm>
            <a:off x="402132" y="365886"/>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３</a:t>
            </a:r>
            <a:endParaRPr sz="1200">
              <a:latin typeface="メイリオ"/>
              <a:cs typeface="メイリオ"/>
            </a:endParaRPr>
          </a:p>
        </p:txBody>
      </p:sp>
      <p:sp>
        <p:nvSpPr>
          <p:cNvPr id="15" name="object 15"/>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38</a:t>
            </a:r>
          </a:p>
        </p:txBody>
      </p:sp>
      <p:sp>
        <p:nvSpPr>
          <p:cNvPr id="12" name="object 12"/>
          <p:cNvSpPr txBox="1"/>
          <p:nvPr/>
        </p:nvSpPr>
        <p:spPr>
          <a:xfrm>
            <a:off x="725423" y="352043"/>
            <a:ext cx="5939155" cy="253365"/>
          </a:xfrm>
          <a:prstGeom prst="rect">
            <a:avLst/>
          </a:prstGeom>
          <a:solidFill>
            <a:srgbClr val="F186B6"/>
          </a:solidFill>
        </p:spPr>
        <p:txBody>
          <a:bodyPr wrap="square" lIns="0" tIns="26034" rIns="0" bIns="0" rtlCol="0" vert="horz">
            <a:spAutoFit/>
          </a:bodyPr>
          <a:lstStyle/>
          <a:p>
            <a:pPr marL="90805">
              <a:lnSpc>
                <a:spcPct val="100000"/>
              </a:lnSpc>
              <a:spcBef>
                <a:spcPts val="204"/>
              </a:spcBef>
            </a:pPr>
            <a:r>
              <a:rPr dirty="0" sz="1200" spc="-5" b="1">
                <a:solidFill>
                  <a:srgbClr val="FFFFFF"/>
                </a:solidFill>
                <a:latin typeface="メイリオ"/>
                <a:cs typeface="メイリオ"/>
              </a:rPr>
              <a:t>子育て期の睡眠と健康への影響</a:t>
            </a:r>
            <a:endParaRPr sz="1200">
              <a:latin typeface="メイリオ"/>
              <a:cs typeface="メイリオ"/>
            </a:endParaRPr>
          </a:p>
        </p:txBody>
      </p:sp>
      <p:sp>
        <p:nvSpPr>
          <p:cNvPr id="13" name="object 13"/>
          <p:cNvSpPr txBox="1"/>
          <p:nvPr/>
        </p:nvSpPr>
        <p:spPr>
          <a:xfrm>
            <a:off x="327050" y="697606"/>
            <a:ext cx="3221355" cy="4105275"/>
          </a:xfrm>
          <a:prstGeom prst="rect">
            <a:avLst/>
          </a:prstGeom>
        </p:spPr>
        <p:txBody>
          <a:bodyPr wrap="square" lIns="0" tIns="12065" rIns="0" bIns="0" rtlCol="0" vert="horz">
            <a:spAutoFit/>
          </a:bodyPr>
          <a:lstStyle/>
          <a:p>
            <a:pPr algn="just" marL="182880" marR="141605" indent="-144780">
              <a:lnSpc>
                <a:spcPct val="120100"/>
              </a:lnSpc>
              <a:spcBef>
                <a:spcPts val="95"/>
              </a:spcBef>
            </a:pPr>
            <a:r>
              <a:rPr dirty="0" sz="900" spc="-10">
                <a:solidFill>
                  <a:srgbClr val="F186B6"/>
                </a:solidFill>
                <a:latin typeface="Wingdings"/>
                <a:cs typeface="Wingdings"/>
              </a:rPr>
              <a:t></a:t>
            </a:r>
            <a:r>
              <a:rPr dirty="0" sz="900" spc="240">
                <a:solidFill>
                  <a:srgbClr val="F186B6"/>
                </a:solidFill>
                <a:latin typeface="Times New Roman"/>
                <a:cs typeface="Times New Roman"/>
              </a:rPr>
              <a:t> </a:t>
            </a:r>
            <a:r>
              <a:rPr dirty="0" sz="900">
                <a:solidFill>
                  <a:srgbClr val="211F1F"/>
                </a:solidFill>
                <a:latin typeface="メイリオ"/>
                <a:cs typeface="メイリオ"/>
              </a:rPr>
              <a:t>生まれたばかりの赤ちゃんは、数時間おきに寝たり起き</a:t>
            </a:r>
            <a:r>
              <a:rPr dirty="0" sz="900" spc="25">
                <a:solidFill>
                  <a:srgbClr val="211F1F"/>
                </a:solidFill>
                <a:latin typeface="メイリオ"/>
                <a:cs typeface="メイリオ"/>
              </a:rPr>
              <a:t>たりを繰り返します</a:t>
            </a:r>
            <a:r>
              <a:rPr dirty="0" baseline="27777" sz="900" spc="44">
                <a:solidFill>
                  <a:srgbClr val="211F1F"/>
                </a:solidFill>
                <a:latin typeface="メイリオ"/>
                <a:cs typeface="メイリオ"/>
              </a:rPr>
              <a:t>９）</a:t>
            </a:r>
            <a:r>
              <a:rPr dirty="0" sz="900" spc="15">
                <a:solidFill>
                  <a:srgbClr val="211F1F"/>
                </a:solidFill>
                <a:latin typeface="メイリオ"/>
                <a:cs typeface="メイリオ"/>
              </a:rPr>
              <a:t>。授乳と夜泣きへの対応で、養</a:t>
            </a:r>
            <a:r>
              <a:rPr dirty="0" sz="900">
                <a:solidFill>
                  <a:srgbClr val="211F1F"/>
                </a:solidFill>
                <a:latin typeface="メイリオ"/>
                <a:cs typeface="メイリオ"/>
              </a:rPr>
              <a:t>育者の睡眠も細切れになります。養育者にとって、睡眠を確保することは心身の健康を守るために重要です。</a:t>
            </a:r>
            <a:endParaRPr sz="900">
              <a:latin typeface="メイリオ"/>
              <a:cs typeface="メイリオ"/>
            </a:endParaRPr>
          </a:p>
          <a:p>
            <a:pPr marL="182880" marR="30480" indent="-144780">
              <a:lnSpc>
                <a:spcPct val="120000"/>
              </a:lnSpc>
            </a:pPr>
            <a:r>
              <a:rPr dirty="0" sz="900" spc="-10">
                <a:solidFill>
                  <a:srgbClr val="F186B6"/>
                </a:solidFill>
                <a:latin typeface="Wingdings"/>
                <a:cs typeface="Wingdings"/>
              </a:rPr>
              <a:t></a:t>
            </a:r>
            <a:r>
              <a:rPr dirty="0" sz="900" spc="240">
                <a:solidFill>
                  <a:srgbClr val="F186B6"/>
                </a:solidFill>
                <a:latin typeface="Times New Roman"/>
                <a:cs typeface="Times New Roman"/>
              </a:rPr>
              <a:t> </a:t>
            </a:r>
            <a:r>
              <a:rPr dirty="0" sz="900">
                <a:solidFill>
                  <a:srgbClr val="211F1F"/>
                </a:solidFill>
                <a:latin typeface="メイリオ"/>
                <a:cs typeface="メイリオ"/>
              </a:rPr>
              <a:t>数時間おきに寝たり起きたりを繰り返していた赤ちゃん</a:t>
            </a:r>
            <a:r>
              <a:rPr dirty="0" sz="900">
                <a:solidFill>
                  <a:srgbClr val="211F1F"/>
                </a:solidFill>
                <a:latin typeface="メイリオ"/>
                <a:cs typeface="メイリオ"/>
              </a:rPr>
              <a:t> も、生後数週間経過すると、徐々に夜眠る時間が延びる とともに昼間起きている時間が長くなり、大人の睡眠・</a:t>
            </a:r>
            <a:r>
              <a:rPr dirty="0" sz="900" spc="30">
                <a:solidFill>
                  <a:srgbClr val="211F1F"/>
                </a:solidFill>
                <a:latin typeface="メイリオ"/>
                <a:cs typeface="メイリオ"/>
              </a:rPr>
              <a:t>覚醒リズムに近づきます</a:t>
            </a:r>
            <a:r>
              <a:rPr dirty="0" baseline="27777" sz="900" spc="52">
                <a:solidFill>
                  <a:srgbClr val="211F1F"/>
                </a:solidFill>
                <a:latin typeface="メイリオ"/>
                <a:cs typeface="メイリオ"/>
              </a:rPr>
              <a:t>９</a:t>
            </a:r>
            <a:r>
              <a:rPr dirty="0" baseline="27777" sz="900" spc="30">
                <a:solidFill>
                  <a:srgbClr val="211F1F"/>
                </a:solidFill>
                <a:latin typeface="メイリオ"/>
                <a:cs typeface="メイリオ"/>
              </a:rPr>
              <a:t>）</a:t>
            </a:r>
            <a:r>
              <a:rPr dirty="0" sz="900" spc="25">
                <a:solidFill>
                  <a:srgbClr val="211F1F"/>
                </a:solidFill>
                <a:latin typeface="メイリオ"/>
                <a:cs typeface="メイリオ"/>
              </a:rPr>
              <a:t>。睡眠・覚醒リズムの確⽴</a:t>
            </a:r>
            <a:r>
              <a:rPr dirty="0" sz="900">
                <a:solidFill>
                  <a:srgbClr val="211F1F"/>
                </a:solidFill>
                <a:latin typeface="メイリオ"/>
                <a:cs typeface="メイリオ"/>
              </a:rPr>
              <a:t> を助けるために、夜は部屋を暗くし、朝になったらカー テンを開けて部屋を明るくしましょう。夜泣きがあると 養育者も眠れずにつらい思いをします。米国の研究では、しばらく対応せずに様子をみる方がそのまま眠れること </a:t>
            </a:r>
            <a:r>
              <a:rPr dirty="0" sz="900" spc="20">
                <a:solidFill>
                  <a:srgbClr val="211F1F"/>
                </a:solidFill>
                <a:latin typeface="メイリオ"/>
                <a:cs typeface="メイリオ"/>
              </a:rPr>
              <a:t>が増え、夜泣きが減ると報告されています</a:t>
            </a:r>
            <a:r>
              <a:rPr dirty="0" baseline="27777" sz="900" spc="15">
                <a:solidFill>
                  <a:srgbClr val="211F1F"/>
                </a:solidFill>
                <a:latin typeface="メイリオ"/>
                <a:cs typeface="メイリオ"/>
              </a:rPr>
              <a:t>10）</a:t>
            </a:r>
            <a:r>
              <a:rPr dirty="0" sz="900" spc="15">
                <a:solidFill>
                  <a:srgbClr val="211F1F"/>
                </a:solidFill>
                <a:latin typeface="メイリオ"/>
                <a:cs typeface="メイリオ"/>
              </a:rPr>
              <a:t>。わが国</a:t>
            </a:r>
            <a:r>
              <a:rPr dirty="0" sz="900">
                <a:solidFill>
                  <a:srgbClr val="211F1F"/>
                </a:solidFill>
                <a:latin typeface="メイリオ"/>
                <a:cs typeface="メイリオ"/>
              </a:rPr>
              <a:t> では、赤ちゃんが泣くたびに抱き上げてあやすことが多 いと思いますが、あやしても赤ちゃんがなかなか寝つけ ない場合、住宅事情で難しい場合もありますが、一呼吸</a:t>
            </a:r>
            <a:r>
              <a:rPr dirty="0" sz="900" spc="10">
                <a:solidFill>
                  <a:srgbClr val="211F1F"/>
                </a:solidFill>
                <a:latin typeface="メイリオ"/>
                <a:cs typeface="メイリオ"/>
              </a:rPr>
              <a:t> </a:t>
            </a:r>
            <a:r>
              <a:rPr dirty="0" sz="900">
                <a:solidFill>
                  <a:srgbClr val="211F1F"/>
                </a:solidFill>
                <a:latin typeface="メイリオ"/>
                <a:cs typeface="メイリオ"/>
              </a:rPr>
              <a:t>おいてみてもよいでしょう。</a:t>
            </a:r>
            <a:endParaRPr sz="900">
              <a:latin typeface="メイリオ"/>
              <a:cs typeface="メイリオ"/>
            </a:endParaRPr>
          </a:p>
          <a:p>
            <a:pPr algn="just" marL="182880" marR="144145" indent="-144780">
              <a:lnSpc>
                <a:spcPct val="120000"/>
              </a:lnSpc>
            </a:pPr>
            <a:r>
              <a:rPr dirty="0" sz="900">
                <a:solidFill>
                  <a:srgbClr val="F186B6"/>
                </a:solidFill>
                <a:latin typeface="Wingdings"/>
                <a:cs typeface="Wingdings"/>
              </a:rPr>
              <a:t></a:t>
            </a:r>
            <a:r>
              <a:rPr dirty="0" sz="900">
                <a:solidFill>
                  <a:srgbClr val="F186B6"/>
                </a:solidFill>
                <a:latin typeface="Times New Roman"/>
                <a:cs typeface="Times New Roman"/>
              </a:rPr>
              <a:t> </a:t>
            </a:r>
            <a:r>
              <a:rPr dirty="0" sz="900" spc="-5">
                <a:solidFill>
                  <a:srgbClr val="211F1F"/>
                </a:solidFill>
                <a:latin typeface="メイリオ"/>
                <a:cs typeface="メイリオ"/>
              </a:rPr>
              <a:t>赤ちゃんが自分で寝返りができるようになる１歳頃までは、柔らかすぎる寝具を避け、寝かせるときは仰向けに寝かせましょう。窒息事故や、何の既往歴もない乳幼児が、予兆なく睡眠中に突然死に至る、乳幼児突然死症候</a:t>
            </a:r>
            <a:r>
              <a:rPr dirty="0" sz="900">
                <a:solidFill>
                  <a:srgbClr val="211F1F"/>
                </a:solidFill>
                <a:latin typeface="メイリオ"/>
                <a:cs typeface="メイリオ"/>
              </a:rPr>
              <a:t>群という病気が報告されており</a:t>
            </a:r>
            <a:r>
              <a:rPr dirty="0" baseline="27777" sz="900">
                <a:solidFill>
                  <a:srgbClr val="211F1F"/>
                </a:solidFill>
                <a:latin typeface="メイリオ"/>
                <a:cs typeface="メイリオ"/>
              </a:rPr>
              <a:t>11）</a:t>
            </a:r>
            <a:r>
              <a:rPr dirty="0" sz="900" spc="-10">
                <a:solidFill>
                  <a:srgbClr val="211F1F"/>
                </a:solidFill>
                <a:latin typeface="メイリオ"/>
                <a:cs typeface="メイリオ"/>
              </a:rPr>
              <a:t>、発症予防のために</a:t>
            </a:r>
            <a:r>
              <a:rPr dirty="0" sz="900">
                <a:solidFill>
                  <a:srgbClr val="211F1F"/>
                </a:solidFill>
                <a:latin typeface="メイリオ"/>
                <a:cs typeface="メイリオ"/>
              </a:rPr>
              <a:t>上記の対策が推奨されています</a:t>
            </a:r>
            <a:r>
              <a:rPr dirty="0" baseline="27777" sz="900">
                <a:solidFill>
                  <a:srgbClr val="211F1F"/>
                </a:solidFill>
                <a:latin typeface="メイリオ"/>
                <a:cs typeface="メイリオ"/>
              </a:rPr>
              <a:t>12）</a:t>
            </a:r>
            <a:r>
              <a:rPr dirty="0" sz="900" spc="-10">
                <a:solidFill>
                  <a:srgbClr val="211F1F"/>
                </a:solidFill>
                <a:latin typeface="メイリオ"/>
                <a:cs typeface="メイリオ"/>
              </a:rPr>
              <a:t>。養育者の喫煙もリ</a:t>
            </a:r>
            <a:endParaRPr sz="900">
              <a:latin typeface="メイリオ"/>
              <a:cs typeface="メイリオ"/>
            </a:endParaRPr>
          </a:p>
          <a:p>
            <a:pPr marL="182880" marR="144145">
              <a:lnSpc>
                <a:spcPts val="1019"/>
              </a:lnSpc>
              <a:spcBef>
                <a:spcPts val="300"/>
              </a:spcBef>
            </a:pPr>
            <a:r>
              <a:rPr dirty="0" sz="900" spc="-5">
                <a:solidFill>
                  <a:srgbClr val="211F1F"/>
                </a:solidFill>
                <a:latin typeface="メイリオ"/>
                <a:cs typeface="メイリオ"/>
              </a:rPr>
              <a:t>スクになると報告されているため、禁煙を心がけましょ</a:t>
            </a:r>
            <a:r>
              <a:rPr dirty="0" baseline="-18518" sz="1350">
                <a:solidFill>
                  <a:srgbClr val="211F1F"/>
                </a:solidFill>
                <a:latin typeface="メイリオ"/>
                <a:cs typeface="メイリオ"/>
              </a:rPr>
              <a:t>う</a:t>
            </a:r>
            <a:r>
              <a:rPr dirty="0" sz="600" spc="-10">
                <a:solidFill>
                  <a:srgbClr val="211F1F"/>
                </a:solidFill>
                <a:latin typeface="メイリオ"/>
                <a:cs typeface="メイリオ"/>
              </a:rPr>
              <a:t>11,12）</a:t>
            </a:r>
            <a:r>
              <a:rPr dirty="0" baseline="-18518" sz="1350" spc="-75">
                <a:solidFill>
                  <a:srgbClr val="211F1F"/>
                </a:solidFill>
                <a:latin typeface="メイリオ"/>
                <a:cs typeface="メイリオ"/>
              </a:rPr>
              <a:t>。</a:t>
            </a:r>
            <a:endParaRPr baseline="-18518" sz="1350">
              <a:latin typeface="メイリオ"/>
              <a:cs typeface="メイリオ"/>
            </a:endParaRPr>
          </a:p>
        </p:txBody>
      </p:sp>
      <p:sp>
        <p:nvSpPr>
          <p:cNvPr id="14" name="object 14"/>
          <p:cNvSpPr txBox="1"/>
          <p:nvPr/>
        </p:nvSpPr>
        <p:spPr>
          <a:xfrm>
            <a:off x="3549396" y="697606"/>
            <a:ext cx="3115945" cy="3317875"/>
          </a:xfrm>
          <a:prstGeom prst="rect">
            <a:avLst/>
          </a:prstGeom>
        </p:spPr>
        <p:txBody>
          <a:bodyPr wrap="square" lIns="0" tIns="12065" rIns="0" bIns="0" rtlCol="0" vert="horz">
            <a:spAutoFit/>
          </a:bodyPr>
          <a:lstStyle/>
          <a:p>
            <a:pPr algn="just" marL="182245" marR="40005" indent="-144780">
              <a:lnSpc>
                <a:spcPct val="120000"/>
              </a:lnSpc>
              <a:spcBef>
                <a:spcPts val="95"/>
              </a:spcBef>
            </a:pPr>
            <a:r>
              <a:rPr dirty="0" sz="900">
                <a:solidFill>
                  <a:srgbClr val="F186B6"/>
                </a:solidFill>
                <a:latin typeface="Wingdings"/>
                <a:cs typeface="Wingdings"/>
              </a:rPr>
              <a:t></a:t>
            </a:r>
            <a:r>
              <a:rPr dirty="0" sz="900" spc="500">
                <a:solidFill>
                  <a:srgbClr val="F186B6"/>
                </a:solidFill>
                <a:latin typeface="Times New Roman"/>
                <a:cs typeface="Times New Roman"/>
              </a:rPr>
              <a:t> </a:t>
            </a:r>
            <a:r>
              <a:rPr dirty="0" sz="900">
                <a:solidFill>
                  <a:srgbClr val="211F1F"/>
                </a:solidFill>
                <a:latin typeface="メイリオ"/>
                <a:cs typeface="メイリオ"/>
              </a:rPr>
              <a:t>女性の10～20</a:t>
            </a:r>
            <a:r>
              <a:rPr dirty="0" sz="900" spc="-5">
                <a:solidFill>
                  <a:srgbClr val="211F1F"/>
                </a:solidFill>
                <a:latin typeface="メイリオ"/>
                <a:cs typeface="メイリオ"/>
              </a:rPr>
              <a:t>％が産後うつを経験すると報告されてい</a:t>
            </a:r>
            <a:r>
              <a:rPr dirty="0" sz="900">
                <a:solidFill>
                  <a:srgbClr val="211F1F"/>
                </a:solidFill>
                <a:latin typeface="メイリオ"/>
                <a:cs typeface="メイリオ"/>
              </a:rPr>
              <a:t>ます</a:t>
            </a:r>
            <a:r>
              <a:rPr dirty="0" baseline="27777" sz="900">
                <a:solidFill>
                  <a:srgbClr val="211F1F"/>
                </a:solidFill>
                <a:latin typeface="メイリオ"/>
                <a:cs typeface="メイリオ"/>
              </a:rPr>
              <a:t>13）</a:t>
            </a:r>
            <a:r>
              <a:rPr dirty="0" sz="900" spc="-5">
                <a:solidFill>
                  <a:srgbClr val="211F1F"/>
                </a:solidFill>
                <a:latin typeface="メイリオ"/>
                <a:cs typeface="メイリオ"/>
              </a:rPr>
              <a:t>。特に著しい睡眠不足や夜間の中途覚醒が多い</a:t>
            </a:r>
            <a:r>
              <a:rPr dirty="0" sz="900">
                <a:solidFill>
                  <a:srgbClr val="211F1F"/>
                </a:solidFill>
                <a:latin typeface="メイリオ"/>
                <a:cs typeface="メイリオ"/>
              </a:rPr>
              <a:t>人は、産後うつのリスクが高くなります</a:t>
            </a:r>
            <a:r>
              <a:rPr dirty="0" baseline="27777" sz="900">
                <a:solidFill>
                  <a:srgbClr val="211F1F"/>
                </a:solidFill>
                <a:latin typeface="メイリオ"/>
                <a:cs typeface="メイリオ"/>
              </a:rPr>
              <a:t>13）</a:t>
            </a:r>
            <a:r>
              <a:rPr dirty="0" sz="900" spc="-10">
                <a:solidFill>
                  <a:srgbClr val="211F1F"/>
                </a:solidFill>
                <a:latin typeface="メイリオ"/>
                <a:cs typeface="メイリオ"/>
              </a:rPr>
              <a:t>。以前と比</a:t>
            </a:r>
            <a:r>
              <a:rPr dirty="0" sz="900" spc="-5">
                <a:solidFill>
                  <a:srgbClr val="211F1F"/>
                </a:solidFill>
                <a:latin typeface="メイリオ"/>
                <a:cs typeface="メイリオ"/>
              </a:rPr>
              <a:t>べると、母親だけでなく父親が育児に関わる時間はかなり増加しており、こうした関与は母親の健康を守るだけでなく、赤ちゃんにも有益であることが示されています</a:t>
            </a:r>
            <a:endParaRPr sz="900">
              <a:latin typeface="メイリオ"/>
              <a:cs typeface="メイリオ"/>
            </a:endParaRPr>
          </a:p>
          <a:p>
            <a:pPr marL="182245">
              <a:lnSpc>
                <a:spcPts val="1019"/>
              </a:lnSpc>
            </a:pPr>
            <a:r>
              <a:rPr dirty="0" sz="600" spc="-10">
                <a:solidFill>
                  <a:srgbClr val="211F1F"/>
                </a:solidFill>
                <a:latin typeface="メイリオ"/>
                <a:cs typeface="メイリオ"/>
              </a:rPr>
              <a:t>13）</a:t>
            </a:r>
            <a:r>
              <a:rPr dirty="0" baseline="-18518" sz="1350" spc="-75">
                <a:solidFill>
                  <a:srgbClr val="211F1F"/>
                </a:solidFill>
                <a:latin typeface="メイリオ"/>
                <a:cs typeface="メイリオ"/>
              </a:rPr>
              <a:t>。</a:t>
            </a:r>
            <a:endParaRPr baseline="-18518" sz="1350">
              <a:latin typeface="メイリオ"/>
              <a:cs typeface="メイリオ"/>
            </a:endParaRPr>
          </a:p>
          <a:p>
            <a:pPr algn="just" marL="182245" marR="30480" indent="-144780">
              <a:lnSpc>
                <a:spcPct val="120000"/>
              </a:lnSpc>
              <a:spcBef>
                <a:spcPts val="275"/>
              </a:spcBef>
            </a:pPr>
            <a:r>
              <a:rPr dirty="0" sz="900">
                <a:solidFill>
                  <a:srgbClr val="F186B6"/>
                </a:solidFill>
                <a:latin typeface="Wingdings"/>
                <a:cs typeface="Wingdings"/>
              </a:rPr>
              <a:t></a:t>
            </a:r>
            <a:r>
              <a:rPr dirty="0" sz="900">
                <a:solidFill>
                  <a:srgbClr val="F186B6"/>
                </a:solidFill>
                <a:latin typeface="Times New Roman"/>
                <a:cs typeface="Times New Roman"/>
              </a:rPr>
              <a:t> </a:t>
            </a:r>
            <a:r>
              <a:rPr dirty="0" sz="900">
                <a:solidFill>
                  <a:srgbClr val="211F1F"/>
                </a:solidFill>
                <a:latin typeface="メイリオ"/>
                <a:cs typeface="メイリオ"/>
              </a:rPr>
              <a:t>乳幼児から小学生頃までのこどもは、錯乱性覚醒（</a:t>
            </a:r>
            <a:r>
              <a:rPr dirty="0" sz="900" spc="-25">
                <a:solidFill>
                  <a:srgbClr val="211F1F"/>
                </a:solidFill>
                <a:latin typeface="メイリオ"/>
                <a:cs typeface="メイリオ"/>
              </a:rPr>
              <a:t>寝ぼ</a:t>
            </a:r>
            <a:r>
              <a:rPr dirty="0" sz="900">
                <a:solidFill>
                  <a:srgbClr val="211F1F"/>
                </a:solidFill>
                <a:latin typeface="メイリオ"/>
                <a:cs typeface="メイリオ"/>
              </a:rPr>
              <a:t>け）、睡眠時遊行（夢遊病）、夜尿（おねしょ）</a:t>
            </a:r>
            <a:r>
              <a:rPr dirty="0" sz="900" spc="-20">
                <a:solidFill>
                  <a:srgbClr val="211F1F"/>
                </a:solidFill>
                <a:latin typeface="メイリオ"/>
                <a:cs typeface="メイリオ"/>
              </a:rPr>
              <a:t>など睡</a:t>
            </a:r>
            <a:r>
              <a:rPr dirty="0" sz="900" spc="-5">
                <a:solidFill>
                  <a:srgbClr val="211F1F"/>
                </a:solidFill>
                <a:latin typeface="メイリオ"/>
                <a:cs typeface="メイリオ"/>
              </a:rPr>
              <a:t>眠の問題が生じやすく、心配される養育者も少なくあり</a:t>
            </a:r>
            <a:r>
              <a:rPr dirty="0" sz="900">
                <a:solidFill>
                  <a:srgbClr val="211F1F"/>
                </a:solidFill>
                <a:latin typeface="メイリオ"/>
                <a:cs typeface="メイリオ"/>
              </a:rPr>
              <a:t>ません</a:t>
            </a:r>
            <a:r>
              <a:rPr dirty="0" baseline="27777" sz="900">
                <a:solidFill>
                  <a:srgbClr val="211F1F"/>
                </a:solidFill>
                <a:latin typeface="メイリオ"/>
                <a:cs typeface="メイリオ"/>
              </a:rPr>
              <a:t>14）</a:t>
            </a:r>
            <a:r>
              <a:rPr dirty="0" sz="900" spc="-5">
                <a:solidFill>
                  <a:srgbClr val="211F1F"/>
                </a:solidFill>
                <a:latin typeface="メイリオ"/>
                <a:cs typeface="メイリオ"/>
              </a:rPr>
              <a:t>。こどもの睡眠の不安定さや症状は、睡眠の成熟の過程で一時的に出現することが多く、年齢ととも</a:t>
            </a:r>
            <a:r>
              <a:rPr dirty="0" sz="900">
                <a:solidFill>
                  <a:srgbClr val="211F1F"/>
                </a:solidFill>
                <a:latin typeface="メイリオ"/>
                <a:cs typeface="メイリオ"/>
              </a:rPr>
              <a:t>に自然に消失するケースがほとんどです</a:t>
            </a:r>
            <a:r>
              <a:rPr dirty="0" baseline="27777" sz="900">
                <a:solidFill>
                  <a:srgbClr val="211F1F"/>
                </a:solidFill>
                <a:latin typeface="メイリオ"/>
                <a:cs typeface="メイリオ"/>
              </a:rPr>
              <a:t>14）</a:t>
            </a:r>
            <a:r>
              <a:rPr dirty="0" sz="900" spc="-10">
                <a:solidFill>
                  <a:srgbClr val="211F1F"/>
                </a:solidFill>
                <a:latin typeface="メイリオ"/>
                <a:cs typeface="メイリオ"/>
              </a:rPr>
              <a:t>。例えば、</a:t>
            </a:r>
            <a:r>
              <a:rPr dirty="0" sz="900">
                <a:solidFill>
                  <a:srgbClr val="211F1F"/>
                </a:solidFill>
                <a:latin typeface="メイリオ"/>
                <a:cs typeface="メイリオ"/>
              </a:rPr>
              <a:t>錯乱性覚醒の発生率は３～13歳では</a:t>
            </a:r>
            <a:r>
              <a:rPr dirty="0" sz="900" spc="-10">
                <a:solidFill>
                  <a:srgbClr val="211F1F"/>
                </a:solidFill>
                <a:latin typeface="メイリオ"/>
                <a:cs typeface="メイリオ"/>
              </a:rPr>
              <a:t>17</a:t>
            </a:r>
            <a:r>
              <a:rPr dirty="0" sz="900" spc="-5">
                <a:solidFill>
                  <a:srgbClr val="211F1F"/>
                </a:solidFill>
                <a:latin typeface="メイリオ"/>
                <a:cs typeface="メイリオ"/>
              </a:rPr>
              <a:t>%ですが、</a:t>
            </a:r>
            <a:r>
              <a:rPr dirty="0" sz="900">
                <a:solidFill>
                  <a:srgbClr val="211F1F"/>
                </a:solidFill>
                <a:latin typeface="メイリオ"/>
                <a:cs typeface="メイリオ"/>
              </a:rPr>
              <a:t>15</a:t>
            </a:r>
            <a:r>
              <a:rPr dirty="0" sz="900" spc="-50">
                <a:solidFill>
                  <a:srgbClr val="211F1F"/>
                </a:solidFill>
                <a:latin typeface="メイリオ"/>
                <a:cs typeface="メイリオ"/>
              </a:rPr>
              <a:t>歳</a:t>
            </a:r>
            <a:r>
              <a:rPr dirty="0" sz="900" spc="25">
                <a:solidFill>
                  <a:srgbClr val="211F1F"/>
                </a:solidFill>
                <a:latin typeface="メイリオ"/>
                <a:cs typeface="メイリオ"/>
              </a:rPr>
              <a:t>以上では３％ 程度です。睡眠時遊行症は８</a:t>
            </a:r>
            <a:r>
              <a:rPr dirty="0" sz="900" spc="-25">
                <a:solidFill>
                  <a:srgbClr val="211F1F"/>
                </a:solidFill>
                <a:latin typeface="メイリオ"/>
                <a:cs typeface="メイリオ"/>
              </a:rPr>
              <a:t>～12</a:t>
            </a:r>
            <a:r>
              <a:rPr dirty="0" sz="900" spc="20">
                <a:solidFill>
                  <a:srgbClr val="211F1F"/>
                </a:solidFill>
                <a:latin typeface="メイリオ"/>
                <a:cs typeface="メイリオ"/>
              </a:rPr>
              <a:t> 歳が</a:t>
            </a:r>
            <a:r>
              <a:rPr dirty="0" sz="900">
                <a:solidFill>
                  <a:srgbClr val="211F1F"/>
                </a:solidFill>
                <a:latin typeface="メイリオ"/>
                <a:cs typeface="メイリオ"/>
              </a:rPr>
              <a:t>ピークといわれています</a:t>
            </a:r>
            <a:r>
              <a:rPr dirty="0" baseline="27777" sz="900">
                <a:solidFill>
                  <a:srgbClr val="211F1F"/>
                </a:solidFill>
                <a:latin typeface="メイリオ"/>
                <a:cs typeface="メイリオ"/>
              </a:rPr>
              <a:t>11）</a:t>
            </a:r>
            <a:r>
              <a:rPr dirty="0" sz="900" spc="-5">
                <a:solidFill>
                  <a:srgbClr val="211F1F"/>
                </a:solidFill>
                <a:latin typeface="メイリオ"/>
                <a:cs typeface="メイリオ"/>
              </a:rPr>
              <a:t>。ただし、睡眠時間が極度に不足したり、生活が不規則になると、睡眠症状が増え</a:t>
            </a:r>
            <a:r>
              <a:rPr dirty="0" sz="900">
                <a:solidFill>
                  <a:srgbClr val="211F1F"/>
                </a:solidFill>
                <a:latin typeface="メイリオ"/>
                <a:cs typeface="メイリオ"/>
              </a:rPr>
              <a:t>ますので</a:t>
            </a:r>
            <a:r>
              <a:rPr dirty="0" baseline="27777" sz="900">
                <a:solidFill>
                  <a:srgbClr val="211F1F"/>
                </a:solidFill>
                <a:latin typeface="メイリオ"/>
                <a:cs typeface="メイリオ"/>
              </a:rPr>
              <a:t>14）</a:t>
            </a:r>
            <a:r>
              <a:rPr dirty="0" sz="900" spc="-5">
                <a:solidFill>
                  <a:srgbClr val="211F1F"/>
                </a:solidFill>
                <a:latin typeface="メイリオ"/>
                <a:cs typeface="メイリオ"/>
              </a:rPr>
              <a:t>、規則正しく、安心して就寝できる睡眠環境を整え、十分な睡眠時間を確保することを心がけてく</a:t>
            </a:r>
            <a:r>
              <a:rPr dirty="0" sz="900" spc="-15">
                <a:solidFill>
                  <a:srgbClr val="211F1F"/>
                </a:solidFill>
                <a:latin typeface="メイリオ"/>
                <a:cs typeface="メイリオ"/>
              </a:rPr>
              <a:t>ださい。</a:t>
            </a:r>
            <a:endParaRPr sz="900">
              <a:latin typeface="メイリオ"/>
              <a:cs typeface="メイリオ"/>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6496" y="7177278"/>
            <a:ext cx="2919095" cy="2127250"/>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marL="283210" marR="5080" indent="-144780">
              <a:lnSpc>
                <a:spcPct val="100000"/>
              </a:lnSpc>
              <a:spcBef>
                <a:spcPts val="465"/>
              </a:spcBef>
            </a:pPr>
            <a:r>
              <a:rPr dirty="0" sz="600">
                <a:solidFill>
                  <a:srgbClr val="201F1F"/>
                </a:solidFill>
                <a:latin typeface="メイリオ"/>
                <a:cs typeface="メイリオ"/>
              </a:rPr>
              <a:t>1.</a:t>
            </a:r>
            <a:r>
              <a:rPr dirty="0" sz="600" spc="300">
                <a:solidFill>
                  <a:srgbClr val="201F1F"/>
                </a:solidFill>
                <a:latin typeface="メイリオ"/>
                <a:cs typeface="メイリオ"/>
              </a:rPr>
              <a:t> </a:t>
            </a:r>
            <a:r>
              <a:rPr dirty="0" sz="600">
                <a:solidFill>
                  <a:srgbClr val="201F1F"/>
                </a:solidFill>
                <a:latin typeface="メイリオ"/>
                <a:cs typeface="メイリオ"/>
              </a:rPr>
              <a:t>Baker</a:t>
            </a:r>
            <a:r>
              <a:rPr dirty="0" sz="600" spc="-35">
                <a:solidFill>
                  <a:srgbClr val="201F1F"/>
                </a:solidFill>
                <a:latin typeface="メイリオ"/>
                <a:cs typeface="メイリオ"/>
              </a:rPr>
              <a:t> </a:t>
            </a:r>
            <a:r>
              <a:rPr dirty="0" sz="600">
                <a:solidFill>
                  <a:srgbClr val="201F1F"/>
                </a:solidFill>
                <a:latin typeface="メイリオ"/>
                <a:cs typeface="メイリオ"/>
              </a:rPr>
              <a:t>FC,</a:t>
            </a:r>
            <a:r>
              <a:rPr dirty="0" sz="600" spc="-35">
                <a:solidFill>
                  <a:srgbClr val="201F1F"/>
                </a:solidFill>
                <a:latin typeface="メイリオ"/>
                <a:cs typeface="メイリオ"/>
              </a:rPr>
              <a:t> </a:t>
            </a:r>
            <a:r>
              <a:rPr dirty="0" sz="600">
                <a:solidFill>
                  <a:srgbClr val="201F1F"/>
                </a:solidFill>
                <a:latin typeface="メイリオ"/>
                <a:cs typeface="メイリオ"/>
              </a:rPr>
              <a:t>Lee</a:t>
            </a:r>
            <a:r>
              <a:rPr dirty="0" sz="600" spc="-15">
                <a:solidFill>
                  <a:srgbClr val="201F1F"/>
                </a:solidFill>
                <a:latin typeface="メイリオ"/>
                <a:cs typeface="メイリオ"/>
              </a:rPr>
              <a:t> </a:t>
            </a:r>
            <a:r>
              <a:rPr dirty="0" sz="600">
                <a:solidFill>
                  <a:srgbClr val="201F1F"/>
                </a:solidFill>
                <a:latin typeface="メイリオ"/>
                <a:cs typeface="メイリオ"/>
              </a:rPr>
              <a:t>KA.</a:t>
            </a:r>
            <a:r>
              <a:rPr dirty="0" sz="600" spc="-10">
                <a:solidFill>
                  <a:srgbClr val="201F1F"/>
                </a:solidFill>
                <a:latin typeface="メイリオ"/>
                <a:cs typeface="メイリオ"/>
              </a:rPr>
              <a:t> </a:t>
            </a:r>
            <a:r>
              <a:rPr dirty="0" sz="600">
                <a:solidFill>
                  <a:srgbClr val="201F1F"/>
                </a:solidFill>
                <a:latin typeface="メイリオ"/>
                <a:cs typeface="メイリオ"/>
              </a:rPr>
              <a:t>Menstrual</a:t>
            </a:r>
            <a:r>
              <a:rPr dirty="0" sz="600" spc="-15">
                <a:solidFill>
                  <a:srgbClr val="201F1F"/>
                </a:solidFill>
                <a:latin typeface="メイリオ"/>
                <a:cs typeface="メイリオ"/>
              </a:rPr>
              <a:t> </a:t>
            </a:r>
            <a:r>
              <a:rPr dirty="0" sz="600">
                <a:solidFill>
                  <a:srgbClr val="201F1F"/>
                </a:solidFill>
                <a:latin typeface="メイリオ"/>
                <a:cs typeface="メイリオ"/>
              </a:rPr>
              <a:t>cycle</a:t>
            </a:r>
            <a:r>
              <a:rPr dirty="0" sz="600" spc="-30">
                <a:solidFill>
                  <a:srgbClr val="201F1F"/>
                </a:solidFill>
                <a:latin typeface="メイリオ"/>
                <a:cs typeface="メイリオ"/>
              </a:rPr>
              <a:t> </a:t>
            </a:r>
            <a:r>
              <a:rPr dirty="0" sz="600">
                <a:solidFill>
                  <a:srgbClr val="201F1F"/>
                </a:solidFill>
                <a:latin typeface="メイリオ"/>
                <a:cs typeface="メイリオ"/>
              </a:rPr>
              <a:t>effects</a:t>
            </a:r>
            <a:r>
              <a:rPr dirty="0" sz="600" spc="-30">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Med</a:t>
            </a:r>
            <a:r>
              <a:rPr dirty="0" sz="600" spc="-35">
                <a:solidFill>
                  <a:srgbClr val="201F1F"/>
                </a:solidFill>
                <a:latin typeface="メイリオ"/>
                <a:cs typeface="メイリオ"/>
              </a:rPr>
              <a:t> </a:t>
            </a:r>
            <a:r>
              <a:rPr dirty="0" sz="600">
                <a:solidFill>
                  <a:srgbClr val="201F1F"/>
                </a:solidFill>
                <a:latin typeface="メイリオ"/>
                <a:cs typeface="メイリオ"/>
              </a:rPr>
              <a:t>Clin</a:t>
            </a:r>
            <a:r>
              <a:rPr dirty="0" sz="600" spc="-25">
                <a:solidFill>
                  <a:srgbClr val="201F1F"/>
                </a:solidFill>
                <a:latin typeface="メイリオ"/>
                <a:cs typeface="メイリオ"/>
              </a:rPr>
              <a:t> 17:</a:t>
            </a:r>
            <a:r>
              <a:rPr dirty="0" sz="600" spc="500">
                <a:solidFill>
                  <a:srgbClr val="201F1F"/>
                </a:solidFill>
                <a:latin typeface="メイリオ"/>
                <a:cs typeface="メイリオ"/>
              </a:rPr>
              <a:t> </a:t>
            </a:r>
            <a:r>
              <a:rPr dirty="0" sz="600">
                <a:solidFill>
                  <a:srgbClr val="201F1F"/>
                </a:solidFill>
                <a:latin typeface="メイリオ"/>
                <a:cs typeface="メイリオ"/>
              </a:rPr>
              <a:t>283-</a:t>
            </a:r>
            <a:r>
              <a:rPr dirty="0" sz="600" spc="-30">
                <a:solidFill>
                  <a:srgbClr val="201F1F"/>
                </a:solidFill>
                <a:latin typeface="メイリオ"/>
                <a:cs typeface="メイリオ"/>
              </a:rPr>
              <a:t> </a:t>
            </a:r>
            <a:r>
              <a:rPr dirty="0" sz="600">
                <a:solidFill>
                  <a:srgbClr val="201F1F"/>
                </a:solidFill>
                <a:latin typeface="メイリオ"/>
                <a:cs typeface="メイリオ"/>
              </a:rPr>
              <a:t>294,</a:t>
            </a:r>
            <a:r>
              <a:rPr dirty="0" sz="600" spc="-25">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283210" marR="57785" indent="-144780">
              <a:lnSpc>
                <a:spcPct val="100000"/>
              </a:lnSpc>
              <a:spcBef>
                <a:spcPts val="405"/>
              </a:spcBef>
            </a:pPr>
            <a:r>
              <a:rPr dirty="0" sz="600">
                <a:solidFill>
                  <a:srgbClr val="201F1F"/>
                </a:solidFill>
                <a:latin typeface="メイリオ"/>
                <a:cs typeface="メイリオ"/>
              </a:rPr>
              <a:t>2.</a:t>
            </a:r>
            <a:r>
              <a:rPr dirty="0" sz="600" spc="300">
                <a:solidFill>
                  <a:srgbClr val="201F1F"/>
                </a:solidFill>
                <a:latin typeface="メイリオ"/>
                <a:cs typeface="メイリオ"/>
              </a:rPr>
              <a:t> </a:t>
            </a:r>
            <a:r>
              <a:rPr dirty="0" sz="600">
                <a:solidFill>
                  <a:srgbClr val="201F1F"/>
                </a:solidFill>
                <a:latin typeface="メイリオ"/>
                <a:cs typeface="メイリオ"/>
              </a:rPr>
              <a:t>Brown</a:t>
            </a:r>
            <a:r>
              <a:rPr dirty="0" sz="600" spc="-25">
                <a:solidFill>
                  <a:srgbClr val="201F1F"/>
                </a:solidFill>
                <a:latin typeface="メイリオ"/>
                <a:cs typeface="メイリオ"/>
              </a:rPr>
              <a:t> </a:t>
            </a:r>
            <a:r>
              <a:rPr dirty="0" sz="600">
                <a:solidFill>
                  <a:srgbClr val="201F1F"/>
                </a:solidFill>
                <a:latin typeface="メイリオ"/>
                <a:cs typeface="メイリオ"/>
              </a:rPr>
              <a:t>AMC,</a:t>
            </a:r>
            <a:r>
              <a:rPr dirty="0" sz="600" spc="-25">
                <a:solidFill>
                  <a:srgbClr val="201F1F"/>
                </a:solidFill>
                <a:latin typeface="メイリオ"/>
                <a:cs typeface="メイリオ"/>
              </a:rPr>
              <a:t> </a:t>
            </a:r>
            <a:r>
              <a:rPr dirty="0" sz="600">
                <a:solidFill>
                  <a:srgbClr val="201F1F"/>
                </a:solidFill>
                <a:latin typeface="メイリオ"/>
                <a:cs typeface="メイリオ"/>
              </a:rPr>
              <a:t>Gervais</a:t>
            </a:r>
            <a:r>
              <a:rPr dirty="0" sz="600" spc="-15">
                <a:solidFill>
                  <a:srgbClr val="201F1F"/>
                </a:solidFill>
                <a:latin typeface="メイリオ"/>
                <a:cs typeface="メイリオ"/>
              </a:rPr>
              <a:t> </a:t>
            </a:r>
            <a:r>
              <a:rPr dirty="0" sz="600">
                <a:solidFill>
                  <a:srgbClr val="201F1F"/>
                </a:solidFill>
                <a:latin typeface="メイリオ"/>
                <a:cs typeface="メイリオ"/>
              </a:rPr>
              <a:t>NJ.</a:t>
            </a:r>
            <a:r>
              <a:rPr dirty="0" sz="600" spc="-25">
                <a:solidFill>
                  <a:srgbClr val="201F1F"/>
                </a:solidFill>
                <a:latin typeface="メイリオ"/>
                <a:cs typeface="メイリオ"/>
              </a:rPr>
              <a:t> </a:t>
            </a:r>
            <a:r>
              <a:rPr dirty="0" sz="600">
                <a:solidFill>
                  <a:srgbClr val="201F1F"/>
                </a:solidFill>
                <a:latin typeface="メイリオ"/>
                <a:cs typeface="メイリオ"/>
              </a:rPr>
              <a:t>Role</a:t>
            </a:r>
            <a:r>
              <a:rPr dirty="0" sz="600" spc="-15">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ovarian</a:t>
            </a:r>
            <a:r>
              <a:rPr dirty="0" sz="600" spc="-20">
                <a:solidFill>
                  <a:srgbClr val="201F1F"/>
                </a:solidFill>
                <a:latin typeface="メイリオ"/>
                <a:cs typeface="メイリオ"/>
              </a:rPr>
              <a:t> </a:t>
            </a:r>
            <a:r>
              <a:rPr dirty="0" sz="600">
                <a:solidFill>
                  <a:srgbClr val="201F1F"/>
                </a:solidFill>
                <a:latin typeface="メイリオ"/>
                <a:cs typeface="メイリオ"/>
              </a:rPr>
              <a:t>hormones</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spc="-10">
                <a:solidFill>
                  <a:srgbClr val="201F1F"/>
                </a:solidFill>
                <a:latin typeface="メイリオ"/>
                <a:cs typeface="メイリオ"/>
              </a:rPr>
              <a:t>modulation</a:t>
            </a:r>
            <a:r>
              <a:rPr dirty="0" sz="600" spc="500">
                <a:solidFill>
                  <a:srgbClr val="201F1F"/>
                </a:solidFill>
                <a:latin typeface="メイリオ"/>
                <a:cs typeface="メイリオ"/>
              </a:rPr>
              <a:t> </a:t>
            </a:r>
            <a:r>
              <a:rPr dirty="0" sz="600">
                <a:solidFill>
                  <a:srgbClr val="201F1F"/>
                </a:solidFill>
                <a:latin typeface="メイリオ"/>
                <a:cs typeface="メイリオ"/>
              </a:rPr>
              <a:t>of</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in</a:t>
            </a:r>
            <a:r>
              <a:rPr dirty="0" sz="600" spc="-10">
                <a:solidFill>
                  <a:srgbClr val="201F1F"/>
                </a:solidFill>
                <a:latin typeface="メイリオ"/>
                <a:cs typeface="メイリオ"/>
              </a:rPr>
              <a:t> </a:t>
            </a:r>
            <a:r>
              <a:rPr dirty="0" sz="600">
                <a:solidFill>
                  <a:srgbClr val="201F1F"/>
                </a:solidFill>
                <a:latin typeface="メイリオ"/>
                <a:cs typeface="メイリオ"/>
              </a:rPr>
              <a:t>females</a:t>
            </a:r>
            <a:r>
              <a:rPr dirty="0" sz="600" spc="-15">
                <a:solidFill>
                  <a:srgbClr val="201F1F"/>
                </a:solidFill>
                <a:latin typeface="メイリオ"/>
                <a:cs typeface="メイリオ"/>
              </a:rPr>
              <a:t> </a:t>
            </a:r>
            <a:r>
              <a:rPr dirty="0" sz="600">
                <a:solidFill>
                  <a:srgbClr val="201F1F"/>
                </a:solidFill>
                <a:latin typeface="メイリオ"/>
                <a:cs typeface="メイリオ"/>
              </a:rPr>
              <a:t>across</a:t>
            </a:r>
            <a:r>
              <a:rPr dirty="0" sz="600" spc="-5">
                <a:solidFill>
                  <a:srgbClr val="201F1F"/>
                </a:solidFill>
                <a:latin typeface="メイリオ"/>
                <a:cs typeface="メイリオ"/>
              </a:rPr>
              <a:t> </a:t>
            </a:r>
            <a:r>
              <a:rPr dirty="0" sz="600">
                <a:solidFill>
                  <a:srgbClr val="201F1F"/>
                </a:solidFill>
                <a:latin typeface="メイリオ"/>
                <a:cs typeface="メイリオ"/>
              </a:rPr>
              <a:t>the</a:t>
            </a:r>
            <a:r>
              <a:rPr dirty="0" sz="600" spc="-10">
                <a:solidFill>
                  <a:srgbClr val="201F1F"/>
                </a:solidFill>
                <a:latin typeface="メイリオ"/>
                <a:cs typeface="メイリオ"/>
              </a:rPr>
              <a:t> </a:t>
            </a:r>
            <a:r>
              <a:rPr dirty="0" sz="600">
                <a:solidFill>
                  <a:srgbClr val="201F1F"/>
                </a:solidFill>
                <a:latin typeface="メイリオ"/>
                <a:cs typeface="メイリオ"/>
              </a:rPr>
              <a:t>adult</a:t>
            </a:r>
            <a:r>
              <a:rPr dirty="0" sz="600" spc="-20">
                <a:solidFill>
                  <a:srgbClr val="201F1F"/>
                </a:solidFill>
                <a:latin typeface="メイリオ"/>
                <a:cs typeface="メイリオ"/>
              </a:rPr>
              <a:t> </a:t>
            </a:r>
            <a:r>
              <a:rPr dirty="0" sz="600">
                <a:solidFill>
                  <a:srgbClr val="201F1F"/>
                </a:solidFill>
                <a:latin typeface="メイリオ"/>
                <a:cs typeface="メイリオ"/>
              </a:rPr>
              <a:t>lifespan.</a:t>
            </a:r>
            <a:r>
              <a:rPr dirty="0" sz="600" spc="-10">
                <a:solidFill>
                  <a:srgbClr val="201F1F"/>
                </a:solidFill>
                <a:latin typeface="メイリオ"/>
                <a:cs typeface="メイリオ"/>
              </a:rPr>
              <a:t> Endocrinology</a:t>
            </a:r>
            <a:r>
              <a:rPr dirty="0" sz="600" spc="-15">
                <a:solidFill>
                  <a:srgbClr val="201F1F"/>
                </a:solidFill>
                <a:latin typeface="メイリオ"/>
                <a:cs typeface="メイリオ"/>
              </a:rPr>
              <a:t> </a:t>
            </a:r>
            <a:r>
              <a:rPr dirty="0" sz="600" spc="-20">
                <a:solidFill>
                  <a:srgbClr val="201F1F"/>
                </a:solidFill>
                <a:latin typeface="メイリオ"/>
                <a:cs typeface="メイリオ"/>
              </a:rPr>
              <a:t>161:</a:t>
            </a:r>
            <a:r>
              <a:rPr dirty="0" sz="600" spc="500">
                <a:solidFill>
                  <a:srgbClr val="201F1F"/>
                </a:solidFill>
                <a:latin typeface="メイリオ"/>
                <a:cs typeface="メイリオ"/>
              </a:rPr>
              <a:t> </a:t>
            </a:r>
            <a:r>
              <a:rPr dirty="0" sz="600">
                <a:solidFill>
                  <a:srgbClr val="201F1F"/>
                </a:solidFill>
                <a:latin typeface="メイリオ"/>
                <a:cs typeface="メイリオ"/>
              </a:rPr>
              <a:t>bqaa128,</a:t>
            </a:r>
            <a:r>
              <a:rPr dirty="0" sz="600" spc="-45">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marL="283210" marR="73025" indent="-144780">
              <a:lnSpc>
                <a:spcPct val="100000"/>
              </a:lnSpc>
              <a:spcBef>
                <a:spcPts val="400"/>
              </a:spcBef>
            </a:pPr>
            <a:r>
              <a:rPr dirty="0" sz="600">
                <a:solidFill>
                  <a:srgbClr val="201F1F"/>
                </a:solidFill>
                <a:latin typeface="メイリオ"/>
                <a:cs typeface="メイリオ"/>
              </a:rPr>
              <a:t>3.</a:t>
            </a:r>
            <a:r>
              <a:rPr dirty="0" sz="600" spc="295">
                <a:solidFill>
                  <a:srgbClr val="201F1F"/>
                </a:solidFill>
                <a:latin typeface="メイリオ"/>
                <a:cs typeface="メイリオ"/>
              </a:rPr>
              <a:t> </a:t>
            </a:r>
            <a:r>
              <a:rPr dirty="0" sz="600">
                <a:solidFill>
                  <a:srgbClr val="201F1F"/>
                </a:solidFill>
                <a:latin typeface="メイリオ"/>
                <a:cs typeface="メイリオ"/>
              </a:rPr>
              <a:t>Seeman</a:t>
            </a:r>
            <a:r>
              <a:rPr dirty="0" sz="600" spc="-20">
                <a:solidFill>
                  <a:srgbClr val="201F1F"/>
                </a:solidFill>
                <a:latin typeface="メイリオ"/>
                <a:cs typeface="メイリオ"/>
              </a:rPr>
              <a:t> </a:t>
            </a:r>
            <a:r>
              <a:rPr dirty="0" sz="600">
                <a:solidFill>
                  <a:srgbClr val="201F1F"/>
                </a:solidFill>
                <a:latin typeface="メイリオ"/>
                <a:cs typeface="メイリオ"/>
              </a:rPr>
              <a:t>MV.</a:t>
            </a:r>
            <a:r>
              <a:rPr dirty="0" sz="600" spc="-25">
                <a:solidFill>
                  <a:srgbClr val="201F1F"/>
                </a:solidFill>
                <a:latin typeface="メイリオ"/>
                <a:cs typeface="メイリオ"/>
              </a:rPr>
              <a:t> </a:t>
            </a:r>
            <a:r>
              <a:rPr dirty="0" sz="600">
                <a:solidFill>
                  <a:srgbClr val="201F1F"/>
                </a:solidFill>
                <a:latin typeface="メイリオ"/>
                <a:cs typeface="メイリオ"/>
              </a:rPr>
              <a:t>Why</a:t>
            </a:r>
            <a:r>
              <a:rPr dirty="0" sz="600" spc="-25">
                <a:solidFill>
                  <a:srgbClr val="201F1F"/>
                </a:solidFill>
                <a:latin typeface="メイリオ"/>
                <a:cs typeface="メイリオ"/>
              </a:rPr>
              <a:t> </a:t>
            </a:r>
            <a:r>
              <a:rPr dirty="0" sz="600">
                <a:solidFill>
                  <a:srgbClr val="201F1F"/>
                </a:solidFill>
                <a:latin typeface="メイリオ"/>
                <a:cs typeface="メイリオ"/>
              </a:rPr>
              <a:t>are</a:t>
            </a:r>
            <a:r>
              <a:rPr dirty="0" sz="600" spc="-20">
                <a:solidFill>
                  <a:srgbClr val="201F1F"/>
                </a:solidFill>
                <a:latin typeface="メイリオ"/>
                <a:cs typeface="メイリオ"/>
              </a:rPr>
              <a:t> </a:t>
            </a:r>
            <a:r>
              <a:rPr dirty="0" sz="600">
                <a:solidFill>
                  <a:srgbClr val="201F1F"/>
                </a:solidFill>
                <a:latin typeface="メイリオ"/>
                <a:cs typeface="メイリオ"/>
              </a:rPr>
              <a:t>women</a:t>
            </a:r>
            <a:r>
              <a:rPr dirty="0" sz="600" spc="-15">
                <a:solidFill>
                  <a:srgbClr val="201F1F"/>
                </a:solidFill>
                <a:latin typeface="メイリオ"/>
                <a:cs typeface="メイリオ"/>
              </a:rPr>
              <a:t> </a:t>
            </a:r>
            <a:r>
              <a:rPr dirty="0" sz="600">
                <a:solidFill>
                  <a:srgbClr val="201F1F"/>
                </a:solidFill>
                <a:latin typeface="メイリオ"/>
                <a:cs typeface="メイリオ"/>
              </a:rPr>
              <a:t>prone</a:t>
            </a:r>
            <a:r>
              <a:rPr dirty="0" sz="600" spc="-20">
                <a:solidFill>
                  <a:srgbClr val="201F1F"/>
                </a:solidFill>
                <a:latin typeface="メイリオ"/>
                <a:cs typeface="メイリオ"/>
              </a:rPr>
              <a:t> </a:t>
            </a:r>
            <a:r>
              <a:rPr dirty="0" sz="600">
                <a:solidFill>
                  <a:srgbClr val="201F1F"/>
                </a:solidFill>
                <a:latin typeface="メイリオ"/>
                <a:cs typeface="メイリオ"/>
              </a:rPr>
              <a:t>to</a:t>
            </a:r>
            <a:r>
              <a:rPr dirty="0" sz="600" spc="-15">
                <a:solidFill>
                  <a:srgbClr val="201F1F"/>
                </a:solidFill>
                <a:latin typeface="メイリオ"/>
                <a:cs typeface="メイリオ"/>
              </a:rPr>
              <a:t> </a:t>
            </a:r>
            <a:r>
              <a:rPr dirty="0" sz="600">
                <a:solidFill>
                  <a:srgbClr val="201F1F"/>
                </a:solidFill>
                <a:latin typeface="メイリオ"/>
                <a:cs typeface="メイリオ"/>
              </a:rPr>
              <a:t>restless</a:t>
            </a:r>
            <a:r>
              <a:rPr dirty="0" sz="600" spc="-35">
                <a:solidFill>
                  <a:srgbClr val="201F1F"/>
                </a:solidFill>
                <a:latin typeface="メイリオ"/>
                <a:cs typeface="メイリオ"/>
              </a:rPr>
              <a:t> </a:t>
            </a:r>
            <a:r>
              <a:rPr dirty="0" sz="600">
                <a:solidFill>
                  <a:srgbClr val="201F1F"/>
                </a:solidFill>
                <a:latin typeface="メイリオ"/>
                <a:cs typeface="メイリオ"/>
              </a:rPr>
              <a:t>legs</a:t>
            </a:r>
            <a:r>
              <a:rPr dirty="0" sz="600" spc="-30">
                <a:solidFill>
                  <a:srgbClr val="201F1F"/>
                </a:solidFill>
                <a:latin typeface="メイリオ"/>
                <a:cs typeface="メイリオ"/>
              </a:rPr>
              <a:t> </a:t>
            </a:r>
            <a:r>
              <a:rPr dirty="0" sz="600">
                <a:solidFill>
                  <a:srgbClr val="201F1F"/>
                </a:solidFill>
                <a:latin typeface="メイリオ"/>
                <a:cs typeface="メイリオ"/>
              </a:rPr>
              <a:t>syndrome?</a:t>
            </a:r>
            <a:r>
              <a:rPr dirty="0" sz="600" spc="-15">
                <a:solidFill>
                  <a:srgbClr val="201F1F"/>
                </a:solidFill>
                <a:latin typeface="メイリオ"/>
                <a:cs typeface="メイリオ"/>
              </a:rPr>
              <a:t> </a:t>
            </a:r>
            <a:r>
              <a:rPr dirty="0" sz="600">
                <a:solidFill>
                  <a:srgbClr val="201F1F"/>
                </a:solidFill>
                <a:latin typeface="メイリオ"/>
                <a:cs typeface="メイリオ"/>
              </a:rPr>
              <a:t>Int</a:t>
            </a:r>
            <a:r>
              <a:rPr dirty="0" sz="600" spc="-30">
                <a:solidFill>
                  <a:srgbClr val="201F1F"/>
                </a:solidFill>
                <a:latin typeface="メイリオ"/>
                <a:cs typeface="メイリオ"/>
              </a:rPr>
              <a:t> </a:t>
            </a:r>
            <a:r>
              <a:rPr dirty="0" sz="600" spc="-50">
                <a:solidFill>
                  <a:srgbClr val="201F1F"/>
                </a:solidFill>
                <a:latin typeface="メイリオ"/>
                <a:cs typeface="メイリオ"/>
              </a:rPr>
              <a:t>J</a:t>
            </a:r>
            <a:r>
              <a:rPr dirty="0" sz="600" spc="500">
                <a:solidFill>
                  <a:srgbClr val="201F1F"/>
                </a:solidFill>
                <a:latin typeface="メイリオ"/>
                <a:cs typeface="メイリオ"/>
              </a:rPr>
              <a:t> </a:t>
            </a:r>
            <a:r>
              <a:rPr dirty="0" sz="600">
                <a:solidFill>
                  <a:srgbClr val="201F1F"/>
                </a:solidFill>
                <a:latin typeface="メイリオ"/>
                <a:cs typeface="メイリオ"/>
              </a:rPr>
              <a:t>Environ</a:t>
            </a:r>
            <a:r>
              <a:rPr dirty="0" sz="600" spc="-25">
                <a:solidFill>
                  <a:srgbClr val="201F1F"/>
                </a:solidFill>
                <a:latin typeface="メイリオ"/>
                <a:cs typeface="メイリオ"/>
              </a:rPr>
              <a:t> </a:t>
            </a:r>
            <a:r>
              <a:rPr dirty="0" sz="600">
                <a:solidFill>
                  <a:srgbClr val="201F1F"/>
                </a:solidFill>
                <a:latin typeface="メイリオ"/>
                <a:cs typeface="メイリオ"/>
              </a:rPr>
              <a:t>Res</a:t>
            </a:r>
            <a:r>
              <a:rPr dirty="0" sz="600" spc="-20">
                <a:solidFill>
                  <a:srgbClr val="201F1F"/>
                </a:solidFill>
                <a:latin typeface="メイリオ"/>
                <a:cs typeface="メイリオ"/>
              </a:rPr>
              <a:t> </a:t>
            </a:r>
            <a:r>
              <a:rPr dirty="0" sz="600">
                <a:solidFill>
                  <a:srgbClr val="201F1F"/>
                </a:solidFill>
                <a:latin typeface="メイリオ"/>
                <a:cs typeface="メイリオ"/>
              </a:rPr>
              <a:t>Public</a:t>
            </a:r>
            <a:r>
              <a:rPr dirty="0" sz="600" spc="-30">
                <a:solidFill>
                  <a:srgbClr val="201F1F"/>
                </a:solidFill>
                <a:latin typeface="メイリオ"/>
                <a:cs typeface="メイリオ"/>
              </a:rPr>
              <a:t> </a:t>
            </a:r>
            <a:r>
              <a:rPr dirty="0" sz="600">
                <a:solidFill>
                  <a:srgbClr val="201F1F"/>
                </a:solidFill>
                <a:latin typeface="メイリオ"/>
                <a:cs typeface="メイリオ"/>
              </a:rPr>
              <a:t>Health</a:t>
            </a:r>
            <a:r>
              <a:rPr dirty="0" sz="600" spc="-20">
                <a:solidFill>
                  <a:srgbClr val="201F1F"/>
                </a:solidFill>
                <a:latin typeface="メイリオ"/>
                <a:cs typeface="メイリオ"/>
              </a:rPr>
              <a:t> </a:t>
            </a:r>
            <a:r>
              <a:rPr dirty="0" sz="600">
                <a:solidFill>
                  <a:srgbClr val="201F1F"/>
                </a:solidFill>
                <a:latin typeface="メイリオ"/>
                <a:cs typeface="メイリオ"/>
              </a:rPr>
              <a:t>17:</a:t>
            </a:r>
            <a:r>
              <a:rPr dirty="0" sz="600" spc="-25">
                <a:solidFill>
                  <a:srgbClr val="201F1F"/>
                </a:solidFill>
                <a:latin typeface="メイリオ"/>
                <a:cs typeface="メイリオ"/>
              </a:rPr>
              <a:t> </a:t>
            </a:r>
            <a:r>
              <a:rPr dirty="0" sz="600">
                <a:solidFill>
                  <a:srgbClr val="201F1F"/>
                </a:solidFill>
                <a:latin typeface="メイリオ"/>
                <a:cs typeface="メイリオ"/>
              </a:rPr>
              <a:t>368,</a:t>
            </a:r>
            <a:r>
              <a:rPr dirty="0" sz="600" spc="-20">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marL="283210" marR="366395" indent="-144780">
              <a:lnSpc>
                <a:spcPct val="100000"/>
              </a:lnSpc>
              <a:spcBef>
                <a:spcPts val="395"/>
              </a:spcBef>
            </a:pPr>
            <a:r>
              <a:rPr dirty="0" sz="600">
                <a:solidFill>
                  <a:srgbClr val="201F1F"/>
                </a:solidFill>
                <a:latin typeface="メイリオ"/>
                <a:cs typeface="メイリオ"/>
              </a:rPr>
              <a:t>4</a:t>
            </a:r>
            <a:r>
              <a:rPr dirty="0" sz="600" spc="15">
                <a:solidFill>
                  <a:srgbClr val="201F1F"/>
                </a:solidFill>
                <a:latin typeface="メイリオ"/>
                <a:cs typeface="メイリオ"/>
              </a:rPr>
              <a:t>. 厚生労働省 日本人の食事摂取基準</a:t>
            </a:r>
            <a:r>
              <a:rPr dirty="0" sz="600" spc="-10">
                <a:solidFill>
                  <a:srgbClr val="201F1F"/>
                </a:solidFill>
                <a:latin typeface="メイリオ"/>
                <a:cs typeface="メイリオ"/>
              </a:rPr>
              <a:t>（2020</a:t>
            </a:r>
            <a:r>
              <a:rPr dirty="0" sz="600">
                <a:solidFill>
                  <a:srgbClr val="201F1F"/>
                </a:solidFill>
                <a:latin typeface="メイリオ"/>
                <a:cs typeface="メイリオ"/>
              </a:rPr>
              <a:t>年版</a:t>
            </a:r>
            <a:r>
              <a:rPr dirty="0" sz="600" spc="-50">
                <a:solidFill>
                  <a:srgbClr val="201F1F"/>
                </a:solidFill>
                <a:latin typeface="メイリオ"/>
                <a:cs typeface="メイリオ"/>
              </a:rPr>
              <a:t>）</a:t>
            </a:r>
            <a:r>
              <a:rPr dirty="0" sz="600" spc="500">
                <a:solidFill>
                  <a:srgbClr val="201F1F"/>
                </a:solidFill>
                <a:latin typeface="メイリオ"/>
                <a:cs typeface="メイリオ"/>
              </a:rPr>
              <a:t> </a:t>
            </a:r>
            <a:r>
              <a:rPr dirty="0" sz="600" spc="-10">
                <a:solidFill>
                  <a:srgbClr val="201F1F"/>
                </a:solidFill>
                <a:latin typeface="メイリオ"/>
                <a:cs typeface="メイリオ"/>
                <a:hlinkClick r:id="rId2"/>
              </a:rPr>
              <a:t>https://www.mhlw.go.jp/content/10904750/000586568.pdf</a:t>
            </a:r>
            <a:endParaRPr sz="600">
              <a:latin typeface="メイリオ"/>
              <a:cs typeface="メイリオ"/>
            </a:endParaRPr>
          </a:p>
          <a:p>
            <a:pPr marL="283210" marR="75565" indent="-144780">
              <a:lnSpc>
                <a:spcPct val="100000"/>
              </a:lnSpc>
              <a:spcBef>
                <a:spcPts val="409"/>
              </a:spcBef>
            </a:pPr>
            <a:r>
              <a:rPr dirty="0" sz="600">
                <a:solidFill>
                  <a:srgbClr val="201F1F"/>
                </a:solidFill>
                <a:latin typeface="メイリオ"/>
                <a:cs typeface="メイリオ"/>
              </a:rPr>
              <a:t>5.</a:t>
            </a:r>
            <a:r>
              <a:rPr dirty="0" sz="600" spc="315">
                <a:solidFill>
                  <a:srgbClr val="201F1F"/>
                </a:solidFill>
                <a:latin typeface="メイリオ"/>
                <a:cs typeface="メイリオ"/>
              </a:rPr>
              <a:t> </a:t>
            </a:r>
            <a:r>
              <a:rPr dirty="0" sz="600">
                <a:solidFill>
                  <a:srgbClr val="201F1F"/>
                </a:solidFill>
                <a:latin typeface="メイリオ"/>
                <a:cs typeface="メイリオ"/>
              </a:rPr>
              <a:t>Balserak</a:t>
            </a:r>
            <a:r>
              <a:rPr dirty="0" sz="600" spc="-25">
                <a:solidFill>
                  <a:srgbClr val="201F1F"/>
                </a:solidFill>
                <a:latin typeface="メイリオ"/>
                <a:cs typeface="メイリオ"/>
              </a:rPr>
              <a:t> </a:t>
            </a:r>
            <a:r>
              <a:rPr dirty="0" sz="600">
                <a:solidFill>
                  <a:srgbClr val="201F1F"/>
                </a:solidFill>
                <a:latin typeface="メイリオ"/>
                <a:cs typeface="メイリオ"/>
              </a:rPr>
              <a:t>BI,</a:t>
            </a:r>
            <a:r>
              <a:rPr dirty="0" sz="600" spc="-30">
                <a:solidFill>
                  <a:srgbClr val="201F1F"/>
                </a:solidFill>
                <a:latin typeface="メイリオ"/>
                <a:cs typeface="メイリオ"/>
              </a:rPr>
              <a:t> </a:t>
            </a:r>
            <a:r>
              <a:rPr dirty="0" sz="600">
                <a:solidFill>
                  <a:srgbClr val="201F1F"/>
                </a:solidFill>
                <a:latin typeface="メイリオ"/>
                <a:cs typeface="メイリオ"/>
              </a:rPr>
              <a:t>O’Brien</a:t>
            </a:r>
            <a:r>
              <a:rPr dirty="0" sz="600" spc="-20">
                <a:solidFill>
                  <a:srgbClr val="201F1F"/>
                </a:solidFill>
                <a:latin typeface="メイリオ"/>
                <a:cs typeface="メイリオ"/>
              </a:rPr>
              <a:t> </a:t>
            </a:r>
            <a:r>
              <a:rPr dirty="0" sz="600">
                <a:solidFill>
                  <a:srgbClr val="201F1F"/>
                </a:solidFill>
                <a:latin typeface="メイリオ"/>
                <a:cs typeface="メイリオ"/>
              </a:rPr>
              <a:t>LM,</a:t>
            </a:r>
            <a:r>
              <a:rPr dirty="0" sz="600" spc="-20">
                <a:solidFill>
                  <a:srgbClr val="201F1F"/>
                </a:solidFill>
                <a:latin typeface="メイリオ"/>
                <a:cs typeface="メイリオ"/>
              </a:rPr>
              <a:t> </a:t>
            </a:r>
            <a:r>
              <a:rPr dirty="0" sz="600">
                <a:solidFill>
                  <a:srgbClr val="201F1F"/>
                </a:solidFill>
                <a:latin typeface="メイリオ"/>
                <a:cs typeface="メイリオ"/>
              </a:rPr>
              <a:t>Bei</a:t>
            </a:r>
            <a:r>
              <a:rPr dirty="0" sz="600" spc="-20">
                <a:solidFill>
                  <a:srgbClr val="201F1F"/>
                </a:solidFill>
                <a:latin typeface="メイリオ"/>
                <a:cs typeface="メイリオ"/>
              </a:rPr>
              <a:t> </a:t>
            </a:r>
            <a:r>
              <a:rPr dirty="0" sz="600">
                <a:solidFill>
                  <a:srgbClr val="201F1F"/>
                </a:solidFill>
                <a:latin typeface="メイリオ"/>
                <a:cs typeface="メイリオ"/>
              </a:rPr>
              <a:t>B.</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15">
                <a:solidFill>
                  <a:srgbClr val="201F1F"/>
                </a:solidFill>
                <a:latin typeface="メイリオ"/>
                <a:cs typeface="メイリオ"/>
              </a:rPr>
              <a:t> </a:t>
            </a:r>
            <a:r>
              <a:rPr dirty="0" sz="600">
                <a:solidFill>
                  <a:srgbClr val="201F1F"/>
                </a:solidFill>
                <a:latin typeface="メイリオ"/>
                <a:cs typeface="メイリオ"/>
              </a:rPr>
              <a:t>disorders</a:t>
            </a:r>
            <a:r>
              <a:rPr dirty="0" sz="600" spc="-25">
                <a:solidFill>
                  <a:srgbClr val="201F1F"/>
                </a:solidFill>
                <a:latin typeface="メイリオ"/>
                <a:cs typeface="メイリオ"/>
              </a:rPr>
              <a:t> </a:t>
            </a:r>
            <a:r>
              <a:rPr dirty="0" sz="600" spc="-10">
                <a:solidFill>
                  <a:srgbClr val="201F1F"/>
                </a:solidFill>
                <a:latin typeface="メイリオ"/>
                <a:cs typeface="メイリオ"/>
              </a:rPr>
              <a:t>associated</a:t>
            </a:r>
            <a:r>
              <a:rPr dirty="0" sz="600" spc="500">
                <a:solidFill>
                  <a:srgbClr val="201F1F"/>
                </a:solidFill>
                <a:latin typeface="メイリオ"/>
                <a:cs typeface="メイリオ"/>
              </a:rPr>
              <a:t> </a:t>
            </a:r>
            <a:r>
              <a:rPr dirty="0" sz="600">
                <a:solidFill>
                  <a:srgbClr val="201F1F"/>
                </a:solidFill>
                <a:latin typeface="メイリオ"/>
                <a:cs typeface="メイリオ"/>
              </a:rPr>
              <a:t>with</a:t>
            </a:r>
            <a:r>
              <a:rPr dirty="0" sz="600" spc="-40">
                <a:solidFill>
                  <a:srgbClr val="201F1F"/>
                </a:solidFill>
                <a:latin typeface="メイリオ"/>
                <a:cs typeface="メイリオ"/>
              </a:rPr>
              <a:t> </a:t>
            </a:r>
            <a:r>
              <a:rPr dirty="0" sz="600">
                <a:solidFill>
                  <a:srgbClr val="201F1F"/>
                </a:solidFill>
                <a:latin typeface="メイリオ"/>
                <a:cs typeface="メイリオ"/>
              </a:rPr>
              <a:t>pregnancy.</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20">
                <a:solidFill>
                  <a:srgbClr val="201F1F"/>
                </a:solidFill>
                <a:latin typeface="メイリオ"/>
                <a:cs typeface="メイリオ"/>
              </a:rPr>
              <a:t> </a:t>
            </a:r>
            <a:r>
              <a:rPr dirty="0" sz="600">
                <a:solidFill>
                  <a:srgbClr val="201F1F"/>
                </a:solidFill>
                <a:latin typeface="メイリオ"/>
                <a:cs typeface="メイリオ"/>
              </a:rPr>
              <a:t>Principles</a:t>
            </a:r>
            <a:r>
              <a:rPr dirty="0" sz="600" spc="-35">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Practice</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Medicine</a:t>
            </a:r>
            <a:r>
              <a:rPr dirty="0" sz="600" spc="-35">
                <a:solidFill>
                  <a:srgbClr val="201F1F"/>
                </a:solidFill>
                <a:latin typeface="メイリオ"/>
                <a:cs typeface="メイリオ"/>
              </a:rPr>
              <a:t> </a:t>
            </a:r>
            <a:r>
              <a:rPr dirty="0" sz="600" spc="-20">
                <a:solidFill>
                  <a:srgbClr val="201F1F"/>
                </a:solidFill>
                <a:latin typeface="メイリオ"/>
                <a:cs typeface="メイリオ"/>
              </a:rPr>
              <a:t>7th.</a:t>
            </a:r>
            <a:r>
              <a:rPr dirty="0" sz="600" spc="500">
                <a:solidFill>
                  <a:srgbClr val="201F1F"/>
                </a:solidFill>
                <a:latin typeface="メイリオ"/>
                <a:cs typeface="メイリオ"/>
              </a:rPr>
              <a:t> </a:t>
            </a:r>
            <a:r>
              <a:rPr dirty="0" sz="600">
                <a:solidFill>
                  <a:srgbClr val="201F1F"/>
                </a:solidFill>
                <a:latin typeface="メイリオ"/>
                <a:cs typeface="メイリオ"/>
              </a:rPr>
              <a:t>Kryger</a:t>
            </a:r>
            <a:r>
              <a:rPr dirty="0" sz="600" spc="-10">
                <a:solidFill>
                  <a:srgbClr val="201F1F"/>
                </a:solidFill>
                <a:latin typeface="メイリオ"/>
                <a:cs typeface="メイリオ"/>
              </a:rPr>
              <a:t> </a:t>
            </a:r>
            <a:r>
              <a:rPr dirty="0" sz="600">
                <a:solidFill>
                  <a:srgbClr val="201F1F"/>
                </a:solidFill>
                <a:latin typeface="メイリオ"/>
                <a:cs typeface="メイリオ"/>
              </a:rPr>
              <a:t>MH.</a:t>
            </a:r>
            <a:r>
              <a:rPr dirty="0" sz="600" spc="-10">
                <a:solidFill>
                  <a:srgbClr val="201F1F"/>
                </a:solidFill>
                <a:latin typeface="メイリオ"/>
                <a:cs typeface="メイリオ"/>
              </a:rPr>
              <a:t> </a:t>
            </a:r>
            <a:r>
              <a:rPr dirty="0" sz="600">
                <a:solidFill>
                  <a:srgbClr val="201F1F"/>
                </a:solidFill>
                <a:latin typeface="メイリオ"/>
                <a:cs typeface="メイリオ"/>
              </a:rPr>
              <a:t>Roth</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5">
                <a:solidFill>
                  <a:srgbClr val="201F1F"/>
                </a:solidFill>
                <a:latin typeface="メイリオ"/>
                <a:cs typeface="メイリオ"/>
              </a:rPr>
              <a:t> </a:t>
            </a:r>
            <a:r>
              <a:rPr dirty="0" sz="600">
                <a:solidFill>
                  <a:srgbClr val="201F1F"/>
                </a:solidFill>
                <a:latin typeface="メイリオ"/>
                <a:cs typeface="メイリオ"/>
              </a:rPr>
              <a:t>Goldstein</a:t>
            </a:r>
            <a:r>
              <a:rPr dirty="0" sz="600" spc="-30">
                <a:solidFill>
                  <a:srgbClr val="201F1F"/>
                </a:solidFill>
                <a:latin typeface="メイリオ"/>
                <a:cs typeface="メイリオ"/>
              </a:rPr>
              <a:t> </a:t>
            </a:r>
            <a:r>
              <a:rPr dirty="0" sz="600">
                <a:solidFill>
                  <a:srgbClr val="201F1F"/>
                </a:solidFill>
                <a:latin typeface="メイリオ"/>
                <a:cs typeface="メイリオ"/>
              </a:rPr>
              <a:t>CA</a:t>
            </a:r>
            <a:r>
              <a:rPr dirty="0" sz="600" spc="-10">
                <a:solidFill>
                  <a:srgbClr val="201F1F"/>
                </a:solidFill>
                <a:latin typeface="メイリオ"/>
                <a:cs typeface="メイリオ"/>
              </a:rPr>
              <a:t> </a:t>
            </a:r>
            <a:r>
              <a:rPr dirty="0" sz="600">
                <a:solidFill>
                  <a:srgbClr val="201F1F"/>
                </a:solidFill>
                <a:latin typeface="メイリオ"/>
                <a:cs typeface="メイリオ"/>
              </a:rPr>
              <a:t>(Eds).</a:t>
            </a:r>
            <a:r>
              <a:rPr dirty="0" sz="600" spc="-20">
                <a:solidFill>
                  <a:srgbClr val="201F1F"/>
                </a:solidFill>
                <a:latin typeface="メイリオ"/>
                <a:cs typeface="メイリオ"/>
              </a:rPr>
              <a:t> </a:t>
            </a:r>
            <a:r>
              <a:rPr dirty="0" sz="600">
                <a:solidFill>
                  <a:srgbClr val="201F1F"/>
                </a:solidFill>
                <a:latin typeface="メイリオ"/>
                <a:cs typeface="メイリオ"/>
              </a:rPr>
              <a:t>Elsevier;</a:t>
            </a:r>
            <a:r>
              <a:rPr dirty="0" sz="600" spc="-20">
                <a:solidFill>
                  <a:srgbClr val="201F1F"/>
                </a:solidFill>
                <a:latin typeface="メイリオ"/>
                <a:cs typeface="メイリオ"/>
              </a:rPr>
              <a:t> </a:t>
            </a:r>
            <a:r>
              <a:rPr dirty="0" sz="600" spc="-10">
                <a:solidFill>
                  <a:srgbClr val="201F1F"/>
                </a:solidFill>
                <a:latin typeface="メイリオ"/>
                <a:cs typeface="メイリオ"/>
              </a:rPr>
              <a:t>Philadelphia,</a:t>
            </a:r>
            <a:r>
              <a:rPr dirty="0" sz="600" spc="-20">
                <a:solidFill>
                  <a:srgbClr val="201F1F"/>
                </a:solidFill>
                <a:latin typeface="メイリオ"/>
                <a:cs typeface="メイリオ"/>
              </a:rPr>
              <a:t> </a:t>
            </a:r>
            <a:r>
              <a:rPr dirty="0" sz="600" spc="-10">
                <a:solidFill>
                  <a:srgbClr val="201F1F"/>
                </a:solidFill>
                <a:latin typeface="メイリオ"/>
                <a:cs typeface="メイリオ"/>
              </a:rPr>
              <a:t>2022,</a:t>
            </a:r>
            <a:r>
              <a:rPr dirty="0" sz="600" spc="500">
                <a:solidFill>
                  <a:srgbClr val="201F1F"/>
                </a:solidFill>
                <a:latin typeface="メイリオ"/>
                <a:cs typeface="メイリオ"/>
              </a:rPr>
              <a:t> </a:t>
            </a:r>
            <a:r>
              <a:rPr dirty="0" sz="600" spc="-10">
                <a:solidFill>
                  <a:srgbClr val="201F1F"/>
                </a:solidFill>
                <a:latin typeface="メイリオ"/>
                <a:cs typeface="メイリオ"/>
              </a:rPr>
              <a:t>pp.1751-</a:t>
            </a:r>
            <a:r>
              <a:rPr dirty="0" sz="600" spc="-20">
                <a:solidFill>
                  <a:srgbClr val="201F1F"/>
                </a:solidFill>
                <a:latin typeface="メイリオ"/>
                <a:cs typeface="メイリオ"/>
              </a:rPr>
              <a:t>1763</a:t>
            </a:r>
            <a:endParaRPr sz="600">
              <a:latin typeface="メイリオ"/>
              <a:cs typeface="メイリオ"/>
            </a:endParaRPr>
          </a:p>
          <a:p>
            <a:pPr marL="283210" marR="63500" indent="-144780">
              <a:lnSpc>
                <a:spcPct val="100000"/>
              </a:lnSpc>
              <a:spcBef>
                <a:spcPts val="395"/>
              </a:spcBef>
            </a:pPr>
            <a:r>
              <a:rPr dirty="0" sz="600">
                <a:solidFill>
                  <a:srgbClr val="201F1F"/>
                </a:solidFill>
                <a:latin typeface="メイリオ"/>
                <a:cs typeface="メイリオ"/>
              </a:rPr>
              <a:t>6.</a:t>
            </a:r>
            <a:r>
              <a:rPr dirty="0" sz="600" spc="305">
                <a:solidFill>
                  <a:srgbClr val="201F1F"/>
                </a:solidFill>
                <a:latin typeface="メイリオ"/>
                <a:cs typeface="メイリオ"/>
              </a:rPr>
              <a:t> </a:t>
            </a:r>
            <a:r>
              <a:rPr dirty="0" sz="600">
                <a:solidFill>
                  <a:srgbClr val="201F1F"/>
                </a:solidFill>
                <a:latin typeface="メイリオ"/>
                <a:cs typeface="メイリオ"/>
              </a:rPr>
              <a:t>Kawakami</a:t>
            </a:r>
            <a:r>
              <a:rPr dirty="0" sz="600" spc="-25">
                <a:solidFill>
                  <a:srgbClr val="201F1F"/>
                </a:solidFill>
                <a:latin typeface="メイリオ"/>
                <a:cs typeface="メイリオ"/>
              </a:rPr>
              <a:t> </a:t>
            </a:r>
            <a:r>
              <a:rPr dirty="0" sz="600">
                <a:solidFill>
                  <a:srgbClr val="201F1F"/>
                </a:solidFill>
                <a:latin typeface="メイリオ"/>
                <a:cs typeface="メイリオ"/>
              </a:rPr>
              <a:t>S,</a:t>
            </a:r>
            <a:r>
              <a:rPr dirty="0" sz="600" spc="-30">
                <a:solidFill>
                  <a:srgbClr val="201F1F"/>
                </a:solidFill>
                <a:latin typeface="メイリオ"/>
                <a:cs typeface="メイリオ"/>
              </a:rPr>
              <a:t> </a:t>
            </a:r>
            <a:r>
              <a:rPr dirty="0" sz="600">
                <a:solidFill>
                  <a:srgbClr val="201F1F"/>
                </a:solidFill>
                <a:latin typeface="メイリオ"/>
                <a:cs typeface="メイリオ"/>
              </a:rPr>
              <a:t>Ikegami</a:t>
            </a:r>
            <a:r>
              <a:rPr dirty="0" sz="600" spc="-25">
                <a:solidFill>
                  <a:srgbClr val="201F1F"/>
                </a:solidFill>
                <a:latin typeface="メイリオ"/>
                <a:cs typeface="メイリオ"/>
              </a:rPr>
              <a:t> </a:t>
            </a:r>
            <a:r>
              <a:rPr dirty="0" sz="600">
                <a:solidFill>
                  <a:srgbClr val="201F1F"/>
                </a:solidFill>
                <a:latin typeface="メイリオ"/>
                <a:cs typeface="メイリオ"/>
              </a:rPr>
              <a:t>A,</a:t>
            </a:r>
            <a:r>
              <a:rPr dirty="0" sz="600" spc="-10">
                <a:solidFill>
                  <a:srgbClr val="201F1F"/>
                </a:solidFill>
                <a:latin typeface="メイリオ"/>
                <a:cs typeface="メイリオ"/>
              </a:rPr>
              <a:t> </a:t>
            </a:r>
            <a:r>
              <a:rPr dirty="0" sz="600">
                <a:solidFill>
                  <a:srgbClr val="201F1F"/>
                </a:solidFill>
                <a:latin typeface="メイリオ"/>
                <a:cs typeface="メイリオ"/>
              </a:rPr>
              <a:t>Komada</a:t>
            </a:r>
            <a:r>
              <a:rPr dirty="0" sz="600" spc="-15">
                <a:solidFill>
                  <a:srgbClr val="201F1F"/>
                </a:solidFill>
                <a:latin typeface="メイリオ"/>
                <a:cs typeface="メイリオ"/>
              </a:rPr>
              <a:t> </a:t>
            </a:r>
            <a:r>
              <a:rPr dirty="0" sz="600">
                <a:solidFill>
                  <a:srgbClr val="201F1F"/>
                </a:solidFill>
                <a:latin typeface="メイリオ"/>
                <a:cs typeface="メイリオ"/>
              </a:rPr>
              <a:t>Y.</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habits</a:t>
            </a:r>
            <a:r>
              <a:rPr dirty="0" sz="600" spc="-30">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spc="-10">
                <a:solidFill>
                  <a:srgbClr val="201F1F"/>
                </a:solidFill>
                <a:latin typeface="メイリオ"/>
                <a:cs typeface="メイリオ"/>
              </a:rPr>
              <a:t>problems</a:t>
            </a:r>
            <a:r>
              <a:rPr dirty="0" sz="600" spc="500">
                <a:solidFill>
                  <a:srgbClr val="201F1F"/>
                </a:solidFill>
                <a:latin typeface="メイリオ"/>
                <a:cs typeface="メイリオ"/>
              </a:rPr>
              <a:t> </a:t>
            </a:r>
            <a:r>
              <a:rPr dirty="0" sz="600">
                <a:solidFill>
                  <a:srgbClr val="201F1F"/>
                </a:solidFill>
                <a:latin typeface="メイリオ"/>
                <a:cs typeface="メイリオ"/>
              </a:rPr>
              <a:t>across</a:t>
            </a:r>
            <a:r>
              <a:rPr dirty="0" sz="600" spc="-20">
                <a:solidFill>
                  <a:srgbClr val="201F1F"/>
                </a:solidFill>
                <a:latin typeface="メイリオ"/>
                <a:cs typeface="メイリオ"/>
              </a:rPr>
              <a:t> </a:t>
            </a:r>
            <a:r>
              <a:rPr dirty="0" sz="600">
                <a:solidFill>
                  <a:srgbClr val="201F1F"/>
                </a:solidFill>
                <a:latin typeface="メイリオ"/>
                <a:cs typeface="メイリオ"/>
              </a:rPr>
              <a:t>gestational</a:t>
            </a:r>
            <a:r>
              <a:rPr dirty="0" sz="600" spc="-25">
                <a:solidFill>
                  <a:srgbClr val="201F1F"/>
                </a:solidFill>
                <a:latin typeface="メイリオ"/>
                <a:cs typeface="メイリオ"/>
              </a:rPr>
              <a:t> </a:t>
            </a:r>
            <a:r>
              <a:rPr dirty="0" sz="600">
                <a:solidFill>
                  <a:srgbClr val="201F1F"/>
                </a:solidFill>
                <a:latin typeface="メイリオ"/>
                <a:cs typeface="メイリオ"/>
              </a:rPr>
              <a:t>progress</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15">
                <a:solidFill>
                  <a:srgbClr val="201F1F"/>
                </a:solidFill>
                <a:latin typeface="メイリオ"/>
                <a:cs typeface="メイリオ"/>
              </a:rPr>
              <a:t> </a:t>
            </a:r>
            <a:r>
              <a:rPr dirty="0" sz="600" spc="-10">
                <a:solidFill>
                  <a:srgbClr val="201F1F"/>
                </a:solidFill>
                <a:latin typeface="メイリオ"/>
                <a:cs typeface="メイリオ"/>
              </a:rPr>
              <a:t>Japanese</a:t>
            </a:r>
            <a:r>
              <a:rPr dirty="0" sz="600" spc="-15">
                <a:solidFill>
                  <a:srgbClr val="201F1F"/>
                </a:solidFill>
                <a:latin typeface="メイリオ"/>
                <a:cs typeface="メイリオ"/>
              </a:rPr>
              <a:t> </a:t>
            </a:r>
            <a:r>
              <a:rPr dirty="0" sz="600">
                <a:solidFill>
                  <a:srgbClr val="201F1F"/>
                </a:solidFill>
                <a:latin typeface="メイリオ"/>
                <a:cs typeface="メイリオ"/>
              </a:rPr>
              <a:t>women.</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5">
                <a:solidFill>
                  <a:srgbClr val="201F1F"/>
                </a:solidFill>
                <a:latin typeface="メイリオ"/>
                <a:cs typeface="メイリオ"/>
              </a:rPr>
              <a:t> </a:t>
            </a:r>
            <a:r>
              <a:rPr dirty="0" sz="600">
                <a:solidFill>
                  <a:srgbClr val="201F1F"/>
                </a:solidFill>
                <a:latin typeface="メイリオ"/>
                <a:cs typeface="メイリオ"/>
              </a:rPr>
              <a:t>Obstet</a:t>
            </a:r>
            <a:r>
              <a:rPr dirty="0" sz="600" spc="-15">
                <a:solidFill>
                  <a:srgbClr val="201F1F"/>
                </a:solidFill>
                <a:latin typeface="メイリオ"/>
                <a:cs typeface="メイリオ"/>
              </a:rPr>
              <a:t> </a:t>
            </a:r>
            <a:r>
              <a:rPr dirty="0" sz="600" spc="-10">
                <a:solidFill>
                  <a:srgbClr val="201F1F"/>
                </a:solidFill>
                <a:latin typeface="メイリオ"/>
                <a:cs typeface="メイリオ"/>
              </a:rPr>
              <a:t>Gynaecol</a:t>
            </a:r>
            <a:r>
              <a:rPr dirty="0" sz="600" spc="500">
                <a:solidFill>
                  <a:srgbClr val="201F1F"/>
                </a:solidFill>
                <a:latin typeface="メイリオ"/>
                <a:cs typeface="メイリオ"/>
              </a:rPr>
              <a:t> </a:t>
            </a:r>
            <a:r>
              <a:rPr dirty="0" sz="600">
                <a:solidFill>
                  <a:srgbClr val="201F1F"/>
                </a:solidFill>
                <a:latin typeface="メイリオ"/>
                <a:cs typeface="メイリオ"/>
              </a:rPr>
              <a:t>Res</a:t>
            </a:r>
            <a:r>
              <a:rPr dirty="0" sz="600" spc="-25">
                <a:solidFill>
                  <a:srgbClr val="201F1F"/>
                </a:solidFill>
                <a:latin typeface="メイリオ"/>
                <a:cs typeface="メイリオ"/>
              </a:rPr>
              <a:t> </a:t>
            </a:r>
            <a:r>
              <a:rPr dirty="0" sz="600">
                <a:solidFill>
                  <a:srgbClr val="201F1F"/>
                </a:solidFill>
                <a:latin typeface="メイリオ"/>
                <a:cs typeface="メイリオ"/>
              </a:rPr>
              <a:t>49:</a:t>
            </a:r>
            <a:r>
              <a:rPr dirty="0" sz="600" spc="-15">
                <a:solidFill>
                  <a:srgbClr val="201F1F"/>
                </a:solidFill>
                <a:latin typeface="メイリオ"/>
                <a:cs typeface="メイリオ"/>
              </a:rPr>
              <a:t> </a:t>
            </a:r>
            <a:r>
              <a:rPr dirty="0" sz="600" spc="-10">
                <a:solidFill>
                  <a:srgbClr val="201F1F"/>
                </a:solidFill>
                <a:latin typeface="メイリオ"/>
                <a:cs typeface="メイリオ"/>
              </a:rPr>
              <a:t>1137-</a:t>
            </a:r>
            <a:r>
              <a:rPr dirty="0" sz="600">
                <a:solidFill>
                  <a:srgbClr val="201F1F"/>
                </a:solidFill>
                <a:latin typeface="メイリオ"/>
                <a:cs typeface="メイリオ"/>
              </a:rPr>
              <a:t>1143, </a:t>
            </a:r>
            <a:r>
              <a:rPr dirty="0" sz="600" spc="-10">
                <a:solidFill>
                  <a:srgbClr val="201F1F"/>
                </a:solidFill>
                <a:latin typeface="メイリオ"/>
                <a:cs typeface="メイリオ"/>
              </a:rPr>
              <a:t>2023.</a:t>
            </a:r>
            <a:endParaRPr sz="600">
              <a:latin typeface="メイリオ"/>
              <a:cs typeface="メイリオ"/>
            </a:endParaRPr>
          </a:p>
          <a:p>
            <a:pPr marL="283210" marR="281305" indent="-144780">
              <a:lnSpc>
                <a:spcPct val="100000"/>
              </a:lnSpc>
              <a:spcBef>
                <a:spcPts val="395"/>
              </a:spcBef>
            </a:pPr>
            <a:r>
              <a:rPr dirty="0" sz="600">
                <a:solidFill>
                  <a:srgbClr val="201F1F"/>
                </a:solidFill>
                <a:latin typeface="メイリオ"/>
                <a:cs typeface="メイリオ"/>
              </a:rPr>
              <a:t>7.</a:t>
            </a:r>
            <a:r>
              <a:rPr dirty="0" sz="600" spc="295">
                <a:solidFill>
                  <a:srgbClr val="201F1F"/>
                </a:solidFill>
                <a:latin typeface="メイリオ"/>
                <a:cs typeface="メイリオ"/>
              </a:rPr>
              <a:t> </a:t>
            </a:r>
            <a:r>
              <a:rPr dirty="0" sz="600">
                <a:solidFill>
                  <a:srgbClr val="201F1F"/>
                </a:solidFill>
                <a:latin typeface="メイリオ"/>
                <a:cs typeface="メイリオ"/>
              </a:rPr>
              <a:t>Mindell</a:t>
            </a:r>
            <a:r>
              <a:rPr dirty="0" sz="600" spc="-40">
                <a:solidFill>
                  <a:srgbClr val="201F1F"/>
                </a:solidFill>
                <a:latin typeface="メイリオ"/>
                <a:cs typeface="メイリオ"/>
              </a:rPr>
              <a:t> </a:t>
            </a:r>
            <a:r>
              <a:rPr dirty="0" sz="600">
                <a:solidFill>
                  <a:srgbClr val="201F1F"/>
                </a:solidFill>
                <a:latin typeface="メイリオ"/>
                <a:cs typeface="メイリオ"/>
              </a:rPr>
              <a:t>JA,</a:t>
            </a:r>
            <a:r>
              <a:rPr dirty="0" sz="600" spc="-10">
                <a:solidFill>
                  <a:srgbClr val="201F1F"/>
                </a:solidFill>
                <a:latin typeface="メイリオ"/>
                <a:cs typeface="メイリオ"/>
              </a:rPr>
              <a:t> </a:t>
            </a:r>
            <a:r>
              <a:rPr dirty="0" sz="600">
                <a:solidFill>
                  <a:srgbClr val="201F1F"/>
                </a:solidFill>
                <a:latin typeface="メイリオ"/>
                <a:cs typeface="メイリオ"/>
              </a:rPr>
              <a:t>Cook</a:t>
            </a:r>
            <a:r>
              <a:rPr dirty="0" sz="600" spc="-25">
                <a:solidFill>
                  <a:srgbClr val="201F1F"/>
                </a:solidFill>
                <a:latin typeface="メイリオ"/>
                <a:cs typeface="メイリオ"/>
              </a:rPr>
              <a:t> </a:t>
            </a:r>
            <a:r>
              <a:rPr dirty="0" sz="600">
                <a:solidFill>
                  <a:srgbClr val="201F1F"/>
                </a:solidFill>
                <a:latin typeface="メイリオ"/>
                <a:cs typeface="メイリオ"/>
              </a:rPr>
              <a:t>RA,</a:t>
            </a:r>
            <a:r>
              <a:rPr dirty="0" sz="600" spc="-5">
                <a:solidFill>
                  <a:srgbClr val="201F1F"/>
                </a:solidFill>
                <a:latin typeface="メイリオ"/>
                <a:cs typeface="メイリオ"/>
              </a:rPr>
              <a:t> </a:t>
            </a:r>
            <a:r>
              <a:rPr dirty="0" sz="600">
                <a:solidFill>
                  <a:srgbClr val="201F1F"/>
                </a:solidFill>
                <a:latin typeface="メイリオ"/>
                <a:cs typeface="メイリオ"/>
              </a:rPr>
              <a:t>Nikolovski</a:t>
            </a:r>
            <a:r>
              <a:rPr dirty="0" sz="600" spc="-45">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patterns</a:t>
            </a:r>
            <a:r>
              <a:rPr dirty="0" sz="600" spc="-1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sleep</a:t>
            </a:r>
            <a:r>
              <a:rPr dirty="0" sz="600" spc="500">
                <a:solidFill>
                  <a:srgbClr val="201F1F"/>
                </a:solidFill>
                <a:latin typeface="メイリオ"/>
                <a:cs typeface="メイリオ"/>
              </a:rPr>
              <a:t> </a:t>
            </a:r>
            <a:r>
              <a:rPr dirty="0" sz="600">
                <a:solidFill>
                  <a:srgbClr val="201F1F"/>
                </a:solidFill>
                <a:latin typeface="メイリオ"/>
                <a:cs typeface="メイリオ"/>
              </a:rPr>
              <a:t>disturbances</a:t>
            </a:r>
            <a:r>
              <a:rPr dirty="0" sz="600" spc="-25">
                <a:solidFill>
                  <a:srgbClr val="201F1F"/>
                </a:solidFill>
                <a:latin typeface="メイリオ"/>
                <a:cs typeface="メイリオ"/>
              </a:rPr>
              <a:t> </a:t>
            </a:r>
            <a:r>
              <a:rPr dirty="0" sz="600">
                <a:solidFill>
                  <a:srgbClr val="201F1F"/>
                </a:solidFill>
                <a:latin typeface="メイリオ"/>
                <a:cs typeface="メイリオ"/>
              </a:rPr>
              <a:t>across</a:t>
            </a:r>
            <a:r>
              <a:rPr dirty="0" sz="600" spc="-20">
                <a:solidFill>
                  <a:srgbClr val="201F1F"/>
                </a:solidFill>
                <a:latin typeface="メイリオ"/>
                <a:cs typeface="メイリオ"/>
              </a:rPr>
              <a:t> </a:t>
            </a:r>
            <a:r>
              <a:rPr dirty="0" sz="600">
                <a:solidFill>
                  <a:srgbClr val="201F1F"/>
                </a:solidFill>
                <a:latin typeface="メイリオ"/>
                <a:cs typeface="メイリオ"/>
              </a:rPr>
              <a:t>pregnancy.</a:t>
            </a:r>
            <a:r>
              <a:rPr dirty="0" sz="600" spc="-1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Med</a:t>
            </a:r>
            <a:r>
              <a:rPr dirty="0" sz="600" spc="-30">
                <a:solidFill>
                  <a:srgbClr val="201F1F"/>
                </a:solidFill>
                <a:latin typeface="メイリオ"/>
                <a:cs typeface="メイリオ"/>
              </a:rPr>
              <a:t> </a:t>
            </a:r>
            <a:r>
              <a:rPr dirty="0" sz="600">
                <a:solidFill>
                  <a:srgbClr val="201F1F"/>
                </a:solidFill>
                <a:latin typeface="メイリオ"/>
                <a:cs typeface="メイリオ"/>
              </a:rPr>
              <a:t>16:</a:t>
            </a:r>
            <a:r>
              <a:rPr dirty="0" sz="600" spc="-20">
                <a:solidFill>
                  <a:srgbClr val="201F1F"/>
                </a:solidFill>
                <a:latin typeface="メイリオ"/>
                <a:cs typeface="メイリオ"/>
              </a:rPr>
              <a:t> </a:t>
            </a:r>
            <a:r>
              <a:rPr dirty="0" sz="600" spc="-10">
                <a:solidFill>
                  <a:srgbClr val="201F1F"/>
                </a:solidFill>
                <a:latin typeface="メイリオ"/>
                <a:cs typeface="メイリオ"/>
              </a:rPr>
              <a:t>483-</a:t>
            </a:r>
            <a:r>
              <a:rPr dirty="0" sz="600">
                <a:solidFill>
                  <a:srgbClr val="201F1F"/>
                </a:solidFill>
                <a:latin typeface="メイリオ"/>
                <a:cs typeface="メイリオ"/>
              </a:rPr>
              <a:t>488,</a:t>
            </a:r>
            <a:r>
              <a:rPr dirty="0" sz="600" spc="-5">
                <a:solidFill>
                  <a:srgbClr val="201F1F"/>
                </a:solidFill>
                <a:latin typeface="メイリオ"/>
                <a:cs typeface="メイリオ"/>
              </a:rPr>
              <a:t> </a:t>
            </a:r>
            <a:r>
              <a:rPr dirty="0" sz="600" spc="-10">
                <a:solidFill>
                  <a:srgbClr val="201F1F"/>
                </a:solidFill>
                <a:latin typeface="メイリオ"/>
                <a:cs typeface="メイリオ"/>
              </a:rPr>
              <a:t>2015.</a:t>
            </a:r>
            <a:endParaRPr sz="600">
              <a:latin typeface="メイリオ"/>
              <a:cs typeface="メイリオ"/>
            </a:endParaRPr>
          </a:p>
        </p:txBody>
      </p:sp>
      <p:sp>
        <p:nvSpPr>
          <p:cNvPr id="3" name="object 3"/>
          <p:cNvSpPr txBox="1"/>
          <p:nvPr/>
        </p:nvSpPr>
        <p:spPr>
          <a:xfrm>
            <a:off x="3462654" y="7327772"/>
            <a:ext cx="2789555" cy="1885314"/>
          </a:xfrm>
          <a:prstGeom prst="rect">
            <a:avLst/>
          </a:prstGeom>
        </p:spPr>
        <p:txBody>
          <a:bodyPr wrap="square" lIns="0" tIns="12700" rIns="0" bIns="0" rtlCol="0" vert="horz">
            <a:spAutoFit/>
          </a:bodyPr>
          <a:lstStyle/>
          <a:p>
            <a:pPr marL="157480" marR="5080" indent="-144780">
              <a:lnSpc>
                <a:spcPct val="100000"/>
              </a:lnSpc>
              <a:spcBef>
                <a:spcPts val="100"/>
              </a:spcBef>
            </a:pPr>
            <a:r>
              <a:rPr dirty="0" sz="600">
                <a:solidFill>
                  <a:srgbClr val="201F1F"/>
                </a:solidFill>
                <a:latin typeface="メイリオ"/>
                <a:cs typeface="メイリオ"/>
              </a:rPr>
              <a:t>8.</a:t>
            </a:r>
            <a:r>
              <a:rPr dirty="0" sz="600" spc="290">
                <a:solidFill>
                  <a:srgbClr val="201F1F"/>
                </a:solidFill>
                <a:latin typeface="メイリオ"/>
                <a:cs typeface="メイリオ"/>
              </a:rPr>
              <a:t> </a:t>
            </a:r>
            <a:r>
              <a:rPr dirty="0" sz="600">
                <a:solidFill>
                  <a:srgbClr val="201F1F"/>
                </a:solidFill>
                <a:latin typeface="メイリオ"/>
                <a:cs typeface="メイリオ"/>
              </a:rPr>
              <a:t>Warland</a:t>
            </a:r>
            <a:r>
              <a:rPr dirty="0" sz="600" spc="-20">
                <a:solidFill>
                  <a:srgbClr val="201F1F"/>
                </a:solidFill>
                <a:latin typeface="メイリオ"/>
                <a:cs typeface="メイリオ"/>
              </a:rPr>
              <a:t> </a:t>
            </a:r>
            <a:r>
              <a:rPr dirty="0" sz="600">
                <a:solidFill>
                  <a:srgbClr val="201F1F"/>
                </a:solidFill>
                <a:latin typeface="メイリオ"/>
                <a:cs typeface="メイリオ"/>
              </a:rPr>
              <a:t>J,</a:t>
            </a:r>
            <a:r>
              <a:rPr dirty="0" sz="600" spc="-30">
                <a:solidFill>
                  <a:srgbClr val="201F1F"/>
                </a:solidFill>
                <a:latin typeface="メイリオ"/>
                <a:cs typeface="メイリオ"/>
              </a:rPr>
              <a:t> </a:t>
            </a:r>
            <a:r>
              <a:rPr dirty="0" sz="600">
                <a:solidFill>
                  <a:srgbClr val="201F1F"/>
                </a:solidFill>
                <a:latin typeface="メイリオ"/>
                <a:cs typeface="メイリオ"/>
              </a:rPr>
              <a:t>Dorrian</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30">
                <a:solidFill>
                  <a:srgbClr val="201F1F"/>
                </a:solidFill>
                <a:latin typeface="メイリオ"/>
                <a:cs typeface="メイリオ"/>
              </a:rPr>
              <a:t> </a:t>
            </a:r>
            <a:r>
              <a:rPr dirty="0" sz="600">
                <a:solidFill>
                  <a:srgbClr val="201F1F"/>
                </a:solidFill>
                <a:latin typeface="メイリオ"/>
                <a:cs typeface="メイリオ"/>
              </a:rPr>
              <a:t>Morrison</a:t>
            </a:r>
            <a:r>
              <a:rPr dirty="0" sz="600" spc="-30">
                <a:solidFill>
                  <a:srgbClr val="201F1F"/>
                </a:solidFill>
                <a:latin typeface="メイリオ"/>
                <a:cs typeface="メイリオ"/>
              </a:rPr>
              <a:t> </a:t>
            </a:r>
            <a:r>
              <a:rPr dirty="0" sz="600">
                <a:solidFill>
                  <a:srgbClr val="201F1F"/>
                </a:solidFill>
                <a:latin typeface="メイリオ"/>
                <a:cs typeface="メイリオ"/>
              </a:rPr>
              <a:t>JL,</a:t>
            </a:r>
            <a:r>
              <a:rPr dirty="0" sz="600" spc="-15">
                <a:solidFill>
                  <a:srgbClr val="201F1F"/>
                </a:solidFill>
                <a:latin typeface="メイリオ"/>
                <a:cs typeface="メイリオ"/>
              </a:rPr>
              <a:t> </a:t>
            </a:r>
            <a:r>
              <a:rPr dirty="0" sz="600">
                <a:solidFill>
                  <a:srgbClr val="201F1F"/>
                </a:solidFill>
                <a:latin typeface="メイリオ"/>
                <a:cs typeface="メイリオ"/>
              </a:rPr>
              <a:t>O'Brien</a:t>
            </a:r>
            <a:r>
              <a:rPr dirty="0" sz="600" spc="-30">
                <a:solidFill>
                  <a:srgbClr val="201F1F"/>
                </a:solidFill>
                <a:latin typeface="メイリオ"/>
                <a:cs typeface="メイリオ"/>
              </a:rPr>
              <a:t> </a:t>
            </a:r>
            <a:r>
              <a:rPr dirty="0" sz="600">
                <a:solidFill>
                  <a:srgbClr val="201F1F"/>
                </a:solidFill>
                <a:latin typeface="メイリオ"/>
                <a:cs typeface="メイリオ"/>
              </a:rPr>
              <a:t>LM.</a:t>
            </a:r>
            <a:r>
              <a:rPr dirty="0" sz="600" spc="-25">
                <a:solidFill>
                  <a:srgbClr val="201F1F"/>
                </a:solidFill>
                <a:latin typeface="メイリオ"/>
                <a:cs typeface="メイリオ"/>
              </a:rPr>
              <a:t> </a:t>
            </a:r>
            <a:r>
              <a:rPr dirty="0" sz="600">
                <a:solidFill>
                  <a:srgbClr val="201F1F"/>
                </a:solidFill>
                <a:latin typeface="メイリオ"/>
                <a:cs typeface="メイリオ"/>
              </a:rPr>
              <a:t>Maternal</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spc="-10">
                <a:solidFill>
                  <a:srgbClr val="201F1F"/>
                </a:solidFill>
                <a:latin typeface="メイリオ"/>
                <a:cs typeface="メイリオ"/>
              </a:rPr>
              <a:t>during</a:t>
            </a:r>
            <a:r>
              <a:rPr dirty="0" sz="600" spc="500">
                <a:solidFill>
                  <a:srgbClr val="201F1F"/>
                </a:solidFill>
                <a:latin typeface="メイリオ"/>
                <a:cs typeface="メイリオ"/>
              </a:rPr>
              <a:t> </a:t>
            </a:r>
            <a:r>
              <a:rPr dirty="0" sz="600">
                <a:solidFill>
                  <a:srgbClr val="201F1F"/>
                </a:solidFill>
                <a:latin typeface="メイリオ"/>
                <a:cs typeface="メイリオ"/>
              </a:rPr>
              <a:t>pregnancy</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poor</a:t>
            </a:r>
            <a:r>
              <a:rPr dirty="0" sz="600" spc="-25">
                <a:solidFill>
                  <a:srgbClr val="201F1F"/>
                </a:solidFill>
                <a:latin typeface="メイリオ"/>
                <a:cs typeface="メイリオ"/>
              </a:rPr>
              <a:t> </a:t>
            </a:r>
            <a:r>
              <a:rPr dirty="0" sz="600">
                <a:solidFill>
                  <a:srgbClr val="201F1F"/>
                </a:solidFill>
                <a:latin typeface="メイリオ"/>
                <a:cs typeface="メイリオ"/>
              </a:rPr>
              <a:t>fetal</a:t>
            </a:r>
            <a:r>
              <a:rPr dirty="0" sz="600" spc="-30">
                <a:solidFill>
                  <a:srgbClr val="201F1F"/>
                </a:solidFill>
                <a:latin typeface="メイリオ"/>
                <a:cs typeface="メイリオ"/>
              </a:rPr>
              <a:t> </a:t>
            </a:r>
            <a:r>
              <a:rPr dirty="0" sz="600">
                <a:solidFill>
                  <a:srgbClr val="201F1F"/>
                </a:solidFill>
                <a:latin typeface="メイリオ"/>
                <a:cs typeface="メイリオ"/>
              </a:rPr>
              <a:t>outcomes:</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25">
                <a:solidFill>
                  <a:srgbClr val="201F1F"/>
                </a:solidFill>
                <a:latin typeface="メイリオ"/>
                <a:cs typeface="メイリオ"/>
              </a:rPr>
              <a:t> </a:t>
            </a:r>
            <a:r>
              <a:rPr dirty="0" sz="600">
                <a:solidFill>
                  <a:srgbClr val="201F1F"/>
                </a:solidFill>
                <a:latin typeface="メイリオ"/>
                <a:cs typeface="メイリオ"/>
              </a:rPr>
              <a:t>scoping</a:t>
            </a:r>
            <a:r>
              <a:rPr dirty="0" sz="600" spc="-25">
                <a:solidFill>
                  <a:srgbClr val="201F1F"/>
                </a:solidFill>
                <a:latin typeface="メイリオ"/>
                <a:cs typeface="メイリオ"/>
              </a:rPr>
              <a:t> </a:t>
            </a:r>
            <a:r>
              <a:rPr dirty="0" sz="600">
                <a:solidFill>
                  <a:srgbClr val="201F1F"/>
                </a:solidFill>
                <a:latin typeface="メイリオ"/>
                <a:cs typeface="メイリオ"/>
              </a:rPr>
              <a:t>review</a:t>
            </a:r>
            <a:r>
              <a:rPr dirty="0" sz="600" spc="-30">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spc="-10">
                <a:solidFill>
                  <a:srgbClr val="201F1F"/>
                </a:solidFill>
                <a:latin typeface="メイリオ"/>
                <a:cs typeface="メイリオ"/>
              </a:rPr>
              <a:t>literature</a:t>
            </a:r>
            <a:r>
              <a:rPr dirty="0" sz="600" spc="500">
                <a:solidFill>
                  <a:srgbClr val="201F1F"/>
                </a:solidFill>
                <a:latin typeface="メイリオ"/>
                <a:cs typeface="メイリオ"/>
              </a:rPr>
              <a:t> </a:t>
            </a:r>
            <a:r>
              <a:rPr dirty="0" sz="600">
                <a:solidFill>
                  <a:srgbClr val="201F1F"/>
                </a:solidFill>
                <a:latin typeface="メイリオ"/>
                <a:cs typeface="メイリオ"/>
              </a:rPr>
              <a:t>with</a:t>
            </a:r>
            <a:r>
              <a:rPr dirty="0" sz="600" spc="-25">
                <a:solidFill>
                  <a:srgbClr val="201F1F"/>
                </a:solidFill>
                <a:latin typeface="メイリオ"/>
                <a:cs typeface="メイリオ"/>
              </a:rPr>
              <a:t> </a:t>
            </a:r>
            <a:r>
              <a:rPr dirty="0" sz="600" spc="-10">
                <a:solidFill>
                  <a:srgbClr val="201F1F"/>
                </a:solidFill>
                <a:latin typeface="メイリオ"/>
                <a:cs typeface="メイリオ"/>
              </a:rPr>
              <a:t>meta-</a:t>
            </a:r>
            <a:r>
              <a:rPr dirty="0" sz="600">
                <a:solidFill>
                  <a:srgbClr val="201F1F"/>
                </a:solidFill>
                <a:latin typeface="メイリオ"/>
                <a:cs typeface="メイリオ"/>
              </a:rPr>
              <a:t>analysis.</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Med</a:t>
            </a:r>
            <a:r>
              <a:rPr dirty="0" sz="600" spc="-30">
                <a:solidFill>
                  <a:srgbClr val="201F1F"/>
                </a:solidFill>
                <a:latin typeface="メイリオ"/>
                <a:cs typeface="メイリオ"/>
              </a:rPr>
              <a:t> </a:t>
            </a:r>
            <a:r>
              <a:rPr dirty="0" sz="600">
                <a:solidFill>
                  <a:srgbClr val="201F1F"/>
                </a:solidFill>
                <a:latin typeface="メイリオ"/>
                <a:cs typeface="メイリオ"/>
              </a:rPr>
              <a:t>Rev</a:t>
            </a:r>
            <a:r>
              <a:rPr dirty="0" sz="600" spc="-5">
                <a:solidFill>
                  <a:srgbClr val="201F1F"/>
                </a:solidFill>
                <a:latin typeface="メイリオ"/>
                <a:cs typeface="メイリオ"/>
              </a:rPr>
              <a:t> </a:t>
            </a:r>
            <a:r>
              <a:rPr dirty="0" sz="600">
                <a:solidFill>
                  <a:srgbClr val="201F1F"/>
                </a:solidFill>
                <a:latin typeface="メイリオ"/>
                <a:cs typeface="メイリオ"/>
              </a:rPr>
              <a:t>41:</a:t>
            </a:r>
            <a:r>
              <a:rPr dirty="0" sz="600" spc="-5">
                <a:solidFill>
                  <a:srgbClr val="201F1F"/>
                </a:solidFill>
                <a:latin typeface="メイリオ"/>
                <a:cs typeface="メイリオ"/>
              </a:rPr>
              <a:t> </a:t>
            </a:r>
            <a:r>
              <a:rPr dirty="0" sz="600" spc="-10">
                <a:solidFill>
                  <a:srgbClr val="201F1F"/>
                </a:solidFill>
                <a:latin typeface="メイリオ"/>
                <a:cs typeface="メイリオ"/>
              </a:rPr>
              <a:t>197-</a:t>
            </a:r>
            <a:r>
              <a:rPr dirty="0" sz="600">
                <a:solidFill>
                  <a:srgbClr val="201F1F"/>
                </a:solidFill>
                <a:latin typeface="メイリオ"/>
                <a:cs typeface="メイリオ"/>
              </a:rPr>
              <a:t>219,</a:t>
            </a:r>
            <a:r>
              <a:rPr dirty="0" sz="600" spc="5">
                <a:solidFill>
                  <a:srgbClr val="201F1F"/>
                </a:solidFill>
                <a:latin typeface="メイリオ"/>
                <a:cs typeface="メイリオ"/>
              </a:rPr>
              <a:t> </a:t>
            </a:r>
            <a:r>
              <a:rPr dirty="0" sz="600" spc="-10">
                <a:solidFill>
                  <a:srgbClr val="201F1F"/>
                </a:solidFill>
                <a:latin typeface="メイリオ"/>
                <a:cs typeface="メイリオ"/>
              </a:rPr>
              <a:t>2018.</a:t>
            </a:r>
            <a:endParaRPr sz="600">
              <a:latin typeface="メイリオ"/>
              <a:cs typeface="メイリオ"/>
            </a:endParaRPr>
          </a:p>
          <a:p>
            <a:pPr marL="157480" marR="137160" indent="-144780">
              <a:lnSpc>
                <a:spcPct val="100000"/>
              </a:lnSpc>
              <a:spcBef>
                <a:spcPts val="409"/>
              </a:spcBef>
            </a:pPr>
            <a:r>
              <a:rPr dirty="0" sz="600">
                <a:solidFill>
                  <a:srgbClr val="201F1F"/>
                </a:solidFill>
                <a:latin typeface="メイリオ"/>
                <a:cs typeface="メイリオ"/>
              </a:rPr>
              <a:t>9.</a:t>
            </a:r>
            <a:r>
              <a:rPr dirty="0" sz="600" spc="335">
                <a:solidFill>
                  <a:srgbClr val="201F1F"/>
                </a:solidFill>
                <a:latin typeface="メイリオ"/>
                <a:cs typeface="メイリオ"/>
              </a:rPr>
              <a:t> </a:t>
            </a:r>
            <a:r>
              <a:rPr dirty="0" sz="600" spc="-10">
                <a:solidFill>
                  <a:srgbClr val="201F1F"/>
                </a:solidFill>
                <a:latin typeface="メイリオ"/>
                <a:cs typeface="メイリオ"/>
              </a:rPr>
              <a:t>Kleitman</a:t>
            </a:r>
            <a:r>
              <a:rPr dirty="0" sz="600" spc="-15">
                <a:solidFill>
                  <a:srgbClr val="201F1F"/>
                </a:solidFill>
                <a:latin typeface="メイリオ"/>
                <a:cs typeface="メイリオ"/>
              </a:rPr>
              <a:t> </a:t>
            </a:r>
            <a:r>
              <a:rPr dirty="0" sz="600">
                <a:solidFill>
                  <a:srgbClr val="201F1F"/>
                </a:solidFill>
                <a:latin typeface="メイリオ"/>
                <a:cs typeface="メイリオ"/>
              </a:rPr>
              <a:t>N.</a:t>
            </a:r>
            <a:r>
              <a:rPr dirty="0" sz="600" spc="5">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5">
                <a:solidFill>
                  <a:srgbClr val="201F1F"/>
                </a:solidFill>
                <a:latin typeface="メイリオ"/>
                <a:cs typeface="メイリオ"/>
              </a:rPr>
              <a:t> </a:t>
            </a:r>
            <a:r>
              <a:rPr dirty="0" sz="600" spc="-10">
                <a:solidFill>
                  <a:srgbClr val="201F1F"/>
                </a:solidFill>
                <a:latin typeface="メイリオ"/>
                <a:cs typeface="メイリオ"/>
              </a:rPr>
              <a:t>wakefulness.</a:t>
            </a:r>
            <a:r>
              <a:rPr dirty="0" sz="600" spc="-15">
                <a:solidFill>
                  <a:srgbClr val="201F1F"/>
                </a:solidFill>
                <a:latin typeface="メイリオ"/>
                <a:cs typeface="メイリオ"/>
              </a:rPr>
              <a:t> </a:t>
            </a:r>
            <a:r>
              <a:rPr dirty="0" sz="600">
                <a:solidFill>
                  <a:srgbClr val="201F1F"/>
                </a:solidFill>
                <a:latin typeface="メイリオ"/>
                <a:cs typeface="メイリオ"/>
              </a:rPr>
              <a:t>Chicago,</a:t>
            </a:r>
            <a:r>
              <a:rPr dirty="0" sz="600" spc="-10">
                <a:solidFill>
                  <a:srgbClr val="201F1F"/>
                </a:solidFill>
                <a:latin typeface="メイリオ"/>
                <a:cs typeface="メイリオ"/>
              </a:rPr>
              <a:t> </a:t>
            </a:r>
            <a:r>
              <a:rPr dirty="0" sz="600">
                <a:solidFill>
                  <a:srgbClr val="201F1F"/>
                </a:solidFill>
                <a:latin typeface="メイリオ"/>
                <a:cs typeface="メイリオ"/>
              </a:rPr>
              <a:t>University</a:t>
            </a:r>
            <a:r>
              <a:rPr dirty="0" sz="600" spc="-20">
                <a:solidFill>
                  <a:srgbClr val="201F1F"/>
                </a:solidFill>
                <a:latin typeface="メイリオ"/>
                <a:cs typeface="メイリオ"/>
              </a:rPr>
              <a:t> </a:t>
            </a:r>
            <a:r>
              <a:rPr dirty="0" sz="600">
                <a:solidFill>
                  <a:srgbClr val="201F1F"/>
                </a:solidFill>
                <a:latin typeface="メイリオ"/>
                <a:cs typeface="メイリオ"/>
              </a:rPr>
              <a:t>of </a:t>
            </a:r>
            <a:r>
              <a:rPr dirty="0" sz="600" spc="-10">
                <a:solidFill>
                  <a:srgbClr val="201F1F"/>
                </a:solidFill>
                <a:latin typeface="メイリオ"/>
                <a:cs typeface="メイリオ"/>
              </a:rPr>
              <a:t>Chicago</a:t>
            </a:r>
            <a:r>
              <a:rPr dirty="0" sz="600" spc="500">
                <a:solidFill>
                  <a:srgbClr val="201F1F"/>
                </a:solidFill>
                <a:latin typeface="メイリオ"/>
                <a:cs typeface="メイリオ"/>
              </a:rPr>
              <a:t> </a:t>
            </a:r>
            <a:r>
              <a:rPr dirty="0" sz="600">
                <a:solidFill>
                  <a:srgbClr val="201F1F"/>
                </a:solidFill>
                <a:latin typeface="メイリオ"/>
                <a:cs typeface="メイリオ"/>
              </a:rPr>
              <a:t>Press,</a:t>
            </a:r>
            <a:r>
              <a:rPr dirty="0" sz="600" spc="-25">
                <a:solidFill>
                  <a:srgbClr val="201F1F"/>
                </a:solidFill>
                <a:latin typeface="メイリオ"/>
                <a:cs typeface="メイリオ"/>
              </a:rPr>
              <a:t> </a:t>
            </a:r>
            <a:r>
              <a:rPr dirty="0" sz="600" spc="-10">
                <a:solidFill>
                  <a:srgbClr val="201F1F"/>
                </a:solidFill>
                <a:latin typeface="メイリオ"/>
                <a:cs typeface="メイリオ"/>
              </a:rPr>
              <a:t>1963.</a:t>
            </a:r>
            <a:endParaRPr sz="600">
              <a:latin typeface="メイリオ"/>
              <a:cs typeface="メイリオ"/>
            </a:endParaRPr>
          </a:p>
          <a:p>
            <a:pPr marL="157480" marR="224790" indent="-144780">
              <a:lnSpc>
                <a:spcPct val="100000"/>
              </a:lnSpc>
              <a:spcBef>
                <a:spcPts val="395"/>
              </a:spcBef>
            </a:pPr>
            <a:r>
              <a:rPr dirty="0" sz="600">
                <a:solidFill>
                  <a:srgbClr val="201F1F"/>
                </a:solidFill>
                <a:latin typeface="メイリオ"/>
                <a:cs typeface="メイリオ"/>
              </a:rPr>
              <a:t>10.</a:t>
            </a:r>
            <a:r>
              <a:rPr dirty="0" sz="600" spc="-40">
                <a:solidFill>
                  <a:srgbClr val="201F1F"/>
                </a:solidFill>
                <a:latin typeface="メイリオ"/>
                <a:cs typeface="メイリオ"/>
              </a:rPr>
              <a:t> </a:t>
            </a:r>
            <a:r>
              <a:rPr dirty="0" sz="600">
                <a:solidFill>
                  <a:srgbClr val="201F1F"/>
                </a:solidFill>
                <a:latin typeface="メイリオ"/>
                <a:cs typeface="メイリオ"/>
              </a:rPr>
              <a:t>Mindell</a:t>
            </a:r>
            <a:r>
              <a:rPr dirty="0" sz="600" spc="-45">
                <a:solidFill>
                  <a:srgbClr val="201F1F"/>
                </a:solidFill>
                <a:latin typeface="メイリオ"/>
                <a:cs typeface="メイリオ"/>
              </a:rPr>
              <a:t> </a:t>
            </a:r>
            <a:r>
              <a:rPr dirty="0" sz="600">
                <a:solidFill>
                  <a:srgbClr val="201F1F"/>
                </a:solidFill>
                <a:latin typeface="メイリオ"/>
                <a:cs typeface="メイリオ"/>
              </a:rPr>
              <a:t>JA,</a:t>
            </a:r>
            <a:r>
              <a:rPr dirty="0" sz="600" spc="-15">
                <a:solidFill>
                  <a:srgbClr val="201F1F"/>
                </a:solidFill>
                <a:latin typeface="メイリオ"/>
                <a:cs typeface="メイリオ"/>
              </a:rPr>
              <a:t> </a:t>
            </a:r>
            <a:r>
              <a:rPr dirty="0" sz="600">
                <a:solidFill>
                  <a:srgbClr val="201F1F"/>
                </a:solidFill>
                <a:latin typeface="メイリオ"/>
                <a:cs typeface="メイリオ"/>
              </a:rPr>
              <a:t>Kuhn</a:t>
            </a:r>
            <a:r>
              <a:rPr dirty="0" sz="600" spc="-10">
                <a:solidFill>
                  <a:srgbClr val="201F1F"/>
                </a:solidFill>
                <a:latin typeface="メイリオ"/>
                <a:cs typeface="メイリオ"/>
              </a:rPr>
              <a:t> </a:t>
            </a:r>
            <a:r>
              <a:rPr dirty="0" sz="600">
                <a:solidFill>
                  <a:srgbClr val="201F1F"/>
                </a:solidFill>
                <a:latin typeface="メイリオ"/>
                <a:cs typeface="メイリオ"/>
              </a:rPr>
              <a:t>B,</a:t>
            </a:r>
            <a:r>
              <a:rPr dirty="0" sz="600" spc="-30">
                <a:solidFill>
                  <a:srgbClr val="201F1F"/>
                </a:solidFill>
                <a:latin typeface="メイリオ"/>
                <a:cs typeface="メイリオ"/>
              </a:rPr>
              <a:t> </a:t>
            </a:r>
            <a:r>
              <a:rPr dirty="0" sz="600">
                <a:solidFill>
                  <a:srgbClr val="201F1F"/>
                </a:solidFill>
                <a:latin typeface="メイリオ"/>
                <a:cs typeface="メイリオ"/>
              </a:rPr>
              <a:t>Lewin</a:t>
            </a:r>
            <a:r>
              <a:rPr dirty="0" sz="600" spc="-30">
                <a:solidFill>
                  <a:srgbClr val="201F1F"/>
                </a:solidFill>
                <a:latin typeface="メイリオ"/>
                <a:cs typeface="メイリオ"/>
              </a:rPr>
              <a:t> </a:t>
            </a:r>
            <a:r>
              <a:rPr dirty="0" sz="600">
                <a:solidFill>
                  <a:srgbClr val="201F1F"/>
                </a:solidFill>
                <a:latin typeface="メイリオ"/>
                <a:cs typeface="メイリオ"/>
              </a:rPr>
              <a:t>DS,</a:t>
            </a:r>
            <a:r>
              <a:rPr dirty="0" sz="600" spc="-30">
                <a:solidFill>
                  <a:srgbClr val="201F1F"/>
                </a:solidFill>
                <a:latin typeface="メイリオ"/>
                <a:cs typeface="メイリオ"/>
              </a:rPr>
              <a:t> </a:t>
            </a:r>
            <a:r>
              <a:rPr dirty="0" sz="600">
                <a:solidFill>
                  <a:srgbClr val="201F1F"/>
                </a:solidFill>
                <a:latin typeface="メイリオ"/>
                <a:cs typeface="メイリオ"/>
              </a:rPr>
              <a:t>Meltzer</a:t>
            </a:r>
            <a:r>
              <a:rPr dirty="0" sz="600" spc="-30">
                <a:solidFill>
                  <a:srgbClr val="201F1F"/>
                </a:solidFill>
                <a:latin typeface="メイリオ"/>
                <a:cs typeface="メイリオ"/>
              </a:rPr>
              <a:t> </a:t>
            </a:r>
            <a:r>
              <a:rPr dirty="0" sz="600">
                <a:solidFill>
                  <a:srgbClr val="201F1F"/>
                </a:solidFill>
                <a:latin typeface="メイリオ"/>
                <a:cs typeface="メイリオ"/>
              </a:rPr>
              <a:t>LJ,</a:t>
            </a:r>
            <a:r>
              <a:rPr dirty="0" sz="600" spc="-15">
                <a:solidFill>
                  <a:srgbClr val="201F1F"/>
                </a:solidFill>
                <a:latin typeface="メイリオ"/>
                <a:cs typeface="メイリオ"/>
              </a:rPr>
              <a:t> </a:t>
            </a:r>
            <a:r>
              <a:rPr dirty="0" sz="600">
                <a:solidFill>
                  <a:srgbClr val="201F1F"/>
                </a:solidFill>
                <a:latin typeface="メイリオ"/>
                <a:cs typeface="メイリオ"/>
              </a:rPr>
              <a:t>Sadeh</a:t>
            </a:r>
            <a:r>
              <a:rPr dirty="0" sz="600" spc="-20">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spc="-10">
                <a:solidFill>
                  <a:srgbClr val="201F1F"/>
                </a:solidFill>
                <a:latin typeface="メイリオ"/>
                <a:cs typeface="メイリオ"/>
              </a:rPr>
              <a:t>Behavioral</a:t>
            </a:r>
            <a:r>
              <a:rPr dirty="0" sz="600" spc="500">
                <a:solidFill>
                  <a:srgbClr val="201F1F"/>
                </a:solidFill>
                <a:latin typeface="メイリオ"/>
                <a:cs typeface="メイリオ"/>
              </a:rPr>
              <a:t> </a:t>
            </a:r>
            <a:r>
              <a:rPr dirty="0" sz="600">
                <a:solidFill>
                  <a:srgbClr val="201F1F"/>
                </a:solidFill>
                <a:latin typeface="メイリオ"/>
                <a:cs typeface="メイリオ"/>
              </a:rPr>
              <a:t>treatment</a:t>
            </a:r>
            <a:r>
              <a:rPr dirty="0" sz="600" spc="-30">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bedtime</a:t>
            </a:r>
            <a:r>
              <a:rPr dirty="0" sz="600" spc="-10">
                <a:solidFill>
                  <a:srgbClr val="201F1F"/>
                </a:solidFill>
                <a:latin typeface="メイリオ"/>
                <a:cs typeface="メイリオ"/>
              </a:rPr>
              <a:t> problems</a:t>
            </a:r>
            <a:r>
              <a:rPr dirty="0" sz="600" spc="-30">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night</a:t>
            </a:r>
            <a:r>
              <a:rPr dirty="0" sz="600" spc="-15">
                <a:solidFill>
                  <a:srgbClr val="201F1F"/>
                </a:solidFill>
                <a:latin typeface="メイリオ"/>
                <a:cs typeface="メイリオ"/>
              </a:rPr>
              <a:t> </a:t>
            </a:r>
            <a:r>
              <a:rPr dirty="0" sz="600">
                <a:solidFill>
                  <a:srgbClr val="201F1F"/>
                </a:solidFill>
                <a:latin typeface="メイリオ"/>
                <a:cs typeface="メイリオ"/>
              </a:rPr>
              <a:t>wakings</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a:solidFill>
                  <a:srgbClr val="201F1F"/>
                </a:solidFill>
                <a:latin typeface="メイリオ"/>
                <a:cs typeface="メイリオ"/>
              </a:rPr>
              <a:t>infants</a:t>
            </a:r>
            <a:r>
              <a:rPr dirty="0" sz="600" spc="-25">
                <a:solidFill>
                  <a:srgbClr val="201F1F"/>
                </a:solidFill>
                <a:latin typeface="メイリオ"/>
                <a:cs typeface="メイリオ"/>
              </a:rPr>
              <a:t> and</a:t>
            </a:r>
            <a:r>
              <a:rPr dirty="0" sz="600" spc="500">
                <a:solidFill>
                  <a:srgbClr val="201F1F"/>
                </a:solidFill>
                <a:latin typeface="メイリオ"/>
                <a:cs typeface="メイリオ"/>
              </a:rPr>
              <a:t> </a:t>
            </a:r>
            <a:r>
              <a:rPr dirty="0" sz="600">
                <a:solidFill>
                  <a:srgbClr val="201F1F"/>
                </a:solidFill>
                <a:latin typeface="メイリオ"/>
                <a:cs typeface="メイリオ"/>
              </a:rPr>
              <a:t>young</a:t>
            </a:r>
            <a:r>
              <a:rPr dirty="0" sz="600" spc="-20">
                <a:solidFill>
                  <a:srgbClr val="201F1F"/>
                </a:solidFill>
                <a:latin typeface="メイリオ"/>
                <a:cs typeface="メイリオ"/>
              </a:rPr>
              <a:t> </a:t>
            </a:r>
            <a:r>
              <a:rPr dirty="0" sz="600">
                <a:solidFill>
                  <a:srgbClr val="201F1F"/>
                </a:solidFill>
                <a:latin typeface="メイリオ"/>
                <a:cs typeface="メイリオ"/>
              </a:rPr>
              <a:t>children.</a:t>
            </a:r>
            <a:r>
              <a:rPr dirty="0" sz="600" spc="-30">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29:</a:t>
            </a:r>
            <a:r>
              <a:rPr dirty="0" sz="600" spc="-20">
                <a:solidFill>
                  <a:srgbClr val="201F1F"/>
                </a:solidFill>
                <a:latin typeface="メイリオ"/>
                <a:cs typeface="メイリオ"/>
              </a:rPr>
              <a:t> </a:t>
            </a:r>
            <a:r>
              <a:rPr dirty="0" sz="600" spc="-10">
                <a:solidFill>
                  <a:srgbClr val="201F1F"/>
                </a:solidFill>
                <a:latin typeface="メイリオ"/>
                <a:cs typeface="メイリオ"/>
              </a:rPr>
              <a:t>1263-</a:t>
            </a:r>
            <a:r>
              <a:rPr dirty="0" sz="600">
                <a:solidFill>
                  <a:srgbClr val="201F1F"/>
                </a:solidFill>
                <a:latin typeface="メイリオ"/>
                <a:cs typeface="メイリオ"/>
              </a:rPr>
              <a:t>1276,</a:t>
            </a:r>
            <a:r>
              <a:rPr dirty="0" sz="600" spc="-10">
                <a:solidFill>
                  <a:srgbClr val="201F1F"/>
                </a:solidFill>
                <a:latin typeface="メイリオ"/>
                <a:cs typeface="メイリオ"/>
              </a:rPr>
              <a:t> 2006.</a:t>
            </a:r>
            <a:endParaRPr sz="600">
              <a:latin typeface="メイリオ"/>
              <a:cs typeface="メイリオ"/>
            </a:endParaRPr>
          </a:p>
          <a:p>
            <a:pPr marL="157480" marR="191770" indent="-144780">
              <a:lnSpc>
                <a:spcPct val="100000"/>
              </a:lnSpc>
              <a:spcBef>
                <a:spcPts val="395"/>
              </a:spcBef>
            </a:pPr>
            <a:r>
              <a:rPr dirty="0" sz="600">
                <a:solidFill>
                  <a:srgbClr val="201F1F"/>
                </a:solidFill>
                <a:latin typeface="メイリオ"/>
                <a:cs typeface="メイリオ"/>
              </a:rPr>
              <a:t>11.</a:t>
            </a:r>
            <a:r>
              <a:rPr dirty="0" sz="600" spc="-35">
                <a:solidFill>
                  <a:srgbClr val="201F1F"/>
                </a:solidFill>
                <a:latin typeface="メイリオ"/>
                <a:cs typeface="メイリオ"/>
              </a:rPr>
              <a:t> </a:t>
            </a:r>
            <a:r>
              <a:rPr dirty="0" sz="600">
                <a:solidFill>
                  <a:srgbClr val="201F1F"/>
                </a:solidFill>
                <a:latin typeface="メイリオ"/>
                <a:cs typeface="メイリオ"/>
              </a:rPr>
              <a:t>Jullien</a:t>
            </a:r>
            <a:r>
              <a:rPr dirty="0" sz="600" spc="-25">
                <a:solidFill>
                  <a:srgbClr val="201F1F"/>
                </a:solidFill>
                <a:latin typeface="メイリオ"/>
                <a:cs typeface="メイリオ"/>
              </a:rPr>
              <a:t> </a:t>
            </a:r>
            <a:r>
              <a:rPr dirty="0" sz="600">
                <a:solidFill>
                  <a:srgbClr val="201F1F"/>
                </a:solidFill>
                <a:latin typeface="メイリオ"/>
                <a:cs typeface="メイリオ"/>
              </a:rPr>
              <a:t>S.</a:t>
            </a:r>
            <a:r>
              <a:rPr dirty="0" sz="600" spc="-30">
                <a:solidFill>
                  <a:srgbClr val="201F1F"/>
                </a:solidFill>
                <a:latin typeface="メイリオ"/>
                <a:cs typeface="メイリオ"/>
              </a:rPr>
              <a:t> </a:t>
            </a:r>
            <a:r>
              <a:rPr dirty="0" sz="600">
                <a:solidFill>
                  <a:srgbClr val="201F1F"/>
                </a:solidFill>
                <a:latin typeface="メイリオ"/>
                <a:cs typeface="メイリオ"/>
              </a:rPr>
              <a:t>Sudden</a:t>
            </a:r>
            <a:r>
              <a:rPr dirty="0" sz="600" spc="-15">
                <a:solidFill>
                  <a:srgbClr val="201F1F"/>
                </a:solidFill>
                <a:latin typeface="メイリオ"/>
                <a:cs typeface="メイリオ"/>
              </a:rPr>
              <a:t> </a:t>
            </a:r>
            <a:r>
              <a:rPr dirty="0" sz="600">
                <a:solidFill>
                  <a:srgbClr val="201F1F"/>
                </a:solidFill>
                <a:latin typeface="メイリオ"/>
                <a:cs typeface="メイリオ"/>
              </a:rPr>
              <a:t>infant</a:t>
            </a:r>
            <a:r>
              <a:rPr dirty="0" sz="600" spc="-15">
                <a:solidFill>
                  <a:srgbClr val="201F1F"/>
                </a:solidFill>
                <a:latin typeface="メイリオ"/>
                <a:cs typeface="メイリオ"/>
              </a:rPr>
              <a:t> </a:t>
            </a:r>
            <a:r>
              <a:rPr dirty="0" sz="600">
                <a:solidFill>
                  <a:srgbClr val="201F1F"/>
                </a:solidFill>
                <a:latin typeface="メイリオ"/>
                <a:cs typeface="メイリオ"/>
              </a:rPr>
              <a:t>death</a:t>
            </a:r>
            <a:r>
              <a:rPr dirty="0" sz="600" spc="-10">
                <a:solidFill>
                  <a:srgbClr val="201F1F"/>
                </a:solidFill>
                <a:latin typeface="メイリオ"/>
                <a:cs typeface="メイリオ"/>
              </a:rPr>
              <a:t> </a:t>
            </a:r>
            <a:r>
              <a:rPr dirty="0" sz="600">
                <a:solidFill>
                  <a:srgbClr val="201F1F"/>
                </a:solidFill>
                <a:latin typeface="メイリオ"/>
                <a:cs typeface="メイリオ"/>
              </a:rPr>
              <a:t>syndrome</a:t>
            </a:r>
            <a:r>
              <a:rPr dirty="0" sz="600" spc="-15">
                <a:solidFill>
                  <a:srgbClr val="201F1F"/>
                </a:solidFill>
                <a:latin typeface="メイリオ"/>
                <a:cs typeface="メイリオ"/>
              </a:rPr>
              <a:t> </a:t>
            </a:r>
            <a:r>
              <a:rPr dirty="0" sz="600" spc="-10">
                <a:solidFill>
                  <a:srgbClr val="201F1F"/>
                </a:solidFill>
                <a:latin typeface="メイリオ"/>
                <a:cs typeface="メイリオ"/>
              </a:rPr>
              <a:t>prevention. </a:t>
            </a:r>
            <a:r>
              <a:rPr dirty="0" sz="600">
                <a:solidFill>
                  <a:srgbClr val="201F1F"/>
                </a:solidFill>
                <a:latin typeface="メイリオ"/>
                <a:cs typeface="メイリオ"/>
              </a:rPr>
              <a:t>BMC</a:t>
            </a:r>
            <a:r>
              <a:rPr dirty="0" sz="600" spc="-25">
                <a:solidFill>
                  <a:srgbClr val="201F1F"/>
                </a:solidFill>
                <a:latin typeface="メイリオ"/>
                <a:cs typeface="メイリオ"/>
              </a:rPr>
              <a:t> </a:t>
            </a:r>
            <a:r>
              <a:rPr dirty="0" sz="600" spc="-10">
                <a:solidFill>
                  <a:srgbClr val="201F1F"/>
                </a:solidFill>
                <a:latin typeface="メイリオ"/>
                <a:cs typeface="メイリオ"/>
              </a:rPr>
              <a:t>Pediatr</a:t>
            </a:r>
            <a:r>
              <a:rPr dirty="0" sz="600" spc="500">
                <a:solidFill>
                  <a:srgbClr val="201F1F"/>
                </a:solidFill>
                <a:latin typeface="メイリオ"/>
                <a:cs typeface="メイリオ"/>
              </a:rPr>
              <a:t> </a:t>
            </a:r>
            <a:r>
              <a:rPr dirty="0" sz="600">
                <a:solidFill>
                  <a:srgbClr val="201F1F"/>
                </a:solidFill>
                <a:latin typeface="メイリオ"/>
                <a:cs typeface="メイリオ"/>
              </a:rPr>
              <a:t>21(Suppl</a:t>
            </a:r>
            <a:r>
              <a:rPr dirty="0" sz="600" spc="-30">
                <a:solidFill>
                  <a:srgbClr val="201F1F"/>
                </a:solidFill>
                <a:latin typeface="メイリオ"/>
                <a:cs typeface="メイリオ"/>
              </a:rPr>
              <a:t> </a:t>
            </a:r>
            <a:r>
              <a:rPr dirty="0" sz="600">
                <a:solidFill>
                  <a:srgbClr val="201F1F"/>
                </a:solidFill>
                <a:latin typeface="メイリオ"/>
                <a:cs typeface="メイリオ"/>
              </a:rPr>
              <a:t>1):</a:t>
            </a:r>
            <a:r>
              <a:rPr dirty="0" sz="600" spc="-15">
                <a:solidFill>
                  <a:srgbClr val="201F1F"/>
                </a:solidFill>
                <a:latin typeface="メイリオ"/>
                <a:cs typeface="メイリオ"/>
              </a:rPr>
              <a:t> </a:t>
            </a:r>
            <a:r>
              <a:rPr dirty="0" sz="600">
                <a:solidFill>
                  <a:srgbClr val="201F1F"/>
                </a:solidFill>
                <a:latin typeface="メイリオ"/>
                <a:cs typeface="メイリオ"/>
              </a:rPr>
              <a:t>320,</a:t>
            </a:r>
            <a:r>
              <a:rPr dirty="0" sz="600" spc="-20">
                <a:solidFill>
                  <a:srgbClr val="201F1F"/>
                </a:solidFill>
                <a:latin typeface="メイリオ"/>
                <a:cs typeface="メイリオ"/>
              </a:rPr>
              <a:t> </a:t>
            </a:r>
            <a:r>
              <a:rPr dirty="0" sz="600" spc="-10">
                <a:solidFill>
                  <a:srgbClr val="201F1F"/>
                </a:solidFill>
                <a:latin typeface="メイリオ"/>
                <a:cs typeface="メイリオ"/>
              </a:rPr>
              <a:t>2021.</a:t>
            </a:r>
            <a:endParaRPr sz="600">
              <a:latin typeface="メイリオ"/>
              <a:cs typeface="メイリオ"/>
            </a:endParaRPr>
          </a:p>
          <a:p>
            <a:pPr marL="157480" marR="130175" indent="-144780">
              <a:lnSpc>
                <a:spcPct val="100000"/>
              </a:lnSpc>
              <a:spcBef>
                <a:spcPts val="409"/>
              </a:spcBef>
            </a:pPr>
            <a:r>
              <a:rPr dirty="0" sz="600">
                <a:solidFill>
                  <a:srgbClr val="201F1F"/>
                </a:solidFill>
                <a:latin typeface="メイリオ"/>
                <a:cs typeface="メイリオ"/>
              </a:rPr>
              <a:t>12. 厚生労働省. 乳幼児突然死症候群（SIRS）診断ガイドライン（第２版</a:t>
            </a:r>
            <a:r>
              <a:rPr dirty="0" sz="600" spc="-50">
                <a:solidFill>
                  <a:srgbClr val="201F1F"/>
                </a:solidFill>
                <a:latin typeface="メイリオ"/>
                <a:cs typeface="メイリオ"/>
              </a:rPr>
              <a:t>）</a:t>
            </a:r>
            <a:r>
              <a:rPr dirty="0" sz="600" spc="500">
                <a:solidFill>
                  <a:srgbClr val="201F1F"/>
                </a:solidFill>
                <a:latin typeface="メイリオ"/>
                <a:cs typeface="メイリオ"/>
              </a:rPr>
              <a:t> </a:t>
            </a:r>
            <a:r>
              <a:rPr dirty="0" sz="600" spc="-10">
                <a:solidFill>
                  <a:srgbClr val="201F1F"/>
                </a:solidFill>
                <a:latin typeface="メイリオ"/>
                <a:cs typeface="メイリオ"/>
                <a:hlinkClick r:id="rId3"/>
              </a:rPr>
              <a:t>https://www.mhlw.go.jp/bunya/kodomo/pdf/sids_guideline.pdf</a:t>
            </a:r>
            <a:endParaRPr sz="600">
              <a:latin typeface="メイリオ"/>
              <a:cs typeface="メイリオ"/>
            </a:endParaRPr>
          </a:p>
          <a:p>
            <a:pPr marL="157480" marR="37465" indent="-144780">
              <a:lnSpc>
                <a:spcPct val="100000"/>
              </a:lnSpc>
              <a:spcBef>
                <a:spcPts val="395"/>
              </a:spcBef>
            </a:pPr>
            <a:r>
              <a:rPr dirty="0" sz="600">
                <a:solidFill>
                  <a:srgbClr val="201F1F"/>
                </a:solidFill>
                <a:latin typeface="メイリオ"/>
                <a:cs typeface="メイリオ"/>
              </a:rPr>
              <a:t>13.</a:t>
            </a:r>
            <a:r>
              <a:rPr dirty="0" sz="600" spc="-35">
                <a:solidFill>
                  <a:srgbClr val="201F1F"/>
                </a:solidFill>
                <a:latin typeface="メイリオ"/>
                <a:cs typeface="メイリオ"/>
              </a:rPr>
              <a:t> </a:t>
            </a:r>
            <a:r>
              <a:rPr dirty="0" sz="600">
                <a:solidFill>
                  <a:srgbClr val="201F1F"/>
                </a:solidFill>
                <a:latin typeface="メイリオ"/>
                <a:cs typeface="メイリオ"/>
              </a:rPr>
              <a:t>Stremler</a:t>
            </a:r>
            <a:r>
              <a:rPr dirty="0" sz="600" spc="-35">
                <a:solidFill>
                  <a:srgbClr val="201F1F"/>
                </a:solidFill>
                <a:latin typeface="メイリオ"/>
                <a:cs typeface="メイリオ"/>
              </a:rPr>
              <a:t> </a:t>
            </a:r>
            <a:r>
              <a:rPr dirty="0" sz="600">
                <a:solidFill>
                  <a:srgbClr val="201F1F"/>
                </a:solidFill>
                <a:latin typeface="メイリオ"/>
                <a:cs typeface="メイリオ"/>
              </a:rPr>
              <a:t>R,</a:t>
            </a:r>
            <a:r>
              <a:rPr dirty="0" sz="600" spc="-10">
                <a:solidFill>
                  <a:srgbClr val="201F1F"/>
                </a:solidFill>
                <a:latin typeface="メイリオ"/>
                <a:cs typeface="メイリオ"/>
              </a:rPr>
              <a:t> </a:t>
            </a:r>
            <a:r>
              <a:rPr dirty="0" sz="600">
                <a:solidFill>
                  <a:srgbClr val="201F1F"/>
                </a:solidFill>
                <a:latin typeface="メイリオ"/>
                <a:cs typeface="メイリオ"/>
              </a:rPr>
              <a:t>Sharkey</a:t>
            </a:r>
            <a:r>
              <a:rPr dirty="0" sz="600" spc="-40">
                <a:solidFill>
                  <a:srgbClr val="201F1F"/>
                </a:solidFill>
                <a:latin typeface="メイリオ"/>
                <a:cs typeface="メイリオ"/>
              </a:rPr>
              <a:t> </a:t>
            </a:r>
            <a:r>
              <a:rPr dirty="0" sz="600">
                <a:solidFill>
                  <a:srgbClr val="201F1F"/>
                </a:solidFill>
                <a:latin typeface="メイリオ"/>
                <a:cs typeface="メイリオ"/>
              </a:rPr>
              <a:t>KM.</a:t>
            </a:r>
            <a:r>
              <a:rPr dirty="0" sz="600" spc="-10">
                <a:solidFill>
                  <a:srgbClr val="201F1F"/>
                </a:solidFill>
                <a:latin typeface="メイリオ"/>
                <a:cs typeface="メイリオ"/>
              </a:rPr>
              <a:t> </a:t>
            </a:r>
            <a:r>
              <a:rPr dirty="0" sz="600">
                <a:solidFill>
                  <a:srgbClr val="201F1F"/>
                </a:solidFill>
                <a:latin typeface="メイリオ"/>
                <a:cs typeface="メイリオ"/>
              </a:rPr>
              <a:t>Postpartum</a:t>
            </a:r>
            <a:r>
              <a:rPr dirty="0" sz="600" spc="-20">
                <a:solidFill>
                  <a:srgbClr val="201F1F"/>
                </a:solidFill>
                <a:latin typeface="メイリオ"/>
                <a:cs typeface="メイリオ"/>
              </a:rPr>
              <a:t> </a:t>
            </a:r>
            <a:r>
              <a:rPr dirty="0" sz="600">
                <a:solidFill>
                  <a:srgbClr val="201F1F"/>
                </a:solidFill>
                <a:latin typeface="メイリオ"/>
                <a:cs typeface="メイリオ"/>
              </a:rPr>
              <a:t>period</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15">
                <a:solidFill>
                  <a:srgbClr val="201F1F"/>
                </a:solidFill>
                <a:latin typeface="メイリオ"/>
                <a:cs typeface="メイリオ"/>
              </a:rPr>
              <a:t> </a:t>
            </a:r>
            <a:r>
              <a:rPr dirty="0" sz="600">
                <a:solidFill>
                  <a:srgbClr val="201F1F"/>
                </a:solidFill>
                <a:latin typeface="メイリオ"/>
                <a:cs typeface="メイリオ"/>
              </a:rPr>
              <a:t>early</a:t>
            </a:r>
            <a:r>
              <a:rPr dirty="0" sz="600" spc="-35">
                <a:solidFill>
                  <a:srgbClr val="201F1F"/>
                </a:solidFill>
                <a:latin typeface="メイリオ"/>
                <a:cs typeface="メイリオ"/>
              </a:rPr>
              <a:t> </a:t>
            </a:r>
            <a:r>
              <a:rPr dirty="0" sz="600" spc="-10">
                <a:solidFill>
                  <a:srgbClr val="201F1F"/>
                </a:solidFill>
                <a:latin typeface="メイリオ"/>
                <a:cs typeface="メイリオ"/>
              </a:rPr>
              <a:t>parenthood.</a:t>
            </a:r>
            <a:r>
              <a:rPr dirty="0" sz="600">
                <a:solidFill>
                  <a:srgbClr val="201F1F"/>
                </a:solidFill>
                <a:latin typeface="メイリオ"/>
                <a:cs typeface="メイリオ"/>
              </a:rPr>
              <a:t> </a:t>
            </a:r>
            <a:r>
              <a:rPr dirty="0" sz="600" spc="-25">
                <a:solidFill>
                  <a:srgbClr val="201F1F"/>
                </a:solidFill>
                <a:latin typeface="メイリオ"/>
                <a:cs typeface="メイリオ"/>
              </a:rPr>
              <a:t>In</a:t>
            </a:r>
            <a:r>
              <a:rPr dirty="0" sz="600" spc="500">
                <a:solidFill>
                  <a:srgbClr val="201F1F"/>
                </a:solidFill>
                <a:latin typeface="メイリオ"/>
                <a:cs typeface="メイリオ"/>
              </a:rPr>
              <a:t> </a:t>
            </a:r>
            <a:r>
              <a:rPr dirty="0" sz="600">
                <a:solidFill>
                  <a:srgbClr val="201F1F"/>
                </a:solidFill>
                <a:latin typeface="メイリオ"/>
                <a:cs typeface="メイリオ"/>
              </a:rPr>
              <a:t>Principles</a:t>
            </a:r>
            <a:r>
              <a:rPr dirty="0" sz="600" spc="-35">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Practice</a:t>
            </a:r>
            <a:r>
              <a:rPr dirty="0" sz="600" spc="-35">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Medicine</a:t>
            </a:r>
            <a:r>
              <a:rPr dirty="0" sz="600" spc="-35">
                <a:solidFill>
                  <a:srgbClr val="201F1F"/>
                </a:solidFill>
                <a:latin typeface="メイリオ"/>
                <a:cs typeface="メイリオ"/>
              </a:rPr>
              <a:t> </a:t>
            </a:r>
            <a:r>
              <a:rPr dirty="0" sz="600">
                <a:solidFill>
                  <a:srgbClr val="201F1F"/>
                </a:solidFill>
                <a:latin typeface="メイリオ"/>
                <a:cs typeface="メイリオ"/>
              </a:rPr>
              <a:t>7th.</a:t>
            </a:r>
            <a:r>
              <a:rPr dirty="0" sz="600" spc="-5">
                <a:solidFill>
                  <a:srgbClr val="201F1F"/>
                </a:solidFill>
                <a:latin typeface="メイリオ"/>
                <a:cs typeface="メイリオ"/>
              </a:rPr>
              <a:t> </a:t>
            </a:r>
            <a:r>
              <a:rPr dirty="0" sz="600">
                <a:solidFill>
                  <a:srgbClr val="201F1F"/>
                </a:solidFill>
                <a:latin typeface="メイリオ"/>
                <a:cs typeface="メイリオ"/>
              </a:rPr>
              <a:t>Kryger</a:t>
            </a:r>
            <a:r>
              <a:rPr dirty="0" sz="600" spc="-15">
                <a:solidFill>
                  <a:srgbClr val="201F1F"/>
                </a:solidFill>
                <a:latin typeface="メイリオ"/>
                <a:cs typeface="メイリオ"/>
              </a:rPr>
              <a:t> </a:t>
            </a:r>
            <a:r>
              <a:rPr dirty="0" sz="600">
                <a:solidFill>
                  <a:srgbClr val="201F1F"/>
                </a:solidFill>
                <a:latin typeface="メイリオ"/>
                <a:cs typeface="メイリオ"/>
              </a:rPr>
              <a:t>MH.</a:t>
            </a:r>
            <a:r>
              <a:rPr dirty="0" sz="600" spc="-35">
                <a:solidFill>
                  <a:srgbClr val="201F1F"/>
                </a:solidFill>
                <a:latin typeface="メイリオ"/>
                <a:cs typeface="メイリオ"/>
              </a:rPr>
              <a:t> </a:t>
            </a:r>
            <a:r>
              <a:rPr dirty="0" sz="600">
                <a:solidFill>
                  <a:srgbClr val="201F1F"/>
                </a:solidFill>
                <a:latin typeface="メイリオ"/>
                <a:cs typeface="メイリオ"/>
              </a:rPr>
              <a:t>Roth</a:t>
            </a:r>
            <a:r>
              <a:rPr dirty="0" sz="600" spc="-10">
                <a:solidFill>
                  <a:srgbClr val="201F1F"/>
                </a:solidFill>
                <a:latin typeface="メイリオ"/>
                <a:cs typeface="メイリオ"/>
              </a:rPr>
              <a:t> </a:t>
            </a:r>
            <a:r>
              <a:rPr dirty="0" sz="600" spc="-25">
                <a:solidFill>
                  <a:srgbClr val="201F1F"/>
                </a:solidFill>
                <a:latin typeface="メイリオ"/>
                <a:cs typeface="メイリオ"/>
              </a:rPr>
              <a:t>T,</a:t>
            </a:r>
            <a:r>
              <a:rPr dirty="0" sz="600" spc="500">
                <a:solidFill>
                  <a:srgbClr val="201F1F"/>
                </a:solidFill>
                <a:latin typeface="メイリオ"/>
                <a:cs typeface="メイリオ"/>
              </a:rPr>
              <a:t> </a:t>
            </a:r>
            <a:r>
              <a:rPr dirty="0" sz="600">
                <a:solidFill>
                  <a:srgbClr val="201F1F"/>
                </a:solidFill>
                <a:latin typeface="メイリオ"/>
                <a:cs typeface="メイリオ"/>
              </a:rPr>
              <a:t>Goldstein</a:t>
            </a:r>
            <a:r>
              <a:rPr dirty="0" sz="600" spc="-5">
                <a:solidFill>
                  <a:srgbClr val="201F1F"/>
                </a:solidFill>
                <a:latin typeface="メイリオ"/>
                <a:cs typeface="メイリオ"/>
              </a:rPr>
              <a:t> </a:t>
            </a:r>
            <a:r>
              <a:rPr dirty="0" sz="600">
                <a:solidFill>
                  <a:srgbClr val="201F1F"/>
                </a:solidFill>
                <a:latin typeface="メイリオ"/>
                <a:cs typeface="メイリオ"/>
              </a:rPr>
              <a:t>CA</a:t>
            </a:r>
            <a:r>
              <a:rPr dirty="0" sz="600" spc="-20">
                <a:solidFill>
                  <a:srgbClr val="201F1F"/>
                </a:solidFill>
                <a:latin typeface="メイリオ"/>
                <a:cs typeface="メイリオ"/>
              </a:rPr>
              <a:t> </a:t>
            </a:r>
            <a:r>
              <a:rPr dirty="0" sz="600">
                <a:solidFill>
                  <a:srgbClr val="201F1F"/>
                </a:solidFill>
                <a:latin typeface="メイリオ"/>
                <a:cs typeface="メイリオ"/>
              </a:rPr>
              <a:t>(Eds).</a:t>
            </a:r>
            <a:r>
              <a:rPr dirty="0" sz="600" spc="5">
                <a:solidFill>
                  <a:srgbClr val="201F1F"/>
                </a:solidFill>
                <a:latin typeface="メイリオ"/>
                <a:cs typeface="メイリオ"/>
              </a:rPr>
              <a:t> </a:t>
            </a:r>
            <a:r>
              <a:rPr dirty="0" sz="600">
                <a:solidFill>
                  <a:srgbClr val="201F1F"/>
                </a:solidFill>
                <a:latin typeface="メイリオ"/>
                <a:cs typeface="メイリオ"/>
              </a:rPr>
              <a:t>Elsevier;</a:t>
            </a:r>
            <a:r>
              <a:rPr dirty="0" sz="600" spc="-15">
                <a:solidFill>
                  <a:srgbClr val="201F1F"/>
                </a:solidFill>
                <a:latin typeface="メイリオ"/>
                <a:cs typeface="メイリオ"/>
              </a:rPr>
              <a:t> </a:t>
            </a:r>
            <a:r>
              <a:rPr dirty="0" sz="600" spc="-10">
                <a:solidFill>
                  <a:srgbClr val="201F1F"/>
                </a:solidFill>
                <a:latin typeface="メイリオ"/>
                <a:cs typeface="メイリオ"/>
              </a:rPr>
              <a:t>Philadelphia,</a:t>
            </a:r>
            <a:r>
              <a:rPr dirty="0" sz="600" spc="-15">
                <a:solidFill>
                  <a:srgbClr val="201F1F"/>
                </a:solidFill>
                <a:latin typeface="メイリオ"/>
                <a:cs typeface="メイリオ"/>
              </a:rPr>
              <a:t> </a:t>
            </a:r>
            <a:r>
              <a:rPr dirty="0" sz="600">
                <a:solidFill>
                  <a:srgbClr val="201F1F"/>
                </a:solidFill>
                <a:latin typeface="メイリオ"/>
                <a:cs typeface="メイリオ"/>
              </a:rPr>
              <a:t>2022,</a:t>
            </a:r>
            <a:r>
              <a:rPr dirty="0" sz="600" spc="5">
                <a:solidFill>
                  <a:srgbClr val="201F1F"/>
                </a:solidFill>
                <a:latin typeface="メイリオ"/>
                <a:cs typeface="メイリオ"/>
              </a:rPr>
              <a:t> </a:t>
            </a:r>
            <a:r>
              <a:rPr dirty="0" sz="600" spc="-10">
                <a:solidFill>
                  <a:srgbClr val="201F1F"/>
                </a:solidFill>
                <a:latin typeface="メイリオ"/>
                <a:cs typeface="メイリオ"/>
              </a:rPr>
              <a:t>pp.1773-1780.</a:t>
            </a:r>
            <a:endParaRPr sz="600">
              <a:latin typeface="メイリオ"/>
              <a:cs typeface="メイリオ"/>
            </a:endParaRPr>
          </a:p>
          <a:p>
            <a:pPr marL="157480" marR="5080" indent="-144780">
              <a:lnSpc>
                <a:spcPct val="100000"/>
              </a:lnSpc>
              <a:spcBef>
                <a:spcPts val="395"/>
              </a:spcBef>
            </a:pPr>
            <a:r>
              <a:rPr dirty="0" sz="600">
                <a:solidFill>
                  <a:srgbClr val="201F1F"/>
                </a:solidFill>
                <a:latin typeface="メイリオ"/>
                <a:cs typeface="メイリオ"/>
              </a:rPr>
              <a:t>14</a:t>
            </a:r>
            <a:r>
              <a:rPr dirty="0" sz="600" spc="-25">
                <a:solidFill>
                  <a:srgbClr val="201F1F"/>
                </a:solidFill>
                <a:latin typeface="メイリオ"/>
                <a:cs typeface="メイリオ"/>
              </a:rPr>
              <a:t>. 米国睡眠学会. 訳 日本睡眠学会 診断分類委員会. 睡眠障害国際分類第</a:t>
            </a:r>
            <a:r>
              <a:rPr dirty="0" sz="600" spc="-10">
                <a:solidFill>
                  <a:srgbClr val="201F1F"/>
                </a:solidFill>
                <a:latin typeface="メイリオ"/>
                <a:cs typeface="メイリオ"/>
              </a:rPr>
              <a:t>3</a:t>
            </a:r>
            <a:r>
              <a:rPr dirty="0" sz="600" spc="-20">
                <a:solidFill>
                  <a:srgbClr val="201F1F"/>
                </a:solidFill>
                <a:latin typeface="メイリオ"/>
                <a:cs typeface="メイリオ"/>
              </a:rPr>
              <a:t>版. 株</a:t>
            </a:r>
            <a:r>
              <a:rPr dirty="0" sz="600" spc="-5">
                <a:solidFill>
                  <a:srgbClr val="201F1F"/>
                </a:solidFill>
                <a:latin typeface="メイリオ"/>
                <a:cs typeface="メイリオ"/>
              </a:rPr>
              <a:t>式会社ライフサイエンス, 東京, </a:t>
            </a:r>
            <a:r>
              <a:rPr dirty="0" sz="600" spc="-10">
                <a:solidFill>
                  <a:srgbClr val="201F1F"/>
                </a:solidFill>
                <a:latin typeface="メイリオ"/>
                <a:cs typeface="メイリオ"/>
              </a:rPr>
              <a:t>2018.</a:t>
            </a:r>
            <a:endParaRPr sz="600">
              <a:latin typeface="メイリオ"/>
              <a:cs typeface="メイリオ"/>
            </a:endParaRPr>
          </a:p>
        </p:txBody>
      </p:sp>
      <p:sp>
        <p:nvSpPr>
          <p:cNvPr id="4" name="object 4"/>
          <p:cNvSpPr/>
          <p:nvPr/>
        </p:nvSpPr>
        <p:spPr>
          <a:xfrm>
            <a:off x="279654" y="7155942"/>
            <a:ext cx="6299835" cy="0"/>
          </a:xfrm>
          <a:custGeom>
            <a:avLst/>
            <a:gdLst/>
            <a:ahLst/>
            <a:cxnLst/>
            <a:rect l="l" t="t" r="r" b="b"/>
            <a:pathLst>
              <a:path w="6299834" h="0">
                <a:moveTo>
                  <a:pt x="0" y="0"/>
                </a:moveTo>
                <a:lnTo>
                  <a:pt x="6299835" y="0"/>
                </a:lnTo>
              </a:path>
            </a:pathLst>
          </a:custGeom>
          <a:ln w="7200">
            <a:solidFill>
              <a:srgbClr val="F186B6"/>
            </a:solidFill>
          </a:ln>
        </p:spPr>
        <p:txBody>
          <a:bodyPr wrap="square" lIns="0" tIns="0" rIns="0" bIns="0" rtlCol="0"/>
          <a:lstStyle/>
          <a:p/>
        </p:txBody>
      </p:sp>
      <p:sp>
        <p:nvSpPr>
          <p:cNvPr id="5" name="object 5"/>
          <p:cNvSpPr txBox="1"/>
          <p:nvPr/>
        </p:nvSpPr>
        <p:spPr>
          <a:xfrm>
            <a:off x="241096" y="673353"/>
            <a:ext cx="3110865" cy="1013460"/>
          </a:xfrm>
          <a:prstGeom prst="rect">
            <a:avLst/>
          </a:prstGeom>
        </p:spPr>
        <p:txBody>
          <a:bodyPr wrap="square" lIns="0" tIns="12700" rIns="0" bIns="0" rtlCol="0" vert="horz">
            <a:spAutoFit/>
          </a:bodyPr>
          <a:lstStyle/>
          <a:p>
            <a:pPr algn="just" marL="220979" marR="36195"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a:solidFill>
                  <a:srgbClr val="F186B6"/>
                </a:solidFill>
                <a:latin typeface="メイリオ"/>
                <a:cs typeface="メイリオ"/>
              </a:rPr>
              <a:t>月経痛（生理痛</a:t>
            </a:r>
            <a:r>
              <a:rPr dirty="0" sz="900" spc="-10">
                <a:solidFill>
                  <a:srgbClr val="F186B6"/>
                </a:solidFill>
                <a:latin typeface="メイリオ"/>
                <a:cs typeface="メイリオ"/>
              </a:rPr>
              <a:t>）がひどく眠れません。対策はあります</a:t>
            </a:r>
            <a:r>
              <a:rPr dirty="0" sz="900" spc="-25">
                <a:solidFill>
                  <a:srgbClr val="F186B6"/>
                </a:solidFill>
                <a:latin typeface="メイリオ"/>
                <a:cs typeface="メイリオ"/>
              </a:rPr>
              <a:t>か？</a:t>
            </a:r>
            <a:endParaRPr sz="900">
              <a:latin typeface="メイリオ"/>
              <a:cs typeface="メイリオ"/>
            </a:endParaRPr>
          </a:p>
          <a:p>
            <a:pPr algn="just" marL="220979" indent="-182880">
              <a:lnSpc>
                <a:spcPct val="100000"/>
              </a:lnSpc>
              <a:spcBef>
                <a:spcPts val="215"/>
              </a:spcBef>
            </a:pPr>
            <a:r>
              <a:rPr dirty="0" sz="900" b="1">
                <a:solidFill>
                  <a:srgbClr val="211F1F"/>
                </a:solidFill>
                <a:latin typeface="メイリオ"/>
                <a:cs typeface="メイリオ"/>
              </a:rPr>
              <a:t>A</a:t>
            </a:r>
            <a:r>
              <a:rPr dirty="0" sz="900" spc="85" b="1">
                <a:solidFill>
                  <a:srgbClr val="211F1F"/>
                </a:solidFill>
                <a:latin typeface="メイリオ"/>
                <a:cs typeface="メイリオ"/>
              </a:rPr>
              <a:t>. </a:t>
            </a:r>
            <a:r>
              <a:rPr dirty="0" sz="900" spc="-20">
                <a:solidFill>
                  <a:srgbClr val="211F1F"/>
                </a:solidFill>
                <a:latin typeface="メイリオ"/>
                <a:cs typeface="メイリオ"/>
              </a:rPr>
              <a:t>月経痛は睡眠に悪影響を及ぼすことが知られており、痛</a:t>
            </a:r>
            <a:endParaRPr sz="900">
              <a:latin typeface="メイリオ"/>
              <a:cs typeface="メイリオ"/>
            </a:endParaRPr>
          </a:p>
          <a:p>
            <a:pPr algn="just" marL="220979" marR="30480">
              <a:lnSpc>
                <a:spcPct val="120000"/>
              </a:lnSpc>
              <a:spcBef>
                <a:spcPts val="5"/>
              </a:spcBef>
            </a:pPr>
            <a:r>
              <a:rPr dirty="0" sz="900" spc="10">
                <a:solidFill>
                  <a:srgbClr val="211F1F"/>
                </a:solidFill>
                <a:latin typeface="メイリオ"/>
                <a:cs typeface="メイリオ"/>
              </a:rPr>
              <a:t>みの緩和は不眠症状を緩和するのに役⽴ちます</a:t>
            </a:r>
            <a:r>
              <a:rPr dirty="0" baseline="27777" sz="900" spc="7">
                <a:solidFill>
                  <a:srgbClr val="211F1F"/>
                </a:solidFill>
                <a:latin typeface="メイリオ"/>
                <a:cs typeface="メイリオ"/>
              </a:rPr>
              <a:t>19）</a:t>
            </a:r>
            <a:r>
              <a:rPr dirty="0" sz="900" spc="5">
                <a:solidFill>
                  <a:srgbClr val="211F1F"/>
                </a:solidFill>
                <a:latin typeface="メイリオ"/>
                <a:cs typeface="メイリオ"/>
              </a:rPr>
              <a:t>。月</a:t>
            </a:r>
            <a:r>
              <a:rPr dirty="0" sz="900" spc="30">
                <a:solidFill>
                  <a:srgbClr val="211F1F"/>
                </a:solidFill>
                <a:latin typeface="メイリオ"/>
                <a:cs typeface="メイリオ"/>
              </a:rPr>
              <a:t>経痛に対する適切な対処については、医師と相談しま</a:t>
            </a:r>
            <a:r>
              <a:rPr dirty="0" sz="900">
                <a:solidFill>
                  <a:srgbClr val="211F1F"/>
                </a:solidFill>
                <a:latin typeface="メイリオ"/>
                <a:cs typeface="メイリオ"/>
              </a:rPr>
              <a:t>しょう。</a:t>
            </a:r>
            <a:endParaRPr sz="900">
              <a:latin typeface="メイリオ"/>
              <a:cs typeface="メイリオ"/>
            </a:endParaRPr>
          </a:p>
        </p:txBody>
      </p:sp>
      <p:sp>
        <p:nvSpPr>
          <p:cNvPr id="6" name="object 6"/>
          <p:cNvSpPr txBox="1"/>
          <p:nvPr/>
        </p:nvSpPr>
        <p:spPr>
          <a:xfrm>
            <a:off x="241096" y="1825878"/>
            <a:ext cx="3111500" cy="1177925"/>
          </a:xfrm>
          <a:prstGeom prst="rect">
            <a:avLst/>
          </a:prstGeom>
        </p:spPr>
        <p:txBody>
          <a:bodyPr wrap="square" lIns="0" tIns="12700" rIns="0" bIns="0" rtlCol="0" vert="horz">
            <a:spAutoFit/>
          </a:bodyPr>
          <a:lstStyle/>
          <a:p>
            <a:pPr marL="220979" marR="36830"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spc="-5">
                <a:solidFill>
                  <a:srgbClr val="F186B6"/>
                </a:solidFill>
                <a:latin typeface="メイリオ"/>
                <a:cs typeface="メイリオ"/>
              </a:rPr>
              <a:t>妊娠してから、いびきをかくようになりましたが大丈夫</a:t>
            </a:r>
            <a:r>
              <a:rPr dirty="0" sz="900" spc="-10">
                <a:solidFill>
                  <a:srgbClr val="F186B6"/>
                </a:solidFill>
                <a:latin typeface="メイリオ"/>
                <a:cs typeface="メイリオ"/>
              </a:rPr>
              <a:t>でしょうか？</a:t>
            </a:r>
            <a:endParaRPr sz="900">
              <a:latin typeface="メイリオ"/>
              <a:cs typeface="メイリオ"/>
            </a:endParaRPr>
          </a:p>
          <a:p>
            <a:pPr marL="220979" marR="30480" indent="-182880">
              <a:lnSpc>
                <a:spcPct val="120000"/>
              </a:lnSpc>
            </a:pPr>
            <a:r>
              <a:rPr dirty="0" sz="900" b="1">
                <a:solidFill>
                  <a:srgbClr val="211F1F"/>
                </a:solidFill>
                <a:latin typeface="メイリオ"/>
                <a:cs typeface="メイリオ"/>
              </a:rPr>
              <a:t>A</a:t>
            </a:r>
            <a:r>
              <a:rPr dirty="0" sz="900" spc="-5" b="1">
                <a:solidFill>
                  <a:srgbClr val="211F1F"/>
                </a:solidFill>
                <a:latin typeface="メイリオ"/>
                <a:cs typeface="メイリオ"/>
              </a:rPr>
              <a:t>. </a:t>
            </a:r>
            <a:r>
              <a:rPr dirty="0" sz="900" spc="-10">
                <a:solidFill>
                  <a:srgbClr val="211F1F"/>
                </a:solidFill>
                <a:latin typeface="メイリオ"/>
                <a:cs typeface="メイリオ"/>
              </a:rPr>
              <a:t>妊婦は非妊婦に比べていびきをかきやすく、習慣的にい</a:t>
            </a:r>
            <a:r>
              <a:rPr dirty="0" sz="900" spc="-5">
                <a:solidFill>
                  <a:srgbClr val="211F1F"/>
                </a:solidFill>
                <a:latin typeface="メイリオ"/>
                <a:cs typeface="メイリオ"/>
              </a:rPr>
              <a:t>びきをかく妊婦の割合は妊娠経過とともに増加します</a:t>
            </a:r>
            <a:endParaRPr sz="900">
              <a:latin typeface="メイリオ"/>
              <a:cs typeface="メイリオ"/>
            </a:endParaRPr>
          </a:p>
          <a:p>
            <a:pPr marL="220979">
              <a:lnSpc>
                <a:spcPct val="100000"/>
              </a:lnSpc>
              <a:spcBef>
                <a:spcPts val="215"/>
              </a:spcBef>
            </a:pPr>
            <a:r>
              <a:rPr dirty="0" baseline="27777" sz="900">
                <a:solidFill>
                  <a:srgbClr val="211F1F"/>
                </a:solidFill>
                <a:latin typeface="メイリオ"/>
                <a:cs typeface="メイリオ"/>
              </a:rPr>
              <a:t>5）</a:t>
            </a:r>
            <a:r>
              <a:rPr dirty="0" sz="900" spc="-5">
                <a:solidFill>
                  <a:srgbClr val="211F1F"/>
                </a:solidFill>
                <a:latin typeface="メイリオ"/>
                <a:cs typeface="メイリオ"/>
              </a:rPr>
              <a:t>。これは、エストロゲン及びプロゲステロンの分泌</a:t>
            </a:r>
            <a:endParaRPr sz="900">
              <a:latin typeface="メイリオ"/>
              <a:cs typeface="メイリオ"/>
            </a:endParaRPr>
          </a:p>
          <a:p>
            <a:pPr marL="220979" marR="30480">
              <a:lnSpc>
                <a:spcPct val="120000"/>
              </a:lnSpc>
            </a:pPr>
            <a:r>
              <a:rPr dirty="0" sz="900" spc="30">
                <a:solidFill>
                  <a:srgbClr val="211F1F"/>
                </a:solidFill>
                <a:latin typeface="メイリオ"/>
                <a:cs typeface="メイリオ"/>
              </a:rPr>
              <a:t>増加に伴い、気道にむくみが生じやすく、脂肪の増加</a:t>
            </a:r>
            <a:r>
              <a:rPr dirty="0" sz="900" spc="10">
                <a:solidFill>
                  <a:srgbClr val="211F1F"/>
                </a:solidFill>
                <a:latin typeface="メイリオ"/>
                <a:cs typeface="メイリオ"/>
              </a:rPr>
              <a:t>によって咽頭が狭くなるためです</a:t>
            </a:r>
            <a:r>
              <a:rPr dirty="0" baseline="27777" sz="900" spc="7">
                <a:solidFill>
                  <a:srgbClr val="211F1F"/>
                </a:solidFill>
                <a:latin typeface="メイリオ"/>
                <a:cs typeface="メイリオ"/>
              </a:rPr>
              <a:t>20）</a:t>
            </a:r>
            <a:r>
              <a:rPr dirty="0" sz="900" spc="5">
                <a:solidFill>
                  <a:srgbClr val="211F1F"/>
                </a:solidFill>
                <a:latin typeface="メイリオ"/>
                <a:cs typeface="メイリオ"/>
              </a:rPr>
              <a:t>。いびきが大きく</a:t>
            </a:r>
            <a:endParaRPr sz="900">
              <a:latin typeface="メイリオ"/>
              <a:cs typeface="メイリオ"/>
            </a:endParaRPr>
          </a:p>
        </p:txBody>
      </p:sp>
      <p:sp>
        <p:nvSpPr>
          <p:cNvPr id="7" name="object 7"/>
          <p:cNvSpPr txBox="1"/>
          <p:nvPr/>
        </p:nvSpPr>
        <p:spPr>
          <a:xfrm>
            <a:off x="449376" y="3142043"/>
            <a:ext cx="2877820" cy="355600"/>
          </a:xfrm>
          <a:prstGeom prst="rect">
            <a:avLst/>
          </a:prstGeom>
        </p:spPr>
        <p:txBody>
          <a:bodyPr wrap="square" lIns="0" tIns="40640" rIns="0" bIns="0" rtlCol="0" vert="horz">
            <a:spAutoFit/>
          </a:bodyPr>
          <a:lstStyle/>
          <a:p>
            <a:pPr marL="12700">
              <a:lnSpc>
                <a:spcPct val="100000"/>
              </a:lnSpc>
              <a:spcBef>
                <a:spcPts val="320"/>
              </a:spcBef>
            </a:pPr>
            <a:r>
              <a:rPr dirty="0" sz="900" spc="-5">
                <a:solidFill>
                  <a:srgbClr val="211F1F"/>
                </a:solidFill>
                <a:latin typeface="メイリオ"/>
                <a:cs typeface="メイリオ"/>
              </a:rPr>
              <a:t>閉塞性睡眠時無呼吸の可能性がありますので、医師に</a:t>
            </a:r>
            <a:endParaRPr sz="900">
              <a:latin typeface="メイリオ"/>
              <a:cs typeface="メイリオ"/>
            </a:endParaRPr>
          </a:p>
          <a:p>
            <a:pPr marL="12700">
              <a:lnSpc>
                <a:spcPct val="100000"/>
              </a:lnSpc>
              <a:spcBef>
                <a:spcPts val="215"/>
              </a:spcBef>
            </a:pPr>
            <a:r>
              <a:rPr dirty="0" sz="900" spc="-10">
                <a:solidFill>
                  <a:srgbClr val="211F1F"/>
                </a:solidFill>
                <a:latin typeface="メイリオ"/>
                <a:cs typeface="メイリオ"/>
              </a:rPr>
              <a:t>相談をしましょう。</a:t>
            </a:r>
            <a:endParaRPr sz="900">
              <a:latin typeface="メイリオ"/>
              <a:cs typeface="メイリオ"/>
            </a:endParaRPr>
          </a:p>
        </p:txBody>
      </p:sp>
      <p:sp>
        <p:nvSpPr>
          <p:cNvPr id="8" name="object 8"/>
          <p:cNvSpPr txBox="1"/>
          <p:nvPr/>
        </p:nvSpPr>
        <p:spPr>
          <a:xfrm>
            <a:off x="449376" y="3005455"/>
            <a:ext cx="6094095" cy="162560"/>
          </a:xfrm>
          <a:prstGeom prst="rect">
            <a:avLst/>
          </a:prstGeom>
        </p:spPr>
        <p:txBody>
          <a:bodyPr wrap="square" lIns="0" tIns="12700" rIns="0" bIns="0" rtlCol="0" vert="horz">
            <a:spAutoFit/>
          </a:bodyPr>
          <a:lstStyle/>
          <a:p>
            <a:pPr marL="12700">
              <a:lnSpc>
                <a:spcPct val="100000"/>
              </a:lnSpc>
              <a:spcBef>
                <a:spcPts val="100"/>
              </a:spcBef>
            </a:pPr>
            <a:r>
              <a:rPr dirty="0" sz="900" spc="15">
                <a:solidFill>
                  <a:srgbClr val="211F1F"/>
                </a:solidFill>
                <a:latin typeface="メイリオ"/>
                <a:cs typeface="メイリオ"/>
              </a:rPr>
              <a:t>頻繁な場合や、睡眠中の呼吸停止が観察される場合は、  </a:t>
            </a:r>
            <a:r>
              <a:rPr dirty="0" sz="900" b="1">
                <a:solidFill>
                  <a:srgbClr val="211F1F"/>
                </a:solidFill>
                <a:latin typeface="メイリオ"/>
                <a:cs typeface="メイリオ"/>
              </a:rPr>
              <a:t>A</a:t>
            </a:r>
            <a:r>
              <a:rPr dirty="0" sz="900" spc="180" b="1">
                <a:solidFill>
                  <a:srgbClr val="211F1F"/>
                </a:solidFill>
                <a:latin typeface="メイリオ"/>
                <a:cs typeface="メイリオ"/>
              </a:rPr>
              <a:t>. </a:t>
            </a:r>
            <a:r>
              <a:rPr dirty="0" sz="900" spc="-15">
                <a:solidFill>
                  <a:srgbClr val="211F1F"/>
                </a:solidFill>
                <a:latin typeface="メイリオ"/>
                <a:cs typeface="メイリオ"/>
              </a:rPr>
              <a:t>こどもの睡眠中の異常行動は、年齢とともに自然に消失</a:t>
            </a:r>
            <a:endParaRPr sz="900">
              <a:latin typeface="メイリオ"/>
              <a:cs typeface="メイリオ"/>
            </a:endParaRPr>
          </a:p>
        </p:txBody>
      </p:sp>
      <p:sp>
        <p:nvSpPr>
          <p:cNvPr id="9" name="object 9"/>
          <p:cNvSpPr txBox="1"/>
          <p:nvPr/>
        </p:nvSpPr>
        <p:spPr>
          <a:xfrm>
            <a:off x="241096" y="3636645"/>
            <a:ext cx="3221355" cy="2330450"/>
          </a:xfrm>
          <a:prstGeom prst="rect">
            <a:avLst/>
          </a:prstGeom>
        </p:spPr>
        <p:txBody>
          <a:bodyPr wrap="square" lIns="0" tIns="12700" rIns="0" bIns="0" rtlCol="0" vert="horz">
            <a:spAutoFit/>
          </a:bodyPr>
          <a:lstStyle/>
          <a:p>
            <a:pPr marL="220979" marR="146050"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spc="-5">
                <a:solidFill>
                  <a:srgbClr val="F186B6"/>
                </a:solidFill>
                <a:latin typeface="メイリオ"/>
                <a:cs typeface="メイリオ"/>
              </a:rPr>
              <a:t>夜、足がむずむずするような不快感があり、寝つきずらいのですが、良い対処法はありますか？</a:t>
            </a:r>
            <a:endParaRPr sz="900">
              <a:latin typeface="メイリオ"/>
              <a:cs typeface="メイリオ"/>
            </a:endParaRPr>
          </a:p>
          <a:p>
            <a:pPr marL="220979" marR="30480" indent="-182880">
              <a:lnSpc>
                <a:spcPct val="120000"/>
              </a:lnSpc>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10">
                <a:solidFill>
                  <a:srgbClr val="211F1F"/>
                </a:solidFill>
                <a:latin typeface="メイリオ"/>
                <a:cs typeface="メイリオ"/>
              </a:rPr>
              <a:t>月経のある女性は、血清鉄が不足しやすいことから、む</a:t>
            </a:r>
            <a:r>
              <a:rPr dirty="0" sz="900">
                <a:solidFill>
                  <a:srgbClr val="211F1F"/>
                </a:solidFill>
                <a:latin typeface="メイリオ"/>
                <a:cs typeface="メイリオ"/>
              </a:rPr>
              <a:t> </a:t>
            </a:r>
            <a:r>
              <a:rPr dirty="0" sz="900" spc="25">
                <a:solidFill>
                  <a:srgbClr val="211F1F"/>
                </a:solidFill>
                <a:latin typeface="メイリオ"/>
                <a:cs typeface="メイリオ"/>
              </a:rPr>
              <a:t>ずむず脚症候群を生じやすいことが知られています。</a:t>
            </a:r>
            <a:r>
              <a:rPr dirty="0" sz="900">
                <a:solidFill>
                  <a:srgbClr val="211F1F"/>
                </a:solidFill>
                <a:latin typeface="メイリオ"/>
                <a:cs typeface="メイリオ"/>
              </a:rPr>
              <a:t> </a:t>
            </a:r>
            <a:r>
              <a:rPr dirty="0" sz="900" spc="30">
                <a:solidFill>
                  <a:srgbClr val="211F1F"/>
                </a:solidFill>
                <a:latin typeface="メイリオ"/>
                <a:cs typeface="メイリオ"/>
              </a:rPr>
              <a:t>妊娠期には、血清鉄の消費がさらに増大し、大きなホ</a:t>
            </a:r>
            <a:r>
              <a:rPr dirty="0" sz="900" spc="15">
                <a:solidFill>
                  <a:srgbClr val="211F1F"/>
                </a:solidFill>
                <a:latin typeface="メイリオ"/>
                <a:cs typeface="メイリオ"/>
              </a:rPr>
              <a:t>ルモン変動や葉酸の⽋乏、睡眠不足、不安やストレス、</a:t>
            </a:r>
            <a:r>
              <a:rPr dirty="0" sz="900" spc="30">
                <a:solidFill>
                  <a:srgbClr val="211F1F"/>
                </a:solidFill>
                <a:latin typeface="メイリオ"/>
                <a:cs typeface="メイリオ"/>
              </a:rPr>
              <a:t>疲労などの要因が加わるため、むずむず脚症候群を特</a:t>
            </a:r>
            <a:r>
              <a:rPr dirty="0" sz="900" spc="10">
                <a:solidFill>
                  <a:srgbClr val="211F1F"/>
                </a:solidFill>
                <a:latin typeface="メイリオ"/>
                <a:cs typeface="メイリオ"/>
              </a:rPr>
              <a:t>に生じやすいと考えられています</a:t>
            </a:r>
            <a:r>
              <a:rPr dirty="0" baseline="27777" sz="900" spc="30">
                <a:solidFill>
                  <a:srgbClr val="211F1F"/>
                </a:solidFill>
                <a:latin typeface="メイリオ"/>
                <a:cs typeface="メイリオ"/>
              </a:rPr>
              <a:t>５）</a:t>
            </a:r>
            <a:r>
              <a:rPr dirty="0" sz="900" spc="5">
                <a:solidFill>
                  <a:srgbClr val="211F1F"/>
                </a:solidFill>
                <a:latin typeface="メイリオ"/>
                <a:cs typeface="メイリオ"/>
              </a:rPr>
              <a:t>。ストレッチ、下</a:t>
            </a:r>
            <a:r>
              <a:rPr dirty="0" sz="900">
                <a:solidFill>
                  <a:srgbClr val="211F1F"/>
                </a:solidFill>
                <a:latin typeface="メイリオ"/>
                <a:cs typeface="メイリオ"/>
              </a:rPr>
              <a:t> </a:t>
            </a:r>
            <a:r>
              <a:rPr dirty="0" sz="900" spc="35">
                <a:solidFill>
                  <a:srgbClr val="211F1F"/>
                </a:solidFill>
                <a:latin typeface="メイリオ"/>
                <a:cs typeface="メイリオ"/>
              </a:rPr>
              <a:t>肢マッサージ、湿布（</a:t>
            </a:r>
            <a:r>
              <a:rPr dirty="0" sz="900" spc="30">
                <a:solidFill>
                  <a:srgbClr val="211F1F"/>
                </a:solidFill>
                <a:latin typeface="メイリオ"/>
                <a:cs typeface="メイリオ"/>
              </a:rPr>
              <a:t>温、冷</a:t>
            </a:r>
            <a:r>
              <a:rPr dirty="0" sz="900" spc="35">
                <a:solidFill>
                  <a:srgbClr val="211F1F"/>
                </a:solidFill>
                <a:latin typeface="メイリオ"/>
                <a:cs typeface="メイリオ"/>
              </a:rPr>
              <a:t>）、</a:t>
            </a:r>
            <a:r>
              <a:rPr dirty="0" sz="900" spc="35">
                <a:latin typeface="メイリオ"/>
                <a:cs typeface="メイリオ"/>
              </a:rPr>
              <a:t>カイロ、適度な運動</a:t>
            </a:r>
            <a:r>
              <a:rPr dirty="0" sz="900" spc="10">
                <a:latin typeface="メイリオ"/>
                <a:cs typeface="メイリオ"/>
              </a:rPr>
              <a:t>や歩行などで症状が和らぐことがあります</a:t>
            </a:r>
            <a:r>
              <a:rPr dirty="0" baseline="27777" sz="900" spc="30">
                <a:latin typeface="メイリオ"/>
                <a:cs typeface="メイリオ"/>
              </a:rPr>
              <a:t>５）</a:t>
            </a:r>
            <a:r>
              <a:rPr dirty="0" sz="900" spc="15">
                <a:latin typeface="メイリオ"/>
                <a:cs typeface="メイリオ"/>
              </a:rPr>
              <a:t>。症状を</a:t>
            </a:r>
            <a:r>
              <a:rPr dirty="0" sz="900" spc="20">
                <a:latin typeface="メイリオ"/>
                <a:cs typeface="メイリオ"/>
              </a:rPr>
              <a:t> </a:t>
            </a:r>
            <a:r>
              <a:rPr dirty="0" sz="900" spc="30">
                <a:latin typeface="メイリオ"/>
                <a:cs typeface="メイリオ"/>
              </a:rPr>
              <a:t>悪化させる嗜好品</a:t>
            </a:r>
            <a:r>
              <a:rPr dirty="0" sz="900" spc="35">
                <a:latin typeface="メイリオ"/>
                <a:cs typeface="メイリオ"/>
              </a:rPr>
              <a:t>（</a:t>
            </a:r>
            <a:r>
              <a:rPr dirty="0" sz="900" spc="25">
                <a:latin typeface="メイリオ"/>
                <a:cs typeface="メイリオ"/>
              </a:rPr>
              <a:t>カフェイン、アルコール、ニコチン</a:t>
            </a:r>
            <a:r>
              <a:rPr dirty="0" sz="900" spc="60">
                <a:solidFill>
                  <a:srgbClr val="211F1F"/>
                </a:solidFill>
                <a:latin typeface="メイリオ"/>
                <a:cs typeface="メイリオ"/>
              </a:rPr>
              <a:t>）</a:t>
            </a:r>
            <a:r>
              <a:rPr dirty="0" sz="900" spc="45">
                <a:solidFill>
                  <a:srgbClr val="211F1F"/>
                </a:solidFill>
                <a:latin typeface="メイリオ"/>
                <a:cs typeface="メイリオ"/>
              </a:rPr>
              <a:t>はできるだけ避けましょう</a:t>
            </a:r>
            <a:r>
              <a:rPr dirty="0" baseline="27777" sz="900" spc="-15">
                <a:solidFill>
                  <a:srgbClr val="211F1F"/>
                </a:solidFill>
                <a:latin typeface="メイリオ"/>
                <a:cs typeface="メイリオ"/>
              </a:rPr>
              <a:t>21</a:t>
            </a:r>
            <a:r>
              <a:rPr dirty="0" baseline="27777" sz="900" spc="-217">
                <a:solidFill>
                  <a:srgbClr val="211F1F"/>
                </a:solidFill>
                <a:latin typeface="メイリオ"/>
                <a:cs typeface="メイリオ"/>
              </a:rPr>
              <a:t> </a:t>
            </a:r>
            <a:r>
              <a:rPr dirty="0" baseline="27777" sz="900" spc="67">
                <a:solidFill>
                  <a:srgbClr val="211F1F"/>
                </a:solidFill>
                <a:latin typeface="メイリオ"/>
                <a:cs typeface="メイリオ"/>
              </a:rPr>
              <a:t>）</a:t>
            </a:r>
            <a:r>
              <a:rPr dirty="0" sz="900" spc="30">
                <a:solidFill>
                  <a:srgbClr val="211F1F"/>
                </a:solidFill>
                <a:latin typeface="メイリオ"/>
                <a:cs typeface="メイリオ"/>
              </a:rPr>
              <a:t>。通常、出産後に 徐</a:t>
            </a:r>
            <a:r>
              <a:rPr dirty="0" sz="900" spc="15">
                <a:solidFill>
                  <a:srgbClr val="211F1F"/>
                </a:solidFill>
                <a:latin typeface="メイリオ"/>
                <a:cs typeface="メイリオ"/>
              </a:rPr>
              <a:t>々に改善しますが、産後も足の不快感によって睡眠 が</a:t>
            </a:r>
            <a:r>
              <a:rPr dirty="0" sz="900">
                <a:solidFill>
                  <a:srgbClr val="211F1F"/>
                </a:solidFill>
                <a:latin typeface="メイリオ"/>
                <a:cs typeface="メイリオ"/>
              </a:rPr>
              <a:t>妨げられている場合は、医師に相談しましょう。</a:t>
            </a:r>
            <a:endParaRPr sz="900">
              <a:latin typeface="メイリオ"/>
              <a:cs typeface="メイリオ"/>
            </a:endParaRPr>
          </a:p>
        </p:txBody>
      </p:sp>
      <p:sp>
        <p:nvSpPr>
          <p:cNvPr id="10" name="object 10"/>
          <p:cNvSpPr txBox="1"/>
          <p:nvPr/>
        </p:nvSpPr>
        <p:spPr>
          <a:xfrm>
            <a:off x="241096" y="6105905"/>
            <a:ext cx="3219450" cy="1013460"/>
          </a:xfrm>
          <a:prstGeom prst="rect">
            <a:avLst/>
          </a:prstGeom>
        </p:spPr>
        <p:txBody>
          <a:bodyPr wrap="square" lIns="0" tIns="12700" rIns="0" bIns="0" rtlCol="0" vert="horz">
            <a:spAutoFit/>
          </a:bodyPr>
          <a:lstStyle/>
          <a:p>
            <a:pPr marL="220979" marR="141605" indent="-182880">
              <a:lnSpc>
                <a:spcPct val="120000"/>
              </a:lnSpc>
              <a:spcBef>
                <a:spcPts val="100"/>
              </a:spcBef>
            </a:pPr>
            <a:r>
              <a:rPr dirty="0" sz="900" b="1">
                <a:solidFill>
                  <a:srgbClr val="F186B6"/>
                </a:solidFill>
                <a:latin typeface="メイリオ"/>
                <a:cs typeface="メイリオ"/>
              </a:rPr>
              <a:t>Q</a:t>
            </a:r>
            <a:r>
              <a:rPr dirty="0" sz="900" spc="250" b="1">
                <a:solidFill>
                  <a:srgbClr val="F186B6"/>
                </a:solidFill>
                <a:latin typeface="メイリオ"/>
                <a:cs typeface="メイリオ"/>
              </a:rPr>
              <a:t>. </a:t>
            </a:r>
            <a:r>
              <a:rPr dirty="0" sz="900" spc="-5">
                <a:solidFill>
                  <a:srgbClr val="F186B6"/>
                </a:solidFill>
                <a:latin typeface="メイリオ"/>
                <a:cs typeface="メイリオ"/>
              </a:rPr>
              <a:t>更年期に入り、いびきがひどくなりましたが大丈夫で</a:t>
            </a:r>
            <a:r>
              <a:rPr dirty="0" sz="900" spc="-10">
                <a:solidFill>
                  <a:srgbClr val="F186B6"/>
                </a:solidFill>
                <a:latin typeface="メイリオ"/>
                <a:cs typeface="メイリオ"/>
              </a:rPr>
              <a:t>しょうか？</a:t>
            </a:r>
            <a:endParaRPr sz="900">
              <a:latin typeface="メイリオ"/>
              <a:cs typeface="メイリオ"/>
            </a:endParaRPr>
          </a:p>
          <a:p>
            <a:pPr marL="220979" marR="30480" indent="-182880">
              <a:lnSpc>
                <a:spcPct val="120000"/>
              </a:lnSpc>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閉塞性睡眠時無呼吸は比較的高齢男性に多い疾患ですが、</a:t>
            </a:r>
            <a:r>
              <a:rPr dirty="0" sz="900" spc="25">
                <a:solidFill>
                  <a:srgbClr val="211F1F"/>
                </a:solidFill>
                <a:latin typeface="メイリオ"/>
                <a:cs typeface="メイリオ"/>
              </a:rPr>
              <a:t>女性も更年期以降、閉塞性睡眠時無呼吸を生じやすく</a:t>
            </a:r>
            <a:r>
              <a:rPr dirty="0" sz="900">
                <a:solidFill>
                  <a:srgbClr val="211F1F"/>
                </a:solidFill>
                <a:latin typeface="メイリオ"/>
                <a:cs typeface="メイリオ"/>
              </a:rPr>
              <a:t> </a:t>
            </a:r>
            <a:r>
              <a:rPr dirty="0" sz="900" spc="10">
                <a:solidFill>
                  <a:srgbClr val="211F1F"/>
                </a:solidFill>
                <a:latin typeface="メイリオ"/>
                <a:cs typeface="メイリオ"/>
              </a:rPr>
              <a:t>なります</a:t>
            </a:r>
            <a:r>
              <a:rPr dirty="0" baseline="27777" sz="900" spc="7">
                <a:solidFill>
                  <a:srgbClr val="211F1F"/>
                </a:solidFill>
                <a:latin typeface="メイリオ"/>
                <a:cs typeface="メイリオ"/>
              </a:rPr>
              <a:t>21）</a:t>
            </a:r>
            <a:r>
              <a:rPr dirty="0" sz="900" spc="5">
                <a:solidFill>
                  <a:srgbClr val="211F1F"/>
                </a:solidFill>
                <a:latin typeface="メイリオ"/>
                <a:cs typeface="メイリオ"/>
              </a:rPr>
              <a:t>。いびきが大きく頻繁な場合や睡眠中に呼</a:t>
            </a:r>
            <a:r>
              <a:rPr dirty="0" sz="900">
                <a:solidFill>
                  <a:srgbClr val="211F1F"/>
                </a:solidFill>
                <a:latin typeface="メイリオ"/>
                <a:cs typeface="メイリオ"/>
              </a:rPr>
              <a:t> 吸停止が観察される場合は、医師に相談しましょう。</a:t>
            </a:r>
            <a:endParaRPr sz="900">
              <a:latin typeface="メイリオ"/>
              <a:cs typeface="メイリオ"/>
            </a:endParaRPr>
          </a:p>
        </p:txBody>
      </p:sp>
      <p:sp>
        <p:nvSpPr>
          <p:cNvPr id="11" name="object 11"/>
          <p:cNvSpPr txBox="1"/>
          <p:nvPr/>
        </p:nvSpPr>
        <p:spPr>
          <a:xfrm>
            <a:off x="3463416" y="673353"/>
            <a:ext cx="3221355" cy="1671955"/>
          </a:xfrm>
          <a:prstGeom prst="rect">
            <a:avLst/>
          </a:prstGeom>
        </p:spPr>
        <p:txBody>
          <a:bodyPr wrap="square" lIns="0" tIns="12700" rIns="0" bIns="0" rtlCol="0" vert="horz">
            <a:spAutoFit/>
          </a:bodyPr>
          <a:lstStyle/>
          <a:p>
            <a:pPr algn="just" marL="220979" marR="146685"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spc="-5">
                <a:solidFill>
                  <a:srgbClr val="F186B6"/>
                </a:solidFill>
                <a:latin typeface="メイリオ"/>
                <a:cs typeface="メイリオ"/>
              </a:rPr>
              <a:t>妊娠してから、夜寝ているときにこむらがえりが起こるようになりました。良い対処法はありますか？</a:t>
            </a:r>
            <a:endParaRPr sz="900">
              <a:latin typeface="メイリオ"/>
              <a:cs typeface="メイリオ"/>
            </a:endParaRPr>
          </a:p>
          <a:p>
            <a:pPr algn="just" marL="220979" indent="-182880">
              <a:lnSpc>
                <a:spcPct val="100000"/>
              </a:lnSpc>
              <a:spcBef>
                <a:spcPts val="215"/>
              </a:spcBef>
            </a:pPr>
            <a:r>
              <a:rPr dirty="0" sz="900" b="1">
                <a:solidFill>
                  <a:srgbClr val="211F1F"/>
                </a:solidFill>
                <a:latin typeface="メイリオ"/>
                <a:cs typeface="メイリオ"/>
              </a:rPr>
              <a:t>A</a:t>
            </a:r>
            <a:r>
              <a:rPr dirty="0" sz="900" spc="85" b="1">
                <a:solidFill>
                  <a:srgbClr val="211F1F"/>
                </a:solidFill>
                <a:latin typeface="メイリオ"/>
                <a:cs typeface="メイリオ"/>
              </a:rPr>
              <a:t>. </a:t>
            </a:r>
            <a:r>
              <a:rPr dirty="0" sz="900" spc="-20">
                <a:solidFill>
                  <a:srgbClr val="211F1F"/>
                </a:solidFill>
                <a:latin typeface="メイリオ"/>
                <a:cs typeface="メイリオ"/>
              </a:rPr>
              <a:t>睡眠中にこむらがえりが起こると、突然目が覚め、痛み</a:t>
            </a:r>
            <a:endParaRPr sz="900">
              <a:latin typeface="メイリオ"/>
              <a:cs typeface="メイリオ"/>
            </a:endParaRPr>
          </a:p>
          <a:p>
            <a:pPr algn="just" marL="220979" marR="144780">
              <a:lnSpc>
                <a:spcPct val="120000"/>
              </a:lnSpc>
              <a:spcBef>
                <a:spcPts val="5"/>
              </a:spcBef>
            </a:pPr>
            <a:r>
              <a:rPr dirty="0" sz="900" spc="-5">
                <a:solidFill>
                  <a:srgbClr val="211F1F"/>
                </a:solidFill>
                <a:latin typeface="メイリオ"/>
                <a:cs typeface="メイリオ"/>
              </a:rPr>
              <a:t>で眠れなくなることがあります。こむらがえりは、妊娠後に妊娠週数が増加するに伴って出現率が高まり、</a:t>
            </a:r>
            <a:r>
              <a:rPr dirty="0" sz="900">
                <a:solidFill>
                  <a:srgbClr val="211F1F"/>
                </a:solidFill>
                <a:latin typeface="メイリオ"/>
                <a:cs typeface="メイリオ"/>
              </a:rPr>
              <a:t>妊娠後期には70</a:t>
            </a:r>
            <a:r>
              <a:rPr dirty="0" sz="900" spc="-5">
                <a:solidFill>
                  <a:srgbClr val="211F1F"/>
                </a:solidFill>
                <a:latin typeface="メイリオ"/>
                <a:cs typeface="メイリオ"/>
              </a:rPr>
              <a:t>%の妊婦がこむらがえりを経験します</a:t>
            </a:r>
            <a:endParaRPr sz="900">
              <a:latin typeface="メイリオ"/>
              <a:cs typeface="メイリオ"/>
            </a:endParaRPr>
          </a:p>
          <a:p>
            <a:pPr marL="220979">
              <a:lnSpc>
                <a:spcPct val="100000"/>
              </a:lnSpc>
              <a:spcBef>
                <a:spcPts val="215"/>
              </a:spcBef>
            </a:pPr>
            <a:r>
              <a:rPr dirty="0" baseline="27777" sz="900">
                <a:solidFill>
                  <a:srgbClr val="211F1F"/>
                </a:solidFill>
                <a:latin typeface="メイリオ"/>
                <a:cs typeface="メイリオ"/>
              </a:rPr>
              <a:t>５）</a:t>
            </a:r>
            <a:r>
              <a:rPr dirty="0" sz="900" spc="-5">
                <a:solidFill>
                  <a:srgbClr val="211F1F"/>
                </a:solidFill>
                <a:latin typeface="メイリオ"/>
                <a:cs typeface="メイリオ"/>
              </a:rPr>
              <a:t>。現時点では有効な治療法は確⽴されていませんが、</a:t>
            </a:r>
            <a:endParaRPr sz="900">
              <a:latin typeface="メイリオ"/>
              <a:cs typeface="メイリオ"/>
            </a:endParaRPr>
          </a:p>
          <a:p>
            <a:pPr algn="just" marL="220979" marR="140335">
              <a:lnSpc>
                <a:spcPct val="120000"/>
              </a:lnSpc>
            </a:pPr>
            <a:r>
              <a:rPr dirty="0" sz="900" spc="30">
                <a:solidFill>
                  <a:srgbClr val="211F1F"/>
                </a:solidFill>
                <a:latin typeface="メイリオ"/>
                <a:cs typeface="メイリオ"/>
              </a:rPr>
              <a:t>局所をマッサージしたり、温めたり、伸ばしたりする</a:t>
            </a:r>
            <a:r>
              <a:rPr dirty="0" sz="900" spc="10">
                <a:solidFill>
                  <a:srgbClr val="211F1F"/>
                </a:solidFill>
                <a:latin typeface="メイリオ"/>
                <a:cs typeface="メイリオ"/>
              </a:rPr>
              <a:t>ことで緩和することができます</a:t>
            </a:r>
            <a:r>
              <a:rPr dirty="0" baseline="27777" sz="900" spc="30">
                <a:solidFill>
                  <a:srgbClr val="211F1F"/>
                </a:solidFill>
                <a:latin typeface="メイリオ"/>
                <a:cs typeface="メイリオ"/>
              </a:rPr>
              <a:t>５）</a:t>
            </a:r>
            <a:r>
              <a:rPr dirty="0" sz="900" spc="5">
                <a:solidFill>
                  <a:srgbClr val="211F1F"/>
                </a:solidFill>
                <a:latin typeface="メイリオ"/>
                <a:cs typeface="メイリオ"/>
              </a:rPr>
              <a:t>。症状が改善しない</a:t>
            </a:r>
            <a:r>
              <a:rPr dirty="0" sz="900">
                <a:solidFill>
                  <a:srgbClr val="211F1F"/>
                </a:solidFill>
                <a:latin typeface="メイリオ"/>
                <a:cs typeface="メイリオ"/>
              </a:rPr>
              <a:t>場合は、医師に相談してください。</a:t>
            </a:r>
            <a:endParaRPr sz="900">
              <a:latin typeface="メイリオ"/>
              <a:cs typeface="メイリオ"/>
            </a:endParaRPr>
          </a:p>
        </p:txBody>
      </p:sp>
      <p:sp>
        <p:nvSpPr>
          <p:cNvPr id="12" name="object 12"/>
          <p:cNvSpPr txBox="1"/>
          <p:nvPr/>
        </p:nvSpPr>
        <p:spPr>
          <a:xfrm>
            <a:off x="3488816" y="2484247"/>
            <a:ext cx="3056255" cy="519430"/>
          </a:xfrm>
          <a:prstGeom prst="rect">
            <a:avLst/>
          </a:prstGeom>
        </p:spPr>
        <p:txBody>
          <a:bodyPr wrap="square" lIns="0" tIns="12700" rIns="0" bIns="0" rtlCol="0" vert="horz">
            <a:spAutoFit/>
          </a:bodyPr>
          <a:lstStyle/>
          <a:p>
            <a:pPr algn="just" marL="195580" marR="5080"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spc="-5">
                <a:solidFill>
                  <a:srgbClr val="F186B6"/>
                </a:solidFill>
                <a:latin typeface="メイリオ"/>
                <a:cs typeface="メイリオ"/>
              </a:rPr>
              <a:t>息子が小学生ですが、夜中眠っているときに寝ぼけて泣き出したり、寝言を言ったりすることがあります。病院で診てもらう必要はありますか？</a:t>
            </a:r>
            <a:endParaRPr sz="900">
              <a:latin typeface="メイリオ"/>
              <a:cs typeface="メイリオ"/>
            </a:endParaRPr>
          </a:p>
        </p:txBody>
      </p:sp>
      <p:sp>
        <p:nvSpPr>
          <p:cNvPr id="13" name="object 13"/>
          <p:cNvSpPr txBox="1"/>
          <p:nvPr/>
        </p:nvSpPr>
        <p:spPr>
          <a:xfrm>
            <a:off x="3671696" y="3142043"/>
            <a:ext cx="2877820" cy="685165"/>
          </a:xfrm>
          <a:prstGeom prst="rect">
            <a:avLst/>
          </a:prstGeom>
        </p:spPr>
        <p:txBody>
          <a:bodyPr wrap="square" lIns="0" tIns="12700" rIns="0" bIns="0" rtlCol="0" vert="horz">
            <a:spAutoFit/>
          </a:bodyPr>
          <a:lstStyle/>
          <a:p>
            <a:pPr algn="just" marL="12700" marR="5080">
              <a:lnSpc>
                <a:spcPct val="120100"/>
              </a:lnSpc>
              <a:spcBef>
                <a:spcPts val="100"/>
              </a:spcBef>
            </a:pPr>
            <a:r>
              <a:rPr dirty="0" sz="900" spc="25">
                <a:solidFill>
                  <a:srgbClr val="211F1F"/>
                </a:solidFill>
                <a:latin typeface="メイリオ"/>
                <a:cs typeface="メイリオ"/>
              </a:rPr>
              <a:t>するケースがほとんどですので心配しすぎなくても良</a:t>
            </a:r>
            <a:r>
              <a:rPr dirty="0" sz="900" spc="30">
                <a:solidFill>
                  <a:srgbClr val="211F1F"/>
                </a:solidFill>
                <a:latin typeface="メイリオ"/>
                <a:cs typeface="メイリオ"/>
              </a:rPr>
              <a:t>いでしょう。ただし、睡眠が不足したり、生活が不規則になると、睡眠中の異常行動が増えますので、規則</a:t>
            </a:r>
            <a:r>
              <a:rPr dirty="0" sz="900">
                <a:solidFill>
                  <a:srgbClr val="211F1F"/>
                </a:solidFill>
                <a:latin typeface="メイリオ"/>
                <a:cs typeface="メイリオ"/>
              </a:rPr>
              <a:t>正しく十分な睡眠時間を確保することが大切です。</a:t>
            </a:r>
            <a:endParaRPr sz="900">
              <a:latin typeface="メイリオ"/>
              <a:cs typeface="メイリオ"/>
            </a:endParaRPr>
          </a:p>
        </p:txBody>
      </p:sp>
      <p:sp>
        <p:nvSpPr>
          <p:cNvPr id="14" name="object 14"/>
          <p:cNvSpPr txBox="1"/>
          <p:nvPr/>
        </p:nvSpPr>
        <p:spPr>
          <a:xfrm>
            <a:off x="3463416" y="3965828"/>
            <a:ext cx="3218815" cy="1506855"/>
          </a:xfrm>
          <a:prstGeom prst="rect">
            <a:avLst/>
          </a:prstGeom>
        </p:spPr>
        <p:txBody>
          <a:bodyPr wrap="square" lIns="0" tIns="12700" rIns="0" bIns="0" rtlCol="0" vert="horz">
            <a:spAutoFit/>
          </a:bodyPr>
          <a:lstStyle/>
          <a:p>
            <a:pPr marL="220979" marR="140335"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spc="-5">
                <a:solidFill>
                  <a:srgbClr val="F186B6"/>
                </a:solidFill>
                <a:latin typeface="メイリオ"/>
                <a:cs typeface="メイリオ"/>
              </a:rPr>
              <a:t>夜間の授乳や夜泣きの際に、気をつけることはあります</a:t>
            </a:r>
            <a:r>
              <a:rPr dirty="0" sz="900" spc="-25">
                <a:solidFill>
                  <a:srgbClr val="F186B6"/>
                </a:solidFill>
                <a:latin typeface="メイリオ"/>
                <a:cs typeface="メイリオ"/>
              </a:rPr>
              <a:t>か？</a:t>
            </a:r>
            <a:endParaRPr sz="900">
              <a:latin typeface="メイリオ"/>
              <a:cs typeface="メイリオ"/>
            </a:endParaRPr>
          </a:p>
          <a:p>
            <a:pPr marL="220979" marR="30480" indent="-182880">
              <a:lnSpc>
                <a:spcPct val="120000"/>
              </a:lnSpc>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spc="-5">
                <a:solidFill>
                  <a:srgbClr val="211F1F"/>
                </a:solidFill>
                <a:latin typeface="メイリオ"/>
                <a:cs typeface="メイリオ"/>
              </a:rPr>
              <a:t>夜中、お子さんが途中で目覚めたときに、部屋を明るく</a:t>
            </a:r>
            <a:r>
              <a:rPr dirty="0" sz="900" spc="30">
                <a:solidFill>
                  <a:srgbClr val="211F1F"/>
                </a:solidFill>
                <a:latin typeface="メイリオ"/>
                <a:cs typeface="メイリオ"/>
              </a:rPr>
              <a:t>したり動き回ったりすると、再度寝つくのにかえって</a:t>
            </a:r>
            <a:r>
              <a:rPr dirty="0" sz="900" spc="25">
                <a:solidFill>
                  <a:srgbClr val="211F1F"/>
                </a:solidFill>
                <a:latin typeface="メイリオ"/>
                <a:cs typeface="メイリオ"/>
              </a:rPr>
              <a:t>時間がかかることがありますので注意が必要です。こ</a:t>
            </a:r>
            <a:r>
              <a:rPr dirty="0" sz="900" spc="30">
                <a:solidFill>
                  <a:srgbClr val="211F1F"/>
                </a:solidFill>
                <a:latin typeface="メイリオ"/>
                <a:cs typeface="メイリオ"/>
              </a:rPr>
              <a:t>どもは、大人よりも光の影響が強いことがわかってい</a:t>
            </a:r>
            <a:r>
              <a:rPr dirty="0" sz="900" spc="10">
                <a:solidFill>
                  <a:srgbClr val="211F1F"/>
                </a:solidFill>
                <a:latin typeface="メイリオ"/>
                <a:cs typeface="メイリオ"/>
              </a:rPr>
              <a:t>ます</a:t>
            </a:r>
            <a:r>
              <a:rPr dirty="0" baseline="27777" sz="900" spc="7">
                <a:solidFill>
                  <a:srgbClr val="211F1F"/>
                </a:solidFill>
                <a:latin typeface="メイリオ"/>
                <a:cs typeface="メイリオ"/>
              </a:rPr>
              <a:t>22）</a:t>
            </a:r>
            <a:r>
              <a:rPr dirty="0" sz="900" spc="5">
                <a:solidFill>
                  <a:srgbClr val="211F1F"/>
                </a:solidFill>
                <a:latin typeface="メイリオ"/>
                <a:cs typeface="メイリオ"/>
              </a:rPr>
              <a:t>。小さなこどもの場合、真っ暗で眠るのがこわ</a:t>
            </a:r>
            <a:r>
              <a:rPr dirty="0" sz="900">
                <a:solidFill>
                  <a:srgbClr val="211F1F"/>
                </a:solidFill>
                <a:latin typeface="メイリオ"/>
                <a:cs typeface="メイリオ"/>
              </a:rPr>
              <a:t> </a:t>
            </a:r>
            <a:r>
              <a:rPr dirty="0" sz="900" spc="30">
                <a:solidFill>
                  <a:srgbClr val="211F1F"/>
                </a:solidFill>
                <a:latin typeface="メイリオ"/>
                <a:cs typeface="メイリオ"/>
              </a:rPr>
              <a:t>いというケースもあるかもしれませんが、寝室の照明</a:t>
            </a:r>
            <a:r>
              <a:rPr dirty="0" sz="900" spc="5">
                <a:solidFill>
                  <a:srgbClr val="211F1F"/>
                </a:solidFill>
                <a:latin typeface="メイリオ"/>
                <a:cs typeface="メイリオ"/>
              </a:rPr>
              <a:t>をつける場合でも、照度は落とすようにしましょう</a:t>
            </a:r>
            <a:r>
              <a:rPr dirty="0" baseline="27777" sz="900">
                <a:solidFill>
                  <a:srgbClr val="211F1F"/>
                </a:solidFill>
                <a:latin typeface="メイリオ"/>
                <a:cs typeface="メイリオ"/>
              </a:rPr>
              <a:t>23）</a:t>
            </a:r>
            <a:r>
              <a:rPr dirty="0" sz="900">
                <a:solidFill>
                  <a:srgbClr val="211F1F"/>
                </a:solidFill>
                <a:latin typeface="メイリオ"/>
                <a:cs typeface="メイリオ"/>
              </a:rPr>
              <a:t>。</a:t>
            </a:r>
            <a:endParaRPr sz="900">
              <a:latin typeface="メイリオ"/>
              <a:cs typeface="メイリオ"/>
            </a:endParaRPr>
          </a:p>
        </p:txBody>
      </p:sp>
      <p:sp>
        <p:nvSpPr>
          <p:cNvPr id="15" name="object 15"/>
          <p:cNvSpPr txBox="1"/>
          <p:nvPr/>
        </p:nvSpPr>
        <p:spPr>
          <a:xfrm>
            <a:off x="3488816" y="5612129"/>
            <a:ext cx="3060700" cy="1506855"/>
          </a:xfrm>
          <a:prstGeom prst="rect">
            <a:avLst/>
          </a:prstGeom>
        </p:spPr>
        <p:txBody>
          <a:bodyPr wrap="square" lIns="0" tIns="12700" rIns="0" bIns="0" rtlCol="0" vert="horz">
            <a:spAutoFit/>
          </a:bodyPr>
          <a:lstStyle/>
          <a:p>
            <a:pPr algn="just" marL="195580" marR="10795" indent="-182880">
              <a:lnSpc>
                <a:spcPct val="120000"/>
              </a:lnSpc>
              <a:spcBef>
                <a:spcPts val="100"/>
              </a:spcBef>
            </a:pPr>
            <a:r>
              <a:rPr dirty="0" sz="900" b="1">
                <a:solidFill>
                  <a:srgbClr val="F186B6"/>
                </a:solidFill>
                <a:latin typeface="メイリオ"/>
                <a:cs typeface="メイリオ"/>
              </a:rPr>
              <a:t>Q</a:t>
            </a:r>
            <a:r>
              <a:rPr dirty="0" sz="900" spc="-40" b="1">
                <a:solidFill>
                  <a:srgbClr val="F186B6"/>
                </a:solidFill>
                <a:latin typeface="メイリオ"/>
                <a:cs typeface="メイリオ"/>
              </a:rPr>
              <a:t>. </a:t>
            </a:r>
            <a:r>
              <a:rPr dirty="0" sz="900" spc="-5">
                <a:solidFill>
                  <a:srgbClr val="F186B6"/>
                </a:solidFill>
                <a:latin typeface="メイリオ"/>
                <a:cs typeface="メイリオ"/>
              </a:rPr>
              <a:t>毎月生理前に眠くて仕方がありません。女性特有の睡眠の悩みはあるのでしょうか？</a:t>
            </a:r>
            <a:endParaRPr sz="900">
              <a:latin typeface="メイリオ"/>
              <a:cs typeface="メイリオ"/>
            </a:endParaRPr>
          </a:p>
          <a:p>
            <a:pPr algn="just" marL="195580" marR="5080" indent="-182880">
              <a:lnSpc>
                <a:spcPct val="120000"/>
              </a:lnSpc>
            </a:pPr>
            <a:r>
              <a:rPr dirty="0" sz="900" b="1">
                <a:solidFill>
                  <a:srgbClr val="211F1F"/>
                </a:solidFill>
                <a:latin typeface="メイリオ"/>
                <a:cs typeface="メイリオ"/>
              </a:rPr>
              <a:t>A</a:t>
            </a:r>
            <a:r>
              <a:rPr dirty="0" sz="900" spc="35" b="1">
                <a:solidFill>
                  <a:srgbClr val="211F1F"/>
                </a:solidFill>
                <a:latin typeface="メイリオ"/>
                <a:cs typeface="メイリオ"/>
              </a:rPr>
              <a:t>. </a:t>
            </a:r>
            <a:r>
              <a:rPr dirty="0" sz="900">
                <a:solidFill>
                  <a:srgbClr val="211F1F"/>
                </a:solidFill>
                <a:latin typeface="メイリオ"/>
                <a:cs typeface="メイリオ"/>
              </a:rPr>
              <a:t>生理（月経）</a:t>
            </a:r>
            <a:r>
              <a:rPr dirty="0" sz="900" spc="-5">
                <a:solidFill>
                  <a:srgbClr val="211F1F"/>
                </a:solidFill>
                <a:latin typeface="メイリオ"/>
                <a:cs typeface="メイリオ"/>
              </a:rPr>
              <a:t>直前には、女性ホルモンの一つであるプロ</a:t>
            </a:r>
            <a:r>
              <a:rPr dirty="0" sz="900" spc="30">
                <a:solidFill>
                  <a:srgbClr val="211F1F"/>
                </a:solidFill>
                <a:latin typeface="メイリオ"/>
                <a:cs typeface="メイリオ"/>
              </a:rPr>
              <a:t>ゲステロンの分泌が急激に高まることにより、眠気が生じることがわかっています。このように、月経周期に伴う女性ホルモンの変動により睡眠は影響を受けますが、その他にも妊娠期、更年期などで、女性は男性よりも睡眠への性ホルモンの影響が大きいことが知ら</a:t>
            </a:r>
            <a:r>
              <a:rPr dirty="0" sz="900">
                <a:solidFill>
                  <a:srgbClr val="211F1F"/>
                </a:solidFill>
                <a:latin typeface="メイリオ"/>
                <a:cs typeface="メイリオ"/>
              </a:rPr>
              <a:t>れています。</a:t>
            </a:r>
            <a:endParaRPr sz="900">
              <a:latin typeface="メイリオ"/>
              <a:cs typeface="メイリオ"/>
            </a:endParaRPr>
          </a:p>
        </p:txBody>
      </p:sp>
      <p:sp>
        <p:nvSpPr>
          <p:cNvPr id="16" name="object 16"/>
          <p:cNvSpPr/>
          <p:nvPr/>
        </p:nvSpPr>
        <p:spPr>
          <a:xfrm>
            <a:off x="278891" y="382524"/>
            <a:ext cx="251460" cy="251460"/>
          </a:xfrm>
          <a:custGeom>
            <a:avLst/>
            <a:gdLst/>
            <a:ahLst/>
            <a:cxnLst/>
            <a:rect l="l" t="t" r="r" b="b"/>
            <a:pathLst>
              <a:path w="251459" h="251459">
                <a:moveTo>
                  <a:pt x="251460" y="0"/>
                </a:moveTo>
                <a:lnTo>
                  <a:pt x="0" y="0"/>
                </a:lnTo>
                <a:lnTo>
                  <a:pt x="0" y="251459"/>
                </a:lnTo>
                <a:lnTo>
                  <a:pt x="251460" y="251459"/>
                </a:lnTo>
                <a:lnTo>
                  <a:pt x="251460" y="0"/>
                </a:lnTo>
                <a:close/>
              </a:path>
            </a:pathLst>
          </a:custGeom>
          <a:solidFill>
            <a:srgbClr val="F186B6"/>
          </a:solidFill>
        </p:spPr>
        <p:txBody>
          <a:bodyPr wrap="square" lIns="0" tIns="0" rIns="0" bIns="0" rtlCol="0"/>
          <a:lstStyle/>
          <a:p/>
        </p:txBody>
      </p:sp>
      <p:sp>
        <p:nvSpPr>
          <p:cNvPr id="17" name="object 17"/>
          <p:cNvSpPr txBox="1"/>
          <p:nvPr/>
        </p:nvSpPr>
        <p:spPr>
          <a:xfrm>
            <a:off x="316179" y="395478"/>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５</a:t>
            </a:r>
            <a:endParaRPr sz="1200">
              <a:latin typeface="メイリオ"/>
              <a:cs typeface="メイリオ"/>
            </a:endParaRPr>
          </a:p>
        </p:txBody>
      </p:sp>
      <p:sp>
        <p:nvSpPr>
          <p:cNvPr id="20" name="object 20"/>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39</a:t>
            </a:r>
          </a:p>
        </p:txBody>
      </p:sp>
      <p:sp>
        <p:nvSpPr>
          <p:cNvPr id="18" name="object 18"/>
          <p:cNvSpPr txBox="1"/>
          <p:nvPr/>
        </p:nvSpPr>
        <p:spPr>
          <a:xfrm>
            <a:off x="638555" y="382524"/>
            <a:ext cx="5941060" cy="251460"/>
          </a:xfrm>
          <a:prstGeom prst="rect">
            <a:avLst/>
          </a:prstGeom>
          <a:solidFill>
            <a:srgbClr val="F186B6"/>
          </a:solidFill>
        </p:spPr>
        <p:txBody>
          <a:bodyPr wrap="square" lIns="0" tIns="25400" rIns="0" bIns="0" rtlCol="0" vert="horz">
            <a:spAutoFit/>
          </a:bodyPr>
          <a:lstStyle/>
          <a:p>
            <a:pPr marL="91440">
              <a:lnSpc>
                <a:spcPct val="100000"/>
              </a:lnSpc>
              <a:spcBef>
                <a:spcPts val="200"/>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t>
            </a:r>
            <a:r>
              <a:rPr dirty="0" sz="1200" spc="-20" b="1">
                <a:solidFill>
                  <a:srgbClr val="FFFFFF"/>
                </a:solidFill>
                <a:latin typeface="メイリオ"/>
                <a:cs typeface="メイリオ"/>
              </a:rPr>
              <a:t>＆</a:t>
            </a:r>
            <a:r>
              <a:rPr dirty="0" sz="1200" spc="-20" b="1">
                <a:solidFill>
                  <a:srgbClr val="FFFFFF"/>
                </a:solidFill>
                <a:latin typeface="Calibri"/>
                <a:cs typeface="Calibri"/>
              </a:rPr>
              <a:t>A</a:t>
            </a:r>
            <a:r>
              <a:rPr dirty="0" sz="1200" spc="-20" b="1">
                <a:solidFill>
                  <a:srgbClr val="FFFFFF"/>
                </a:solidFill>
                <a:latin typeface="メイリオ"/>
                <a:cs typeface="メイリオ"/>
              </a:rPr>
              <a:t>）</a:t>
            </a:r>
            <a:endParaRPr sz="1200">
              <a:latin typeface="メイリオ"/>
              <a:cs typeface="メイリオ"/>
            </a:endParaRPr>
          </a:p>
        </p:txBody>
      </p:sp>
      <p:sp>
        <p:nvSpPr>
          <p:cNvPr id="19" name="object 19"/>
          <p:cNvSpPr txBox="1"/>
          <p:nvPr/>
        </p:nvSpPr>
        <p:spPr>
          <a:xfrm>
            <a:off x="4847590" y="81534"/>
            <a:ext cx="1751964" cy="147955"/>
          </a:xfrm>
          <a:prstGeom prst="rect">
            <a:avLst/>
          </a:prstGeom>
        </p:spPr>
        <p:txBody>
          <a:bodyPr wrap="square" lIns="0" tIns="12700" rIns="0" bIns="0" rtlCol="0" vert="horz">
            <a:spAutoFit/>
          </a:bodyPr>
          <a:lstStyle/>
          <a:p>
            <a:pPr marL="12700">
              <a:lnSpc>
                <a:spcPct val="100000"/>
              </a:lnSpc>
              <a:spcBef>
                <a:spcPts val="100"/>
              </a:spcBef>
            </a:pPr>
            <a:r>
              <a:rPr dirty="0" sz="800" spc="-65" b="1">
                <a:solidFill>
                  <a:srgbClr val="F186B6"/>
                </a:solidFill>
                <a:latin typeface="メイリオ"/>
                <a:cs typeface="メイリオ"/>
              </a:rPr>
              <a:t>女性の健康と良質な睡眠について</a:t>
            </a:r>
            <a:r>
              <a:rPr dirty="0" sz="800" spc="-50" b="1">
                <a:solidFill>
                  <a:srgbClr val="F186B6"/>
                </a:solidFill>
                <a:latin typeface="メイリオ"/>
                <a:cs typeface="メイリオ"/>
              </a:rPr>
              <a:t>（案）</a:t>
            </a:r>
            <a:endParaRPr sz="800">
              <a:latin typeface="メイリオ"/>
              <a:cs typeface="メイリオ"/>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37489" y="535685"/>
            <a:ext cx="2847975" cy="1327150"/>
          </a:xfrm>
          <a:prstGeom prst="rect">
            <a:avLst/>
          </a:prstGeom>
        </p:spPr>
        <p:txBody>
          <a:bodyPr wrap="square" lIns="0" tIns="12700" rIns="0" bIns="0" rtlCol="0" vert="horz">
            <a:spAutoFit/>
          </a:bodyPr>
          <a:lstStyle/>
          <a:p>
            <a:pPr marL="241300" marR="69215" indent="-228600">
              <a:lnSpc>
                <a:spcPct val="100000"/>
              </a:lnSpc>
              <a:spcBef>
                <a:spcPts val="100"/>
              </a:spcBef>
            </a:pPr>
            <a:r>
              <a:rPr dirty="0" sz="600">
                <a:solidFill>
                  <a:srgbClr val="201F1F"/>
                </a:solidFill>
                <a:latin typeface="メイリオ"/>
                <a:cs typeface="メイリオ"/>
              </a:rPr>
              <a:t>15.</a:t>
            </a:r>
            <a:r>
              <a:rPr dirty="0" sz="600" spc="180">
                <a:solidFill>
                  <a:srgbClr val="201F1F"/>
                </a:solidFill>
                <a:latin typeface="メイリオ"/>
                <a:cs typeface="メイリオ"/>
              </a:rPr>
              <a:t>  </a:t>
            </a:r>
            <a:r>
              <a:rPr dirty="0" sz="600">
                <a:solidFill>
                  <a:srgbClr val="201F1F"/>
                </a:solidFill>
                <a:latin typeface="メイリオ"/>
                <a:cs typeface="メイリオ"/>
              </a:rPr>
              <a:t>Mong</a:t>
            </a:r>
            <a:r>
              <a:rPr dirty="0" sz="600" spc="-10">
                <a:solidFill>
                  <a:srgbClr val="201F1F"/>
                </a:solidFill>
                <a:latin typeface="メイリオ"/>
                <a:cs typeface="メイリオ"/>
              </a:rPr>
              <a:t> </a:t>
            </a:r>
            <a:r>
              <a:rPr dirty="0" sz="600">
                <a:solidFill>
                  <a:srgbClr val="201F1F"/>
                </a:solidFill>
                <a:latin typeface="メイリオ"/>
                <a:cs typeface="メイリオ"/>
              </a:rPr>
              <a:t>JA,</a:t>
            </a:r>
            <a:r>
              <a:rPr dirty="0" sz="600" spc="-10">
                <a:solidFill>
                  <a:srgbClr val="201F1F"/>
                </a:solidFill>
                <a:latin typeface="メイリオ"/>
                <a:cs typeface="メイリオ"/>
              </a:rPr>
              <a:t> </a:t>
            </a:r>
            <a:r>
              <a:rPr dirty="0" sz="600">
                <a:solidFill>
                  <a:srgbClr val="201F1F"/>
                </a:solidFill>
                <a:latin typeface="メイリオ"/>
                <a:cs typeface="メイリオ"/>
              </a:rPr>
              <a:t>Baker</a:t>
            </a:r>
            <a:r>
              <a:rPr dirty="0" sz="600" spc="-35">
                <a:solidFill>
                  <a:srgbClr val="201F1F"/>
                </a:solidFill>
                <a:latin typeface="メイリオ"/>
                <a:cs typeface="メイリオ"/>
              </a:rPr>
              <a:t> </a:t>
            </a:r>
            <a:r>
              <a:rPr dirty="0" sz="600">
                <a:solidFill>
                  <a:srgbClr val="201F1F"/>
                </a:solidFill>
                <a:latin typeface="メイリオ"/>
                <a:cs typeface="メイリオ"/>
              </a:rPr>
              <a:t>FC,</a:t>
            </a:r>
            <a:r>
              <a:rPr dirty="0" sz="600" spc="-35">
                <a:solidFill>
                  <a:srgbClr val="201F1F"/>
                </a:solidFill>
                <a:latin typeface="メイリオ"/>
                <a:cs typeface="メイリオ"/>
              </a:rPr>
              <a:t> </a:t>
            </a:r>
            <a:r>
              <a:rPr dirty="0" sz="600">
                <a:solidFill>
                  <a:srgbClr val="201F1F"/>
                </a:solidFill>
                <a:latin typeface="メイリオ"/>
                <a:cs typeface="メイリオ"/>
              </a:rPr>
              <a:t>Mahoney</a:t>
            </a:r>
            <a:r>
              <a:rPr dirty="0" sz="600" spc="-20">
                <a:solidFill>
                  <a:srgbClr val="201F1F"/>
                </a:solidFill>
                <a:latin typeface="メイリオ"/>
                <a:cs typeface="メイリオ"/>
              </a:rPr>
              <a:t> </a:t>
            </a:r>
            <a:r>
              <a:rPr dirty="0" sz="600">
                <a:solidFill>
                  <a:srgbClr val="201F1F"/>
                </a:solidFill>
                <a:latin typeface="メイリオ"/>
                <a:cs typeface="メイリオ"/>
              </a:rPr>
              <a:t>MM,</a:t>
            </a:r>
            <a:r>
              <a:rPr dirty="0" sz="600" spc="-20">
                <a:solidFill>
                  <a:srgbClr val="201F1F"/>
                </a:solidFill>
                <a:latin typeface="メイリオ"/>
                <a:cs typeface="メイリオ"/>
              </a:rPr>
              <a:t> </a:t>
            </a:r>
            <a:r>
              <a:rPr dirty="0" sz="600">
                <a:solidFill>
                  <a:srgbClr val="201F1F"/>
                </a:solidFill>
                <a:latin typeface="メイリオ"/>
                <a:cs typeface="メイリオ"/>
              </a:rPr>
              <a:t>Paul</a:t>
            </a:r>
            <a:r>
              <a:rPr dirty="0" sz="600" spc="-15">
                <a:solidFill>
                  <a:srgbClr val="201F1F"/>
                </a:solidFill>
                <a:latin typeface="メイリオ"/>
                <a:cs typeface="メイリオ"/>
              </a:rPr>
              <a:t> </a:t>
            </a:r>
            <a:r>
              <a:rPr dirty="0" sz="600">
                <a:solidFill>
                  <a:srgbClr val="201F1F"/>
                </a:solidFill>
                <a:latin typeface="メイリオ"/>
                <a:cs typeface="メイリオ"/>
              </a:rPr>
              <a:t>KN,</a:t>
            </a:r>
            <a:r>
              <a:rPr dirty="0" sz="600" spc="-15">
                <a:solidFill>
                  <a:srgbClr val="201F1F"/>
                </a:solidFill>
                <a:latin typeface="メイリオ"/>
                <a:cs typeface="メイリオ"/>
              </a:rPr>
              <a:t> </a:t>
            </a:r>
            <a:r>
              <a:rPr dirty="0" sz="600">
                <a:solidFill>
                  <a:srgbClr val="201F1F"/>
                </a:solidFill>
                <a:latin typeface="メイリオ"/>
                <a:cs typeface="メイリオ"/>
              </a:rPr>
              <a:t>Schwartz</a:t>
            </a:r>
            <a:r>
              <a:rPr dirty="0" sz="600" spc="-30">
                <a:solidFill>
                  <a:srgbClr val="201F1F"/>
                </a:solidFill>
                <a:latin typeface="メイリオ"/>
                <a:cs typeface="メイリオ"/>
              </a:rPr>
              <a:t> </a:t>
            </a:r>
            <a:r>
              <a:rPr dirty="0" sz="600">
                <a:solidFill>
                  <a:srgbClr val="201F1F"/>
                </a:solidFill>
                <a:latin typeface="メイリオ"/>
                <a:cs typeface="メイリオ"/>
              </a:rPr>
              <a:t>MD,</a:t>
            </a:r>
            <a:r>
              <a:rPr dirty="0" sz="600" spc="-25">
                <a:solidFill>
                  <a:srgbClr val="201F1F"/>
                </a:solidFill>
                <a:latin typeface="メイリオ"/>
                <a:cs typeface="メイリオ"/>
              </a:rPr>
              <a:t> </a:t>
            </a:r>
            <a:r>
              <a:rPr dirty="0" sz="600">
                <a:solidFill>
                  <a:srgbClr val="201F1F"/>
                </a:solidFill>
                <a:latin typeface="メイリオ"/>
                <a:cs typeface="メイリオ"/>
              </a:rPr>
              <a:t>Semba</a:t>
            </a:r>
            <a:r>
              <a:rPr dirty="0" sz="600" spc="-25">
                <a:solidFill>
                  <a:srgbClr val="201F1F"/>
                </a:solidFill>
                <a:latin typeface="メイリオ"/>
                <a:cs typeface="メイリオ"/>
              </a:rPr>
              <a:t> K,</a:t>
            </a:r>
            <a:r>
              <a:rPr dirty="0" sz="600" spc="500">
                <a:solidFill>
                  <a:srgbClr val="201F1F"/>
                </a:solidFill>
                <a:latin typeface="メイリオ"/>
                <a:cs typeface="メイリオ"/>
              </a:rPr>
              <a:t> </a:t>
            </a:r>
            <a:r>
              <a:rPr dirty="0" sz="600">
                <a:solidFill>
                  <a:srgbClr val="201F1F"/>
                </a:solidFill>
                <a:latin typeface="メイリオ"/>
                <a:cs typeface="メイリオ"/>
              </a:rPr>
              <a:t>Silver</a:t>
            </a:r>
            <a:r>
              <a:rPr dirty="0" sz="600" spc="-30">
                <a:solidFill>
                  <a:srgbClr val="201F1F"/>
                </a:solidFill>
                <a:latin typeface="メイリオ"/>
                <a:cs typeface="メイリオ"/>
              </a:rPr>
              <a:t> </a:t>
            </a:r>
            <a:r>
              <a:rPr dirty="0" sz="600">
                <a:solidFill>
                  <a:srgbClr val="201F1F"/>
                </a:solidFill>
                <a:latin typeface="メイリオ"/>
                <a:cs typeface="メイリオ"/>
              </a:rPr>
              <a:t>R. Sleep,</a:t>
            </a:r>
            <a:r>
              <a:rPr dirty="0" sz="600" spc="-25">
                <a:solidFill>
                  <a:srgbClr val="201F1F"/>
                </a:solidFill>
                <a:latin typeface="メイリオ"/>
                <a:cs typeface="メイリオ"/>
              </a:rPr>
              <a:t> </a:t>
            </a:r>
            <a:r>
              <a:rPr dirty="0" sz="600">
                <a:solidFill>
                  <a:srgbClr val="201F1F"/>
                </a:solidFill>
                <a:latin typeface="メイリオ"/>
                <a:cs typeface="メイリオ"/>
              </a:rPr>
              <a:t>rhythms,</a:t>
            </a:r>
            <a:r>
              <a:rPr dirty="0" sz="600" spc="-5">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the</a:t>
            </a:r>
            <a:r>
              <a:rPr dirty="0" sz="600" spc="-5">
                <a:solidFill>
                  <a:srgbClr val="201F1F"/>
                </a:solidFill>
                <a:latin typeface="メイリオ"/>
                <a:cs typeface="メイリオ"/>
              </a:rPr>
              <a:t> </a:t>
            </a:r>
            <a:r>
              <a:rPr dirty="0" sz="600" spc="-10">
                <a:solidFill>
                  <a:srgbClr val="201F1F"/>
                </a:solidFill>
                <a:latin typeface="メイリオ"/>
                <a:cs typeface="メイリオ"/>
              </a:rPr>
              <a:t>endocrine</a:t>
            </a:r>
            <a:r>
              <a:rPr dirty="0" sz="600" spc="-5">
                <a:solidFill>
                  <a:srgbClr val="201F1F"/>
                </a:solidFill>
                <a:latin typeface="メイリオ"/>
                <a:cs typeface="メイリオ"/>
              </a:rPr>
              <a:t> </a:t>
            </a:r>
            <a:r>
              <a:rPr dirty="0" sz="600">
                <a:solidFill>
                  <a:srgbClr val="201F1F"/>
                </a:solidFill>
                <a:latin typeface="メイリオ"/>
                <a:cs typeface="メイリオ"/>
              </a:rPr>
              <a:t>brain:</a:t>
            </a:r>
            <a:r>
              <a:rPr dirty="0" sz="600" spc="-5">
                <a:solidFill>
                  <a:srgbClr val="201F1F"/>
                </a:solidFill>
                <a:latin typeface="メイリオ"/>
                <a:cs typeface="メイリオ"/>
              </a:rPr>
              <a:t> </a:t>
            </a:r>
            <a:r>
              <a:rPr dirty="0" sz="600" spc="-10">
                <a:solidFill>
                  <a:srgbClr val="201F1F"/>
                </a:solidFill>
                <a:latin typeface="メイリオ"/>
                <a:cs typeface="メイリオ"/>
              </a:rPr>
              <a:t>influence</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spc="-25">
                <a:solidFill>
                  <a:srgbClr val="201F1F"/>
                </a:solidFill>
                <a:latin typeface="メイリオ"/>
                <a:cs typeface="メイリオ"/>
              </a:rPr>
              <a:t>sex</a:t>
            </a:r>
            <a:r>
              <a:rPr dirty="0" sz="600" spc="500">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a:solidFill>
                  <a:srgbClr val="201F1F"/>
                </a:solidFill>
                <a:latin typeface="メイリオ"/>
                <a:cs typeface="メイリオ"/>
              </a:rPr>
              <a:t>gonadal</a:t>
            </a:r>
            <a:r>
              <a:rPr dirty="0" sz="600" spc="-10">
                <a:solidFill>
                  <a:srgbClr val="201F1F"/>
                </a:solidFill>
                <a:latin typeface="メイリオ"/>
                <a:cs typeface="メイリオ"/>
              </a:rPr>
              <a:t> hormones.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Neurosci 31:</a:t>
            </a:r>
            <a:r>
              <a:rPr dirty="0" sz="600" spc="-15">
                <a:solidFill>
                  <a:srgbClr val="201F1F"/>
                </a:solidFill>
                <a:latin typeface="メイリオ"/>
                <a:cs typeface="メイリオ"/>
              </a:rPr>
              <a:t> </a:t>
            </a:r>
            <a:r>
              <a:rPr dirty="0" sz="600" spc="-10">
                <a:solidFill>
                  <a:srgbClr val="201F1F"/>
                </a:solidFill>
                <a:latin typeface="メイリオ"/>
                <a:cs typeface="メイリオ"/>
              </a:rPr>
              <a:t>16107-</a:t>
            </a:r>
            <a:r>
              <a:rPr dirty="0" sz="600">
                <a:solidFill>
                  <a:srgbClr val="201F1F"/>
                </a:solidFill>
                <a:latin typeface="メイリオ"/>
                <a:cs typeface="メイリオ"/>
              </a:rPr>
              <a:t>16116, </a:t>
            </a:r>
            <a:r>
              <a:rPr dirty="0" sz="600" spc="-10">
                <a:solidFill>
                  <a:srgbClr val="201F1F"/>
                </a:solidFill>
                <a:latin typeface="メイリオ"/>
                <a:cs typeface="メイリオ"/>
              </a:rPr>
              <a:t>2011.</a:t>
            </a:r>
            <a:endParaRPr sz="600">
              <a:latin typeface="メイリオ"/>
              <a:cs typeface="メイリオ"/>
            </a:endParaRPr>
          </a:p>
          <a:p>
            <a:pPr marL="241300" marR="5080" indent="-228600">
              <a:lnSpc>
                <a:spcPct val="100000"/>
              </a:lnSpc>
              <a:spcBef>
                <a:spcPts val="405"/>
              </a:spcBef>
            </a:pPr>
            <a:r>
              <a:rPr dirty="0" sz="600">
                <a:solidFill>
                  <a:srgbClr val="201F1F"/>
                </a:solidFill>
                <a:latin typeface="メイリオ"/>
                <a:cs typeface="メイリオ"/>
              </a:rPr>
              <a:t>16.</a:t>
            </a:r>
            <a:r>
              <a:rPr dirty="0" sz="600" spc="180">
                <a:solidFill>
                  <a:srgbClr val="201F1F"/>
                </a:solidFill>
                <a:latin typeface="メイリオ"/>
                <a:cs typeface="メイリオ"/>
              </a:rPr>
              <a:t>  </a:t>
            </a:r>
            <a:r>
              <a:rPr dirty="0" sz="600">
                <a:solidFill>
                  <a:srgbClr val="201F1F"/>
                </a:solidFill>
                <a:latin typeface="メイリオ"/>
                <a:cs typeface="メイリオ"/>
              </a:rPr>
              <a:t>Pengo</a:t>
            </a:r>
            <a:r>
              <a:rPr dirty="0" sz="600" spc="-5">
                <a:solidFill>
                  <a:srgbClr val="201F1F"/>
                </a:solidFill>
                <a:latin typeface="メイリオ"/>
                <a:cs typeface="メイリオ"/>
              </a:rPr>
              <a:t> </a:t>
            </a:r>
            <a:r>
              <a:rPr dirty="0" sz="600">
                <a:solidFill>
                  <a:srgbClr val="201F1F"/>
                </a:solidFill>
                <a:latin typeface="メイリオ"/>
                <a:cs typeface="メイリオ"/>
              </a:rPr>
              <a:t>MF,</a:t>
            </a:r>
            <a:r>
              <a:rPr dirty="0" sz="600" spc="-25">
                <a:solidFill>
                  <a:srgbClr val="201F1F"/>
                </a:solidFill>
                <a:latin typeface="メイリオ"/>
                <a:cs typeface="メイリオ"/>
              </a:rPr>
              <a:t> </a:t>
            </a:r>
            <a:r>
              <a:rPr dirty="0" sz="600">
                <a:solidFill>
                  <a:srgbClr val="201F1F"/>
                </a:solidFill>
                <a:latin typeface="メイリオ"/>
                <a:cs typeface="メイリオ"/>
              </a:rPr>
              <a:t>Won</a:t>
            </a:r>
            <a:r>
              <a:rPr dirty="0" sz="600" spc="-20">
                <a:solidFill>
                  <a:srgbClr val="201F1F"/>
                </a:solidFill>
                <a:latin typeface="メイリオ"/>
                <a:cs typeface="メイリオ"/>
              </a:rPr>
              <a:t> </a:t>
            </a:r>
            <a:r>
              <a:rPr dirty="0" sz="600">
                <a:solidFill>
                  <a:srgbClr val="201F1F"/>
                </a:solidFill>
                <a:latin typeface="メイリオ"/>
                <a:cs typeface="メイリオ"/>
              </a:rPr>
              <a:t>CH,</a:t>
            </a:r>
            <a:r>
              <a:rPr dirty="0" sz="600" spc="-20">
                <a:solidFill>
                  <a:srgbClr val="201F1F"/>
                </a:solidFill>
                <a:latin typeface="メイリオ"/>
                <a:cs typeface="メイリオ"/>
              </a:rPr>
              <a:t> </a:t>
            </a:r>
            <a:r>
              <a:rPr dirty="0" sz="600">
                <a:solidFill>
                  <a:srgbClr val="201F1F"/>
                </a:solidFill>
                <a:latin typeface="メイリオ"/>
                <a:cs typeface="メイリオ"/>
              </a:rPr>
              <a:t>Bourjeily</a:t>
            </a:r>
            <a:r>
              <a:rPr dirty="0" sz="600" spc="-20">
                <a:solidFill>
                  <a:srgbClr val="201F1F"/>
                </a:solidFill>
                <a:latin typeface="メイリオ"/>
                <a:cs typeface="メイリオ"/>
              </a:rPr>
              <a:t> </a:t>
            </a:r>
            <a:r>
              <a:rPr dirty="0" sz="600">
                <a:solidFill>
                  <a:srgbClr val="201F1F"/>
                </a:solidFill>
                <a:latin typeface="メイリオ"/>
                <a:cs typeface="メイリオ"/>
              </a:rPr>
              <a:t>G.</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a:solidFill>
                  <a:srgbClr val="201F1F"/>
                </a:solidFill>
                <a:latin typeface="メイリオ"/>
                <a:cs typeface="メイリオ"/>
              </a:rPr>
              <a:t>women</a:t>
            </a:r>
            <a:r>
              <a:rPr dirty="0" sz="600" spc="-15">
                <a:solidFill>
                  <a:srgbClr val="201F1F"/>
                </a:solidFill>
                <a:latin typeface="メイリオ"/>
                <a:cs typeface="メイリオ"/>
              </a:rPr>
              <a:t> </a:t>
            </a:r>
            <a:r>
              <a:rPr dirty="0" sz="600">
                <a:solidFill>
                  <a:srgbClr val="201F1F"/>
                </a:solidFill>
                <a:latin typeface="メイリオ"/>
                <a:cs typeface="メイリオ"/>
              </a:rPr>
              <a:t>across</a:t>
            </a:r>
            <a:r>
              <a:rPr dirty="0" sz="600" spc="-20">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a:solidFill>
                  <a:srgbClr val="201F1F"/>
                </a:solidFill>
                <a:latin typeface="メイリオ"/>
                <a:cs typeface="メイリオ"/>
              </a:rPr>
              <a:t>life</a:t>
            </a:r>
            <a:r>
              <a:rPr dirty="0" sz="600" spc="-15">
                <a:solidFill>
                  <a:srgbClr val="201F1F"/>
                </a:solidFill>
                <a:latin typeface="メイリオ"/>
                <a:cs typeface="メイリオ"/>
              </a:rPr>
              <a:t> </a:t>
            </a:r>
            <a:r>
              <a:rPr dirty="0" sz="600" spc="-10">
                <a:solidFill>
                  <a:srgbClr val="201F1F"/>
                </a:solidFill>
                <a:latin typeface="メイリオ"/>
                <a:cs typeface="メイリオ"/>
              </a:rPr>
              <a:t>span.</a:t>
            </a:r>
            <a:r>
              <a:rPr dirty="0" sz="600" spc="500">
                <a:solidFill>
                  <a:srgbClr val="201F1F"/>
                </a:solidFill>
                <a:latin typeface="メイリオ"/>
                <a:cs typeface="メイリオ"/>
              </a:rPr>
              <a:t> </a:t>
            </a:r>
            <a:r>
              <a:rPr dirty="0" sz="600">
                <a:solidFill>
                  <a:srgbClr val="201F1F"/>
                </a:solidFill>
                <a:latin typeface="メイリオ"/>
                <a:cs typeface="メイリオ"/>
              </a:rPr>
              <a:t>Chest</a:t>
            </a:r>
            <a:r>
              <a:rPr dirty="0" sz="600" spc="-30">
                <a:solidFill>
                  <a:srgbClr val="201F1F"/>
                </a:solidFill>
                <a:latin typeface="メイリオ"/>
                <a:cs typeface="メイリオ"/>
              </a:rPr>
              <a:t> </a:t>
            </a:r>
            <a:r>
              <a:rPr dirty="0" sz="600">
                <a:solidFill>
                  <a:srgbClr val="201F1F"/>
                </a:solidFill>
                <a:latin typeface="メイリオ"/>
                <a:cs typeface="メイリオ"/>
              </a:rPr>
              <a:t>154:</a:t>
            </a:r>
            <a:r>
              <a:rPr dirty="0" sz="600" spc="-20">
                <a:solidFill>
                  <a:srgbClr val="201F1F"/>
                </a:solidFill>
                <a:latin typeface="メイリオ"/>
                <a:cs typeface="メイリオ"/>
              </a:rPr>
              <a:t> </a:t>
            </a:r>
            <a:r>
              <a:rPr dirty="0" sz="600" spc="-10">
                <a:solidFill>
                  <a:srgbClr val="201F1F"/>
                </a:solidFill>
                <a:latin typeface="メイリオ"/>
                <a:cs typeface="メイリオ"/>
              </a:rPr>
              <a:t>196-</a:t>
            </a:r>
            <a:r>
              <a:rPr dirty="0" sz="600">
                <a:solidFill>
                  <a:srgbClr val="201F1F"/>
                </a:solidFill>
                <a:latin typeface="メイリオ"/>
                <a:cs typeface="メイリオ"/>
              </a:rPr>
              <a:t>206, </a:t>
            </a:r>
            <a:r>
              <a:rPr dirty="0" sz="600" spc="-10">
                <a:solidFill>
                  <a:srgbClr val="201F1F"/>
                </a:solidFill>
                <a:latin typeface="メイリオ"/>
                <a:cs typeface="メイリオ"/>
              </a:rPr>
              <a:t>2018.</a:t>
            </a:r>
            <a:endParaRPr sz="600">
              <a:latin typeface="メイリオ"/>
              <a:cs typeface="メイリオ"/>
            </a:endParaRPr>
          </a:p>
          <a:p>
            <a:pPr marL="241300" marR="39370" indent="-228600">
              <a:lnSpc>
                <a:spcPct val="100000"/>
              </a:lnSpc>
              <a:spcBef>
                <a:spcPts val="395"/>
              </a:spcBef>
            </a:pPr>
            <a:r>
              <a:rPr dirty="0" sz="600">
                <a:solidFill>
                  <a:srgbClr val="201F1F"/>
                </a:solidFill>
                <a:latin typeface="メイリオ"/>
                <a:cs typeface="メイリオ"/>
              </a:rPr>
              <a:t>17.</a:t>
            </a:r>
            <a:r>
              <a:rPr dirty="0" sz="600" spc="180">
                <a:solidFill>
                  <a:srgbClr val="201F1F"/>
                </a:solidFill>
                <a:latin typeface="メイリオ"/>
                <a:cs typeface="メイリオ"/>
              </a:rPr>
              <a:t>  </a:t>
            </a:r>
            <a:r>
              <a:rPr dirty="0" sz="600">
                <a:solidFill>
                  <a:srgbClr val="201F1F"/>
                </a:solidFill>
                <a:latin typeface="メイリオ"/>
                <a:cs typeface="メイリオ"/>
              </a:rPr>
              <a:t>Decaroli</a:t>
            </a:r>
            <a:r>
              <a:rPr dirty="0" sz="600" spc="-10">
                <a:solidFill>
                  <a:srgbClr val="201F1F"/>
                </a:solidFill>
                <a:latin typeface="メイリオ"/>
                <a:cs typeface="メイリオ"/>
              </a:rPr>
              <a:t> </a:t>
            </a:r>
            <a:r>
              <a:rPr dirty="0" sz="600">
                <a:solidFill>
                  <a:srgbClr val="201F1F"/>
                </a:solidFill>
                <a:latin typeface="メイリオ"/>
                <a:cs typeface="メイリオ"/>
              </a:rPr>
              <a:t>MC,</a:t>
            </a:r>
            <a:r>
              <a:rPr dirty="0" sz="600" spc="-35">
                <a:solidFill>
                  <a:srgbClr val="201F1F"/>
                </a:solidFill>
                <a:latin typeface="メイリオ"/>
                <a:cs typeface="メイリオ"/>
              </a:rPr>
              <a:t> </a:t>
            </a:r>
            <a:r>
              <a:rPr dirty="0" sz="600">
                <a:solidFill>
                  <a:srgbClr val="201F1F"/>
                </a:solidFill>
                <a:latin typeface="メイリオ"/>
                <a:cs typeface="メイリオ"/>
              </a:rPr>
              <a:t>Rochira</a:t>
            </a:r>
            <a:r>
              <a:rPr dirty="0" sz="600" spc="-15">
                <a:solidFill>
                  <a:srgbClr val="201F1F"/>
                </a:solidFill>
                <a:latin typeface="メイリオ"/>
                <a:cs typeface="メイリオ"/>
              </a:rPr>
              <a:t> </a:t>
            </a:r>
            <a:r>
              <a:rPr dirty="0" sz="600">
                <a:solidFill>
                  <a:srgbClr val="201F1F"/>
                </a:solidFill>
                <a:latin typeface="メイリオ"/>
                <a:cs typeface="メイリオ"/>
              </a:rPr>
              <a:t>V.</a:t>
            </a:r>
            <a:r>
              <a:rPr dirty="0" sz="600" spc="-15">
                <a:solidFill>
                  <a:srgbClr val="201F1F"/>
                </a:solidFill>
                <a:latin typeface="メイリオ"/>
                <a:cs typeface="メイリオ"/>
              </a:rPr>
              <a:t> </a:t>
            </a:r>
            <a:r>
              <a:rPr dirty="0" sz="600">
                <a:solidFill>
                  <a:srgbClr val="201F1F"/>
                </a:solidFill>
                <a:latin typeface="メイリオ"/>
                <a:cs typeface="メイリオ"/>
              </a:rPr>
              <a:t>Aging</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a:solidFill>
                  <a:srgbClr val="201F1F"/>
                </a:solidFill>
                <a:latin typeface="メイリオ"/>
                <a:cs typeface="メイリオ"/>
              </a:rPr>
              <a:t>sex</a:t>
            </a:r>
            <a:r>
              <a:rPr dirty="0" sz="600" spc="-15">
                <a:solidFill>
                  <a:srgbClr val="201F1F"/>
                </a:solidFill>
                <a:latin typeface="メイリオ"/>
                <a:cs typeface="メイリオ"/>
              </a:rPr>
              <a:t> </a:t>
            </a:r>
            <a:r>
              <a:rPr dirty="0" sz="600">
                <a:solidFill>
                  <a:srgbClr val="201F1F"/>
                </a:solidFill>
                <a:latin typeface="メイリオ"/>
                <a:cs typeface="メイリオ"/>
              </a:rPr>
              <a:t>hormones</a:t>
            </a:r>
            <a:r>
              <a:rPr dirty="0" sz="600" spc="-5">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a:solidFill>
                  <a:srgbClr val="201F1F"/>
                </a:solidFill>
                <a:latin typeface="メイリオ"/>
                <a:cs typeface="メイリオ"/>
              </a:rPr>
              <a:t>males.</a:t>
            </a:r>
            <a:r>
              <a:rPr dirty="0" sz="600" spc="-30">
                <a:solidFill>
                  <a:srgbClr val="201F1F"/>
                </a:solidFill>
                <a:latin typeface="メイリオ"/>
                <a:cs typeface="メイリオ"/>
              </a:rPr>
              <a:t> </a:t>
            </a:r>
            <a:r>
              <a:rPr dirty="0" sz="600" spc="-10">
                <a:solidFill>
                  <a:srgbClr val="201F1F"/>
                </a:solidFill>
                <a:latin typeface="メイリオ"/>
                <a:cs typeface="メイリオ"/>
              </a:rPr>
              <a:t>Virulence</a:t>
            </a:r>
            <a:r>
              <a:rPr dirty="0" sz="600" spc="500">
                <a:solidFill>
                  <a:srgbClr val="201F1F"/>
                </a:solidFill>
                <a:latin typeface="メイリオ"/>
                <a:cs typeface="メイリオ"/>
              </a:rPr>
              <a:t> </a:t>
            </a:r>
            <a:r>
              <a:rPr dirty="0" sz="600">
                <a:solidFill>
                  <a:srgbClr val="201F1F"/>
                </a:solidFill>
                <a:latin typeface="メイリオ"/>
                <a:cs typeface="メイリオ"/>
              </a:rPr>
              <a:t>8:</a:t>
            </a:r>
            <a:r>
              <a:rPr dirty="0" sz="600" spc="-10">
                <a:solidFill>
                  <a:srgbClr val="201F1F"/>
                </a:solidFill>
                <a:latin typeface="メイリオ"/>
                <a:cs typeface="メイリオ"/>
              </a:rPr>
              <a:t> 545-</a:t>
            </a:r>
            <a:r>
              <a:rPr dirty="0" sz="600">
                <a:solidFill>
                  <a:srgbClr val="201F1F"/>
                </a:solidFill>
                <a:latin typeface="メイリオ"/>
                <a:cs typeface="メイリオ"/>
              </a:rPr>
              <a:t>570, </a:t>
            </a:r>
            <a:r>
              <a:rPr dirty="0" sz="600" spc="-10">
                <a:solidFill>
                  <a:srgbClr val="201F1F"/>
                </a:solidFill>
                <a:latin typeface="メイリオ"/>
                <a:cs typeface="メイリオ"/>
              </a:rPr>
              <a:t>2017.</a:t>
            </a:r>
            <a:endParaRPr sz="600">
              <a:latin typeface="メイリオ"/>
              <a:cs typeface="メイリオ"/>
            </a:endParaRPr>
          </a:p>
          <a:p>
            <a:pPr marL="241300" marR="173355" indent="-228600">
              <a:lnSpc>
                <a:spcPct val="100000"/>
              </a:lnSpc>
              <a:spcBef>
                <a:spcPts val="400"/>
              </a:spcBef>
            </a:pPr>
            <a:r>
              <a:rPr dirty="0" sz="600">
                <a:solidFill>
                  <a:srgbClr val="201F1F"/>
                </a:solidFill>
                <a:latin typeface="メイリオ"/>
                <a:cs typeface="メイリオ"/>
              </a:rPr>
              <a:t>18.</a:t>
            </a:r>
            <a:r>
              <a:rPr dirty="0" sz="600" spc="204">
                <a:solidFill>
                  <a:srgbClr val="201F1F"/>
                </a:solidFill>
                <a:latin typeface="メイリオ"/>
                <a:cs typeface="メイリオ"/>
              </a:rPr>
              <a:t>  </a:t>
            </a:r>
            <a:r>
              <a:rPr dirty="0" sz="600">
                <a:solidFill>
                  <a:srgbClr val="201F1F"/>
                </a:solidFill>
                <a:latin typeface="メイリオ"/>
                <a:cs typeface="メイリオ"/>
              </a:rPr>
              <a:t>Nieschlag</a:t>
            </a:r>
            <a:r>
              <a:rPr dirty="0" sz="600" spc="-5">
                <a:solidFill>
                  <a:srgbClr val="201F1F"/>
                </a:solidFill>
                <a:latin typeface="メイリオ"/>
                <a:cs typeface="メイリオ"/>
              </a:rPr>
              <a:t> </a:t>
            </a:r>
            <a:r>
              <a:rPr dirty="0" sz="600">
                <a:solidFill>
                  <a:srgbClr val="201F1F"/>
                </a:solidFill>
                <a:latin typeface="メイリオ"/>
                <a:cs typeface="メイリオ"/>
              </a:rPr>
              <a:t>E.</a:t>
            </a:r>
            <a:r>
              <a:rPr dirty="0" sz="600" spc="5">
                <a:solidFill>
                  <a:srgbClr val="201F1F"/>
                </a:solidFill>
                <a:latin typeface="メイリオ"/>
                <a:cs typeface="メイリオ"/>
              </a:rPr>
              <a:t> </a:t>
            </a:r>
            <a:r>
              <a:rPr dirty="0" sz="600" spc="-10">
                <a:solidFill>
                  <a:srgbClr val="201F1F"/>
                </a:solidFill>
                <a:latin typeface="メイリオ"/>
                <a:cs typeface="メイリオ"/>
              </a:rPr>
              <a:t>Late-</a:t>
            </a:r>
            <a:r>
              <a:rPr dirty="0" sz="600">
                <a:solidFill>
                  <a:srgbClr val="201F1F"/>
                </a:solidFill>
                <a:latin typeface="メイリオ"/>
                <a:cs typeface="メイリオ"/>
              </a:rPr>
              <a:t>onset</a:t>
            </a:r>
            <a:r>
              <a:rPr dirty="0" sz="600" spc="-5">
                <a:solidFill>
                  <a:srgbClr val="201F1F"/>
                </a:solidFill>
                <a:latin typeface="メイリオ"/>
                <a:cs typeface="メイリオ"/>
              </a:rPr>
              <a:t> </a:t>
            </a:r>
            <a:r>
              <a:rPr dirty="0" sz="600" spc="-10">
                <a:solidFill>
                  <a:srgbClr val="201F1F"/>
                </a:solidFill>
                <a:latin typeface="メイリオ"/>
                <a:cs typeface="メイリオ"/>
              </a:rPr>
              <a:t>hypogonadism:</a:t>
            </a:r>
            <a:r>
              <a:rPr dirty="0" sz="600" spc="5">
                <a:solidFill>
                  <a:srgbClr val="201F1F"/>
                </a:solidFill>
                <a:latin typeface="メイリオ"/>
                <a:cs typeface="メイリオ"/>
              </a:rPr>
              <a:t> </a:t>
            </a:r>
            <a:r>
              <a:rPr dirty="0" sz="600">
                <a:solidFill>
                  <a:srgbClr val="201F1F"/>
                </a:solidFill>
                <a:latin typeface="メイリオ"/>
                <a:cs typeface="メイリオ"/>
              </a:rPr>
              <a:t>A</a:t>
            </a:r>
            <a:r>
              <a:rPr dirty="0" sz="600" spc="5">
                <a:solidFill>
                  <a:srgbClr val="201F1F"/>
                </a:solidFill>
                <a:latin typeface="メイリオ"/>
                <a:cs typeface="メイリオ"/>
              </a:rPr>
              <a:t> </a:t>
            </a:r>
            <a:r>
              <a:rPr dirty="0" sz="600">
                <a:solidFill>
                  <a:srgbClr val="201F1F"/>
                </a:solidFill>
                <a:latin typeface="メイリオ"/>
                <a:cs typeface="メイリオ"/>
              </a:rPr>
              <a:t>concept</a:t>
            </a:r>
            <a:r>
              <a:rPr dirty="0" sz="600" spc="-5">
                <a:solidFill>
                  <a:srgbClr val="201F1F"/>
                </a:solidFill>
                <a:latin typeface="メイリオ"/>
                <a:cs typeface="メイリオ"/>
              </a:rPr>
              <a:t> </a:t>
            </a:r>
            <a:r>
              <a:rPr dirty="0" sz="600">
                <a:solidFill>
                  <a:srgbClr val="201F1F"/>
                </a:solidFill>
                <a:latin typeface="メイリオ"/>
                <a:cs typeface="メイリオ"/>
              </a:rPr>
              <a:t>comes of</a:t>
            </a:r>
            <a:r>
              <a:rPr dirty="0" sz="600" spc="-15">
                <a:solidFill>
                  <a:srgbClr val="201F1F"/>
                </a:solidFill>
                <a:latin typeface="メイリオ"/>
                <a:cs typeface="メイリオ"/>
              </a:rPr>
              <a:t> </a:t>
            </a:r>
            <a:r>
              <a:rPr dirty="0" sz="600" spc="-20">
                <a:solidFill>
                  <a:srgbClr val="201F1F"/>
                </a:solidFill>
                <a:latin typeface="メイリオ"/>
                <a:cs typeface="メイリオ"/>
              </a:rPr>
              <a:t>age.</a:t>
            </a:r>
            <a:r>
              <a:rPr dirty="0" sz="600" spc="500">
                <a:solidFill>
                  <a:srgbClr val="201F1F"/>
                </a:solidFill>
                <a:latin typeface="メイリオ"/>
                <a:cs typeface="メイリオ"/>
              </a:rPr>
              <a:t> </a:t>
            </a:r>
            <a:r>
              <a:rPr dirty="0" sz="600">
                <a:solidFill>
                  <a:srgbClr val="201F1F"/>
                </a:solidFill>
                <a:latin typeface="メイリオ"/>
                <a:cs typeface="メイリオ"/>
              </a:rPr>
              <a:t>Andrology</a:t>
            </a:r>
            <a:r>
              <a:rPr dirty="0" sz="600" spc="-25">
                <a:solidFill>
                  <a:srgbClr val="201F1F"/>
                </a:solidFill>
                <a:latin typeface="メイリオ"/>
                <a:cs typeface="メイリオ"/>
              </a:rPr>
              <a:t> </a:t>
            </a:r>
            <a:r>
              <a:rPr dirty="0" sz="600">
                <a:solidFill>
                  <a:srgbClr val="201F1F"/>
                </a:solidFill>
                <a:latin typeface="メイリオ"/>
                <a:cs typeface="メイリオ"/>
              </a:rPr>
              <a:t>8:</a:t>
            </a:r>
            <a:r>
              <a:rPr dirty="0" sz="600" spc="-30">
                <a:solidFill>
                  <a:srgbClr val="201F1F"/>
                </a:solidFill>
                <a:latin typeface="メイリオ"/>
                <a:cs typeface="メイリオ"/>
              </a:rPr>
              <a:t> </a:t>
            </a:r>
            <a:r>
              <a:rPr dirty="0" sz="600" spc="-10">
                <a:solidFill>
                  <a:srgbClr val="201F1F"/>
                </a:solidFill>
                <a:latin typeface="メイリオ"/>
                <a:cs typeface="メイリオ"/>
              </a:rPr>
              <a:t>1506-</a:t>
            </a:r>
            <a:r>
              <a:rPr dirty="0" sz="600">
                <a:solidFill>
                  <a:srgbClr val="201F1F"/>
                </a:solidFill>
                <a:latin typeface="メイリオ"/>
                <a:cs typeface="メイリオ"/>
              </a:rPr>
              <a:t>1511, </a:t>
            </a:r>
            <a:r>
              <a:rPr dirty="0" sz="600" spc="-10">
                <a:solidFill>
                  <a:srgbClr val="201F1F"/>
                </a:solidFill>
                <a:latin typeface="メイリオ"/>
                <a:cs typeface="メイリオ"/>
              </a:rPr>
              <a:t>2020.</a:t>
            </a:r>
            <a:endParaRPr sz="600">
              <a:latin typeface="メイリオ"/>
              <a:cs typeface="メイリオ"/>
            </a:endParaRPr>
          </a:p>
          <a:p>
            <a:pPr marL="241300" marR="144780" indent="-228600">
              <a:lnSpc>
                <a:spcPct val="100000"/>
              </a:lnSpc>
              <a:spcBef>
                <a:spcPts val="405"/>
              </a:spcBef>
            </a:pPr>
            <a:r>
              <a:rPr dirty="0" sz="600">
                <a:solidFill>
                  <a:srgbClr val="201F1F"/>
                </a:solidFill>
                <a:latin typeface="メイリオ"/>
                <a:cs typeface="メイリオ"/>
              </a:rPr>
              <a:t>19.</a:t>
            </a:r>
            <a:r>
              <a:rPr dirty="0" sz="600" spc="204">
                <a:solidFill>
                  <a:srgbClr val="201F1F"/>
                </a:solidFill>
                <a:latin typeface="メイリオ"/>
                <a:cs typeface="メイリオ"/>
              </a:rPr>
              <a:t>  </a:t>
            </a:r>
            <a:r>
              <a:rPr dirty="0" sz="600">
                <a:solidFill>
                  <a:srgbClr val="201F1F"/>
                </a:solidFill>
                <a:latin typeface="メイリオ"/>
                <a:cs typeface="メイリオ"/>
              </a:rPr>
              <a:t>Iacovides</a:t>
            </a:r>
            <a:r>
              <a:rPr dirty="0" sz="600" spc="-5">
                <a:solidFill>
                  <a:srgbClr val="201F1F"/>
                </a:solidFill>
                <a:latin typeface="メイリオ"/>
                <a:cs typeface="メイリオ"/>
              </a:rPr>
              <a:t> </a:t>
            </a:r>
            <a:r>
              <a:rPr dirty="0" sz="600">
                <a:solidFill>
                  <a:srgbClr val="201F1F"/>
                </a:solidFill>
                <a:latin typeface="メイリオ"/>
                <a:cs typeface="メイリオ"/>
              </a:rPr>
              <a:t>S,</a:t>
            </a:r>
            <a:r>
              <a:rPr dirty="0" sz="600" spc="-25">
                <a:solidFill>
                  <a:srgbClr val="201F1F"/>
                </a:solidFill>
                <a:latin typeface="メイリオ"/>
                <a:cs typeface="メイリオ"/>
              </a:rPr>
              <a:t> </a:t>
            </a:r>
            <a:r>
              <a:rPr dirty="0" sz="600">
                <a:solidFill>
                  <a:srgbClr val="201F1F"/>
                </a:solidFill>
                <a:latin typeface="メイリオ"/>
                <a:cs typeface="メイリオ"/>
              </a:rPr>
              <a:t>Avidon</a:t>
            </a:r>
            <a:r>
              <a:rPr dirty="0" sz="600" spc="5">
                <a:solidFill>
                  <a:srgbClr val="201F1F"/>
                </a:solidFill>
                <a:latin typeface="メイリオ"/>
                <a:cs typeface="メイリオ"/>
              </a:rPr>
              <a:t> </a:t>
            </a:r>
            <a:r>
              <a:rPr dirty="0" sz="600">
                <a:solidFill>
                  <a:srgbClr val="201F1F"/>
                </a:solidFill>
                <a:latin typeface="メイリオ"/>
                <a:cs typeface="メイリオ"/>
              </a:rPr>
              <a:t>I,</a:t>
            </a:r>
            <a:r>
              <a:rPr dirty="0" sz="600" spc="-15">
                <a:solidFill>
                  <a:srgbClr val="201F1F"/>
                </a:solidFill>
                <a:latin typeface="メイリオ"/>
                <a:cs typeface="メイリオ"/>
              </a:rPr>
              <a:t> </a:t>
            </a:r>
            <a:r>
              <a:rPr dirty="0" sz="600">
                <a:solidFill>
                  <a:srgbClr val="201F1F"/>
                </a:solidFill>
                <a:latin typeface="メイリオ"/>
                <a:cs typeface="メイリオ"/>
              </a:rPr>
              <a:t>Bentley</a:t>
            </a:r>
            <a:r>
              <a:rPr dirty="0" sz="600" spc="-25">
                <a:solidFill>
                  <a:srgbClr val="201F1F"/>
                </a:solidFill>
                <a:latin typeface="メイリオ"/>
                <a:cs typeface="メイリオ"/>
              </a:rPr>
              <a:t> </a:t>
            </a:r>
            <a:r>
              <a:rPr dirty="0" sz="600">
                <a:solidFill>
                  <a:srgbClr val="201F1F"/>
                </a:solidFill>
                <a:latin typeface="メイリオ"/>
                <a:cs typeface="メイリオ"/>
              </a:rPr>
              <a:t>A, Baker</a:t>
            </a:r>
            <a:r>
              <a:rPr dirty="0" sz="600" spc="-25">
                <a:solidFill>
                  <a:srgbClr val="201F1F"/>
                </a:solidFill>
                <a:latin typeface="メイリオ"/>
                <a:cs typeface="メイリオ"/>
              </a:rPr>
              <a:t> </a:t>
            </a:r>
            <a:r>
              <a:rPr dirty="0" sz="600">
                <a:solidFill>
                  <a:srgbClr val="201F1F"/>
                </a:solidFill>
                <a:latin typeface="メイリオ"/>
                <a:cs typeface="メイリオ"/>
              </a:rPr>
              <a:t>FC.</a:t>
            </a:r>
            <a:r>
              <a:rPr dirty="0" sz="600" spc="-25">
                <a:solidFill>
                  <a:srgbClr val="201F1F"/>
                </a:solidFill>
                <a:latin typeface="メイリオ"/>
                <a:cs typeface="メイリオ"/>
              </a:rPr>
              <a:t> </a:t>
            </a:r>
            <a:r>
              <a:rPr dirty="0" sz="600" spc="-10">
                <a:solidFill>
                  <a:srgbClr val="201F1F"/>
                </a:solidFill>
                <a:latin typeface="メイリオ"/>
                <a:cs typeface="メイリオ"/>
              </a:rPr>
              <a:t>Diclofenac</a:t>
            </a:r>
            <a:r>
              <a:rPr dirty="0" sz="600" spc="-25">
                <a:solidFill>
                  <a:srgbClr val="201F1F"/>
                </a:solidFill>
                <a:latin typeface="メイリオ"/>
                <a:cs typeface="メイリオ"/>
              </a:rPr>
              <a:t> </a:t>
            </a:r>
            <a:r>
              <a:rPr dirty="0" sz="600" spc="-10">
                <a:solidFill>
                  <a:srgbClr val="201F1F"/>
                </a:solidFill>
                <a:latin typeface="メイリオ"/>
                <a:cs typeface="メイリオ"/>
              </a:rPr>
              <a:t>potassium</a:t>
            </a:r>
            <a:r>
              <a:rPr dirty="0" sz="600" spc="500">
                <a:solidFill>
                  <a:srgbClr val="201F1F"/>
                </a:solidFill>
                <a:latin typeface="メイリオ"/>
                <a:cs typeface="メイリオ"/>
              </a:rPr>
              <a:t> </a:t>
            </a:r>
            <a:r>
              <a:rPr dirty="0" sz="600">
                <a:solidFill>
                  <a:srgbClr val="201F1F"/>
                </a:solidFill>
                <a:latin typeface="メイリオ"/>
                <a:cs typeface="メイリオ"/>
              </a:rPr>
              <a:t>restores</a:t>
            </a:r>
            <a:r>
              <a:rPr dirty="0" sz="600" spc="-25">
                <a:solidFill>
                  <a:srgbClr val="201F1F"/>
                </a:solidFill>
                <a:latin typeface="メイリオ"/>
                <a:cs typeface="メイリオ"/>
              </a:rPr>
              <a:t> </a:t>
            </a:r>
            <a:r>
              <a:rPr dirty="0" sz="600">
                <a:solidFill>
                  <a:srgbClr val="201F1F"/>
                </a:solidFill>
                <a:latin typeface="メイリオ"/>
                <a:cs typeface="メイリオ"/>
              </a:rPr>
              <a:t>objective</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a:solidFill>
                  <a:srgbClr val="201F1F"/>
                </a:solidFill>
                <a:latin typeface="メイリオ"/>
                <a:cs typeface="メイリオ"/>
              </a:rPr>
              <a:t>subjective</a:t>
            </a:r>
            <a:r>
              <a:rPr dirty="0" sz="600" spc="-15">
                <a:solidFill>
                  <a:srgbClr val="201F1F"/>
                </a:solidFill>
                <a:latin typeface="メイリオ"/>
                <a:cs typeface="メイリオ"/>
              </a:rPr>
              <a:t> </a:t>
            </a:r>
            <a:r>
              <a:rPr dirty="0" sz="600">
                <a:solidFill>
                  <a:srgbClr val="201F1F"/>
                </a:solidFill>
                <a:latin typeface="メイリオ"/>
                <a:cs typeface="メイリオ"/>
              </a:rPr>
              <a:t>measures</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quality</a:t>
            </a:r>
            <a:r>
              <a:rPr dirty="0" sz="600" spc="-40">
                <a:solidFill>
                  <a:srgbClr val="201F1F"/>
                </a:solidFill>
                <a:latin typeface="メイリオ"/>
                <a:cs typeface="メイリオ"/>
              </a:rPr>
              <a:t> </a:t>
            </a:r>
            <a:r>
              <a:rPr dirty="0" sz="600" spc="-25">
                <a:solidFill>
                  <a:srgbClr val="201F1F"/>
                </a:solidFill>
                <a:latin typeface="メイリオ"/>
                <a:cs typeface="メイリオ"/>
              </a:rPr>
              <a:t>in</a:t>
            </a:r>
            <a:r>
              <a:rPr dirty="0" sz="600" spc="500">
                <a:solidFill>
                  <a:srgbClr val="201F1F"/>
                </a:solidFill>
                <a:latin typeface="メイリオ"/>
                <a:cs typeface="メイリオ"/>
              </a:rPr>
              <a:t> </a:t>
            </a:r>
            <a:r>
              <a:rPr dirty="0" sz="600">
                <a:solidFill>
                  <a:srgbClr val="201F1F"/>
                </a:solidFill>
                <a:latin typeface="メイリオ"/>
                <a:cs typeface="メイリオ"/>
              </a:rPr>
              <a:t>women</a:t>
            </a:r>
            <a:r>
              <a:rPr dirty="0" sz="600" spc="-10">
                <a:solidFill>
                  <a:srgbClr val="201F1F"/>
                </a:solidFill>
                <a:latin typeface="メイリオ"/>
                <a:cs typeface="メイリオ"/>
              </a:rPr>
              <a:t> </a:t>
            </a:r>
            <a:r>
              <a:rPr dirty="0" sz="600">
                <a:solidFill>
                  <a:srgbClr val="201F1F"/>
                </a:solidFill>
                <a:latin typeface="メイリオ"/>
                <a:cs typeface="メイリオ"/>
              </a:rPr>
              <a:t>with</a:t>
            </a:r>
            <a:r>
              <a:rPr dirty="0" sz="600" spc="-25">
                <a:solidFill>
                  <a:srgbClr val="201F1F"/>
                </a:solidFill>
                <a:latin typeface="メイリオ"/>
                <a:cs typeface="メイリオ"/>
              </a:rPr>
              <a:t> </a:t>
            </a:r>
            <a:r>
              <a:rPr dirty="0" sz="600">
                <a:solidFill>
                  <a:srgbClr val="201F1F"/>
                </a:solidFill>
                <a:latin typeface="メイリオ"/>
                <a:cs typeface="メイリオ"/>
              </a:rPr>
              <a:t>primary</a:t>
            </a:r>
            <a:r>
              <a:rPr dirty="0" sz="600" spc="-30">
                <a:solidFill>
                  <a:srgbClr val="201F1F"/>
                </a:solidFill>
                <a:latin typeface="メイリオ"/>
                <a:cs typeface="メイリオ"/>
              </a:rPr>
              <a:t> </a:t>
            </a:r>
            <a:r>
              <a:rPr dirty="0" sz="600" spc="-10">
                <a:solidFill>
                  <a:srgbClr val="201F1F"/>
                </a:solidFill>
                <a:latin typeface="メイリオ"/>
                <a:cs typeface="メイリオ"/>
              </a:rPr>
              <a:t>dysmenorrhea.</a:t>
            </a:r>
            <a:r>
              <a:rPr dirty="0" sz="600" spc="-5">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32:</a:t>
            </a:r>
            <a:r>
              <a:rPr dirty="0" sz="600" spc="-10">
                <a:solidFill>
                  <a:srgbClr val="201F1F"/>
                </a:solidFill>
                <a:latin typeface="メイリオ"/>
                <a:cs typeface="メイリオ"/>
              </a:rPr>
              <a:t> 1019-</a:t>
            </a:r>
            <a:r>
              <a:rPr dirty="0" sz="600">
                <a:solidFill>
                  <a:srgbClr val="201F1F"/>
                </a:solidFill>
                <a:latin typeface="メイリオ"/>
                <a:cs typeface="メイリオ"/>
              </a:rPr>
              <a:t>1026,</a:t>
            </a:r>
            <a:r>
              <a:rPr dirty="0" sz="600" spc="20">
                <a:solidFill>
                  <a:srgbClr val="201F1F"/>
                </a:solidFill>
                <a:latin typeface="メイリオ"/>
                <a:cs typeface="メイリオ"/>
              </a:rPr>
              <a:t> </a:t>
            </a:r>
            <a:r>
              <a:rPr dirty="0" sz="600" spc="-10">
                <a:solidFill>
                  <a:srgbClr val="201F1F"/>
                </a:solidFill>
                <a:latin typeface="メイリオ"/>
                <a:cs typeface="メイリオ"/>
              </a:rPr>
              <a:t>2009.</a:t>
            </a:r>
            <a:endParaRPr sz="600">
              <a:latin typeface="メイリオ"/>
              <a:cs typeface="メイリオ"/>
            </a:endParaRPr>
          </a:p>
        </p:txBody>
      </p:sp>
      <p:sp>
        <p:nvSpPr>
          <p:cNvPr id="6" name="object 6"/>
          <p:cNvSpPr txBox="1">
            <a:spLocks noGrp="1"/>
          </p:cNvSpPr>
          <p:nvPr>
            <p:ph type="sldNum" idx="7" sz="quarter"/>
          </p:nvPr>
        </p:nvSpPr>
        <p:spPr>
          <a:prstGeom prst="rect"/>
        </p:spPr>
        <p:txBody>
          <a:bodyPr wrap="square" lIns="0" tIns="41275" rIns="0" bIns="0" rtlCol="0" vert="horz">
            <a:spAutoFit/>
          </a:bodyPr>
          <a:lstStyle/>
          <a:p>
            <a:pPr marL="37465">
              <a:lnSpc>
                <a:spcPct val="100000"/>
              </a:lnSpc>
              <a:spcBef>
                <a:spcPts val="325"/>
              </a:spcBef>
            </a:pPr>
            <a:r>
              <a:rPr dirty="0" spc="-25"/>
              <a:t>40</a:t>
            </a:r>
          </a:p>
        </p:txBody>
      </p:sp>
      <p:sp>
        <p:nvSpPr>
          <p:cNvPr id="3" name="object 3"/>
          <p:cNvSpPr txBox="1"/>
          <p:nvPr/>
        </p:nvSpPr>
        <p:spPr>
          <a:xfrm>
            <a:off x="3507485" y="535685"/>
            <a:ext cx="2788920" cy="717550"/>
          </a:xfrm>
          <a:prstGeom prst="rect">
            <a:avLst/>
          </a:prstGeom>
        </p:spPr>
        <p:txBody>
          <a:bodyPr wrap="square" lIns="0" tIns="12700" rIns="0" bIns="0" rtlCol="0" vert="horz">
            <a:spAutoFit/>
          </a:bodyPr>
          <a:lstStyle/>
          <a:p>
            <a:pPr marL="241300" marR="22225" indent="-228600">
              <a:lnSpc>
                <a:spcPct val="100000"/>
              </a:lnSpc>
              <a:spcBef>
                <a:spcPts val="100"/>
              </a:spcBef>
            </a:pPr>
            <a:r>
              <a:rPr dirty="0" sz="600">
                <a:solidFill>
                  <a:srgbClr val="201F1F"/>
                </a:solidFill>
                <a:latin typeface="メイリオ"/>
                <a:cs typeface="メイリオ"/>
              </a:rPr>
              <a:t>20.</a:t>
            </a:r>
            <a:r>
              <a:rPr dirty="0" sz="600" spc="195">
                <a:solidFill>
                  <a:srgbClr val="201F1F"/>
                </a:solidFill>
                <a:latin typeface="メイリオ"/>
                <a:cs typeface="メイリオ"/>
              </a:rPr>
              <a:t>  </a:t>
            </a:r>
            <a:r>
              <a:rPr dirty="0" sz="600">
                <a:solidFill>
                  <a:srgbClr val="201F1F"/>
                </a:solidFill>
                <a:latin typeface="メイリオ"/>
                <a:cs typeface="メイリオ"/>
              </a:rPr>
              <a:t>Facco</a:t>
            </a:r>
            <a:r>
              <a:rPr dirty="0" sz="600" spc="-10">
                <a:solidFill>
                  <a:srgbClr val="201F1F"/>
                </a:solidFill>
                <a:latin typeface="メイリオ"/>
                <a:cs typeface="メイリオ"/>
              </a:rPr>
              <a:t> </a:t>
            </a:r>
            <a:r>
              <a:rPr dirty="0" sz="600">
                <a:solidFill>
                  <a:srgbClr val="201F1F"/>
                </a:solidFill>
                <a:latin typeface="メイリオ"/>
                <a:cs typeface="メイリオ"/>
              </a:rPr>
              <a:t>F,</a:t>
            </a:r>
            <a:r>
              <a:rPr dirty="0" sz="600" spc="-20">
                <a:solidFill>
                  <a:srgbClr val="201F1F"/>
                </a:solidFill>
                <a:latin typeface="メイリオ"/>
                <a:cs typeface="メイリオ"/>
              </a:rPr>
              <a:t> </a:t>
            </a:r>
            <a:r>
              <a:rPr dirty="0" sz="600">
                <a:solidFill>
                  <a:srgbClr val="201F1F"/>
                </a:solidFill>
                <a:latin typeface="メイリオ"/>
                <a:cs typeface="メイリオ"/>
              </a:rPr>
              <a:t>Louis</a:t>
            </a:r>
            <a:r>
              <a:rPr dirty="0" sz="600" spc="-20">
                <a:solidFill>
                  <a:srgbClr val="201F1F"/>
                </a:solidFill>
                <a:latin typeface="メイリオ"/>
                <a:cs typeface="メイリオ"/>
              </a:rPr>
              <a:t> </a:t>
            </a:r>
            <a:r>
              <a:rPr dirty="0" sz="600">
                <a:solidFill>
                  <a:srgbClr val="201F1F"/>
                </a:solidFill>
                <a:latin typeface="メイリオ"/>
                <a:cs typeface="メイリオ"/>
              </a:rPr>
              <a:t>J, Knauert</a:t>
            </a:r>
            <a:r>
              <a:rPr dirty="0" sz="600" spc="-10">
                <a:solidFill>
                  <a:srgbClr val="201F1F"/>
                </a:solidFill>
                <a:latin typeface="メイリオ"/>
                <a:cs typeface="メイリオ"/>
              </a:rPr>
              <a:t> </a:t>
            </a:r>
            <a:r>
              <a:rPr dirty="0" sz="600">
                <a:solidFill>
                  <a:srgbClr val="201F1F"/>
                </a:solidFill>
                <a:latin typeface="メイリオ"/>
                <a:cs typeface="メイリオ"/>
              </a:rPr>
              <a:t>MP,</a:t>
            </a:r>
            <a:r>
              <a:rPr dirty="0" sz="600" spc="-10">
                <a:solidFill>
                  <a:srgbClr val="201F1F"/>
                </a:solidFill>
                <a:latin typeface="メイリオ"/>
                <a:cs typeface="メイリオ"/>
              </a:rPr>
              <a:t> </a:t>
            </a:r>
            <a:r>
              <a:rPr dirty="0" sz="600">
                <a:solidFill>
                  <a:srgbClr val="201F1F"/>
                </a:solidFill>
                <a:latin typeface="メイリオ"/>
                <a:cs typeface="メイリオ"/>
              </a:rPr>
              <a:t>Balserak</a:t>
            </a:r>
            <a:r>
              <a:rPr dirty="0" sz="600" spc="-25">
                <a:solidFill>
                  <a:srgbClr val="201F1F"/>
                </a:solidFill>
                <a:latin typeface="メイリオ"/>
                <a:cs typeface="メイリオ"/>
              </a:rPr>
              <a:t> </a:t>
            </a:r>
            <a:r>
              <a:rPr dirty="0" sz="600">
                <a:solidFill>
                  <a:srgbClr val="201F1F"/>
                </a:solidFill>
                <a:latin typeface="メイリオ"/>
                <a:cs typeface="メイリオ"/>
              </a:rPr>
              <a:t>BI.</a:t>
            </a:r>
            <a:r>
              <a:rPr dirty="0" sz="600" spc="-15">
                <a:solidFill>
                  <a:srgbClr val="201F1F"/>
                </a:solidFill>
                <a:latin typeface="メイリオ"/>
                <a:cs typeface="メイリオ"/>
              </a:rPr>
              <a:t> </a:t>
            </a:r>
            <a:r>
              <a:rPr dirty="0" sz="600" spc="-10">
                <a:solidFill>
                  <a:srgbClr val="201F1F"/>
                </a:solidFill>
                <a:latin typeface="メイリオ"/>
                <a:cs typeface="メイリオ"/>
              </a:rPr>
              <a:t>Sleep-disordered</a:t>
            </a:r>
            <a:r>
              <a:rPr dirty="0" sz="600" spc="500">
                <a:solidFill>
                  <a:srgbClr val="201F1F"/>
                </a:solidFill>
                <a:latin typeface="メイリオ"/>
                <a:cs typeface="メイリオ"/>
              </a:rPr>
              <a:t> </a:t>
            </a:r>
            <a:r>
              <a:rPr dirty="0" sz="600">
                <a:solidFill>
                  <a:srgbClr val="201F1F"/>
                </a:solidFill>
                <a:latin typeface="メイリオ"/>
                <a:cs typeface="メイリオ"/>
              </a:rPr>
              <a:t>breathing</a:t>
            </a:r>
            <a:r>
              <a:rPr dirty="0" sz="600" spc="-25">
                <a:solidFill>
                  <a:srgbClr val="201F1F"/>
                </a:solidFill>
                <a:latin typeface="メイリオ"/>
                <a:cs typeface="メイリオ"/>
              </a:rPr>
              <a:t> </a:t>
            </a:r>
            <a:r>
              <a:rPr dirty="0" sz="600">
                <a:solidFill>
                  <a:srgbClr val="201F1F"/>
                </a:solidFill>
                <a:latin typeface="メイリオ"/>
                <a:cs typeface="メイリオ"/>
              </a:rPr>
              <a:t>in</a:t>
            </a:r>
            <a:r>
              <a:rPr dirty="0" sz="600" spc="-35">
                <a:solidFill>
                  <a:srgbClr val="201F1F"/>
                </a:solidFill>
                <a:latin typeface="メイリオ"/>
                <a:cs typeface="メイリオ"/>
              </a:rPr>
              <a:t> </a:t>
            </a:r>
            <a:r>
              <a:rPr dirty="0" sz="600">
                <a:solidFill>
                  <a:srgbClr val="201F1F"/>
                </a:solidFill>
                <a:latin typeface="メイリオ"/>
                <a:cs typeface="メイリオ"/>
              </a:rPr>
              <a:t>pregnancy.</a:t>
            </a:r>
            <a:r>
              <a:rPr dirty="0" sz="600" spc="-5">
                <a:solidFill>
                  <a:srgbClr val="201F1F"/>
                </a:solidFill>
                <a:latin typeface="メイリオ"/>
                <a:cs typeface="メイリオ"/>
              </a:rPr>
              <a:t> </a:t>
            </a:r>
            <a:r>
              <a:rPr dirty="0" sz="600">
                <a:solidFill>
                  <a:srgbClr val="201F1F"/>
                </a:solidFill>
                <a:latin typeface="メイリオ"/>
                <a:cs typeface="メイリオ"/>
              </a:rPr>
              <a:t>In</a:t>
            </a:r>
            <a:r>
              <a:rPr dirty="0" sz="600" spc="-25">
                <a:solidFill>
                  <a:srgbClr val="201F1F"/>
                </a:solidFill>
                <a:latin typeface="メイリオ"/>
                <a:cs typeface="メイリオ"/>
              </a:rPr>
              <a:t> </a:t>
            </a:r>
            <a:r>
              <a:rPr dirty="0" sz="600">
                <a:solidFill>
                  <a:srgbClr val="201F1F"/>
                </a:solidFill>
                <a:latin typeface="メイリオ"/>
                <a:cs typeface="メイリオ"/>
              </a:rPr>
              <a:t>Principles</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Practice</a:t>
            </a:r>
            <a:r>
              <a:rPr dirty="0" sz="600" spc="-35">
                <a:solidFill>
                  <a:srgbClr val="201F1F"/>
                </a:solidFill>
                <a:latin typeface="メイリオ"/>
                <a:cs typeface="メイリオ"/>
              </a:rPr>
              <a:t> </a:t>
            </a:r>
            <a:r>
              <a:rPr dirty="0" sz="600">
                <a:solidFill>
                  <a:srgbClr val="201F1F"/>
                </a:solidFill>
                <a:latin typeface="メイリオ"/>
                <a:cs typeface="メイリオ"/>
              </a:rPr>
              <a:t>of</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spc="-10">
                <a:solidFill>
                  <a:srgbClr val="201F1F"/>
                </a:solidFill>
                <a:latin typeface="メイリオ"/>
                <a:cs typeface="メイリオ"/>
              </a:rPr>
              <a:t>Medicine</a:t>
            </a:r>
            <a:r>
              <a:rPr dirty="0" sz="600" spc="500">
                <a:solidFill>
                  <a:srgbClr val="201F1F"/>
                </a:solidFill>
                <a:latin typeface="メイリオ"/>
                <a:cs typeface="メイリオ"/>
              </a:rPr>
              <a:t> </a:t>
            </a:r>
            <a:r>
              <a:rPr dirty="0" sz="600">
                <a:solidFill>
                  <a:srgbClr val="201F1F"/>
                </a:solidFill>
                <a:latin typeface="メイリオ"/>
                <a:cs typeface="メイリオ"/>
              </a:rPr>
              <a:t>7th.</a:t>
            </a:r>
            <a:r>
              <a:rPr dirty="0" sz="600" spc="-20">
                <a:solidFill>
                  <a:srgbClr val="201F1F"/>
                </a:solidFill>
                <a:latin typeface="メイリオ"/>
                <a:cs typeface="メイリオ"/>
              </a:rPr>
              <a:t> </a:t>
            </a:r>
            <a:r>
              <a:rPr dirty="0" sz="600">
                <a:solidFill>
                  <a:srgbClr val="201F1F"/>
                </a:solidFill>
                <a:latin typeface="メイリオ"/>
                <a:cs typeface="メイリオ"/>
              </a:rPr>
              <a:t>Kryger</a:t>
            </a:r>
            <a:r>
              <a:rPr dirty="0" sz="600" spc="-30">
                <a:solidFill>
                  <a:srgbClr val="201F1F"/>
                </a:solidFill>
                <a:latin typeface="メイリオ"/>
                <a:cs typeface="メイリオ"/>
              </a:rPr>
              <a:t> </a:t>
            </a:r>
            <a:r>
              <a:rPr dirty="0" sz="600">
                <a:solidFill>
                  <a:srgbClr val="201F1F"/>
                </a:solidFill>
                <a:latin typeface="メイリオ"/>
                <a:cs typeface="メイリオ"/>
              </a:rPr>
              <a:t>MH.</a:t>
            </a:r>
            <a:r>
              <a:rPr dirty="0" sz="600" spc="-30">
                <a:solidFill>
                  <a:srgbClr val="201F1F"/>
                </a:solidFill>
                <a:latin typeface="メイリオ"/>
                <a:cs typeface="メイリオ"/>
              </a:rPr>
              <a:t> </a:t>
            </a:r>
            <a:r>
              <a:rPr dirty="0" sz="600">
                <a:solidFill>
                  <a:srgbClr val="201F1F"/>
                </a:solidFill>
                <a:latin typeface="メイリオ"/>
                <a:cs typeface="メイリオ"/>
              </a:rPr>
              <a:t>Roth</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30">
                <a:solidFill>
                  <a:srgbClr val="201F1F"/>
                </a:solidFill>
                <a:latin typeface="メイリオ"/>
                <a:cs typeface="メイリオ"/>
              </a:rPr>
              <a:t> </a:t>
            </a:r>
            <a:r>
              <a:rPr dirty="0" sz="600">
                <a:solidFill>
                  <a:srgbClr val="201F1F"/>
                </a:solidFill>
                <a:latin typeface="メイリオ"/>
                <a:cs typeface="メイリオ"/>
              </a:rPr>
              <a:t>Goldstein</a:t>
            </a:r>
            <a:r>
              <a:rPr dirty="0" sz="600" spc="-25">
                <a:solidFill>
                  <a:srgbClr val="201F1F"/>
                </a:solidFill>
                <a:latin typeface="メイリオ"/>
                <a:cs typeface="メイリオ"/>
              </a:rPr>
              <a:t> </a:t>
            </a:r>
            <a:r>
              <a:rPr dirty="0" sz="600">
                <a:solidFill>
                  <a:srgbClr val="201F1F"/>
                </a:solidFill>
                <a:latin typeface="メイリオ"/>
                <a:cs typeface="メイリオ"/>
              </a:rPr>
              <a:t>CA</a:t>
            </a:r>
            <a:r>
              <a:rPr dirty="0" sz="600" spc="-35">
                <a:solidFill>
                  <a:srgbClr val="201F1F"/>
                </a:solidFill>
                <a:latin typeface="メイリオ"/>
                <a:cs typeface="メイリオ"/>
              </a:rPr>
              <a:t> </a:t>
            </a:r>
            <a:r>
              <a:rPr dirty="0" sz="600">
                <a:solidFill>
                  <a:srgbClr val="201F1F"/>
                </a:solidFill>
                <a:latin typeface="メイリオ"/>
                <a:cs typeface="メイリオ"/>
              </a:rPr>
              <a:t>(Eds).</a:t>
            </a:r>
            <a:r>
              <a:rPr dirty="0" sz="600" spc="-20">
                <a:solidFill>
                  <a:srgbClr val="201F1F"/>
                </a:solidFill>
                <a:latin typeface="メイリオ"/>
                <a:cs typeface="メイリオ"/>
              </a:rPr>
              <a:t> </a:t>
            </a:r>
            <a:r>
              <a:rPr dirty="0" sz="600">
                <a:solidFill>
                  <a:srgbClr val="201F1F"/>
                </a:solidFill>
                <a:latin typeface="メイリオ"/>
                <a:cs typeface="メイリオ"/>
              </a:rPr>
              <a:t>Elsevier;</a:t>
            </a:r>
            <a:r>
              <a:rPr dirty="0" sz="600" spc="-30">
                <a:solidFill>
                  <a:srgbClr val="201F1F"/>
                </a:solidFill>
                <a:latin typeface="メイリオ"/>
                <a:cs typeface="メイリオ"/>
              </a:rPr>
              <a:t> </a:t>
            </a:r>
            <a:r>
              <a:rPr dirty="0" sz="600" spc="-10">
                <a:solidFill>
                  <a:srgbClr val="201F1F"/>
                </a:solidFill>
                <a:latin typeface="メイリオ"/>
                <a:cs typeface="メイリオ"/>
              </a:rPr>
              <a:t>Philadelphia,</a:t>
            </a:r>
            <a:r>
              <a:rPr dirty="0" sz="600" spc="500">
                <a:solidFill>
                  <a:srgbClr val="201F1F"/>
                </a:solidFill>
                <a:latin typeface="メイリオ"/>
                <a:cs typeface="メイリオ"/>
              </a:rPr>
              <a:t> </a:t>
            </a:r>
            <a:r>
              <a:rPr dirty="0" sz="600">
                <a:solidFill>
                  <a:srgbClr val="201F1F"/>
                </a:solidFill>
                <a:latin typeface="メイリオ"/>
                <a:cs typeface="メイリオ"/>
              </a:rPr>
              <a:t>2022,</a:t>
            </a:r>
            <a:r>
              <a:rPr dirty="0" sz="600" spc="-10">
                <a:solidFill>
                  <a:srgbClr val="201F1F"/>
                </a:solidFill>
                <a:latin typeface="メイリオ"/>
                <a:cs typeface="メイリオ"/>
              </a:rPr>
              <a:t> pp.1764-1772.</a:t>
            </a:r>
            <a:endParaRPr sz="600">
              <a:latin typeface="メイリオ"/>
              <a:cs typeface="メイリオ"/>
            </a:endParaRPr>
          </a:p>
          <a:p>
            <a:pPr marL="241300" marR="5080" indent="-228600">
              <a:lnSpc>
                <a:spcPct val="100000"/>
              </a:lnSpc>
              <a:spcBef>
                <a:spcPts val="405"/>
              </a:spcBef>
              <a:tabLst>
                <a:tab pos="984885" algn="l"/>
              </a:tabLst>
            </a:pPr>
            <a:r>
              <a:rPr dirty="0" sz="600">
                <a:solidFill>
                  <a:srgbClr val="201F1F"/>
                </a:solidFill>
                <a:latin typeface="メイリオ"/>
                <a:cs typeface="メイリオ"/>
              </a:rPr>
              <a:t>21.</a:t>
            </a:r>
            <a:r>
              <a:rPr dirty="0" sz="600" spc="195">
                <a:solidFill>
                  <a:srgbClr val="201F1F"/>
                </a:solidFill>
                <a:latin typeface="メイリオ"/>
                <a:cs typeface="メイリオ"/>
              </a:rPr>
              <a:t>  </a:t>
            </a:r>
            <a:r>
              <a:rPr dirty="0" sz="600">
                <a:solidFill>
                  <a:srgbClr val="201F1F"/>
                </a:solidFill>
                <a:latin typeface="メイリオ"/>
                <a:cs typeface="メイリオ"/>
              </a:rPr>
              <a:t>Lindberg</a:t>
            </a:r>
            <a:r>
              <a:rPr dirty="0" sz="600" spc="-5">
                <a:solidFill>
                  <a:srgbClr val="201F1F"/>
                </a:solidFill>
                <a:latin typeface="メイリオ"/>
                <a:cs typeface="メイリオ"/>
              </a:rPr>
              <a:t> </a:t>
            </a:r>
            <a:r>
              <a:rPr dirty="0" sz="600">
                <a:solidFill>
                  <a:srgbClr val="201F1F"/>
                </a:solidFill>
                <a:latin typeface="メイリオ"/>
                <a:cs typeface="メイリオ"/>
              </a:rPr>
              <a:t>E, </a:t>
            </a:r>
            <a:r>
              <a:rPr dirty="0" sz="600" spc="-10">
                <a:solidFill>
                  <a:srgbClr val="201F1F"/>
                </a:solidFill>
                <a:latin typeface="メイリオ"/>
                <a:cs typeface="メイリオ"/>
              </a:rPr>
              <a:t>Bonsignore</a:t>
            </a:r>
            <a:r>
              <a:rPr dirty="0" sz="600" spc="-15">
                <a:solidFill>
                  <a:srgbClr val="201F1F"/>
                </a:solidFill>
                <a:latin typeface="メイリオ"/>
                <a:cs typeface="メイリオ"/>
              </a:rPr>
              <a:t> </a:t>
            </a:r>
            <a:r>
              <a:rPr dirty="0" sz="600">
                <a:solidFill>
                  <a:srgbClr val="201F1F"/>
                </a:solidFill>
                <a:latin typeface="メイリオ"/>
                <a:cs typeface="メイリオ"/>
              </a:rPr>
              <a:t>MR,</a:t>
            </a:r>
            <a:r>
              <a:rPr dirty="0" sz="600" spc="-5">
                <a:solidFill>
                  <a:srgbClr val="201F1F"/>
                </a:solidFill>
                <a:latin typeface="メイリオ"/>
                <a:cs typeface="メイリオ"/>
              </a:rPr>
              <a:t> </a:t>
            </a:r>
            <a:r>
              <a:rPr dirty="0" sz="600" spc="-10">
                <a:solidFill>
                  <a:srgbClr val="201F1F"/>
                </a:solidFill>
                <a:latin typeface="メイリオ"/>
                <a:cs typeface="メイリオ"/>
              </a:rPr>
              <a:t>Polo-</a:t>
            </a:r>
            <a:r>
              <a:rPr dirty="0" sz="600">
                <a:solidFill>
                  <a:srgbClr val="201F1F"/>
                </a:solidFill>
                <a:latin typeface="メイリオ"/>
                <a:cs typeface="メイリオ"/>
              </a:rPr>
              <a:t>Kantola</a:t>
            </a:r>
            <a:r>
              <a:rPr dirty="0" sz="600" spc="-10">
                <a:solidFill>
                  <a:srgbClr val="201F1F"/>
                </a:solidFill>
                <a:latin typeface="メイリオ"/>
                <a:cs typeface="メイリオ"/>
              </a:rPr>
              <a:t> </a:t>
            </a:r>
            <a:r>
              <a:rPr dirty="0" sz="600">
                <a:solidFill>
                  <a:srgbClr val="201F1F"/>
                </a:solidFill>
                <a:latin typeface="メイリオ"/>
                <a:cs typeface="メイリオ"/>
              </a:rPr>
              <a:t>P.</a:t>
            </a:r>
            <a:r>
              <a:rPr dirty="0" sz="600" spc="-15">
                <a:solidFill>
                  <a:srgbClr val="201F1F"/>
                </a:solidFill>
                <a:latin typeface="メイリオ"/>
                <a:cs typeface="メイリオ"/>
              </a:rPr>
              <a:t> </a:t>
            </a:r>
            <a:r>
              <a:rPr dirty="0" sz="600">
                <a:solidFill>
                  <a:srgbClr val="201F1F"/>
                </a:solidFill>
                <a:latin typeface="メイリオ"/>
                <a:cs typeface="メイリオ"/>
              </a:rPr>
              <a:t>Role</a:t>
            </a:r>
            <a:r>
              <a:rPr dirty="0" sz="600" spc="-10">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menopause </a:t>
            </a:r>
            <a:r>
              <a:rPr dirty="0" sz="600" spc="-25">
                <a:solidFill>
                  <a:srgbClr val="201F1F"/>
                </a:solidFill>
                <a:latin typeface="メイリオ"/>
                <a:cs typeface="メイリオ"/>
              </a:rPr>
              <a:t>and</a:t>
            </a:r>
            <a:r>
              <a:rPr dirty="0" sz="600" spc="500">
                <a:solidFill>
                  <a:srgbClr val="201F1F"/>
                </a:solidFill>
                <a:latin typeface="メイリオ"/>
                <a:cs typeface="メイリオ"/>
              </a:rPr>
              <a:t> </a:t>
            </a:r>
            <a:r>
              <a:rPr dirty="0" sz="600" spc="-10">
                <a:solidFill>
                  <a:srgbClr val="201F1F"/>
                </a:solidFill>
                <a:latin typeface="メイリオ"/>
                <a:cs typeface="メイリオ"/>
              </a:rPr>
              <a:t>hormone</a:t>
            </a:r>
            <a:r>
              <a:rPr dirty="0" sz="600">
                <a:solidFill>
                  <a:srgbClr val="201F1F"/>
                </a:solidFill>
                <a:latin typeface="メイリオ"/>
                <a:cs typeface="メイリオ"/>
              </a:rPr>
              <a:t>	</a:t>
            </a:r>
            <a:r>
              <a:rPr dirty="0" sz="600" spc="-10">
                <a:solidFill>
                  <a:srgbClr val="201F1F"/>
                </a:solidFill>
                <a:latin typeface="メイリオ"/>
                <a:cs typeface="メイリオ"/>
              </a:rPr>
              <a:t>replacement</a:t>
            </a:r>
            <a:r>
              <a:rPr dirty="0" sz="600" spc="20">
                <a:solidFill>
                  <a:srgbClr val="201F1F"/>
                </a:solidFill>
                <a:latin typeface="メイリオ"/>
                <a:cs typeface="メイリオ"/>
              </a:rPr>
              <a:t> </a:t>
            </a:r>
            <a:r>
              <a:rPr dirty="0" sz="600">
                <a:solidFill>
                  <a:srgbClr val="201F1F"/>
                </a:solidFill>
                <a:latin typeface="メイリオ"/>
                <a:cs typeface="メイリオ"/>
              </a:rPr>
              <a:t>therapy</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5">
                <a:solidFill>
                  <a:srgbClr val="201F1F"/>
                </a:solidFill>
                <a:latin typeface="メイリオ"/>
                <a:cs typeface="メイリオ"/>
              </a:rPr>
              <a:t> </a:t>
            </a:r>
            <a:r>
              <a:rPr dirty="0" sz="600" spc="-10">
                <a:solidFill>
                  <a:srgbClr val="201F1F"/>
                </a:solidFill>
                <a:latin typeface="メイリオ"/>
                <a:cs typeface="メイリオ"/>
              </a:rPr>
              <a:t>sleep-disordered</a:t>
            </a:r>
            <a:r>
              <a:rPr dirty="0" sz="600" spc="500">
                <a:solidFill>
                  <a:srgbClr val="201F1F"/>
                </a:solidFill>
                <a:latin typeface="メイリオ"/>
                <a:cs typeface="メイリオ"/>
              </a:rPr>
              <a:t> </a:t>
            </a:r>
            <a:r>
              <a:rPr dirty="0" sz="600">
                <a:solidFill>
                  <a:srgbClr val="201F1F"/>
                </a:solidFill>
                <a:latin typeface="メイリオ"/>
                <a:cs typeface="メイリオ"/>
              </a:rPr>
              <a:t>breathing.</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Med</a:t>
            </a:r>
            <a:r>
              <a:rPr dirty="0" sz="600" spc="-40">
                <a:solidFill>
                  <a:srgbClr val="201F1F"/>
                </a:solidFill>
                <a:latin typeface="メイリオ"/>
                <a:cs typeface="メイリオ"/>
              </a:rPr>
              <a:t> </a:t>
            </a:r>
            <a:r>
              <a:rPr dirty="0" sz="600">
                <a:solidFill>
                  <a:srgbClr val="201F1F"/>
                </a:solidFill>
                <a:latin typeface="メイリオ"/>
                <a:cs typeface="メイリオ"/>
              </a:rPr>
              <a:t>Rev</a:t>
            </a:r>
            <a:r>
              <a:rPr dirty="0" sz="600" spc="-20">
                <a:solidFill>
                  <a:srgbClr val="201F1F"/>
                </a:solidFill>
                <a:latin typeface="メイリオ"/>
                <a:cs typeface="メイリオ"/>
              </a:rPr>
              <a:t> </a:t>
            </a:r>
            <a:r>
              <a:rPr dirty="0" sz="600">
                <a:solidFill>
                  <a:srgbClr val="201F1F"/>
                </a:solidFill>
                <a:latin typeface="メイリオ"/>
                <a:cs typeface="メイリオ"/>
              </a:rPr>
              <a:t>49:</a:t>
            </a:r>
            <a:r>
              <a:rPr dirty="0" sz="600" spc="-25">
                <a:solidFill>
                  <a:srgbClr val="201F1F"/>
                </a:solidFill>
                <a:latin typeface="メイリオ"/>
                <a:cs typeface="メイリオ"/>
              </a:rPr>
              <a:t> </a:t>
            </a:r>
            <a:r>
              <a:rPr dirty="0" sz="600">
                <a:solidFill>
                  <a:srgbClr val="201F1F"/>
                </a:solidFill>
                <a:latin typeface="メイリオ"/>
                <a:cs typeface="メイリオ"/>
              </a:rPr>
              <a:t>101225,</a:t>
            </a:r>
            <a:r>
              <a:rPr dirty="0" sz="600" spc="-15">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p:txBody>
      </p:sp>
      <p:sp>
        <p:nvSpPr>
          <p:cNvPr id="4" name="object 4"/>
          <p:cNvSpPr txBox="1"/>
          <p:nvPr/>
        </p:nvSpPr>
        <p:spPr>
          <a:xfrm>
            <a:off x="3507485" y="1277873"/>
            <a:ext cx="2770505" cy="624840"/>
          </a:xfrm>
          <a:prstGeom prst="rect">
            <a:avLst/>
          </a:prstGeom>
        </p:spPr>
        <p:txBody>
          <a:bodyPr wrap="square" lIns="0" tIns="12700" rIns="0" bIns="0" rtlCol="0" vert="horz">
            <a:spAutoFit/>
          </a:bodyPr>
          <a:lstStyle/>
          <a:p>
            <a:pPr marL="241300" marR="5080" indent="-228600">
              <a:lnSpc>
                <a:spcPct val="100000"/>
              </a:lnSpc>
              <a:spcBef>
                <a:spcPts val="100"/>
              </a:spcBef>
            </a:pPr>
            <a:r>
              <a:rPr dirty="0" sz="600">
                <a:solidFill>
                  <a:srgbClr val="201F1F"/>
                </a:solidFill>
                <a:latin typeface="メイリオ"/>
                <a:cs typeface="メイリオ"/>
              </a:rPr>
              <a:t>22.</a:t>
            </a:r>
            <a:r>
              <a:rPr dirty="0" sz="600" spc="185">
                <a:solidFill>
                  <a:srgbClr val="201F1F"/>
                </a:solidFill>
                <a:latin typeface="メイリオ"/>
                <a:cs typeface="メイリオ"/>
              </a:rPr>
              <a:t>  </a:t>
            </a:r>
            <a:r>
              <a:rPr dirty="0" sz="600">
                <a:solidFill>
                  <a:srgbClr val="201F1F"/>
                </a:solidFill>
                <a:latin typeface="メイリオ"/>
                <a:cs typeface="メイリオ"/>
              </a:rPr>
              <a:t>Higuchi</a:t>
            </a:r>
            <a:r>
              <a:rPr dirty="0" sz="600" spc="-10">
                <a:solidFill>
                  <a:srgbClr val="201F1F"/>
                </a:solidFill>
                <a:latin typeface="メイリオ"/>
                <a:cs typeface="メイリオ"/>
              </a:rPr>
              <a:t> </a:t>
            </a:r>
            <a:r>
              <a:rPr dirty="0" sz="600">
                <a:solidFill>
                  <a:srgbClr val="201F1F"/>
                </a:solidFill>
                <a:latin typeface="メイリオ"/>
                <a:cs typeface="メイリオ"/>
              </a:rPr>
              <a:t>S,</a:t>
            </a:r>
            <a:r>
              <a:rPr dirty="0" sz="600" spc="-30">
                <a:solidFill>
                  <a:srgbClr val="201F1F"/>
                </a:solidFill>
                <a:latin typeface="メイリオ"/>
                <a:cs typeface="メイリオ"/>
              </a:rPr>
              <a:t> </a:t>
            </a:r>
            <a:r>
              <a:rPr dirty="0" sz="600">
                <a:solidFill>
                  <a:srgbClr val="201F1F"/>
                </a:solidFill>
                <a:latin typeface="メイリオ"/>
                <a:cs typeface="メイリオ"/>
              </a:rPr>
              <a:t>Nagafuchi</a:t>
            </a:r>
            <a:r>
              <a:rPr dirty="0" sz="600" spc="5">
                <a:solidFill>
                  <a:srgbClr val="201F1F"/>
                </a:solidFill>
                <a:latin typeface="メイリオ"/>
                <a:cs typeface="メイリオ"/>
              </a:rPr>
              <a:t> </a:t>
            </a:r>
            <a:r>
              <a:rPr dirty="0" sz="600">
                <a:solidFill>
                  <a:srgbClr val="201F1F"/>
                </a:solidFill>
                <a:latin typeface="メイリオ"/>
                <a:cs typeface="メイリオ"/>
              </a:rPr>
              <a:t>Y,</a:t>
            </a:r>
            <a:r>
              <a:rPr dirty="0" sz="600" spc="-35">
                <a:solidFill>
                  <a:srgbClr val="201F1F"/>
                </a:solidFill>
                <a:latin typeface="メイリオ"/>
                <a:cs typeface="メイリオ"/>
              </a:rPr>
              <a:t> </a:t>
            </a:r>
            <a:r>
              <a:rPr dirty="0" sz="600">
                <a:solidFill>
                  <a:srgbClr val="201F1F"/>
                </a:solidFill>
                <a:latin typeface="メイリオ"/>
                <a:cs typeface="メイリオ"/>
              </a:rPr>
              <a:t>Lee</a:t>
            </a:r>
            <a:r>
              <a:rPr dirty="0" sz="600" spc="-5">
                <a:solidFill>
                  <a:srgbClr val="201F1F"/>
                </a:solidFill>
                <a:latin typeface="メイリオ"/>
                <a:cs typeface="メイリオ"/>
              </a:rPr>
              <a:t> </a:t>
            </a:r>
            <a:r>
              <a:rPr dirty="0" sz="600">
                <a:solidFill>
                  <a:srgbClr val="201F1F"/>
                </a:solidFill>
                <a:latin typeface="メイリオ"/>
                <a:cs typeface="メイリオ"/>
              </a:rPr>
              <a:t>SI,</a:t>
            </a:r>
            <a:r>
              <a:rPr dirty="0" sz="600" spc="-30">
                <a:solidFill>
                  <a:srgbClr val="201F1F"/>
                </a:solidFill>
                <a:latin typeface="メイリオ"/>
                <a:cs typeface="メイリオ"/>
              </a:rPr>
              <a:t> </a:t>
            </a:r>
            <a:r>
              <a:rPr dirty="0" sz="600">
                <a:solidFill>
                  <a:srgbClr val="201F1F"/>
                </a:solidFill>
                <a:latin typeface="メイリオ"/>
                <a:cs typeface="メイリオ"/>
              </a:rPr>
              <a:t>Harada</a:t>
            </a:r>
            <a:r>
              <a:rPr dirty="0" sz="600" spc="-5">
                <a:solidFill>
                  <a:srgbClr val="201F1F"/>
                </a:solidFill>
                <a:latin typeface="メイリオ"/>
                <a:cs typeface="メイリオ"/>
              </a:rPr>
              <a:t> </a:t>
            </a:r>
            <a:r>
              <a:rPr dirty="0" sz="600">
                <a:solidFill>
                  <a:srgbClr val="201F1F"/>
                </a:solidFill>
                <a:latin typeface="メイリオ"/>
                <a:cs typeface="メイリオ"/>
              </a:rPr>
              <a:t>T.</a:t>
            </a:r>
            <a:r>
              <a:rPr dirty="0" sz="600" spc="-20">
                <a:solidFill>
                  <a:srgbClr val="201F1F"/>
                </a:solidFill>
                <a:latin typeface="メイリオ"/>
                <a:cs typeface="メイリオ"/>
              </a:rPr>
              <a:t> </a:t>
            </a:r>
            <a:r>
              <a:rPr dirty="0" sz="600">
                <a:solidFill>
                  <a:srgbClr val="201F1F"/>
                </a:solidFill>
                <a:latin typeface="メイリオ"/>
                <a:cs typeface="メイリオ"/>
              </a:rPr>
              <a:t>Influence</a:t>
            </a:r>
            <a:r>
              <a:rPr dirty="0" sz="600" spc="-15">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light</a:t>
            </a:r>
            <a:r>
              <a:rPr dirty="0" sz="600" spc="-25">
                <a:solidFill>
                  <a:srgbClr val="201F1F"/>
                </a:solidFill>
                <a:latin typeface="メイリオ"/>
                <a:cs typeface="メイリオ"/>
              </a:rPr>
              <a:t> </a:t>
            </a:r>
            <a:r>
              <a:rPr dirty="0" sz="600">
                <a:solidFill>
                  <a:srgbClr val="201F1F"/>
                </a:solidFill>
                <a:latin typeface="メイリオ"/>
                <a:cs typeface="メイリオ"/>
              </a:rPr>
              <a:t>at</a:t>
            </a:r>
            <a:r>
              <a:rPr dirty="0" sz="600" spc="-25">
                <a:solidFill>
                  <a:srgbClr val="201F1F"/>
                </a:solidFill>
                <a:latin typeface="メイリオ"/>
                <a:cs typeface="メイリオ"/>
              </a:rPr>
              <a:t> </a:t>
            </a:r>
            <a:r>
              <a:rPr dirty="0" sz="600" spc="-20">
                <a:solidFill>
                  <a:srgbClr val="201F1F"/>
                </a:solidFill>
                <a:latin typeface="メイリオ"/>
                <a:cs typeface="メイリオ"/>
              </a:rPr>
              <a:t>night</a:t>
            </a:r>
            <a:r>
              <a:rPr dirty="0" sz="600" spc="500">
                <a:solidFill>
                  <a:srgbClr val="201F1F"/>
                </a:solidFill>
                <a:latin typeface="メイリオ"/>
                <a:cs typeface="メイリオ"/>
              </a:rPr>
              <a:t> </a:t>
            </a:r>
            <a:r>
              <a:rPr dirty="0" sz="600">
                <a:solidFill>
                  <a:srgbClr val="201F1F"/>
                </a:solidFill>
                <a:latin typeface="メイリオ"/>
                <a:cs typeface="メイリオ"/>
              </a:rPr>
              <a:t>on</a:t>
            </a:r>
            <a:r>
              <a:rPr dirty="0" sz="600" spc="-25">
                <a:solidFill>
                  <a:srgbClr val="201F1F"/>
                </a:solidFill>
                <a:latin typeface="メイリオ"/>
                <a:cs typeface="メイリオ"/>
              </a:rPr>
              <a:t> </a:t>
            </a:r>
            <a:r>
              <a:rPr dirty="0" sz="600">
                <a:solidFill>
                  <a:srgbClr val="201F1F"/>
                </a:solidFill>
                <a:latin typeface="メイリオ"/>
                <a:cs typeface="メイリオ"/>
              </a:rPr>
              <a:t>melatonin</a:t>
            </a:r>
            <a:r>
              <a:rPr dirty="0" sz="600" spc="-35">
                <a:solidFill>
                  <a:srgbClr val="201F1F"/>
                </a:solidFill>
                <a:latin typeface="メイリオ"/>
                <a:cs typeface="メイリオ"/>
              </a:rPr>
              <a:t> </a:t>
            </a:r>
            <a:r>
              <a:rPr dirty="0" sz="600">
                <a:solidFill>
                  <a:srgbClr val="201F1F"/>
                </a:solidFill>
                <a:latin typeface="メイリオ"/>
                <a:cs typeface="メイリオ"/>
              </a:rPr>
              <a:t>suppression</a:t>
            </a:r>
            <a:r>
              <a:rPr dirty="0" sz="600" spc="-10">
                <a:solidFill>
                  <a:srgbClr val="201F1F"/>
                </a:solidFill>
                <a:latin typeface="メイリオ"/>
                <a:cs typeface="メイリオ"/>
              </a:rPr>
              <a:t> </a:t>
            </a:r>
            <a:r>
              <a:rPr dirty="0" sz="600">
                <a:solidFill>
                  <a:srgbClr val="201F1F"/>
                </a:solidFill>
                <a:latin typeface="メイリオ"/>
                <a:cs typeface="メイリオ"/>
              </a:rPr>
              <a:t>in</a:t>
            </a:r>
            <a:r>
              <a:rPr dirty="0" sz="600" spc="-40">
                <a:solidFill>
                  <a:srgbClr val="201F1F"/>
                </a:solidFill>
                <a:latin typeface="メイリオ"/>
                <a:cs typeface="メイリオ"/>
              </a:rPr>
              <a:t> </a:t>
            </a:r>
            <a:r>
              <a:rPr dirty="0" sz="600">
                <a:solidFill>
                  <a:srgbClr val="201F1F"/>
                </a:solidFill>
                <a:latin typeface="メイリオ"/>
                <a:cs typeface="メイリオ"/>
              </a:rPr>
              <a:t>children.</a:t>
            </a:r>
            <a:r>
              <a:rPr dirty="0" sz="600" spc="-30">
                <a:solidFill>
                  <a:srgbClr val="201F1F"/>
                </a:solidFill>
                <a:latin typeface="メイリオ"/>
                <a:cs typeface="メイリオ"/>
              </a:rPr>
              <a:t> </a:t>
            </a:r>
            <a:r>
              <a:rPr dirty="0" sz="600">
                <a:solidFill>
                  <a:srgbClr val="201F1F"/>
                </a:solidFill>
                <a:latin typeface="メイリオ"/>
                <a:cs typeface="メイリオ"/>
              </a:rPr>
              <a:t>J</a:t>
            </a:r>
            <a:r>
              <a:rPr dirty="0" sz="600" spc="-25">
                <a:solidFill>
                  <a:srgbClr val="201F1F"/>
                </a:solidFill>
                <a:latin typeface="メイリオ"/>
                <a:cs typeface="メイリオ"/>
              </a:rPr>
              <a:t> </a:t>
            </a:r>
            <a:r>
              <a:rPr dirty="0" sz="600">
                <a:solidFill>
                  <a:srgbClr val="201F1F"/>
                </a:solidFill>
                <a:latin typeface="メイリオ"/>
                <a:cs typeface="メイリオ"/>
              </a:rPr>
              <a:t>Clin</a:t>
            </a:r>
            <a:r>
              <a:rPr dirty="0" sz="600" spc="-45">
                <a:solidFill>
                  <a:srgbClr val="201F1F"/>
                </a:solidFill>
                <a:latin typeface="メイリオ"/>
                <a:cs typeface="メイリオ"/>
              </a:rPr>
              <a:t> </a:t>
            </a:r>
            <a:r>
              <a:rPr dirty="0" sz="600">
                <a:solidFill>
                  <a:srgbClr val="201F1F"/>
                </a:solidFill>
                <a:latin typeface="メイリオ"/>
                <a:cs typeface="メイリオ"/>
              </a:rPr>
              <a:t>Endocrinol</a:t>
            </a:r>
            <a:r>
              <a:rPr dirty="0" sz="600" spc="-5">
                <a:solidFill>
                  <a:srgbClr val="201F1F"/>
                </a:solidFill>
                <a:latin typeface="メイリオ"/>
                <a:cs typeface="メイリオ"/>
              </a:rPr>
              <a:t> </a:t>
            </a:r>
            <a:r>
              <a:rPr dirty="0" sz="600">
                <a:solidFill>
                  <a:srgbClr val="201F1F"/>
                </a:solidFill>
                <a:latin typeface="メイリオ"/>
                <a:cs typeface="メイリオ"/>
              </a:rPr>
              <a:t>Metab</a:t>
            </a:r>
            <a:r>
              <a:rPr dirty="0" sz="600" spc="-25">
                <a:solidFill>
                  <a:srgbClr val="201F1F"/>
                </a:solidFill>
                <a:latin typeface="メイリオ"/>
                <a:cs typeface="メイリオ"/>
              </a:rPr>
              <a:t> 99:</a:t>
            </a:r>
            <a:r>
              <a:rPr dirty="0" sz="600" spc="500">
                <a:solidFill>
                  <a:srgbClr val="201F1F"/>
                </a:solidFill>
                <a:latin typeface="メイリオ"/>
                <a:cs typeface="メイリオ"/>
              </a:rPr>
              <a:t> </a:t>
            </a:r>
            <a:r>
              <a:rPr dirty="0" sz="600" spc="-10">
                <a:solidFill>
                  <a:srgbClr val="201F1F"/>
                </a:solidFill>
                <a:latin typeface="メイリオ"/>
                <a:cs typeface="メイリオ"/>
              </a:rPr>
              <a:t>3298-</a:t>
            </a:r>
            <a:r>
              <a:rPr dirty="0" sz="600">
                <a:solidFill>
                  <a:srgbClr val="201F1F"/>
                </a:solidFill>
                <a:latin typeface="メイリオ"/>
                <a:cs typeface="メイリオ"/>
              </a:rPr>
              <a:t>3303,</a:t>
            </a:r>
            <a:r>
              <a:rPr dirty="0" sz="600" spc="-5">
                <a:solidFill>
                  <a:srgbClr val="201F1F"/>
                </a:solidFill>
                <a:latin typeface="メイリオ"/>
                <a:cs typeface="メイリオ"/>
              </a:rPr>
              <a:t> </a:t>
            </a:r>
            <a:r>
              <a:rPr dirty="0" sz="600" spc="-10">
                <a:solidFill>
                  <a:srgbClr val="201F1F"/>
                </a:solidFill>
                <a:latin typeface="メイリオ"/>
                <a:cs typeface="メイリオ"/>
              </a:rPr>
              <a:t>2014.</a:t>
            </a:r>
            <a:endParaRPr sz="600">
              <a:latin typeface="メイリオ"/>
              <a:cs typeface="メイリオ"/>
            </a:endParaRPr>
          </a:p>
          <a:p>
            <a:pPr marL="241300" marR="52069" indent="-228600">
              <a:lnSpc>
                <a:spcPct val="100000"/>
              </a:lnSpc>
              <a:spcBef>
                <a:spcPts val="395"/>
              </a:spcBef>
            </a:pPr>
            <a:r>
              <a:rPr dirty="0" sz="600">
                <a:solidFill>
                  <a:srgbClr val="201F1F"/>
                </a:solidFill>
                <a:latin typeface="メイリオ"/>
                <a:cs typeface="メイリオ"/>
              </a:rPr>
              <a:t>23.</a:t>
            </a:r>
            <a:r>
              <a:rPr dirty="0" sz="600" spc="180">
                <a:solidFill>
                  <a:srgbClr val="201F1F"/>
                </a:solidFill>
                <a:latin typeface="メイリオ"/>
                <a:cs typeface="メイリオ"/>
              </a:rPr>
              <a:t>  </a:t>
            </a:r>
            <a:r>
              <a:rPr dirty="0" sz="600">
                <a:solidFill>
                  <a:srgbClr val="201F1F"/>
                </a:solidFill>
                <a:latin typeface="メイリオ"/>
                <a:cs typeface="メイリオ"/>
              </a:rPr>
              <a:t>Belísio</a:t>
            </a:r>
            <a:r>
              <a:rPr dirty="0" sz="600" spc="-35">
                <a:solidFill>
                  <a:srgbClr val="201F1F"/>
                </a:solidFill>
                <a:latin typeface="メイリオ"/>
                <a:cs typeface="メイリオ"/>
              </a:rPr>
              <a:t> </a:t>
            </a:r>
            <a:r>
              <a:rPr dirty="0" sz="600">
                <a:solidFill>
                  <a:srgbClr val="201F1F"/>
                </a:solidFill>
                <a:latin typeface="メイリオ"/>
                <a:cs typeface="メイリオ"/>
              </a:rPr>
              <a:t>AS,</a:t>
            </a:r>
            <a:r>
              <a:rPr dirty="0" sz="600" spc="-25">
                <a:solidFill>
                  <a:srgbClr val="201F1F"/>
                </a:solidFill>
                <a:latin typeface="メイリオ"/>
                <a:cs typeface="メイリオ"/>
              </a:rPr>
              <a:t> </a:t>
            </a:r>
            <a:r>
              <a:rPr dirty="0" sz="600">
                <a:solidFill>
                  <a:srgbClr val="201F1F"/>
                </a:solidFill>
                <a:latin typeface="メイリオ"/>
                <a:cs typeface="メイリオ"/>
              </a:rPr>
              <a:t>Fernando</a:t>
            </a:r>
            <a:r>
              <a:rPr dirty="0" sz="600" spc="-15">
                <a:solidFill>
                  <a:srgbClr val="201F1F"/>
                </a:solidFill>
                <a:latin typeface="メイリオ"/>
                <a:cs typeface="メイリオ"/>
              </a:rPr>
              <a:t> </a:t>
            </a:r>
            <a:r>
              <a:rPr dirty="0" sz="600">
                <a:solidFill>
                  <a:srgbClr val="201F1F"/>
                </a:solidFill>
                <a:latin typeface="メイリオ"/>
                <a:cs typeface="メイリオ"/>
              </a:rPr>
              <a:t>Mazzilli</a:t>
            </a:r>
            <a:r>
              <a:rPr dirty="0" sz="600" spc="-50">
                <a:solidFill>
                  <a:srgbClr val="201F1F"/>
                </a:solidFill>
                <a:latin typeface="メイリオ"/>
                <a:cs typeface="メイリオ"/>
              </a:rPr>
              <a:t> </a:t>
            </a:r>
            <a:r>
              <a:rPr dirty="0" sz="600">
                <a:solidFill>
                  <a:srgbClr val="201F1F"/>
                </a:solidFill>
                <a:latin typeface="メイリオ"/>
                <a:cs typeface="メイリオ"/>
              </a:rPr>
              <a:t>Louzada, Carolina</a:t>
            </a:r>
            <a:r>
              <a:rPr dirty="0" sz="600" spc="-40">
                <a:solidFill>
                  <a:srgbClr val="201F1F"/>
                </a:solidFill>
                <a:latin typeface="メイリオ"/>
                <a:cs typeface="メイリオ"/>
              </a:rPr>
              <a:t> </a:t>
            </a:r>
            <a:r>
              <a:rPr dirty="0" sz="600">
                <a:solidFill>
                  <a:srgbClr val="201F1F"/>
                </a:solidFill>
                <a:latin typeface="メイリオ"/>
                <a:cs typeface="メイリオ"/>
              </a:rPr>
              <a:t>Virginia</a:t>
            </a:r>
            <a:r>
              <a:rPr dirty="0" sz="600" spc="-40">
                <a:solidFill>
                  <a:srgbClr val="201F1F"/>
                </a:solidFill>
                <a:latin typeface="メイリオ"/>
                <a:cs typeface="メイリオ"/>
              </a:rPr>
              <a:t> </a:t>
            </a:r>
            <a:r>
              <a:rPr dirty="0" sz="600">
                <a:solidFill>
                  <a:srgbClr val="201F1F"/>
                </a:solidFill>
                <a:latin typeface="メイリオ"/>
                <a:cs typeface="メイリオ"/>
              </a:rPr>
              <a:t>Macêdo</a:t>
            </a:r>
            <a:r>
              <a:rPr dirty="0" sz="600" spc="-15">
                <a:solidFill>
                  <a:srgbClr val="201F1F"/>
                </a:solidFill>
                <a:latin typeface="メイリオ"/>
                <a:cs typeface="メイリオ"/>
              </a:rPr>
              <a:t> </a:t>
            </a:r>
            <a:r>
              <a:rPr dirty="0" sz="600" spc="-25">
                <a:solidFill>
                  <a:srgbClr val="201F1F"/>
                </a:solidFill>
                <a:latin typeface="メイリオ"/>
                <a:cs typeface="メイリオ"/>
              </a:rPr>
              <a:t>de</a:t>
            </a:r>
            <a:r>
              <a:rPr dirty="0" sz="600" spc="500">
                <a:solidFill>
                  <a:srgbClr val="201F1F"/>
                </a:solidFill>
                <a:latin typeface="メイリオ"/>
                <a:cs typeface="メイリオ"/>
              </a:rPr>
              <a:t> </a:t>
            </a:r>
            <a:r>
              <a:rPr dirty="0" sz="600">
                <a:solidFill>
                  <a:srgbClr val="201F1F"/>
                </a:solidFill>
                <a:latin typeface="メイリオ"/>
                <a:cs typeface="メイリオ"/>
              </a:rPr>
              <a:t>Azevedo.</a:t>
            </a:r>
            <a:r>
              <a:rPr dirty="0" sz="600" spc="5">
                <a:solidFill>
                  <a:srgbClr val="201F1F"/>
                </a:solidFill>
                <a:latin typeface="メイリオ"/>
                <a:cs typeface="メイリオ"/>
              </a:rPr>
              <a:t> </a:t>
            </a:r>
            <a:r>
              <a:rPr dirty="0" sz="600" spc="-10">
                <a:solidFill>
                  <a:srgbClr val="201F1F"/>
                </a:solidFill>
                <a:latin typeface="メイリオ"/>
                <a:cs typeface="メイリオ"/>
              </a:rPr>
              <a:t>Influence</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social</a:t>
            </a:r>
            <a:r>
              <a:rPr dirty="0" sz="600" spc="-20">
                <a:solidFill>
                  <a:srgbClr val="201F1F"/>
                </a:solidFill>
                <a:latin typeface="メイリオ"/>
                <a:cs typeface="メイリオ"/>
              </a:rPr>
              <a:t> </a:t>
            </a:r>
            <a:r>
              <a:rPr dirty="0" sz="600">
                <a:solidFill>
                  <a:srgbClr val="201F1F"/>
                </a:solidFill>
                <a:latin typeface="メイリオ"/>
                <a:cs typeface="メイリオ"/>
              </a:rPr>
              <a:t>factors</a:t>
            </a:r>
            <a:r>
              <a:rPr dirty="0" sz="600" spc="-20">
                <a:solidFill>
                  <a:srgbClr val="201F1F"/>
                </a:solidFill>
                <a:latin typeface="メイリオ"/>
                <a:cs typeface="メイリオ"/>
              </a:rPr>
              <a:t> </a:t>
            </a:r>
            <a:r>
              <a:rPr dirty="0" sz="600">
                <a:solidFill>
                  <a:srgbClr val="201F1F"/>
                </a:solidFill>
                <a:latin typeface="メイリオ"/>
                <a:cs typeface="メイリオ"/>
              </a:rPr>
              <a:t>on</a:t>
            </a:r>
            <a:r>
              <a:rPr dirty="0" sz="600" spc="-5">
                <a:solidFill>
                  <a:srgbClr val="201F1F"/>
                </a:solidFill>
                <a:latin typeface="メイリオ"/>
                <a:cs typeface="メイリオ"/>
              </a:rPr>
              <a:t> </a:t>
            </a:r>
            <a:r>
              <a:rPr dirty="0" sz="600">
                <a:solidFill>
                  <a:srgbClr val="201F1F"/>
                </a:solidFill>
                <a:latin typeface="メイリオ"/>
                <a:cs typeface="メイリオ"/>
              </a:rPr>
              <a:t>the</a:t>
            </a:r>
            <a:r>
              <a:rPr dirty="0" sz="600" spc="-10">
                <a:solidFill>
                  <a:srgbClr val="201F1F"/>
                </a:solidFill>
                <a:latin typeface="メイリオ"/>
                <a:cs typeface="メイリオ"/>
              </a:rPr>
              <a:t> sleep-</a:t>
            </a:r>
            <a:r>
              <a:rPr dirty="0" sz="600">
                <a:solidFill>
                  <a:srgbClr val="201F1F"/>
                </a:solidFill>
                <a:latin typeface="メイリオ"/>
                <a:cs typeface="メイリオ"/>
              </a:rPr>
              <a:t>wake</a:t>
            </a:r>
            <a:r>
              <a:rPr dirty="0" sz="600" spc="-20">
                <a:solidFill>
                  <a:srgbClr val="201F1F"/>
                </a:solidFill>
                <a:latin typeface="メイリオ"/>
                <a:cs typeface="メイリオ"/>
              </a:rPr>
              <a:t> </a:t>
            </a:r>
            <a:r>
              <a:rPr dirty="0" sz="600">
                <a:solidFill>
                  <a:srgbClr val="201F1F"/>
                </a:solidFill>
                <a:latin typeface="メイリオ"/>
                <a:cs typeface="メイリオ"/>
              </a:rPr>
              <a:t>cycle</a:t>
            </a:r>
            <a:r>
              <a:rPr dirty="0" sz="600" spc="-20">
                <a:solidFill>
                  <a:srgbClr val="201F1F"/>
                </a:solidFill>
                <a:latin typeface="メイリオ"/>
                <a:cs typeface="メイリオ"/>
              </a:rPr>
              <a:t> </a:t>
            </a:r>
            <a:r>
              <a:rPr dirty="0" sz="600" spc="-25">
                <a:solidFill>
                  <a:srgbClr val="201F1F"/>
                </a:solidFill>
                <a:latin typeface="メイリオ"/>
                <a:cs typeface="メイリオ"/>
              </a:rPr>
              <a:t>in</a:t>
            </a:r>
            <a:r>
              <a:rPr dirty="0" sz="600" spc="500">
                <a:solidFill>
                  <a:srgbClr val="201F1F"/>
                </a:solidFill>
                <a:latin typeface="メイリオ"/>
                <a:cs typeface="メイリオ"/>
              </a:rPr>
              <a:t> </a:t>
            </a:r>
            <a:r>
              <a:rPr dirty="0" sz="600">
                <a:solidFill>
                  <a:srgbClr val="201F1F"/>
                </a:solidFill>
                <a:latin typeface="メイリオ"/>
                <a:cs typeface="メイリオ"/>
              </a:rPr>
              <a:t>children.</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Sci</a:t>
            </a:r>
            <a:r>
              <a:rPr dirty="0" sz="600" spc="-40">
                <a:solidFill>
                  <a:srgbClr val="201F1F"/>
                </a:solidFill>
                <a:latin typeface="メイリオ"/>
                <a:cs typeface="メイリオ"/>
              </a:rPr>
              <a:t> </a:t>
            </a:r>
            <a:r>
              <a:rPr dirty="0" sz="600">
                <a:solidFill>
                  <a:srgbClr val="201F1F"/>
                </a:solidFill>
                <a:latin typeface="メイリオ"/>
                <a:cs typeface="メイリオ"/>
              </a:rPr>
              <a:t>3:</a:t>
            </a:r>
            <a:r>
              <a:rPr dirty="0" sz="600" spc="-10">
                <a:solidFill>
                  <a:srgbClr val="201F1F"/>
                </a:solidFill>
                <a:latin typeface="メイリオ"/>
                <a:cs typeface="メイリオ"/>
              </a:rPr>
              <a:t> 122-</a:t>
            </a:r>
            <a:r>
              <a:rPr dirty="0" sz="600">
                <a:solidFill>
                  <a:srgbClr val="201F1F"/>
                </a:solidFill>
                <a:latin typeface="メイリオ"/>
                <a:cs typeface="メイリオ"/>
              </a:rPr>
              <a:t>126,</a:t>
            </a:r>
            <a:r>
              <a:rPr dirty="0" sz="600" spc="5">
                <a:solidFill>
                  <a:srgbClr val="201F1F"/>
                </a:solidFill>
                <a:latin typeface="メイリオ"/>
                <a:cs typeface="メイリオ"/>
              </a:rPr>
              <a:t> </a:t>
            </a:r>
            <a:r>
              <a:rPr dirty="0" sz="600" spc="-10">
                <a:solidFill>
                  <a:srgbClr val="201F1F"/>
                </a:solidFill>
                <a:latin typeface="メイリオ"/>
                <a:cs typeface="メイリオ"/>
              </a:rPr>
              <a:t>2010.</a:t>
            </a:r>
            <a:endParaRPr sz="600">
              <a:latin typeface="メイリオ"/>
              <a:cs typeface="メイリオ"/>
            </a:endParaRPr>
          </a:p>
        </p:txBody>
      </p:sp>
      <p:sp>
        <p:nvSpPr>
          <p:cNvPr id="5" name="object 5"/>
          <p:cNvSpPr txBox="1"/>
          <p:nvPr/>
        </p:nvSpPr>
        <p:spPr>
          <a:xfrm>
            <a:off x="4847590" y="81534"/>
            <a:ext cx="1746885" cy="147955"/>
          </a:xfrm>
          <a:prstGeom prst="rect">
            <a:avLst/>
          </a:prstGeom>
        </p:spPr>
        <p:txBody>
          <a:bodyPr wrap="square" lIns="0" tIns="12700" rIns="0" bIns="0" rtlCol="0" vert="horz">
            <a:spAutoFit/>
          </a:bodyPr>
          <a:lstStyle/>
          <a:p>
            <a:pPr marL="12700">
              <a:lnSpc>
                <a:spcPct val="100000"/>
              </a:lnSpc>
              <a:spcBef>
                <a:spcPts val="100"/>
              </a:spcBef>
            </a:pPr>
            <a:r>
              <a:rPr dirty="0" sz="800" spc="-65" b="1">
                <a:solidFill>
                  <a:srgbClr val="F186B6"/>
                </a:solidFill>
                <a:latin typeface="メイリオ"/>
                <a:cs typeface="メイリオ"/>
              </a:rPr>
              <a:t>女性の健康と良質な睡眠について</a:t>
            </a:r>
            <a:r>
              <a:rPr dirty="0" sz="800" spc="-40" b="1">
                <a:solidFill>
                  <a:srgbClr val="F186B6"/>
                </a:solidFill>
                <a:latin typeface="メイリオ"/>
                <a:cs typeface="メイリオ"/>
              </a:rPr>
              <a:t>（</a:t>
            </a:r>
            <a:r>
              <a:rPr dirty="0" sz="800" spc="-50" b="1">
                <a:solidFill>
                  <a:srgbClr val="F186B6"/>
                </a:solidFill>
                <a:latin typeface="メイリオ"/>
                <a:cs typeface="メイリオ"/>
              </a:rPr>
              <a:t>案）</a:t>
            </a:r>
            <a:endParaRPr sz="800">
              <a:latin typeface="メイリオ"/>
              <a:cs typeface="メイリオ"/>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6350"/>
            <a:ext cx="6870700" cy="307340"/>
            <a:chOff x="-6350" y="-6350"/>
            <a:chExt cx="6870700" cy="307340"/>
          </a:xfrm>
        </p:grpSpPr>
        <p:sp>
          <p:nvSpPr>
            <p:cNvPr id="3" name="object 3"/>
            <p:cNvSpPr/>
            <p:nvPr/>
          </p:nvSpPr>
          <p:spPr>
            <a:xfrm>
              <a:off x="0" y="0"/>
              <a:ext cx="6858000" cy="294640"/>
            </a:xfrm>
            <a:custGeom>
              <a:avLst/>
              <a:gdLst/>
              <a:ahLst/>
              <a:cxnLst/>
              <a:rect l="l" t="t" r="r" b="b"/>
              <a:pathLst>
                <a:path w="6858000" h="294640">
                  <a:moveTo>
                    <a:pt x="6858000" y="0"/>
                  </a:moveTo>
                  <a:lnTo>
                    <a:pt x="0" y="0"/>
                  </a:lnTo>
                  <a:lnTo>
                    <a:pt x="0" y="294131"/>
                  </a:lnTo>
                  <a:lnTo>
                    <a:pt x="6858000" y="294131"/>
                  </a:lnTo>
                  <a:lnTo>
                    <a:pt x="6858000" y="0"/>
                  </a:lnTo>
                  <a:close/>
                </a:path>
              </a:pathLst>
            </a:custGeom>
            <a:solidFill>
              <a:srgbClr val="EC7C30"/>
            </a:solidFill>
          </p:spPr>
          <p:txBody>
            <a:bodyPr wrap="square" lIns="0" tIns="0" rIns="0" bIns="0" rtlCol="0"/>
            <a:lstStyle/>
            <a:p/>
          </p:txBody>
        </p:sp>
        <p:sp>
          <p:nvSpPr>
            <p:cNvPr id="4" name="object 4"/>
            <p:cNvSpPr/>
            <p:nvPr/>
          </p:nvSpPr>
          <p:spPr>
            <a:xfrm>
              <a:off x="0" y="0"/>
              <a:ext cx="6858000" cy="294640"/>
            </a:xfrm>
            <a:custGeom>
              <a:avLst/>
              <a:gdLst/>
              <a:ahLst/>
              <a:cxnLst/>
              <a:rect l="l" t="t" r="r" b="b"/>
              <a:pathLst>
                <a:path w="6858000" h="294640">
                  <a:moveTo>
                    <a:pt x="0" y="294131"/>
                  </a:moveTo>
                  <a:lnTo>
                    <a:pt x="6858000" y="294131"/>
                  </a:lnTo>
                  <a:lnTo>
                    <a:pt x="6858000" y="0"/>
                  </a:lnTo>
                  <a:lnTo>
                    <a:pt x="0" y="0"/>
                  </a:lnTo>
                  <a:lnTo>
                    <a:pt x="0" y="294131"/>
                  </a:lnTo>
                  <a:close/>
                </a:path>
              </a:pathLst>
            </a:custGeom>
            <a:ln w="12700">
              <a:solidFill>
                <a:srgbClr val="EC7C30"/>
              </a:solidFill>
            </a:ln>
          </p:spPr>
          <p:txBody>
            <a:bodyPr wrap="square" lIns="0" tIns="0" rIns="0" bIns="0" rtlCol="0"/>
            <a:lstStyle/>
            <a:p/>
          </p:txBody>
        </p:sp>
      </p:grpSp>
      <p:sp>
        <p:nvSpPr>
          <p:cNvPr id="5" name="object 5"/>
          <p:cNvSpPr txBox="1"/>
          <p:nvPr/>
        </p:nvSpPr>
        <p:spPr>
          <a:xfrm>
            <a:off x="1532000" y="-37718"/>
            <a:ext cx="3794125" cy="299720"/>
          </a:xfrm>
          <a:prstGeom prst="rect">
            <a:avLst/>
          </a:prstGeom>
        </p:spPr>
        <p:txBody>
          <a:bodyPr wrap="square" lIns="0" tIns="12700" rIns="0" bIns="0" rtlCol="0" vert="horz">
            <a:spAutoFit/>
          </a:bodyPr>
          <a:lstStyle/>
          <a:p>
            <a:pPr marL="12700">
              <a:lnSpc>
                <a:spcPct val="100000"/>
              </a:lnSpc>
              <a:spcBef>
                <a:spcPts val="100"/>
              </a:spcBef>
            </a:pPr>
            <a:r>
              <a:rPr dirty="0" sz="1800" spc="-5">
                <a:latin typeface="メイリオ"/>
                <a:cs typeface="メイリオ"/>
              </a:rPr>
              <a:t>健康づくりのための睡眠ガイド</a:t>
            </a:r>
            <a:r>
              <a:rPr dirty="0" sz="1800" spc="-20">
                <a:latin typeface="メイリオ"/>
                <a:cs typeface="メイリオ"/>
              </a:rPr>
              <a:t>2023</a:t>
            </a:r>
            <a:endParaRPr sz="1800">
              <a:latin typeface="メイリオ"/>
              <a:cs typeface="メイリオ"/>
            </a:endParaRPr>
          </a:p>
        </p:txBody>
      </p:sp>
      <p:sp>
        <p:nvSpPr>
          <p:cNvPr id="6" name="object 6"/>
          <p:cNvSpPr txBox="1"/>
          <p:nvPr/>
        </p:nvSpPr>
        <p:spPr>
          <a:xfrm>
            <a:off x="412191" y="791337"/>
            <a:ext cx="6053455" cy="311150"/>
          </a:xfrm>
          <a:prstGeom prst="rect">
            <a:avLst/>
          </a:prstGeom>
        </p:spPr>
        <p:txBody>
          <a:bodyPr wrap="square" lIns="0" tIns="15240" rIns="0" bIns="0" rtlCol="0" vert="horz">
            <a:spAutoFit/>
          </a:bodyPr>
          <a:lstStyle/>
          <a:p>
            <a:pPr marL="12700">
              <a:lnSpc>
                <a:spcPct val="100000"/>
              </a:lnSpc>
              <a:spcBef>
                <a:spcPts val="120"/>
              </a:spcBef>
            </a:pPr>
            <a:r>
              <a:rPr dirty="0" sz="1850" spc="130" b="1">
                <a:solidFill>
                  <a:srgbClr val="EC7C30"/>
                </a:solidFill>
                <a:latin typeface="メイリオ"/>
                <a:cs typeface="メイリオ"/>
              </a:rPr>
              <a:t>就業形態</a:t>
            </a:r>
            <a:r>
              <a:rPr dirty="0" sz="1850" spc="120" b="1">
                <a:solidFill>
                  <a:srgbClr val="EC7C30"/>
                </a:solidFill>
                <a:latin typeface="メイリオ"/>
                <a:cs typeface="メイリオ"/>
              </a:rPr>
              <a:t>（交替制勤務）と睡眠の課題について（案</a:t>
            </a:r>
            <a:r>
              <a:rPr dirty="0" sz="1850" spc="-50" b="1">
                <a:solidFill>
                  <a:srgbClr val="EC7C30"/>
                </a:solidFill>
                <a:latin typeface="メイリオ"/>
                <a:cs typeface="メイリオ"/>
              </a:rPr>
              <a:t>）</a:t>
            </a:r>
            <a:endParaRPr sz="1850">
              <a:latin typeface="メイリオ"/>
              <a:cs typeface="メイリオ"/>
            </a:endParaRPr>
          </a:p>
        </p:txBody>
      </p:sp>
      <p:grpSp>
        <p:nvGrpSpPr>
          <p:cNvPr id="7" name="object 7"/>
          <p:cNvGrpSpPr/>
          <p:nvPr/>
        </p:nvGrpSpPr>
        <p:grpSpPr>
          <a:xfrm>
            <a:off x="274129" y="1307401"/>
            <a:ext cx="6309995" cy="1198245"/>
            <a:chOff x="274129" y="1307401"/>
            <a:chExt cx="6309995" cy="1198245"/>
          </a:xfrm>
        </p:grpSpPr>
        <p:sp>
          <p:nvSpPr>
            <p:cNvPr id="8" name="object 8"/>
            <p:cNvSpPr/>
            <p:nvPr/>
          </p:nvSpPr>
          <p:spPr>
            <a:xfrm>
              <a:off x="278891" y="1312163"/>
              <a:ext cx="6300470" cy="1188720"/>
            </a:xfrm>
            <a:custGeom>
              <a:avLst/>
              <a:gdLst/>
              <a:ahLst/>
              <a:cxnLst/>
              <a:rect l="l" t="t" r="r" b="b"/>
              <a:pathLst>
                <a:path w="6300470" h="1188720">
                  <a:moveTo>
                    <a:pt x="6300216" y="0"/>
                  </a:moveTo>
                  <a:lnTo>
                    <a:pt x="0" y="0"/>
                  </a:lnTo>
                  <a:lnTo>
                    <a:pt x="0" y="1188720"/>
                  </a:lnTo>
                  <a:lnTo>
                    <a:pt x="6300216" y="1188720"/>
                  </a:lnTo>
                  <a:lnTo>
                    <a:pt x="6300216" y="0"/>
                  </a:lnTo>
                  <a:close/>
                </a:path>
              </a:pathLst>
            </a:custGeom>
            <a:solidFill>
              <a:srgbClr val="E7E6E6"/>
            </a:solidFill>
          </p:spPr>
          <p:txBody>
            <a:bodyPr wrap="square" lIns="0" tIns="0" rIns="0" bIns="0" rtlCol="0"/>
            <a:lstStyle/>
            <a:p/>
          </p:txBody>
        </p:sp>
        <p:sp>
          <p:nvSpPr>
            <p:cNvPr id="9" name="object 9"/>
            <p:cNvSpPr/>
            <p:nvPr/>
          </p:nvSpPr>
          <p:spPr>
            <a:xfrm>
              <a:off x="278891" y="1312163"/>
              <a:ext cx="6300470" cy="1188720"/>
            </a:xfrm>
            <a:custGeom>
              <a:avLst/>
              <a:gdLst/>
              <a:ahLst/>
              <a:cxnLst/>
              <a:rect l="l" t="t" r="r" b="b"/>
              <a:pathLst>
                <a:path w="6300470" h="1188720">
                  <a:moveTo>
                    <a:pt x="0" y="1188720"/>
                  </a:moveTo>
                  <a:lnTo>
                    <a:pt x="6300216" y="1188720"/>
                  </a:lnTo>
                  <a:lnTo>
                    <a:pt x="6300216" y="0"/>
                  </a:lnTo>
                  <a:lnTo>
                    <a:pt x="0" y="0"/>
                  </a:lnTo>
                  <a:lnTo>
                    <a:pt x="0" y="1188720"/>
                  </a:lnTo>
                  <a:close/>
                </a:path>
              </a:pathLst>
            </a:custGeom>
            <a:ln w="9525">
              <a:solidFill>
                <a:srgbClr val="000000"/>
              </a:solidFill>
            </a:ln>
          </p:spPr>
          <p:txBody>
            <a:bodyPr wrap="square" lIns="0" tIns="0" rIns="0" bIns="0" rtlCol="0"/>
            <a:lstStyle/>
            <a:p/>
          </p:txBody>
        </p:sp>
        <p:sp>
          <p:nvSpPr>
            <p:cNvPr id="10" name="object 10"/>
            <p:cNvSpPr/>
            <p:nvPr/>
          </p:nvSpPr>
          <p:spPr>
            <a:xfrm>
              <a:off x="279653" y="1501901"/>
              <a:ext cx="6300470" cy="0"/>
            </a:xfrm>
            <a:custGeom>
              <a:avLst/>
              <a:gdLst/>
              <a:ahLst/>
              <a:cxnLst/>
              <a:rect l="l" t="t" r="r" b="b"/>
              <a:pathLst>
                <a:path w="6300470" h="0">
                  <a:moveTo>
                    <a:pt x="0" y="0"/>
                  </a:moveTo>
                  <a:lnTo>
                    <a:pt x="453390" y="0"/>
                  </a:lnTo>
                </a:path>
                <a:path w="6300470" h="0">
                  <a:moveTo>
                    <a:pt x="1198626" y="0"/>
                  </a:moveTo>
                  <a:lnTo>
                    <a:pt x="6299962" y="0"/>
                  </a:lnTo>
                </a:path>
              </a:pathLst>
            </a:custGeom>
            <a:ln w="19050">
              <a:solidFill>
                <a:srgbClr val="EC7C30"/>
              </a:solidFill>
            </a:ln>
          </p:spPr>
          <p:txBody>
            <a:bodyPr wrap="square" lIns="0" tIns="0" rIns="0" bIns="0" rtlCol="0"/>
            <a:lstStyle/>
            <a:p/>
          </p:txBody>
        </p:sp>
      </p:grpSp>
      <p:sp>
        <p:nvSpPr>
          <p:cNvPr id="11" name="object 11"/>
          <p:cNvSpPr txBox="1"/>
          <p:nvPr/>
        </p:nvSpPr>
        <p:spPr>
          <a:xfrm>
            <a:off x="373786" y="1409192"/>
            <a:ext cx="5911850" cy="854075"/>
          </a:xfrm>
          <a:prstGeom prst="rect">
            <a:avLst/>
          </a:prstGeom>
        </p:spPr>
        <p:txBody>
          <a:bodyPr wrap="square" lIns="0" tIns="13335" rIns="0" bIns="0" rtlCol="0" vert="horz">
            <a:spAutoFit/>
          </a:bodyPr>
          <a:lstStyle/>
          <a:p>
            <a:pPr marL="479425">
              <a:lnSpc>
                <a:spcPct val="100000"/>
              </a:lnSpc>
              <a:spcBef>
                <a:spcPts val="105"/>
              </a:spcBef>
            </a:pPr>
            <a:r>
              <a:rPr dirty="0" sz="1050" spc="-60" b="1">
                <a:solidFill>
                  <a:srgbClr val="EC7C30"/>
                </a:solidFill>
                <a:latin typeface="メイリオ"/>
                <a:cs typeface="メイリオ"/>
              </a:rPr>
              <a:t>ポイント</a:t>
            </a:r>
            <a:endParaRPr sz="1050">
              <a:latin typeface="メイリオ"/>
              <a:cs typeface="メイリオ"/>
            </a:endParaRPr>
          </a:p>
          <a:p>
            <a:pPr marL="12700">
              <a:lnSpc>
                <a:spcPct val="100000"/>
              </a:lnSpc>
              <a:spcBef>
                <a:spcPts val="1260"/>
              </a:spcBef>
            </a:pPr>
            <a:r>
              <a:rPr dirty="0" sz="1000">
                <a:solidFill>
                  <a:srgbClr val="EC7C30"/>
                </a:solidFill>
                <a:latin typeface="Wingdings"/>
                <a:cs typeface="Wingdings"/>
              </a:rPr>
              <a:t></a:t>
            </a:r>
            <a:r>
              <a:rPr dirty="0" sz="1000" spc="409">
                <a:solidFill>
                  <a:srgbClr val="EC7C30"/>
                </a:solidFill>
                <a:latin typeface="Times New Roman"/>
                <a:cs typeface="Times New Roman"/>
              </a:rPr>
              <a:t> </a:t>
            </a:r>
            <a:r>
              <a:rPr dirty="0" sz="1000" spc="-15">
                <a:latin typeface="メイリオ"/>
                <a:cs typeface="メイリオ"/>
              </a:rPr>
              <a:t>交替制勤務では、睡眠の不調などの健康リスクに注意が必要である。</a:t>
            </a:r>
            <a:endParaRPr sz="1000">
              <a:latin typeface="メイリオ"/>
              <a:cs typeface="メイリオ"/>
            </a:endParaRPr>
          </a:p>
          <a:p>
            <a:pPr marL="192405" marR="5080" indent="-180340">
              <a:lnSpc>
                <a:spcPct val="100000"/>
              </a:lnSpc>
              <a:spcBef>
                <a:spcPts val="395"/>
              </a:spcBef>
            </a:pPr>
            <a:r>
              <a:rPr dirty="0" sz="1000">
                <a:solidFill>
                  <a:srgbClr val="EC7C30"/>
                </a:solidFill>
                <a:latin typeface="Wingdings"/>
                <a:cs typeface="Wingdings"/>
              </a:rPr>
              <a:t></a:t>
            </a:r>
            <a:r>
              <a:rPr dirty="0" sz="1000" spc="409">
                <a:solidFill>
                  <a:srgbClr val="EC7C30"/>
                </a:solidFill>
                <a:latin typeface="Times New Roman"/>
                <a:cs typeface="Times New Roman"/>
              </a:rPr>
              <a:t> </a:t>
            </a:r>
            <a:r>
              <a:rPr dirty="0" sz="1000" spc="-15">
                <a:latin typeface="メイリオ"/>
                <a:cs typeface="メイリオ"/>
              </a:rPr>
              <a:t>不眠や睡眠休養感の低下、業務中の眠気が続き、日常生活に支障を来している場合は速やかに医療機</a:t>
            </a:r>
            <a:r>
              <a:rPr dirty="0" sz="1000" spc="-20">
                <a:latin typeface="メイリオ"/>
                <a:cs typeface="メイリオ"/>
              </a:rPr>
              <a:t>関を受診する。</a:t>
            </a:r>
            <a:endParaRPr sz="1000">
              <a:latin typeface="メイリオ"/>
              <a:cs typeface="メイリオ"/>
            </a:endParaRPr>
          </a:p>
        </p:txBody>
      </p:sp>
      <p:sp>
        <p:nvSpPr>
          <p:cNvPr id="12" name="object 12"/>
          <p:cNvSpPr/>
          <p:nvPr/>
        </p:nvSpPr>
        <p:spPr>
          <a:xfrm>
            <a:off x="291084" y="2613660"/>
            <a:ext cx="251460" cy="251460"/>
          </a:xfrm>
          <a:custGeom>
            <a:avLst/>
            <a:gdLst/>
            <a:ahLst/>
            <a:cxnLst/>
            <a:rect l="l" t="t" r="r" b="b"/>
            <a:pathLst>
              <a:path w="251459" h="251460">
                <a:moveTo>
                  <a:pt x="251459" y="0"/>
                </a:moveTo>
                <a:lnTo>
                  <a:pt x="0" y="0"/>
                </a:lnTo>
                <a:lnTo>
                  <a:pt x="0" y="251459"/>
                </a:lnTo>
                <a:lnTo>
                  <a:pt x="251459" y="251459"/>
                </a:lnTo>
                <a:lnTo>
                  <a:pt x="251459" y="0"/>
                </a:lnTo>
                <a:close/>
              </a:path>
            </a:pathLst>
          </a:custGeom>
          <a:solidFill>
            <a:srgbClr val="EC7C30"/>
          </a:solidFill>
        </p:spPr>
        <p:txBody>
          <a:bodyPr wrap="square" lIns="0" tIns="0" rIns="0" bIns="0" rtlCol="0"/>
          <a:lstStyle/>
          <a:p/>
        </p:txBody>
      </p:sp>
      <p:sp>
        <p:nvSpPr>
          <p:cNvPr id="13" name="object 13"/>
          <p:cNvSpPr txBox="1"/>
          <p:nvPr/>
        </p:nvSpPr>
        <p:spPr>
          <a:xfrm>
            <a:off x="328371" y="2626868"/>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１</a:t>
            </a:r>
            <a:endParaRPr sz="1200">
              <a:latin typeface="メイリオ"/>
              <a:cs typeface="メイリオ"/>
            </a:endParaRPr>
          </a:p>
        </p:txBody>
      </p:sp>
      <p:sp>
        <p:nvSpPr>
          <p:cNvPr id="14" name="object 14"/>
          <p:cNvSpPr txBox="1"/>
          <p:nvPr/>
        </p:nvSpPr>
        <p:spPr>
          <a:xfrm>
            <a:off x="620013" y="2614929"/>
            <a:ext cx="5953760" cy="264160"/>
          </a:xfrm>
          <a:prstGeom prst="rect">
            <a:avLst/>
          </a:prstGeom>
          <a:solidFill>
            <a:srgbClr val="EC7C30"/>
          </a:solidFill>
          <a:ln w="3175">
            <a:solidFill>
              <a:srgbClr val="EC7C30"/>
            </a:solidFill>
          </a:ln>
        </p:spPr>
        <p:txBody>
          <a:bodyPr wrap="square" lIns="0" tIns="31750" rIns="0" bIns="0" rtlCol="0" vert="horz">
            <a:spAutoFit/>
          </a:bodyPr>
          <a:lstStyle/>
          <a:p>
            <a:pPr marL="97790">
              <a:lnSpc>
                <a:spcPct val="100000"/>
              </a:lnSpc>
              <a:spcBef>
                <a:spcPts val="250"/>
              </a:spcBef>
            </a:pPr>
            <a:r>
              <a:rPr dirty="0" sz="1200" spc="-5" b="1">
                <a:solidFill>
                  <a:srgbClr val="FFFFFF"/>
                </a:solidFill>
                <a:latin typeface="メイリオ"/>
                <a:cs typeface="メイリオ"/>
              </a:rPr>
              <a:t>体内時計に負担がかかる交替制勤務</a:t>
            </a:r>
            <a:endParaRPr sz="1200">
              <a:latin typeface="メイリオ"/>
              <a:cs typeface="メイリオ"/>
            </a:endParaRPr>
          </a:p>
        </p:txBody>
      </p:sp>
      <p:sp>
        <p:nvSpPr>
          <p:cNvPr id="15" name="object 15"/>
          <p:cNvSpPr/>
          <p:nvPr/>
        </p:nvSpPr>
        <p:spPr>
          <a:xfrm>
            <a:off x="278891" y="4224528"/>
            <a:ext cx="251460" cy="251460"/>
          </a:xfrm>
          <a:custGeom>
            <a:avLst/>
            <a:gdLst/>
            <a:ahLst/>
            <a:cxnLst/>
            <a:rect l="l" t="t" r="r" b="b"/>
            <a:pathLst>
              <a:path w="251459" h="251460">
                <a:moveTo>
                  <a:pt x="251460" y="0"/>
                </a:moveTo>
                <a:lnTo>
                  <a:pt x="0" y="0"/>
                </a:lnTo>
                <a:lnTo>
                  <a:pt x="0" y="251460"/>
                </a:lnTo>
                <a:lnTo>
                  <a:pt x="251460" y="251460"/>
                </a:lnTo>
                <a:lnTo>
                  <a:pt x="251460" y="0"/>
                </a:lnTo>
                <a:close/>
              </a:path>
            </a:pathLst>
          </a:custGeom>
          <a:solidFill>
            <a:srgbClr val="EC7C30"/>
          </a:solidFill>
        </p:spPr>
        <p:txBody>
          <a:bodyPr wrap="square" lIns="0" tIns="0" rIns="0" bIns="0" rtlCol="0"/>
          <a:lstStyle/>
          <a:p/>
        </p:txBody>
      </p:sp>
      <p:sp>
        <p:nvSpPr>
          <p:cNvPr id="16" name="object 16"/>
          <p:cNvSpPr txBox="1"/>
          <p:nvPr/>
        </p:nvSpPr>
        <p:spPr>
          <a:xfrm>
            <a:off x="316179" y="4237735"/>
            <a:ext cx="177800" cy="208279"/>
          </a:xfrm>
          <a:prstGeom prst="rect">
            <a:avLst/>
          </a:prstGeom>
        </p:spPr>
        <p:txBody>
          <a:bodyPr wrap="square" lIns="0" tIns="12700" rIns="0" bIns="0" rtlCol="0" vert="horz">
            <a:spAutoFit/>
          </a:bodyPr>
          <a:lstStyle/>
          <a:p>
            <a:pPr marL="12700">
              <a:lnSpc>
                <a:spcPct val="100000"/>
              </a:lnSpc>
              <a:spcBef>
                <a:spcPts val="100"/>
              </a:spcBef>
            </a:pPr>
            <a:r>
              <a:rPr dirty="0" sz="1200" spc="-50" b="1">
                <a:solidFill>
                  <a:srgbClr val="FFFFFF"/>
                </a:solidFill>
                <a:latin typeface="メイリオ"/>
                <a:cs typeface="メイリオ"/>
              </a:rPr>
              <a:t>２</a:t>
            </a:r>
            <a:endParaRPr sz="1200">
              <a:latin typeface="メイリオ"/>
              <a:cs typeface="メイリオ"/>
            </a:endParaRPr>
          </a:p>
        </p:txBody>
      </p:sp>
      <p:sp>
        <p:nvSpPr>
          <p:cNvPr id="17" name="object 17"/>
          <p:cNvSpPr/>
          <p:nvPr/>
        </p:nvSpPr>
        <p:spPr>
          <a:xfrm>
            <a:off x="614172" y="4230623"/>
            <a:ext cx="5941060" cy="253365"/>
          </a:xfrm>
          <a:custGeom>
            <a:avLst/>
            <a:gdLst/>
            <a:ahLst/>
            <a:cxnLst/>
            <a:rect l="l" t="t" r="r" b="b"/>
            <a:pathLst>
              <a:path w="5941059" h="253364">
                <a:moveTo>
                  <a:pt x="0" y="252984"/>
                </a:moveTo>
                <a:lnTo>
                  <a:pt x="5940552" y="252984"/>
                </a:lnTo>
                <a:lnTo>
                  <a:pt x="5940552" y="0"/>
                </a:lnTo>
                <a:lnTo>
                  <a:pt x="0" y="0"/>
                </a:lnTo>
                <a:lnTo>
                  <a:pt x="0" y="252984"/>
                </a:lnTo>
                <a:close/>
              </a:path>
            </a:pathLst>
          </a:custGeom>
          <a:ln w="12699">
            <a:solidFill>
              <a:srgbClr val="EC7C30"/>
            </a:solidFill>
          </a:ln>
        </p:spPr>
        <p:txBody>
          <a:bodyPr wrap="square" lIns="0" tIns="0" rIns="0" bIns="0" rtlCol="0"/>
          <a:lstStyle/>
          <a:p/>
        </p:txBody>
      </p:sp>
      <p:sp>
        <p:nvSpPr>
          <p:cNvPr id="18" name="object 18"/>
          <p:cNvSpPr txBox="1"/>
          <p:nvPr/>
        </p:nvSpPr>
        <p:spPr>
          <a:xfrm>
            <a:off x="607822" y="4224273"/>
            <a:ext cx="5953760" cy="266065"/>
          </a:xfrm>
          <a:prstGeom prst="rect">
            <a:avLst/>
          </a:prstGeom>
          <a:solidFill>
            <a:srgbClr val="EC7C30"/>
          </a:solidFill>
        </p:spPr>
        <p:txBody>
          <a:bodyPr wrap="square" lIns="0" tIns="33655" rIns="0" bIns="0" rtlCol="0" vert="horz">
            <a:spAutoFit/>
          </a:bodyPr>
          <a:lstStyle/>
          <a:p>
            <a:pPr marL="97790">
              <a:lnSpc>
                <a:spcPct val="100000"/>
              </a:lnSpc>
              <a:spcBef>
                <a:spcPts val="265"/>
              </a:spcBef>
            </a:pPr>
            <a:r>
              <a:rPr dirty="0" sz="1200" spc="-5" b="1">
                <a:solidFill>
                  <a:srgbClr val="FFFFFF"/>
                </a:solidFill>
                <a:latin typeface="メイリオ"/>
                <a:cs typeface="メイリオ"/>
              </a:rPr>
              <a:t>交替制勤務と健康リスク</a:t>
            </a:r>
            <a:endParaRPr sz="1200">
              <a:latin typeface="メイリオ"/>
              <a:cs typeface="メイリオ"/>
            </a:endParaRPr>
          </a:p>
        </p:txBody>
      </p:sp>
      <p:sp>
        <p:nvSpPr>
          <p:cNvPr id="19" name="object 19"/>
          <p:cNvSpPr txBox="1"/>
          <p:nvPr/>
        </p:nvSpPr>
        <p:spPr>
          <a:xfrm>
            <a:off x="228904" y="4591050"/>
            <a:ext cx="3108325" cy="1836420"/>
          </a:xfrm>
          <a:prstGeom prst="rect">
            <a:avLst/>
          </a:prstGeom>
        </p:spPr>
        <p:txBody>
          <a:bodyPr wrap="square" lIns="0" tIns="12700" rIns="0" bIns="0" rtlCol="0" vert="horz">
            <a:spAutoFit/>
          </a:bodyPr>
          <a:lstStyle/>
          <a:p>
            <a:pPr algn="just" marL="182245" marR="30480" indent="-144780">
              <a:lnSpc>
                <a:spcPct val="120000"/>
              </a:lnSpc>
              <a:spcBef>
                <a:spcPts val="100"/>
              </a:spcBef>
            </a:pPr>
            <a:r>
              <a:rPr dirty="0" sz="900">
                <a:solidFill>
                  <a:srgbClr val="EC7C30"/>
                </a:solidFill>
                <a:latin typeface="Wingdings"/>
                <a:cs typeface="Wingdings"/>
              </a:rPr>
              <a:t></a:t>
            </a:r>
            <a:r>
              <a:rPr dirty="0" sz="900">
                <a:solidFill>
                  <a:srgbClr val="EC7C30"/>
                </a:solidFill>
                <a:latin typeface="Times New Roman"/>
                <a:cs typeface="Times New Roman"/>
              </a:rPr>
              <a:t> </a:t>
            </a:r>
            <a:r>
              <a:rPr dirty="0" sz="900">
                <a:solidFill>
                  <a:srgbClr val="211F1F"/>
                </a:solidFill>
                <a:latin typeface="メイリオ"/>
                <a:cs typeface="メイリオ"/>
              </a:rPr>
              <a:t>交替制勤務（シフトワーク）</a:t>
            </a:r>
            <a:r>
              <a:rPr dirty="0" sz="900" spc="-5">
                <a:solidFill>
                  <a:srgbClr val="211F1F"/>
                </a:solidFill>
                <a:latin typeface="メイリオ"/>
                <a:cs typeface="メイリオ"/>
              </a:rPr>
              <a:t>とは、始業時刻と終業時刻</a:t>
            </a:r>
            <a:r>
              <a:rPr dirty="0" sz="900">
                <a:solidFill>
                  <a:srgbClr val="211F1F"/>
                </a:solidFill>
                <a:latin typeface="メイリオ"/>
                <a:cs typeface="メイリオ"/>
              </a:rPr>
              <a:t>の組み合わせ（勤務時間帯）</a:t>
            </a:r>
            <a:r>
              <a:rPr dirty="0" sz="900" spc="-5">
                <a:solidFill>
                  <a:srgbClr val="211F1F"/>
                </a:solidFill>
                <a:latin typeface="メイリオ"/>
                <a:cs typeface="メイリオ"/>
              </a:rPr>
              <a:t>が固定されず、日ごとあるいは一定の期間ごとに勤務時間帯が変化する勤務形態を指します。勤務時間帯が夜から朝までの１パターンのみの場合は交替制勤務には含まれません。厚生労働省の労働者健康状況調査によると、わが国の労働者のうち、交</a:t>
            </a:r>
            <a:r>
              <a:rPr dirty="0" sz="900">
                <a:solidFill>
                  <a:srgbClr val="211F1F"/>
                </a:solidFill>
                <a:latin typeface="メイリオ"/>
                <a:cs typeface="メイリオ"/>
              </a:rPr>
              <a:t>替制勤務者は10～20</a:t>
            </a:r>
            <a:r>
              <a:rPr dirty="0" sz="900" spc="-5">
                <a:solidFill>
                  <a:srgbClr val="211F1F"/>
                </a:solidFill>
                <a:latin typeface="メイリオ"/>
                <a:cs typeface="メイリオ"/>
              </a:rPr>
              <a:t>％弱を占め、特に製造業において</a:t>
            </a:r>
            <a:r>
              <a:rPr dirty="0" sz="900">
                <a:solidFill>
                  <a:srgbClr val="211F1F"/>
                </a:solidFill>
                <a:latin typeface="メイリオ"/>
                <a:cs typeface="メイリオ"/>
              </a:rPr>
              <a:t>高いといわれています</a:t>
            </a:r>
            <a:r>
              <a:rPr dirty="0" baseline="27777" sz="900">
                <a:solidFill>
                  <a:srgbClr val="211F1F"/>
                </a:solidFill>
                <a:latin typeface="メイリオ"/>
                <a:cs typeface="メイリオ"/>
              </a:rPr>
              <a:t>１）</a:t>
            </a:r>
            <a:r>
              <a:rPr dirty="0" sz="900">
                <a:solidFill>
                  <a:srgbClr val="211F1F"/>
                </a:solidFill>
                <a:latin typeface="メイリオ"/>
                <a:cs typeface="メイリオ"/>
              </a:rPr>
              <a:t>。交替制勤務は不眠</a:t>
            </a:r>
            <a:r>
              <a:rPr dirty="0" baseline="27777" sz="900">
                <a:solidFill>
                  <a:srgbClr val="211F1F"/>
                </a:solidFill>
                <a:latin typeface="メイリオ"/>
                <a:cs typeface="メイリオ"/>
              </a:rPr>
              <a:t>２）</a:t>
            </a:r>
            <a:r>
              <a:rPr dirty="0" sz="900" spc="-20">
                <a:solidFill>
                  <a:srgbClr val="211F1F"/>
                </a:solidFill>
                <a:latin typeface="メイリオ"/>
                <a:cs typeface="メイリオ"/>
              </a:rPr>
              <a:t>や眠気</a:t>
            </a:r>
            <a:r>
              <a:rPr dirty="0" sz="900" spc="-50">
                <a:solidFill>
                  <a:srgbClr val="211F1F"/>
                </a:solidFill>
                <a:latin typeface="メイリオ"/>
                <a:cs typeface="メイリオ"/>
              </a:rPr>
              <a:t> </a:t>
            </a:r>
            <a:r>
              <a:rPr dirty="0" baseline="27777" sz="900">
                <a:solidFill>
                  <a:srgbClr val="211F1F"/>
                </a:solidFill>
                <a:latin typeface="メイリオ"/>
                <a:cs typeface="メイリオ"/>
              </a:rPr>
              <a:t>３）</a:t>
            </a:r>
            <a:r>
              <a:rPr dirty="0" sz="900">
                <a:solidFill>
                  <a:srgbClr val="211F1F"/>
                </a:solidFill>
                <a:latin typeface="メイリオ"/>
                <a:cs typeface="メイリオ"/>
              </a:rPr>
              <a:t>、睡眠休養感の低下</a:t>
            </a:r>
            <a:r>
              <a:rPr dirty="0" baseline="27777" sz="900">
                <a:solidFill>
                  <a:srgbClr val="211F1F"/>
                </a:solidFill>
                <a:latin typeface="メイリオ"/>
                <a:cs typeface="メイリオ"/>
              </a:rPr>
              <a:t>４）</a:t>
            </a:r>
            <a:r>
              <a:rPr dirty="0" sz="900" spc="-5">
                <a:solidFill>
                  <a:srgbClr val="211F1F"/>
                </a:solidFill>
                <a:latin typeface="メイリオ"/>
                <a:cs typeface="メイリオ"/>
              </a:rPr>
              <a:t>などの睡眠に関連する症状の</a:t>
            </a:r>
            <a:r>
              <a:rPr dirty="0" sz="900">
                <a:solidFill>
                  <a:srgbClr val="211F1F"/>
                </a:solidFill>
                <a:latin typeface="メイリオ"/>
                <a:cs typeface="メイリオ"/>
              </a:rPr>
              <a:t>発症とともに、仕事効率の低下</a:t>
            </a:r>
            <a:r>
              <a:rPr dirty="0" baseline="27777" sz="900">
                <a:solidFill>
                  <a:srgbClr val="211F1F"/>
                </a:solidFill>
                <a:latin typeface="メイリオ"/>
                <a:cs typeface="メイリオ"/>
              </a:rPr>
              <a:t>５）</a:t>
            </a:r>
            <a:r>
              <a:rPr dirty="0" sz="900" spc="-10">
                <a:solidFill>
                  <a:srgbClr val="211F1F"/>
                </a:solidFill>
                <a:latin typeface="メイリオ"/>
                <a:cs typeface="メイリオ"/>
              </a:rPr>
              <a:t>や勤務中や通勤中の事</a:t>
            </a:r>
            <a:r>
              <a:rPr dirty="0" sz="900">
                <a:solidFill>
                  <a:srgbClr val="211F1F"/>
                </a:solidFill>
                <a:latin typeface="メイリオ"/>
                <a:cs typeface="メイリオ"/>
              </a:rPr>
              <a:t>故や怪我など</a:t>
            </a:r>
            <a:r>
              <a:rPr dirty="0" baseline="27777" sz="900" spc="-15">
                <a:solidFill>
                  <a:srgbClr val="211F1F"/>
                </a:solidFill>
                <a:latin typeface="メイリオ"/>
                <a:cs typeface="メイリオ"/>
              </a:rPr>
              <a:t>５）</a:t>
            </a:r>
            <a:r>
              <a:rPr dirty="0" sz="900" spc="-10">
                <a:solidFill>
                  <a:srgbClr val="211F1F"/>
                </a:solidFill>
                <a:latin typeface="メイリオ"/>
                <a:cs typeface="メイリオ"/>
              </a:rPr>
              <a:t>との関連が報告されています。</a:t>
            </a:r>
            <a:endParaRPr sz="900">
              <a:latin typeface="メイリオ"/>
              <a:cs typeface="メイリオ"/>
            </a:endParaRPr>
          </a:p>
        </p:txBody>
      </p:sp>
      <p:sp>
        <p:nvSpPr>
          <p:cNvPr id="20" name="object 20"/>
          <p:cNvSpPr txBox="1"/>
          <p:nvPr/>
        </p:nvSpPr>
        <p:spPr>
          <a:xfrm>
            <a:off x="3451225" y="4591050"/>
            <a:ext cx="3221355" cy="2165350"/>
          </a:xfrm>
          <a:prstGeom prst="rect">
            <a:avLst/>
          </a:prstGeom>
        </p:spPr>
        <p:txBody>
          <a:bodyPr wrap="square" lIns="0" tIns="12700" rIns="0" bIns="0" rtlCol="0" vert="horz">
            <a:spAutoFit/>
          </a:bodyPr>
          <a:lstStyle/>
          <a:p>
            <a:pPr marL="182245" marR="30480" indent="-144780">
              <a:lnSpc>
                <a:spcPct val="120000"/>
              </a:lnSpc>
              <a:spcBef>
                <a:spcPts val="100"/>
              </a:spcBef>
            </a:pPr>
            <a:r>
              <a:rPr dirty="0" sz="900">
                <a:solidFill>
                  <a:srgbClr val="EC7C30"/>
                </a:solidFill>
                <a:latin typeface="Wingdings"/>
                <a:cs typeface="Wingdings"/>
              </a:rPr>
              <a:t></a:t>
            </a:r>
            <a:r>
              <a:rPr dirty="0" sz="900" spc="440">
                <a:solidFill>
                  <a:srgbClr val="EC7C30"/>
                </a:solidFill>
                <a:latin typeface="Times New Roman"/>
                <a:cs typeface="Times New Roman"/>
              </a:rPr>
              <a:t> </a:t>
            </a:r>
            <a:r>
              <a:rPr dirty="0" sz="900" spc="-5">
                <a:solidFill>
                  <a:srgbClr val="211F1F"/>
                </a:solidFill>
                <a:latin typeface="メイリオ"/>
                <a:cs typeface="メイリオ"/>
              </a:rPr>
              <a:t>交替制勤務に従事していない人と比較して、従事者では</a:t>
            </a:r>
            <a:r>
              <a:rPr dirty="0" sz="900">
                <a:solidFill>
                  <a:srgbClr val="211F1F"/>
                </a:solidFill>
                <a:latin typeface="メイリオ"/>
                <a:cs typeface="メイリオ"/>
              </a:rPr>
              <a:t> メタボリックシンドロームの発症リスクが1.06倍</a:t>
            </a:r>
            <a:r>
              <a:rPr dirty="0" baseline="27777" sz="900">
                <a:solidFill>
                  <a:srgbClr val="211F1F"/>
                </a:solidFill>
                <a:latin typeface="メイリオ"/>
                <a:cs typeface="メイリオ"/>
              </a:rPr>
              <a:t>６）</a:t>
            </a:r>
            <a:r>
              <a:rPr dirty="0" sz="900" spc="-50">
                <a:solidFill>
                  <a:srgbClr val="211F1F"/>
                </a:solidFill>
                <a:latin typeface="メイリオ"/>
                <a:cs typeface="メイリオ"/>
              </a:rPr>
              <a:t>、</a:t>
            </a:r>
            <a:r>
              <a:rPr dirty="0" sz="900" spc="500">
                <a:solidFill>
                  <a:srgbClr val="211F1F"/>
                </a:solidFill>
                <a:latin typeface="メイリオ"/>
                <a:cs typeface="メイリオ"/>
              </a:rPr>
              <a:t> </a:t>
            </a:r>
            <a:r>
              <a:rPr dirty="0" sz="900">
                <a:solidFill>
                  <a:srgbClr val="211F1F"/>
                </a:solidFill>
                <a:latin typeface="メイリオ"/>
                <a:cs typeface="メイリオ"/>
              </a:rPr>
              <a:t>心血管系疾患の発症リスクが1.15倍</a:t>
            </a:r>
            <a:r>
              <a:rPr dirty="0" baseline="27777" sz="900">
                <a:solidFill>
                  <a:srgbClr val="211F1F"/>
                </a:solidFill>
                <a:latin typeface="メイリオ"/>
                <a:cs typeface="メイリオ"/>
              </a:rPr>
              <a:t>７）</a:t>
            </a:r>
            <a:r>
              <a:rPr dirty="0" sz="900" spc="-10">
                <a:solidFill>
                  <a:srgbClr val="211F1F"/>
                </a:solidFill>
                <a:latin typeface="メイリオ"/>
                <a:cs typeface="メイリオ"/>
              </a:rPr>
              <a:t>増加することが</a:t>
            </a:r>
            <a:r>
              <a:rPr dirty="0" sz="900" spc="500">
                <a:solidFill>
                  <a:srgbClr val="211F1F"/>
                </a:solidFill>
                <a:latin typeface="メイリオ"/>
                <a:cs typeface="メイリオ"/>
              </a:rPr>
              <a:t> </a:t>
            </a:r>
            <a:r>
              <a:rPr dirty="0" sz="900">
                <a:solidFill>
                  <a:srgbClr val="211F1F"/>
                </a:solidFill>
                <a:latin typeface="メイリオ"/>
                <a:cs typeface="メイリオ"/>
              </a:rPr>
              <a:t>報告されています。さらに乳がん</a:t>
            </a:r>
            <a:r>
              <a:rPr dirty="0" baseline="27777" sz="900">
                <a:solidFill>
                  <a:srgbClr val="211F1F"/>
                </a:solidFill>
                <a:latin typeface="メイリオ"/>
                <a:cs typeface="メイリオ"/>
              </a:rPr>
              <a:t>８）</a:t>
            </a:r>
            <a:r>
              <a:rPr dirty="0" sz="900">
                <a:solidFill>
                  <a:srgbClr val="211F1F"/>
                </a:solidFill>
                <a:latin typeface="メイリオ"/>
                <a:cs typeface="メイリオ"/>
              </a:rPr>
              <a:t>や前⽴腺がん</a:t>
            </a:r>
            <a:r>
              <a:rPr dirty="0" baseline="27777" sz="900">
                <a:solidFill>
                  <a:srgbClr val="211F1F"/>
                </a:solidFill>
                <a:latin typeface="メイリオ"/>
                <a:cs typeface="メイリオ"/>
              </a:rPr>
              <a:t>９）</a:t>
            </a:r>
            <a:r>
              <a:rPr dirty="0" sz="900" spc="-50">
                <a:solidFill>
                  <a:srgbClr val="211F1F"/>
                </a:solidFill>
                <a:latin typeface="メイリオ"/>
                <a:cs typeface="メイリオ"/>
              </a:rPr>
              <a:t>な</a:t>
            </a:r>
            <a:r>
              <a:rPr dirty="0" sz="900" spc="500">
                <a:solidFill>
                  <a:srgbClr val="211F1F"/>
                </a:solidFill>
                <a:latin typeface="メイリオ"/>
                <a:cs typeface="メイリオ"/>
              </a:rPr>
              <a:t> </a:t>
            </a:r>
            <a:r>
              <a:rPr dirty="0" sz="900">
                <a:solidFill>
                  <a:srgbClr val="211F1F"/>
                </a:solidFill>
                <a:latin typeface="メイリオ"/>
                <a:cs typeface="メイリオ"/>
              </a:rPr>
              <a:t>どの悪性腫瘍、うつ病</a:t>
            </a:r>
            <a:r>
              <a:rPr dirty="0" baseline="27777" sz="900" spc="-15">
                <a:solidFill>
                  <a:srgbClr val="211F1F"/>
                </a:solidFill>
                <a:latin typeface="メイリオ"/>
                <a:cs typeface="メイリオ"/>
              </a:rPr>
              <a:t>10）</a:t>
            </a:r>
            <a:r>
              <a:rPr dirty="0" sz="900">
                <a:solidFill>
                  <a:srgbClr val="211F1F"/>
                </a:solidFill>
                <a:latin typeface="メイリオ"/>
                <a:cs typeface="メイリオ"/>
              </a:rPr>
              <a:t>、認知症</a:t>
            </a:r>
            <a:r>
              <a:rPr dirty="0" baseline="27777" sz="900" spc="-15">
                <a:solidFill>
                  <a:srgbClr val="211F1F"/>
                </a:solidFill>
                <a:latin typeface="メイリオ"/>
                <a:cs typeface="メイリオ"/>
              </a:rPr>
              <a:t>11,12）</a:t>
            </a:r>
            <a:r>
              <a:rPr dirty="0" sz="900" spc="-10">
                <a:solidFill>
                  <a:srgbClr val="211F1F"/>
                </a:solidFill>
                <a:latin typeface="メイリオ"/>
                <a:cs typeface="メイリオ"/>
              </a:rPr>
              <a:t>の発症リスクが</a:t>
            </a:r>
            <a:r>
              <a:rPr dirty="0" sz="900" spc="500">
                <a:solidFill>
                  <a:srgbClr val="211F1F"/>
                </a:solidFill>
                <a:latin typeface="メイリオ"/>
                <a:cs typeface="メイリオ"/>
              </a:rPr>
              <a:t> </a:t>
            </a:r>
            <a:r>
              <a:rPr dirty="0" sz="900" spc="-5">
                <a:solidFill>
                  <a:srgbClr val="211F1F"/>
                </a:solidFill>
                <a:latin typeface="メイリオ"/>
                <a:cs typeface="メイリオ"/>
              </a:rPr>
              <a:t>高くなるという報告もあります。最近の英国における大</a:t>
            </a:r>
            <a:r>
              <a:rPr dirty="0" sz="900">
                <a:solidFill>
                  <a:srgbClr val="211F1F"/>
                </a:solidFill>
                <a:latin typeface="メイリオ"/>
                <a:cs typeface="メイリオ"/>
              </a:rPr>
              <a:t> </a:t>
            </a:r>
            <a:r>
              <a:rPr dirty="0" sz="900" spc="-5">
                <a:solidFill>
                  <a:srgbClr val="211F1F"/>
                </a:solidFill>
                <a:latin typeface="メイリオ"/>
                <a:cs typeface="メイリオ"/>
              </a:rPr>
              <a:t>規模調査研究で、交替制勤務は認知症の発症リスクとな</a:t>
            </a:r>
            <a:r>
              <a:rPr dirty="0" sz="900">
                <a:solidFill>
                  <a:srgbClr val="211F1F"/>
                </a:solidFill>
                <a:latin typeface="メイリオ"/>
                <a:cs typeface="メイリオ"/>
              </a:rPr>
              <a:t> る可能性が報告され</a:t>
            </a:r>
            <a:r>
              <a:rPr dirty="0" baseline="27777" sz="900">
                <a:solidFill>
                  <a:srgbClr val="211F1F"/>
                </a:solidFill>
                <a:latin typeface="メイリオ"/>
                <a:cs typeface="メイリオ"/>
              </a:rPr>
              <a:t>13,14）</a:t>
            </a:r>
            <a:r>
              <a:rPr dirty="0" sz="900" spc="-5">
                <a:solidFill>
                  <a:srgbClr val="211F1F"/>
                </a:solidFill>
                <a:latin typeface="メイリオ"/>
                <a:cs typeface="メイリオ"/>
              </a:rPr>
              <a:t>、今後異なる人種や文化圏で</a:t>
            </a:r>
            <a:r>
              <a:rPr dirty="0" sz="900" spc="500">
                <a:solidFill>
                  <a:srgbClr val="211F1F"/>
                </a:solidFill>
                <a:latin typeface="メイリオ"/>
                <a:cs typeface="メイリオ"/>
              </a:rPr>
              <a:t> </a:t>
            </a:r>
            <a:r>
              <a:rPr dirty="0" sz="900" spc="-5">
                <a:solidFill>
                  <a:srgbClr val="211F1F"/>
                </a:solidFill>
                <a:latin typeface="メイリオ"/>
                <a:cs typeface="メイリオ"/>
              </a:rPr>
              <a:t>も同様の影響が認められるか、検討が進むと思われます。交替制勤務に伴うさまざまな心身の不調には、体内時計</a:t>
            </a:r>
            <a:r>
              <a:rPr dirty="0" sz="900">
                <a:solidFill>
                  <a:srgbClr val="211F1F"/>
                </a:solidFill>
                <a:latin typeface="メイリオ"/>
                <a:cs typeface="メイリオ"/>
              </a:rPr>
              <a:t> </a:t>
            </a:r>
            <a:r>
              <a:rPr dirty="0" sz="900" spc="-5">
                <a:solidFill>
                  <a:srgbClr val="211F1F"/>
                </a:solidFill>
                <a:latin typeface="メイリオ"/>
                <a:cs typeface="メイリオ"/>
              </a:rPr>
              <a:t>が司る睡眠・覚醒リズムと実際の睡眠時間帯のずれ、睡</a:t>
            </a:r>
            <a:r>
              <a:rPr dirty="0" sz="900">
                <a:solidFill>
                  <a:srgbClr val="211F1F"/>
                </a:solidFill>
                <a:latin typeface="メイリオ"/>
                <a:cs typeface="メイリオ"/>
              </a:rPr>
              <a:t> </a:t>
            </a:r>
            <a:r>
              <a:rPr dirty="0" sz="900" spc="-5">
                <a:solidFill>
                  <a:srgbClr val="211F1F"/>
                </a:solidFill>
                <a:latin typeface="メイリオ"/>
                <a:cs typeface="メイリオ"/>
              </a:rPr>
              <a:t>眠不足、徹夜ストレス、その他の心理社会的要因が関与</a:t>
            </a:r>
            <a:r>
              <a:rPr dirty="0" sz="900">
                <a:solidFill>
                  <a:srgbClr val="211F1F"/>
                </a:solidFill>
                <a:latin typeface="メイリオ"/>
                <a:cs typeface="メイリオ"/>
              </a:rPr>
              <a:t> していると考えられています</a:t>
            </a:r>
            <a:r>
              <a:rPr dirty="0" baseline="27777" sz="900" spc="-15">
                <a:solidFill>
                  <a:srgbClr val="211F1F"/>
                </a:solidFill>
                <a:latin typeface="メイリオ"/>
                <a:cs typeface="メイリオ"/>
              </a:rPr>
              <a:t>5）</a:t>
            </a:r>
            <a:r>
              <a:rPr dirty="0" sz="900" spc="-50">
                <a:solidFill>
                  <a:srgbClr val="211F1F"/>
                </a:solidFill>
                <a:latin typeface="メイリオ"/>
                <a:cs typeface="メイリオ"/>
              </a:rPr>
              <a:t>。</a:t>
            </a:r>
            <a:endParaRPr sz="900">
              <a:latin typeface="メイリオ"/>
              <a:cs typeface="メイリオ"/>
            </a:endParaRPr>
          </a:p>
        </p:txBody>
      </p:sp>
      <p:sp>
        <p:nvSpPr>
          <p:cNvPr id="21" name="object 21"/>
          <p:cNvSpPr/>
          <p:nvPr/>
        </p:nvSpPr>
        <p:spPr>
          <a:xfrm>
            <a:off x="315468" y="6946392"/>
            <a:ext cx="251460" cy="251460"/>
          </a:xfrm>
          <a:custGeom>
            <a:avLst/>
            <a:gdLst/>
            <a:ahLst/>
            <a:cxnLst/>
            <a:rect l="l" t="t" r="r" b="b"/>
            <a:pathLst>
              <a:path w="251459" h="251459">
                <a:moveTo>
                  <a:pt x="251460" y="0"/>
                </a:moveTo>
                <a:lnTo>
                  <a:pt x="0" y="0"/>
                </a:lnTo>
                <a:lnTo>
                  <a:pt x="0" y="251459"/>
                </a:lnTo>
                <a:lnTo>
                  <a:pt x="251460" y="251459"/>
                </a:lnTo>
                <a:lnTo>
                  <a:pt x="251460" y="0"/>
                </a:lnTo>
                <a:close/>
              </a:path>
            </a:pathLst>
          </a:custGeom>
          <a:solidFill>
            <a:srgbClr val="EC7C30"/>
          </a:solidFill>
        </p:spPr>
        <p:txBody>
          <a:bodyPr wrap="square" lIns="0" tIns="0" rIns="0" bIns="0" rtlCol="0"/>
          <a:lstStyle/>
          <a:p/>
        </p:txBody>
      </p:sp>
      <p:grpSp>
        <p:nvGrpSpPr>
          <p:cNvPr id="22" name="object 22"/>
          <p:cNvGrpSpPr/>
          <p:nvPr/>
        </p:nvGrpSpPr>
        <p:grpSpPr>
          <a:xfrm>
            <a:off x="644398" y="6947661"/>
            <a:ext cx="5953760" cy="264160"/>
            <a:chOff x="644398" y="6947661"/>
            <a:chExt cx="5953760" cy="264160"/>
          </a:xfrm>
        </p:grpSpPr>
        <p:sp>
          <p:nvSpPr>
            <p:cNvPr id="23" name="object 23"/>
            <p:cNvSpPr/>
            <p:nvPr/>
          </p:nvSpPr>
          <p:spPr>
            <a:xfrm>
              <a:off x="650748" y="6954011"/>
              <a:ext cx="5941060" cy="251460"/>
            </a:xfrm>
            <a:custGeom>
              <a:avLst/>
              <a:gdLst/>
              <a:ahLst/>
              <a:cxnLst/>
              <a:rect l="l" t="t" r="r" b="b"/>
              <a:pathLst>
                <a:path w="5941059" h="251459">
                  <a:moveTo>
                    <a:pt x="5940552" y="0"/>
                  </a:moveTo>
                  <a:lnTo>
                    <a:pt x="0" y="0"/>
                  </a:lnTo>
                  <a:lnTo>
                    <a:pt x="0" y="251460"/>
                  </a:lnTo>
                  <a:lnTo>
                    <a:pt x="5940552" y="251460"/>
                  </a:lnTo>
                  <a:lnTo>
                    <a:pt x="5940552" y="0"/>
                  </a:lnTo>
                  <a:close/>
                </a:path>
              </a:pathLst>
            </a:custGeom>
            <a:solidFill>
              <a:srgbClr val="EC7C30"/>
            </a:solidFill>
          </p:spPr>
          <p:txBody>
            <a:bodyPr wrap="square" lIns="0" tIns="0" rIns="0" bIns="0" rtlCol="0"/>
            <a:lstStyle/>
            <a:p/>
          </p:txBody>
        </p:sp>
        <p:sp>
          <p:nvSpPr>
            <p:cNvPr id="24" name="object 24"/>
            <p:cNvSpPr/>
            <p:nvPr/>
          </p:nvSpPr>
          <p:spPr>
            <a:xfrm>
              <a:off x="650748" y="6954011"/>
              <a:ext cx="5941060" cy="251460"/>
            </a:xfrm>
            <a:custGeom>
              <a:avLst/>
              <a:gdLst/>
              <a:ahLst/>
              <a:cxnLst/>
              <a:rect l="l" t="t" r="r" b="b"/>
              <a:pathLst>
                <a:path w="5941059" h="251459">
                  <a:moveTo>
                    <a:pt x="0" y="251460"/>
                  </a:moveTo>
                  <a:lnTo>
                    <a:pt x="5940552" y="251460"/>
                  </a:lnTo>
                  <a:lnTo>
                    <a:pt x="5940552" y="0"/>
                  </a:lnTo>
                  <a:lnTo>
                    <a:pt x="0" y="0"/>
                  </a:lnTo>
                  <a:lnTo>
                    <a:pt x="0" y="251460"/>
                  </a:lnTo>
                  <a:close/>
                </a:path>
              </a:pathLst>
            </a:custGeom>
            <a:ln w="12700">
              <a:solidFill>
                <a:srgbClr val="EC7C30"/>
              </a:solidFill>
            </a:ln>
          </p:spPr>
          <p:txBody>
            <a:bodyPr wrap="square" lIns="0" tIns="0" rIns="0" bIns="0" rtlCol="0"/>
            <a:lstStyle/>
            <a:p/>
          </p:txBody>
        </p:sp>
      </p:grpSp>
      <p:sp>
        <p:nvSpPr>
          <p:cNvPr id="25" name="object 25"/>
          <p:cNvSpPr txBox="1"/>
          <p:nvPr/>
        </p:nvSpPr>
        <p:spPr>
          <a:xfrm>
            <a:off x="240588" y="6968108"/>
            <a:ext cx="3136900" cy="857885"/>
          </a:xfrm>
          <a:prstGeom prst="rect">
            <a:avLst/>
          </a:prstGeom>
        </p:spPr>
        <p:txBody>
          <a:bodyPr wrap="square" lIns="0" tIns="12700" rIns="0" bIns="0" rtlCol="0" vert="horz">
            <a:spAutoFit/>
          </a:bodyPr>
          <a:lstStyle/>
          <a:p>
            <a:pPr marL="124460">
              <a:lnSpc>
                <a:spcPct val="100000"/>
              </a:lnSpc>
              <a:spcBef>
                <a:spcPts val="100"/>
              </a:spcBef>
              <a:tabLst>
                <a:tab pos="501650" algn="l"/>
              </a:tabLst>
            </a:pPr>
            <a:r>
              <a:rPr dirty="0" baseline="2314" sz="1800" spc="-75" b="1">
                <a:solidFill>
                  <a:srgbClr val="FFFFFF"/>
                </a:solidFill>
                <a:latin typeface="メイリオ"/>
                <a:cs typeface="メイリオ"/>
              </a:rPr>
              <a:t>３</a:t>
            </a:r>
            <a:r>
              <a:rPr dirty="0" baseline="2314" sz="1800" b="1">
                <a:solidFill>
                  <a:srgbClr val="FFFFFF"/>
                </a:solidFill>
                <a:latin typeface="メイリオ"/>
                <a:cs typeface="メイリオ"/>
              </a:rPr>
              <a:t>	</a:t>
            </a:r>
            <a:r>
              <a:rPr dirty="0" sz="1200" spc="-5" b="1">
                <a:solidFill>
                  <a:srgbClr val="FFFFFF"/>
                </a:solidFill>
                <a:latin typeface="メイリオ"/>
                <a:cs typeface="メイリオ"/>
              </a:rPr>
              <a:t>交替制勤務者における注意点</a:t>
            </a:r>
            <a:endParaRPr sz="1200">
              <a:latin typeface="メイリオ"/>
              <a:cs typeface="メイリオ"/>
            </a:endParaRPr>
          </a:p>
          <a:p>
            <a:pPr algn="just" marL="195580" marR="43180" indent="-144780">
              <a:lnSpc>
                <a:spcPct val="120000"/>
              </a:lnSpc>
              <a:spcBef>
                <a:spcPts val="1225"/>
              </a:spcBef>
            </a:pPr>
            <a:r>
              <a:rPr dirty="0" sz="900">
                <a:solidFill>
                  <a:srgbClr val="EC7C30"/>
                </a:solidFill>
                <a:latin typeface="Wingdings"/>
                <a:cs typeface="Wingdings"/>
              </a:rPr>
              <a:t></a:t>
            </a:r>
            <a:r>
              <a:rPr dirty="0" sz="900">
                <a:solidFill>
                  <a:srgbClr val="EC7C30"/>
                </a:solidFill>
                <a:latin typeface="Times New Roman"/>
                <a:cs typeface="Times New Roman"/>
              </a:rPr>
              <a:t> </a:t>
            </a:r>
            <a:r>
              <a:rPr dirty="0" sz="900" spc="-5">
                <a:latin typeface="メイリオ"/>
                <a:cs typeface="メイリオ"/>
              </a:rPr>
              <a:t>交替制勤務では、仮眠やカフェイン摂取等を上手く利用することによって業務中の眠気が改善し、仕事の効率が</a:t>
            </a:r>
            <a:r>
              <a:rPr dirty="0" sz="900">
                <a:latin typeface="メイリオ"/>
                <a:cs typeface="メイリオ"/>
              </a:rPr>
              <a:t>向上する場合があります</a:t>
            </a:r>
            <a:r>
              <a:rPr dirty="0" baseline="27777" sz="900" spc="-15">
                <a:latin typeface="メイリオ"/>
                <a:cs typeface="メイリオ"/>
              </a:rPr>
              <a:t>5）</a:t>
            </a:r>
            <a:r>
              <a:rPr dirty="0" sz="900" spc="-50">
                <a:latin typeface="メイリオ"/>
                <a:cs typeface="メイリオ"/>
              </a:rPr>
              <a:t>。</a:t>
            </a:r>
            <a:endParaRPr sz="900">
              <a:latin typeface="メイリオ"/>
              <a:cs typeface="メイリオ"/>
            </a:endParaRPr>
          </a:p>
        </p:txBody>
      </p:sp>
      <p:sp>
        <p:nvSpPr>
          <p:cNvPr id="31" name="object 31"/>
          <p:cNvSpPr txBox="1"/>
          <p:nvPr/>
        </p:nvSpPr>
        <p:spPr>
          <a:xfrm>
            <a:off x="3489197" y="9537865"/>
            <a:ext cx="214629" cy="207010"/>
          </a:xfrm>
          <a:prstGeom prst="rect">
            <a:avLst/>
          </a:prstGeom>
        </p:spPr>
        <p:txBody>
          <a:bodyPr wrap="square" lIns="0" tIns="41910" rIns="0" bIns="0" rtlCol="0" vert="horz">
            <a:spAutoFit/>
          </a:bodyPr>
          <a:lstStyle/>
          <a:p>
            <a:pPr marL="12700">
              <a:lnSpc>
                <a:spcPct val="100000"/>
              </a:lnSpc>
              <a:spcBef>
                <a:spcPts val="330"/>
              </a:spcBef>
            </a:pPr>
            <a:r>
              <a:rPr dirty="0" sz="1050" spc="-25">
                <a:solidFill>
                  <a:srgbClr val="888888"/>
                </a:solidFill>
                <a:latin typeface="ＭＳ ゴシック"/>
                <a:cs typeface="ＭＳ ゴシック"/>
              </a:rPr>
              <a:t>41</a:t>
            </a:r>
            <a:endParaRPr sz="1050">
              <a:latin typeface="ＭＳ ゴシック"/>
              <a:cs typeface="ＭＳ ゴシック"/>
            </a:endParaRPr>
          </a:p>
        </p:txBody>
      </p:sp>
      <p:sp>
        <p:nvSpPr>
          <p:cNvPr id="26" name="object 26"/>
          <p:cNvSpPr txBox="1"/>
          <p:nvPr/>
        </p:nvSpPr>
        <p:spPr>
          <a:xfrm>
            <a:off x="253288" y="7965185"/>
            <a:ext cx="3111500" cy="1507490"/>
          </a:xfrm>
          <a:prstGeom prst="rect">
            <a:avLst/>
          </a:prstGeom>
        </p:spPr>
        <p:txBody>
          <a:bodyPr wrap="square" lIns="0" tIns="40005" rIns="0" bIns="0" rtlCol="0" vert="horz">
            <a:spAutoFit/>
          </a:bodyPr>
          <a:lstStyle/>
          <a:p>
            <a:pPr marL="38100">
              <a:lnSpc>
                <a:spcPct val="100000"/>
              </a:lnSpc>
              <a:spcBef>
                <a:spcPts val="315"/>
              </a:spcBef>
            </a:pPr>
            <a:r>
              <a:rPr dirty="0" sz="900" spc="-25">
                <a:solidFill>
                  <a:srgbClr val="EC7C30"/>
                </a:solidFill>
                <a:latin typeface="メイリオ"/>
                <a:cs typeface="メイリオ"/>
              </a:rPr>
              <a:t>仮眠</a:t>
            </a:r>
            <a:endParaRPr sz="900">
              <a:latin typeface="メイリオ"/>
              <a:cs typeface="メイリオ"/>
            </a:endParaRPr>
          </a:p>
          <a:p>
            <a:pPr algn="just" marL="182880" marR="30480" indent="-144780">
              <a:lnSpc>
                <a:spcPts val="1300"/>
              </a:lnSpc>
              <a:spcBef>
                <a:spcPts val="75"/>
              </a:spcBef>
            </a:pPr>
            <a:r>
              <a:rPr dirty="0" sz="900">
                <a:solidFill>
                  <a:srgbClr val="EC7C30"/>
                </a:solidFill>
                <a:latin typeface="Wingdings"/>
                <a:cs typeface="Wingdings"/>
              </a:rPr>
              <a:t></a:t>
            </a:r>
            <a:r>
              <a:rPr dirty="0" sz="900">
                <a:solidFill>
                  <a:srgbClr val="EC7C30"/>
                </a:solidFill>
                <a:latin typeface="Times New Roman"/>
                <a:cs typeface="Times New Roman"/>
              </a:rPr>
              <a:t> </a:t>
            </a:r>
            <a:r>
              <a:rPr dirty="0" sz="900" spc="-5">
                <a:solidFill>
                  <a:srgbClr val="211F1F"/>
                </a:solidFill>
                <a:latin typeface="メイリオ"/>
                <a:cs typeface="メイリオ"/>
              </a:rPr>
              <a:t>夜勤中の仮眠は、仕事の効率を改善させることがわかっ</a:t>
            </a:r>
            <a:r>
              <a:rPr dirty="0" sz="900">
                <a:solidFill>
                  <a:srgbClr val="211F1F"/>
                </a:solidFill>
                <a:latin typeface="メイリオ"/>
                <a:cs typeface="メイリオ"/>
              </a:rPr>
              <a:t>ています</a:t>
            </a:r>
            <a:r>
              <a:rPr dirty="0" baseline="27777" sz="900">
                <a:solidFill>
                  <a:srgbClr val="211F1F"/>
                </a:solidFill>
                <a:latin typeface="メイリオ"/>
                <a:cs typeface="メイリオ"/>
              </a:rPr>
              <a:t>15,16）</a:t>
            </a:r>
            <a:r>
              <a:rPr dirty="0" sz="900">
                <a:solidFill>
                  <a:srgbClr val="211F1F"/>
                </a:solidFill>
                <a:latin typeface="メイリオ"/>
                <a:cs typeface="メイリオ"/>
              </a:rPr>
              <a:t>。 ０～４時に開始する20～50</a:t>
            </a:r>
            <a:r>
              <a:rPr dirty="0" sz="900" spc="-15">
                <a:solidFill>
                  <a:srgbClr val="211F1F"/>
                </a:solidFill>
                <a:latin typeface="メイリオ"/>
                <a:cs typeface="メイリオ"/>
              </a:rPr>
              <a:t>分間の仮</a:t>
            </a:r>
            <a:r>
              <a:rPr dirty="0" sz="900" spc="-5">
                <a:solidFill>
                  <a:srgbClr val="211F1F"/>
                </a:solidFill>
                <a:latin typeface="メイリオ"/>
                <a:cs typeface="メイリオ"/>
              </a:rPr>
              <a:t>眠は、眠気や仕事効率、疲労を改善させることが報告さ</a:t>
            </a:r>
            <a:endParaRPr sz="900">
              <a:latin typeface="メイリオ"/>
              <a:cs typeface="メイリオ"/>
            </a:endParaRPr>
          </a:p>
          <a:p>
            <a:pPr marL="182880">
              <a:lnSpc>
                <a:spcPct val="100000"/>
              </a:lnSpc>
              <a:spcBef>
                <a:spcPts val="130"/>
              </a:spcBef>
            </a:pPr>
            <a:r>
              <a:rPr dirty="0" sz="900">
                <a:solidFill>
                  <a:srgbClr val="211F1F"/>
                </a:solidFill>
                <a:latin typeface="メイリオ"/>
                <a:cs typeface="メイリオ"/>
              </a:rPr>
              <a:t>れています</a:t>
            </a:r>
            <a:r>
              <a:rPr dirty="0" baseline="27777" sz="900">
                <a:solidFill>
                  <a:srgbClr val="211F1F"/>
                </a:solidFill>
                <a:latin typeface="メイリオ"/>
                <a:cs typeface="メイリオ"/>
              </a:rPr>
              <a:t>15）</a:t>
            </a:r>
            <a:r>
              <a:rPr dirty="0" sz="900">
                <a:solidFill>
                  <a:srgbClr val="211F1F"/>
                </a:solidFill>
                <a:latin typeface="メイリオ"/>
                <a:cs typeface="メイリオ"/>
              </a:rPr>
              <a:t>。しかし、仮眠時間を60</a:t>
            </a:r>
            <a:r>
              <a:rPr dirty="0" sz="900" spc="-10">
                <a:solidFill>
                  <a:srgbClr val="211F1F"/>
                </a:solidFill>
                <a:latin typeface="メイリオ"/>
                <a:cs typeface="メイリオ"/>
              </a:rPr>
              <a:t>分間と長めに設</a:t>
            </a:r>
            <a:endParaRPr sz="900">
              <a:latin typeface="メイリオ"/>
              <a:cs typeface="メイリオ"/>
            </a:endParaRPr>
          </a:p>
          <a:p>
            <a:pPr algn="just" marL="182880" marR="30480">
              <a:lnSpc>
                <a:spcPct val="120000"/>
              </a:lnSpc>
            </a:pPr>
            <a:r>
              <a:rPr dirty="0" sz="900" spc="-5">
                <a:solidFill>
                  <a:srgbClr val="211F1F"/>
                </a:solidFill>
                <a:latin typeface="メイリオ"/>
                <a:cs typeface="メイリオ"/>
              </a:rPr>
              <a:t>定した研究では、仮眠をとるとかえって仕事の効率が低</a:t>
            </a:r>
            <a:r>
              <a:rPr dirty="0" sz="900">
                <a:solidFill>
                  <a:srgbClr val="211F1F"/>
                </a:solidFill>
                <a:latin typeface="メイリオ"/>
                <a:cs typeface="メイリオ"/>
              </a:rPr>
              <a:t>下したと報告されています</a:t>
            </a:r>
            <a:r>
              <a:rPr dirty="0" baseline="27777" sz="900">
                <a:solidFill>
                  <a:srgbClr val="211F1F"/>
                </a:solidFill>
                <a:latin typeface="メイリオ"/>
                <a:cs typeface="メイリオ"/>
              </a:rPr>
              <a:t>17,18）</a:t>
            </a:r>
            <a:r>
              <a:rPr dirty="0" sz="900" spc="-5">
                <a:solidFill>
                  <a:srgbClr val="211F1F"/>
                </a:solidFill>
                <a:latin typeface="メイリオ"/>
                <a:cs typeface="メイリオ"/>
              </a:rPr>
              <a:t>。これは、仮眠が長す</a:t>
            </a:r>
            <a:r>
              <a:rPr dirty="0" sz="900">
                <a:solidFill>
                  <a:srgbClr val="211F1F"/>
                </a:solidFill>
                <a:latin typeface="メイリオ"/>
                <a:cs typeface="メイリオ"/>
              </a:rPr>
              <a:t>ぎると眠りが深まり、覚醒後の強いぼんやり感（</a:t>
            </a:r>
            <a:r>
              <a:rPr dirty="0" sz="900" spc="-20">
                <a:solidFill>
                  <a:srgbClr val="211F1F"/>
                </a:solidFill>
                <a:latin typeface="メイリオ"/>
                <a:cs typeface="メイリオ"/>
              </a:rPr>
              <a:t>睡眠慣</a:t>
            </a:r>
            <a:r>
              <a:rPr dirty="0" sz="900">
                <a:solidFill>
                  <a:srgbClr val="211F1F"/>
                </a:solidFill>
                <a:latin typeface="メイリオ"/>
                <a:cs typeface="メイリオ"/>
              </a:rPr>
              <a:t>性）</a:t>
            </a:r>
            <a:r>
              <a:rPr dirty="0" sz="900" spc="-5">
                <a:solidFill>
                  <a:srgbClr val="211F1F"/>
                </a:solidFill>
                <a:latin typeface="メイリオ"/>
                <a:cs typeface="メイリオ"/>
              </a:rPr>
              <a:t>が生じやすいためと考えられます。</a:t>
            </a:r>
            <a:endParaRPr sz="900">
              <a:latin typeface="メイリオ"/>
              <a:cs typeface="メイリオ"/>
            </a:endParaRPr>
          </a:p>
        </p:txBody>
      </p:sp>
      <p:sp>
        <p:nvSpPr>
          <p:cNvPr id="27" name="object 27"/>
          <p:cNvSpPr txBox="1"/>
          <p:nvPr/>
        </p:nvSpPr>
        <p:spPr>
          <a:xfrm>
            <a:off x="3475609" y="7306817"/>
            <a:ext cx="3108960" cy="2165350"/>
          </a:xfrm>
          <a:prstGeom prst="rect">
            <a:avLst/>
          </a:prstGeom>
        </p:spPr>
        <p:txBody>
          <a:bodyPr wrap="square" lIns="0" tIns="12700" rIns="0" bIns="0" rtlCol="0" vert="horz">
            <a:spAutoFit/>
          </a:bodyPr>
          <a:lstStyle/>
          <a:p>
            <a:pPr algn="just" marL="210185" marR="33020" indent="-172720">
              <a:lnSpc>
                <a:spcPct val="120000"/>
              </a:lnSpc>
              <a:spcBef>
                <a:spcPts val="100"/>
              </a:spcBef>
            </a:pPr>
            <a:r>
              <a:rPr dirty="0" sz="900" spc="-10">
                <a:solidFill>
                  <a:srgbClr val="EC7C30"/>
                </a:solidFill>
                <a:latin typeface="Wingdings"/>
                <a:cs typeface="Wingdings"/>
              </a:rPr>
              <a:t></a:t>
            </a:r>
            <a:r>
              <a:rPr dirty="0" sz="900" spc="455">
                <a:solidFill>
                  <a:srgbClr val="EC7C30"/>
                </a:solidFill>
                <a:latin typeface="Times New Roman"/>
                <a:cs typeface="Times New Roman"/>
              </a:rPr>
              <a:t> </a:t>
            </a:r>
            <a:r>
              <a:rPr dirty="0" sz="900" spc="30">
                <a:solidFill>
                  <a:srgbClr val="211F1F"/>
                </a:solidFill>
                <a:latin typeface="メイリオ"/>
                <a:cs typeface="メイリオ"/>
              </a:rPr>
              <a:t>この対策として、コーヒーなどでカフェインを摂取してから仮眠を開始すると、カフェインの覚醒効果により仮眠後の覚醒が容易になるとともに、睡眠慣性も生</a:t>
            </a:r>
            <a:r>
              <a:rPr dirty="0" sz="900" spc="10">
                <a:solidFill>
                  <a:srgbClr val="211F1F"/>
                </a:solidFill>
                <a:latin typeface="メイリオ"/>
                <a:cs typeface="メイリオ"/>
              </a:rPr>
              <a:t>じにくくなるとの報告が</a:t>
            </a:r>
            <a:r>
              <a:rPr dirty="0" sz="900" spc="10">
                <a:latin typeface="メイリオ"/>
                <a:cs typeface="メイリオ"/>
              </a:rPr>
              <a:t>あります</a:t>
            </a:r>
            <a:r>
              <a:rPr dirty="0" baseline="27777" sz="900" spc="7">
                <a:latin typeface="メイリオ"/>
                <a:cs typeface="メイリオ"/>
              </a:rPr>
              <a:t>19）</a:t>
            </a:r>
            <a:r>
              <a:rPr dirty="0" sz="900" spc="5">
                <a:latin typeface="メイリオ"/>
                <a:cs typeface="メイリオ"/>
              </a:rPr>
              <a:t>。夜勤中の仮眠が</a:t>
            </a:r>
            <a:r>
              <a:rPr dirty="0" sz="900" spc="30">
                <a:latin typeface="メイリオ"/>
                <a:cs typeface="メイリオ"/>
              </a:rPr>
              <a:t>夜勤後の睡眠に及ぼす影響については、多くの研究に</a:t>
            </a:r>
            <a:r>
              <a:rPr dirty="0" sz="900">
                <a:latin typeface="メイリオ"/>
                <a:cs typeface="メイリオ"/>
              </a:rPr>
              <a:t>おいて影響はほとんどないとされています</a:t>
            </a:r>
            <a:r>
              <a:rPr dirty="0" baseline="27777" sz="900" spc="-15">
                <a:latin typeface="メイリオ"/>
                <a:cs typeface="メイリオ"/>
              </a:rPr>
              <a:t>16）</a:t>
            </a:r>
            <a:r>
              <a:rPr dirty="0" sz="900">
                <a:latin typeface="メイリオ"/>
                <a:cs typeface="メイリオ"/>
              </a:rPr>
              <a:t>。</a:t>
            </a:r>
            <a:endParaRPr sz="900">
              <a:latin typeface="メイリオ"/>
              <a:cs typeface="メイリオ"/>
            </a:endParaRPr>
          </a:p>
          <a:p>
            <a:pPr algn="just" marL="210185" marR="33020" indent="-172720">
              <a:lnSpc>
                <a:spcPts val="1300"/>
              </a:lnSpc>
              <a:spcBef>
                <a:spcPts val="75"/>
              </a:spcBef>
            </a:pPr>
            <a:r>
              <a:rPr dirty="0" sz="900">
                <a:solidFill>
                  <a:srgbClr val="EC7C30"/>
                </a:solidFill>
                <a:latin typeface="Wingdings"/>
                <a:cs typeface="Wingdings"/>
              </a:rPr>
              <a:t></a:t>
            </a:r>
            <a:r>
              <a:rPr dirty="0" sz="900" spc="490">
                <a:solidFill>
                  <a:srgbClr val="EC7C30"/>
                </a:solidFill>
                <a:latin typeface="Times New Roman"/>
                <a:cs typeface="Times New Roman"/>
              </a:rPr>
              <a:t>  </a:t>
            </a:r>
            <a:r>
              <a:rPr dirty="0" sz="900">
                <a:solidFill>
                  <a:srgbClr val="211F1F"/>
                </a:solidFill>
                <a:latin typeface="メイリオ"/>
                <a:cs typeface="メイリオ"/>
              </a:rPr>
              <a:t>また、夜勤前に仮眠をとること</a:t>
            </a:r>
            <a:r>
              <a:rPr dirty="0" sz="900" spc="-5">
                <a:latin typeface="メイリオ"/>
                <a:cs typeface="メイリオ"/>
              </a:rPr>
              <a:t>が、夜勤中の眠気や仕</a:t>
            </a:r>
            <a:r>
              <a:rPr dirty="0" sz="900">
                <a:latin typeface="メイリオ"/>
                <a:cs typeface="メイリオ"/>
              </a:rPr>
              <a:t>事効率の低下に有効であるという報告や</a:t>
            </a:r>
            <a:r>
              <a:rPr dirty="0" baseline="27777" sz="900">
                <a:latin typeface="メイリオ"/>
                <a:cs typeface="メイリオ"/>
              </a:rPr>
              <a:t>20,21）</a:t>
            </a:r>
            <a:r>
              <a:rPr dirty="0" sz="900" spc="-15">
                <a:latin typeface="メイリオ"/>
                <a:cs typeface="メイリオ"/>
              </a:rPr>
              <a:t>、夜勤後</a:t>
            </a:r>
            <a:r>
              <a:rPr dirty="0" sz="900" spc="-5">
                <a:latin typeface="メイリオ"/>
                <a:cs typeface="メイリオ"/>
              </a:rPr>
              <a:t>の仮眠が睡眠不足を補い、非番日の覚醒度や仕事効率</a:t>
            </a:r>
            <a:endParaRPr sz="900">
              <a:latin typeface="メイリオ"/>
              <a:cs typeface="メイリオ"/>
            </a:endParaRPr>
          </a:p>
          <a:p>
            <a:pPr marL="210185">
              <a:lnSpc>
                <a:spcPct val="100000"/>
              </a:lnSpc>
              <a:spcBef>
                <a:spcPts val="130"/>
              </a:spcBef>
            </a:pPr>
            <a:r>
              <a:rPr dirty="0" sz="900">
                <a:latin typeface="メイリオ"/>
                <a:cs typeface="メイリオ"/>
              </a:rPr>
              <a:t>を上げる可能性が示されています</a:t>
            </a:r>
            <a:r>
              <a:rPr dirty="0" baseline="27777" sz="900" spc="-15">
                <a:latin typeface="メイリオ"/>
                <a:cs typeface="メイリオ"/>
              </a:rPr>
              <a:t>5）</a:t>
            </a:r>
            <a:r>
              <a:rPr dirty="0" sz="900" spc="-50">
                <a:latin typeface="メイリオ"/>
                <a:cs typeface="メイリオ"/>
              </a:rPr>
              <a:t>。</a:t>
            </a:r>
            <a:endParaRPr sz="900">
              <a:latin typeface="メイリオ"/>
              <a:cs typeface="メイリオ"/>
            </a:endParaRPr>
          </a:p>
          <a:p>
            <a:pPr algn="just" marL="210185" marR="30480" indent="-172720">
              <a:lnSpc>
                <a:spcPct val="120000"/>
              </a:lnSpc>
            </a:pPr>
            <a:r>
              <a:rPr dirty="0" sz="900" spc="-10">
                <a:solidFill>
                  <a:srgbClr val="EC7C30"/>
                </a:solidFill>
                <a:latin typeface="Wingdings"/>
                <a:cs typeface="Wingdings"/>
              </a:rPr>
              <a:t></a:t>
            </a:r>
            <a:r>
              <a:rPr dirty="0" sz="900" spc="455">
                <a:solidFill>
                  <a:srgbClr val="EC7C30"/>
                </a:solidFill>
                <a:latin typeface="Times New Roman"/>
                <a:cs typeface="Times New Roman"/>
              </a:rPr>
              <a:t> </a:t>
            </a:r>
            <a:r>
              <a:rPr dirty="0" sz="900" spc="30">
                <a:solidFill>
                  <a:srgbClr val="211F1F"/>
                </a:solidFill>
                <a:latin typeface="メイリオ"/>
                <a:cs typeface="メイリオ"/>
              </a:rPr>
              <a:t>夜勤中に適切に仮眠がとれるよう、休養時間の確保や</a:t>
            </a:r>
            <a:r>
              <a:rPr dirty="0" sz="900" spc="35">
                <a:solidFill>
                  <a:srgbClr val="211F1F"/>
                </a:solidFill>
                <a:latin typeface="メイリオ"/>
                <a:cs typeface="メイリオ"/>
              </a:rPr>
              <a:t>静かで快適に休養できる場所の整備についても、検討</a:t>
            </a:r>
            <a:r>
              <a:rPr dirty="0" sz="900">
                <a:solidFill>
                  <a:srgbClr val="211F1F"/>
                </a:solidFill>
                <a:latin typeface="メイリオ"/>
                <a:cs typeface="メイリオ"/>
              </a:rPr>
              <a:t>することが望まれます。</a:t>
            </a:r>
            <a:endParaRPr sz="900">
              <a:latin typeface="メイリオ"/>
              <a:cs typeface="メイリオ"/>
            </a:endParaRPr>
          </a:p>
        </p:txBody>
      </p:sp>
      <p:sp>
        <p:nvSpPr>
          <p:cNvPr id="28" name="object 28"/>
          <p:cNvSpPr txBox="1"/>
          <p:nvPr/>
        </p:nvSpPr>
        <p:spPr>
          <a:xfrm>
            <a:off x="2685288" y="429768"/>
            <a:ext cx="1487805" cy="189230"/>
          </a:xfrm>
          <a:prstGeom prst="rect">
            <a:avLst/>
          </a:prstGeom>
          <a:solidFill>
            <a:srgbClr val="EC7C30"/>
          </a:solidFill>
        </p:spPr>
        <p:txBody>
          <a:bodyPr wrap="square" lIns="0" tIns="0" rIns="0" bIns="0" rtlCol="0" vert="horz">
            <a:spAutoFit/>
          </a:bodyPr>
          <a:lstStyle/>
          <a:p>
            <a:pPr marL="212725">
              <a:lnSpc>
                <a:spcPts val="1305"/>
              </a:lnSpc>
            </a:pPr>
            <a:r>
              <a:rPr dirty="0" sz="1200" spc="-10">
                <a:solidFill>
                  <a:srgbClr val="FFFFFF"/>
                </a:solidFill>
                <a:latin typeface="Calibri"/>
                <a:cs typeface="Calibri"/>
              </a:rPr>
              <a:t>INFORMATION</a:t>
            </a:r>
            <a:r>
              <a:rPr dirty="0" sz="1200" spc="-10">
                <a:solidFill>
                  <a:srgbClr val="FFFFFF"/>
                </a:solidFill>
                <a:latin typeface="メイリオ"/>
                <a:cs typeface="メイリオ"/>
              </a:rPr>
              <a:t>６</a:t>
            </a:r>
            <a:endParaRPr sz="1200">
              <a:latin typeface="メイリオ"/>
              <a:cs typeface="メイリオ"/>
            </a:endParaRPr>
          </a:p>
        </p:txBody>
      </p:sp>
      <p:sp>
        <p:nvSpPr>
          <p:cNvPr id="29" name="object 29"/>
          <p:cNvSpPr txBox="1"/>
          <p:nvPr/>
        </p:nvSpPr>
        <p:spPr>
          <a:xfrm>
            <a:off x="266496" y="2893822"/>
            <a:ext cx="3058795" cy="1177925"/>
          </a:xfrm>
          <a:prstGeom prst="rect">
            <a:avLst/>
          </a:prstGeom>
        </p:spPr>
        <p:txBody>
          <a:bodyPr wrap="square" lIns="0" tIns="12700" rIns="0" bIns="0" rtlCol="0" vert="horz">
            <a:spAutoFit/>
          </a:bodyPr>
          <a:lstStyle/>
          <a:p>
            <a:pPr algn="just" marL="156845" marR="5080" indent="-144780">
              <a:lnSpc>
                <a:spcPct val="120000"/>
              </a:lnSpc>
              <a:spcBef>
                <a:spcPts val="100"/>
              </a:spcBef>
            </a:pPr>
            <a:r>
              <a:rPr dirty="0" sz="900">
                <a:solidFill>
                  <a:srgbClr val="EC7C30"/>
                </a:solidFill>
                <a:latin typeface="Wingdings"/>
                <a:cs typeface="Wingdings"/>
              </a:rPr>
              <a:t></a:t>
            </a:r>
            <a:r>
              <a:rPr dirty="0" sz="900" spc="500">
                <a:solidFill>
                  <a:srgbClr val="EC7C30"/>
                </a:solidFill>
                <a:latin typeface="Times New Roman"/>
                <a:cs typeface="Times New Roman"/>
              </a:rPr>
              <a:t> </a:t>
            </a:r>
            <a:r>
              <a:rPr dirty="0" sz="900">
                <a:solidFill>
                  <a:srgbClr val="211F1F"/>
                </a:solidFill>
                <a:latin typeface="メイリオ"/>
                <a:cs typeface="メイリオ"/>
              </a:rPr>
              <a:t>現代は24</a:t>
            </a:r>
            <a:r>
              <a:rPr dirty="0" sz="900" spc="-5">
                <a:solidFill>
                  <a:srgbClr val="211F1F"/>
                </a:solidFill>
                <a:latin typeface="メイリオ"/>
                <a:cs typeface="メイリオ"/>
              </a:rPr>
              <a:t>時間型社会であり、便利な現代社会の維持等には交替制勤務が重要ですが、交替制勤務は、体内時計の機能に逆らって生活せざるを得ないため、身体に負担のかかる業務形態であり、さまざまな健康リスクがあることがわかってきています。</a:t>
            </a:r>
            <a:endParaRPr sz="900">
              <a:latin typeface="メイリオ"/>
              <a:cs typeface="メイリオ"/>
            </a:endParaRPr>
          </a:p>
          <a:p>
            <a:pPr algn="just" marL="156845" marR="8255" indent="-144780">
              <a:lnSpc>
                <a:spcPct val="120000"/>
              </a:lnSpc>
            </a:pPr>
            <a:r>
              <a:rPr dirty="0" sz="900">
                <a:solidFill>
                  <a:srgbClr val="EC7C30"/>
                </a:solidFill>
                <a:latin typeface="Wingdings"/>
                <a:cs typeface="Wingdings"/>
              </a:rPr>
              <a:t></a:t>
            </a:r>
            <a:r>
              <a:rPr dirty="0" sz="900">
                <a:solidFill>
                  <a:srgbClr val="EC7C30"/>
                </a:solidFill>
                <a:latin typeface="Times New Roman"/>
                <a:cs typeface="Times New Roman"/>
              </a:rPr>
              <a:t> </a:t>
            </a:r>
            <a:r>
              <a:rPr dirty="0" sz="900" spc="-5">
                <a:solidFill>
                  <a:srgbClr val="211F1F"/>
                </a:solidFill>
                <a:latin typeface="メイリオ"/>
                <a:cs typeface="メイリオ"/>
              </a:rPr>
              <a:t>そのため、本ガイドで推奨している対策が参考にならな</a:t>
            </a:r>
            <a:r>
              <a:rPr dirty="0" sz="900">
                <a:solidFill>
                  <a:srgbClr val="211F1F"/>
                </a:solidFill>
                <a:latin typeface="メイリオ"/>
                <a:cs typeface="メイリオ"/>
              </a:rPr>
              <a:t>い場合もあると思われます</a:t>
            </a:r>
            <a:r>
              <a:rPr dirty="0" sz="900" spc="-5">
                <a:latin typeface="メイリオ"/>
                <a:cs typeface="メイリオ"/>
              </a:rPr>
              <a:t>。ここでは、交替制勤務をし</a:t>
            </a:r>
            <a:endParaRPr sz="900">
              <a:latin typeface="メイリオ"/>
              <a:cs typeface="メイリオ"/>
            </a:endParaRPr>
          </a:p>
        </p:txBody>
      </p:sp>
      <p:sp>
        <p:nvSpPr>
          <p:cNvPr id="30" name="object 30"/>
          <p:cNvSpPr txBox="1"/>
          <p:nvPr/>
        </p:nvSpPr>
        <p:spPr>
          <a:xfrm>
            <a:off x="3633596" y="2893822"/>
            <a:ext cx="2914650" cy="848360"/>
          </a:xfrm>
          <a:prstGeom prst="rect">
            <a:avLst/>
          </a:prstGeom>
        </p:spPr>
        <p:txBody>
          <a:bodyPr wrap="square" lIns="0" tIns="12700" rIns="0" bIns="0" rtlCol="0" vert="horz">
            <a:spAutoFit/>
          </a:bodyPr>
          <a:lstStyle/>
          <a:p>
            <a:pPr algn="just" marL="12700" marR="5080">
              <a:lnSpc>
                <a:spcPct val="120000"/>
              </a:lnSpc>
              <a:spcBef>
                <a:spcPts val="100"/>
              </a:spcBef>
            </a:pPr>
            <a:r>
              <a:rPr dirty="0" sz="900" spc="-5">
                <a:latin typeface="メイリオ"/>
                <a:cs typeface="メイリオ"/>
              </a:rPr>
              <a:t>ている人が本ガイドを活用する際の注意点をまとめましたが、記載されている内容等を実践しても、不眠や睡眠</a:t>
            </a:r>
            <a:r>
              <a:rPr dirty="0" sz="900">
                <a:latin typeface="メイリオ"/>
                <a:cs typeface="メイリオ"/>
              </a:rPr>
              <a:t>休養感の低下、覚醒時（業務中）</a:t>
            </a:r>
            <a:r>
              <a:rPr dirty="0" sz="900" spc="-5">
                <a:latin typeface="メイリオ"/>
                <a:cs typeface="メイリオ"/>
              </a:rPr>
              <a:t>の眠気が続き、生活に</a:t>
            </a:r>
            <a:r>
              <a:rPr dirty="0" sz="900">
                <a:latin typeface="メイリオ"/>
                <a:cs typeface="メイリオ"/>
              </a:rPr>
              <a:t>支障を来たしている</a:t>
            </a:r>
            <a:r>
              <a:rPr dirty="0" sz="900" spc="-5">
                <a:solidFill>
                  <a:srgbClr val="211F1F"/>
                </a:solidFill>
                <a:latin typeface="メイリオ"/>
                <a:cs typeface="メイリオ"/>
              </a:rPr>
              <a:t>場合は、医療機関の受診をお勧めし</a:t>
            </a:r>
            <a:r>
              <a:rPr dirty="0" sz="900" spc="-20">
                <a:solidFill>
                  <a:srgbClr val="211F1F"/>
                </a:solidFill>
                <a:latin typeface="メイリオ"/>
                <a:cs typeface="メイリオ"/>
              </a:rPr>
              <a:t>ます。</a:t>
            </a:r>
            <a:endParaRPr sz="900">
              <a:latin typeface="メイリオ"/>
              <a:cs typeface="メイリオ"/>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76090" y="81534"/>
            <a:ext cx="2322830" cy="147955"/>
          </a:xfrm>
          <a:prstGeom prst="rect">
            <a:avLst/>
          </a:prstGeom>
        </p:spPr>
        <p:txBody>
          <a:bodyPr wrap="square" lIns="0" tIns="12700" rIns="0" bIns="0" rtlCol="0" vert="horz">
            <a:spAutoFit/>
          </a:bodyPr>
          <a:lstStyle/>
          <a:p>
            <a:pPr marL="12700">
              <a:lnSpc>
                <a:spcPct val="100000"/>
              </a:lnSpc>
              <a:spcBef>
                <a:spcPts val="100"/>
              </a:spcBef>
            </a:pPr>
            <a:r>
              <a:rPr dirty="0" sz="800" spc="-50" b="1">
                <a:solidFill>
                  <a:srgbClr val="EC7C30"/>
                </a:solidFill>
                <a:latin typeface="メイリオ"/>
                <a:cs typeface="メイリオ"/>
              </a:rPr>
              <a:t>就業形態（</a:t>
            </a:r>
            <a:r>
              <a:rPr dirty="0" sz="800" spc="-65" b="1">
                <a:solidFill>
                  <a:srgbClr val="EC7C30"/>
                </a:solidFill>
                <a:latin typeface="メイリオ"/>
                <a:cs typeface="メイリオ"/>
              </a:rPr>
              <a:t>交替制勤務）と睡眠の課題について（</a:t>
            </a:r>
            <a:r>
              <a:rPr dirty="0" sz="800" spc="-50" b="1">
                <a:solidFill>
                  <a:srgbClr val="EC7C30"/>
                </a:solidFill>
                <a:latin typeface="メイリオ"/>
                <a:cs typeface="メイリオ"/>
              </a:rPr>
              <a:t>案）</a:t>
            </a:r>
            <a:endParaRPr sz="800">
              <a:latin typeface="メイリオ"/>
              <a:cs typeface="メイリオ"/>
            </a:endParaRPr>
          </a:p>
        </p:txBody>
      </p:sp>
      <p:sp>
        <p:nvSpPr>
          <p:cNvPr id="3" name="object 3"/>
          <p:cNvSpPr/>
          <p:nvPr/>
        </p:nvSpPr>
        <p:spPr>
          <a:xfrm>
            <a:off x="291845" y="4699253"/>
            <a:ext cx="6299835" cy="0"/>
          </a:xfrm>
          <a:custGeom>
            <a:avLst/>
            <a:gdLst/>
            <a:ahLst/>
            <a:cxnLst/>
            <a:rect l="l" t="t" r="r" b="b"/>
            <a:pathLst>
              <a:path w="6299834" h="0">
                <a:moveTo>
                  <a:pt x="0" y="0"/>
                </a:moveTo>
                <a:lnTo>
                  <a:pt x="6299834" y="0"/>
                </a:lnTo>
              </a:path>
            </a:pathLst>
          </a:custGeom>
          <a:ln w="7200">
            <a:solidFill>
              <a:srgbClr val="EC7C30"/>
            </a:solidFill>
          </a:ln>
        </p:spPr>
        <p:txBody>
          <a:bodyPr wrap="square" lIns="0" tIns="0" rIns="0" bIns="0" rtlCol="0"/>
          <a:lstStyle/>
          <a:p/>
        </p:txBody>
      </p:sp>
      <p:sp>
        <p:nvSpPr>
          <p:cNvPr id="4" name="object 4"/>
          <p:cNvSpPr txBox="1"/>
          <p:nvPr/>
        </p:nvSpPr>
        <p:spPr>
          <a:xfrm>
            <a:off x="278688" y="4720209"/>
            <a:ext cx="3013075" cy="4533265"/>
          </a:xfrm>
          <a:prstGeom prst="rect">
            <a:avLst/>
          </a:prstGeom>
        </p:spPr>
        <p:txBody>
          <a:bodyPr wrap="square" lIns="0" tIns="12700" rIns="0" bIns="0" rtlCol="0" vert="horz">
            <a:spAutoFit/>
          </a:bodyPr>
          <a:lstStyle/>
          <a:p>
            <a:pPr marL="12700">
              <a:lnSpc>
                <a:spcPct val="100000"/>
              </a:lnSpc>
              <a:spcBef>
                <a:spcPts val="100"/>
              </a:spcBef>
            </a:pPr>
            <a:r>
              <a:rPr dirty="0" sz="600" spc="-10">
                <a:latin typeface="メイリオ"/>
                <a:cs typeface="メイリオ"/>
              </a:rPr>
              <a:t>【参考文献】</a:t>
            </a:r>
            <a:endParaRPr sz="600">
              <a:latin typeface="メイリオ"/>
              <a:cs typeface="メイリオ"/>
            </a:endParaRPr>
          </a:p>
          <a:p>
            <a:pPr marL="24765">
              <a:lnSpc>
                <a:spcPct val="100000"/>
              </a:lnSpc>
              <a:spcBef>
                <a:spcPts val="445"/>
              </a:spcBef>
            </a:pPr>
            <a:r>
              <a:rPr dirty="0" sz="600">
                <a:solidFill>
                  <a:srgbClr val="201F1F"/>
                </a:solidFill>
                <a:latin typeface="メイリオ"/>
                <a:cs typeface="メイリオ"/>
              </a:rPr>
              <a:t>1</a:t>
            </a:r>
            <a:r>
              <a:rPr dirty="0" sz="600" spc="-5">
                <a:solidFill>
                  <a:srgbClr val="201F1F"/>
                </a:solidFill>
                <a:latin typeface="メイリオ"/>
                <a:cs typeface="メイリオ"/>
              </a:rPr>
              <a:t>. 藤原広明，藤木通弘. 交代制勤務と睡眠. 公衆衛生 </a:t>
            </a:r>
            <a:r>
              <a:rPr dirty="0" sz="600">
                <a:solidFill>
                  <a:srgbClr val="201F1F"/>
                </a:solidFill>
                <a:latin typeface="メイリオ"/>
                <a:cs typeface="メイリオ"/>
              </a:rPr>
              <a:t>86:</a:t>
            </a:r>
            <a:r>
              <a:rPr dirty="0" sz="600" spc="-5">
                <a:solidFill>
                  <a:srgbClr val="201F1F"/>
                </a:solidFill>
                <a:latin typeface="メイリオ"/>
                <a:cs typeface="メイリオ"/>
              </a:rPr>
              <a:t> </a:t>
            </a:r>
            <a:r>
              <a:rPr dirty="0" sz="600" spc="-10">
                <a:solidFill>
                  <a:srgbClr val="201F1F"/>
                </a:solidFill>
                <a:latin typeface="メイリオ"/>
                <a:cs typeface="メイリオ"/>
              </a:rPr>
              <a:t>28-</a:t>
            </a:r>
            <a:r>
              <a:rPr dirty="0" sz="600">
                <a:solidFill>
                  <a:srgbClr val="201F1F"/>
                </a:solidFill>
                <a:latin typeface="メイリオ"/>
                <a:cs typeface="メイリオ"/>
              </a:rPr>
              <a:t>34</a:t>
            </a:r>
            <a:r>
              <a:rPr dirty="0" sz="600" spc="5">
                <a:solidFill>
                  <a:srgbClr val="201F1F"/>
                </a:solidFill>
                <a:latin typeface="メイリオ"/>
                <a:cs typeface="メイリオ"/>
              </a:rPr>
              <a:t>, </a:t>
            </a:r>
            <a:r>
              <a:rPr dirty="0" sz="600" spc="-10">
                <a:solidFill>
                  <a:srgbClr val="201F1F"/>
                </a:solidFill>
                <a:latin typeface="メイリオ"/>
                <a:cs typeface="メイリオ"/>
              </a:rPr>
              <a:t>2022.</a:t>
            </a:r>
            <a:endParaRPr sz="600">
              <a:latin typeface="メイリオ"/>
              <a:cs typeface="メイリオ"/>
            </a:endParaRPr>
          </a:p>
          <a:p>
            <a:pPr marL="169545" marR="131445" indent="-144780">
              <a:lnSpc>
                <a:spcPct val="100000"/>
              </a:lnSpc>
              <a:spcBef>
                <a:spcPts val="409"/>
              </a:spcBef>
            </a:pPr>
            <a:r>
              <a:rPr dirty="0" sz="600">
                <a:solidFill>
                  <a:srgbClr val="201F1F"/>
                </a:solidFill>
                <a:latin typeface="メイリオ"/>
                <a:cs typeface="メイリオ"/>
              </a:rPr>
              <a:t>2.</a:t>
            </a:r>
            <a:r>
              <a:rPr dirty="0" sz="600" spc="325">
                <a:solidFill>
                  <a:srgbClr val="201F1F"/>
                </a:solidFill>
                <a:latin typeface="メイリオ"/>
                <a:cs typeface="メイリオ"/>
              </a:rPr>
              <a:t> </a:t>
            </a:r>
            <a:r>
              <a:rPr dirty="0" sz="600">
                <a:solidFill>
                  <a:srgbClr val="201F1F"/>
                </a:solidFill>
                <a:latin typeface="メイリオ"/>
                <a:cs typeface="メイリオ"/>
              </a:rPr>
              <a:t>Brito</a:t>
            </a:r>
            <a:r>
              <a:rPr dirty="0" sz="600" spc="-30">
                <a:solidFill>
                  <a:srgbClr val="201F1F"/>
                </a:solidFill>
                <a:latin typeface="メイリオ"/>
                <a:cs typeface="メイリオ"/>
              </a:rPr>
              <a:t> </a:t>
            </a:r>
            <a:r>
              <a:rPr dirty="0" sz="600">
                <a:solidFill>
                  <a:srgbClr val="201F1F"/>
                </a:solidFill>
                <a:latin typeface="メイリオ"/>
                <a:cs typeface="メイリオ"/>
              </a:rPr>
              <a:t>RS,</a:t>
            </a:r>
            <a:r>
              <a:rPr dirty="0" sz="600" spc="-20">
                <a:solidFill>
                  <a:srgbClr val="201F1F"/>
                </a:solidFill>
                <a:latin typeface="メイリオ"/>
                <a:cs typeface="メイリオ"/>
              </a:rPr>
              <a:t> </a:t>
            </a:r>
            <a:r>
              <a:rPr dirty="0" sz="600">
                <a:solidFill>
                  <a:srgbClr val="201F1F"/>
                </a:solidFill>
                <a:latin typeface="メイリオ"/>
                <a:cs typeface="メイリオ"/>
              </a:rPr>
              <a:t>Dias</a:t>
            </a:r>
            <a:r>
              <a:rPr dirty="0" sz="600" spc="-5">
                <a:solidFill>
                  <a:srgbClr val="201F1F"/>
                </a:solidFill>
                <a:latin typeface="メイリオ"/>
                <a:cs typeface="メイリオ"/>
              </a:rPr>
              <a:t> </a:t>
            </a:r>
            <a:r>
              <a:rPr dirty="0" sz="600">
                <a:solidFill>
                  <a:srgbClr val="201F1F"/>
                </a:solidFill>
                <a:latin typeface="メイリオ"/>
                <a:cs typeface="メイリオ"/>
              </a:rPr>
              <a:t>C,</a:t>
            </a:r>
            <a:r>
              <a:rPr dirty="0" sz="600" spc="-15">
                <a:solidFill>
                  <a:srgbClr val="201F1F"/>
                </a:solidFill>
                <a:latin typeface="メイリオ"/>
                <a:cs typeface="メイリオ"/>
              </a:rPr>
              <a:t> </a:t>
            </a:r>
            <a:r>
              <a:rPr dirty="0" sz="600">
                <a:solidFill>
                  <a:srgbClr val="201F1F"/>
                </a:solidFill>
                <a:latin typeface="メイリオ"/>
                <a:cs typeface="メイリオ"/>
              </a:rPr>
              <a:t>Afonso</a:t>
            </a:r>
            <a:r>
              <a:rPr dirty="0" sz="600" spc="-10">
                <a:solidFill>
                  <a:srgbClr val="201F1F"/>
                </a:solidFill>
                <a:latin typeface="メイリオ"/>
                <a:cs typeface="メイリオ"/>
              </a:rPr>
              <a:t> </a:t>
            </a:r>
            <a:r>
              <a:rPr dirty="0" sz="600">
                <a:solidFill>
                  <a:srgbClr val="201F1F"/>
                </a:solidFill>
                <a:latin typeface="メイリオ"/>
                <a:cs typeface="メイリオ"/>
              </a:rPr>
              <a:t>Filho</a:t>
            </a:r>
            <a:r>
              <a:rPr dirty="0" sz="600" spc="-25">
                <a:solidFill>
                  <a:srgbClr val="201F1F"/>
                </a:solidFill>
                <a:latin typeface="メイリオ"/>
                <a:cs typeface="メイリオ"/>
              </a:rPr>
              <a:t> </a:t>
            </a:r>
            <a:r>
              <a:rPr dirty="0" sz="600">
                <a:solidFill>
                  <a:srgbClr val="201F1F"/>
                </a:solidFill>
                <a:latin typeface="メイリオ"/>
                <a:cs typeface="メイリオ"/>
              </a:rPr>
              <a:t>A, Salles</a:t>
            </a:r>
            <a:r>
              <a:rPr dirty="0" sz="600" spc="-30">
                <a:solidFill>
                  <a:srgbClr val="201F1F"/>
                </a:solidFill>
                <a:latin typeface="メイリオ"/>
                <a:cs typeface="メイリオ"/>
              </a:rPr>
              <a:t> </a:t>
            </a:r>
            <a:r>
              <a:rPr dirty="0" sz="600">
                <a:solidFill>
                  <a:srgbClr val="201F1F"/>
                </a:solidFill>
                <a:latin typeface="メイリオ"/>
                <a:cs typeface="メイリオ"/>
              </a:rPr>
              <a:t>C.</a:t>
            </a:r>
            <a:r>
              <a:rPr dirty="0" sz="600" spc="-20">
                <a:solidFill>
                  <a:srgbClr val="201F1F"/>
                </a:solidFill>
                <a:latin typeface="メイリオ"/>
                <a:cs typeface="メイリオ"/>
              </a:rPr>
              <a:t> </a:t>
            </a:r>
            <a:r>
              <a:rPr dirty="0" sz="600" spc="-10">
                <a:solidFill>
                  <a:srgbClr val="201F1F"/>
                </a:solidFill>
                <a:latin typeface="メイリオ"/>
                <a:cs typeface="メイリオ"/>
              </a:rPr>
              <a:t>Prevalence</a:t>
            </a:r>
            <a:r>
              <a:rPr dirty="0" sz="600" spc="-5">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insomnia</a:t>
            </a:r>
            <a:r>
              <a:rPr dirty="0" sz="600" spc="-25">
                <a:solidFill>
                  <a:srgbClr val="201F1F"/>
                </a:solidFill>
                <a:latin typeface="メイリオ"/>
                <a:cs typeface="メイリオ"/>
              </a:rPr>
              <a:t> </a:t>
            </a:r>
            <a:r>
              <a:rPr dirty="0" sz="600">
                <a:solidFill>
                  <a:srgbClr val="201F1F"/>
                </a:solidFill>
                <a:latin typeface="メイリオ"/>
                <a:cs typeface="メイリオ"/>
              </a:rPr>
              <a:t>in</a:t>
            </a:r>
            <a:r>
              <a:rPr dirty="0" sz="600" spc="-5">
                <a:solidFill>
                  <a:srgbClr val="201F1F"/>
                </a:solidFill>
                <a:latin typeface="メイリオ"/>
                <a:cs typeface="メイリオ"/>
              </a:rPr>
              <a:t> </a:t>
            </a:r>
            <a:r>
              <a:rPr dirty="0" sz="600" spc="-20">
                <a:solidFill>
                  <a:srgbClr val="201F1F"/>
                </a:solidFill>
                <a:latin typeface="メイリオ"/>
                <a:cs typeface="メイリオ"/>
              </a:rPr>
              <a:t>shift</a:t>
            </a:r>
            <a:r>
              <a:rPr dirty="0" sz="600" spc="500">
                <a:solidFill>
                  <a:srgbClr val="201F1F"/>
                </a:solidFill>
                <a:latin typeface="メイリオ"/>
                <a:cs typeface="メイリオ"/>
              </a:rPr>
              <a:t> </a:t>
            </a:r>
            <a:r>
              <a:rPr dirty="0" sz="600">
                <a:solidFill>
                  <a:srgbClr val="201F1F"/>
                </a:solidFill>
                <a:latin typeface="メイリオ"/>
                <a:cs typeface="メイリオ"/>
              </a:rPr>
              <a:t>workers:</a:t>
            </a:r>
            <a:r>
              <a:rPr dirty="0" sz="600" spc="-30">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systematic</a:t>
            </a:r>
            <a:r>
              <a:rPr dirty="0" sz="600" spc="-30">
                <a:solidFill>
                  <a:srgbClr val="201F1F"/>
                </a:solidFill>
                <a:latin typeface="メイリオ"/>
                <a:cs typeface="メイリオ"/>
              </a:rPr>
              <a:t> </a:t>
            </a:r>
            <a:r>
              <a:rPr dirty="0" sz="600">
                <a:solidFill>
                  <a:srgbClr val="201F1F"/>
                </a:solidFill>
                <a:latin typeface="メイリオ"/>
                <a:cs typeface="メイリオ"/>
              </a:rPr>
              <a:t>review.</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Sci</a:t>
            </a:r>
            <a:r>
              <a:rPr dirty="0" sz="600" spc="-30">
                <a:solidFill>
                  <a:srgbClr val="201F1F"/>
                </a:solidFill>
                <a:latin typeface="メイリオ"/>
                <a:cs typeface="メイリオ"/>
              </a:rPr>
              <a:t> </a:t>
            </a:r>
            <a:r>
              <a:rPr dirty="0" sz="600">
                <a:solidFill>
                  <a:srgbClr val="201F1F"/>
                </a:solidFill>
                <a:latin typeface="メイリオ"/>
                <a:cs typeface="メイリオ"/>
              </a:rPr>
              <a:t>14:</a:t>
            </a:r>
            <a:r>
              <a:rPr dirty="0" sz="600" spc="-15">
                <a:solidFill>
                  <a:srgbClr val="201F1F"/>
                </a:solidFill>
                <a:latin typeface="メイリオ"/>
                <a:cs typeface="メイリオ"/>
              </a:rPr>
              <a:t> </a:t>
            </a:r>
            <a:r>
              <a:rPr dirty="0" sz="600" spc="-10">
                <a:solidFill>
                  <a:srgbClr val="201F1F"/>
                </a:solidFill>
                <a:latin typeface="メイリオ"/>
                <a:cs typeface="メイリオ"/>
              </a:rPr>
              <a:t>47-</a:t>
            </a:r>
            <a:r>
              <a:rPr dirty="0" sz="600">
                <a:solidFill>
                  <a:srgbClr val="201F1F"/>
                </a:solidFill>
                <a:latin typeface="メイリオ"/>
                <a:cs typeface="メイリオ"/>
              </a:rPr>
              <a:t>54,</a:t>
            </a:r>
            <a:r>
              <a:rPr dirty="0" sz="600" spc="5">
                <a:solidFill>
                  <a:srgbClr val="201F1F"/>
                </a:solidFill>
                <a:latin typeface="メイリオ"/>
                <a:cs typeface="メイリオ"/>
              </a:rPr>
              <a:t> </a:t>
            </a:r>
            <a:r>
              <a:rPr dirty="0" sz="600" spc="-10">
                <a:solidFill>
                  <a:srgbClr val="201F1F"/>
                </a:solidFill>
                <a:latin typeface="メイリオ"/>
                <a:cs typeface="メイリオ"/>
              </a:rPr>
              <a:t>2021.</a:t>
            </a:r>
            <a:endParaRPr sz="600">
              <a:latin typeface="メイリオ"/>
              <a:cs typeface="メイリオ"/>
            </a:endParaRPr>
          </a:p>
          <a:p>
            <a:pPr marL="169545" marR="42545" indent="-144780">
              <a:lnSpc>
                <a:spcPct val="100000"/>
              </a:lnSpc>
              <a:spcBef>
                <a:spcPts val="395"/>
              </a:spcBef>
            </a:pPr>
            <a:r>
              <a:rPr dirty="0" sz="600">
                <a:solidFill>
                  <a:srgbClr val="201F1F"/>
                </a:solidFill>
                <a:latin typeface="メイリオ"/>
                <a:cs typeface="メイリオ"/>
              </a:rPr>
              <a:t>3.</a:t>
            </a:r>
            <a:r>
              <a:rPr dirty="0" sz="600" spc="285">
                <a:solidFill>
                  <a:srgbClr val="201F1F"/>
                </a:solidFill>
                <a:latin typeface="メイリオ"/>
                <a:cs typeface="メイリオ"/>
              </a:rPr>
              <a:t> </a:t>
            </a:r>
            <a:r>
              <a:rPr dirty="0" sz="600">
                <a:solidFill>
                  <a:srgbClr val="201F1F"/>
                </a:solidFill>
                <a:latin typeface="メイリオ"/>
                <a:cs typeface="メイリオ"/>
              </a:rPr>
              <a:t>Booker</a:t>
            </a:r>
            <a:r>
              <a:rPr dirty="0" sz="600" spc="-35">
                <a:solidFill>
                  <a:srgbClr val="201F1F"/>
                </a:solidFill>
                <a:latin typeface="メイリオ"/>
                <a:cs typeface="メイリオ"/>
              </a:rPr>
              <a:t> </a:t>
            </a:r>
            <a:r>
              <a:rPr dirty="0" sz="600">
                <a:solidFill>
                  <a:srgbClr val="201F1F"/>
                </a:solidFill>
                <a:latin typeface="メイリオ"/>
                <a:cs typeface="メイリオ"/>
              </a:rPr>
              <a:t>LA,</a:t>
            </a:r>
            <a:r>
              <a:rPr dirty="0" sz="600" spc="-20">
                <a:solidFill>
                  <a:srgbClr val="201F1F"/>
                </a:solidFill>
                <a:latin typeface="メイリオ"/>
                <a:cs typeface="メイリオ"/>
              </a:rPr>
              <a:t> </a:t>
            </a:r>
            <a:r>
              <a:rPr dirty="0" sz="600">
                <a:solidFill>
                  <a:srgbClr val="201F1F"/>
                </a:solidFill>
                <a:latin typeface="メイリオ"/>
                <a:cs typeface="メイリオ"/>
              </a:rPr>
              <a:t>Magee</a:t>
            </a:r>
            <a:r>
              <a:rPr dirty="0" sz="600" spc="-20">
                <a:solidFill>
                  <a:srgbClr val="201F1F"/>
                </a:solidFill>
                <a:latin typeface="メイリオ"/>
                <a:cs typeface="メイリオ"/>
              </a:rPr>
              <a:t> </a:t>
            </a:r>
            <a:r>
              <a:rPr dirty="0" sz="600">
                <a:solidFill>
                  <a:srgbClr val="201F1F"/>
                </a:solidFill>
                <a:latin typeface="メイリオ"/>
                <a:cs typeface="メイリオ"/>
              </a:rPr>
              <a:t>M,</a:t>
            </a:r>
            <a:r>
              <a:rPr dirty="0" sz="600" spc="-30">
                <a:solidFill>
                  <a:srgbClr val="201F1F"/>
                </a:solidFill>
                <a:latin typeface="メイリオ"/>
                <a:cs typeface="メイリオ"/>
              </a:rPr>
              <a:t> </a:t>
            </a:r>
            <a:r>
              <a:rPr dirty="0" sz="600">
                <a:solidFill>
                  <a:srgbClr val="201F1F"/>
                </a:solidFill>
                <a:latin typeface="メイリオ"/>
                <a:cs typeface="メイリオ"/>
              </a:rPr>
              <a:t>Rajaratnam SMW,</a:t>
            </a:r>
            <a:r>
              <a:rPr dirty="0" sz="600" spc="-40">
                <a:solidFill>
                  <a:srgbClr val="201F1F"/>
                </a:solidFill>
                <a:latin typeface="メイリオ"/>
                <a:cs typeface="メイリオ"/>
              </a:rPr>
              <a:t> </a:t>
            </a:r>
            <a:r>
              <a:rPr dirty="0" sz="600">
                <a:solidFill>
                  <a:srgbClr val="201F1F"/>
                </a:solidFill>
                <a:latin typeface="メイリオ"/>
                <a:cs typeface="メイリオ"/>
              </a:rPr>
              <a:t>Sletten</a:t>
            </a:r>
            <a:r>
              <a:rPr dirty="0" sz="600" spc="-45">
                <a:solidFill>
                  <a:srgbClr val="201F1F"/>
                </a:solidFill>
                <a:latin typeface="メイリオ"/>
                <a:cs typeface="メイリオ"/>
              </a:rPr>
              <a:t> </a:t>
            </a:r>
            <a:r>
              <a:rPr dirty="0" sz="600">
                <a:solidFill>
                  <a:srgbClr val="201F1F"/>
                </a:solidFill>
                <a:latin typeface="メイリオ"/>
                <a:cs typeface="メイリオ"/>
              </a:rPr>
              <a:t>TL,</a:t>
            </a:r>
            <a:r>
              <a:rPr dirty="0" sz="600" spc="-15">
                <a:solidFill>
                  <a:srgbClr val="201F1F"/>
                </a:solidFill>
                <a:latin typeface="メイリオ"/>
                <a:cs typeface="メイリオ"/>
              </a:rPr>
              <a:t> </a:t>
            </a:r>
            <a:r>
              <a:rPr dirty="0" sz="600">
                <a:solidFill>
                  <a:srgbClr val="201F1F"/>
                </a:solidFill>
                <a:latin typeface="メイリオ"/>
                <a:cs typeface="メイリオ"/>
              </a:rPr>
              <a:t>Howard</a:t>
            </a:r>
            <a:r>
              <a:rPr dirty="0" sz="600" spc="-25">
                <a:solidFill>
                  <a:srgbClr val="201F1F"/>
                </a:solidFill>
                <a:latin typeface="メイリオ"/>
                <a:cs typeface="メイリオ"/>
              </a:rPr>
              <a:t> </a:t>
            </a:r>
            <a:r>
              <a:rPr dirty="0" sz="600">
                <a:solidFill>
                  <a:srgbClr val="201F1F"/>
                </a:solidFill>
                <a:latin typeface="メイリオ"/>
                <a:cs typeface="メイリオ"/>
              </a:rPr>
              <a:t>ME.</a:t>
            </a:r>
            <a:r>
              <a:rPr dirty="0" sz="600" spc="-15">
                <a:solidFill>
                  <a:srgbClr val="201F1F"/>
                </a:solidFill>
                <a:latin typeface="メイリオ"/>
                <a:cs typeface="メイリオ"/>
              </a:rPr>
              <a:t> </a:t>
            </a:r>
            <a:r>
              <a:rPr dirty="0" sz="600" spc="-10">
                <a:solidFill>
                  <a:srgbClr val="201F1F"/>
                </a:solidFill>
                <a:latin typeface="メイリオ"/>
                <a:cs typeface="メイリオ"/>
              </a:rPr>
              <a:t>Individual</a:t>
            </a:r>
            <a:r>
              <a:rPr dirty="0" sz="600" spc="500">
                <a:solidFill>
                  <a:srgbClr val="201F1F"/>
                </a:solidFill>
                <a:latin typeface="メイリオ"/>
                <a:cs typeface="メイリオ"/>
              </a:rPr>
              <a:t> </a:t>
            </a:r>
            <a:r>
              <a:rPr dirty="0" sz="600" spc="-10">
                <a:solidFill>
                  <a:srgbClr val="201F1F"/>
                </a:solidFill>
                <a:latin typeface="メイリオ"/>
                <a:cs typeface="メイリオ"/>
              </a:rPr>
              <a:t>vulnerability</a:t>
            </a:r>
            <a:r>
              <a:rPr dirty="0" sz="600" spc="-25">
                <a:solidFill>
                  <a:srgbClr val="201F1F"/>
                </a:solidFill>
                <a:latin typeface="メイリオ"/>
                <a:cs typeface="メイリオ"/>
              </a:rPr>
              <a:t> </a:t>
            </a:r>
            <a:r>
              <a:rPr dirty="0" sz="600">
                <a:solidFill>
                  <a:srgbClr val="201F1F"/>
                </a:solidFill>
                <a:latin typeface="メイリオ"/>
                <a:cs typeface="メイリオ"/>
              </a:rPr>
              <a:t>to</a:t>
            </a:r>
            <a:r>
              <a:rPr dirty="0" sz="600" spc="-20">
                <a:solidFill>
                  <a:srgbClr val="201F1F"/>
                </a:solidFill>
                <a:latin typeface="メイリオ"/>
                <a:cs typeface="メイリオ"/>
              </a:rPr>
              <a:t> </a:t>
            </a:r>
            <a:r>
              <a:rPr dirty="0" sz="600">
                <a:solidFill>
                  <a:srgbClr val="201F1F"/>
                </a:solidFill>
                <a:latin typeface="メイリオ"/>
                <a:cs typeface="メイリオ"/>
              </a:rPr>
              <a:t>insomnia,</a:t>
            </a:r>
            <a:r>
              <a:rPr dirty="0" sz="600" spc="-20">
                <a:solidFill>
                  <a:srgbClr val="201F1F"/>
                </a:solidFill>
                <a:latin typeface="メイリオ"/>
                <a:cs typeface="メイリオ"/>
              </a:rPr>
              <a:t> </a:t>
            </a:r>
            <a:r>
              <a:rPr dirty="0" sz="600">
                <a:solidFill>
                  <a:srgbClr val="201F1F"/>
                </a:solidFill>
                <a:latin typeface="メイリオ"/>
                <a:cs typeface="メイリオ"/>
              </a:rPr>
              <a:t>excessive</a:t>
            </a:r>
            <a:r>
              <a:rPr dirty="0" sz="600" spc="-10">
                <a:solidFill>
                  <a:srgbClr val="201F1F"/>
                </a:solidFill>
                <a:latin typeface="メイリオ"/>
                <a:cs typeface="メイリオ"/>
              </a:rPr>
              <a:t> </a:t>
            </a:r>
            <a:r>
              <a:rPr dirty="0" sz="600">
                <a:solidFill>
                  <a:srgbClr val="201F1F"/>
                </a:solidFill>
                <a:latin typeface="メイリオ"/>
                <a:cs typeface="メイリオ"/>
              </a:rPr>
              <a:t>sleepiness</a:t>
            </a:r>
            <a:r>
              <a:rPr dirty="0" sz="600" spc="-10">
                <a:solidFill>
                  <a:srgbClr val="201F1F"/>
                </a:solidFill>
                <a:latin typeface="メイリオ"/>
                <a:cs typeface="メイリオ"/>
              </a:rPr>
              <a:t> </a:t>
            </a:r>
            <a:r>
              <a:rPr dirty="0" sz="600">
                <a:solidFill>
                  <a:srgbClr val="201F1F"/>
                </a:solidFill>
                <a:latin typeface="メイリオ"/>
                <a:cs typeface="メイリオ"/>
              </a:rPr>
              <a:t>and</a:t>
            </a:r>
            <a:r>
              <a:rPr dirty="0" sz="600" spc="-15">
                <a:solidFill>
                  <a:srgbClr val="201F1F"/>
                </a:solidFill>
                <a:latin typeface="メイリオ"/>
                <a:cs typeface="メイリオ"/>
              </a:rPr>
              <a:t> </a:t>
            </a:r>
            <a:r>
              <a:rPr dirty="0" sz="600">
                <a:solidFill>
                  <a:srgbClr val="201F1F"/>
                </a:solidFill>
                <a:latin typeface="メイリオ"/>
                <a:cs typeface="メイリオ"/>
              </a:rPr>
              <a:t>shift</a:t>
            </a:r>
            <a:r>
              <a:rPr dirty="0" sz="600" spc="-25">
                <a:solidFill>
                  <a:srgbClr val="201F1F"/>
                </a:solidFill>
                <a:latin typeface="メイリオ"/>
                <a:cs typeface="メイリオ"/>
              </a:rPr>
              <a:t> </a:t>
            </a:r>
            <a:r>
              <a:rPr dirty="0" sz="600">
                <a:solidFill>
                  <a:srgbClr val="201F1F"/>
                </a:solidFill>
                <a:latin typeface="メイリオ"/>
                <a:cs typeface="メイリオ"/>
              </a:rPr>
              <a:t>work</a:t>
            </a:r>
            <a:r>
              <a:rPr dirty="0" sz="600" spc="-25">
                <a:solidFill>
                  <a:srgbClr val="201F1F"/>
                </a:solidFill>
                <a:latin typeface="メイリオ"/>
                <a:cs typeface="メイリオ"/>
              </a:rPr>
              <a:t> </a:t>
            </a:r>
            <a:r>
              <a:rPr dirty="0" sz="600" spc="-10">
                <a:solidFill>
                  <a:srgbClr val="201F1F"/>
                </a:solidFill>
                <a:latin typeface="メイリオ"/>
                <a:cs typeface="メイリオ"/>
              </a:rPr>
              <a:t>disorder</a:t>
            </a:r>
            <a:r>
              <a:rPr dirty="0" sz="600" spc="500">
                <a:solidFill>
                  <a:srgbClr val="201F1F"/>
                </a:solidFill>
                <a:latin typeface="メイリオ"/>
                <a:cs typeface="メイリオ"/>
              </a:rPr>
              <a:t> </a:t>
            </a:r>
            <a:r>
              <a:rPr dirty="0" sz="600">
                <a:solidFill>
                  <a:srgbClr val="201F1F"/>
                </a:solidFill>
                <a:latin typeface="メイリオ"/>
                <a:cs typeface="メイリオ"/>
              </a:rPr>
              <a:t>amongst</a:t>
            </a:r>
            <a:r>
              <a:rPr dirty="0" sz="600" spc="-15">
                <a:solidFill>
                  <a:srgbClr val="201F1F"/>
                </a:solidFill>
                <a:latin typeface="メイリオ"/>
                <a:cs typeface="メイリオ"/>
              </a:rPr>
              <a:t> </a:t>
            </a:r>
            <a:r>
              <a:rPr dirty="0" sz="600" spc="-10">
                <a:solidFill>
                  <a:srgbClr val="201F1F"/>
                </a:solidFill>
                <a:latin typeface="メイリオ"/>
                <a:cs typeface="メイリオ"/>
              </a:rPr>
              <a:t>healthcare </a:t>
            </a:r>
            <a:r>
              <a:rPr dirty="0" sz="600">
                <a:solidFill>
                  <a:srgbClr val="201F1F"/>
                </a:solidFill>
                <a:latin typeface="メイリオ"/>
                <a:cs typeface="メイリオ"/>
              </a:rPr>
              <a:t>shift</a:t>
            </a:r>
            <a:r>
              <a:rPr dirty="0" sz="600" spc="-25">
                <a:solidFill>
                  <a:srgbClr val="201F1F"/>
                </a:solidFill>
                <a:latin typeface="メイリオ"/>
                <a:cs typeface="メイリオ"/>
              </a:rPr>
              <a:t> </a:t>
            </a:r>
            <a:r>
              <a:rPr dirty="0" sz="600">
                <a:solidFill>
                  <a:srgbClr val="201F1F"/>
                </a:solidFill>
                <a:latin typeface="メイリオ"/>
                <a:cs typeface="メイリオ"/>
              </a:rPr>
              <a:t>workers.</a:t>
            </a:r>
            <a:r>
              <a:rPr dirty="0" sz="600" spc="-25">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systematic</a:t>
            </a:r>
            <a:r>
              <a:rPr dirty="0" sz="600" spc="-25">
                <a:solidFill>
                  <a:srgbClr val="201F1F"/>
                </a:solidFill>
                <a:latin typeface="メイリオ"/>
                <a:cs typeface="メイリオ"/>
              </a:rPr>
              <a:t> </a:t>
            </a:r>
            <a:r>
              <a:rPr dirty="0" sz="600">
                <a:solidFill>
                  <a:srgbClr val="201F1F"/>
                </a:solidFill>
                <a:latin typeface="メイリオ"/>
                <a:cs typeface="メイリオ"/>
              </a:rPr>
              <a:t>review.</a:t>
            </a:r>
            <a:r>
              <a:rPr dirty="0" sz="600" spc="-20">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Med</a:t>
            </a:r>
            <a:r>
              <a:rPr dirty="0" sz="600" spc="-15">
                <a:solidFill>
                  <a:srgbClr val="201F1F"/>
                </a:solidFill>
                <a:latin typeface="メイリオ"/>
                <a:cs typeface="メイリオ"/>
              </a:rPr>
              <a:t> </a:t>
            </a:r>
            <a:r>
              <a:rPr dirty="0" sz="600">
                <a:solidFill>
                  <a:srgbClr val="201F1F"/>
                </a:solidFill>
                <a:latin typeface="メイリオ"/>
                <a:cs typeface="メイリオ"/>
              </a:rPr>
              <a:t>Rev</a:t>
            </a:r>
            <a:r>
              <a:rPr dirty="0" sz="600" spc="-15">
                <a:solidFill>
                  <a:srgbClr val="201F1F"/>
                </a:solidFill>
                <a:latin typeface="メイリオ"/>
                <a:cs typeface="メイリオ"/>
              </a:rPr>
              <a:t> </a:t>
            </a:r>
            <a:r>
              <a:rPr dirty="0" sz="600" spc="-25">
                <a:solidFill>
                  <a:srgbClr val="201F1F"/>
                </a:solidFill>
                <a:latin typeface="メイリオ"/>
                <a:cs typeface="メイリオ"/>
              </a:rPr>
              <a:t>41:</a:t>
            </a:r>
            <a:r>
              <a:rPr dirty="0" sz="600" spc="500">
                <a:solidFill>
                  <a:srgbClr val="201F1F"/>
                </a:solidFill>
                <a:latin typeface="メイリオ"/>
                <a:cs typeface="メイリオ"/>
              </a:rPr>
              <a:t> </a:t>
            </a:r>
            <a:r>
              <a:rPr dirty="0" sz="600" spc="-10">
                <a:solidFill>
                  <a:srgbClr val="201F1F"/>
                </a:solidFill>
                <a:latin typeface="メイリオ"/>
                <a:cs typeface="メイリオ"/>
              </a:rPr>
              <a:t>220-</a:t>
            </a:r>
            <a:r>
              <a:rPr dirty="0" sz="600">
                <a:solidFill>
                  <a:srgbClr val="201F1F"/>
                </a:solidFill>
                <a:latin typeface="メイリオ"/>
                <a:cs typeface="メイリオ"/>
              </a:rPr>
              <a:t>233, </a:t>
            </a:r>
            <a:r>
              <a:rPr dirty="0" sz="600" spc="-10">
                <a:solidFill>
                  <a:srgbClr val="201F1F"/>
                </a:solidFill>
                <a:latin typeface="メイリオ"/>
                <a:cs typeface="メイリオ"/>
              </a:rPr>
              <a:t>2018.</a:t>
            </a:r>
            <a:endParaRPr sz="600">
              <a:latin typeface="メイリオ"/>
              <a:cs typeface="メイリオ"/>
            </a:endParaRPr>
          </a:p>
          <a:p>
            <a:pPr marL="169545" marR="78740" indent="-144780">
              <a:lnSpc>
                <a:spcPct val="100000"/>
              </a:lnSpc>
              <a:spcBef>
                <a:spcPts val="395"/>
              </a:spcBef>
            </a:pPr>
            <a:r>
              <a:rPr dirty="0" sz="600">
                <a:solidFill>
                  <a:srgbClr val="201F1F"/>
                </a:solidFill>
                <a:latin typeface="メイリオ"/>
                <a:cs typeface="メイリオ"/>
              </a:rPr>
              <a:t>4.</a:t>
            </a:r>
            <a:r>
              <a:rPr dirty="0" sz="600" spc="300">
                <a:solidFill>
                  <a:srgbClr val="201F1F"/>
                </a:solidFill>
                <a:latin typeface="メイリオ"/>
                <a:cs typeface="メイリオ"/>
              </a:rPr>
              <a:t> </a:t>
            </a:r>
            <a:r>
              <a:rPr dirty="0" sz="600">
                <a:solidFill>
                  <a:srgbClr val="201F1F"/>
                </a:solidFill>
                <a:latin typeface="メイリオ"/>
                <a:cs typeface="メイリオ"/>
              </a:rPr>
              <a:t>Ohayon</a:t>
            </a:r>
            <a:r>
              <a:rPr dirty="0" sz="600" spc="-10">
                <a:solidFill>
                  <a:srgbClr val="201F1F"/>
                </a:solidFill>
                <a:latin typeface="メイリオ"/>
                <a:cs typeface="メイリオ"/>
              </a:rPr>
              <a:t> </a:t>
            </a:r>
            <a:r>
              <a:rPr dirty="0" sz="600">
                <a:solidFill>
                  <a:srgbClr val="201F1F"/>
                </a:solidFill>
                <a:latin typeface="メイリオ"/>
                <a:cs typeface="メイリオ"/>
              </a:rPr>
              <a:t>MM,</a:t>
            </a:r>
            <a:r>
              <a:rPr dirty="0" sz="600" spc="-25">
                <a:solidFill>
                  <a:srgbClr val="201F1F"/>
                </a:solidFill>
                <a:latin typeface="メイリオ"/>
                <a:cs typeface="メイリオ"/>
              </a:rPr>
              <a:t> </a:t>
            </a:r>
            <a:r>
              <a:rPr dirty="0" sz="600">
                <a:solidFill>
                  <a:srgbClr val="201F1F"/>
                </a:solidFill>
                <a:latin typeface="メイリオ"/>
                <a:cs typeface="メイリオ"/>
              </a:rPr>
              <a:t>Roth</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10">
                <a:solidFill>
                  <a:srgbClr val="201F1F"/>
                </a:solidFill>
                <a:latin typeface="メイリオ"/>
                <a:cs typeface="メイリオ"/>
              </a:rPr>
              <a:t> </a:t>
            </a:r>
            <a:r>
              <a:rPr dirty="0" sz="600">
                <a:solidFill>
                  <a:srgbClr val="201F1F"/>
                </a:solidFill>
                <a:latin typeface="メイリオ"/>
                <a:cs typeface="メイリオ"/>
              </a:rPr>
              <a:t>What</a:t>
            </a:r>
            <a:r>
              <a:rPr dirty="0" sz="600" spc="-20">
                <a:solidFill>
                  <a:srgbClr val="201F1F"/>
                </a:solidFill>
                <a:latin typeface="メイリオ"/>
                <a:cs typeface="メイリオ"/>
              </a:rPr>
              <a:t> </a:t>
            </a:r>
            <a:r>
              <a:rPr dirty="0" sz="600">
                <a:solidFill>
                  <a:srgbClr val="201F1F"/>
                </a:solidFill>
                <a:latin typeface="メイリオ"/>
                <a:cs typeface="メイリオ"/>
              </a:rPr>
              <a:t>are</a:t>
            </a:r>
            <a:r>
              <a:rPr dirty="0" sz="600" spc="-30">
                <a:solidFill>
                  <a:srgbClr val="201F1F"/>
                </a:solidFill>
                <a:latin typeface="メイリオ"/>
                <a:cs typeface="メイリオ"/>
              </a:rPr>
              <a:t> </a:t>
            </a:r>
            <a:r>
              <a:rPr dirty="0" sz="600">
                <a:solidFill>
                  <a:srgbClr val="201F1F"/>
                </a:solidFill>
                <a:latin typeface="メイリオ"/>
                <a:cs typeface="メイリオ"/>
              </a:rPr>
              <a:t>the</a:t>
            </a:r>
            <a:r>
              <a:rPr dirty="0" sz="600" spc="-15">
                <a:solidFill>
                  <a:srgbClr val="201F1F"/>
                </a:solidFill>
                <a:latin typeface="メイリオ"/>
                <a:cs typeface="メイリオ"/>
              </a:rPr>
              <a:t> </a:t>
            </a:r>
            <a:r>
              <a:rPr dirty="0" sz="600">
                <a:solidFill>
                  <a:srgbClr val="201F1F"/>
                </a:solidFill>
                <a:latin typeface="メイリオ"/>
                <a:cs typeface="メイリオ"/>
              </a:rPr>
              <a:t>contributing</a:t>
            </a:r>
            <a:r>
              <a:rPr dirty="0" sz="600" spc="-20">
                <a:solidFill>
                  <a:srgbClr val="201F1F"/>
                </a:solidFill>
                <a:latin typeface="メイリオ"/>
                <a:cs typeface="メイリオ"/>
              </a:rPr>
              <a:t> </a:t>
            </a:r>
            <a:r>
              <a:rPr dirty="0" sz="600">
                <a:solidFill>
                  <a:srgbClr val="201F1F"/>
                </a:solidFill>
                <a:latin typeface="メイリオ"/>
                <a:cs typeface="メイリオ"/>
              </a:rPr>
              <a:t>factors</a:t>
            </a:r>
            <a:r>
              <a:rPr dirty="0" sz="600" spc="-30">
                <a:solidFill>
                  <a:srgbClr val="201F1F"/>
                </a:solidFill>
                <a:latin typeface="メイリオ"/>
                <a:cs typeface="メイリオ"/>
              </a:rPr>
              <a:t> </a:t>
            </a:r>
            <a:r>
              <a:rPr dirty="0" sz="600">
                <a:solidFill>
                  <a:srgbClr val="201F1F"/>
                </a:solidFill>
                <a:latin typeface="メイリオ"/>
                <a:cs typeface="メイリオ"/>
              </a:rPr>
              <a:t>for</a:t>
            </a:r>
            <a:r>
              <a:rPr dirty="0" sz="600" spc="-25">
                <a:solidFill>
                  <a:srgbClr val="201F1F"/>
                </a:solidFill>
                <a:latin typeface="メイリオ"/>
                <a:cs typeface="メイリオ"/>
              </a:rPr>
              <a:t> </a:t>
            </a:r>
            <a:r>
              <a:rPr dirty="0" sz="600">
                <a:solidFill>
                  <a:srgbClr val="201F1F"/>
                </a:solidFill>
                <a:latin typeface="メイリオ"/>
                <a:cs typeface="メイリオ"/>
              </a:rPr>
              <a:t>insomnia</a:t>
            </a:r>
            <a:r>
              <a:rPr dirty="0" sz="600" spc="-20">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spc="-25">
                <a:solidFill>
                  <a:srgbClr val="201F1F"/>
                </a:solidFill>
                <a:latin typeface="メイリオ"/>
                <a:cs typeface="メイリオ"/>
              </a:rPr>
              <a:t>the</a:t>
            </a:r>
            <a:r>
              <a:rPr dirty="0" sz="600" spc="500">
                <a:solidFill>
                  <a:srgbClr val="201F1F"/>
                </a:solidFill>
                <a:latin typeface="メイリオ"/>
                <a:cs typeface="メイリオ"/>
              </a:rPr>
              <a:t> </a:t>
            </a:r>
            <a:r>
              <a:rPr dirty="0" sz="600">
                <a:solidFill>
                  <a:srgbClr val="201F1F"/>
                </a:solidFill>
                <a:latin typeface="メイリオ"/>
                <a:cs typeface="メイリオ"/>
              </a:rPr>
              <a:t>general</a:t>
            </a:r>
            <a:r>
              <a:rPr dirty="0" sz="600" spc="-20">
                <a:solidFill>
                  <a:srgbClr val="201F1F"/>
                </a:solidFill>
                <a:latin typeface="メイリオ"/>
                <a:cs typeface="メイリオ"/>
              </a:rPr>
              <a:t> </a:t>
            </a:r>
            <a:r>
              <a:rPr dirty="0" sz="600">
                <a:solidFill>
                  <a:srgbClr val="201F1F"/>
                </a:solidFill>
                <a:latin typeface="メイリオ"/>
                <a:cs typeface="メイリオ"/>
              </a:rPr>
              <a:t>population?</a:t>
            </a:r>
            <a:r>
              <a:rPr dirty="0" sz="600" spc="-30">
                <a:solidFill>
                  <a:srgbClr val="201F1F"/>
                </a:solidFill>
                <a:latin typeface="メイリオ"/>
                <a:cs typeface="メイリオ"/>
              </a:rPr>
              <a:t> </a:t>
            </a:r>
            <a:r>
              <a:rPr dirty="0" sz="600">
                <a:solidFill>
                  <a:srgbClr val="201F1F"/>
                </a:solidFill>
                <a:latin typeface="メイリオ"/>
                <a:cs typeface="メイリオ"/>
              </a:rPr>
              <a:t>J</a:t>
            </a:r>
            <a:r>
              <a:rPr dirty="0" sz="600" spc="-35">
                <a:solidFill>
                  <a:srgbClr val="201F1F"/>
                </a:solidFill>
                <a:latin typeface="メイリオ"/>
                <a:cs typeface="メイリオ"/>
              </a:rPr>
              <a:t> </a:t>
            </a:r>
            <a:r>
              <a:rPr dirty="0" sz="600">
                <a:solidFill>
                  <a:srgbClr val="201F1F"/>
                </a:solidFill>
                <a:latin typeface="メイリオ"/>
                <a:cs typeface="メイリオ"/>
              </a:rPr>
              <a:t>Psychosom</a:t>
            </a:r>
            <a:r>
              <a:rPr dirty="0" sz="600" spc="-5">
                <a:solidFill>
                  <a:srgbClr val="201F1F"/>
                </a:solidFill>
                <a:latin typeface="メイリオ"/>
                <a:cs typeface="メイリオ"/>
              </a:rPr>
              <a:t> </a:t>
            </a:r>
            <a:r>
              <a:rPr dirty="0" sz="600">
                <a:solidFill>
                  <a:srgbClr val="201F1F"/>
                </a:solidFill>
                <a:latin typeface="メイリオ"/>
                <a:cs typeface="メイリオ"/>
              </a:rPr>
              <a:t>Res</a:t>
            </a:r>
            <a:r>
              <a:rPr dirty="0" sz="600" spc="-20">
                <a:solidFill>
                  <a:srgbClr val="201F1F"/>
                </a:solidFill>
                <a:latin typeface="メイリオ"/>
                <a:cs typeface="メイリオ"/>
              </a:rPr>
              <a:t> </a:t>
            </a:r>
            <a:r>
              <a:rPr dirty="0" sz="600">
                <a:solidFill>
                  <a:srgbClr val="201F1F"/>
                </a:solidFill>
                <a:latin typeface="メイリオ"/>
                <a:cs typeface="メイリオ"/>
              </a:rPr>
              <a:t>51:</a:t>
            </a:r>
            <a:r>
              <a:rPr dirty="0" sz="600" spc="-20">
                <a:solidFill>
                  <a:srgbClr val="201F1F"/>
                </a:solidFill>
                <a:latin typeface="メイリオ"/>
                <a:cs typeface="メイリオ"/>
              </a:rPr>
              <a:t> </a:t>
            </a:r>
            <a:r>
              <a:rPr dirty="0" sz="600" spc="-10">
                <a:solidFill>
                  <a:srgbClr val="201F1F"/>
                </a:solidFill>
                <a:latin typeface="メイリオ"/>
                <a:cs typeface="メイリオ"/>
              </a:rPr>
              <a:t>745-</a:t>
            </a:r>
            <a:r>
              <a:rPr dirty="0" sz="600">
                <a:solidFill>
                  <a:srgbClr val="201F1F"/>
                </a:solidFill>
                <a:latin typeface="メイリオ"/>
                <a:cs typeface="メイリオ"/>
              </a:rPr>
              <a:t>755,</a:t>
            </a:r>
            <a:r>
              <a:rPr dirty="0" sz="600" spc="-10">
                <a:solidFill>
                  <a:srgbClr val="201F1F"/>
                </a:solidFill>
                <a:latin typeface="メイリオ"/>
                <a:cs typeface="メイリオ"/>
              </a:rPr>
              <a:t> 2001.</a:t>
            </a:r>
            <a:endParaRPr sz="600">
              <a:latin typeface="メイリオ"/>
              <a:cs typeface="メイリオ"/>
            </a:endParaRPr>
          </a:p>
          <a:p>
            <a:pPr marL="169545" marR="5080" indent="-144780">
              <a:lnSpc>
                <a:spcPct val="100000"/>
              </a:lnSpc>
              <a:spcBef>
                <a:spcPts val="409"/>
              </a:spcBef>
            </a:pPr>
            <a:r>
              <a:rPr dirty="0" sz="600">
                <a:solidFill>
                  <a:srgbClr val="201F1F"/>
                </a:solidFill>
                <a:latin typeface="メイリオ"/>
                <a:cs typeface="メイリオ"/>
              </a:rPr>
              <a:t>5.</a:t>
            </a:r>
            <a:r>
              <a:rPr dirty="0" sz="600" spc="310">
                <a:solidFill>
                  <a:srgbClr val="201F1F"/>
                </a:solidFill>
                <a:latin typeface="メイリオ"/>
                <a:cs typeface="メイリオ"/>
              </a:rPr>
              <a:t> </a:t>
            </a:r>
            <a:r>
              <a:rPr dirty="0" sz="600" spc="-10">
                <a:solidFill>
                  <a:srgbClr val="201F1F"/>
                </a:solidFill>
                <a:latin typeface="メイリオ"/>
                <a:cs typeface="メイリオ"/>
              </a:rPr>
              <a:t>Gurubhagavatula </a:t>
            </a:r>
            <a:r>
              <a:rPr dirty="0" sz="600">
                <a:solidFill>
                  <a:srgbClr val="201F1F"/>
                </a:solidFill>
                <a:latin typeface="メイリオ"/>
                <a:cs typeface="メイリオ"/>
              </a:rPr>
              <a:t>I,</a:t>
            </a:r>
            <a:r>
              <a:rPr dirty="0" sz="600" spc="-20">
                <a:solidFill>
                  <a:srgbClr val="201F1F"/>
                </a:solidFill>
                <a:latin typeface="メイリオ"/>
                <a:cs typeface="メイリオ"/>
              </a:rPr>
              <a:t> </a:t>
            </a:r>
            <a:r>
              <a:rPr dirty="0" sz="600">
                <a:solidFill>
                  <a:srgbClr val="201F1F"/>
                </a:solidFill>
                <a:latin typeface="メイリオ"/>
                <a:cs typeface="メイリオ"/>
              </a:rPr>
              <a:t>Barger</a:t>
            </a:r>
            <a:r>
              <a:rPr dirty="0" sz="600" spc="-10">
                <a:solidFill>
                  <a:srgbClr val="201F1F"/>
                </a:solidFill>
                <a:latin typeface="メイリオ"/>
                <a:cs typeface="メイリオ"/>
              </a:rPr>
              <a:t> </a:t>
            </a:r>
            <a:r>
              <a:rPr dirty="0" sz="600">
                <a:solidFill>
                  <a:srgbClr val="201F1F"/>
                </a:solidFill>
                <a:latin typeface="メイリオ"/>
                <a:cs typeface="メイリオ"/>
              </a:rPr>
              <a:t>LK,</a:t>
            </a:r>
            <a:r>
              <a:rPr dirty="0" sz="600" spc="-20">
                <a:solidFill>
                  <a:srgbClr val="201F1F"/>
                </a:solidFill>
                <a:latin typeface="メイリオ"/>
                <a:cs typeface="メイリオ"/>
              </a:rPr>
              <a:t> </a:t>
            </a:r>
            <a:r>
              <a:rPr dirty="0" sz="600">
                <a:solidFill>
                  <a:srgbClr val="201F1F"/>
                </a:solidFill>
                <a:latin typeface="メイリオ"/>
                <a:cs typeface="メイリオ"/>
              </a:rPr>
              <a:t>Barnes</a:t>
            </a:r>
            <a:r>
              <a:rPr dirty="0" sz="600" spc="-10">
                <a:solidFill>
                  <a:srgbClr val="201F1F"/>
                </a:solidFill>
                <a:latin typeface="メイリオ"/>
                <a:cs typeface="メイリオ"/>
              </a:rPr>
              <a:t> </a:t>
            </a:r>
            <a:r>
              <a:rPr dirty="0" sz="600">
                <a:solidFill>
                  <a:srgbClr val="201F1F"/>
                </a:solidFill>
                <a:latin typeface="メイリオ"/>
                <a:cs typeface="メイリオ"/>
              </a:rPr>
              <a:t>CM,</a:t>
            </a:r>
            <a:r>
              <a:rPr dirty="0" sz="600" spc="-10">
                <a:solidFill>
                  <a:srgbClr val="201F1F"/>
                </a:solidFill>
                <a:latin typeface="メイリオ"/>
                <a:cs typeface="メイリオ"/>
              </a:rPr>
              <a:t> </a:t>
            </a:r>
            <a:r>
              <a:rPr dirty="0" sz="600">
                <a:solidFill>
                  <a:srgbClr val="201F1F"/>
                </a:solidFill>
                <a:latin typeface="メイリオ"/>
                <a:cs typeface="メイリオ"/>
              </a:rPr>
              <a:t>Basner</a:t>
            </a:r>
            <a:r>
              <a:rPr dirty="0" sz="600" spc="-10">
                <a:solidFill>
                  <a:srgbClr val="201F1F"/>
                </a:solidFill>
                <a:latin typeface="メイリオ"/>
                <a:cs typeface="メイリオ"/>
              </a:rPr>
              <a:t> </a:t>
            </a:r>
            <a:r>
              <a:rPr dirty="0" sz="600">
                <a:solidFill>
                  <a:srgbClr val="201F1F"/>
                </a:solidFill>
                <a:latin typeface="メイリオ"/>
                <a:cs typeface="メイリオ"/>
              </a:rPr>
              <a:t>M,</a:t>
            </a:r>
            <a:r>
              <a:rPr dirty="0" sz="600" spc="-20">
                <a:solidFill>
                  <a:srgbClr val="201F1F"/>
                </a:solidFill>
                <a:latin typeface="メイリオ"/>
                <a:cs typeface="メイリオ"/>
              </a:rPr>
              <a:t> </a:t>
            </a:r>
            <a:r>
              <a:rPr dirty="0" sz="600">
                <a:solidFill>
                  <a:srgbClr val="201F1F"/>
                </a:solidFill>
                <a:latin typeface="メイリオ"/>
                <a:cs typeface="メイリオ"/>
              </a:rPr>
              <a:t>Boivin</a:t>
            </a:r>
            <a:r>
              <a:rPr dirty="0" sz="600" spc="-10">
                <a:solidFill>
                  <a:srgbClr val="201F1F"/>
                </a:solidFill>
                <a:latin typeface="メイリオ"/>
                <a:cs typeface="メイリオ"/>
              </a:rPr>
              <a:t> </a:t>
            </a:r>
            <a:r>
              <a:rPr dirty="0" sz="600">
                <a:solidFill>
                  <a:srgbClr val="201F1F"/>
                </a:solidFill>
                <a:latin typeface="メイリオ"/>
                <a:cs typeface="メイリオ"/>
              </a:rPr>
              <a:t>DB,</a:t>
            </a:r>
            <a:r>
              <a:rPr dirty="0" sz="600" spc="-20">
                <a:solidFill>
                  <a:srgbClr val="201F1F"/>
                </a:solidFill>
                <a:latin typeface="メイリオ"/>
                <a:cs typeface="メイリオ"/>
              </a:rPr>
              <a:t> </a:t>
            </a:r>
            <a:r>
              <a:rPr dirty="0" sz="600">
                <a:solidFill>
                  <a:srgbClr val="201F1F"/>
                </a:solidFill>
                <a:latin typeface="メイリオ"/>
                <a:cs typeface="メイリオ"/>
              </a:rPr>
              <a:t>Dawson</a:t>
            </a:r>
            <a:r>
              <a:rPr dirty="0" sz="600" spc="-15">
                <a:solidFill>
                  <a:srgbClr val="201F1F"/>
                </a:solidFill>
                <a:latin typeface="メイリオ"/>
                <a:cs typeface="メイリオ"/>
              </a:rPr>
              <a:t> </a:t>
            </a:r>
            <a:r>
              <a:rPr dirty="0" sz="600" spc="-25">
                <a:solidFill>
                  <a:srgbClr val="201F1F"/>
                </a:solidFill>
                <a:latin typeface="メイリオ"/>
                <a:cs typeface="メイリオ"/>
              </a:rPr>
              <a:t>D,</a:t>
            </a:r>
            <a:r>
              <a:rPr dirty="0" sz="600" spc="500">
                <a:solidFill>
                  <a:srgbClr val="201F1F"/>
                </a:solidFill>
                <a:latin typeface="メイリオ"/>
                <a:cs typeface="メイリオ"/>
              </a:rPr>
              <a:t> </a:t>
            </a:r>
            <a:r>
              <a:rPr dirty="0" sz="600">
                <a:solidFill>
                  <a:srgbClr val="201F1F"/>
                </a:solidFill>
                <a:latin typeface="メイリオ"/>
                <a:cs typeface="メイリオ"/>
              </a:rPr>
              <a:t>Drake</a:t>
            </a:r>
            <a:r>
              <a:rPr dirty="0" sz="600" spc="-25">
                <a:solidFill>
                  <a:srgbClr val="201F1F"/>
                </a:solidFill>
                <a:latin typeface="メイリオ"/>
                <a:cs typeface="メイリオ"/>
              </a:rPr>
              <a:t> </a:t>
            </a:r>
            <a:r>
              <a:rPr dirty="0" sz="600">
                <a:solidFill>
                  <a:srgbClr val="201F1F"/>
                </a:solidFill>
                <a:latin typeface="メイリオ"/>
                <a:cs typeface="メイリオ"/>
              </a:rPr>
              <a:t>CL,</a:t>
            </a:r>
            <a:r>
              <a:rPr dirty="0" sz="600" spc="-15">
                <a:solidFill>
                  <a:srgbClr val="201F1F"/>
                </a:solidFill>
                <a:latin typeface="メイリオ"/>
                <a:cs typeface="メイリオ"/>
              </a:rPr>
              <a:t> </a:t>
            </a:r>
            <a:r>
              <a:rPr dirty="0" sz="600" spc="-10">
                <a:solidFill>
                  <a:srgbClr val="201F1F"/>
                </a:solidFill>
                <a:latin typeface="メイリオ"/>
                <a:cs typeface="メイリオ"/>
              </a:rPr>
              <a:t>Flynn-</a:t>
            </a:r>
            <a:r>
              <a:rPr dirty="0" sz="600">
                <a:solidFill>
                  <a:srgbClr val="201F1F"/>
                </a:solidFill>
                <a:latin typeface="メイリオ"/>
                <a:cs typeface="メイリオ"/>
              </a:rPr>
              <a:t>Evans</a:t>
            </a:r>
            <a:r>
              <a:rPr dirty="0" sz="600" spc="-5">
                <a:solidFill>
                  <a:srgbClr val="201F1F"/>
                </a:solidFill>
                <a:latin typeface="メイリオ"/>
                <a:cs typeface="メイリオ"/>
              </a:rPr>
              <a:t> </a:t>
            </a:r>
            <a:r>
              <a:rPr dirty="0" sz="600">
                <a:solidFill>
                  <a:srgbClr val="201F1F"/>
                </a:solidFill>
                <a:latin typeface="メイリオ"/>
                <a:cs typeface="メイリオ"/>
              </a:rPr>
              <a:t>EE,</a:t>
            </a:r>
            <a:r>
              <a:rPr dirty="0" sz="600" spc="5">
                <a:solidFill>
                  <a:srgbClr val="201F1F"/>
                </a:solidFill>
                <a:latin typeface="メイリオ"/>
                <a:cs typeface="メイリオ"/>
              </a:rPr>
              <a:t> </a:t>
            </a:r>
            <a:r>
              <a:rPr dirty="0" sz="600">
                <a:solidFill>
                  <a:srgbClr val="201F1F"/>
                </a:solidFill>
                <a:latin typeface="メイリオ"/>
                <a:cs typeface="メイリオ"/>
              </a:rPr>
              <a:t>Mysliwiec</a:t>
            </a:r>
            <a:r>
              <a:rPr dirty="0" sz="600" spc="-45">
                <a:solidFill>
                  <a:srgbClr val="201F1F"/>
                </a:solidFill>
                <a:latin typeface="メイリオ"/>
                <a:cs typeface="メイリオ"/>
              </a:rPr>
              <a:t> </a:t>
            </a:r>
            <a:r>
              <a:rPr dirty="0" sz="600">
                <a:solidFill>
                  <a:srgbClr val="201F1F"/>
                </a:solidFill>
                <a:latin typeface="メイリオ"/>
                <a:cs typeface="メイリオ"/>
              </a:rPr>
              <a:t>V,</a:t>
            </a:r>
            <a:r>
              <a:rPr dirty="0" sz="600" spc="-5">
                <a:solidFill>
                  <a:srgbClr val="201F1F"/>
                </a:solidFill>
                <a:latin typeface="メイリオ"/>
                <a:cs typeface="メイリオ"/>
              </a:rPr>
              <a:t> </a:t>
            </a:r>
            <a:r>
              <a:rPr dirty="0" sz="600" spc="-10">
                <a:solidFill>
                  <a:srgbClr val="201F1F"/>
                </a:solidFill>
                <a:latin typeface="メイリオ"/>
                <a:cs typeface="メイリオ"/>
              </a:rPr>
              <a:t>Patterson</a:t>
            </a:r>
            <a:r>
              <a:rPr dirty="0" sz="600" spc="-5">
                <a:solidFill>
                  <a:srgbClr val="201F1F"/>
                </a:solidFill>
                <a:latin typeface="メイリオ"/>
                <a:cs typeface="メイリオ"/>
              </a:rPr>
              <a:t> </a:t>
            </a:r>
            <a:r>
              <a:rPr dirty="0" sz="600">
                <a:solidFill>
                  <a:srgbClr val="201F1F"/>
                </a:solidFill>
                <a:latin typeface="メイリオ"/>
                <a:cs typeface="メイリオ"/>
              </a:rPr>
              <a:t>PD, et</a:t>
            </a:r>
            <a:r>
              <a:rPr dirty="0" sz="600" spc="-5">
                <a:solidFill>
                  <a:srgbClr val="201F1F"/>
                </a:solidFill>
                <a:latin typeface="メイリオ"/>
                <a:cs typeface="メイリオ"/>
              </a:rPr>
              <a:t> </a:t>
            </a:r>
            <a:r>
              <a:rPr dirty="0" sz="600">
                <a:solidFill>
                  <a:srgbClr val="201F1F"/>
                </a:solidFill>
                <a:latin typeface="メイリオ"/>
                <a:cs typeface="メイリオ"/>
              </a:rPr>
              <a:t>al.</a:t>
            </a:r>
            <a:r>
              <a:rPr dirty="0" sz="600" spc="-20">
                <a:solidFill>
                  <a:srgbClr val="201F1F"/>
                </a:solidFill>
                <a:latin typeface="メイリオ"/>
                <a:cs typeface="メイリオ"/>
              </a:rPr>
              <a:t> </a:t>
            </a:r>
            <a:r>
              <a:rPr dirty="0" sz="600" spc="-10">
                <a:solidFill>
                  <a:srgbClr val="201F1F"/>
                </a:solidFill>
                <a:latin typeface="メイリオ"/>
                <a:cs typeface="メイリオ"/>
              </a:rPr>
              <a:t>Guiding</a:t>
            </a:r>
            <a:r>
              <a:rPr dirty="0" sz="600" spc="500">
                <a:solidFill>
                  <a:srgbClr val="201F1F"/>
                </a:solidFill>
                <a:latin typeface="メイリオ"/>
                <a:cs typeface="メイリオ"/>
              </a:rPr>
              <a:t> </a:t>
            </a:r>
            <a:r>
              <a:rPr dirty="0" sz="600">
                <a:solidFill>
                  <a:srgbClr val="201F1F"/>
                </a:solidFill>
                <a:latin typeface="メイリオ"/>
                <a:cs typeface="メイリオ"/>
              </a:rPr>
              <a:t>principles</a:t>
            </a:r>
            <a:r>
              <a:rPr dirty="0" sz="600" spc="-30">
                <a:solidFill>
                  <a:srgbClr val="201F1F"/>
                </a:solidFill>
                <a:latin typeface="メイリオ"/>
                <a:cs typeface="メイリオ"/>
              </a:rPr>
              <a:t> </a:t>
            </a:r>
            <a:r>
              <a:rPr dirty="0" sz="600">
                <a:solidFill>
                  <a:srgbClr val="201F1F"/>
                </a:solidFill>
                <a:latin typeface="メイリオ"/>
                <a:cs typeface="メイリオ"/>
              </a:rPr>
              <a:t>for</a:t>
            </a:r>
            <a:r>
              <a:rPr dirty="0" sz="600" spc="-30">
                <a:solidFill>
                  <a:srgbClr val="201F1F"/>
                </a:solidFill>
                <a:latin typeface="メイリオ"/>
                <a:cs typeface="メイリオ"/>
              </a:rPr>
              <a:t> </a:t>
            </a:r>
            <a:r>
              <a:rPr dirty="0" sz="600">
                <a:solidFill>
                  <a:srgbClr val="201F1F"/>
                </a:solidFill>
                <a:latin typeface="メイリオ"/>
                <a:cs typeface="メイリオ"/>
              </a:rPr>
              <a:t>determining</a:t>
            </a:r>
            <a:r>
              <a:rPr dirty="0" sz="600" spc="-20">
                <a:solidFill>
                  <a:srgbClr val="201F1F"/>
                </a:solidFill>
                <a:latin typeface="メイリオ"/>
                <a:cs typeface="メイリオ"/>
              </a:rPr>
              <a:t> </a:t>
            </a:r>
            <a:r>
              <a:rPr dirty="0" sz="600">
                <a:solidFill>
                  <a:srgbClr val="201F1F"/>
                </a:solidFill>
                <a:latin typeface="メイリオ"/>
                <a:cs typeface="メイリオ"/>
              </a:rPr>
              <a:t>work</a:t>
            </a:r>
            <a:r>
              <a:rPr dirty="0" sz="600" spc="-40">
                <a:solidFill>
                  <a:srgbClr val="201F1F"/>
                </a:solidFill>
                <a:latin typeface="メイリオ"/>
                <a:cs typeface="メイリオ"/>
              </a:rPr>
              <a:t> </a:t>
            </a:r>
            <a:r>
              <a:rPr dirty="0" sz="600">
                <a:solidFill>
                  <a:srgbClr val="201F1F"/>
                </a:solidFill>
                <a:latin typeface="メイリオ"/>
                <a:cs typeface="メイリオ"/>
              </a:rPr>
              <a:t>shift</a:t>
            </a:r>
            <a:r>
              <a:rPr dirty="0" sz="600" spc="-30">
                <a:solidFill>
                  <a:srgbClr val="201F1F"/>
                </a:solidFill>
                <a:latin typeface="メイリオ"/>
                <a:cs typeface="メイリオ"/>
              </a:rPr>
              <a:t> </a:t>
            </a:r>
            <a:r>
              <a:rPr dirty="0" sz="600">
                <a:solidFill>
                  <a:srgbClr val="201F1F"/>
                </a:solidFill>
                <a:latin typeface="メイリオ"/>
                <a:cs typeface="メイリオ"/>
              </a:rPr>
              <a:t>duration</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addressing</a:t>
            </a:r>
            <a:r>
              <a:rPr dirty="0" sz="600" spc="-25">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a:solidFill>
                  <a:srgbClr val="201F1F"/>
                </a:solidFill>
                <a:latin typeface="メイリオ"/>
                <a:cs typeface="メイリオ"/>
              </a:rPr>
              <a:t>effects</a:t>
            </a:r>
            <a:r>
              <a:rPr dirty="0" sz="600" spc="-30">
                <a:solidFill>
                  <a:srgbClr val="201F1F"/>
                </a:solidFill>
                <a:latin typeface="メイリオ"/>
                <a:cs typeface="メイリオ"/>
              </a:rPr>
              <a:t> </a:t>
            </a:r>
            <a:r>
              <a:rPr dirty="0" sz="600" spc="-25">
                <a:solidFill>
                  <a:srgbClr val="201F1F"/>
                </a:solidFill>
                <a:latin typeface="メイリオ"/>
                <a:cs typeface="メイリオ"/>
              </a:rPr>
              <a:t>of</a:t>
            </a:r>
            <a:r>
              <a:rPr dirty="0" sz="600" spc="500">
                <a:solidFill>
                  <a:srgbClr val="201F1F"/>
                </a:solidFill>
                <a:latin typeface="メイリオ"/>
                <a:cs typeface="メイリオ"/>
              </a:rPr>
              <a:t> </a:t>
            </a:r>
            <a:r>
              <a:rPr dirty="0" sz="600">
                <a:solidFill>
                  <a:srgbClr val="201F1F"/>
                </a:solidFill>
                <a:latin typeface="メイリオ"/>
                <a:cs typeface="メイリオ"/>
              </a:rPr>
              <a:t>work</a:t>
            </a:r>
            <a:r>
              <a:rPr dirty="0" sz="600" spc="-35">
                <a:solidFill>
                  <a:srgbClr val="201F1F"/>
                </a:solidFill>
                <a:latin typeface="メイリオ"/>
                <a:cs typeface="メイリオ"/>
              </a:rPr>
              <a:t> </a:t>
            </a:r>
            <a:r>
              <a:rPr dirty="0" sz="600">
                <a:solidFill>
                  <a:srgbClr val="201F1F"/>
                </a:solidFill>
                <a:latin typeface="メイリオ"/>
                <a:cs typeface="メイリオ"/>
              </a:rPr>
              <a:t>shift</a:t>
            </a:r>
            <a:r>
              <a:rPr dirty="0" sz="600" spc="-30">
                <a:solidFill>
                  <a:srgbClr val="201F1F"/>
                </a:solidFill>
                <a:latin typeface="メイリオ"/>
                <a:cs typeface="メイリオ"/>
              </a:rPr>
              <a:t> </a:t>
            </a:r>
            <a:r>
              <a:rPr dirty="0" sz="600">
                <a:solidFill>
                  <a:srgbClr val="201F1F"/>
                </a:solidFill>
                <a:latin typeface="メイリオ"/>
                <a:cs typeface="メイリオ"/>
              </a:rPr>
              <a:t>duration</a:t>
            </a:r>
            <a:r>
              <a:rPr dirty="0" sz="600" spc="-15">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spc="-10">
                <a:solidFill>
                  <a:srgbClr val="201F1F"/>
                </a:solidFill>
                <a:latin typeface="メイリオ"/>
                <a:cs typeface="メイリオ"/>
              </a:rPr>
              <a:t>performance, </a:t>
            </a:r>
            <a:r>
              <a:rPr dirty="0" sz="600">
                <a:solidFill>
                  <a:srgbClr val="201F1F"/>
                </a:solidFill>
                <a:latin typeface="メイリオ"/>
                <a:cs typeface="メイリオ"/>
              </a:rPr>
              <a:t>safety,</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health:</a:t>
            </a:r>
            <a:r>
              <a:rPr dirty="0" sz="600" spc="-25">
                <a:solidFill>
                  <a:srgbClr val="201F1F"/>
                </a:solidFill>
                <a:latin typeface="メイリオ"/>
                <a:cs typeface="メイリオ"/>
              </a:rPr>
              <a:t> </a:t>
            </a:r>
            <a:r>
              <a:rPr dirty="0" sz="600">
                <a:solidFill>
                  <a:srgbClr val="201F1F"/>
                </a:solidFill>
                <a:latin typeface="メイリオ"/>
                <a:cs typeface="メイリオ"/>
              </a:rPr>
              <a:t>Guidance</a:t>
            </a:r>
            <a:r>
              <a:rPr dirty="0" sz="600" spc="-5">
                <a:solidFill>
                  <a:srgbClr val="201F1F"/>
                </a:solidFill>
                <a:latin typeface="メイリオ"/>
                <a:cs typeface="メイリオ"/>
              </a:rPr>
              <a:t> </a:t>
            </a:r>
            <a:r>
              <a:rPr dirty="0" sz="600">
                <a:solidFill>
                  <a:srgbClr val="201F1F"/>
                </a:solidFill>
                <a:latin typeface="メイリオ"/>
                <a:cs typeface="メイリオ"/>
              </a:rPr>
              <a:t>from</a:t>
            </a:r>
            <a:r>
              <a:rPr dirty="0" sz="600" spc="-25">
                <a:solidFill>
                  <a:srgbClr val="201F1F"/>
                </a:solidFill>
                <a:latin typeface="メイリオ"/>
                <a:cs typeface="メイリオ"/>
              </a:rPr>
              <a:t> the</a:t>
            </a:r>
            <a:r>
              <a:rPr dirty="0" sz="600" spc="500">
                <a:solidFill>
                  <a:srgbClr val="201F1F"/>
                </a:solidFill>
                <a:latin typeface="メイリオ"/>
                <a:cs typeface="メイリオ"/>
              </a:rPr>
              <a:t> </a:t>
            </a:r>
            <a:r>
              <a:rPr dirty="0" sz="600">
                <a:solidFill>
                  <a:srgbClr val="201F1F"/>
                </a:solidFill>
                <a:latin typeface="メイリオ"/>
                <a:cs typeface="メイリオ"/>
              </a:rPr>
              <a:t>American</a:t>
            </a:r>
            <a:r>
              <a:rPr dirty="0" sz="600" spc="-25">
                <a:solidFill>
                  <a:srgbClr val="201F1F"/>
                </a:solidFill>
                <a:latin typeface="メイリオ"/>
                <a:cs typeface="メイリオ"/>
              </a:rPr>
              <a:t> </a:t>
            </a:r>
            <a:r>
              <a:rPr dirty="0" sz="600">
                <a:solidFill>
                  <a:srgbClr val="201F1F"/>
                </a:solidFill>
                <a:latin typeface="メイリオ"/>
                <a:cs typeface="メイリオ"/>
              </a:rPr>
              <a:t>Academy</a:t>
            </a:r>
            <a:r>
              <a:rPr dirty="0" sz="600" spc="-30">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Medicine</a:t>
            </a:r>
            <a:r>
              <a:rPr dirty="0" sz="600" spc="-35">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a:solidFill>
                  <a:srgbClr val="201F1F"/>
                </a:solidFill>
                <a:latin typeface="メイリオ"/>
                <a:cs typeface="メイリオ"/>
              </a:rPr>
              <a:t>the</a:t>
            </a:r>
            <a:r>
              <a:rPr dirty="0" sz="600" spc="-25">
                <a:solidFill>
                  <a:srgbClr val="201F1F"/>
                </a:solidFill>
                <a:latin typeface="メイリオ"/>
                <a:cs typeface="メイリオ"/>
              </a:rPr>
              <a:t> </a:t>
            </a:r>
            <a:r>
              <a:rPr dirty="0" sz="600">
                <a:solidFill>
                  <a:srgbClr val="201F1F"/>
                </a:solidFill>
                <a:latin typeface="メイリオ"/>
                <a:cs typeface="メイリオ"/>
              </a:rPr>
              <a:t>Sleep</a:t>
            </a:r>
            <a:r>
              <a:rPr dirty="0" sz="600" spc="-40">
                <a:solidFill>
                  <a:srgbClr val="201F1F"/>
                </a:solidFill>
                <a:latin typeface="メイリオ"/>
                <a:cs typeface="メイリオ"/>
              </a:rPr>
              <a:t> </a:t>
            </a:r>
            <a:r>
              <a:rPr dirty="0" sz="600">
                <a:solidFill>
                  <a:srgbClr val="201F1F"/>
                </a:solidFill>
                <a:latin typeface="メイリオ"/>
                <a:cs typeface="メイリオ"/>
              </a:rPr>
              <a:t>Research</a:t>
            </a:r>
            <a:r>
              <a:rPr dirty="0" sz="600" spc="-15">
                <a:solidFill>
                  <a:srgbClr val="201F1F"/>
                </a:solidFill>
                <a:latin typeface="メイリオ"/>
                <a:cs typeface="メイリオ"/>
              </a:rPr>
              <a:t> </a:t>
            </a:r>
            <a:r>
              <a:rPr dirty="0" sz="600">
                <a:solidFill>
                  <a:srgbClr val="201F1F"/>
                </a:solidFill>
                <a:latin typeface="メイリオ"/>
                <a:cs typeface="メイリオ"/>
              </a:rPr>
              <a:t>Society.</a:t>
            </a:r>
            <a:r>
              <a:rPr dirty="0" sz="600" spc="-45">
                <a:solidFill>
                  <a:srgbClr val="201F1F"/>
                </a:solidFill>
                <a:latin typeface="メイリオ"/>
                <a:cs typeface="メイリオ"/>
              </a:rPr>
              <a:t> </a:t>
            </a:r>
            <a:r>
              <a:rPr dirty="0" sz="600" spc="-50">
                <a:solidFill>
                  <a:srgbClr val="201F1F"/>
                </a:solidFill>
                <a:latin typeface="メイリオ"/>
                <a:cs typeface="メイリオ"/>
              </a:rPr>
              <a:t>J</a:t>
            </a:r>
            <a:r>
              <a:rPr dirty="0" sz="600" spc="500">
                <a:solidFill>
                  <a:srgbClr val="201F1F"/>
                </a:solidFill>
                <a:latin typeface="メイリオ"/>
                <a:cs typeface="メイリオ"/>
              </a:rPr>
              <a:t> </a:t>
            </a:r>
            <a:r>
              <a:rPr dirty="0" sz="600">
                <a:solidFill>
                  <a:srgbClr val="201F1F"/>
                </a:solidFill>
                <a:latin typeface="メイリオ"/>
                <a:cs typeface="メイリオ"/>
              </a:rPr>
              <a:t>Clinical</a:t>
            </a:r>
            <a:r>
              <a:rPr dirty="0" sz="600" spc="-45">
                <a:solidFill>
                  <a:srgbClr val="201F1F"/>
                </a:solidFill>
                <a:latin typeface="メイリオ"/>
                <a:cs typeface="メイリオ"/>
              </a:rPr>
              <a:t> </a:t>
            </a:r>
            <a:r>
              <a:rPr dirty="0" sz="600">
                <a:solidFill>
                  <a:srgbClr val="201F1F"/>
                </a:solidFill>
                <a:latin typeface="メイリオ"/>
                <a:cs typeface="メイリオ"/>
              </a:rPr>
              <a:t>Sleep</a:t>
            </a:r>
            <a:r>
              <a:rPr dirty="0" sz="600" spc="-30">
                <a:solidFill>
                  <a:srgbClr val="201F1F"/>
                </a:solidFill>
                <a:latin typeface="メイリオ"/>
                <a:cs typeface="メイリオ"/>
              </a:rPr>
              <a:t> </a:t>
            </a:r>
            <a:r>
              <a:rPr dirty="0" sz="600">
                <a:solidFill>
                  <a:srgbClr val="201F1F"/>
                </a:solidFill>
                <a:latin typeface="メイリオ"/>
                <a:cs typeface="メイリオ"/>
              </a:rPr>
              <a:t>Med</a:t>
            </a:r>
            <a:r>
              <a:rPr dirty="0" sz="600" spc="-20">
                <a:solidFill>
                  <a:srgbClr val="201F1F"/>
                </a:solidFill>
                <a:latin typeface="メイリオ"/>
                <a:cs typeface="メイリオ"/>
              </a:rPr>
              <a:t> </a:t>
            </a:r>
            <a:r>
              <a:rPr dirty="0" sz="600">
                <a:solidFill>
                  <a:srgbClr val="201F1F"/>
                </a:solidFill>
                <a:latin typeface="メイリオ"/>
                <a:cs typeface="メイリオ"/>
              </a:rPr>
              <a:t>17:</a:t>
            </a:r>
            <a:r>
              <a:rPr dirty="0" sz="600" spc="-10">
                <a:solidFill>
                  <a:srgbClr val="201F1F"/>
                </a:solidFill>
                <a:latin typeface="メイリオ"/>
                <a:cs typeface="メイリオ"/>
              </a:rPr>
              <a:t> 2283-</a:t>
            </a:r>
            <a:r>
              <a:rPr dirty="0" sz="600">
                <a:solidFill>
                  <a:srgbClr val="201F1F"/>
                </a:solidFill>
                <a:latin typeface="メイリオ"/>
                <a:cs typeface="メイリオ"/>
              </a:rPr>
              <a:t>2306,</a:t>
            </a:r>
            <a:r>
              <a:rPr dirty="0" sz="600" spc="5">
                <a:solidFill>
                  <a:srgbClr val="201F1F"/>
                </a:solidFill>
                <a:latin typeface="メイリオ"/>
                <a:cs typeface="メイリオ"/>
              </a:rPr>
              <a:t> </a:t>
            </a:r>
            <a:r>
              <a:rPr dirty="0" sz="600" spc="-20">
                <a:solidFill>
                  <a:srgbClr val="201F1F"/>
                </a:solidFill>
                <a:latin typeface="メイリオ"/>
                <a:cs typeface="メイリオ"/>
              </a:rPr>
              <a:t>2021.</a:t>
            </a:r>
            <a:endParaRPr sz="600">
              <a:latin typeface="メイリオ"/>
              <a:cs typeface="メイリオ"/>
            </a:endParaRPr>
          </a:p>
          <a:p>
            <a:pPr marL="169545" marR="10160" indent="-144780">
              <a:lnSpc>
                <a:spcPct val="100000"/>
              </a:lnSpc>
              <a:spcBef>
                <a:spcPts val="395"/>
              </a:spcBef>
            </a:pPr>
            <a:r>
              <a:rPr dirty="0" sz="600">
                <a:latin typeface="メイリオ"/>
                <a:cs typeface="メイリオ"/>
              </a:rPr>
              <a:t>6.</a:t>
            </a:r>
            <a:r>
              <a:rPr dirty="0" sz="600" spc="490">
                <a:latin typeface="メイリオ"/>
                <a:cs typeface="メイリオ"/>
              </a:rPr>
              <a:t> </a:t>
            </a:r>
            <a:r>
              <a:rPr dirty="0" sz="600" spc="-50">
                <a:latin typeface="メイリオ"/>
                <a:cs typeface="メイリオ"/>
              </a:rPr>
              <a:t>Hamazaki</a:t>
            </a:r>
            <a:r>
              <a:rPr dirty="0" sz="600" spc="-105">
                <a:latin typeface="メイリオ"/>
                <a:cs typeface="メイリオ"/>
              </a:rPr>
              <a:t> </a:t>
            </a:r>
            <a:r>
              <a:rPr dirty="0" sz="600" spc="-30">
                <a:latin typeface="メイリオ"/>
                <a:cs typeface="メイリオ"/>
              </a:rPr>
              <a:t>Y,</a:t>
            </a:r>
            <a:r>
              <a:rPr dirty="0" sz="600" spc="-100">
                <a:latin typeface="メイリオ"/>
                <a:cs typeface="メイリオ"/>
              </a:rPr>
              <a:t> </a:t>
            </a:r>
            <a:r>
              <a:rPr dirty="0" sz="600" spc="-50">
                <a:latin typeface="メイリオ"/>
                <a:cs typeface="メイリオ"/>
              </a:rPr>
              <a:t>Morikawa</a:t>
            </a:r>
            <a:r>
              <a:rPr dirty="0" sz="600" spc="-135">
                <a:latin typeface="メイリオ"/>
                <a:cs typeface="メイリオ"/>
              </a:rPr>
              <a:t> </a:t>
            </a:r>
            <a:r>
              <a:rPr dirty="0" sz="600" spc="-30">
                <a:latin typeface="メイリオ"/>
                <a:cs typeface="メイリオ"/>
              </a:rPr>
              <a:t>Y,</a:t>
            </a:r>
            <a:r>
              <a:rPr dirty="0" sz="600" spc="-100">
                <a:latin typeface="メイリオ"/>
                <a:cs typeface="メイリオ"/>
              </a:rPr>
              <a:t> </a:t>
            </a:r>
            <a:r>
              <a:rPr dirty="0" sz="600" spc="-45">
                <a:latin typeface="メイリオ"/>
                <a:cs typeface="メイリオ"/>
              </a:rPr>
              <a:t>Nakamura</a:t>
            </a:r>
            <a:r>
              <a:rPr dirty="0" sz="600" spc="90">
                <a:latin typeface="メイリオ"/>
                <a:cs typeface="メイリオ"/>
              </a:rPr>
              <a:t> </a:t>
            </a:r>
            <a:r>
              <a:rPr dirty="0" sz="600" spc="-35">
                <a:latin typeface="メイリオ"/>
                <a:cs typeface="メイリオ"/>
              </a:rPr>
              <a:t>K,</a:t>
            </a:r>
            <a:r>
              <a:rPr dirty="0" sz="600" spc="-100">
                <a:latin typeface="メイリオ"/>
                <a:cs typeface="メイリオ"/>
              </a:rPr>
              <a:t> </a:t>
            </a:r>
            <a:r>
              <a:rPr dirty="0" sz="600" spc="-50">
                <a:latin typeface="メイリオ"/>
                <a:cs typeface="メイリオ"/>
              </a:rPr>
              <a:t>Sakurai</a:t>
            </a:r>
            <a:r>
              <a:rPr dirty="0" sz="600" spc="-120">
                <a:latin typeface="メイリオ"/>
                <a:cs typeface="メイリオ"/>
              </a:rPr>
              <a:t> </a:t>
            </a:r>
            <a:r>
              <a:rPr dirty="0" sz="600" spc="-35">
                <a:latin typeface="メイリオ"/>
                <a:cs typeface="メイリオ"/>
              </a:rPr>
              <a:t>M,</a:t>
            </a:r>
            <a:r>
              <a:rPr dirty="0" sz="600" spc="-100">
                <a:latin typeface="メイリオ"/>
                <a:cs typeface="メイリオ"/>
              </a:rPr>
              <a:t> </a:t>
            </a:r>
            <a:r>
              <a:rPr dirty="0" sz="600" spc="-50">
                <a:latin typeface="メイリオ"/>
                <a:cs typeface="メイリオ"/>
              </a:rPr>
              <a:t>Miura</a:t>
            </a:r>
            <a:r>
              <a:rPr dirty="0" sz="600" spc="-90">
                <a:latin typeface="メイリオ"/>
                <a:cs typeface="メイリオ"/>
              </a:rPr>
              <a:t> </a:t>
            </a:r>
            <a:r>
              <a:rPr dirty="0" sz="600" spc="-35">
                <a:latin typeface="メイリオ"/>
                <a:cs typeface="メイリオ"/>
              </a:rPr>
              <a:t>K,</a:t>
            </a:r>
            <a:r>
              <a:rPr dirty="0" sz="600" spc="-85">
                <a:latin typeface="メイリオ"/>
                <a:cs typeface="メイリオ"/>
              </a:rPr>
              <a:t> </a:t>
            </a:r>
            <a:r>
              <a:rPr dirty="0" sz="600" spc="-50">
                <a:latin typeface="メイリオ"/>
                <a:cs typeface="メイリオ"/>
              </a:rPr>
              <a:t>Ishizaki</a:t>
            </a:r>
            <a:r>
              <a:rPr dirty="0" sz="600" spc="-135">
                <a:latin typeface="メイリオ"/>
                <a:cs typeface="メイリオ"/>
              </a:rPr>
              <a:t> </a:t>
            </a:r>
            <a:r>
              <a:rPr dirty="0" sz="600" spc="-30">
                <a:latin typeface="メイリオ"/>
                <a:cs typeface="メイリオ"/>
              </a:rPr>
              <a:t>M,</a:t>
            </a:r>
            <a:r>
              <a:rPr dirty="0" sz="600" spc="-85">
                <a:latin typeface="メイリオ"/>
                <a:cs typeface="メイリオ"/>
              </a:rPr>
              <a:t> </a:t>
            </a:r>
            <a:r>
              <a:rPr dirty="0" sz="600" spc="-45">
                <a:latin typeface="メイリオ"/>
                <a:cs typeface="メイリオ"/>
              </a:rPr>
              <a:t>Kido</a:t>
            </a:r>
            <a:r>
              <a:rPr dirty="0" sz="600" spc="-90">
                <a:latin typeface="メイリオ"/>
                <a:cs typeface="メイリオ"/>
              </a:rPr>
              <a:t> </a:t>
            </a:r>
            <a:r>
              <a:rPr dirty="0" sz="600" spc="-35">
                <a:latin typeface="メイリオ"/>
                <a:cs typeface="メイリオ"/>
              </a:rPr>
              <a:t>T,</a:t>
            </a:r>
            <a:r>
              <a:rPr dirty="0" sz="600" spc="-100">
                <a:latin typeface="メイリオ"/>
                <a:cs typeface="メイリオ"/>
              </a:rPr>
              <a:t> </a:t>
            </a:r>
            <a:r>
              <a:rPr dirty="0" sz="600" spc="-55">
                <a:latin typeface="メイリオ"/>
                <a:cs typeface="メイリオ"/>
              </a:rPr>
              <a:t>Naruse</a:t>
            </a:r>
            <a:r>
              <a:rPr dirty="0" sz="600" spc="-95">
                <a:latin typeface="メイリオ"/>
                <a:cs typeface="メイリオ"/>
              </a:rPr>
              <a:t> </a:t>
            </a:r>
            <a:r>
              <a:rPr dirty="0" sz="600" spc="-25">
                <a:latin typeface="メイリオ"/>
                <a:cs typeface="メイリオ"/>
              </a:rPr>
              <a:t>Y,</a:t>
            </a:r>
            <a:r>
              <a:rPr dirty="0" sz="600" spc="500">
                <a:latin typeface="メイリオ"/>
                <a:cs typeface="メイリオ"/>
              </a:rPr>
              <a:t> </a:t>
            </a:r>
            <a:r>
              <a:rPr dirty="0" sz="600" spc="-55">
                <a:latin typeface="メイリオ"/>
                <a:cs typeface="メイリオ"/>
              </a:rPr>
              <a:t>Suwazono</a:t>
            </a:r>
            <a:r>
              <a:rPr dirty="0" sz="600" spc="-85">
                <a:latin typeface="メイリオ"/>
                <a:cs typeface="メイリオ"/>
              </a:rPr>
              <a:t> </a:t>
            </a:r>
            <a:r>
              <a:rPr dirty="0" sz="600" spc="-30">
                <a:latin typeface="メイリオ"/>
                <a:cs typeface="メイリオ"/>
              </a:rPr>
              <a:t>Y,</a:t>
            </a:r>
            <a:r>
              <a:rPr dirty="0" sz="600" spc="-80">
                <a:latin typeface="メイリオ"/>
                <a:cs typeface="メイリオ"/>
              </a:rPr>
              <a:t> </a:t>
            </a:r>
            <a:r>
              <a:rPr dirty="0" sz="600" spc="-55">
                <a:latin typeface="メイリオ"/>
                <a:cs typeface="メイリオ"/>
              </a:rPr>
              <a:t>Nakagawa</a:t>
            </a:r>
            <a:r>
              <a:rPr dirty="0" sz="600" spc="-70">
                <a:latin typeface="メイリオ"/>
                <a:cs typeface="メイリオ"/>
              </a:rPr>
              <a:t> </a:t>
            </a:r>
            <a:r>
              <a:rPr dirty="0" sz="600" spc="-35">
                <a:latin typeface="メイリオ"/>
                <a:cs typeface="メイリオ"/>
              </a:rPr>
              <a:t>H.</a:t>
            </a:r>
            <a:r>
              <a:rPr dirty="0" sz="600" spc="-60">
                <a:latin typeface="メイリオ"/>
                <a:cs typeface="メイリオ"/>
              </a:rPr>
              <a:t> </a:t>
            </a:r>
            <a:r>
              <a:rPr dirty="0" sz="600" spc="-50">
                <a:latin typeface="メイリオ"/>
                <a:cs typeface="メイリオ"/>
              </a:rPr>
              <a:t>The </a:t>
            </a:r>
            <a:r>
              <a:rPr dirty="0" sz="600" spc="-55">
                <a:latin typeface="メイリオ"/>
                <a:cs typeface="メイリオ"/>
              </a:rPr>
              <a:t>effects</a:t>
            </a:r>
            <a:r>
              <a:rPr dirty="0" sz="600" spc="-105">
                <a:latin typeface="メイリオ"/>
                <a:cs typeface="メイリオ"/>
              </a:rPr>
              <a:t> </a:t>
            </a:r>
            <a:r>
              <a:rPr dirty="0" sz="600" spc="-35">
                <a:latin typeface="メイリオ"/>
                <a:cs typeface="メイリオ"/>
              </a:rPr>
              <a:t>of</a:t>
            </a:r>
            <a:r>
              <a:rPr dirty="0" sz="600" spc="-70">
                <a:latin typeface="メイリオ"/>
                <a:cs typeface="メイリオ"/>
              </a:rPr>
              <a:t> </a:t>
            </a:r>
            <a:r>
              <a:rPr dirty="0" sz="600" spc="-50">
                <a:latin typeface="メイリオ"/>
                <a:cs typeface="メイリオ"/>
              </a:rPr>
              <a:t>sleep</a:t>
            </a:r>
            <a:r>
              <a:rPr dirty="0" sz="600" spc="-75">
                <a:latin typeface="メイリオ"/>
                <a:cs typeface="メイリオ"/>
              </a:rPr>
              <a:t> </a:t>
            </a:r>
            <a:r>
              <a:rPr dirty="0" sz="600" spc="-55">
                <a:latin typeface="メイリオ"/>
                <a:cs typeface="メイリオ"/>
              </a:rPr>
              <a:t>duration</a:t>
            </a:r>
            <a:r>
              <a:rPr dirty="0" sz="600" spc="-70">
                <a:latin typeface="メイリオ"/>
                <a:cs typeface="メイリオ"/>
              </a:rPr>
              <a:t> </a:t>
            </a:r>
            <a:r>
              <a:rPr dirty="0" sz="600" spc="-35">
                <a:latin typeface="メイリオ"/>
                <a:cs typeface="メイリオ"/>
              </a:rPr>
              <a:t>on</a:t>
            </a:r>
            <a:r>
              <a:rPr dirty="0" sz="600" spc="-70">
                <a:latin typeface="メイリオ"/>
                <a:cs typeface="メイリオ"/>
              </a:rPr>
              <a:t> </a:t>
            </a:r>
            <a:r>
              <a:rPr dirty="0" sz="600" spc="-45">
                <a:latin typeface="メイリオ"/>
                <a:cs typeface="メイリオ"/>
              </a:rPr>
              <a:t>the</a:t>
            </a:r>
            <a:r>
              <a:rPr dirty="0" sz="600" spc="-70">
                <a:latin typeface="メイリオ"/>
                <a:cs typeface="メイリオ"/>
              </a:rPr>
              <a:t> </a:t>
            </a:r>
            <a:r>
              <a:rPr dirty="0" sz="600" spc="-55">
                <a:latin typeface="メイリオ"/>
                <a:cs typeface="メイリオ"/>
              </a:rPr>
              <a:t>incidence</a:t>
            </a:r>
            <a:r>
              <a:rPr dirty="0" sz="600" spc="-80">
                <a:latin typeface="メイリオ"/>
                <a:cs typeface="メイリオ"/>
              </a:rPr>
              <a:t> </a:t>
            </a:r>
            <a:r>
              <a:rPr dirty="0" sz="600" spc="-35">
                <a:latin typeface="メイリオ"/>
                <a:cs typeface="メイリオ"/>
              </a:rPr>
              <a:t>of</a:t>
            </a:r>
            <a:r>
              <a:rPr dirty="0" sz="600" spc="-70">
                <a:latin typeface="メイリオ"/>
                <a:cs typeface="メイリオ"/>
              </a:rPr>
              <a:t> </a:t>
            </a:r>
            <a:r>
              <a:rPr dirty="0" sz="600" spc="-35">
                <a:latin typeface="メイリオ"/>
                <a:cs typeface="メイリオ"/>
              </a:rPr>
              <a:t>cardiovascular</a:t>
            </a:r>
            <a:r>
              <a:rPr dirty="0" sz="600" spc="500">
                <a:latin typeface="メイリオ"/>
                <a:cs typeface="メイリオ"/>
              </a:rPr>
              <a:t> </a:t>
            </a:r>
            <a:r>
              <a:rPr dirty="0" sz="600" spc="-50">
                <a:latin typeface="メイリオ"/>
                <a:cs typeface="メイリオ"/>
              </a:rPr>
              <a:t>events</a:t>
            </a:r>
            <a:r>
              <a:rPr dirty="0" sz="600" spc="-85">
                <a:latin typeface="メイリオ"/>
                <a:cs typeface="メイリオ"/>
              </a:rPr>
              <a:t> </a:t>
            </a:r>
            <a:r>
              <a:rPr dirty="0" sz="600" spc="-50">
                <a:latin typeface="メイリオ"/>
                <a:cs typeface="メイリオ"/>
              </a:rPr>
              <a:t>among</a:t>
            </a:r>
            <a:r>
              <a:rPr dirty="0" sz="600" spc="-90">
                <a:latin typeface="メイリオ"/>
                <a:cs typeface="メイリオ"/>
              </a:rPr>
              <a:t> </a:t>
            </a:r>
            <a:r>
              <a:rPr dirty="0" sz="600" spc="-60">
                <a:latin typeface="メイリオ"/>
                <a:cs typeface="メイリオ"/>
              </a:rPr>
              <a:t>middle-</a:t>
            </a:r>
            <a:r>
              <a:rPr dirty="0" sz="600" spc="-45">
                <a:latin typeface="メイリオ"/>
                <a:cs typeface="メイリオ"/>
              </a:rPr>
              <a:t>aged</a:t>
            </a:r>
            <a:r>
              <a:rPr dirty="0" sz="600" spc="-105">
                <a:latin typeface="メイリオ"/>
                <a:cs typeface="メイリオ"/>
              </a:rPr>
              <a:t> </a:t>
            </a:r>
            <a:r>
              <a:rPr dirty="0" sz="600" spc="-50">
                <a:latin typeface="メイリオ"/>
                <a:cs typeface="メイリオ"/>
              </a:rPr>
              <a:t>male</a:t>
            </a:r>
            <a:r>
              <a:rPr dirty="0" sz="600" spc="-85">
                <a:latin typeface="メイリオ"/>
                <a:cs typeface="メイリオ"/>
              </a:rPr>
              <a:t> </a:t>
            </a:r>
            <a:r>
              <a:rPr dirty="0" sz="600" spc="-50">
                <a:latin typeface="メイリオ"/>
                <a:cs typeface="メイリオ"/>
              </a:rPr>
              <a:t>workers</a:t>
            </a:r>
            <a:r>
              <a:rPr dirty="0" sz="600" spc="-114">
                <a:latin typeface="メイリオ"/>
                <a:cs typeface="メイリオ"/>
              </a:rPr>
              <a:t> </a:t>
            </a:r>
            <a:r>
              <a:rPr dirty="0" sz="600">
                <a:latin typeface="メイリオ"/>
                <a:cs typeface="メイリオ"/>
              </a:rPr>
              <a:t>in</a:t>
            </a:r>
            <a:r>
              <a:rPr dirty="0" sz="600" spc="434">
                <a:latin typeface="メイリオ"/>
                <a:cs typeface="メイリオ"/>
              </a:rPr>
              <a:t> </a:t>
            </a:r>
            <a:r>
              <a:rPr dirty="0" sz="600" spc="-50">
                <a:latin typeface="メイリオ"/>
                <a:cs typeface="メイリオ"/>
              </a:rPr>
              <a:t>Japan.</a:t>
            </a:r>
            <a:r>
              <a:rPr dirty="0" sz="600" spc="-75">
                <a:latin typeface="メイリオ"/>
                <a:cs typeface="メイリオ"/>
              </a:rPr>
              <a:t> </a:t>
            </a:r>
            <a:r>
              <a:rPr dirty="0" sz="600" spc="-50">
                <a:latin typeface="メイリオ"/>
                <a:cs typeface="メイリオ"/>
              </a:rPr>
              <a:t>Scand</a:t>
            </a:r>
            <a:r>
              <a:rPr dirty="0" sz="600" spc="-90">
                <a:latin typeface="メイリオ"/>
                <a:cs typeface="メイリオ"/>
              </a:rPr>
              <a:t> </a:t>
            </a:r>
            <a:r>
              <a:rPr dirty="0" sz="600">
                <a:latin typeface="メイリオ"/>
                <a:cs typeface="メイリオ"/>
              </a:rPr>
              <a:t>J</a:t>
            </a:r>
            <a:r>
              <a:rPr dirty="0" sz="600" spc="-90">
                <a:latin typeface="メイリオ"/>
                <a:cs typeface="メイリオ"/>
              </a:rPr>
              <a:t> </a:t>
            </a:r>
            <a:r>
              <a:rPr dirty="0" sz="600" spc="-50">
                <a:latin typeface="メイリオ"/>
                <a:cs typeface="メイリオ"/>
              </a:rPr>
              <a:t>Work,</a:t>
            </a:r>
            <a:r>
              <a:rPr dirty="0" sz="600" spc="-110">
                <a:latin typeface="メイリオ"/>
                <a:cs typeface="メイリオ"/>
              </a:rPr>
              <a:t> </a:t>
            </a:r>
            <a:r>
              <a:rPr dirty="0" sz="600" spc="-55">
                <a:latin typeface="メイリオ"/>
                <a:cs typeface="メイリオ"/>
              </a:rPr>
              <a:t>Environ</a:t>
            </a:r>
            <a:r>
              <a:rPr dirty="0" sz="600" spc="-80">
                <a:latin typeface="メイリオ"/>
                <a:cs typeface="メイリオ"/>
              </a:rPr>
              <a:t> </a:t>
            </a:r>
            <a:r>
              <a:rPr dirty="0" sz="600" spc="-50">
                <a:latin typeface="メイリオ"/>
                <a:cs typeface="メイリオ"/>
              </a:rPr>
              <a:t>Health</a:t>
            </a:r>
            <a:r>
              <a:rPr dirty="0" sz="600" spc="-85">
                <a:latin typeface="メイリオ"/>
                <a:cs typeface="メイリオ"/>
              </a:rPr>
              <a:t> </a:t>
            </a:r>
            <a:r>
              <a:rPr dirty="0" sz="600" spc="-25">
                <a:latin typeface="メイリオ"/>
                <a:cs typeface="メイリオ"/>
              </a:rPr>
              <a:t>37:</a:t>
            </a:r>
            <a:r>
              <a:rPr dirty="0" sz="600" spc="500">
                <a:latin typeface="メイリオ"/>
                <a:cs typeface="メイリオ"/>
              </a:rPr>
              <a:t> </a:t>
            </a:r>
            <a:r>
              <a:rPr dirty="0" sz="600" spc="-60">
                <a:latin typeface="メイリオ"/>
                <a:cs typeface="メイリオ"/>
              </a:rPr>
              <a:t>411-</a:t>
            </a:r>
            <a:r>
              <a:rPr dirty="0" sz="600" spc="-50">
                <a:latin typeface="メイリオ"/>
                <a:cs typeface="メイリオ"/>
              </a:rPr>
              <a:t>417,</a:t>
            </a:r>
            <a:r>
              <a:rPr dirty="0" sz="600" spc="-45">
                <a:latin typeface="メイリオ"/>
                <a:cs typeface="メイリオ"/>
              </a:rPr>
              <a:t> </a:t>
            </a:r>
            <a:r>
              <a:rPr dirty="0" sz="600" spc="-10">
                <a:latin typeface="メイリオ"/>
                <a:cs typeface="メイリオ"/>
              </a:rPr>
              <a:t>2011.</a:t>
            </a:r>
            <a:endParaRPr sz="600">
              <a:latin typeface="メイリオ"/>
              <a:cs typeface="メイリオ"/>
            </a:endParaRPr>
          </a:p>
          <a:p>
            <a:pPr marL="169545" marR="6985" indent="-144780">
              <a:lnSpc>
                <a:spcPct val="100000"/>
              </a:lnSpc>
              <a:spcBef>
                <a:spcPts val="395"/>
              </a:spcBef>
              <a:tabLst>
                <a:tab pos="2310765" algn="l"/>
              </a:tabLst>
            </a:pPr>
            <a:r>
              <a:rPr dirty="0" sz="600">
                <a:latin typeface="メイリオ"/>
                <a:cs typeface="メイリオ"/>
              </a:rPr>
              <a:t>7.</a:t>
            </a:r>
            <a:r>
              <a:rPr dirty="0" sz="600" spc="160">
                <a:latin typeface="メイリオ"/>
                <a:cs typeface="メイリオ"/>
              </a:rPr>
              <a:t>  </a:t>
            </a:r>
            <a:r>
              <a:rPr dirty="0" sz="600" spc="-50">
                <a:latin typeface="メイリオ"/>
                <a:cs typeface="メイリオ"/>
              </a:rPr>
              <a:t>Vetter</a:t>
            </a:r>
            <a:r>
              <a:rPr dirty="0" sz="600" spc="-80">
                <a:latin typeface="メイリオ"/>
                <a:cs typeface="メイリオ"/>
              </a:rPr>
              <a:t> </a:t>
            </a:r>
            <a:r>
              <a:rPr dirty="0" sz="600" spc="-30">
                <a:latin typeface="メイリオ"/>
                <a:cs typeface="メイリオ"/>
              </a:rPr>
              <a:t>C,</a:t>
            </a:r>
            <a:r>
              <a:rPr dirty="0" sz="600" spc="-80">
                <a:latin typeface="メイリオ"/>
                <a:cs typeface="メイリオ"/>
              </a:rPr>
              <a:t> </a:t>
            </a:r>
            <a:r>
              <a:rPr dirty="0" sz="600" spc="-55">
                <a:latin typeface="メイリオ"/>
                <a:cs typeface="メイリオ"/>
              </a:rPr>
              <a:t>Devore</a:t>
            </a:r>
            <a:r>
              <a:rPr dirty="0" sz="600" spc="-90">
                <a:latin typeface="メイリオ"/>
                <a:cs typeface="メイリオ"/>
              </a:rPr>
              <a:t> </a:t>
            </a:r>
            <a:r>
              <a:rPr dirty="0" sz="600" spc="-45">
                <a:latin typeface="メイリオ"/>
                <a:cs typeface="メイリオ"/>
              </a:rPr>
              <a:t>EE,</a:t>
            </a:r>
            <a:r>
              <a:rPr dirty="0" sz="600" spc="-85">
                <a:latin typeface="メイリオ"/>
                <a:cs typeface="メイリオ"/>
              </a:rPr>
              <a:t> </a:t>
            </a:r>
            <a:r>
              <a:rPr dirty="0" sz="600" spc="-55">
                <a:latin typeface="メイリオ"/>
                <a:cs typeface="メイリオ"/>
              </a:rPr>
              <a:t>Wegrzyn</a:t>
            </a:r>
            <a:r>
              <a:rPr dirty="0" sz="600" spc="-80">
                <a:latin typeface="メイリオ"/>
                <a:cs typeface="メイリオ"/>
              </a:rPr>
              <a:t> </a:t>
            </a:r>
            <a:r>
              <a:rPr dirty="0" sz="600" spc="-45">
                <a:latin typeface="メイリオ"/>
                <a:cs typeface="メイリオ"/>
              </a:rPr>
              <a:t>LR,</a:t>
            </a:r>
            <a:r>
              <a:rPr dirty="0" sz="600" spc="-85">
                <a:latin typeface="メイリオ"/>
                <a:cs typeface="メイリオ"/>
              </a:rPr>
              <a:t> </a:t>
            </a:r>
            <a:r>
              <a:rPr dirty="0" sz="600" spc="-50">
                <a:latin typeface="メイリオ"/>
                <a:cs typeface="メイリオ"/>
              </a:rPr>
              <a:t>Massa</a:t>
            </a:r>
            <a:r>
              <a:rPr dirty="0" sz="600" spc="-85">
                <a:latin typeface="メイリオ"/>
                <a:cs typeface="メイリオ"/>
              </a:rPr>
              <a:t> </a:t>
            </a:r>
            <a:r>
              <a:rPr dirty="0" sz="600" spc="-35">
                <a:latin typeface="メイリオ"/>
                <a:cs typeface="メイリオ"/>
              </a:rPr>
              <a:t>J,</a:t>
            </a:r>
            <a:r>
              <a:rPr dirty="0" sz="600" spc="-100">
                <a:latin typeface="メイリオ"/>
                <a:cs typeface="メイリオ"/>
              </a:rPr>
              <a:t> </a:t>
            </a:r>
            <a:r>
              <a:rPr dirty="0" sz="600" spc="-55">
                <a:latin typeface="メイリオ"/>
                <a:cs typeface="メイリオ"/>
              </a:rPr>
              <a:t>Speizer</a:t>
            </a:r>
            <a:r>
              <a:rPr dirty="0" sz="600" spc="-80">
                <a:latin typeface="メイリオ"/>
                <a:cs typeface="メイリオ"/>
              </a:rPr>
              <a:t> </a:t>
            </a:r>
            <a:r>
              <a:rPr dirty="0" sz="600" spc="-40">
                <a:latin typeface="メイリオ"/>
                <a:cs typeface="メイリオ"/>
              </a:rPr>
              <a:t>FE,</a:t>
            </a:r>
            <a:r>
              <a:rPr dirty="0" sz="600" spc="-85">
                <a:latin typeface="メイリオ"/>
                <a:cs typeface="メイリオ"/>
              </a:rPr>
              <a:t> </a:t>
            </a:r>
            <a:r>
              <a:rPr dirty="0" sz="600" spc="-55">
                <a:latin typeface="メイリオ"/>
                <a:cs typeface="メイリオ"/>
              </a:rPr>
              <a:t>Kawachi</a:t>
            </a:r>
            <a:r>
              <a:rPr dirty="0" sz="600" spc="-80">
                <a:latin typeface="メイリオ"/>
                <a:cs typeface="メイリオ"/>
              </a:rPr>
              <a:t> </a:t>
            </a:r>
            <a:r>
              <a:rPr dirty="0" sz="600" spc="-35">
                <a:latin typeface="メイリオ"/>
                <a:cs typeface="メイリオ"/>
              </a:rPr>
              <a:t>I,</a:t>
            </a:r>
            <a:r>
              <a:rPr dirty="0" sz="600" spc="-85">
                <a:latin typeface="メイリオ"/>
                <a:cs typeface="メイリオ"/>
              </a:rPr>
              <a:t> </a:t>
            </a:r>
            <a:r>
              <a:rPr dirty="0" sz="600" spc="-55">
                <a:latin typeface="メイリオ"/>
                <a:cs typeface="メイリオ"/>
              </a:rPr>
              <a:t>Rosner</a:t>
            </a:r>
            <a:r>
              <a:rPr dirty="0" sz="600" spc="-80">
                <a:latin typeface="メイリオ"/>
                <a:cs typeface="メイリオ"/>
              </a:rPr>
              <a:t> </a:t>
            </a:r>
            <a:r>
              <a:rPr dirty="0" sz="600" spc="-30">
                <a:latin typeface="メイリオ"/>
                <a:cs typeface="メイリオ"/>
              </a:rPr>
              <a:t>B,</a:t>
            </a:r>
            <a:r>
              <a:rPr dirty="0" sz="600" spc="-95">
                <a:latin typeface="メイリオ"/>
                <a:cs typeface="メイリオ"/>
              </a:rPr>
              <a:t> </a:t>
            </a:r>
            <a:r>
              <a:rPr dirty="0" sz="600" spc="-55">
                <a:latin typeface="メイリオ"/>
                <a:cs typeface="メイリオ"/>
              </a:rPr>
              <a:t>Stampfer</a:t>
            </a:r>
            <a:r>
              <a:rPr dirty="0" sz="600" spc="-85">
                <a:latin typeface="メイリオ"/>
                <a:cs typeface="メイリオ"/>
              </a:rPr>
              <a:t> </a:t>
            </a:r>
            <a:r>
              <a:rPr dirty="0" sz="600" spc="-25">
                <a:latin typeface="メイリオ"/>
                <a:cs typeface="メイリオ"/>
              </a:rPr>
              <a:t>MJ,</a:t>
            </a:r>
            <a:r>
              <a:rPr dirty="0" sz="600" spc="500">
                <a:latin typeface="メイリオ"/>
                <a:cs typeface="メイリオ"/>
              </a:rPr>
              <a:t> </a:t>
            </a:r>
            <a:r>
              <a:rPr dirty="0" sz="600" spc="-55">
                <a:latin typeface="メイリオ"/>
                <a:cs typeface="メイリオ"/>
              </a:rPr>
              <a:t>Schernhammer</a:t>
            </a:r>
            <a:r>
              <a:rPr dirty="0" sz="600" spc="-85">
                <a:latin typeface="メイリオ"/>
                <a:cs typeface="メイリオ"/>
              </a:rPr>
              <a:t> </a:t>
            </a:r>
            <a:r>
              <a:rPr dirty="0" sz="600" spc="-40">
                <a:latin typeface="メイリオ"/>
                <a:cs typeface="メイリオ"/>
              </a:rPr>
              <a:t>ES. </a:t>
            </a:r>
            <a:r>
              <a:rPr dirty="0" sz="600" spc="-55">
                <a:latin typeface="メイリオ"/>
                <a:cs typeface="メイリオ"/>
              </a:rPr>
              <a:t>Association</a:t>
            </a:r>
            <a:r>
              <a:rPr dirty="0" sz="600" spc="-95">
                <a:latin typeface="メイリオ"/>
                <a:cs typeface="メイリオ"/>
              </a:rPr>
              <a:t> </a:t>
            </a:r>
            <a:r>
              <a:rPr dirty="0" sz="600" spc="-55">
                <a:latin typeface="メイリオ"/>
                <a:cs typeface="メイリオ"/>
              </a:rPr>
              <a:t>between</a:t>
            </a:r>
            <a:r>
              <a:rPr dirty="0" sz="600" spc="-50">
                <a:latin typeface="メイリオ"/>
                <a:cs typeface="メイリオ"/>
              </a:rPr>
              <a:t> rotating</a:t>
            </a:r>
            <a:r>
              <a:rPr dirty="0" sz="600" spc="-75">
                <a:latin typeface="メイリオ"/>
                <a:cs typeface="メイリオ"/>
              </a:rPr>
              <a:t> </a:t>
            </a:r>
            <a:r>
              <a:rPr dirty="0" sz="600" spc="-50">
                <a:latin typeface="メイリオ"/>
                <a:cs typeface="メイリオ"/>
              </a:rPr>
              <a:t>night</a:t>
            </a:r>
            <a:r>
              <a:rPr dirty="0" sz="600" spc="-45">
                <a:latin typeface="メイリオ"/>
                <a:cs typeface="メイリオ"/>
              </a:rPr>
              <a:t> </a:t>
            </a:r>
            <a:r>
              <a:rPr dirty="0" sz="600" spc="-20">
                <a:latin typeface="メイリオ"/>
                <a:cs typeface="メイリオ"/>
              </a:rPr>
              <a:t>shift</a:t>
            </a:r>
            <a:r>
              <a:rPr dirty="0" sz="600">
                <a:latin typeface="メイリオ"/>
                <a:cs typeface="メイリオ"/>
              </a:rPr>
              <a:t>	</a:t>
            </a:r>
            <a:r>
              <a:rPr dirty="0" sz="600" spc="-45">
                <a:latin typeface="メイリオ"/>
                <a:cs typeface="メイリオ"/>
              </a:rPr>
              <a:t>work</a:t>
            </a:r>
            <a:r>
              <a:rPr dirty="0" sz="600" spc="-80">
                <a:latin typeface="メイリオ"/>
                <a:cs typeface="メイリオ"/>
              </a:rPr>
              <a:t> </a:t>
            </a:r>
            <a:r>
              <a:rPr dirty="0" sz="600" spc="-45">
                <a:latin typeface="メイリオ"/>
                <a:cs typeface="メイリオ"/>
              </a:rPr>
              <a:t>and</a:t>
            </a:r>
            <a:r>
              <a:rPr dirty="0" sz="600" spc="-80">
                <a:latin typeface="メイリオ"/>
                <a:cs typeface="メイリオ"/>
              </a:rPr>
              <a:t> </a:t>
            </a:r>
            <a:r>
              <a:rPr dirty="0" sz="600" spc="-45">
                <a:latin typeface="メイリオ"/>
                <a:cs typeface="メイリオ"/>
              </a:rPr>
              <a:t>risk</a:t>
            </a:r>
            <a:r>
              <a:rPr dirty="0" sz="600" spc="-100">
                <a:latin typeface="メイリオ"/>
                <a:cs typeface="メイリオ"/>
              </a:rPr>
              <a:t> </a:t>
            </a:r>
            <a:r>
              <a:rPr dirty="0" sz="600" spc="-25">
                <a:latin typeface="メイリオ"/>
                <a:cs typeface="メイリオ"/>
              </a:rPr>
              <a:t>of</a:t>
            </a:r>
            <a:r>
              <a:rPr dirty="0" sz="600" spc="500">
                <a:latin typeface="メイリオ"/>
                <a:cs typeface="メイリオ"/>
              </a:rPr>
              <a:t> </a:t>
            </a:r>
            <a:r>
              <a:rPr dirty="0" sz="600" spc="-55">
                <a:latin typeface="メイリオ"/>
                <a:cs typeface="メイリオ"/>
              </a:rPr>
              <a:t>coronary</a:t>
            </a:r>
            <a:r>
              <a:rPr dirty="0" sz="600" spc="-75">
                <a:latin typeface="メイリオ"/>
                <a:cs typeface="メイリオ"/>
              </a:rPr>
              <a:t> </a:t>
            </a:r>
            <a:r>
              <a:rPr dirty="0" sz="600" spc="-50">
                <a:latin typeface="メイリオ"/>
                <a:cs typeface="メイリオ"/>
              </a:rPr>
              <a:t>heart</a:t>
            </a:r>
            <a:r>
              <a:rPr dirty="0" sz="600" spc="-70">
                <a:latin typeface="メイリオ"/>
                <a:cs typeface="メイリオ"/>
              </a:rPr>
              <a:t> </a:t>
            </a:r>
            <a:r>
              <a:rPr dirty="0" sz="600" spc="-55">
                <a:latin typeface="メイリオ"/>
                <a:cs typeface="メイリオ"/>
              </a:rPr>
              <a:t>disease</a:t>
            </a:r>
            <a:r>
              <a:rPr dirty="0" sz="600" spc="-80">
                <a:latin typeface="メイリオ"/>
                <a:cs typeface="メイリオ"/>
              </a:rPr>
              <a:t> </a:t>
            </a:r>
            <a:r>
              <a:rPr dirty="0" sz="600" spc="-50">
                <a:latin typeface="メイリオ"/>
                <a:cs typeface="メイリオ"/>
              </a:rPr>
              <a:t>among</a:t>
            </a:r>
            <a:r>
              <a:rPr dirty="0" sz="600" spc="-60">
                <a:latin typeface="メイリオ"/>
                <a:cs typeface="メイリオ"/>
              </a:rPr>
              <a:t> </a:t>
            </a:r>
            <a:r>
              <a:rPr dirty="0" sz="600" spc="-55">
                <a:latin typeface="メイリオ"/>
                <a:cs typeface="メイリオ"/>
              </a:rPr>
              <a:t>women.</a:t>
            </a:r>
            <a:r>
              <a:rPr dirty="0" sz="600" spc="-70">
                <a:latin typeface="メイリオ"/>
                <a:cs typeface="メイリオ"/>
              </a:rPr>
              <a:t> </a:t>
            </a:r>
            <a:r>
              <a:rPr dirty="0" sz="600" spc="-50">
                <a:latin typeface="メイリオ"/>
                <a:cs typeface="メイリオ"/>
              </a:rPr>
              <a:t>JAMA</a:t>
            </a:r>
            <a:r>
              <a:rPr dirty="0" sz="600" spc="-70">
                <a:latin typeface="メイリオ"/>
                <a:cs typeface="メイリオ"/>
              </a:rPr>
              <a:t> </a:t>
            </a:r>
            <a:r>
              <a:rPr dirty="0" sz="600" spc="-50">
                <a:latin typeface="メイリオ"/>
                <a:cs typeface="メイリオ"/>
              </a:rPr>
              <a:t>315:</a:t>
            </a:r>
            <a:r>
              <a:rPr dirty="0" sz="600" spc="-35">
                <a:latin typeface="メイリオ"/>
                <a:cs typeface="メイリオ"/>
              </a:rPr>
              <a:t> </a:t>
            </a:r>
            <a:r>
              <a:rPr dirty="0" sz="600" spc="-50">
                <a:latin typeface="メイリオ"/>
                <a:cs typeface="メイリオ"/>
              </a:rPr>
              <a:t>1726-</a:t>
            </a:r>
            <a:r>
              <a:rPr dirty="0" sz="600" spc="-65">
                <a:latin typeface="メイリオ"/>
                <a:cs typeface="メイリオ"/>
              </a:rPr>
              <a:t> </a:t>
            </a:r>
            <a:r>
              <a:rPr dirty="0" sz="600" spc="-50">
                <a:latin typeface="メイリオ"/>
                <a:cs typeface="メイリオ"/>
              </a:rPr>
              <a:t>1734,</a:t>
            </a:r>
            <a:r>
              <a:rPr dirty="0" sz="600" spc="-40">
                <a:latin typeface="メイリオ"/>
                <a:cs typeface="メイリオ"/>
              </a:rPr>
              <a:t> </a:t>
            </a:r>
            <a:r>
              <a:rPr dirty="0" sz="600" spc="-10">
                <a:latin typeface="メイリオ"/>
                <a:cs typeface="メイリオ"/>
              </a:rPr>
              <a:t>2016.</a:t>
            </a:r>
            <a:endParaRPr sz="600">
              <a:latin typeface="メイリオ"/>
              <a:cs typeface="メイリオ"/>
            </a:endParaRPr>
          </a:p>
          <a:p>
            <a:pPr algn="just" marL="169545" marR="91440" indent="-144780">
              <a:lnSpc>
                <a:spcPct val="100000"/>
              </a:lnSpc>
              <a:spcBef>
                <a:spcPts val="409"/>
              </a:spcBef>
            </a:pPr>
            <a:r>
              <a:rPr dirty="0" sz="600">
                <a:latin typeface="メイリオ"/>
                <a:cs typeface="メイリオ"/>
              </a:rPr>
              <a:t>8.</a:t>
            </a:r>
            <a:r>
              <a:rPr dirty="0" sz="600" spc="325">
                <a:latin typeface="メイリオ"/>
                <a:cs typeface="メイリオ"/>
              </a:rPr>
              <a:t> </a:t>
            </a:r>
            <a:r>
              <a:rPr dirty="0" sz="600">
                <a:latin typeface="メイリオ"/>
                <a:cs typeface="メイリオ"/>
              </a:rPr>
              <a:t>Davis</a:t>
            </a:r>
            <a:r>
              <a:rPr dirty="0" sz="600" spc="-5">
                <a:latin typeface="メイリオ"/>
                <a:cs typeface="メイリオ"/>
              </a:rPr>
              <a:t> </a:t>
            </a:r>
            <a:r>
              <a:rPr dirty="0" sz="600">
                <a:latin typeface="メイリオ"/>
                <a:cs typeface="メイリオ"/>
              </a:rPr>
              <a:t>S,</a:t>
            </a:r>
            <a:r>
              <a:rPr dirty="0" sz="600" spc="-15">
                <a:latin typeface="メイリオ"/>
                <a:cs typeface="メイリオ"/>
              </a:rPr>
              <a:t> </a:t>
            </a:r>
            <a:r>
              <a:rPr dirty="0" sz="600">
                <a:latin typeface="メイリオ"/>
                <a:cs typeface="メイリオ"/>
              </a:rPr>
              <a:t>Mirick</a:t>
            </a:r>
            <a:r>
              <a:rPr dirty="0" sz="600" spc="-35">
                <a:latin typeface="メイリオ"/>
                <a:cs typeface="メイリオ"/>
              </a:rPr>
              <a:t> </a:t>
            </a:r>
            <a:r>
              <a:rPr dirty="0" sz="600">
                <a:latin typeface="メイリオ"/>
                <a:cs typeface="メイリオ"/>
              </a:rPr>
              <a:t>DK. Circadian</a:t>
            </a:r>
            <a:r>
              <a:rPr dirty="0" sz="600" spc="-20">
                <a:latin typeface="メイリオ"/>
                <a:cs typeface="メイリオ"/>
              </a:rPr>
              <a:t> </a:t>
            </a:r>
            <a:r>
              <a:rPr dirty="0" sz="600" spc="-10">
                <a:latin typeface="メイリオ"/>
                <a:cs typeface="メイリオ"/>
              </a:rPr>
              <a:t>disruption,</a:t>
            </a:r>
            <a:r>
              <a:rPr dirty="0" sz="600" spc="-15">
                <a:latin typeface="メイリオ"/>
                <a:cs typeface="メイリオ"/>
              </a:rPr>
              <a:t> </a:t>
            </a:r>
            <a:r>
              <a:rPr dirty="0" sz="600">
                <a:latin typeface="メイリオ"/>
                <a:cs typeface="メイリオ"/>
              </a:rPr>
              <a:t>shift</a:t>
            </a:r>
            <a:r>
              <a:rPr dirty="0" sz="600" spc="-20">
                <a:latin typeface="メイリオ"/>
                <a:cs typeface="メイリオ"/>
              </a:rPr>
              <a:t> </a:t>
            </a:r>
            <a:r>
              <a:rPr dirty="0" sz="600">
                <a:latin typeface="メイリオ"/>
                <a:cs typeface="メイリオ"/>
              </a:rPr>
              <a:t>work</a:t>
            </a:r>
            <a:r>
              <a:rPr dirty="0" sz="600" spc="-25">
                <a:latin typeface="メイリオ"/>
                <a:cs typeface="メイリオ"/>
              </a:rPr>
              <a:t> </a:t>
            </a:r>
            <a:r>
              <a:rPr dirty="0" sz="600">
                <a:latin typeface="メイリオ"/>
                <a:cs typeface="メイリオ"/>
              </a:rPr>
              <a:t>and</a:t>
            </a:r>
            <a:r>
              <a:rPr dirty="0" sz="600" spc="-15">
                <a:latin typeface="メイリオ"/>
                <a:cs typeface="メイリオ"/>
              </a:rPr>
              <a:t> </a:t>
            </a:r>
            <a:r>
              <a:rPr dirty="0" sz="600">
                <a:latin typeface="メイリオ"/>
                <a:cs typeface="メイリオ"/>
              </a:rPr>
              <a:t>the</a:t>
            </a:r>
            <a:r>
              <a:rPr dirty="0" sz="600" spc="-5">
                <a:latin typeface="メイリオ"/>
                <a:cs typeface="メイリオ"/>
              </a:rPr>
              <a:t> </a:t>
            </a:r>
            <a:r>
              <a:rPr dirty="0" sz="600">
                <a:latin typeface="メイリオ"/>
                <a:cs typeface="メイリオ"/>
              </a:rPr>
              <a:t>risk</a:t>
            </a:r>
            <a:r>
              <a:rPr dirty="0" sz="600" spc="-25">
                <a:latin typeface="メイリオ"/>
                <a:cs typeface="メイリオ"/>
              </a:rPr>
              <a:t> </a:t>
            </a:r>
            <a:r>
              <a:rPr dirty="0" sz="600">
                <a:latin typeface="メイリオ"/>
                <a:cs typeface="メイリオ"/>
              </a:rPr>
              <a:t>of</a:t>
            </a:r>
            <a:r>
              <a:rPr dirty="0" sz="600" spc="-5">
                <a:latin typeface="メイリオ"/>
                <a:cs typeface="メイリオ"/>
              </a:rPr>
              <a:t> </a:t>
            </a:r>
            <a:r>
              <a:rPr dirty="0" sz="600" spc="-10">
                <a:latin typeface="メイリオ"/>
                <a:cs typeface="メイリオ"/>
              </a:rPr>
              <a:t>cancer:</a:t>
            </a:r>
            <a:r>
              <a:rPr dirty="0" sz="600" spc="500">
                <a:latin typeface="メイリオ"/>
                <a:cs typeface="メイリオ"/>
              </a:rPr>
              <a:t> </a:t>
            </a:r>
            <a:r>
              <a:rPr dirty="0" sz="600">
                <a:latin typeface="メイリオ"/>
                <a:cs typeface="メイリオ"/>
              </a:rPr>
              <a:t>A</a:t>
            </a:r>
            <a:r>
              <a:rPr dirty="0" sz="600" spc="-25">
                <a:latin typeface="メイリオ"/>
                <a:cs typeface="メイリオ"/>
              </a:rPr>
              <a:t> </a:t>
            </a:r>
            <a:r>
              <a:rPr dirty="0" sz="600">
                <a:latin typeface="メイリオ"/>
                <a:cs typeface="メイリオ"/>
              </a:rPr>
              <a:t>summary</a:t>
            </a:r>
            <a:r>
              <a:rPr dirty="0" sz="600" spc="-25">
                <a:latin typeface="メイリオ"/>
                <a:cs typeface="メイリオ"/>
              </a:rPr>
              <a:t> </a:t>
            </a:r>
            <a:r>
              <a:rPr dirty="0" sz="600">
                <a:latin typeface="メイリオ"/>
                <a:cs typeface="メイリオ"/>
              </a:rPr>
              <a:t>of</a:t>
            </a:r>
            <a:r>
              <a:rPr dirty="0" sz="600" spc="-30">
                <a:latin typeface="メイリオ"/>
                <a:cs typeface="メイリオ"/>
              </a:rPr>
              <a:t> </a:t>
            </a:r>
            <a:r>
              <a:rPr dirty="0" sz="600">
                <a:latin typeface="メイリオ"/>
                <a:cs typeface="メイリオ"/>
              </a:rPr>
              <a:t>the</a:t>
            </a:r>
            <a:r>
              <a:rPr dirty="0" sz="600" spc="-20">
                <a:latin typeface="メイリオ"/>
                <a:cs typeface="メイリオ"/>
              </a:rPr>
              <a:t> </a:t>
            </a:r>
            <a:r>
              <a:rPr dirty="0" sz="600">
                <a:latin typeface="メイリオ"/>
                <a:cs typeface="メイリオ"/>
              </a:rPr>
              <a:t>evidence</a:t>
            </a:r>
            <a:r>
              <a:rPr dirty="0" sz="600" spc="-15">
                <a:latin typeface="メイリオ"/>
                <a:cs typeface="メイリオ"/>
              </a:rPr>
              <a:t> </a:t>
            </a:r>
            <a:r>
              <a:rPr dirty="0" sz="600">
                <a:latin typeface="メイリオ"/>
                <a:cs typeface="メイリオ"/>
              </a:rPr>
              <a:t>and</a:t>
            </a:r>
            <a:r>
              <a:rPr dirty="0" sz="600" spc="-25">
                <a:latin typeface="メイリオ"/>
                <a:cs typeface="メイリオ"/>
              </a:rPr>
              <a:t> </a:t>
            </a:r>
            <a:r>
              <a:rPr dirty="0" sz="600">
                <a:latin typeface="メイリオ"/>
                <a:cs typeface="メイリオ"/>
              </a:rPr>
              <a:t>studies</a:t>
            </a:r>
            <a:r>
              <a:rPr dirty="0" sz="600" spc="-30">
                <a:latin typeface="メイリオ"/>
                <a:cs typeface="メイリオ"/>
              </a:rPr>
              <a:t> </a:t>
            </a:r>
            <a:r>
              <a:rPr dirty="0" sz="600">
                <a:latin typeface="メイリオ"/>
                <a:cs typeface="メイリオ"/>
              </a:rPr>
              <a:t>in</a:t>
            </a:r>
            <a:r>
              <a:rPr dirty="0" sz="600" spc="-20">
                <a:latin typeface="メイリオ"/>
                <a:cs typeface="メイリオ"/>
              </a:rPr>
              <a:t> </a:t>
            </a:r>
            <a:r>
              <a:rPr dirty="0" sz="600">
                <a:latin typeface="メイリオ"/>
                <a:cs typeface="メイリオ"/>
              </a:rPr>
              <a:t>Seattle.</a:t>
            </a:r>
            <a:r>
              <a:rPr dirty="0" sz="600" spc="-40">
                <a:latin typeface="メイリオ"/>
                <a:cs typeface="メイリオ"/>
              </a:rPr>
              <a:t> </a:t>
            </a:r>
            <a:r>
              <a:rPr dirty="0" sz="600">
                <a:latin typeface="メイリオ"/>
                <a:cs typeface="メイリオ"/>
              </a:rPr>
              <a:t>Cancer</a:t>
            </a:r>
            <a:r>
              <a:rPr dirty="0" sz="600" spc="-30">
                <a:latin typeface="メイリオ"/>
                <a:cs typeface="メイリオ"/>
              </a:rPr>
              <a:t> </a:t>
            </a:r>
            <a:r>
              <a:rPr dirty="0" sz="600">
                <a:latin typeface="メイリオ"/>
                <a:cs typeface="メイリオ"/>
              </a:rPr>
              <a:t>Causes</a:t>
            </a:r>
            <a:r>
              <a:rPr dirty="0" sz="600" spc="-20">
                <a:latin typeface="メイリオ"/>
                <a:cs typeface="メイリオ"/>
              </a:rPr>
              <a:t> </a:t>
            </a:r>
            <a:r>
              <a:rPr dirty="0" sz="600" spc="-10">
                <a:latin typeface="メイリオ"/>
                <a:cs typeface="メイリオ"/>
              </a:rPr>
              <a:t>Control</a:t>
            </a:r>
            <a:r>
              <a:rPr dirty="0" sz="600" spc="500">
                <a:latin typeface="メイリオ"/>
                <a:cs typeface="メイリオ"/>
              </a:rPr>
              <a:t> </a:t>
            </a:r>
            <a:r>
              <a:rPr dirty="0" sz="600">
                <a:latin typeface="メイリオ"/>
                <a:cs typeface="メイリオ"/>
              </a:rPr>
              <a:t>17:</a:t>
            </a:r>
            <a:r>
              <a:rPr dirty="0" sz="600" spc="-15">
                <a:latin typeface="メイリオ"/>
                <a:cs typeface="メイリオ"/>
              </a:rPr>
              <a:t> </a:t>
            </a:r>
            <a:r>
              <a:rPr dirty="0" sz="600" spc="-10">
                <a:latin typeface="メイリオ"/>
                <a:cs typeface="メイリオ"/>
              </a:rPr>
              <a:t>539-</a:t>
            </a:r>
            <a:r>
              <a:rPr dirty="0" sz="600">
                <a:latin typeface="メイリオ"/>
                <a:cs typeface="メイリオ"/>
              </a:rPr>
              <a:t>545,</a:t>
            </a:r>
            <a:r>
              <a:rPr dirty="0" sz="600" spc="5">
                <a:latin typeface="メイリオ"/>
                <a:cs typeface="メイリオ"/>
              </a:rPr>
              <a:t> </a:t>
            </a:r>
            <a:r>
              <a:rPr dirty="0" sz="600" spc="-10">
                <a:latin typeface="メイリオ"/>
                <a:cs typeface="メイリオ"/>
              </a:rPr>
              <a:t>2006.</a:t>
            </a:r>
            <a:endParaRPr sz="600">
              <a:latin typeface="メイリオ"/>
              <a:cs typeface="メイリオ"/>
            </a:endParaRPr>
          </a:p>
          <a:p>
            <a:pPr marL="169545" marR="21590" indent="-144780">
              <a:lnSpc>
                <a:spcPct val="100000"/>
              </a:lnSpc>
              <a:spcBef>
                <a:spcPts val="395"/>
              </a:spcBef>
            </a:pPr>
            <a:r>
              <a:rPr dirty="0" sz="600">
                <a:latin typeface="メイリオ"/>
                <a:cs typeface="メイリオ"/>
              </a:rPr>
              <a:t>9.</a:t>
            </a:r>
            <a:r>
              <a:rPr dirty="0" sz="600" spc="315">
                <a:latin typeface="メイリオ"/>
                <a:cs typeface="メイリオ"/>
              </a:rPr>
              <a:t> </a:t>
            </a:r>
            <a:r>
              <a:rPr dirty="0" sz="600">
                <a:latin typeface="メイリオ"/>
                <a:cs typeface="メイリオ"/>
              </a:rPr>
              <a:t>Kubo T,</a:t>
            </a:r>
            <a:r>
              <a:rPr dirty="0" sz="600" spc="-15">
                <a:latin typeface="メイリオ"/>
                <a:cs typeface="メイリオ"/>
              </a:rPr>
              <a:t> </a:t>
            </a:r>
            <a:r>
              <a:rPr dirty="0" sz="600">
                <a:latin typeface="メイリオ"/>
                <a:cs typeface="メイリオ"/>
              </a:rPr>
              <a:t>Ozasa K,</a:t>
            </a:r>
            <a:r>
              <a:rPr dirty="0" sz="600" spc="-5">
                <a:latin typeface="メイリオ"/>
                <a:cs typeface="メイリオ"/>
              </a:rPr>
              <a:t> </a:t>
            </a:r>
            <a:r>
              <a:rPr dirty="0" sz="600">
                <a:latin typeface="メイリオ"/>
                <a:cs typeface="メイリオ"/>
              </a:rPr>
              <a:t>Mikami</a:t>
            </a:r>
            <a:r>
              <a:rPr dirty="0" sz="600" spc="-40">
                <a:latin typeface="メイリオ"/>
                <a:cs typeface="メイリオ"/>
              </a:rPr>
              <a:t> </a:t>
            </a:r>
            <a:r>
              <a:rPr dirty="0" sz="600">
                <a:latin typeface="メイリオ"/>
                <a:cs typeface="メイリオ"/>
              </a:rPr>
              <a:t>K,</a:t>
            </a:r>
            <a:r>
              <a:rPr dirty="0" sz="600" spc="-5">
                <a:latin typeface="メイリオ"/>
                <a:cs typeface="メイリオ"/>
              </a:rPr>
              <a:t> </a:t>
            </a:r>
            <a:r>
              <a:rPr dirty="0" sz="600">
                <a:latin typeface="メイリオ"/>
                <a:cs typeface="メイリオ"/>
              </a:rPr>
              <a:t>Wakai</a:t>
            </a:r>
            <a:r>
              <a:rPr dirty="0" sz="600" spc="-30">
                <a:latin typeface="メイリオ"/>
                <a:cs typeface="メイリオ"/>
              </a:rPr>
              <a:t> </a:t>
            </a:r>
            <a:r>
              <a:rPr dirty="0" sz="600">
                <a:latin typeface="メイリオ"/>
                <a:cs typeface="メイリオ"/>
              </a:rPr>
              <a:t>K,</a:t>
            </a:r>
            <a:r>
              <a:rPr dirty="0" sz="600" spc="-5">
                <a:latin typeface="メイリオ"/>
                <a:cs typeface="メイリオ"/>
              </a:rPr>
              <a:t> </a:t>
            </a:r>
            <a:r>
              <a:rPr dirty="0" sz="600">
                <a:latin typeface="メイリオ"/>
                <a:cs typeface="メイリオ"/>
              </a:rPr>
              <a:t>Fujino</a:t>
            </a:r>
            <a:r>
              <a:rPr dirty="0" sz="600" spc="-5">
                <a:latin typeface="メイリオ"/>
                <a:cs typeface="メイリオ"/>
              </a:rPr>
              <a:t> </a:t>
            </a:r>
            <a:r>
              <a:rPr dirty="0" sz="600">
                <a:latin typeface="メイリオ"/>
                <a:cs typeface="メイリオ"/>
              </a:rPr>
              <a:t>Y,</a:t>
            </a:r>
            <a:r>
              <a:rPr dirty="0" sz="600" spc="-30">
                <a:latin typeface="メイリオ"/>
                <a:cs typeface="メイリオ"/>
              </a:rPr>
              <a:t> </a:t>
            </a:r>
            <a:r>
              <a:rPr dirty="0" sz="600" spc="-10">
                <a:latin typeface="メイリオ"/>
                <a:cs typeface="メイリオ"/>
              </a:rPr>
              <a:t>Watanabe</a:t>
            </a:r>
            <a:r>
              <a:rPr dirty="0" sz="600">
                <a:latin typeface="メイリオ"/>
                <a:cs typeface="メイリオ"/>
              </a:rPr>
              <a:t> Y,</a:t>
            </a:r>
            <a:r>
              <a:rPr dirty="0" sz="600" spc="-20">
                <a:latin typeface="メイリオ"/>
                <a:cs typeface="メイリオ"/>
              </a:rPr>
              <a:t> </a:t>
            </a:r>
            <a:r>
              <a:rPr dirty="0" sz="600">
                <a:latin typeface="メイリオ"/>
                <a:cs typeface="メイリオ"/>
              </a:rPr>
              <a:t>Miki</a:t>
            </a:r>
            <a:r>
              <a:rPr dirty="0" sz="600" spc="-40">
                <a:latin typeface="メイリオ"/>
                <a:cs typeface="メイリオ"/>
              </a:rPr>
              <a:t> </a:t>
            </a:r>
            <a:r>
              <a:rPr dirty="0" sz="600">
                <a:latin typeface="メイリオ"/>
                <a:cs typeface="メイリオ"/>
              </a:rPr>
              <a:t>T,</a:t>
            </a:r>
            <a:r>
              <a:rPr dirty="0" sz="600" spc="-5">
                <a:latin typeface="メイリオ"/>
                <a:cs typeface="メイリオ"/>
              </a:rPr>
              <a:t> </a:t>
            </a:r>
            <a:r>
              <a:rPr dirty="0" sz="600" spc="-20">
                <a:latin typeface="メイリオ"/>
                <a:cs typeface="メイリオ"/>
              </a:rPr>
              <a:t>Nakao</a:t>
            </a:r>
            <a:r>
              <a:rPr dirty="0" sz="600" spc="500">
                <a:latin typeface="メイリオ"/>
                <a:cs typeface="メイリオ"/>
              </a:rPr>
              <a:t> </a:t>
            </a:r>
            <a:r>
              <a:rPr dirty="0" sz="600">
                <a:latin typeface="メイリオ"/>
                <a:cs typeface="メイリオ"/>
              </a:rPr>
              <a:t>M,</a:t>
            </a:r>
            <a:r>
              <a:rPr dirty="0" sz="600" spc="-30">
                <a:latin typeface="メイリオ"/>
                <a:cs typeface="メイリオ"/>
              </a:rPr>
              <a:t> </a:t>
            </a:r>
            <a:r>
              <a:rPr dirty="0" sz="600">
                <a:latin typeface="メイリオ"/>
                <a:cs typeface="メイリオ"/>
              </a:rPr>
              <a:t>Hayashi</a:t>
            </a:r>
            <a:r>
              <a:rPr dirty="0" sz="600" spc="-15">
                <a:latin typeface="メイリオ"/>
                <a:cs typeface="メイリオ"/>
              </a:rPr>
              <a:t> </a:t>
            </a:r>
            <a:r>
              <a:rPr dirty="0" sz="600">
                <a:latin typeface="メイリオ"/>
                <a:cs typeface="メイリオ"/>
              </a:rPr>
              <a:t>K,</a:t>
            </a:r>
            <a:r>
              <a:rPr dirty="0" sz="600" spc="-15">
                <a:latin typeface="メイリオ"/>
                <a:cs typeface="メイリオ"/>
              </a:rPr>
              <a:t> </a:t>
            </a:r>
            <a:r>
              <a:rPr dirty="0" sz="600">
                <a:latin typeface="メイリオ"/>
                <a:cs typeface="メイリオ"/>
              </a:rPr>
              <a:t>Suzuki</a:t>
            </a:r>
            <a:r>
              <a:rPr dirty="0" sz="600" spc="-40">
                <a:latin typeface="メイリオ"/>
                <a:cs typeface="メイリオ"/>
              </a:rPr>
              <a:t> </a:t>
            </a:r>
            <a:r>
              <a:rPr dirty="0" sz="600">
                <a:latin typeface="メイリオ"/>
                <a:cs typeface="メイリオ"/>
              </a:rPr>
              <a:t>K.</a:t>
            </a:r>
            <a:r>
              <a:rPr dirty="0" sz="600" spc="-10">
                <a:latin typeface="メイリオ"/>
                <a:cs typeface="メイリオ"/>
              </a:rPr>
              <a:t> </a:t>
            </a:r>
            <a:r>
              <a:rPr dirty="0" sz="600">
                <a:latin typeface="メイリオ"/>
                <a:cs typeface="メイリオ"/>
              </a:rPr>
              <a:t>Prospective</a:t>
            </a:r>
            <a:r>
              <a:rPr dirty="0" sz="600" spc="-20">
                <a:latin typeface="メイリオ"/>
                <a:cs typeface="メイリオ"/>
              </a:rPr>
              <a:t> </a:t>
            </a:r>
            <a:r>
              <a:rPr dirty="0" sz="600">
                <a:latin typeface="メイリオ"/>
                <a:cs typeface="メイリオ"/>
              </a:rPr>
              <a:t>cohort</a:t>
            </a:r>
            <a:r>
              <a:rPr dirty="0" sz="600" spc="-15">
                <a:latin typeface="メイリオ"/>
                <a:cs typeface="メイリオ"/>
              </a:rPr>
              <a:t> </a:t>
            </a:r>
            <a:r>
              <a:rPr dirty="0" sz="600">
                <a:latin typeface="メイリオ"/>
                <a:cs typeface="メイリオ"/>
              </a:rPr>
              <a:t>study</a:t>
            </a:r>
            <a:r>
              <a:rPr dirty="0" sz="600" spc="-25">
                <a:latin typeface="メイリオ"/>
                <a:cs typeface="メイリオ"/>
              </a:rPr>
              <a:t> </a:t>
            </a:r>
            <a:r>
              <a:rPr dirty="0" sz="600">
                <a:latin typeface="メイリオ"/>
                <a:cs typeface="メイリオ"/>
              </a:rPr>
              <a:t>of</a:t>
            </a:r>
            <a:r>
              <a:rPr dirty="0" sz="600" spc="-25">
                <a:latin typeface="メイリオ"/>
                <a:cs typeface="メイリオ"/>
              </a:rPr>
              <a:t> </a:t>
            </a:r>
            <a:r>
              <a:rPr dirty="0" sz="600">
                <a:latin typeface="メイリオ"/>
                <a:cs typeface="メイリオ"/>
              </a:rPr>
              <a:t>the</a:t>
            </a:r>
            <a:r>
              <a:rPr dirty="0" sz="600" spc="-15">
                <a:latin typeface="メイリオ"/>
                <a:cs typeface="メイリオ"/>
              </a:rPr>
              <a:t> </a:t>
            </a:r>
            <a:r>
              <a:rPr dirty="0" sz="600">
                <a:latin typeface="メイリオ"/>
                <a:cs typeface="メイリオ"/>
              </a:rPr>
              <a:t>risk</a:t>
            </a:r>
            <a:r>
              <a:rPr dirty="0" sz="600" spc="-40">
                <a:latin typeface="メイリオ"/>
                <a:cs typeface="メイリオ"/>
              </a:rPr>
              <a:t> </a:t>
            </a:r>
            <a:r>
              <a:rPr dirty="0" sz="600">
                <a:latin typeface="メイリオ"/>
                <a:cs typeface="メイリオ"/>
              </a:rPr>
              <a:t>of</a:t>
            </a:r>
            <a:r>
              <a:rPr dirty="0" sz="600" spc="-15">
                <a:latin typeface="メイリオ"/>
                <a:cs typeface="メイリオ"/>
              </a:rPr>
              <a:t> </a:t>
            </a:r>
            <a:r>
              <a:rPr dirty="0" sz="600" spc="-10">
                <a:latin typeface="メイリオ"/>
                <a:cs typeface="メイリオ"/>
              </a:rPr>
              <a:t>prostate</a:t>
            </a:r>
            <a:r>
              <a:rPr dirty="0" sz="600" spc="500">
                <a:latin typeface="メイリオ"/>
                <a:cs typeface="メイリオ"/>
              </a:rPr>
              <a:t> </a:t>
            </a:r>
            <a:r>
              <a:rPr dirty="0" sz="600">
                <a:latin typeface="メイリオ"/>
                <a:cs typeface="メイリオ"/>
              </a:rPr>
              <a:t>cancer</a:t>
            </a:r>
            <a:r>
              <a:rPr dirty="0" sz="600" spc="-5">
                <a:latin typeface="メイリオ"/>
                <a:cs typeface="メイリオ"/>
              </a:rPr>
              <a:t> </a:t>
            </a:r>
            <a:r>
              <a:rPr dirty="0" sz="600">
                <a:latin typeface="メイリオ"/>
                <a:cs typeface="メイリオ"/>
              </a:rPr>
              <a:t>among</a:t>
            </a:r>
            <a:r>
              <a:rPr dirty="0" sz="600" spc="-15">
                <a:latin typeface="メイリオ"/>
                <a:cs typeface="メイリオ"/>
              </a:rPr>
              <a:t> </a:t>
            </a:r>
            <a:r>
              <a:rPr dirty="0" sz="600" spc="-10">
                <a:latin typeface="メイリオ"/>
                <a:cs typeface="メイリオ"/>
              </a:rPr>
              <a:t>rotating-</a:t>
            </a:r>
            <a:r>
              <a:rPr dirty="0" sz="600">
                <a:latin typeface="メイリオ"/>
                <a:cs typeface="メイリオ"/>
              </a:rPr>
              <a:t>shift</a:t>
            </a:r>
            <a:r>
              <a:rPr dirty="0" sz="600" spc="-25">
                <a:latin typeface="メイリオ"/>
                <a:cs typeface="メイリオ"/>
              </a:rPr>
              <a:t> </a:t>
            </a:r>
            <a:r>
              <a:rPr dirty="0" sz="600">
                <a:latin typeface="メイリオ"/>
                <a:cs typeface="メイリオ"/>
              </a:rPr>
              <a:t>workers:</a:t>
            </a:r>
            <a:r>
              <a:rPr dirty="0" sz="600" spc="-25">
                <a:latin typeface="メイリオ"/>
                <a:cs typeface="メイリオ"/>
              </a:rPr>
              <a:t> </a:t>
            </a:r>
            <a:r>
              <a:rPr dirty="0" sz="600">
                <a:latin typeface="メイリオ"/>
                <a:cs typeface="メイリオ"/>
              </a:rPr>
              <a:t>Findings</a:t>
            </a:r>
            <a:r>
              <a:rPr dirty="0" sz="600" spc="-25">
                <a:latin typeface="メイリオ"/>
                <a:cs typeface="メイリオ"/>
              </a:rPr>
              <a:t> </a:t>
            </a:r>
            <a:r>
              <a:rPr dirty="0" sz="600">
                <a:latin typeface="メイリオ"/>
                <a:cs typeface="メイリオ"/>
              </a:rPr>
              <a:t>from</a:t>
            </a:r>
            <a:r>
              <a:rPr dirty="0" sz="600" spc="-15">
                <a:latin typeface="メイリオ"/>
                <a:cs typeface="メイリオ"/>
              </a:rPr>
              <a:t> </a:t>
            </a:r>
            <a:r>
              <a:rPr dirty="0" sz="600">
                <a:latin typeface="メイリオ"/>
                <a:cs typeface="メイリオ"/>
              </a:rPr>
              <a:t>the</a:t>
            </a:r>
            <a:r>
              <a:rPr dirty="0" sz="600" spc="-10">
                <a:latin typeface="メイリオ"/>
                <a:cs typeface="メイリオ"/>
              </a:rPr>
              <a:t> </a:t>
            </a:r>
            <a:r>
              <a:rPr dirty="0" sz="600">
                <a:latin typeface="メイリオ"/>
                <a:cs typeface="メイリオ"/>
              </a:rPr>
              <a:t>Japan</a:t>
            </a:r>
            <a:r>
              <a:rPr dirty="0" sz="600" spc="-10">
                <a:latin typeface="メイリオ"/>
                <a:cs typeface="メイリオ"/>
              </a:rPr>
              <a:t> collaborative</a:t>
            </a:r>
            <a:r>
              <a:rPr dirty="0" sz="600" spc="500">
                <a:latin typeface="メイリオ"/>
                <a:cs typeface="メイリオ"/>
              </a:rPr>
              <a:t> </a:t>
            </a:r>
            <a:r>
              <a:rPr dirty="0" sz="600">
                <a:latin typeface="メイリオ"/>
                <a:cs typeface="メイリオ"/>
              </a:rPr>
              <a:t>cohort</a:t>
            </a:r>
            <a:r>
              <a:rPr dirty="0" sz="600" spc="-20">
                <a:latin typeface="メイリオ"/>
                <a:cs typeface="メイリオ"/>
              </a:rPr>
              <a:t> </a:t>
            </a:r>
            <a:r>
              <a:rPr dirty="0" sz="600">
                <a:latin typeface="メイリオ"/>
                <a:cs typeface="メイリオ"/>
              </a:rPr>
              <a:t>study.</a:t>
            </a:r>
            <a:r>
              <a:rPr dirty="0" sz="600" spc="-15">
                <a:latin typeface="メイリオ"/>
                <a:cs typeface="メイリオ"/>
              </a:rPr>
              <a:t> </a:t>
            </a:r>
            <a:r>
              <a:rPr dirty="0" sz="600">
                <a:latin typeface="メイリオ"/>
                <a:cs typeface="メイリオ"/>
              </a:rPr>
              <a:t>Am</a:t>
            </a:r>
            <a:r>
              <a:rPr dirty="0" sz="600" spc="-15">
                <a:latin typeface="メイリオ"/>
                <a:cs typeface="メイリオ"/>
              </a:rPr>
              <a:t> </a:t>
            </a:r>
            <a:r>
              <a:rPr dirty="0" sz="600">
                <a:latin typeface="メイリオ"/>
                <a:cs typeface="メイリオ"/>
              </a:rPr>
              <a:t>J</a:t>
            </a:r>
            <a:r>
              <a:rPr dirty="0" sz="600" spc="-30">
                <a:latin typeface="メイリオ"/>
                <a:cs typeface="メイリオ"/>
              </a:rPr>
              <a:t> </a:t>
            </a:r>
            <a:r>
              <a:rPr dirty="0" sz="600">
                <a:latin typeface="メイリオ"/>
                <a:cs typeface="メイリオ"/>
              </a:rPr>
              <a:t>Epidemiol</a:t>
            </a:r>
            <a:r>
              <a:rPr dirty="0" sz="600" spc="-30">
                <a:latin typeface="メイリオ"/>
                <a:cs typeface="メイリオ"/>
              </a:rPr>
              <a:t> </a:t>
            </a:r>
            <a:r>
              <a:rPr dirty="0" sz="600">
                <a:latin typeface="メイリオ"/>
                <a:cs typeface="メイリオ"/>
              </a:rPr>
              <a:t>164: </a:t>
            </a:r>
            <a:r>
              <a:rPr dirty="0" sz="600" spc="-10">
                <a:latin typeface="メイリオ"/>
                <a:cs typeface="メイリオ"/>
              </a:rPr>
              <a:t>549-</a:t>
            </a:r>
            <a:r>
              <a:rPr dirty="0" sz="600">
                <a:latin typeface="メイリオ"/>
                <a:cs typeface="メイリオ"/>
              </a:rPr>
              <a:t>555,</a:t>
            </a:r>
            <a:r>
              <a:rPr dirty="0" sz="600" spc="-20">
                <a:latin typeface="メイリオ"/>
                <a:cs typeface="メイリオ"/>
              </a:rPr>
              <a:t> </a:t>
            </a:r>
            <a:r>
              <a:rPr dirty="0" sz="600" spc="-10">
                <a:latin typeface="メイリオ"/>
                <a:cs typeface="メイリオ"/>
              </a:rPr>
              <a:t>2006.</a:t>
            </a:r>
            <a:endParaRPr sz="600">
              <a:latin typeface="メイリオ"/>
              <a:cs typeface="メイリオ"/>
            </a:endParaRPr>
          </a:p>
          <a:p>
            <a:pPr marL="169545" marR="129539" indent="-144780">
              <a:lnSpc>
                <a:spcPct val="100000"/>
              </a:lnSpc>
              <a:spcBef>
                <a:spcPts val="395"/>
              </a:spcBef>
            </a:pPr>
            <a:r>
              <a:rPr dirty="0" sz="600">
                <a:latin typeface="メイリオ"/>
                <a:cs typeface="メイリオ"/>
              </a:rPr>
              <a:t>10.</a:t>
            </a:r>
            <a:r>
              <a:rPr dirty="0" sz="600" spc="-40">
                <a:latin typeface="メイリオ"/>
                <a:cs typeface="メイリオ"/>
              </a:rPr>
              <a:t> </a:t>
            </a:r>
            <a:r>
              <a:rPr dirty="0" sz="600">
                <a:latin typeface="メイリオ"/>
                <a:cs typeface="メイリオ"/>
              </a:rPr>
              <a:t>Drake</a:t>
            </a:r>
            <a:r>
              <a:rPr dirty="0" sz="600" spc="-35">
                <a:latin typeface="メイリオ"/>
                <a:cs typeface="メイリオ"/>
              </a:rPr>
              <a:t> </a:t>
            </a:r>
            <a:r>
              <a:rPr dirty="0" sz="600">
                <a:latin typeface="メイリオ"/>
                <a:cs typeface="メイリオ"/>
              </a:rPr>
              <a:t>CL,</a:t>
            </a:r>
            <a:r>
              <a:rPr dirty="0" sz="600" spc="-25">
                <a:latin typeface="メイリオ"/>
                <a:cs typeface="メイリオ"/>
              </a:rPr>
              <a:t> </a:t>
            </a:r>
            <a:r>
              <a:rPr dirty="0" sz="600">
                <a:latin typeface="メイリオ"/>
                <a:cs typeface="メイリオ"/>
              </a:rPr>
              <a:t>Roehrs</a:t>
            </a:r>
            <a:r>
              <a:rPr dirty="0" sz="600" spc="-10">
                <a:latin typeface="メイリオ"/>
                <a:cs typeface="メイリオ"/>
              </a:rPr>
              <a:t> </a:t>
            </a:r>
            <a:r>
              <a:rPr dirty="0" sz="600">
                <a:latin typeface="メイリオ"/>
                <a:cs typeface="メイリオ"/>
              </a:rPr>
              <a:t>T,</a:t>
            </a:r>
            <a:r>
              <a:rPr dirty="0" sz="600" spc="-30">
                <a:latin typeface="メイリオ"/>
                <a:cs typeface="メイリオ"/>
              </a:rPr>
              <a:t> </a:t>
            </a:r>
            <a:r>
              <a:rPr dirty="0" sz="600">
                <a:latin typeface="メイリオ"/>
                <a:cs typeface="メイリオ"/>
              </a:rPr>
              <a:t>Richardson</a:t>
            </a:r>
            <a:r>
              <a:rPr dirty="0" sz="600" spc="-10">
                <a:latin typeface="メイリオ"/>
                <a:cs typeface="メイリオ"/>
              </a:rPr>
              <a:t> </a:t>
            </a:r>
            <a:r>
              <a:rPr dirty="0" sz="600">
                <a:latin typeface="メイリオ"/>
                <a:cs typeface="メイリオ"/>
              </a:rPr>
              <a:t>G,</a:t>
            </a:r>
            <a:r>
              <a:rPr dirty="0" sz="600" spc="-15">
                <a:latin typeface="メイリオ"/>
                <a:cs typeface="メイリオ"/>
              </a:rPr>
              <a:t> </a:t>
            </a:r>
            <a:r>
              <a:rPr dirty="0" sz="600">
                <a:latin typeface="メイリオ"/>
                <a:cs typeface="メイリオ"/>
              </a:rPr>
              <a:t>Walsh</a:t>
            </a:r>
            <a:r>
              <a:rPr dirty="0" sz="600" spc="-35">
                <a:latin typeface="メイリオ"/>
                <a:cs typeface="メイリオ"/>
              </a:rPr>
              <a:t> </a:t>
            </a:r>
            <a:r>
              <a:rPr dirty="0" sz="600">
                <a:latin typeface="メイリオ"/>
                <a:cs typeface="メイリオ"/>
              </a:rPr>
              <a:t>JK,</a:t>
            </a:r>
            <a:r>
              <a:rPr dirty="0" sz="600" spc="-15">
                <a:latin typeface="メイリオ"/>
                <a:cs typeface="メイリオ"/>
              </a:rPr>
              <a:t> </a:t>
            </a:r>
            <a:r>
              <a:rPr dirty="0" sz="600">
                <a:latin typeface="メイリオ"/>
                <a:cs typeface="メイリオ"/>
              </a:rPr>
              <a:t>Roth</a:t>
            </a:r>
            <a:r>
              <a:rPr dirty="0" sz="600" spc="-20">
                <a:latin typeface="メイリオ"/>
                <a:cs typeface="メイリオ"/>
              </a:rPr>
              <a:t> </a:t>
            </a:r>
            <a:r>
              <a:rPr dirty="0" sz="600">
                <a:latin typeface="メイリオ"/>
                <a:cs typeface="メイリオ"/>
              </a:rPr>
              <a:t>T.</a:t>
            </a:r>
            <a:r>
              <a:rPr dirty="0" sz="600" spc="-20">
                <a:latin typeface="メイリオ"/>
                <a:cs typeface="メイリオ"/>
              </a:rPr>
              <a:t> </a:t>
            </a:r>
            <a:r>
              <a:rPr dirty="0" sz="600">
                <a:latin typeface="メイリオ"/>
                <a:cs typeface="メイリオ"/>
              </a:rPr>
              <a:t>Shift</a:t>
            </a:r>
            <a:r>
              <a:rPr dirty="0" sz="600" spc="-40">
                <a:latin typeface="メイリオ"/>
                <a:cs typeface="メイリオ"/>
              </a:rPr>
              <a:t> </a:t>
            </a:r>
            <a:r>
              <a:rPr dirty="0" sz="600">
                <a:latin typeface="メイリオ"/>
                <a:cs typeface="メイリオ"/>
              </a:rPr>
              <a:t>work</a:t>
            </a:r>
            <a:r>
              <a:rPr dirty="0" sz="600" spc="-40">
                <a:latin typeface="メイリオ"/>
                <a:cs typeface="メイリオ"/>
              </a:rPr>
              <a:t> </a:t>
            </a:r>
            <a:r>
              <a:rPr dirty="0" sz="600" spc="-20">
                <a:latin typeface="メイリオ"/>
                <a:cs typeface="メイリオ"/>
              </a:rPr>
              <a:t>sleep</a:t>
            </a:r>
            <a:r>
              <a:rPr dirty="0" sz="600" spc="500">
                <a:latin typeface="メイリオ"/>
                <a:cs typeface="メイリオ"/>
              </a:rPr>
              <a:t> </a:t>
            </a:r>
            <a:r>
              <a:rPr dirty="0" sz="600">
                <a:latin typeface="メイリオ"/>
                <a:cs typeface="メイリオ"/>
              </a:rPr>
              <a:t>disorder:</a:t>
            </a:r>
            <a:r>
              <a:rPr dirty="0" sz="600" spc="-25">
                <a:latin typeface="メイリオ"/>
                <a:cs typeface="メイリオ"/>
              </a:rPr>
              <a:t> </a:t>
            </a:r>
            <a:r>
              <a:rPr dirty="0" sz="600">
                <a:latin typeface="メイリオ"/>
                <a:cs typeface="メイリオ"/>
              </a:rPr>
              <a:t>Prevalence</a:t>
            </a:r>
            <a:r>
              <a:rPr dirty="0" sz="600" spc="-10">
                <a:latin typeface="メイリオ"/>
                <a:cs typeface="メイリオ"/>
              </a:rPr>
              <a:t> </a:t>
            </a:r>
            <a:r>
              <a:rPr dirty="0" sz="600">
                <a:latin typeface="メイリオ"/>
                <a:cs typeface="メイリオ"/>
              </a:rPr>
              <a:t>and</a:t>
            </a:r>
            <a:r>
              <a:rPr dirty="0" sz="600" spc="-20">
                <a:latin typeface="メイリオ"/>
                <a:cs typeface="メイリオ"/>
              </a:rPr>
              <a:t> </a:t>
            </a:r>
            <a:r>
              <a:rPr dirty="0" sz="600" spc="-10">
                <a:latin typeface="メイリオ"/>
                <a:cs typeface="メイリオ"/>
              </a:rPr>
              <a:t>consequences</a:t>
            </a:r>
            <a:r>
              <a:rPr dirty="0" sz="600" spc="-5">
                <a:latin typeface="メイリオ"/>
                <a:cs typeface="メイリオ"/>
              </a:rPr>
              <a:t> </a:t>
            </a:r>
            <a:r>
              <a:rPr dirty="0" sz="600">
                <a:latin typeface="メイリオ"/>
                <a:cs typeface="メイリオ"/>
              </a:rPr>
              <a:t>beyond</a:t>
            </a:r>
            <a:r>
              <a:rPr dirty="0" sz="600" spc="-10">
                <a:latin typeface="メイリオ"/>
                <a:cs typeface="メイリオ"/>
              </a:rPr>
              <a:t> </a:t>
            </a:r>
            <a:r>
              <a:rPr dirty="0" sz="600">
                <a:latin typeface="メイリオ"/>
                <a:cs typeface="メイリオ"/>
              </a:rPr>
              <a:t>that</a:t>
            </a:r>
            <a:r>
              <a:rPr dirty="0" sz="600" spc="-15">
                <a:latin typeface="メイリオ"/>
                <a:cs typeface="メイリオ"/>
              </a:rPr>
              <a:t> </a:t>
            </a:r>
            <a:r>
              <a:rPr dirty="0" sz="600">
                <a:latin typeface="メイリオ"/>
                <a:cs typeface="メイリオ"/>
              </a:rPr>
              <a:t>of</a:t>
            </a:r>
            <a:r>
              <a:rPr dirty="0" sz="600" spc="-25">
                <a:latin typeface="メイリオ"/>
                <a:cs typeface="メイリオ"/>
              </a:rPr>
              <a:t> </a:t>
            </a:r>
            <a:r>
              <a:rPr dirty="0" sz="600">
                <a:latin typeface="メイリオ"/>
                <a:cs typeface="メイリオ"/>
              </a:rPr>
              <a:t>symptomatic</a:t>
            </a:r>
            <a:r>
              <a:rPr dirty="0" sz="600" spc="-20">
                <a:latin typeface="メイリオ"/>
                <a:cs typeface="メイリオ"/>
              </a:rPr>
              <a:t> </a:t>
            </a:r>
            <a:r>
              <a:rPr dirty="0" sz="600" spc="-25">
                <a:latin typeface="メイリオ"/>
                <a:cs typeface="メイリオ"/>
              </a:rPr>
              <a:t>day</a:t>
            </a:r>
            <a:r>
              <a:rPr dirty="0" sz="600" spc="500">
                <a:latin typeface="メイリオ"/>
                <a:cs typeface="メイリオ"/>
              </a:rPr>
              <a:t> </a:t>
            </a:r>
            <a:r>
              <a:rPr dirty="0" sz="600">
                <a:latin typeface="メイリオ"/>
                <a:cs typeface="メイリオ"/>
              </a:rPr>
              <a:t>workers.</a:t>
            </a:r>
            <a:r>
              <a:rPr dirty="0" sz="600" spc="-40">
                <a:latin typeface="メイリオ"/>
                <a:cs typeface="メイリオ"/>
              </a:rPr>
              <a:t> </a:t>
            </a:r>
            <a:r>
              <a:rPr dirty="0" sz="600">
                <a:latin typeface="メイリオ"/>
                <a:cs typeface="メイリオ"/>
              </a:rPr>
              <a:t>Sleep</a:t>
            </a:r>
            <a:r>
              <a:rPr dirty="0" sz="600" spc="-35">
                <a:latin typeface="メイリオ"/>
                <a:cs typeface="メイリオ"/>
              </a:rPr>
              <a:t> </a:t>
            </a:r>
            <a:r>
              <a:rPr dirty="0" sz="600">
                <a:latin typeface="メイリオ"/>
                <a:cs typeface="メイリオ"/>
              </a:rPr>
              <a:t>27:</a:t>
            </a:r>
            <a:r>
              <a:rPr dirty="0" sz="600" spc="-20">
                <a:latin typeface="メイリオ"/>
                <a:cs typeface="メイリオ"/>
              </a:rPr>
              <a:t> </a:t>
            </a:r>
            <a:r>
              <a:rPr dirty="0" sz="600" spc="-10">
                <a:latin typeface="メイリオ"/>
                <a:cs typeface="メイリオ"/>
              </a:rPr>
              <a:t>1453-</a:t>
            </a:r>
            <a:r>
              <a:rPr dirty="0" sz="600">
                <a:latin typeface="メイリオ"/>
                <a:cs typeface="メイリオ"/>
              </a:rPr>
              <a:t>1462,</a:t>
            </a:r>
            <a:r>
              <a:rPr dirty="0" sz="600" spc="-5">
                <a:latin typeface="メイリオ"/>
                <a:cs typeface="メイリオ"/>
              </a:rPr>
              <a:t> </a:t>
            </a:r>
            <a:r>
              <a:rPr dirty="0" sz="600" spc="-10">
                <a:latin typeface="メイリオ"/>
                <a:cs typeface="メイリオ"/>
              </a:rPr>
              <a:t>2004.</a:t>
            </a:r>
            <a:endParaRPr sz="600">
              <a:latin typeface="メイリオ"/>
              <a:cs typeface="メイリオ"/>
            </a:endParaRPr>
          </a:p>
          <a:p>
            <a:pPr marL="169545" marR="142240" indent="-144780">
              <a:lnSpc>
                <a:spcPct val="100000"/>
              </a:lnSpc>
              <a:spcBef>
                <a:spcPts val="409"/>
              </a:spcBef>
            </a:pPr>
            <a:r>
              <a:rPr dirty="0" sz="600">
                <a:latin typeface="メイリオ"/>
                <a:cs typeface="メイリオ"/>
              </a:rPr>
              <a:t>11.</a:t>
            </a:r>
            <a:r>
              <a:rPr dirty="0" sz="600" spc="-35">
                <a:latin typeface="メイリオ"/>
                <a:cs typeface="メイリオ"/>
              </a:rPr>
              <a:t> </a:t>
            </a:r>
            <a:r>
              <a:rPr dirty="0" sz="600">
                <a:latin typeface="メイリオ"/>
                <a:cs typeface="メイリオ"/>
              </a:rPr>
              <a:t>Liao</a:t>
            </a:r>
            <a:r>
              <a:rPr dirty="0" sz="600" spc="-10">
                <a:latin typeface="メイリオ"/>
                <a:cs typeface="メイリオ"/>
              </a:rPr>
              <a:t> </a:t>
            </a:r>
            <a:r>
              <a:rPr dirty="0" sz="600">
                <a:latin typeface="メイリオ"/>
                <a:cs typeface="メイリオ"/>
              </a:rPr>
              <a:t>H,</a:t>
            </a:r>
            <a:r>
              <a:rPr dirty="0" sz="600" spc="-10">
                <a:latin typeface="メイリオ"/>
                <a:cs typeface="メイリオ"/>
              </a:rPr>
              <a:t> </a:t>
            </a:r>
            <a:r>
              <a:rPr dirty="0" sz="600">
                <a:latin typeface="メイリオ"/>
                <a:cs typeface="メイリオ"/>
              </a:rPr>
              <a:t>Pan</a:t>
            </a:r>
            <a:r>
              <a:rPr dirty="0" sz="600" spc="-10">
                <a:latin typeface="メイリオ"/>
                <a:cs typeface="メイリオ"/>
              </a:rPr>
              <a:t> </a:t>
            </a:r>
            <a:r>
              <a:rPr dirty="0" sz="600">
                <a:latin typeface="メイリオ"/>
                <a:cs typeface="メイリオ"/>
              </a:rPr>
              <a:t>D,</a:t>
            </a:r>
            <a:r>
              <a:rPr dirty="0" sz="600" spc="-10">
                <a:latin typeface="メイリオ"/>
                <a:cs typeface="メイリオ"/>
              </a:rPr>
              <a:t> </a:t>
            </a:r>
            <a:r>
              <a:rPr dirty="0" sz="600">
                <a:latin typeface="メイリオ"/>
                <a:cs typeface="メイリオ"/>
              </a:rPr>
              <a:t>Deng</a:t>
            </a:r>
            <a:r>
              <a:rPr dirty="0" sz="600" spc="-15">
                <a:latin typeface="メイリオ"/>
                <a:cs typeface="メイリオ"/>
              </a:rPr>
              <a:t> </a:t>
            </a:r>
            <a:r>
              <a:rPr dirty="0" sz="600">
                <a:latin typeface="メイリオ"/>
                <a:cs typeface="メイリオ"/>
              </a:rPr>
              <a:t>Z,</a:t>
            </a:r>
            <a:r>
              <a:rPr dirty="0" sz="600" spc="-20">
                <a:latin typeface="メイリオ"/>
                <a:cs typeface="メイリオ"/>
              </a:rPr>
              <a:t> </a:t>
            </a:r>
            <a:r>
              <a:rPr dirty="0" sz="600">
                <a:latin typeface="メイリオ"/>
                <a:cs typeface="メイリオ"/>
              </a:rPr>
              <a:t>Jiang</a:t>
            </a:r>
            <a:r>
              <a:rPr dirty="0" sz="600" spc="-15">
                <a:latin typeface="メイリオ"/>
                <a:cs typeface="メイリオ"/>
              </a:rPr>
              <a:t> </a:t>
            </a:r>
            <a:r>
              <a:rPr dirty="0" sz="600">
                <a:latin typeface="メイリオ"/>
                <a:cs typeface="メイリオ"/>
              </a:rPr>
              <a:t>J,</a:t>
            </a:r>
            <a:r>
              <a:rPr dirty="0" sz="600" spc="-20">
                <a:latin typeface="メイリオ"/>
                <a:cs typeface="メイリオ"/>
              </a:rPr>
              <a:t> </a:t>
            </a:r>
            <a:r>
              <a:rPr dirty="0" sz="600">
                <a:latin typeface="メイリオ"/>
                <a:cs typeface="メイリオ"/>
              </a:rPr>
              <a:t>Cai</a:t>
            </a:r>
            <a:r>
              <a:rPr dirty="0" sz="600" spc="-20">
                <a:latin typeface="メイリオ"/>
                <a:cs typeface="メイリオ"/>
              </a:rPr>
              <a:t> </a:t>
            </a:r>
            <a:r>
              <a:rPr dirty="0" sz="600">
                <a:latin typeface="メイリオ"/>
                <a:cs typeface="メイリオ"/>
              </a:rPr>
              <a:t>J,</a:t>
            </a:r>
            <a:r>
              <a:rPr dirty="0" sz="600" spc="-20">
                <a:latin typeface="メイリオ"/>
                <a:cs typeface="メイリオ"/>
              </a:rPr>
              <a:t> </a:t>
            </a:r>
            <a:r>
              <a:rPr dirty="0" sz="600">
                <a:latin typeface="メイリオ"/>
                <a:cs typeface="メイリオ"/>
              </a:rPr>
              <a:t>Liu</a:t>
            </a:r>
            <a:r>
              <a:rPr dirty="0" sz="600" spc="-15">
                <a:latin typeface="メイリオ"/>
                <a:cs typeface="メイリオ"/>
              </a:rPr>
              <a:t> </a:t>
            </a:r>
            <a:r>
              <a:rPr dirty="0" sz="600">
                <a:latin typeface="メイリオ"/>
                <a:cs typeface="メイリオ"/>
              </a:rPr>
              <a:t>Y,</a:t>
            </a:r>
            <a:r>
              <a:rPr dirty="0" sz="600" spc="-30">
                <a:latin typeface="メイリオ"/>
                <a:cs typeface="メイリオ"/>
              </a:rPr>
              <a:t> </a:t>
            </a:r>
            <a:r>
              <a:rPr dirty="0" sz="600">
                <a:latin typeface="メイリオ"/>
                <a:cs typeface="メイリオ"/>
              </a:rPr>
              <a:t>He B,</a:t>
            </a:r>
            <a:r>
              <a:rPr dirty="0" sz="600" spc="-30">
                <a:latin typeface="メイリオ"/>
                <a:cs typeface="メイリオ"/>
              </a:rPr>
              <a:t> </a:t>
            </a:r>
            <a:r>
              <a:rPr dirty="0" sz="600">
                <a:latin typeface="メイリオ"/>
                <a:cs typeface="メイリオ"/>
              </a:rPr>
              <a:t>Lei</a:t>
            </a:r>
            <a:r>
              <a:rPr dirty="0" sz="600" spc="-5">
                <a:latin typeface="メイリオ"/>
                <a:cs typeface="メイリオ"/>
              </a:rPr>
              <a:t> </a:t>
            </a:r>
            <a:r>
              <a:rPr dirty="0" sz="600">
                <a:latin typeface="メイリオ"/>
                <a:cs typeface="メイリオ"/>
              </a:rPr>
              <a:t>M,</a:t>
            </a:r>
            <a:r>
              <a:rPr dirty="0" sz="600" spc="-20">
                <a:latin typeface="メイリオ"/>
                <a:cs typeface="メイリオ"/>
              </a:rPr>
              <a:t> </a:t>
            </a:r>
            <a:r>
              <a:rPr dirty="0" sz="600">
                <a:latin typeface="メイリオ"/>
                <a:cs typeface="メイリオ"/>
              </a:rPr>
              <a:t>Li</a:t>
            </a:r>
            <a:r>
              <a:rPr dirty="0" sz="600" spc="-25">
                <a:latin typeface="メイリオ"/>
                <a:cs typeface="メイリオ"/>
              </a:rPr>
              <a:t> </a:t>
            </a:r>
            <a:r>
              <a:rPr dirty="0" sz="600">
                <a:latin typeface="メイリオ"/>
                <a:cs typeface="メイリオ"/>
              </a:rPr>
              <a:t>H,</a:t>
            </a:r>
            <a:r>
              <a:rPr dirty="0" sz="600" spc="-10">
                <a:latin typeface="メイリオ"/>
                <a:cs typeface="メイリオ"/>
              </a:rPr>
              <a:t> </a:t>
            </a:r>
            <a:r>
              <a:rPr dirty="0" sz="600">
                <a:latin typeface="メイリオ"/>
                <a:cs typeface="メイリオ"/>
              </a:rPr>
              <a:t>Li</a:t>
            </a:r>
            <a:r>
              <a:rPr dirty="0" sz="600" spc="-20">
                <a:latin typeface="メイリオ"/>
                <a:cs typeface="メイリオ"/>
              </a:rPr>
              <a:t> </a:t>
            </a:r>
            <a:r>
              <a:rPr dirty="0" sz="600">
                <a:latin typeface="メイリオ"/>
                <a:cs typeface="メイリオ"/>
              </a:rPr>
              <a:t>Y,</a:t>
            </a:r>
            <a:r>
              <a:rPr dirty="0" sz="600" spc="-20">
                <a:latin typeface="メイリオ"/>
                <a:cs typeface="メイリオ"/>
              </a:rPr>
              <a:t> </a:t>
            </a:r>
            <a:r>
              <a:rPr dirty="0" sz="600">
                <a:latin typeface="メイリオ"/>
                <a:cs typeface="メイリオ"/>
              </a:rPr>
              <a:t>et</a:t>
            </a:r>
            <a:r>
              <a:rPr dirty="0" sz="600" spc="-25">
                <a:latin typeface="メイリオ"/>
                <a:cs typeface="メイリオ"/>
              </a:rPr>
              <a:t> al.</a:t>
            </a:r>
            <a:r>
              <a:rPr dirty="0" sz="600" spc="500">
                <a:latin typeface="メイリオ"/>
                <a:cs typeface="メイリオ"/>
              </a:rPr>
              <a:t> </a:t>
            </a:r>
            <a:r>
              <a:rPr dirty="0" sz="600">
                <a:latin typeface="メイリオ"/>
                <a:cs typeface="メイリオ"/>
              </a:rPr>
              <a:t>Association of</a:t>
            </a:r>
            <a:r>
              <a:rPr dirty="0" sz="600" spc="-10">
                <a:latin typeface="メイリオ"/>
                <a:cs typeface="メイリオ"/>
              </a:rPr>
              <a:t> </a:t>
            </a:r>
            <a:r>
              <a:rPr dirty="0" sz="600">
                <a:latin typeface="メイリオ"/>
                <a:cs typeface="メイリオ"/>
              </a:rPr>
              <a:t>shift</a:t>
            </a:r>
            <a:r>
              <a:rPr dirty="0" sz="600" spc="-10">
                <a:latin typeface="メイリオ"/>
                <a:cs typeface="メイリオ"/>
              </a:rPr>
              <a:t> </a:t>
            </a:r>
            <a:r>
              <a:rPr dirty="0" sz="600">
                <a:latin typeface="メイリオ"/>
                <a:cs typeface="メイリオ"/>
              </a:rPr>
              <a:t>work</a:t>
            </a:r>
            <a:r>
              <a:rPr dirty="0" sz="600" spc="-20">
                <a:latin typeface="メイリオ"/>
                <a:cs typeface="メイリオ"/>
              </a:rPr>
              <a:t> </a:t>
            </a:r>
            <a:r>
              <a:rPr dirty="0" sz="600">
                <a:latin typeface="メイリオ"/>
                <a:cs typeface="メイリオ"/>
              </a:rPr>
              <a:t>with</a:t>
            </a:r>
            <a:r>
              <a:rPr dirty="0" sz="600" spc="-15">
                <a:latin typeface="メイリオ"/>
                <a:cs typeface="メイリオ"/>
              </a:rPr>
              <a:t> </a:t>
            </a:r>
            <a:r>
              <a:rPr dirty="0" sz="600">
                <a:latin typeface="メイリオ"/>
                <a:cs typeface="メイリオ"/>
              </a:rPr>
              <a:t>incident</a:t>
            </a:r>
            <a:r>
              <a:rPr dirty="0" sz="600" spc="5">
                <a:latin typeface="メイリオ"/>
                <a:cs typeface="メイリオ"/>
              </a:rPr>
              <a:t> </a:t>
            </a:r>
            <a:r>
              <a:rPr dirty="0" sz="600" spc="-10">
                <a:latin typeface="メイリオ"/>
                <a:cs typeface="メイリオ"/>
              </a:rPr>
              <a:t>dementia: </a:t>
            </a:r>
            <a:r>
              <a:rPr dirty="0" sz="600">
                <a:latin typeface="メイリオ"/>
                <a:cs typeface="メイリオ"/>
              </a:rPr>
              <a:t>a </a:t>
            </a:r>
            <a:r>
              <a:rPr dirty="0" sz="600" spc="-10">
                <a:latin typeface="メイリオ"/>
                <a:cs typeface="メイリオ"/>
              </a:rPr>
              <a:t>community-</a:t>
            </a:r>
            <a:r>
              <a:rPr dirty="0" sz="600" spc="-20">
                <a:latin typeface="メイリオ"/>
                <a:cs typeface="メイリオ"/>
              </a:rPr>
              <a:t>based</a:t>
            </a:r>
            <a:r>
              <a:rPr dirty="0" sz="600" spc="500">
                <a:latin typeface="メイリオ"/>
                <a:cs typeface="メイリオ"/>
              </a:rPr>
              <a:t> </a:t>
            </a:r>
            <a:r>
              <a:rPr dirty="0" sz="600">
                <a:latin typeface="メイリオ"/>
                <a:cs typeface="メイリオ"/>
              </a:rPr>
              <a:t>cohort</a:t>
            </a:r>
            <a:r>
              <a:rPr dirty="0" sz="600" spc="-20">
                <a:latin typeface="メイリオ"/>
                <a:cs typeface="メイリオ"/>
              </a:rPr>
              <a:t> </a:t>
            </a:r>
            <a:r>
              <a:rPr dirty="0" sz="600">
                <a:latin typeface="メイリオ"/>
                <a:cs typeface="メイリオ"/>
              </a:rPr>
              <a:t>study.</a:t>
            </a:r>
            <a:r>
              <a:rPr dirty="0" sz="600" spc="-10">
                <a:latin typeface="メイリオ"/>
                <a:cs typeface="メイリオ"/>
              </a:rPr>
              <a:t> </a:t>
            </a:r>
            <a:r>
              <a:rPr dirty="0" sz="600">
                <a:latin typeface="メイリオ"/>
                <a:cs typeface="メイリオ"/>
              </a:rPr>
              <a:t>BMC</a:t>
            </a:r>
            <a:r>
              <a:rPr dirty="0" sz="600" spc="-35">
                <a:latin typeface="メイリオ"/>
                <a:cs typeface="メイリオ"/>
              </a:rPr>
              <a:t> </a:t>
            </a:r>
            <a:r>
              <a:rPr dirty="0" sz="600">
                <a:latin typeface="メイリオ"/>
                <a:cs typeface="メイリオ"/>
              </a:rPr>
              <a:t>Med</a:t>
            </a:r>
            <a:r>
              <a:rPr dirty="0" sz="600" spc="-30">
                <a:latin typeface="メイリオ"/>
                <a:cs typeface="メイリオ"/>
              </a:rPr>
              <a:t> </a:t>
            </a:r>
            <a:r>
              <a:rPr dirty="0" sz="600">
                <a:latin typeface="メイリオ"/>
                <a:cs typeface="メイリオ"/>
              </a:rPr>
              <a:t>20:</a:t>
            </a:r>
            <a:r>
              <a:rPr dirty="0" sz="600" spc="-15">
                <a:latin typeface="メイリオ"/>
                <a:cs typeface="メイリオ"/>
              </a:rPr>
              <a:t> </a:t>
            </a:r>
            <a:r>
              <a:rPr dirty="0" sz="600" spc="-10">
                <a:latin typeface="メイリオ"/>
                <a:cs typeface="メイリオ"/>
              </a:rPr>
              <a:t>484,2022.</a:t>
            </a:r>
            <a:endParaRPr sz="600">
              <a:latin typeface="メイリオ"/>
              <a:cs typeface="メイリオ"/>
            </a:endParaRPr>
          </a:p>
          <a:p>
            <a:pPr marL="169545" marR="22860" indent="-144780">
              <a:lnSpc>
                <a:spcPct val="100000"/>
              </a:lnSpc>
              <a:spcBef>
                <a:spcPts val="395"/>
              </a:spcBef>
            </a:pPr>
            <a:r>
              <a:rPr dirty="0" sz="600">
                <a:latin typeface="メイリオ"/>
                <a:cs typeface="メイリオ"/>
              </a:rPr>
              <a:t>12.</a:t>
            </a:r>
            <a:r>
              <a:rPr dirty="0" sz="600" spc="-40">
                <a:latin typeface="メイリオ"/>
                <a:cs typeface="メイリオ"/>
              </a:rPr>
              <a:t> </a:t>
            </a:r>
            <a:r>
              <a:rPr dirty="0" sz="600">
                <a:latin typeface="メイリオ"/>
                <a:cs typeface="メイリオ"/>
              </a:rPr>
              <a:t>Ren</a:t>
            </a:r>
            <a:r>
              <a:rPr dirty="0" sz="600" spc="-20">
                <a:latin typeface="メイリオ"/>
                <a:cs typeface="メイリオ"/>
              </a:rPr>
              <a:t> </a:t>
            </a:r>
            <a:r>
              <a:rPr dirty="0" sz="600">
                <a:latin typeface="メイリオ"/>
                <a:cs typeface="メイリオ"/>
              </a:rPr>
              <a:t>JJ,</a:t>
            </a:r>
            <a:r>
              <a:rPr dirty="0" sz="600" spc="-15">
                <a:latin typeface="メイリオ"/>
                <a:cs typeface="メイリオ"/>
              </a:rPr>
              <a:t> </a:t>
            </a:r>
            <a:r>
              <a:rPr dirty="0" sz="600">
                <a:latin typeface="メイリオ"/>
                <a:cs typeface="メイリオ"/>
              </a:rPr>
              <a:t>Zhang</a:t>
            </a:r>
            <a:r>
              <a:rPr dirty="0" sz="600" spc="-35">
                <a:latin typeface="メイリオ"/>
                <a:cs typeface="メイリオ"/>
              </a:rPr>
              <a:t> </a:t>
            </a:r>
            <a:r>
              <a:rPr dirty="0" sz="600">
                <a:latin typeface="メイリオ"/>
                <a:cs typeface="メイリオ"/>
              </a:rPr>
              <a:t>PD,</a:t>
            </a:r>
            <a:r>
              <a:rPr dirty="0" sz="600" spc="-15">
                <a:latin typeface="メイリオ"/>
                <a:cs typeface="メイリオ"/>
              </a:rPr>
              <a:t> </a:t>
            </a:r>
            <a:r>
              <a:rPr dirty="0" sz="600">
                <a:latin typeface="メイリオ"/>
                <a:cs typeface="メイリオ"/>
              </a:rPr>
              <a:t>Li</a:t>
            </a:r>
            <a:r>
              <a:rPr dirty="0" sz="600" spc="-20">
                <a:latin typeface="メイリオ"/>
                <a:cs typeface="メイリオ"/>
              </a:rPr>
              <a:t> </a:t>
            </a:r>
            <a:r>
              <a:rPr dirty="0" sz="600">
                <a:latin typeface="メイリオ"/>
                <a:cs typeface="メイリオ"/>
              </a:rPr>
              <a:t>ZH,</a:t>
            </a:r>
            <a:r>
              <a:rPr dirty="0" sz="600" spc="-30">
                <a:latin typeface="メイリオ"/>
                <a:cs typeface="メイリオ"/>
              </a:rPr>
              <a:t> </a:t>
            </a:r>
            <a:r>
              <a:rPr dirty="0" sz="600">
                <a:latin typeface="メイリオ"/>
                <a:cs typeface="メイリオ"/>
              </a:rPr>
              <a:t>Zhang</a:t>
            </a:r>
            <a:r>
              <a:rPr dirty="0" sz="600" spc="-20">
                <a:latin typeface="メイリオ"/>
                <a:cs typeface="メイリオ"/>
              </a:rPr>
              <a:t> </a:t>
            </a:r>
            <a:r>
              <a:rPr dirty="0" sz="600">
                <a:latin typeface="メイリオ"/>
                <a:cs typeface="メイリオ"/>
              </a:rPr>
              <a:t>XR,</a:t>
            </a:r>
            <a:r>
              <a:rPr dirty="0" sz="600" spc="-15">
                <a:latin typeface="メイリオ"/>
                <a:cs typeface="メイリオ"/>
              </a:rPr>
              <a:t> </a:t>
            </a:r>
            <a:r>
              <a:rPr dirty="0" sz="600">
                <a:latin typeface="メイリオ"/>
                <a:cs typeface="メイリオ"/>
              </a:rPr>
              <a:t>Zhong</a:t>
            </a:r>
            <a:r>
              <a:rPr dirty="0" sz="600" spc="-25">
                <a:latin typeface="メイリオ"/>
                <a:cs typeface="メイリオ"/>
              </a:rPr>
              <a:t> </a:t>
            </a:r>
            <a:r>
              <a:rPr dirty="0" sz="600">
                <a:latin typeface="メイリオ"/>
                <a:cs typeface="メイリオ"/>
              </a:rPr>
              <a:t>WF,</a:t>
            </a:r>
            <a:r>
              <a:rPr dirty="0" sz="600" spc="-35">
                <a:latin typeface="メイリオ"/>
                <a:cs typeface="メイリオ"/>
              </a:rPr>
              <a:t> </a:t>
            </a:r>
            <a:r>
              <a:rPr dirty="0" sz="600">
                <a:latin typeface="メイリオ"/>
                <a:cs typeface="メイリオ"/>
              </a:rPr>
              <a:t>Chen</a:t>
            </a:r>
            <a:r>
              <a:rPr dirty="0" sz="600" spc="-20">
                <a:latin typeface="メイリオ"/>
                <a:cs typeface="メイリオ"/>
              </a:rPr>
              <a:t> </a:t>
            </a:r>
            <a:r>
              <a:rPr dirty="0" sz="600">
                <a:latin typeface="メイリオ"/>
                <a:cs typeface="メイリオ"/>
              </a:rPr>
              <a:t>PL,</a:t>
            </a:r>
            <a:r>
              <a:rPr dirty="0" sz="600" spc="-15">
                <a:latin typeface="メイリオ"/>
                <a:cs typeface="メイリオ"/>
              </a:rPr>
              <a:t> </a:t>
            </a:r>
            <a:r>
              <a:rPr dirty="0" sz="600">
                <a:latin typeface="メイリオ"/>
                <a:cs typeface="メイリオ"/>
              </a:rPr>
              <a:t>Huang</a:t>
            </a:r>
            <a:r>
              <a:rPr dirty="0" sz="600" spc="-15">
                <a:latin typeface="メイリオ"/>
                <a:cs typeface="メイリオ"/>
              </a:rPr>
              <a:t> </a:t>
            </a:r>
            <a:r>
              <a:rPr dirty="0" sz="600">
                <a:latin typeface="メイリオ"/>
                <a:cs typeface="メイリオ"/>
              </a:rPr>
              <a:t>QM,</a:t>
            </a:r>
            <a:r>
              <a:rPr dirty="0" sz="600" spc="-30">
                <a:latin typeface="メイリオ"/>
                <a:cs typeface="メイリオ"/>
              </a:rPr>
              <a:t> </a:t>
            </a:r>
            <a:r>
              <a:rPr dirty="0" sz="600" spc="-20">
                <a:latin typeface="メイリオ"/>
                <a:cs typeface="メイリオ"/>
              </a:rPr>
              <a:t>Wang</a:t>
            </a:r>
            <a:r>
              <a:rPr dirty="0" sz="600" spc="500">
                <a:latin typeface="メイリオ"/>
                <a:cs typeface="メイリオ"/>
              </a:rPr>
              <a:t> </a:t>
            </a:r>
            <a:r>
              <a:rPr dirty="0" sz="600">
                <a:latin typeface="メイリオ"/>
                <a:cs typeface="メイリオ"/>
              </a:rPr>
              <a:t>XM,</a:t>
            </a:r>
            <a:r>
              <a:rPr dirty="0" sz="600" spc="-20">
                <a:latin typeface="メイリオ"/>
                <a:cs typeface="メイリオ"/>
              </a:rPr>
              <a:t> </a:t>
            </a:r>
            <a:r>
              <a:rPr dirty="0" sz="600">
                <a:latin typeface="メイリオ"/>
                <a:cs typeface="メイリオ"/>
              </a:rPr>
              <a:t>Gao</a:t>
            </a:r>
            <a:r>
              <a:rPr dirty="0" sz="600" spc="5">
                <a:latin typeface="メイリオ"/>
                <a:cs typeface="メイリオ"/>
              </a:rPr>
              <a:t> </a:t>
            </a:r>
            <a:r>
              <a:rPr dirty="0" sz="600">
                <a:latin typeface="メイリオ"/>
                <a:cs typeface="メイリオ"/>
              </a:rPr>
              <a:t>PM,</a:t>
            </a:r>
            <a:r>
              <a:rPr dirty="0" sz="600" spc="-15">
                <a:latin typeface="メイリオ"/>
                <a:cs typeface="メイリオ"/>
              </a:rPr>
              <a:t> </a:t>
            </a:r>
            <a:r>
              <a:rPr dirty="0" sz="600">
                <a:latin typeface="メイリオ"/>
                <a:cs typeface="メイリオ"/>
              </a:rPr>
              <a:t>Mao</a:t>
            </a:r>
            <a:r>
              <a:rPr dirty="0" sz="600" spc="-5">
                <a:latin typeface="メイリオ"/>
                <a:cs typeface="メイリオ"/>
              </a:rPr>
              <a:t> </a:t>
            </a:r>
            <a:r>
              <a:rPr dirty="0" sz="600">
                <a:latin typeface="メイリオ"/>
                <a:cs typeface="メイリオ"/>
              </a:rPr>
              <a:t>C.</a:t>
            </a:r>
            <a:r>
              <a:rPr dirty="0" sz="600" spc="-15">
                <a:latin typeface="メイリオ"/>
                <a:cs typeface="メイリオ"/>
              </a:rPr>
              <a:t> </a:t>
            </a:r>
            <a:r>
              <a:rPr dirty="0" sz="600" spc="-10">
                <a:latin typeface="メイリオ"/>
                <a:cs typeface="メイリオ"/>
              </a:rPr>
              <a:t>Association</a:t>
            </a:r>
            <a:r>
              <a:rPr dirty="0" sz="600" spc="-20">
                <a:latin typeface="メイリオ"/>
                <a:cs typeface="メイリオ"/>
              </a:rPr>
              <a:t> </a:t>
            </a:r>
            <a:r>
              <a:rPr dirty="0" sz="600">
                <a:latin typeface="メイリオ"/>
                <a:cs typeface="メイリオ"/>
              </a:rPr>
              <a:t>of</a:t>
            </a:r>
            <a:r>
              <a:rPr dirty="0" sz="600" spc="-5">
                <a:latin typeface="メイリオ"/>
                <a:cs typeface="メイリオ"/>
              </a:rPr>
              <a:t> </a:t>
            </a:r>
            <a:r>
              <a:rPr dirty="0" sz="600">
                <a:latin typeface="メイリオ"/>
                <a:cs typeface="メイリオ"/>
              </a:rPr>
              <a:t>night</a:t>
            </a:r>
            <a:r>
              <a:rPr dirty="0" sz="600" spc="-20">
                <a:latin typeface="メイリオ"/>
                <a:cs typeface="メイリオ"/>
              </a:rPr>
              <a:t> </a:t>
            </a:r>
            <a:r>
              <a:rPr dirty="0" sz="600">
                <a:latin typeface="メイリオ"/>
                <a:cs typeface="メイリオ"/>
              </a:rPr>
              <a:t>shifts</a:t>
            </a:r>
            <a:r>
              <a:rPr dirty="0" sz="600" spc="-25">
                <a:latin typeface="メイリオ"/>
                <a:cs typeface="メイリオ"/>
              </a:rPr>
              <a:t> </a:t>
            </a:r>
            <a:r>
              <a:rPr dirty="0" sz="600">
                <a:latin typeface="メイリオ"/>
                <a:cs typeface="メイリオ"/>
              </a:rPr>
              <a:t>and</a:t>
            </a:r>
            <a:r>
              <a:rPr dirty="0" sz="600" spc="-10">
                <a:latin typeface="メイリオ"/>
                <a:cs typeface="メイリオ"/>
              </a:rPr>
              <a:t> </a:t>
            </a:r>
            <a:r>
              <a:rPr dirty="0" sz="600">
                <a:latin typeface="メイリオ"/>
                <a:cs typeface="メイリオ"/>
              </a:rPr>
              <a:t>lifestyle</a:t>
            </a:r>
            <a:r>
              <a:rPr dirty="0" sz="600" spc="-20">
                <a:latin typeface="メイリオ"/>
                <a:cs typeface="メイリオ"/>
              </a:rPr>
              <a:t> </a:t>
            </a:r>
            <a:r>
              <a:rPr dirty="0" sz="600">
                <a:latin typeface="メイリオ"/>
                <a:cs typeface="メイリオ"/>
              </a:rPr>
              <a:t>risks</a:t>
            </a:r>
            <a:r>
              <a:rPr dirty="0" sz="600" spc="-30">
                <a:latin typeface="メイリオ"/>
                <a:cs typeface="メイリオ"/>
              </a:rPr>
              <a:t> </a:t>
            </a:r>
            <a:r>
              <a:rPr dirty="0" sz="600" spc="-20">
                <a:latin typeface="メイリオ"/>
                <a:cs typeface="メイリオ"/>
              </a:rPr>
              <a:t>with</a:t>
            </a:r>
            <a:r>
              <a:rPr dirty="0" sz="600" spc="500">
                <a:latin typeface="メイリオ"/>
                <a:cs typeface="メイリオ"/>
              </a:rPr>
              <a:t> </a:t>
            </a:r>
            <a:r>
              <a:rPr dirty="0" sz="600">
                <a:latin typeface="メイリオ"/>
                <a:cs typeface="メイリオ"/>
              </a:rPr>
              <a:t>incident</a:t>
            </a:r>
            <a:r>
              <a:rPr dirty="0" sz="600" spc="-25">
                <a:latin typeface="メイリオ"/>
                <a:cs typeface="メイリオ"/>
              </a:rPr>
              <a:t> </a:t>
            </a:r>
            <a:r>
              <a:rPr dirty="0" sz="600" spc="-10">
                <a:latin typeface="メイリオ"/>
                <a:cs typeface="メイリオ"/>
              </a:rPr>
              <a:t>dementia. </a:t>
            </a:r>
            <a:r>
              <a:rPr dirty="0" sz="600">
                <a:latin typeface="メイリオ"/>
                <a:cs typeface="メイリオ"/>
              </a:rPr>
              <a:t>J</a:t>
            </a:r>
            <a:r>
              <a:rPr dirty="0" sz="600" spc="-30">
                <a:latin typeface="メイリオ"/>
                <a:cs typeface="メイリオ"/>
              </a:rPr>
              <a:t> </a:t>
            </a:r>
            <a:r>
              <a:rPr dirty="0" sz="600">
                <a:latin typeface="メイリオ"/>
                <a:cs typeface="メイリオ"/>
              </a:rPr>
              <a:t>Gerontol</a:t>
            </a:r>
            <a:r>
              <a:rPr dirty="0" sz="600" spc="-5">
                <a:latin typeface="メイリオ"/>
                <a:cs typeface="メイリオ"/>
              </a:rPr>
              <a:t> </a:t>
            </a:r>
            <a:r>
              <a:rPr dirty="0" sz="600">
                <a:latin typeface="メイリオ"/>
                <a:cs typeface="メイリオ"/>
              </a:rPr>
              <a:t>A</a:t>
            </a:r>
            <a:r>
              <a:rPr dirty="0" sz="600" spc="-10">
                <a:latin typeface="メイリオ"/>
                <a:cs typeface="メイリオ"/>
              </a:rPr>
              <a:t> </a:t>
            </a:r>
            <a:r>
              <a:rPr dirty="0" sz="600">
                <a:latin typeface="メイリオ"/>
                <a:cs typeface="メイリオ"/>
              </a:rPr>
              <a:t>Biol</a:t>
            </a:r>
            <a:r>
              <a:rPr dirty="0" sz="600" spc="-20">
                <a:latin typeface="メイリオ"/>
                <a:cs typeface="メイリオ"/>
              </a:rPr>
              <a:t> </a:t>
            </a:r>
            <a:r>
              <a:rPr dirty="0" sz="600">
                <a:latin typeface="メイリオ"/>
                <a:cs typeface="メイリオ"/>
              </a:rPr>
              <a:t>Sci</a:t>
            </a:r>
            <a:r>
              <a:rPr dirty="0" sz="600" spc="-35">
                <a:latin typeface="メイリオ"/>
                <a:cs typeface="メイリオ"/>
              </a:rPr>
              <a:t> </a:t>
            </a:r>
            <a:r>
              <a:rPr dirty="0" sz="600">
                <a:latin typeface="メイリオ"/>
                <a:cs typeface="メイリオ"/>
              </a:rPr>
              <a:t>Med</a:t>
            </a:r>
            <a:r>
              <a:rPr dirty="0" sz="600" spc="-20">
                <a:latin typeface="メイリオ"/>
                <a:cs typeface="メイリオ"/>
              </a:rPr>
              <a:t> </a:t>
            </a:r>
            <a:r>
              <a:rPr dirty="0" sz="600">
                <a:latin typeface="メイリオ"/>
                <a:cs typeface="メイリオ"/>
              </a:rPr>
              <a:t>Sci:</a:t>
            </a:r>
            <a:r>
              <a:rPr dirty="0" sz="600" spc="-30">
                <a:latin typeface="メイリオ"/>
                <a:cs typeface="メイリオ"/>
              </a:rPr>
              <a:t> </a:t>
            </a:r>
            <a:r>
              <a:rPr dirty="0" sz="600">
                <a:latin typeface="メイリオ"/>
                <a:cs typeface="メイリオ"/>
              </a:rPr>
              <a:t>glad116,</a:t>
            </a:r>
            <a:r>
              <a:rPr dirty="0" sz="600" spc="-5">
                <a:latin typeface="メイリオ"/>
                <a:cs typeface="メイリオ"/>
              </a:rPr>
              <a:t> </a:t>
            </a:r>
            <a:r>
              <a:rPr dirty="0" sz="600" spc="-10">
                <a:latin typeface="メイリオ"/>
                <a:cs typeface="メイリオ"/>
              </a:rPr>
              <a:t>2023.</a:t>
            </a:r>
            <a:endParaRPr sz="600">
              <a:latin typeface="メイリオ"/>
              <a:cs typeface="メイリオ"/>
            </a:endParaRPr>
          </a:p>
          <a:p>
            <a:pPr marL="169545" marR="142240" indent="-144780">
              <a:lnSpc>
                <a:spcPct val="100000"/>
              </a:lnSpc>
              <a:spcBef>
                <a:spcPts val="400"/>
              </a:spcBef>
              <a:tabLst>
                <a:tab pos="544195" algn="l"/>
              </a:tabLst>
            </a:pPr>
            <a:r>
              <a:rPr dirty="0" sz="600">
                <a:solidFill>
                  <a:srgbClr val="201F1F"/>
                </a:solidFill>
                <a:latin typeface="メイリオ"/>
                <a:cs typeface="メイリオ"/>
              </a:rPr>
              <a:t>13.</a:t>
            </a:r>
            <a:r>
              <a:rPr dirty="0" sz="600" spc="-35">
                <a:solidFill>
                  <a:srgbClr val="201F1F"/>
                </a:solidFill>
                <a:latin typeface="メイリオ"/>
                <a:cs typeface="メイリオ"/>
              </a:rPr>
              <a:t> </a:t>
            </a:r>
            <a:r>
              <a:rPr dirty="0" sz="600">
                <a:solidFill>
                  <a:srgbClr val="201F1F"/>
                </a:solidFill>
                <a:latin typeface="メイリオ"/>
                <a:cs typeface="メイリオ"/>
              </a:rPr>
              <a:t>Liao</a:t>
            </a:r>
            <a:r>
              <a:rPr dirty="0" sz="600" spc="-10">
                <a:solidFill>
                  <a:srgbClr val="201F1F"/>
                </a:solidFill>
                <a:latin typeface="メイリオ"/>
                <a:cs typeface="メイリオ"/>
              </a:rPr>
              <a:t> </a:t>
            </a:r>
            <a:r>
              <a:rPr dirty="0" sz="600">
                <a:solidFill>
                  <a:srgbClr val="201F1F"/>
                </a:solidFill>
                <a:latin typeface="メイリオ"/>
                <a:cs typeface="メイリオ"/>
              </a:rPr>
              <a:t>H,</a:t>
            </a:r>
            <a:r>
              <a:rPr dirty="0" sz="600" spc="-10">
                <a:solidFill>
                  <a:srgbClr val="201F1F"/>
                </a:solidFill>
                <a:latin typeface="メイリオ"/>
                <a:cs typeface="メイリオ"/>
              </a:rPr>
              <a:t> </a:t>
            </a:r>
            <a:r>
              <a:rPr dirty="0" sz="600">
                <a:solidFill>
                  <a:srgbClr val="201F1F"/>
                </a:solidFill>
                <a:latin typeface="メイリオ"/>
                <a:cs typeface="メイリオ"/>
              </a:rPr>
              <a:t>Pan</a:t>
            </a:r>
            <a:r>
              <a:rPr dirty="0" sz="600" spc="-10">
                <a:solidFill>
                  <a:srgbClr val="201F1F"/>
                </a:solidFill>
                <a:latin typeface="メイリオ"/>
                <a:cs typeface="メイリオ"/>
              </a:rPr>
              <a:t> </a:t>
            </a:r>
            <a:r>
              <a:rPr dirty="0" sz="600">
                <a:solidFill>
                  <a:srgbClr val="201F1F"/>
                </a:solidFill>
                <a:latin typeface="メイリオ"/>
                <a:cs typeface="メイリオ"/>
              </a:rPr>
              <a:t>D,</a:t>
            </a:r>
            <a:r>
              <a:rPr dirty="0" sz="600" spc="-10">
                <a:solidFill>
                  <a:srgbClr val="201F1F"/>
                </a:solidFill>
                <a:latin typeface="メイリオ"/>
                <a:cs typeface="メイリオ"/>
              </a:rPr>
              <a:t> </a:t>
            </a:r>
            <a:r>
              <a:rPr dirty="0" sz="600">
                <a:solidFill>
                  <a:srgbClr val="201F1F"/>
                </a:solidFill>
                <a:latin typeface="メイリオ"/>
                <a:cs typeface="メイリオ"/>
              </a:rPr>
              <a:t>Deng</a:t>
            </a:r>
            <a:r>
              <a:rPr dirty="0" sz="600" spc="-15">
                <a:solidFill>
                  <a:srgbClr val="201F1F"/>
                </a:solidFill>
                <a:latin typeface="メイリオ"/>
                <a:cs typeface="メイリオ"/>
              </a:rPr>
              <a:t> </a:t>
            </a:r>
            <a:r>
              <a:rPr dirty="0" sz="600">
                <a:solidFill>
                  <a:srgbClr val="201F1F"/>
                </a:solidFill>
                <a:latin typeface="メイリオ"/>
                <a:cs typeface="メイリオ"/>
              </a:rPr>
              <a:t>Z,</a:t>
            </a:r>
            <a:r>
              <a:rPr dirty="0" sz="600" spc="-20">
                <a:solidFill>
                  <a:srgbClr val="201F1F"/>
                </a:solidFill>
                <a:latin typeface="メイリオ"/>
                <a:cs typeface="メイリオ"/>
              </a:rPr>
              <a:t> </a:t>
            </a:r>
            <a:r>
              <a:rPr dirty="0" sz="600">
                <a:solidFill>
                  <a:srgbClr val="201F1F"/>
                </a:solidFill>
                <a:latin typeface="メイリオ"/>
                <a:cs typeface="メイリオ"/>
              </a:rPr>
              <a:t>Jiang</a:t>
            </a:r>
            <a:r>
              <a:rPr dirty="0" sz="600" spc="-15">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Cai</a:t>
            </a:r>
            <a:r>
              <a:rPr dirty="0" sz="600" spc="-20">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Liu</a:t>
            </a:r>
            <a:r>
              <a:rPr dirty="0" sz="600" spc="-15">
                <a:solidFill>
                  <a:srgbClr val="201F1F"/>
                </a:solidFill>
                <a:latin typeface="メイリオ"/>
                <a:cs typeface="メイリオ"/>
              </a:rPr>
              <a:t> </a:t>
            </a:r>
            <a:r>
              <a:rPr dirty="0" sz="600">
                <a:solidFill>
                  <a:srgbClr val="201F1F"/>
                </a:solidFill>
                <a:latin typeface="メイリオ"/>
                <a:cs typeface="メイリオ"/>
              </a:rPr>
              <a:t>Y,</a:t>
            </a:r>
            <a:r>
              <a:rPr dirty="0" sz="600" spc="-30">
                <a:solidFill>
                  <a:srgbClr val="201F1F"/>
                </a:solidFill>
                <a:latin typeface="メイリオ"/>
                <a:cs typeface="メイリオ"/>
              </a:rPr>
              <a:t> </a:t>
            </a:r>
            <a:r>
              <a:rPr dirty="0" sz="600">
                <a:solidFill>
                  <a:srgbClr val="201F1F"/>
                </a:solidFill>
                <a:latin typeface="メイリオ"/>
                <a:cs typeface="メイリオ"/>
              </a:rPr>
              <a:t>He B,</a:t>
            </a:r>
            <a:r>
              <a:rPr dirty="0" sz="600" spc="-30">
                <a:solidFill>
                  <a:srgbClr val="201F1F"/>
                </a:solidFill>
                <a:latin typeface="メイリオ"/>
                <a:cs typeface="メイリオ"/>
              </a:rPr>
              <a:t> </a:t>
            </a:r>
            <a:r>
              <a:rPr dirty="0" sz="600">
                <a:solidFill>
                  <a:srgbClr val="201F1F"/>
                </a:solidFill>
                <a:latin typeface="メイリオ"/>
                <a:cs typeface="メイリオ"/>
              </a:rPr>
              <a:t>Lei</a:t>
            </a:r>
            <a:r>
              <a:rPr dirty="0" sz="600" spc="-5">
                <a:solidFill>
                  <a:srgbClr val="201F1F"/>
                </a:solidFill>
                <a:latin typeface="メイリオ"/>
                <a:cs typeface="メイリオ"/>
              </a:rPr>
              <a:t> </a:t>
            </a:r>
            <a:r>
              <a:rPr dirty="0" sz="600">
                <a:solidFill>
                  <a:srgbClr val="201F1F"/>
                </a:solidFill>
                <a:latin typeface="メイリオ"/>
                <a:cs typeface="メイリオ"/>
              </a:rPr>
              <a:t>M,</a:t>
            </a:r>
            <a:r>
              <a:rPr dirty="0" sz="600" spc="-20">
                <a:solidFill>
                  <a:srgbClr val="201F1F"/>
                </a:solidFill>
                <a:latin typeface="メイリオ"/>
                <a:cs typeface="メイリオ"/>
              </a:rPr>
              <a:t> </a:t>
            </a:r>
            <a:r>
              <a:rPr dirty="0" sz="600">
                <a:solidFill>
                  <a:srgbClr val="201F1F"/>
                </a:solidFill>
                <a:latin typeface="メイリオ"/>
                <a:cs typeface="メイリオ"/>
              </a:rPr>
              <a:t>Li</a:t>
            </a:r>
            <a:r>
              <a:rPr dirty="0" sz="600" spc="-25">
                <a:solidFill>
                  <a:srgbClr val="201F1F"/>
                </a:solidFill>
                <a:latin typeface="メイリオ"/>
                <a:cs typeface="メイリオ"/>
              </a:rPr>
              <a:t> </a:t>
            </a:r>
            <a:r>
              <a:rPr dirty="0" sz="600">
                <a:solidFill>
                  <a:srgbClr val="201F1F"/>
                </a:solidFill>
                <a:latin typeface="メイリオ"/>
                <a:cs typeface="メイリオ"/>
              </a:rPr>
              <a:t>H,</a:t>
            </a:r>
            <a:r>
              <a:rPr dirty="0" sz="600" spc="-10">
                <a:solidFill>
                  <a:srgbClr val="201F1F"/>
                </a:solidFill>
                <a:latin typeface="メイリオ"/>
                <a:cs typeface="メイリオ"/>
              </a:rPr>
              <a:t> </a:t>
            </a:r>
            <a:r>
              <a:rPr dirty="0" sz="600">
                <a:solidFill>
                  <a:srgbClr val="201F1F"/>
                </a:solidFill>
                <a:latin typeface="メイリオ"/>
                <a:cs typeface="メイリオ"/>
              </a:rPr>
              <a:t>Li</a:t>
            </a:r>
            <a:r>
              <a:rPr dirty="0" sz="600" spc="-20">
                <a:solidFill>
                  <a:srgbClr val="201F1F"/>
                </a:solidFill>
                <a:latin typeface="メイリオ"/>
                <a:cs typeface="メイリオ"/>
              </a:rPr>
              <a:t> </a:t>
            </a:r>
            <a:r>
              <a:rPr dirty="0" sz="600">
                <a:solidFill>
                  <a:srgbClr val="201F1F"/>
                </a:solidFill>
                <a:latin typeface="メイリオ"/>
                <a:cs typeface="メイリオ"/>
              </a:rPr>
              <a:t>Y,</a:t>
            </a:r>
            <a:r>
              <a:rPr dirty="0" sz="600" spc="-20">
                <a:solidFill>
                  <a:srgbClr val="201F1F"/>
                </a:solidFill>
                <a:latin typeface="メイリオ"/>
                <a:cs typeface="メイリオ"/>
              </a:rPr>
              <a:t> </a:t>
            </a:r>
            <a:r>
              <a:rPr dirty="0" sz="600">
                <a:solidFill>
                  <a:srgbClr val="201F1F"/>
                </a:solidFill>
                <a:latin typeface="メイリオ"/>
                <a:cs typeface="メイリオ"/>
              </a:rPr>
              <a:t>et</a:t>
            </a:r>
            <a:r>
              <a:rPr dirty="0" sz="600" spc="-25">
                <a:solidFill>
                  <a:srgbClr val="201F1F"/>
                </a:solidFill>
                <a:latin typeface="メイリオ"/>
                <a:cs typeface="メイリオ"/>
              </a:rPr>
              <a:t> al.</a:t>
            </a:r>
            <a:r>
              <a:rPr dirty="0" sz="600" spc="500">
                <a:solidFill>
                  <a:srgbClr val="201F1F"/>
                </a:solidFill>
                <a:latin typeface="メイリオ"/>
                <a:cs typeface="メイリオ"/>
              </a:rPr>
              <a:t> </a:t>
            </a:r>
            <a:r>
              <a:rPr dirty="0" sz="600">
                <a:solidFill>
                  <a:srgbClr val="201F1F"/>
                </a:solidFill>
                <a:latin typeface="メイリオ"/>
                <a:cs typeface="メイリオ"/>
              </a:rPr>
              <a:t>Association of</a:t>
            </a:r>
            <a:r>
              <a:rPr dirty="0" sz="600" spc="-10">
                <a:solidFill>
                  <a:srgbClr val="201F1F"/>
                </a:solidFill>
                <a:latin typeface="メイリオ"/>
                <a:cs typeface="メイリオ"/>
              </a:rPr>
              <a:t> </a:t>
            </a:r>
            <a:r>
              <a:rPr dirty="0" sz="600">
                <a:solidFill>
                  <a:srgbClr val="201F1F"/>
                </a:solidFill>
                <a:latin typeface="メイリオ"/>
                <a:cs typeface="メイリオ"/>
              </a:rPr>
              <a:t>shift</a:t>
            </a:r>
            <a:r>
              <a:rPr dirty="0" sz="600" spc="-10">
                <a:solidFill>
                  <a:srgbClr val="201F1F"/>
                </a:solidFill>
                <a:latin typeface="メイリオ"/>
                <a:cs typeface="メイリオ"/>
              </a:rPr>
              <a:t> </a:t>
            </a:r>
            <a:r>
              <a:rPr dirty="0" sz="600">
                <a:solidFill>
                  <a:srgbClr val="201F1F"/>
                </a:solidFill>
                <a:latin typeface="メイリオ"/>
                <a:cs typeface="メイリオ"/>
              </a:rPr>
              <a:t>work</a:t>
            </a:r>
            <a:r>
              <a:rPr dirty="0" sz="600" spc="-20">
                <a:solidFill>
                  <a:srgbClr val="201F1F"/>
                </a:solidFill>
                <a:latin typeface="メイリオ"/>
                <a:cs typeface="メイリオ"/>
              </a:rPr>
              <a:t> </a:t>
            </a:r>
            <a:r>
              <a:rPr dirty="0" sz="600">
                <a:solidFill>
                  <a:srgbClr val="201F1F"/>
                </a:solidFill>
                <a:latin typeface="メイリオ"/>
                <a:cs typeface="メイリオ"/>
              </a:rPr>
              <a:t>with</a:t>
            </a:r>
            <a:r>
              <a:rPr dirty="0" sz="600" spc="-15">
                <a:solidFill>
                  <a:srgbClr val="201F1F"/>
                </a:solidFill>
                <a:latin typeface="メイリオ"/>
                <a:cs typeface="メイリオ"/>
              </a:rPr>
              <a:t> </a:t>
            </a:r>
            <a:r>
              <a:rPr dirty="0" sz="600">
                <a:solidFill>
                  <a:srgbClr val="201F1F"/>
                </a:solidFill>
                <a:latin typeface="メイリオ"/>
                <a:cs typeface="メイリオ"/>
              </a:rPr>
              <a:t>incident</a:t>
            </a:r>
            <a:r>
              <a:rPr dirty="0" sz="600" spc="5">
                <a:solidFill>
                  <a:srgbClr val="201F1F"/>
                </a:solidFill>
                <a:latin typeface="メイリオ"/>
                <a:cs typeface="メイリオ"/>
              </a:rPr>
              <a:t> </a:t>
            </a:r>
            <a:r>
              <a:rPr dirty="0" sz="600" spc="-10">
                <a:solidFill>
                  <a:srgbClr val="201F1F"/>
                </a:solidFill>
                <a:latin typeface="メイリオ"/>
                <a:cs typeface="メイリオ"/>
              </a:rPr>
              <a:t>dementia: </a:t>
            </a:r>
            <a:r>
              <a:rPr dirty="0" sz="600">
                <a:solidFill>
                  <a:srgbClr val="201F1F"/>
                </a:solidFill>
                <a:latin typeface="メイリオ"/>
                <a:cs typeface="メイリオ"/>
              </a:rPr>
              <a:t>a </a:t>
            </a:r>
            <a:r>
              <a:rPr dirty="0" sz="600" spc="-10">
                <a:solidFill>
                  <a:srgbClr val="201F1F"/>
                </a:solidFill>
                <a:latin typeface="メイリオ"/>
                <a:cs typeface="メイリオ"/>
              </a:rPr>
              <a:t>community-</a:t>
            </a:r>
            <a:r>
              <a:rPr dirty="0" sz="600" spc="-20">
                <a:solidFill>
                  <a:srgbClr val="201F1F"/>
                </a:solidFill>
                <a:latin typeface="メイリオ"/>
                <a:cs typeface="メイリオ"/>
              </a:rPr>
              <a:t>based</a:t>
            </a:r>
            <a:r>
              <a:rPr dirty="0" sz="600" spc="500">
                <a:solidFill>
                  <a:srgbClr val="201F1F"/>
                </a:solidFill>
                <a:latin typeface="メイリオ"/>
                <a:cs typeface="メイリオ"/>
              </a:rPr>
              <a:t> </a:t>
            </a:r>
            <a:r>
              <a:rPr dirty="0" sz="600" spc="-10">
                <a:solidFill>
                  <a:srgbClr val="201F1F"/>
                </a:solidFill>
                <a:latin typeface="メイリオ"/>
                <a:cs typeface="メイリオ"/>
              </a:rPr>
              <a:t>cohort</a:t>
            </a:r>
            <a:r>
              <a:rPr dirty="0" sz="600">
                <a:solidFill>
                  <a:srgbClr val="201F1F"/>
                </a:solidFill>
                <a:latin typeface="メイリオ"/>
                <a:cs typeface="メイリオ"/>
              </a:rPr>
              <a:t>	study.</a:t>
            </a:r>
            <a:r>
              <a:rPr dirty="0" sz="600" spc="-15">
                <a:solidFill>
                  <a:srgbClr val="201F1F"/>
                </a:solidFill>
                <a:latin typeface="メイリオ"/>
                <a:cs typeface="メイリオ"/>
              </a:rPr>
              <a:t> </a:t>
            </a:r>
            <a:r>
              <a:rPr dirty="0" sz="600">
                <a:solidFill>
                  <a:srgbClr val="201F1F"/>
                </a:solidFill>
                <a:latin typeface="メイリオ"/>
                <a:cs typeface="メイリオ"/>
              </a:rPr>
              <a:t>BMC</a:t>
            </a:r>
            <a:r>
              <a:rPr dirty="0" sz="600" spc="-35">
                <a:solidFill>
                  <a:srgbClr val="201F1F"/>
                </a:solidFill>
                <a:latin typeface="メイリオ"/>
                <a:cs typeface="メイリオ"/>
              </a:rPr>
              <a:t> </a:t>
            </a:r>
            <a:r>
              <a:rPr dirty="0" sz="600">
                <a:solidFill>
                  <a:srgbClr val="201F1F"/>
                </a:solidFill>
                <a:latin typeface="メイリオ"/>
                <a:cs typeface="メイリオ"/>
              </a:rPr>
              <a:t>Med</a:t>
            </a:r>
            <a:r>
              <a:rPr dirty="0" sz="600" spc="-30">
                <a:solidFill>
                  <a:srgbClr val="201F1F"/>
                </a:solidFill>
                <a:latin typeface="メイリオ"/>
                <a:cs typeface="メイリオ"/>
              </a:rPr>
              <a:t> </a:t>
            </a:r>
            <a:r>
              <a:rPr dirty="0" sz="600">
                <a:solidFill>
                  <a:srgbClr val="201F1F"/>
                </a:solidFill>
                <a:latin typeface="メイリオ"/>
                <a:cs typeface="メイリオ"/>
              </a:rPr>
              <a:t>20:</a:t>
            </a:r>
            <a:r>
              <a:rPr dirty="0" sz="600" spc="-20">
                <a:solidFill>
                  <a:srgbClr val="201F1F"/>
                </a:solidFill>
                <a:latin typeface="メイリオ"/>
                <a:cs typeface="メイリオ"/>
              </a:rPr>
              <a:t> </a:t>
            </a:r>
            <a:r>
              <a:rPr dirty="0" sz="600">
                <a:solidFill>
                  <a:srgbClr val="201F1F"/>
                </a:solidFill>
                <a:latin typeface="メイリオ"/>
                <a:cs typeface="メイリオ"/>
              </a:rPr>
              <a:t>484, </a:t>
            </a:r>
            <a:r>
              <a:rPr dirty="0" sz="600" spc="-10">
                <a:solidFill>
                  <a:srgbClr val="201F1F"/>
                </a:solidFill>
                <a:latin typeface="メイリオ"/>
                <a:cs typeface="メイリオ"/>
              </a:rPr>
              <a:t>2022.</a:t>
            </a:r>
            <a:endParaRPr sz="600">
              <a:latin typeface="メイリオ"/>
              <a:cs typeface="メイリオ"/>
            </a:endParaRPr>
          </a:p>
        </p:txBody>
      </p:sp>
      <p:sp>
        <p:nvSpPr>
          <p:cNvPr id="16" name="object 16"/>
          <p:cNvSpPr txBox="1"/>
          <p:nvPr/>
        </p:nvSpPr>
        <p:spPr>
          <a:xfrm>
            <a:off x="3489197" y="9537865"/>
            <a:ext cx="214629" cy="207010"/>
          </a:xfrm>
          <a:prstGeom prst="rect">
            <a:avLst/>
          </a:prstGeom>
        </p:spPr>
        <p:txBody>
          <a:bodyPr wrap="square" lIns="0" tIns="41910" rIns="0" bIns="0" rtlCol="0" vert="horz">
            <a:spAutoFit/>
          </a:bodyPr>
          <a:lstStyle/>
          <a:p>
            <a:pPr marL="12700">
              <a:lnSpc>
                <a:spcPct val="100000"/>
              </a:lnSpc>
              <a:spcBef>
                <a:spcPts val="330"/>
              </a:spcBef>
            </a:pPr>
            <a:r>
              <a:rPr dirty="0" sz="1050" spc="-25">
                <a:solidFill>
                  <a:srgbClr val="888888"/>
                </a:solidFill>
                <a:latin typeface="ＭＳ ゴシック"/>
                <a:cs typeface="ＭＳ ゴシック"/>
              </a:rPr>
              <a:t>42</a:t>
            </a:r>
            <a:endParaRPr sz="1050">
              <a:latin typeface="ＭＳ ゴシック"/>
              <a:cs typeface="ＭＳ ゴシック"/>
            </a:endParaRPr>
          </a:p>
        </p:txBody>
      </p:sp>
      <p:sp>
        <p:nvSpPr>
          <p:cNvPr id="5" name="object 5"/>
          <p:cNvSpPr txBox="1"/>
          <p:nvPr/>
        </p:nvSpPr>
        <p:spPr>
          <a:xfrm>
            <a:off x="253288" y="474345"/>
            <a:ext cx="3168015" cy="1013460"/>
          </a:xfrm>
          <a:prstGeom prst="rect">
            <a:avLst/>
          </a:prstGeom>
        </p:spPr>
        <p:txBody>
          <a:bodyPr wrap="square" lIns="0" tIns="40005" rIns="0" bIns="0" rtlCol="0" vert="horz">
            <a:spAutoFit/>
          </a:bodyPr>
          <a:lstStyle/>
          <a:p>
            <a:pPr marL="38100">
              <a:lnSpc>
                <a:spcPct val="100000"/>
              </a:lnSpc>
              <a:spcBef>
                <a:spcPts val="315"/>
              </a:spcBef>
            </a:pPr>
            <a:r>
              <a:rPr dirty="0" sz="900" spc="-10">
                <a:solidFill>
                  <a:srgbClr val="EC7C30"/>
                </a:solidFill>
                <a:latin typeface="メイリオ"/>
                <a:cs typeface="メイリオ"/>
              </a:rPr>
              <a:t>カフェイン</a:t>
            </a:r>
            <a:endParaRPr sz="900">
              <a:latin typeface="メイリオ"/>
              <a:cs typeface="メイリオ"/>
            </a:endParaRPr>
          </a:p>
          <a:p>
            <a:pPr algn="r" marL="182880" marR="36195" indent="-144780">
              <a:lnSpc>
                <a:spcPct val="120000"/>
              </a:lnSpc>
            </a:pPr>
            <a:r>
              <a:rPr dirty="0" sz="900">
                <a:solidFill>
                  <a:srgbClr val="EC7C30"/>
                </a:solidFill>
                <a:latin typeface="Wingdings"/>
                <a:cs typeface="Wingdings"/>
              </a:rPr>
              <a:t></a:t>
            </a:r>
            <a:r>
              <a:rPr dirty="0" sz="900" spc="500">
                <a:solidFill>
                  <a:srgbClr val="EC7C30"/>
                </a:solidFill>
                <a:latin typeface="Times New Roman"/>
                <a:cs typeface="Times New Roman"/>
              </a:rPr>
              <a:t> </a:t>
            </a:r>
            <a:r>
              <a:rPr dirty="0" sz="900" spc="-5">
                <a:solidFill>
                  <a:srgbClr val="211F1F"/>
                </a:solidFill>
                <a:latin typeface="メイリオ"/>
                <a:cs typeface="メイリオ"/>
              </a:rPr>
              <a:t>カフェインには眠気や疲労を改善させる効果があり、夜勤時の眠気に対してカフェインが有効な場合があります</a:t>
            </a:r>
            <a:endParaRPr sz="900">
              <a:latin typeface="メイリオ"/>
              <a:cs typeface="メイリオ"/>
            </a:endParaRPr>
          </a:p>
          <a:p>
            <a:pPr algn="r" marR="33020">
              <a:lnSpc>
                <a:spcPct val="100000"/>
              </a:lnSpc>
              <a:spcBef>
                <a:spcPts val="215"/>
              </a:spcBef>
            </a:pPr>
            <a:r>
              <a:rPr dirty="0" baseline="27777" sz="900">
                <a:solidFill>
                  <a:srgbClr val="211F1F"/>
                </a:solidFill>
                <a:latin typeface="メイリオ"/>
                <a:cs typeface="メイリオ"/>
              </a:rPr>
              <a:t>5）</a:t>
            </a:r>
            <a:r>
              <a:rPr dirty="0" sz="900" spc="-5">
                <a:solidFill>
                  <a:srgbClr val="211F1F"/>
                </a:solidFill>
                <a:latin typeface="メイリオ"/>
                <a:cs typeface="メイリオ"/>
              </a:rPr>
              <a:t>。他方で、カフェイン摂取が過剰になると、健康・睡</a:t>
            </a:r>
            <a:endParaRPr sz="900">
              <a:latin typeface="メイリオ"/>
              <a:cs typeface="メイリオ"/>
            </a:endParaRPr>
          </a:p>
          <a:p>
            <a:pPr marL="182880" marR="30480">
              <a:lnSpc>
                <a:spcPct val="120000"/>
              </a:lnSpc>
            </a:pPr>
            <a:r>
              <a:rPr dirty="0" sz="900">
                <a:solidFill>
                  <a:srgbClr val="211F1F"/>
                </a:solidFill>
                <a:latin typeface="メイリオ"/>
                <a:cs typeface="メイリオ"/>
              </a:rPr>
              <a:t>眠に悪影響を及ぼす可能性があります</a:t>
            </a:r>
            <a:r>
              <a:rPr dirty="0" baseline="27777" sz="900">
                <a:solidFill>
                  <a:srgbClr val="211F1F"/>
                </a:solidFill>
                <a:latin typeface="メイリオ"/>
                <a:cs typeface="メイリオ"/>
              </a:rPr>
              <a:t>5）</a:t>
            </a:r>
            <a:r>
              <a:rPr dirty="0" sz="900">
                <a:solidFill>
                  <a:srgbClr val="211F1F"/>
                </a:solidFill>
                <a:latin typeface="メイリオ"/>
                <a:cs typeface="メイリオ"/>
              </a:rPr>
              <a:t>（</a:t>
            </a:r>
            <a:r>
              <a:rPr dirty="0" sz="900" spc="-10">
                <a:solidFill>
                  <a:srgbClr val="211F1F"/>
                </a:solidFill>
                <a:latin typeface="メイリオ"/>
                <a:cs typeface="メイリオ"/>
              </a:rPr>
              <a:t>⇒睡眠と嗜好</a:t>
            </a:r>
            <a:r>
              <a:rPr dirty="0" sz="900">
                <a:solidFill>
                  <a:srgbClr val="211F1F"/>
                </a:solidFill>
                <a:latin typeface="メイリオ"/>
                <a:cs typeface="メイリオ"/>
              </a:rPr>
              <a:t>品について参照</a:t>
            </a:r>
            <a:r>
              <a:rPr dirty="0" sz="900" spc="-10">
                <a:solidFill>
                  <a:srgbClr val="211F1F"/>
                </a:solidFill>
                <a:latin typeface="メイリオ"/>
                <a:cs typeface="メイリオ"/>
              </a:rPr>
              <a:t>）</a:t>
            </a:r>
            <a:r>
              <a:rPr dirty="0" sz="900" spc="-50">
                <a:solidFill>
                  <a:srgbClr val="211F1F"/>
                </a:solidFill>
                <a:latin typeface="メイリオ"/>
                <a:cs typeface="メイリオ"/>
              </a:rPr>
              <a:t>。</a:t>
            </a:r>
            <a:endParaRPr sz="900">
              <a:latin typeface="メイリオ"/>
              <a:cs typeface="メイリオ"/>
            </a:endParaRPr>
          </a:p>
        </p:txBody>
      </p:sp>
      <p:sp>
        <p:nvSpPr>
          <p:cNvPr id="6" name="object 6"/>
          <p:cNvSpPr txBox="1"/>
          <p:nvPr/>
        </p:nvSpPr>
        <p:spPr>
          <a:xfrm>
            <a:off x="253288" y="1626488"/>
            <a:ext cx="3166110" cy="1343025"/>
          </a:xfrm>
          <a:prstGeom prst="rect">
            <a:avLst/>
          </a:prstGeom>
        </p:spPr>
        <p:txBody>
          <a:bodyPr wrap="square" lIns="0" tIns="40005" rIns="0" bIns="0" rtlCol="0" vert="horz">
            <a:spAutoFit/>
          </a:bodyPr>
          <a:lstStyle/>
          <a:p>
            <a:pPr marL="38100">
              <a:lnSpc>
                <a:spcPct val="100000"/>
              </a:lnSpc>
              <a:spcBef>
                <a:spcPts val="315"/>
              </a:spcBef>
            </a:pPr>
            <a:r>
              <a:rPr dirty="0" sz="900" spc="-25">
                <a:solidFill>
                  <a:srgbClr val="EC7C30"/>
                </a:solidFill>
                <a:latin typeface="メイリオ"/>
                <a:cs typeface="メイリオ"/>
              </a:rPr>
              <a:t>遮光</a:t>
            </a:r>
            <a:endParaRPr sz="900">
              <a:latin typeface="メイリオ"/>
              <a:cs typeface="メイリオ"/>
            </a:endParaRPr>
          </a:p>
          <a:p>
            <a:pPr algn="just" marL="182880" marR="31115" indent="-144780">
              <a:lnSpc>
                <a:spcPct val="120000"/>
              </a:lnSpc>
            </a:pPr>
            <a:r>
              <a:rPr dirty="0" sz="900">
                <a:solidFill>
                  <a:srgbClr val="EC7C30"/>
                </a:solidFill>
                <a:latin typeface="Wingdings"/>
                <a:cs typeface="Wingdings"/>
              </a:rPr>
              <a:t></a:t>
            </a:r>
            <a:r>
              <a:rPr dirty="0" sz="900" spc="500">
                <a:solidFill>
                  <a:srgbClr val="EC7C30"/>
                </a:solidFill>
                <a:latin typeface="Times New Roman"/>
                <a:cs typeface="Times New Roman"/>
              </a:rPr>
              <a:t> </a:t>
            </a:r>
            <a:r>
              <a:rPr dirty="0" sz="900" spc="-5">
                <a:solidFill>
                  <a:srgbClr val="211F1F"/>
                </a:solidFill>
                <a:latin typeface="メイリオ"/>
                <a:cs typeface="メイリオ"/>
              </a:rPr>
              <a:t>光には体内時計を調整する作用があり、一般的には朝に</a:t>
            </a:r>
            <a:r>
              <a:rPr dirty="0" sz="900">
                <a:solidFill>
                  <a:srgbClr val="211F1F"/>
                </a:solidFill>
                <a:latin typeface="メイリオ"/>
                <a:cs typeface="メイリオ"/>
              </a:rPr>
              <a:t>光を浴びると体内</a:t>
            </a:r>
            <a:r>
              <a:rPr dirty="0" sz="900" spc="-5">
                <a:latin typeface="メイリオ"/>
                <a:cs typeface="メイリオ"/>
              </a:rPr>
              <a:t>時計が前進し、夕方以降に光を浴びる</a:t>
            </a:r>
            <a:r>
              <a:rPr dirty="0" sz="900">
                <a:latin typeface="メイリオ"/>
                <a:cs typeface="メイリオ"/>
              </a:rPr>
              <a:t>と体内時計が後退します</a:t>
            </a:r>
            <a:r>
              <a:rPr dirty="0" baseline="27777" sz="900">
                <a:latin typeface="メイリオ"/>
                <a:cs typeface="メイリオ"/>
              </a:rPr>
              <a:t>22）</a:t>
            </a:r>
            <a:r>
              <a:rPr dirty="0" sz="900" spc="-5">
                <a:latin typeface="メイリオ"/>
                <a:cs typeface="メイリオ"/>
              </a:rPr>
              <a:t>。そのため、意図的に光を浴びたり、サングラス等を用いて遮光することにより、体</a:t>
            </a:r>
            <a:r>
              <a:rPr dirty="0" sz="900">
                <a:latin typeface="メイリオ"/>
                <a:cs typeface="メイリオ"/>
              </a:rPr>
              <a:t>内時計を交替制勤務に適応させよう</a:t>
            </a:r>
            <a:r>
              <a:rPr dirty="0" sz="900" spc="-10">
                <a:solidFill>
                  <a:srgbClr val="211F1F"/>
                </a:solidFill>
                <a:latin typeface="メイリオ"/>
                <a:cs typeface="メイリオ"/>
              </a:rPr>
              <a:t>という試みもなされ</a:t>
            </a:r>
            <a:endParaRPr sz="900">
              <a:latin typeface="メイリオ"/>
              <a:cs typeface="メイリオ"/>
            </a:endParaRPr>
          </a:p>
          <a:p>
            <a:pPr marL="182880" marR="30480">
              <a:lnSpc>
                <a:spcPct val="120000"/>
              </a:lnSpc>
              <a:spcBef>
                <a:spcPts val="5"/>
              </a:spcBef>
            </a:pPr>
            <a:r>
              <a:rPr dirty="0" sz="900">
                <a:solidFill>
                  <a:srgbClr val="211F1F"/>
                </a:solidFill>
                <a:latin typeface="メイリオ"/>
                <a:cs typeface="メイリオ"/>
              </a:rPr>
              <a:t>ています</a:t>
            </a:r>
            <a:r>
              <a:rPr dirty="0" baseline="27777" sz="900">
                <a:solidFill>
                  <a:srgbClr val="211F1F"/>
                </a:solidFill>
                <a:latin typeface="メイリオ"/>
                <a:cs typeface="メイリオ"/>
              </a:rPr>
              <a:t>23）</a:t>
            </a:r>
            <a:r>
              <a:rPr dirty="0" sz="900">
                <a:solidFill>
                  <a:srgbClr val="211F1F"/>
                </a:solidFill>
                <a:latin typeface="メイリオ"/>
                <a:cs typeface="メイリオ"/>
              </a:rPr>
              <a:t>。しかし、実生活では１日当たりに修正（</a:t>
            </a:r>
            <a:r>
              <a:rPr dirty="0" sz="900" spc="-50">
                <a:solidFill>
                  <a:srgbClr val="211F1F"/>
                </a:solidFill>
                <a:latin typeface="メイリオ"/>
                <a:cs typeface="メイリオ"/>
              </a:rPr>
              <a:t>前</a:t>
            </a:r>
            <a:r>
              <a:rPr dirty="0" sz="900">
                <a:solidFill>
                  <a:srgbClr val="211F1F"/>
                </a:solidFill>
                <a:latin typeface="メイリオ"/>
                <a:cs typeface="メイリオ"/>
              </a:rPr>
              <a:t>進・後退）</a:t>
            </a:r>
            <a:r>
              <a:rPr dirty="0" sz="900" spc="-5">
                <a:solidFill>
                  <a:srgbClr val="211F1F"/>
                </a:solidFill>
                <a:latin typeface="メイリオ"/>
                <a:cs typeface="メイリオ"/>
              </a:rPr>
              <a:t>できる体内時計の時間は数分から数時間程度</a:t>
            </a:r>
            <a:endParaRPr sz="900">
              <a:latin typeface="メイリオ"/>
              <a:cs typeface="メイリオ"/>
            </a:endParaRPr>
          </a:p>
        </p:txBody>
      </p:sp>
      <p:sp>
        <p:nvSpPr>
          <p:cNvPr id="7" name="object 7"/>
          <p:cNvSpPr txBox="1"/>
          <p:nvPr/>
        </p:nvSpPr>
        <p:spPr>
          <a:xfrm>
            <a:off x="3535045" y="474345"/>
            <a:ext cx="3275965" cy="2494915"/>
          </a:xfrm>
          <a:prstGeom prst="rect">
            <a:avLst/>
          </a:prstGeom>
        </p:spPr>
        <p:txBody>
          <a:bodyPr wrap="square" lIns="0" tIns="12700" rIns="0" bIns="0" rtlCol="0" vert="horz">
            <a:spAutoFit/>
          </a:bodyPr>
          <a:lstStyle/>
          <a:p>
            <a:pPr algn="just" marL="182245" marR="139065">
              <a:lnSpc>
                <a:spcPct val="120000"/>
              </a:lnSpc>
              <a:spcBef>
                <a:spcPts val="100"/>
              </a:spcBef>
            </a:pPr>
            <a:r>
              <a:rPr dirty="0" sz="900">
                <a:solidFill>
                  <a:srgbClr val="211F1F"/>
                </a:solidFill>
                <a:latin typeface="メイリオ"/>
                <a:cs typeface="メイリオ"/>
              </a:rPr>
              <a:t>であるため</a:t>
            </a:r>
            <a:r>
              <a:rPr dirty="0" baseline="27777" sz="900">
                <a:solidFill>
                  <a:srgbClr val="211F1F"/>
                </a:solidFill>
                <a:latin typeface="メイリオ"/>
                <a:cs typeface="メイリオ"/>
              </a:rPr>
              <a:t>5）</a:t>
            </a:r>
            <a:r>
              <a:rPr dirty="0" sz="900" spc="-5">
                <a:solidFill>
                  <a:srgbClr val="211F1F"/>
                </a:solidFill>
                <a:latin typeface="メイリオ"/>
                <a:cs typeface="メイリオ"/>
              </a:rPr>
              <a:t>、この方法では交替制勤務に合わせて体内時計を適応させることが困難であることに加え、時に翌日以降の生活に悪い影響を及ぼす可能性があるため、注</a:t>
            </a:r>
            <a:r>
              <a:rPr dirty="0" sz="900" spc="-10">
                <a:solidFill>
                  <a:srgbClr val="211F1F"/>
                </a:solidFill>
                <a:latin typeface="メイリオ"/>
                <a:cs typeface="メイリオ"/>
              </a:rPr>
              <a:t>意が必要です。</a:t>
            </a:r>
            <a:endParaRPr sz="900">
              <a:latin typeface="メイリオ"/>
              <a:cs typeface="メイリオ"/>
            </a:endParaRPr>
          </a:p>
          <a:p>
            <a:pPr marL="182245" marR="30480" indent="-144780">
              <a:lnSpc>
                <a:spcPct val="120000"/>
              </a:lnSpc>
            </a:pPr>
            <a:r>
              <a:rPr dirty="0" sz="900" spc="-10">
                <a:solidFill>
                  <a:srgbClr val="EC7C30"/>
                </a:solidFill>
                <a:latin typeface="Wingdings"/>
                <a:cs typeface="Wingdings"/>
              </a:rPr>
              <a:t></a:t>
            </a:r>
            <a:r>
              <a:rPr dirty="0" sz="900" spc="240">
                <a:solidFill>
                  <a:srgbClr val="EC7C30"/>
                </a:solidFill>
                <a:latin typeface="Times New Roman"/>
                <a:cs typeface="Times New Roman"/>
              </a:rPr>
              <a:t> </a:t>
            </a:r>
            <a:r>
              <a:rPr dirty="0" sz="900" spc="20">
                <a:solidFill>
                  <a:srgbClr val="211F1F"/>
                </a:solidFill>
                <a:latin typeface="メイリオ"/>
                <a:cs typeface="メイリオ"/>
              </a:rPr>
              <a:t>週に１～２</a:t>
            </a:r>
            <a:r>
              <a:rPr dirty="0" sz="900" spc="15">
                <a:solidFill>
                  <a:srgbClr val="211F1F"/>
                </a:solidFill>
                <a:latin typeface="メイリオ"/>
                <a:cs typeface="メイリオ"/>
              </a:rPr>
              <a:t>回程度の夜勤シフトが入る交替制勤務の場合、</a:t>
            </a:r>
            <a:r>
              <a:rPr dirty="0" sz="900" spc="20">
                <a:solidFill>
                  <a:srgbClr val="211F1F"/>
                </a:solidFill>
                <a:latin typeface="メイリオ"/>
                <a:cs typeface="メイリオ"/>
              </a:rPr>
              <a:t>夜勤明けも日勤日と同じように朝～</a:t>
            </a:r>
            <a:r>
              <a:rPr dirty="0" sz="900" spc="15">
                <a:solidFill>
                  <a:srgbClr val="211F1F"/>
                </a:solidFill>
                <a:latin typeface="メイリオ"/>
                <a:cs typeface="メイリオ"/>
              </a:rPr>
              <a:t>午前中に日光を浴び、</a:t>
            </a:r>
            <a:r>
              <a:rPr dirty="0" sz="900" spc="20">
                <a:solidFill>
                  <a:srgbClr val="211F1F"/>
                </a:solidFill>
                <a:latin typeface="メイリオ"/>
                <a:cs typeface="メイリオ"/>
              </a:rPr>
              <a:t>体内時計を日勤日に合わせ</a:t>
            </a:r>
            <a:r>
              <a:rPr dirty="0" sz="900" spc="35">
                <a:solidFill>
                  <a:srgbClr val="211F1F"/>
                </a:solidFill>
                <a:latin typeface="メイリオ"/>
                <a:cs typeface="メイリオ"/>
              </a:rPr>
              <a:t>（</a:t>
            </a:r>
            <a:r>
              <a:rPr dirty="0" sz="900" spc="15">
                <a:solidFill>
                  <a:srgbClr val="211F1F"/>
                </a:solidFill>
                <a:latin typeface="メイリオ"/>
                <a:cs typeface="メイリオ"/>
              </a:rPr>
              <a:t>夜勤によるずれができるだ</a:t>
            </a:r>
            <a:r>
              <a:rPr dirty="0" sz="900">
                <a:solidFill>
                  <a:srgbClr val="211F1F"/>
                </a:solidFill>
                <a:latin typeface="メイリオ"/>
                <a:cs typeface="メイリオ"/>
              </a:rPr>
              <a:t> </a:t>
            </a:r>
            <a:r>
              <a:rPr dirty="0" sz="900" spc="5">
                <a:solidFill>
                  <a:srgbClr val="211F1F"/>
                </a:solidFill>
                <a:latin typeface="メイリオ"/>
                <a:cs typeface="メイリオ"/>
              </a:rPr>
              <a:t>け生じないように</a:t>
            </a:r>
            <a:r>
              <a:rPr dirty="0" sz="900">
                <a:solidFill>
                  <a:srgbClr val="211F1F"/>
                </a:solidFill>
                <a:latin typeface="メイリオ"/>
                <a:cs typeface="メイリオ"/>
              </a:rPr>
              <a:t>）生活する方法もあります</a:t>
            </a:r>
            <a:r>
              <a:rPr dirty="0" baseline="27777" sz="900">
                <a:solidFill>
                  <a:srgbClr val="211F1F"/>
                </a:solidFill>
                <a:latin typeface="メイリオ"/>
                <a:cs typeface="メイリオ"/>
              </a:rPr>
              <a:t>24）</a:t>
            </a:r>
            <a:r>
              <a:rPr dirty="0" sz="900" spc="5">
                <a:solidFill>
                  <a:srgbClr val="211F1F"/>
                </a:solidFill>
                <a:latin typeface="メイリオ"/>
                <a:cs typeface="メイリオ"/>
              </a:rPr>
              <a:t>。この場合</a:t>
            </a:r>
            <a:r>
              <a:rPr dirty="0" sz="900" spc="20">
                <a:solidFill>
                  <a:srgbClr val="211F1F"/>
                </a:solidFill>
                <a:latin typeface="メイリオ"/>
                <a:cs typeface="メイリオ"/>
              </a:rPr>
              <a:t>、夜勤明けでもすぐに睡眠をとらず</a:t>
            </a:r>
            <a:r>
              <a:rPr dirty="0" sz="900" spc="10">
                <a:latin typeface="メイリオ"/>
                <a:cs typeface="メイリオ"/>
              </a:rPr>
              <a:t>、夕方以降から、 普段よりやや長めの睡眠時間を確保し、翌朝の日勤日と 同等時刻に起床すると良いでしょう。可能であれば、夜 勤</a:t>
            </a:r>
            <a:r>
              <a:rPr dirty="0" sz="900">
                <a:latin typeface="メイリオ"/>
                <a:cs typeface="メイリオ"/>
              </a:rPr>
              <a:t>中に職場で強い照明を避けるようにしましょう</a:t>
            </a:r>
            <a:r>
              <a:rPr dirty="0" baseline="27777" sz="900">
                <a:latin typeface="メイリオ"/>
                <a:cs typeface="メイリオ"/>
              </a:rPr>
              <a:t>25）</a:t>
            </a:r>
            <a:r>
              <a:rPr dirty="0" sz="900" spc="10">
                <a:latin typeface="メイリオ"/>
                <a:cs typeface="メイリオ"/>
              </a:rPr>
              <a:t>。しか</a:t>
            </a:r>
            <a:r>
              <a:rPr dirty="0" sz="900" spc="20">
                <a:latin typeface="メイリオ"/>
                <a:cs typeface="メイリオ"/>
              </a:rPr>
              <a:t>し、より頻回に夜勤シフトが入る勤務体系の場合</a:t>
            </a:r>
            <a:r>
              <a:rPr dirty="0" sz="900" spc="5">
                <a:solidFill>
                  <a:srgbClr val="211F1F"/>
                </a:solidFill>
                <a:latin typeface="メイリオ"/>
                <a:cs typeface="メイリオ"/>
              </a:rPr>
              <a:t>、前 述の方法だと睡眠不足がより深刻な問題となる可能性も あ</a:t>
            </a:r>
            <a:r>
              <a:rPr dirty="0" sz="900">
                <a:solidFill>
                  <a:srgbClr val="211F1F"/>
                </a:solidFill>
                <a:latin typeface="メイリオ"/>
                <a:cs typeface="メイリオ"/>
              </a:rPr>
              <a:t>りますので、注意が必要です。</a:t>
            </a:r>
            <a:endParaRPr sz="900">
              <a:latin typeface="メイリオ"/>
              <a:cs typeface="メイリオ"/>
            </a:endParaRPr>
          </a:p>
        </p:txBody>
      </p:sp>
      <p:sp>
        <p:nvSpPr>
          <p:cNvPr id="8" name="object 8"/>
          <p:cNvSpPr txBox="1"/>
          <p:nvPr/>
        </p:nvSpPr>
        <p:spPr>
          <a:xfrm>
            <a:off x="291084" y="3157727"/>
            <a:ext cx="251460" cy="251460"/>
          </a:xfrm>
          <a:prstGeom prst="rect">
            <a:avLst/>
          </a:prstGeom>
          <a:solidFill>
            <a:srgbClr val="EC7C30"/>
          </a:solidFill>
        </p:spPr>
        <p:txBody>
          <a:bodyPr wrap="square" lIns="0" tIns="26034" rIns="0" bIns="0" rtlCol="0" vert="horz">
            <a:spAutoFit/>
          </a:bodyPr>
          <a:lstStyle/>
          <a:p>
            <a:pPr marL="49530">
              <a:lnSpc>
                <a:spcPct val="100000"/>
              </a:lnSpc>
              <a:spcBef>
                <a:spcPts val="204"/>
              </a:spcBef>
            </a:pPr>
            <a:r>
              <a:rPr dirty="0" sz="1200" spc="-50" b="1">
                <a:solidFill>
                  <a:srgbClr val="FFFFFF"/>
                </a:solidFill>
                <a:latin typeface="メイリオ"/>
                <a:cs typeface="メイリオ"/>
              </a:rPr>
              <a:t>４</a:t>
            </a:r>
            <a:endParaRPr sz="1200">
              <a:latin typeface="メイリオ"/>
              <a:cs typeface="メイリオ"/>
            </a:endParaRPr>
          </a:p>
        </p:txBody>
      </p:sp>
      <p:sp>
        <p:nvSpPr>
          <p:cNvPr id="9" name="object 9"/>
          <p:cNvSpPr txBox="1"/>
          <p:nvPr/>
        </p:nvSpPr>
        <p:spPr>
          <a:xfrm>
            <a:off x="620013" y="3158998"/>
            <a:ext cx="5953760" cy="264160"/>
          </a:xfrm>
          <a:prstGeom prst="rect">
            <a:avLst/>
          </a:prstGeom>
          <a:solidFill>
            <a:srgbClr val="EC7C30"/>
          </a:solidFill>
          <a:ln w="3175">
            <a:solidFill>
              <a:srgbClr val="EC7C30"/>
            </a:solidFill>
          </a:ln>
        </p:spPr>
        <p:txBody>
          <a:bodyPr wrap="square" lIns="0" tIns="31750" rIns="0" bIns="0" rtlCol="0" vert="horz">
            <a:spAutoFit/>
          </a:bodyPr>
          <a:lstStyle/>
          <a:p>
            <a:pPr marL="97790">
              <a:lnSpc>
                <a:spcPct val="100000"/>
              </a:lnSpc>
              <a:spcBef>
                <a:spcPts val="250"/>
              </a:spcBef>
            </a:pPr>
            <a:r>
              <a:rPr dirty="0" sz="1200" b="1">
                <a:solidFill>
                  <a:srgbClr val="FFFFFF"/>
                </a:solidFill>
                <a:latin typeface="メイリオ"/>
                <a:cs typeface="メイリオ"/>
              </a:rPr>
              <a:t>よくある質問と回答</a:t>
            </a:r>
            <a:r>
              <a:rPr dirty="0" sz="1200" spc="-20" b="1">
                <a:solidFill>
                  <a:srgbClr val="FFFFFF"/>
                </a:solidFill>
                <a:latin typeface="メイリオ"/>
                <a:cs typeface="メイリオ"/>
              </a:rPr>
              <a:t>（</a:t>
            </a:r>
            <a:r>
              <a:rPr dirty="0" sz="1200" spc="-20" b="1">
                <a:solidFill>
                  <a:srgbClr val="FFFFFF"/>
                </a:solidFill>
                <a:latin typeface="Calibri"/>
                <a:cs typeface="Calibri"/>
              </a:rPr>
              <a:t>Q</a:t>
            </a:r>
            <a:r>
              <a:rPr dirty="0" sz="1200" spc="-20" b="1">
                <a:solidFill>
                  <a:srgbClr val="FFFFFF"/>
                </a:solidFill>
                <a:latin typeface="メイリオ"/>
                <a:cs typeface="メイリオ"/>
              </a:rPr>
              <a:t>＆</a:t>
            </a:r>
            <a:r>
              <a:rPr dirty="0" sz="1200" spc="-20" b="1">
                <a:solidFill>
                  <a:srgbClr val="FFFFFF"/>
                </a:solidFill>
                <a:latin typeface="Calibri"/>
                <a:cs typeface="Calibri"/>
              </a:rPr>
              <a:t>A</a:t>
            </a:r>
            <a:r>
              <a:rPr dirty="0" sz="1200" spc="-20" b="1">
                <a:solidFill>
                  <a:srgbClr val="FFFFFF"/>
                </a:solidFill>
                <a:latin typeface="メイリオ"/>
                <a:cs typeface="メイリオ"/>
              </a:rPr>
              <a:t>）</a:t>
            </a:r>
            <a:endParaRPr sz="1200">
              <a:latin typeface="メイリオ"/>
              <a:cs typeface="メイリオ"/>
            </a:endParaRPr>
          </a:p>
        </p:txBody>
      </p:sp>
      <p:sp>
        <p:nvSpPr>
          <p:cNvPr id="10" name="object 10"/>
          <p:cNvSpPr txBox="1"/>
          <p:nvPr/>
        </p:nvSpPr>
        <p:spPr>
          <a:xfrm>
            <a:off x="254304" y="3476366"/>
            <a:ext cx="3060700" cy="519430"/>
          </a:xfrm>
          <a:prstGeom prst="rect">
            <a:avLst/>
          </a:prstGeom>
        </p:spPr>
        <p:txBody>
          <a:bodyPr wrap="square" lIns="0" tIns="12065" rIns="0" bIns="0" rtlCol="0" vert="horz">
            <a:spAutoFit/>
          </a:bodyPr>
          <a:lstStyle/>
          <a:p>
            <a:pPr algn="just" marL="194945" marR="5080" indent="-182880">
              <a:lnSpc>
                <a:spcPct val="120100"/>
              </a:lnSpc>
              <a:spcBef>
                <a:spcPts val="95"/>
              </a:spcBef>
            </a:pPr>
            <a:r>
              <a:rPr dirty="0" sz="900" b="1">
                <a:solidFill>
                  <a:srgbClr val="EC7C30"/>
                </a:solidFill>
                <a:latin typeface="メイリオ"/>
                <a:cs typeface="メイリオ"/>
              </a:rPr>
              <a:t>Q</a:t>
            </a:r>
            <a:r>
              <a:rPr dirty="0" sz="900" spc="-40" b="1">
                <a:solidFill>
                  <a:srgbClr val="EC7C30"/>
                </a:solidFill>
                <a:latin typeface="メイリオ"/>
                <a:cs typeface="メイリオ"/>
              </a:rPr>
              <a:t>. </a:t>
            </a:r>
            <a:r>
              <a:rPr dirty="0" sz="900" spc="-5">
                <a:solidFill>
                  <a:srgbClr val="EC7C30"/>
                </a:solidFill>
                <a:latin typeface="メイリオ"/>
                <a:cs typeface="メイリオ"/>
              </a:rPr>
              <a:t>長年、夜勤と日勤を不規則にこなしています。最近熟睡できなくなり、イライラしやすくなりました。対策は</a:t>
            </a:r>
            <a:r>
              <a:rPr dirty="0" sz="900" spc="-10">
                <a:solidFill>
                  <a:srgbClr val="EC7C30"/>
                </a:solidFill>
                <a:latin typeface="メイリオ"/>
                <a:cs typeface="メイリオ"/>
              </a:rPr>
              <a:t>ありますか？</a:t>
            </a:r>
            <a:endParaRPr sz="900">
              <a:latin typeface="メイリオ"/>
              <a:cs typeface="メイリオ"/>
            </a:endParaRPr>
          </a:p>
        </p:txBody>
      </p:sp>
      <p:sp>
        <p:nvSpPr>
          <p:cNvPr id="11" name="object 11"/>
          <p:cNvSpPr txBox="1"/>
          <p:nvPr/>
        </p:nvSpPr>
        <p:spPr>
          <a:xfrm>
            <a:off x="3476625" y="3476366"/>
            <a:ext cx="3171190" cy="1013460"/>
          </a:xfrm>
          <a:prstGeom prst="rect">
            <a:avLst/>
          </a:prstGeom>
        </p:spPr>
        <p:txBody>
          <a:bodyPr wrap="square" lIns="0" tIns="12065" rIns="0" bIns="0" rtlCol="0" vert="horz">
            <a:spAutoFit/>
          </a:bodyPr>
          <a:lstStyle/>
          <a:p>
            <a:pPr marL="194945" marR="5080" indent="-182880">
              <a:lnSpc>
                <a:spcPct val="120100"/>
              </a:lnSpc>
              <a:spcBef>
                <a:spcPts val="95"/>
              </a:spcBef>
            </a:pPr>
            <a:r>
              <a:rPr dirty="0" sz="900" b="1">
                <a:latin typeface="メイリオ"/>
                <a:cs typeface="メイリオ"/>
              </a:rPr>
              <a:t>A</a:t>
            </a:r>
            <a:r>
              <a:rPr dirty="0" sz="900" spc="35" b="1">
                <a:latin typeface="メイリオ"/>
                <a:cs typeface="メイリオ"/>
              </a:rPr>
              <a:t>. </a:t>
            </a:r>
            <a:r>
              <a:rPr dirty="0" sz="900" spc="-5">
                <a:latin typeface="メイリオ"/>
                <a:cs typeface="メイリオ"/>
              </a:rPr>
              <a:t>交替制勤務は良い睡眠を保ち、健康を維持するうえでは、</a:t>
            </a:r>
            <a:r>
              <a:rPr dirty="0" sz="900" spc="15">
                <a:latin typeface="メイリオ"/>
                <a:cs typeface="メイリオ"/>
              </a:rPr>
              <a:t>厳しい条件であることがわかってきています。しかし、</a:t>
            </a:r>
            <a:r>
              <a:rPr dirty="0" sz="900" spc="30">
                <a:latin typeface="メイリオ"/>
                <a:cs typeface="メイリオ"/>
              </a:rPr>
              <a:t>交替制勤務者が良い睡眠を保つうえで、工夫できるこ</a:t>
            </a:r>
            <a:r>
              <a:rPr dirty="0" sz="900" spc="25">
                <a:latin typeface="メイリオ"/>
                <a:cs typeface="メイリオ"/>
              </a:rPr>
              <a:t>ともあります。たとえば、勤務と勤務の間の十分な休</a:t>
            </a:r>
            <a:r>
              <a:rPr dirty="0" sz="900">
                <a:latin typeface="メイリオ"/>
                <a:cs typeface="メイリオ"/>
              </a:rPr>
              <a:t> </a:t>
            </a:r>
            <a:r>
              <a:rPr dirty="0" sz="900" spc="20">
                <a:latin typeface="メイリオ"/>
                <a:cs typeface="メイリオ"/>
              </a:rPr>
              <a:t>息、夜勤中の仮眠、眠気に対するカフェイン摂取、強</a:t>
            </a:r>
            <a:r>
              <a:rPr dirty="0" sz="900">
                <a:latin typeface="メイリオ"/>
                <a:cs typeface="メイリオ"/>
              </a:rPr>
              <a:t> い照明を避けることなどが考えられます。</a:t>
            </a:r>
            <a:endParaRPr sz="900">
              <a:latin typeface="メイリオ"/>
              <a:cs typeface="メイリオ"/>
            </a:endParaRPr>
          </a:p>
        </p:txBody>
      </p:sp>
      <p:sp>
        <p:nvSpPr>
          <p:cNvPr id="12" name="object 12"/>
          <p:cNvSpPr txBox="1"/>
          <p:nvPr/>
        </p:nvSpPr>
        <p:spPr>
          <a:xfrm>
            <a:off x="3525392" y="4868417"/>
            <a:ext cx="3002280" cy="2668270"/>
          </a:xfrm>
          <a:prstGeom prst="rect">
            <a:avLst/>
          </a:prstGeom>
        </p:spPr>
        <p:txBody>
          <a:bodyPr wrap="square" lIns="0" tIns="12700" rIns="0" bIns="0" rtlCol="0" vert="horz">
            <a:spAutoFit/>
          </a:bodyPr>
          <a:lstStyle/>
          <a:p>
            <a:pPr marL="241300" marR="115570" indent="-228600">
              <a:lnSpc>
                <a:spcPct val="100000"/>
              </a:lnSpc>
              <a:spcBef>
                <a:spcPts val="100"/>
              </a:spcBef>
            </a:pPr>
            <a:r>
              <a:rPr dirty="0" sz="600">
                <a:solidFill>
                  <a:srgbClr val="201F1F"/>
                </a:solidFill>
                <a:latin typeface="メイリオ"/>
                <a:cs typeface="メイリオ"/>
              </a:rPr>
              <a:t>14.</a:t>
            </a:r>
            <a:r>
              <a:rPr dirty="0" sz="600" spc="180">
                <a:solidFill>
                  <a:srgbClr val="201F1F"/>
                </a:solidFill>
                <a:latin typeface="メイリオ"/>
                <a:cs typeface="メイリオ"/>
              </a:rPr>
              <a:t>  </a:t>
            </a:r>
            <a:r>
              <a:rPr dirty="0" sz="600">
                <a:solidFill>
                  <a:srgbClr val="201F1F"/>
                </a:solidFill>
                <a:latin typeface="メイリオ"/>
                <a:cs typeface="メイリオ"/>
              </a:rPr>
              <a:t>Ren</a:t>
            </a:r>
            <a:r>
              <a:rPr dirty="0" sz="600" spc="-15">
                <a:solidFill>
                  <a:srgbClr val="201F1F"/>
                </a:solidFill>
                <a:latin typeface="メイリオ"/>
                <a:cs typeface="メイリオ"/>
              </a:rPr>
              <a:t> </a:t>
            </a:r>
            <a:r>
              <a:rPr dirty="0" sz="600">
                <a:solidFill>
                  <a:srgbClr val="201F1F"/>
                </a:solidFill>
                <a:latin typeface="メイリオ"/>
                <a:cs typeface="メイリオ"/>
              </a:rPr>
              <a:t>JJ,</a:t>
            </a:r>
            <a:r>
              <a:rPr dirty="0" sz="600" spc="-10">
                <a:solidFill>
                  <a:srgbClr val="201F1F"/>
                </a:solidFill>
                <a:latin typeface="メイリオ"/>
                <a:cs typeface="メイリオ"/>
              </a:rPr>
              <a:t> </a:t>
            </a:r>
            <a:r>
              <a:rPr dirty="0" sz="600">
                <a:solidFill>
                  <a:srgbClr val="201F1F"/>
                </a:solidFill>
                <a:latin typeface="メイリオ"/>
                <a:cs typeface="メイリオ"/>
              </a:rPr>
              <a:t>Zhang</a:t>
            </a:r>
            <a:r>
              <a:rPr dirty="0" sz="600" spc="-35">
                <a:solidFill>
                  <a:srgbClr val="201F1F"/>
                </a:solidFill>
                <a:latin typeface="メイリオ"/>
                <a:cs typeface="メイリオ"/>
              </a:rPr>
              <a:t> </a:t>
            </a:r>
            <a:r>
              <a:rPr dirty="0" sz="600">
                <a:solidFill>
                  <a:srgbClr val="201F1F"/>
                </a:solidFill>
                <a:latin typeface="メイリオ"/>
                <a:cs typeface="メイリオ"/>
              </a:rPr>
              <a:t>PD,</a:t>
            </a:r>
            <a:r>
              <a:rPr dirty="0" sz="600" spc="-10">
                <a:solidFill>
                  <a:srgbClr val="201F1F"/>
                </a:solidFill>
                <a:latin typeface="メイリオ"/>
                <a:cs typeface="メイリオ"/>
              </a:rPr>
              <a:t> </a:t>
            </a:r>
            <a:r>
              <a:rPr dirty="0" sz="600">
                <a:solidFill>
                  <a:srgbClr val="201F1F"/>
                </a:solidFill>
                <a:latin typeface="メイリオ"/>
                <a:cs typeface="メイリオ"/>
              </a:rPr>
              <a:t>Li</a:t>
            </a:r>
            <a:r>
              <a:rPr dirty="0" sz="600" spc="-15">
                <a:solidFill>
                  <a:srgbClr val="201F1F"/>
                </a:solidFill>
                <a:latin typeface="メイリオ"/>
                <a:cs typeface="メイリオ"/>
              </a:rPr>
              <a:t> </a:t>
            </a:r>
            <a:r>
              <a:rPr dirty="0" sz="600">
                <a:solidFill>
                  <a:srgbClr val="201F1F"/>
                </a:solidFill>
                <a:latin typeface="メイリオ"/>
                <a:cs typeface="メイリオ"/>
              </a:rPr>
              <a:t>ZH,</a:t>
            </a:r>
            <a:r>
              <a:rPr dirty="0" sz="600" spc="-25">
                <a:solidFill>
                  <a:srgbClr val="201F1F"/>
                </a:solidFill>
                <a:latin typeface="メイリオ"/>
                <a:cs typeface="メイリオ"/>
              </a:rPr>
              <a:t> </a:t>
            </a:r>
            <a:r>
              <a:rPr dirty="0" sz="600">
                <a:solidFill>
                  <a:srgbClr val="201F1F"/>
                </a:solidFill>
                <a:latin typeface="メイリオ"/>
                <a:cs typeface="メイリオ"/>
              </a:rPr>
              <a:t>Zhang</a:t>
            </a:r>
            <a:r>
              <a:rPr dirty="0" sz="600" spc="-20">
                <a:solidFill>
                  <a:srgbClr val="201F1F"/>
                </a:solidFill>
                <a:latin typeface="メイリオ"/>
                <a:cs typeface="メイリオ"/>
              </a:rPr>
              <a:t> </a:t>
            </a:r>
            <a:r>
              <a:rPr dirty="0" sz="600">
                <a:solidFill>
                  <a:srgbClr val="201F1F"/>
                </a:solidFill>
                <a:latin typeface="メイリオ"/>
                <a:cs typeface="メイリオ"/>
              </a:rPr>
              <a:t>XR,</a:t>
            </a:r>
            <a:r>
              <a:rPr dirty="0" sz="600" spc="-15">
                <a:solidFill>
                  <a:srgbClr val="201F1F"/>
                </a:solidFill>
                <a:latin typeface="メイリオ"/>
                <a:cs typeface="メイリオ"/>
              </a:rPr>
              <a:t> </a:t>
            </a:r>
            <a:r>
              <a:rPr dirty="0" sz="600">
                <a:solidFill>
                  <a:srgbClr val="201F1F"/>
                </a:solidFill>
                <a:latin typeface="メイリオ"/>
                <a:cs typeface="メイリオ"/>
              </a:rPr>
              <a:t>Zhong</a:t>
            </a:r>
            <a:r>
              <a:rPr dirty="0" sz="600" spc="-20">
                <a:solidFill>
                  <a:srgbClr val="201F1F"/>
                </a:solidFill>
                <a:latin typeface="メイリオ"/>
                <a:cs typeface="メイリオ"/>
              </a:rPr>
              <a:t> </a:t>
            </a:r>
            <a:r>
              <a:rPr dirty="0" sz="600">
                <a:solidFill>
                  <a:srgbClr val="201F1F"/>
                </a:solidFill>
                <a:latin typeface="メイリオ"/>
                <a:cs typeface="メイリオ"/>
              </a:rPr>
              <a:t>WF,</a:t>
            </a:r>
            <a:r>
              <a:rPr dirty="0" sz="600" spc="-30">
                <a:solidFill>
                  <a:srgbClr val="201F1F"/>
                </a:solidFill>
                <a:latin typeface="メイリオ"/>
                <a:cs typeface="メイリオ"/>
              </a:rPr>
              <a:t> </a:t>
            </a:r>
            <a:r>
              <a:rPr dirty="0" sz="600">
                <a:solidFill>
                  <a:srgbClr val="201F1F"/>
                </a:solidFill>
                <a:latin typeface="メイリオ"/>
                <a:cs typeface="メイリオ"/>
              </a:rPr>
              <a:t>Chen</a:t>
            </a:r>
            <a:r>
              <a:rPr dirty="0" sz="600" spc="-20">
                <a:solidFill>
                  <a:srgbClr val="201F1F"/>
                </a:solidFill>
                <a:latin typeface="メイリオ"/>
                <a:cs typeface="メイリオ"/>
              </a:rPr>
              <a:t> </a:t>
            </a:r>
            <a:r>
              <a:rPr dirty="0" sz="600">
                <a:solidFill>
                  <a:srgbClr val="201F1F"/>
                </a:solidFill>
                <a:latin typeface="メイリオ"/>
                <a:cs typeface="メイリオ"/>
              </a:rPr>
              <a:t>PL,</a:t>
            </a:r>
            <a:r>
              <a:rPr dirty="0" sz="600" spc="-10">
                <a:solidFill>
                  <a:srgbClr val="201F1F"/>
                </a:solidFill>
                <a:latin typeface="メイリオ"/>
                <a:cs typeface="メイリオ"/>
              </a:rPr>
              <a:t> </a:t>
            </a:r>
            <a:r>
              <a:rPr dirty="0" sz="600">
                <a:solidFill>
                  <a:srgbClr val="201F1F"/>
                </a:solidFill>
                <a:latin typeface="メイリオ"/>
                <a:cs typeface="メイリオ"/>
              </a:rPr>
              <a:t>Huang</a:t>
            </a:r>
            <a:r>
              <a:rPr dirty="0" sz="600" spc="-10">
                <a:solidFill>
                  <a:srgbClr val="201F1F"/>
                </a:solidFill>
                <a:latin typeface="メイリオ"/>
                <a:cs typeface="メイリオ"/>
              </a:rPr>
              <a:t> </a:t>
            </a:r>
            <a:r>
              <a:rPr dirty="0" sz="600" spc="-25">
                <a:solidFill>
                  <a:srgbClr val="201F1F"/>
                </a:solidFill>
                <a:latin typeface="メイリオ"/>
                <a:cs typeface="メイリオ"/>
              </a:rPr>
              <a:t>QM,</a:t>
            </a:r>
            <a:r>
              <a:rPr dirty="0" sz="600" spc="500">
                <a:solidFill>
                  <a:srgbClr val="201F1F"/>
                </a:solidFill>
                <a:latin typeface="メイリオ"/>
                <a:cs typeface="メイリオ"/>
              </a:rPr>
              <a:t> </a:t>
            </a:r>
            <a:r>
              <a:rPr dirty="0" sz="600">
                <a:solidFill>
                  <a:srgbClr val="201F1F"/>
                </a:solidFill>
                <a:latin typeface="メイリオ"/>
                <a:cs typeface="メイリオ"/>
              </a:rPr>
              <a:t>Wang</a:t>
            </a:r>
            <a:r>
              <a:rPr dirty="0" sz="600" spc="-15">
                <a:solidFill>
                  <a:srgbClr val="201F1F"/>
                </a:solidFill>
                <a:latin typeface="メイリオ"/>
                <a:cs typeface="メイリオ"/>
              </a:rPr>
              <a:t> </a:t>
            </a:r>
            <a:r>
              <a:rPr dirty="0" sz="600">
                <a:solidFill>
                  <a:srgbClr val="201F1F"/>
                </a:solidFill>
                <a:latin typeface="メイリオ"/>
                <a:cs typeface="メイリオ"/>
              </a:rPr>
              <a:t>XM, Gao</a:t>
            </a:r>
            <a:r>
              <a:rPr dirty="0" sz="600" spc="-10">
                <a:solidFill>
                  <a:srgbClr val="201F1F"/>
                </a:solidFill>
                <a:latin typeface="メイリオ"/>
                <a:cs typeface="メイリオ"/>
              </a:rPr>
              <a:t> </a:t>
            </a:r>
            <a:r>
              <a:rPr dirty="0" sz="600">
                <a:solidFill>
                  <a:srgbClr val="201F1F"/>
                </a:solidFill>
                <a:latin typeface="メイリオ"/>
                <a:cs typeface="メイリオ"/>
              </a:rPr>
              <a:t>PM,</a:t>
            </a:r>
            <a:r>
              <a:rPr dirty="0" sz="600" spc="-15">
                <a:solidFill>
                  <a:srgbClr val="201F1F"/>
                </a:solidFill>
                <a:latin typeface="メイリオ"/>
                <a:cs typeface="メイリオ"/>
              </a:rPr>
              <a:t> </a:t>
            </a:r>
            <a:r>
              <a:rPr dirty="0" sz="600">
                <a:solidFill>
                  <a:srgbClr val="201F1F"/>
                </a:solidFill>
                <a:latin typeface="メイリオ"/>
                <a:cs typeface="メイリオ"/>
              </a:rPr>
              <a:t>Mao</a:t>
            </a:r>
            <a:r>
              <a:rPr dirty="0" sz="600" spc="-5">
                <a:solidFill>
                  <a:srgbClr val="201F1F"/>
                </a:solidFill>
                <a:latin typeface="メイリオ"/>
                <a:cs typeface="メイリオ"/>
              </a:rPr>
              <a:t> </a:t>
            </a:r>
            <a:r>
              <a:rPr dirty="0" sz="600">
                <a:solidFill>
                  <a:srgbClr val="201F1F"/>
                </a:solidFill>
                <a:latin typeface="メイリオ"/>
                <a:cs typeface="メイリオ"/>
              </a:rPr>
              <a:t>C.</a:t>
            </a:r>
            <a:r>
              <a:rPr dirty="0" sz="600" spc="-20">
                <a:solidFill>
                  <a:srgbClr val="201F1F"/>
                </a:solidFill>
                <a:latin typeface="メイリオ"/>
                <a:cs typeface="メイリオ"/>
              </a:rPr>
              <a:t> </a:t>
            </a:r>
            <a:r>
              <a:rPr dirty="0" sz="600" spc="-10">
                <a:solidFill>
                  <a:srgbClr val="201F1F"/>
                </a:solidFill>
                <a:latin typeface="メイリオ"/>
                <a:cs typeface="メイリオ"/>
              </a:rPr>
              <a:t>Association</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5">
                <a:solidFill>
                  <a:srgbClr val="201F1F"/>
                </a:solidFill>
                <a:latin typeface="メイリオ"/>
                <a:cs typeface="メイリオ"/>
              </a:rPr>
              <a:t> </a:t>
            </a:r>
            <a:r>
              <a:rPr dirty="0" sz="600">
                <a:solidFill>
                  <a:srgbClr val="201F1F"/>
                </a:solidFill>
                <a:latin typeface="メイリオ"/>
                <a:cs typeface="メイリオ"/>
              </a:rPr>
              <a:t>night</a:t>
            </a:r>
            <a:r>
              <a:rPr dirty="0" sz="600" spc="-10">
                <a:solidFill>
                  <a:srgbClr val="201F1F"/>
                </a:solidFill>
                <a:latin typeface="メイリオ"/>
                <a:cs typeface="メイリオ"/>
              </a:rPr>
              <a:t> </a:t>
            </a:r>
            <a:r>
              <a:rPr dirty="0" sz="600">
                <a:solidFill>
                  <a:srgbClr val="201F1F"/>
                </a:solidFill>
                <a:latin typeface="メイリオ"/>
                <a:cs typeface="メイリオ"/>
              </a:rPr>
              <a:t>shifts</a:t>
            </a:r>
            <a:r>
              <a:rPr dirty="0" sz="600" spc="-30">
                <a:solidFill>
                  <a:srgbClr val="201F1F"/>
                </a:solidFill>
                <a:latin typeface="メイリオ"/>
                <a:cs typeface="メイリオ"/>
              </a:rPr>
              <a:t> </a:t>
            </a:r>
            <a:r>
              <a:rPr dirty="0" sz="600">
                <a:solidFill>
                  <a:srgbClr val="201F1F"/>
                </a:solidFill>
                <a:latin typeface="メイリオ"/>
                <a:cs typeface="メイリオ"/>
              </a:rPr>
              <a:t>and lifestyle</a:t>
            </a:r>
            <a:r>
              <a:rPr dirty="0" sz="600" spc="-30">
                <a:solidFill>
                  <a:srgbClr val="201F1F"/>
                </a:solidFill>
                <a:latin typeface="メイリオ"/>
                <a:cs typeface="メイリオ"/>
              </a:rPr>
              <a:t> </a:t>
            </a:r>
            <a:r>
              <a:rPr dirty="0" sz="600" spc="-20">
                <a:solidFill>
                  <a:srgbClr val="201F1F"/>
                </a:solidFill>
                <a:latin typeface="メイリオ"/>
                <a:cs typeface="メイリオ"/>
              </a:rPr>
              <a:t>risks</a:t>
            </a:r>
            <a:r>
              <a:rPr dirty="0" sz="600" spc="500">
                <a:solidFill>
                  <a:srgbClr val="201F1F"/>
                </a:solidFill>
                <a:latin typeface="メイリオ"/>
                <a:cs typeface="メイリオ"/>
              </a:rPr>
              <a:t> </a:t>
            </a:r>
            <a:r>
              <a:rPr dirty="0" sz="600">
                <a:solidFill>
                  <a:srgbClr val="201F1F"/>
                </a:solidFill>
                <a:latin typeface="メイリオ"/>
                <a:cs typeface="メイリオ"/>
              </a:rPr>
              <a:t>with</a:t>
            </a:r>
            <a:r>
              <a:rPr dirty="0" sz="600" spc="-35">
                <a:solidFill>
                  <a:srgbClr val="201F1F"/>
                </a:solidFill>
                <a:latin typeface="メイリオ"/>
                <a:cs typeface="メイリオ"/>
              </a:rPr>
              <a:t> </a:t>
            </a:r>
            <a:r>
              <a:rPr dirty="0" sz="600">
                <a:solidFill>
                  <a:srgbClr val="201F1F"/>
                </a:solidFill>
                <a:latin typeface="メイリオ"/>
                <a:cs typeface="メイリオ"/>
              </a:rPr>
              <a:t>incident</a:t>
            </a:r>
            <a:r>
              <a:rPr dirty="0" sz="600" spc="-30">
                <a:solidFill>
                  <a:srgbClr val="201F1F"/>
                </a:solidFill>
                <a:latin typeface="メイリオ"/>
                <a:cs typeface="メイリオ"/>
              </a:rPr>
              <a:t> </a:t>
            </a:r>
            <a:r>
              <a:rPr dirty="0" sz="600">
                <a:solidFill>
                  <a:srgbClr val="201F1F"/>
                </a:solidFill>
                <a:latin typeface="メイリオ"/>
                <a:cs typeface="メイリオ"/>
              </a:rPr>
              <a:t>dementia.</a:t>
            </a:r>
            <a:r>
              <a:rPr dirty="0" sz="600" spc="-10">
                <a:solidFill>
                  <a:srgbClr val="201F1F"/>
                </a:solidFill>
                <a:latin typeface="メイリオ"/>
                <a:cs typeface="メイリオ"/>
              </a:rPr>
              <a:t> </a:t>
            </a:r>
            <a:r>
              <a:rPr dirty="0" sz="600">
                <a:solidFill>
                  <a:srgbClr val="201F1F"/>
                </a:solidFill>
                <a:latin typeface="メイリオ"/>
                <a:cs typeface="メイリオ"/>
              </a:rPr>
              <a:t>J</a:t>
            </a:r>
            <a:r>
              <a:rPr dirty="0" sz="600" spc="-30">
                <a:solidFill>
                  <a:srgbClr val="201F1F"/>
                </a:solidFill>
                <a:latin typeface="メイリオ"/>
                <a:cs typeface="メイリオ"/>
              </a:rPr>
              <a:t> </a:t>
            </a:r>
            <a:r>
              <a:rPr dirty="0" sz="600">
                <a:solidFill>
                  <a:srgbClr val="201F1F"/>
                </a:solidFill>
                <a:latin typeface="メイリオ"/>
                <a:cs typeface="メイリオ"/>
              </a:rPr>
              <a:t>Gerontol</a:t>
            </a:r>
            <a:r>
              <a:rPr dirty="0" sz="600" spc="-10">
                <a:solidFill>
                  <a:srgbClr val="201F1F"/>
                </a:solidFill>
                <a:latin typeface="メイリオ"/>
                <a:cs typeface="メイリオ"/>
              </a:rPr>
              <a:t> </a:t>
            </a:r>
            <a:r>
              <a:rPr dirty="0" sz="600">
                <a:solidFill>
                  <a:srgbClr val="201F1F"/>
                </a:solidFill>
                <a:latin typeface="メイリオ"/>
                <a:cs typeface="メイリオ"/>
              </a:rPr>
              <a:t>A</a:t>
            </a:r>
            <a:r>
              <a:rPr dirty="0" sz="600" spc="-20">
                <a:solidFill>
                  <a:srgbClr val="201F1F"/>
                </a:solidFill>
                <a:latin typeface="メイリオ"/>
                <a:cs typeface="メイリオ"/>
              </a:rPr>
              <a:t> </a:t>
            </a:r>
            <a:r>
              <a:rPr dirty="0" sz="600">
                <a:solidFill>
                  <a:srgbClr val="201F1F"/>
                </a:solidFill>
                <a:latin typeface="メイリオ"/>
                <a:cs typeface="メイリオ"/>
              </a:rPr>
              <a:t>Biol</a:t>
            </a:r>
            <a:r>
              <a:rPr dirty="0" sz="600" spc="-40">
                <a:solidFill>
                  <a:srgbClr val="201F1F"/>
                </a:solidFill>
                <a:latin typeface="メイリオ"/>
                <a:cs typeface="メイリオ"/>
              </a:rPr>
              <a:t> </a:t>
            </a:r>
            <a:r>
              <a:rPr dirty="0" sz="600">
                <a:solidFill>
                  <a:srgbClr val="201F1F"/>
                </a:solidFill>
                <a:latin typeface="メイリオ"/>
                <a:cs typeface="メイリオ"/>
              </a:rPr>
              <a:t>Sci</a:t>
            </a:r>
            <a:r>
              <a:rPr dirty="0" sz="600" spc="-25">
                <a:solidFill>
                  <a:srgbClr val="201F1F"/>
                </a:solidFill>
                <a:latin typeface="メイリオ"/>
                <a:cs typeface="メイリオ"/>
              </a:rPr>
              <a:t> </a:t>
            </a:r>
            <a:r>
              <a:rPr dirty="0" sz="600">
                <a:solidFill>
                  <a:srgbClr val="201F1F"/>
                </a:solidFill>
                <a:latin typeface="メイリオ"/>
                <a:cs typeface="メイリオ"/>
              </a:rPr>
              <a:t>Med</a:t>
            </a:r>
            <a:r>
              <a:rPr dirty="0" sz="600" spc="-20">
                <a:solidFill>
                  <a:srgbClr val="201F1F"/>
                </a:solidFill>
                <a:latin typeface="メイリオ"/>
                <a:cs typeface="メイリオ"/>
              </a:rPr>
              <a:t> </a:t>
            </a:r>
            <a:r>
              <a:rPr dirty="0" sz="600">
                <a:solidFill>
                  <a:srgbClr val="201F1F"/>
                </a:solidFill>
                <a:latin typeface="メイリオ"/>
                <a:cs typeface="メイリオ"/>
              </a:rPr>
              <a:t>Sci:</a:t>
            </a:r>
            <a:r>
              <a:rPr dirty="0" sz="600" spc="-35">
                <a:solidFill>
                  <a:srgbClr val="201F1F"/>
                </a:solidFill>
                <a:latin typeface="メイリオ"/>
                <a:cs typeface="メイリオ"/>
              </a:rPr>
              <a:t> </a:t>
            </a:r>
            <a:r>
              <a:rPr dirty="0" sz="600">
                <a:solidFill>
                  <a:srgbClr val="201F1F"/>
                </a:solidFill>
                <a:latin typeface="メイリオ"/>
                <a:cs typeface="メイリオ"/>
              </a:rPr>
              <a:t>glad116,</a:t>
            </a:r>
            <a:r>
              <a:rPr dirty="0" sz="600" spc="-20">
                <a:solidFill>
                  <a:srgbClr val="201F1F"/>
                </a:solidFill>
                <a:latin typeface="メイリオ"/>
                <a:cs typeface="メイリオ"/>
              </a:rPr>
              <a:t> </a:t>
            </a:r>
            <a:r>
              <a:rPr dirty="0" sz="600" spc="-10">
                <a:solidFill>
                  <a:srgbClr val="201F1F"/>
                </a:solidFill>
                <a:latin typeface="メイリオ"/>
                <a:cs typeface="メイリオ"/>
              </a:rPr>
              <a:t>2023.</a:t>
            </a:r>
            <a:endParaRPr sz="600">
              <a:latin typeface="メイリオ"/>
              <a:cs typeface="メイリオ"/>
            </a:endParaRPr>
          </a:p>
          <a:p>
            <a:pPr algn="just" marL="241300" marR="125095" indent="-228600">
              <a:lnSpc>
                <a:spcPct val="100000"/>
              </a:lnSpc>
              <a:spcBef>
                <a:spcPts val="405"/>
              </a:spcBef>
            </a:pPr>
            <a:r>
              <a:rPr dirty="0" sz="600">
                <a:solidFill>
                  <a:srgbClr val="201F1F"/>
                </a:solidFill>
                <a:latin typeface="メイリオ"/>
                <a:cs typeface="メイリオ"/>
              </a:rPr>
              <a:t>15.</a:t>
            </a:r>
            <a:r>
              <a:rPr dirty="0" sz="600" spc="500">
                <a:solidFill>
                  <a:srgbClr val="201F1F"/>
                </a:solidFill>
                <a:latin typeface="メイリオ"/>
                <a:cs typeface="メイリオ"/>
              </a:rPr>
              <a:t> </a:t>
            </a:r>
            <a:r>
              <a:rPr dirty="0" sz="600">
                <a:solidFill>
                  <a:srgbClr val="201F1F"/>
                </a:solidFill>
                <a:latin typeface="メイリオ"/>
                <a:cs typeface="メイリオ"/>
              </a:rPr>
              <a:t>Ruggiero</a:t>
            </a:r>
            <a:r>
              <a:rPr dirty="0" sz="600" spc="-15">
                <a:solidFill>
                  <a:srgbClr val="201F1F"/>
                </a:solidFill>
                <a:latin typeface="メイリオ"/>
                <a:cs typeface="メイリオ"/>
              </a:rPr>
              <a:t> </a:t>
            </a:r>
            <a:r>
              <a:rPr dirty="0" sz="600">
                <a:solidFill>
                  <a:srgbClr val="201F1F"/>
                </a:solidFill>
                <a:latin typeface="メイリオ"/>
                <a:cs typeface="メイリオ"/>
              </a:rPr>
              <a:t>JS,</a:t>
            </a:r>
            <a:r>
              <a:rPr dirty="0" sz="600" spc="-25">
                <a:solidFill>
                  <a:srgbClr val="201F1F"/>
                </a:solidFill>
                <a:latin typeface="メイリオ"/>
                <a:cs typeface="メイリオ"/>
              </a:rPr>
              <a:t> </a:t>
            </a:r>
            <a:r>
              <a:rPr dirty="0" sz="600">
                <a:solidFill>
                  <a:srgbClr val="201F1F"/>
                </a:solidFill>
                <a:latin typeface="メイリオ"/>
                <a:cs typeface="メイリオ"/>
              </a:rPr>
              <a:t>Redeker</a:t>
            </a:r>
            <a:r>
              <a:rPr dirty="0" sz="600" spc="-10">
                <a:solidFill>
                  <a:srgbClr val="201F1F"/>
                </a:solidFill>
                <a:latin typeface="メイリオ"/>
                <a:cs typeface="メイリオ"/>
              </a:rPr>
              <a:t> </a:t>
            </a:r>
            <a:r>
              <a:rPr dirty="0" sz="600">
                <a:solidFill>
                  <a:srgbClr val="201F1F"/>
                </a:solidFill>
                <a:latin typeface="メイリオ"/>
                <a:cs typeface="メイリオ"/>
              </a:rPr>
              <a:t>NS.</a:t>
            </a:r>
            <a:r>
              <a:rPr dirty="0" sz="600" spc="-25">
                <a:solidFill>
                  <a:srgbClr val="201F1F"/>
                </a:solidFill>
                <a:latin typeface="メイリオ"/>
                <a:cs typeface="メイリオ"/>
              </a:rPr>
              <a:t> </a:t>
            </a:r>
            <a:r>
              <a:rPr dirty="0" sz="600">
                <a:solidFill>
                  <a:srgbClr val="201F1F"/>
                </a:solidFill>
                <a:latin typeface="メイリオ"/>
                <a:cs typeface="メイリオ"/>
              </a:rPr>
              <a:t>Effects</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Napping</a:t>
            </a:r>
            <a:r>
              <a:rPr dirty="0" sz="600" spc="-10">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spc="-10">
                <a:solidFill>
                  <a:srgbClr val="201F1F"/>
                </a:solidFill>
                <a:latin typeface="メイリオ"/>
                <a:cs typeface="メイリオ"/>
              </a:rPr>
              <a:t>Sleepiness</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spc="-10">
                <a:solidFill>
                  <a:srgbClr val="201F1F"/>
                </a:solidFill>
                <a:latin typeface="メイリオ"/>
                <a:cs typeface="メイリオ"/>
              </a:rPr>
              <a:t>Sleep-</a:t>
            </a:r>
            <a:r>
              <a:rPr dirty="0" sz="600">
                <a:solidFill>
                  <a:srgbClr val="201F1F"/>
                </a:solidFill>
                <a:latin typeface="メイリオ"/>
                <a:cs typeface="メイリオ"/>
              </a:rPr>
              <a:t>Related</a:t>
            </a:r>
            <a:r>
              <a:rPr dirty="0" sz="600" spc="-20">
                <a:solidFill>
                  <a:srgbClr val="201F1F"/>
                </a:solidFill>
                <a:latin typeface="メイリオ"/>
                <a:cs typeface="メイリオ"/>
              </a:rPr>
              <a:t> </a:t>
            </a:r>
            <a:r>
              <a:rPr dirty="0" sz="600" spc="-10">
                <a:solidFill>
                  <a:srgbClr val="201F1F"/>
                </a:solidFill>
                <a:latin typeface="メイリオ"/>
                <a:cs typeface="メイリオ"/>
              </a:rPr>
              <a:t>Performance</a:t>
            </a:r>
            <a:r>
              <a:rPr dirty="0" sz="600" spc="-5">
                <a:solidFill>
                  <a:srgbClr val="201F1F"/>
                </a:solidFill>
                <a:latin typeface="メイリオ"/>
                <a:cs typeface="メイリオ"/>
              </a:rPr>
              <a:t> </a:t>
            </a:r>
            <a:r>
              <a:rPr dirty="0" sz="600">
                <a:solidFill>
                  <a:srgbClr val="201F1F"/>
                </a:solidFill>
                <a:latin typeface="メイリオ"/>
                <a:cs typeface="メイリオ"/>
              </a:rPr>
              <a:t>Deficits</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20">
                <a:solidFill>
                  <a:srgbClr val="201F1F"/>
                </a:solidFill>
                <a:latin typeface="メイリオ"/>
                <a:cs typeface="メイリオ"/>
              </a:rPr>
              <a:t> </a:t>
            </a:r>
            <a:r>
              <a:rPr dirty="0" sz="600" spc="-10">
                <a:solidFill>
                  <a:srgbClr val="201F1F"/>
                </a:solidFill>
                <a:latin typeface="メイリオ"/>
                <a:cs typeface="メイリオ"/>
              </a:rPr>
              <a:t>Night-</a:t>
            </a:r>
            <a:r>
              <a:rPr dirty="0" sz="600">
                <a:solidFill>
                  <a:srgbClr val="201F1F"/>
                </a:solidFill>
                <a:latin typeface="メイリオ"/>
                <a:cs typeface="メイリオ"/>
              </a:rPr>
              <a:t>Shift</a:t>
            </a:r>
            <a:r>
              <a:rPr dirty="0" sz="600" spc="-25">
                <a:solidFill>
                  <a:srgbClr val="201F1F"/>
                </a:solidFill>
                <a:latin typeface="メイリオ"/>
                <a:cs typeface="メイリオ"/>
              </a:rPr>
              <a:t> </a:t>
            </a:r>
            <a:r>
              <a:rPr dirty="0" sz="600">
                <a:solidFill>
                  <a:srgbClr val="201F1F"/>
                </a:solidFill>
                <a:latin typeface="メイリオ"/>
                <a:cs typeface="メイリオ"/>
              </a:rPr>
              <a:t>Workers.</a:t>
            </a:r>
            <a:r>
              <a:rPr dirty="0" sz="600" spc="-10">
                <a:solidFill>
                  <a:srgbClr val="201F1F"/>
                </a:solidFill>
                <a:latin typeface="メイリオ"/>
                <a:cs typeface="メイリオ"/>
              </a:rPr>
              <a:t> </a:t>
            </a:r>
            <a:r>
              <a:rPr dirty="0" sz="600">
                <a:solidFill>
                  <a:srgbClr val="201F1F"/>
                </a:solidFill>
                <a:latin typeface="メイリオ"/>
                <a:cs typeface="メイリオ"/>
              </a:rPr>
              <a:t>Biol</a:t>
            </a:r>
            <a:r>
              <a:rPr dirty="0" sz="600" spc="-25">
                <a:solidFill>
                  <a:srgbClr val="201F1F"/>
                </a:solidFill>
                <a:latin typeface="メイリオ"/>
                <a:cs typeface="メイリオ"/>
              </a:rPr>
              <a:t> </a:t>
            </a:r>
            <a:r>
              <a:rPr dirty="0" sz="600">
                <a:solidFill>
                  <a:srgbClr val="201F1F"/>
                </a:solidFill>
                <a:latin typeface="メイリオ"/>
                <a:cs typeface="メイリオ"/>
              </a:rPr>
              <a:t>Res Nurs</a:t>
            </a:r>
            <a:r>
              <a:rPr dirty="0" sz="600" spc="10">
                <a:solidFill>
                  <a:srgbClr val="201F1F"/>
                </a:solidFill>
                <a:latin typeface="メイリオ"/>
                <a:cs typeface="メイリオ"/>
              </a:rPr>
              <a:t> </a:t>
            </a:r>
            <a:r>
              <a:rPr dirty="0" sz="600" spc="-25">
                <a:solidFill>
                  <a:srgbClr val="201F1F"/>
                </a:solidFill>
                <a:latin typeface="メイリオ"/>
                <a:cs typeface="メイリオ"/>
              </a:rPr>
              <a:t>16:</a:t>
            </a:r>
            <a:r>
              <a:rPr dirty="0" sz="600" spc="500">
                <a:solidFill>
                  <a:srgbClr val="201F1F"/>
                </a:solidFill>
                <a:latin typeface="メイリオ"/>
                <a:cs typeface="メイリオ"/>
              </a:rPr>
              <a:t> </a:t>
            </a:r>
            <a:r>
              <a:rPr dirty="0" sz="600" spc="-10">
                <a:solidFill>
                  <a:srgbClr val="201F1F"/>
                </a:solidFill>
                <a:latin typeface="メイリオ"/>
                <a:cs typeface="メイリオ"/>
              </a:rPr>
              <a:t>134-</a:t>
            </a:r>
            <a:r>
              <a:rPr dirty="0" sz="600">
                <a:solidFill>
                  <a:srgbClr val="201F1F"/>
                </a:solidFill>
                <a:latin typeface="メイリオ"/>
                <a:cs typeface="メイリオ"/>
              </a:rPr>
              <a:t>142,</a:t>
            </a:r>
            <a:r>
              <a:rPr dirty="0" sz="600" spc="5">
                <a:solidFill>
                  <a:srgbClr val="201F1F"/>
                </a:solidFill>
                <a:latin typeface="メイリオ"/>
                <a:cs typeface="メイリオ"/>
              </a:rPr>
              <a:t> </a:t>
            </a:r>
            <a:r>
              <a:rPr dirty="0" sz="600" spc="-10">
                <a:solidFill>
                  <a:srgbClr val="201F1F"/>
                </a:solidFill>
                <a:latin typeface="メイリオ"/>
                <a:cs typeface="メイリオ"/>
              </a:rPr>
              <a:t>2014.</a:t>
            </a:r>
            <a:endParaRPr sz="600">
              <a:latin typeface="メイリオ"/>
              <a:cs typeface="メイリオ"/>
            </a:endParaRPr>
          </a:p>
          <a:p>
            <a:pPr marL="241300" marR="86995" indent="-228600">
              <a:lnSpc>
                <a:spcPct val="100000"/>
              </a:lnSpc>
              <a:spcBef>
                <a:spcPts val="395"/>
              </a:spcBef>
            </a:pPr>
            <a:r>
              <a:rPr dirty="0" sz="600">
                <a:solidFill>
                  <a:srgbClr val="201F1F"/>
                </a:solidFill>
                <a:latin typeface="メイリオ"/>
                <a:cs typeface="メイリオ"/>
              </a:rPr>
              <a:t>16.</a:t>
            </a:r>
            <a:r>
              <a:rPr dirty="0" sz="600" spc="195">
                <a:solidFill>
                  <a:srgbClr val="201F1F"/>
                </a:solidFill>
                <a:latin typeface="メイリオ"/>
                <a:cs typeface="メイリオ"/>
              </a:rPr>
              <a:t>  </a:t>
            </a:r>
            <a:r>
              <a:rPr dirty="0" sz="600" spc="-10">
                <a:solidFill>
                  <a:srgbClr val="201F1F"/>
                </a:solidFill>
                <a:latin typeface="メイリオ"/>
                <a:cs typeface="メイリオ"/>
              </a:rPr>
              <a:t>Martin-</a:t>
            </a:r>
            <a:r>
              <a:rPr dirty="0" sz="600">
                <a:solidFill>
                  <a:srgbClr val="201F1F"/>
                </a:solidFill>
                <a:latin typeface="メイリオ"/>
                <a:cs typeface="メイリオ"/>
              </a:rPr>
              <a:t>Gill</a:t>
            </a:r>
            <a:r>
              <a:rPr dirty="0" sz="600" spc="-30">
                <a:solidFill>
                  <a:srgbClr val="201F1F"/>
                </a:solidFill>
                <a:latin typeface="メイリオ"/>
                <a:cs typeface="メイリオ"/>
              </a:rPr>
              <a:t> </a:t>
            </a:r>
            <a:r>
              <a:rPr dirty="0" sz="600">
                <a:solidFill>
                  <a:srgbClr val="201F1F"/>
                </a:solidFill>
                <a:latin typeface="メイリオ"/>
                <a:cs typeface="メイリオ"/>
              </a:rPr>
              <a:t>C,</a:t>
            </a:r>
            <a:r>
              <a:rPr dirty="0" sz="600" spc="-30">
                <a:solidFill>
                  <a:srgbClr val="201F1F"/>
                </a:solidFill>
                <a:latin typeface="メイリオ"/>
                <a:cs typeface="メイリオ"/>
              </a:rPr>
              <a:t> </a:t>
            </a:r>
            <a:r>
              <a:rPr dirty="0" sz="600">
                <a:solidFill>
                  <a:srgbClr val="201F1F"/>
                </a:solidFill>
                <a:latin typeface="メイリオ"/>
                <a:cs typeface="メイリオ"/>
              </a:rPr>
              <a:t>Barger LK,</a:t>
            </a:r>
            <a:r>
              <a:rPr dirty="0" sz="600" spc="-20">
                <a:solidFill>
                  <a:srgbClr val="201F1F"/>
                </a:solidFill>
                <a:latin typeface="メイリオ"/>
                <a:cs typeface="メイリオ"/>
              </a:rPr>
              <a:t> </a:t>
            </a:r>
            <a:r>
              <a:rPr dirty="0" sz="600">
                <a:solidFill>
                  <a:srgbClr val="201F1F"/>
                </a:solidFill>
                <a:latin typeface="メイリオ"/>
                <a:cs typeface="メイリオ"/>
              </a:rPr>
              <a:t>Moore</a:t>
            </a:r>
            <a:r>
              <a:rPr dirty="0" sz="600" spc="-10">
                <a:solidFill>
                  <a:srgbClr val="201F1F"/>
                </a:solidFill>
                <a:latin typeface="メイリオ"/>
                <a:cs typeface="メイリオ"/>
              </a:rPr>
              <a:t> </a:t>
            </a:r>
            <a:r>
              <a:rPr dirty="0" sz="600">
                <a:solidFill>
                  <a:srgbClr val="201F1F"/>
                </a:solidFill>
                <a:latin typeface="メイリオ"/>
                <a:cs typeface="メイリオ"/>
              </a:rPr>
              <a:t>CG,</a:t>
            </a:r>
            <a:r>
              <a:rPr dirty="0" sz="600" spc="-15">
                <a:solidFill>
                  <a:srgbClr val="201F1F"/>
                </a:solidFill>
                <a:latin typeface="メイリオ"/>
                <a:cs typeface="メイリオ"/>
              </a:rPr>
              <a:t> </a:t>
            </a:r>
            <a:r>
              <a:rPr dirty="0" sz="600">
                <a:solidFill>
                  <a:srgbClr val="201F1F"/>
                </a:solidFill>
                <a:latin typeface="メイリオ"/>
                <a:cs typeface="メイリオ"/>
              </a:rPr>
              <a:t>Higgins</a:t>
            </a:r>
            <a:r>
              <a:rPr dirty="0" sz="600" spc="-10">
                <a:solidFill>
                  <a:srgbClr val="201F1F"/>
                </a:solidFill>
                <a:latin typeface="メイリオ"/>
                <a:cs typeface="メイリオ"/>
              </a:rPr>
              <a:t> </a:t>
            </a:r>
            <a:r>
              <a:rPr dirty="0" sz="600">
                <a:solidFill>
                  <a:srgbClr val="201F1F"/>
                </a:solidFill>
                <a:latin typeface="メイリオ"/>
                <a:cs typeface="メイリオ"/>
              </a:rPr>
              <a:t>JS,</a:t>
            </a:r>
            <a:r>
              <a:rPr dirty="0" sz="600" spc="-20">
                <a:solidFill>
                  <a:srgbClr val="201F1F"/>
                </a:solidFill>
                <a:latin typeface="メイリオ"/>
                <a:cs typeface="メイリオ"/>
              </a:rPr>
              <a:t> </a:t>
            </a:r>
            <a:r>
              <a:rPr dirty="0" sz="600">
                <a:solidFill>
                  <a:srgbClr val="201F1F"/>
                </a:solidFill>
                <a:latin typeface="メイリオ"/>
                <a:cs typeface="メイリオ"/>
              </a:rPr>
              <a:t>Teasley</a:t>
            </a:r>
            <a:r>
              <a:rPr dirty="0" sz="600" spc="-10">
                <a:solidFill>
                  <a:srgbClr val="201F1F"/>
                </a:solidFill>
                <a:latin typeface="メイリオ"/>
                <a:cs typeface="メイリオ"/>
              </a:rPr>
              <a:t> </a:t>
            </a:r>
            <a:r>
              <a:rPr dirty="0" sz="600">
                <a:solidFill>
                  <a:srgbClr val="201F1F"/>
                </a:solidFill>
                <a:latin typeface="メイリオ"/>
                <a:cs typeface="メイリオ"/>
              </a:rPr>
              <a:t>EM,</a:t>
            </a:r>
            <a:r>
              <a:rPr dirty="0" sz="600" spc="-20">
                <a:solidFill>
                  <a:srgbClr val="201F1F"/>
                </a:solidFill>
                <a:latin typeface="メイリオ"/>
                <a:cs typeface="メイリオ"/>
              </a:rPr>
              <a:t> </a:t>
            </a:r>
            <a:r>
              <a:rPr dirty="0" sz="600">
                <a:solidFill>
                  <a:srgbClr val="201F1F"/>
                </a:solidFill>
                <a:latin typeface="メイリオ"/>
                <a:cs typeface="メイリオ"/>
              </a:rPr>
              <a:t>Weiss</a:t>
            </a:r>
            <a:r>
              <a:rPr dirty="0" sz="600" spc="-20">
                <a:solidFill>
                  <a:srgbClr val="201F1F"/>
                </a:solidFill>
                <a:latin typeface="メイリオ"/>
                <a:cs typeface="メイリオ"/>
              </a:rPr>
              <a:t> </a:t>
            </a:r>
            <a:r>
              <a:rPr dirty="0" sz="600" spc="-25">
                <a:solidFill>
                  <a:srgbClr val="201F1F"/>
                </a:solidFill>
                <a:latin typeface="メイリオ"/>
                <a:cs typeface="メイリオ"/>
              </a:rPr>
              <a:t>PM,</a:t>
            </a:r>
            <a:r>
              <a:rPr dirty="0" sz="600" spc="500">
                <a:solidFill>
                  <a:srgbClr val="201F1F"/>
                </a:solidFill>
                <a:latin typeface="メイリオ"/>
                <a:cs typeface="メイリオ"/>
              </a:rPr>
              <a:t> </a:t>
            </a:r>
            <a:r>
              <a:rPr dirty="0" sz="600">
                <a:solidFill>
                  <a:srgbClr val="201F1F"/>
                </a:solidFill>
                <a:latin typeface="メイリオ"/>
                <a:cs typeface="メイリオ"/>
              </a:rPr>
              <a:t>Condle</a:t>
            </a:r>
            <a:r>
              <a:rPr dirty="0" sz="600" spc="-30">
                <a:solidFill>
                  <a:srgbClr val="201F1F"/>
                </a:solidFill>
                <a:latin typeface="メイリオ"/>
                <a:cs typeface="メイリオ"/>
              </a:rPr>
              <a:t> </a:t>
            </a:r>
            <a:r>
              <a:rPr dirty="0" sz="600">
                <a:solidFill>
                  <a:srgbClr val="201F1F"/>
                </a:solidFill>
                <a:latin typeface="メイリオ"/>
                <a:cs typeface="メイリオ"/>
              </a:rPr>
              <a:t>JP,</a:t>
            </a:r>
            <a:r>
              <a:rPr dirty="0" sz="600" spc="-15">
                <a:solidFill>
                  <a:srgbClr val="201F1F"/>
                </a:solidFill>
                <a:latin typeface="メイリオ"/>
                <a:cs typeface="メイリオ"/>
              </a:rPr>
              <a:t> </a:t>
            </a:r>
            <a:r>
              <a:rPr dirty="0" sz="600">
                <a:solidFill>
                  <a:srgbClr val="201F1F"/>
                </a:solidFill>
                <a:latin typeface="メイリオ"/>
                <a:cs typeface="メイリオ"/>
              </a:rPr>
              <a:t>Flickinger</a:t>
            </a:r>
            <a:r>
              <a:rPr dirty="0" sz="600" spc="-40">
                <a:solidFill>
                  <a:srgbClr val="201F1F"/>
                </a:solidFill>
                <a:latin typeface="メイリオ"/>
                <a:cs typeface="メイリオ"/>
              </a:rPr>
              <a:t> </a:t>
            </a:r>
            <a:r>
              <a:rPr dirty="0" sz="600">
                <a:solidFill>
                  <a:srgbClr val="201F1F"/>
                </a:solidFill>
                <a:latin typeface="メイリオ"/>
                <a:cs typeface="メイリオ"/>
              </a:rPr>
              <a:t>KL,</a:t>
            </a:r>
            <a:r>
              <a:rPr dirty="0" sz="600" spc="-20">
                <a:solidFill>
                  <a:srgbClr val="201F1F"/>
                </a:solidFill>
                <a:latin typeface="メイリオ"/>
                <a:cs typeface="メイリオ"/>
              </a:rPr>
              <a:t> </a:t>
            </a:r>
            <a:r>
              <a:rPr dirty="0" sz="600">
                <a:solidFill>
                  <a:srgbClr val="201F1F"/>
                </a:solidFill>
                <a:latin typeface="メイリオ"/>
                <a:cs typeface="メイリオ"/>
              </a:rPr>
              <a:t>Coppler</a:t>
            </a:r>
            <a:r>
              <a:rPr dirty="0" sz="600" spc="-15">
                <a:solidFill>
                  <a:srgbClr val="201F1F"/>
                </a:solidFill>
                <a:latin typeface="メイリオ"/>
                <a:cs typeface="メイリオ"/>
              </a:rPr>
              <a:t> </a:t>
            </a:r>
            <a:r>
              <a:rPr dirty="0" sz="600">
                <a:solidFill>
                  <a:srgbClr val="201F1F"/>
                </a:solidFill>
                <a:latin typeface="メイリオ"/>
                <a:cs typeface="メイリオ"/>
              </a:rPr>
              <a:t>PJ,</a:t>
            </a:r>
            <a:r>
              <a:rPr dirty="0" sz="600" spc="-25">
                <a:solidFill>
                  <a:srgbClr val="201F1F"/>
                </a:solidFill>
                <a:latin typeface="メイリオ"/>
                <a:cs typeface="メイリオ"/>
              </a:rPr>
              <a:t> </a:t>
            </a:r>
            <a:r>
              <a:rPr dirty="0" sz="600">
                <a:solidFill>
                  <a:srgbClr val="201F1F"/>
                </a:solidFill>
                <a:latin typeface="メイリオ"/>
                <a:cs typeface="メイリオ"/>
              </a:rPr>
              <a:t>Sequeira</a:t>
            </a:r>
            <a:r>
              <a:rPr dirty="0" sz="600" spc="-35">
                <a:solidFill>
                  <a:srgbClr val="201F1F"/>
                </a:solidFill>
                <a:latin typeface="メイリオ"/>
                <a:cs typeface="メイリオ"/>
              </a:rPr>
              <a:t> </a:t>
            </a:r>
            <a:r>
              <a:rPr dirty="0" sz="600">
                <a:solidFill>
                  <a:srgbClr val="201F1F"/>
                </a:solidFill>
                <a:latin typeface="メイリオ"/>
                <a:cs typeface="メイリオ"/>
              </a:rPr>
              <a:t>DJ,</a:t>
            </a:r>
            <a:r>
              <a:rPr dirty="0" sz="600" spc="-15">
                <a:solidFill>
                  <a:srgbClr val="201F1F"/>
                </a:solidFill>
                <a:latin typeface="メイリオ"/>
                <a:cs typeface="メイリオ"/>
              </a:rPr>
              <a:t> </a:t>
            </a:r>
            <a:r>
              <a:rPr dirty="0" sz="600">
                <a:solidFill>
                  <a:srgbClr val="201F1F"/>
                </a:solidFill>
                <a:latin typeface="メイリオ"/>
                <a:cs typeface="メイリオ"/>
              </a:rPr>
              <a:t>et</a:t>
            </a:r>
            <a:r>
              <a:rPr dirty="0" sz="600" spc="-20">
                <a:solidFill>
                  <a:srgbClr val="201F1F"/>
                </a:solidFill>
                <a:latin typeface="メイリオ"/>
                <a:cs typeface="メイリオ"/>
              </a:rPr>
              <a:t> </a:t>
            </a:r>
            <a:r>
              <a:rPr dirty="0" sz="600">
                <a:solidFill>
                  <a:srgbClr val="201F1F"/>
                </a:solidFill>
                <a:latin typeface="メイリオ"/>
                <a:cs typeface="メイリオ"/>
              </a:rPr>
              <a:t>al.</a:t>
            </a:r>
            <a:r>
              <a:rPr dirty="0" sz="600" spc="-30">
                <a:solidFill>
                  <a:srgbClr val="201F1F"/>
                </a:solidFill>
                <a:latin typeface="メイリオ"/>
                <a:cs typeface="メイリオ"/>
              </a:rPr>
              <a:t> </a:t>
            </a:r>
            <a:r>
              <a:rPr dirty="0" sz="600">
                <a:solidFill>
                  <a:srgbClr val="201F1F"/>
                </a:solidFill>
                <a:latin typeface="メイリオ"/>
                <a:cs typeface="メイリオ"/>
              </a:rPr>
              <a:t>Effects</a:t>
            </a:r>
            <a:r>
              <a:rPr dirty="0" sz="600" spc="-35">
                <a:solidFill>
                  <a:srgbClr val="201F1F"/>
                </a:solidFill>
                <a:latin typeface="メイリオ"/>
                <a:cs typeface="メイリオ"/>
              </a:rPr>
              <a:t> </a:t>
            </a:r>
            <a:r>
              <a:rPr dirty="0" sz="600" spc="-25">
                <a:solidFill>
                  <a:srgbClr val="201F1F"/>
                </a:solidFill>
                <a:latin typeface="メイリオ"/>
                <a:cs typeface="メイリオ"/>
              </a:rPr>
              <a:t>of</a:t>
            </a:r>
            <a:r>
              <a:rPr dirty="0" sz="600" spc="500">
                <a:solidFill>
                  <a:srgbClr val="201F1F"/>
                </a:solidFill>
                <a:latin typeface="メイリオ"/>
                <a:cs typeface="メイリオ"/>
              </a:rPr>
              <a:t> </a:t>
            </a:r>
            <a:r>
              <a:rPr dirty="0" sz="600">
                <a:solidFill>
                  <a:srgbClr val="201F1F"/>
                </a:solidFill>
                <a:latin typeface="メイリオ"/>
                <a:cs typeface="メイリオ"/>
              </a:rPr>
              <a:t>napping</a:t>
            </a:r>
            <a:r>
              <a:rPr dirty="0" sz="600" spc="-20">
                <a:solidFill>
                  <a:srgbClr val="201F1F"/>
                </a:solidFill>
                <a:latin typeface="メイリオ"/>
                <a:cs typeface="メイリオ"/>
              </a:rPr>
              <a:t> </a:t>
            </a:r>
            <a:r>
              <a:rPr dirty="0" sz="600">
                <a:solidFill>
                  <a:srgbClr val="201F1F"/>
                </a:solidFill>
                <a:latin typeface="メイリオ"/>
                <a:cs typeface="メイリオ"/>
              </a:rPr>
              <a:t>during</a:t>
            </a:r>
            <a:r>
              <a:rPr dirty="0" sz="600" spc="-20">
                <a:solidFill>
                  <a:srgbClr val="201F1F"/>
                </a:solidFill>
                <a:latin typeface="メイリオ"/>
                <a:cs typeface="メイリオ"/>
              </a:rPr>
              <a:t> </a:t>
            </a:r>
            <a:r>
              <a:rPr dirty="0" sz="600">
                <a:solidFill>
                  <a:srgbClr val="201F1F"/>
                </a:solidFill>
                <a:latin typeface="メイリオ"/>
                <a:cs typeface="メイリオ"/>
              </a:rPr>
              <a:t>shift</a:t>
            </a:r>
            <a:r>
              <a:rPr dirty="0" sz="600" spc="-25">
                <a:solidFill>
                  <a:srgbClr val="201F1F"/>
                </a:solidFill>
                <a:latin typeface="メイリオ"/>
                <a:cs typeface="メイリオ"/>
              </a:rPr>
              <a:t> </a:t>
            </a:r>
            <a:r>
              <a:rPr dirty="0" sz="600">
                <a:solidFill>
                  <a:srgbClr val="201F1F"/>
                </a:solidFill>
                <a:latin typeface="メイリオ"/>
                <a:cs typeface="メイリオ"/>
              </a:rPr>
              <a:t>work</a:t>
            </a:r>
            <a:r>
              <a:rPr dirty="0" sz="600" spc="-25">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spc="-10">
                <a:solidFill>
                  <a:srgbClr val="201F1F"/>
                </a:solidFill>
                <a:latin typeface="メイリオ"/>
                <a:cs typeface="メイリオ"/>
              </a:rPr>
              <a:t>sleepiness</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performance</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25">
                <a:solidFill>
                  <a:srgbClr val="201F1F"/>
                </a:solidFill>
                <a:latin typeface="メイリオ"/>
                <a:cs typeface="メイリオ"/>
              </a:rPr>
              <a:t> </a:t>
            </a:r>
            <a:r>
              <a:rPr dirty="0" sz="600" spc="-10">
                <a:solidFill>
                  <a:srgbClr val="201F1F"/>
                </a:solidFill>
                <a:latin typeface="メイリオ"/>
                <a:cs typeface="メイリオ"/>
              </a:rPr>
              <a:t>emergency</a:t>
            </a:r>
            <a:r>
              <a:rPr dirty="0" sz="600" spc="500">
                <a:solidFill>
                  <a:srgbClr val="201F1F"/>
                </a:solidFill>
                <a:latin typeface="メイリオ"/>
                <a:cs typeface="メイリオ"/>
              </a:rPr>
              <a:t> </a:t>
            </a:r>
            <a:r>
              <a:rPr dirty="0" sz="600">
                <a:solidFill>
                  <a:srgbClr val="201F1F"/>
                </a:solidFill>
                <a:latin typeface="メイリオ"/>
                <a:cs typeface="メイリオ"/>
              </a:rPr>
              <a:t>medical</a:t>
            </a:r>
            <a:r>
              <a:rPr dirty="0" sz="600" spc="-35">
                <a:solidFill>
                  <a:srgbClr val="201F1F"/>
                </a:solidFill>
                <a:latin typeface="メイリオ"/>
                <a:cs typeface="メイリオ"/>
              </a:rPr>
              <a:t> </a:t>
            </a:r>
            <a:r>
              <a:rPr dirty="0" sz="600">
                <a:solidFill>
                  <a:srgbClr val="201F1F"/>
                </a:solidFill>
                <a:latin typeface="メイリオ"/>
                <a:cs typeface="メイリオ"/>
              </a:rPr>
              <a:t>services</a:t>
            </a:r>
            <a:r>
              <a:rPr dirty="0" sz="600" spc="-20">
                <a:solidFill>
                  <a:srgbClr val="201F1F"/>
                </a:solidFill>
                <a:latin typeface="メイリオ"/>
                <a:cs typeface="メイリオ"/>
              </a:rPr>
              <a:t> </a:t>
            </a:r>
            <a:r>
              <a:rPr dirty="0" sz="600">
                <a:solidFill>
                  <a:srgbClr val="201F1F"/>
                </a:solidFill>
                <a:latin typeface="メイリオ"/>
                <a:cs typeface="メイリオ"/>
              </a:rPr>
              <a:t>personnel</a:t>
            </a:r>
            <a:r>
              <a:rPr dirty="0" sz="600" spc="-2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similar</a:t>
            </a:r>
            <a:r>
              <a:rPr dirty="0" sz="600" spc="-45">
                <a:solidFill>
                  <a:srgbClr val="201F1F"/>
                </a:solidFill>
                <a:latin typeface="メイリオ"/>
                <a:cs typeface="メイリオ"/>
              </a:rPr>
              <a:t> </a:t>
            </a:r>
            <a:r>
              <a:rPr dirty="0" sz="600">
                <a:solidFill>
                  <a:srgbClr val="201F1F"/>
                </a:solidFill>
                <a:latin typeface="メイリオ"/>
                <a:cs typeface="メイリオ"/>
              </a:rPr>
              <a:t>shift</a:t>
            </a:r>
            <a:r>
              <a:rPr dirty="0" sz="600" spc="-35">
                <a:solidFill>
                  <a:srgbClr val="201F1F"/>
                </a:solidFill>
                <a:latin typeface="メイリオ"/>
                <a:cs typeface="メイリオ"/>
              </a:rPr>
              <a:t> </a:t>
            </a:r>
            <a:r>
              <a:rPr dirty="0" sz="600">
                <a:solidFill>
                  <a:srgbClr val="201F1F"/>
                </a:solidFill>
                <a:latin typeface="メイリオ"/>
                <a:cs typeface="メイリオ"/>
              </a:rPr>
              <a:t>workers:</a:t>
            </a:r>
            <a:r>
              <a:rPr dirty="0" sz="600" spc="-40">
                <a:solidFill>
                  <a:srgbClr val="201F1F"/>
                </a:solidFill>
                <a:latin typeface="メイリオ"/>
                <a:cs typeface="メイリオ"/>
              </a:rPr>
              <a:t> </a:t>
            </a:r>
            <a:r>
              <a:rPr dirty="0" sz="600">
                <a:solidFill>
                  <a:srgbClr val="201F1F"/>
                </a:solidFill>
                <a:latin typeface="メイリオ"/>
                <a:cs typeface="メイリオ"/>
              </a:rPr>
              <a:t>A</a:t>
            </a:r>
            <a:r>
              <a:rPr dirty="0" sz="600" spc="-25">
                <a:solidFill>
                  <a:srgbClr val="201F1F"/>
                </a:solidFill>
                <a:latin typeface="メイリオ"/>
                <a:cs typeface="メイリオ"/>
              </a:rPr>
              <a:t> </a:t>
            </a:r>
            <a:r>
              <a:rPr dirty="0" sz="600" spc="-10">
                <a:solidFill>
                  <a:srgbClr val="201F1F"/>
                </a:solidFill>
                <a:latin typeface="メイリオ"/>
                <a:cs typeface="メイリオ"/>
              </a:rPr>
              <a:t>systematic</a:t>
            </a:r>
            <a:r>
              <a:rPr dirty="0" sz="600" spc="500">
                <a:solidFill>
                  <a:srgbClr val="201F1F"/>
                </a:solidFill>
                <a:latin typeface="メイリオ"/>
                <a:cs typeface="メイリオ"/>
              </a:rPr>
              <a:t> </a:t>
            </a:r>
            <a:r>
              <a:rPr dirty="0" sz="600">
                <a:solidFill>
                  <a:srgbClr val="201F1F"/>
                </a:solidFill>
                <a:latin typeface="メイリオ"/>
                <a:cs typeface="メイリオ"/>
              </a:rPr>
              <a:t>review</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spc="-10">
                <a:solidFill>
                  <a:srgbClr val="201F1F"/>
                </a:solidFill>
                <a:latin typeface="メイリオ"/>
                <a:cs typeface="メイリオ"/>
              </a:rPr>
              <a:t>meta-</a:t>
            </a:r>
            <a:r>
              <a:rPr dirty="0" sz="600">
                <a:solidFill>
                  <a:srgbClr val="201F1F"/>
                </a:solidFill>
                <a:latin typeface="メイリオ"/>
                <a:cs typeface="メイリオ"/>
              </a:rPr>
              <a:t>analysis.</a:t>
            </a:r>
            <a:r>
              <a:rPr dirty="0" sz="600" spc="-20">
                <a:solidFill>
                  <a:srgbClr val="201F1F"/>
                </a:solidFill>
                <a:latin typeface="メイリオ"/>
                <a:cs typeface="メイリオ"/>
              </a:rPr>
              <a:t> </a:t>
            </a:r>
            <a:r>
              <a:rPr dirty="0" sz="600">
                <a:solidFill>
                  <a:srgbClr val="201F1F"/>
                </a:solidFill>
                <a:latin typeface="メイリオ"/>
                <a:cs typeface="メイリオ"/>
              </a:rPr>
              <a:t>Prehosp</a:t>
            </a:r>
            <a:r>
              <a:rPr dirty="0" sz="600" spc="-10">
                <a:solidFill>
                  <a:srgbClr val="201F1F"/>
                </a:solidFill>
                <a:latin typeface="メイリオ"/>
                <a:cs typeface="メイリオ"/>
              </a:rPr>
              <a:t> </a:t>
            </a:r>
            <a:r>
              <a:rPr dirty="0" sz="600">
                <a:solidFill>
                  <a:srgbClr val="201F1F"/>
                </a:solidFill>
                <a:latin typeface="メイリオ"/>
                <a:cs typeface="メイリオ"/>
              </a:rPr>
              <a:t>Emerg</a:t>
            </a:r>
            <a:r>
              <a:rPr dirty="0" sz="600" spc="-20">
                <a:solidFill>
                  <a:srgbClr val="201F1F"/>
                </a:solidFill>
                <a:latin typeface="メイリオ"/>
                <a:cs typeface="メイリオ"/>
              </a:rPr>
              <a:t> </a:t>
            </a:r>
            <a:r>
              <a:rPr dirty="0" sz="600">
                <a:solidFill>
                  <a:srgbClr val="201F1F"/>
                </a:solidFill>
                <a:latin typeface="メイリオ"/>
                <a:cs typeface="メイリオ"/>
              </a:rPr>
              <a:t>Care</a:t>
            </a:r>
            <a:r>
              <a:rPr dirty="0" sz="600" spc="-30">
                <a:solidFill>
                  <a:srgbClr val="201F1F"/>
                </a:solidFill>
                <a:latin typeface="メイリオ"/>
                <a:cs typeface="メイリオ"/>
              </a:rPr>
              <a:t> </a:t>
            </a:r>
            <a:r>
              <a:rPr dirty="0" sz="600">
                <a:solidFill>
                  <a:srgbClr val="201F1F"/>
                </a:solidFill>
                <a:latin typeface="メイリオ"/>
                <a:cs typeface="メイリオ"/>
              </a:rPr>
              <a:t>22:</a:t>
            </a:r>
            <a:r>
              <a:rPr dirty="0" sz="600" spc="-15">
                <a:solidFill>
                  <a:srgbClr val="201F1F"/>
                </a:solidFill>
                <a:latin typeface="メイリオ"/>
                <a:cs typeface="メイリオ"/>
              </a:rPr>
              <a:t> </a:t>
            </a:r>
            <a:r>
              <a:rPr dirty="0" sz="600" spc="-10">
                <a:solidFill>
                  <a:srgbClr val="201F1F"/>
                </a:solidFill>
                <a:latin typeface="メイリオ"/>
                <a:cs typeface="メイリオ"/>
              </a:rPr>
              <a:t>47-</a:t>
            </a:r>
            <a:r>
              <a:rPr dirty="0" sz="600">
                <a:solidFill>
                  <a:srgbClr val="201F1F"/>
                </a:solidFill>
                <a:latin typeface="メイリオ"/>
                <a:cs typeface="メイリオ"/>
              </a:rPr>
              <a:t>57,</a:t>
            </a:r>
            <a:r>
              <a:rPr dirty="0" sz="600" spc="-15">
                <a:solidFill>
                  <a:srgbClr val="201F1F"/>
                </a:solidFill>
                <a:latin typeface="メイリオ"/>
                <a:cs typeface="メイリオ"/>
              </a:rPr>
              <a:t> </a:t>
            </a:r>
            <a:r>
              <a:rPr dirty="0" sz="600" spc="-10">
                <a:solidFill>
                  <a:srgbClr val="201F1F"/>
                </a:solidFill>
                <a:latin typeface="メイリオ"/>
                <a:cs typeface="メイリオ"/>
              </a:rPr>
              <a:t>2018.</a:t>
            </a:r>
            <a:endParaRPr sz="600">
              <a:latin typeface="メイリオ"/>
              <a:cs typeface="メイリオ"/>
            </a:endParaRPr>
          </a:p>
          <a:p>
            <a:pPr marL="241300" marR="41275" indent="-228600">
              <a:lnSpc>
                <a:spcPct val="100000"/>
              </a:lnSpc>
              <a:spcBef>
                <a:spcPts val="400"/>
              </a:spcBef>
            </a:pPr>
            <a:r>
              <a:rPr dirty="0" sz="600">
                <a:solidFill>
                  <a:srgbClr val="201F1F"/>
                </a:solidFill>
                <a:latin typeface="メイリオ"/>
                <a:cs typeface="メイリオ"/>
              </a:rPr>
              <a:t>17.</a:t>
            </a:r>
            <a:r>
              <a:rPr dirty="0" sz="600" spc="175">
                <a:solidFill>
                  <a:srgbClr val="201F1F"/>
                </a:solidFill>
                <a:latin typeface="メイリオ"/>
                <a:cs typeface="メイリオ"/>
              </a:rPr>
              <a:t>  </a:t>
            </a:r>
            <a:r>
              <a:rPr dirty="0" sz="600">
                <a:solidFill>
                  <a:srgbClr val="201F1F"/>
                </a:solidFill>
                <a:latin typeface="メイリオ"/>
                <a:cs typeface="メイリオ"/>
              </a:rPr>
              <a:t>Kubo T,</a:t>
            </a:r>
            <a:r>
              <a:rPr dirty="0" sz="600" spc="-30">
                <a:solidFill>
                  <a:srgbClr val="201F1F"/>
                </a:solidFill>
                <a:latin typeface="メイリオ"/>
                <a:cs typeface="メイリオ"/>
              </a:rPr>
              <a:t> </a:t>
            </a:r>
            <a:r>
              <a:rPr dirty="0" sz="600">
                <a:solidFill>
                  <a:srgbClr val="201F1F"/>
                </a:solidFill>
                <a:latin typeface="メイリオ"/>
                <a:cs typeface="メイリオ"/>
              </a:rPr>
              <a:t>Takahashi</a:t>
            </a:r>
            <a:r>
              <a:rPr dirty="0" sz="600" spc="-15">
                <a:solidFill>
                  <a:srgbClr val="201F1F"/>
                </a:solidFill>
                <a:latin typeface="メイリオ"/>
                <a:cs typeface="メイリオ"/>
              </a:rPr>
              <a:t> </a:t>
            </a:r>
            <a:r>
              <a:rPr dirty="0" sz="600">
                <a:solidFill>
                  <a:srgbClr val="201F1F"/>
                </a:solidFill>
                <a:latin typeface="メイリオ"/>
                <a:cs typeface="メイリオ"/>
              </a:rPr>
              <a:t>M,</a:t>
            </a:r>
            <a:r>
              <a:rPr dirty="0" sz="600" spc="-25">
                <a:solidFill>
                  <a:srgbClr val="201F1F"/>
                </a:solidFill>
                <a:latin typeface="メイリオ"/>
                <a:cs typeface="メイリオ"/>
              </a:rPr>
              <a:t> </a:t>
            </a:r>
            <a:r>
              <a:rPr dirty="0" sz="600">
                <a:solidFill>
                  <a:srgbClr val="201F1F"/>
                </a:solidFill>
                <a:latin typeface="メイリオ"/>
                <a:cs typeface="メイリオ"/>
              </a:rPr>
              <a:t>Takeyama</a:t>
            </a:r>
            <a:r>
              <a:rPr dirty="0" sz="600" spc="-20">
                <a:solidFill>
                  <a:srgbClr val="201F1F"/>
                </a:solidFill>
                <a:latin typeface="メイリオ"/>
                <a:cs typeface="メイリオ"/>
              </a:rPr>
              <a:t> </a:t>
            </a:r>
            <a:r>
              <a:rPr dirty="0" sz="600">
                <a:solidFill>
                  <a:srgbClr val="201F1F"/>
                </a:solidFill>
                <a:latin typeface="メイリオ"/>
                <a:cs typeface="メイリオ"/>
              </a:rPr>
              <a:t>H,</a:t>
            </a:r>
            <a:r>
              <a:rPr dirty="0" sz="600" spc="-15">
                <a:solidFill>
                  <a:srgbClr val="201F1F"/>
                </a:solidFill>
                <a:latin typeface="メイリオ"/>
                <a:cs typeface="メイリオ"/>
              </a:rPr>
              <a:t> </a:t>
            </a:r>
            <a:r>
              <a:rPr dirty="0" sz="600">
                <a:solidFill>
                  <a:srgbClr val="201F1F"/>
                </a:solidFill>
                <a:latin typeface="メイリオ"/>
                <a:cs typeface="メイリオ"/>
              </a:rPr>
              <a:t>Matsumoto</a:t>
            </a:r>
            <a:r>
              <a:rPr dirty="0" sz="600" spc="-30">
                <a:solidFill>
                  <a:srgbClr val="201F1F"/>
                </a:solidFill>
                <a:latin typeface="メイリオ"/>
                <a:cs typeface="メイリオ"/>
              </a:rPr>
              <a:t> </a:t>
            </a:r>
            <a:r>
              <a:rPr dirty="0" sz="600">
                <a:solidFill>
                  <a:srgbClr val="201F1F"/>
                </a:solidFill>
                <a:latin typeface="メイリオ"/>
                <a:cs typeface="メイリオ"/>
              </a:rPr>
              <a:t>S,</a:t>
            </a:r>
            <a:r>
              <a:rPr dirty="0" sz="600" spc="-25">
                <a:solidFill>
                  <a:srgbClr val="201F1F"/>
                </a:solidFill>
                <a:latin typeface="メイリオ"/>
                <a:cs typeface="メイリオ"/>
              </a:rPr>
              <a:t> </a:t>
            </a:r>
            <a:r>
              <a:rPr dirty="0" sz="600">
                <a:solidFill>
                  <a:srgbClr val="201F1F"/>
                </a:solidFill>
                <a:latin typeface="メイリオ"/>
                <a:cs typeface="メイリオ"/>
              </a:rPr>
              <a:t>Ebara</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15">
                <a:solidFill>
                  <a:srgbClr val="201F1F"/>
                </a:solidFill>
                <a:latin typeface="メイリオ"/>
                <a:cs typeface="メイリオ"/>
              </a:rPr>
              <a:t> </a:t>
            </a:r>
            <a:r>
              <a:rPr dirty="0" sz="600">
                <a:solidFill>
                  <a:srgbClr val="201F1F"/>
                </a:solidFill>
                <a:latin typeface="メイリオ"/>
                <a:cs typeface="メイリオ"/>
              </a:rPr>
              <a:t>Murata</a:t>
            </a:r>
            <a:r>
              <a:rPr dirty="0" sz="600" spc="-30">
                <a:solidFill>
                  <a:srgbClr val="201F1F"/>
                </a:solidFill>
                <a:latin typeface="メイリオ"/>
                <a:cs typeface="メイリオ"/>
              </a:rPr>
              <a:t> </a:t>
            </a:r>
            <a:r>
              <a:rPr dirty="0" sz="600" spc="-25">
                <a:solidFill>
                  <a:srgbClr val="201F1F"/>
                </a:solidFill>
                <a:latin typeface="メイリオ"/>
                <a:cs typeface="メイリオ"/>
              </a:rPr>
              <a:t>K,</a:t>
            </a:r>
            <a:r>
              <a:rPr dirty="0" sz="600" spc="500">
                <a:solidFill>
                  <a:srgbClr val="201F1F"/>
                </a:solidFill>
                <a:latin typeface="メイリオ"/>
                <a:cs typeface="メイリオ"/>
              </a:rPr>
              <a:t> </a:t>
            </a:r>
            <a:r>
              <a:rPr dirty="0" sz="600">
                <a:solidFill>
                  <a:srgbClr val="201F1F"/>
                </a:solidFill>
                <a:latin typeface="メイリオ"/>
                <a:cs typeface="メイリオ"/>
              </a:rPr>
              <a:t>Tachi</a:t>
            </a:r>
            <a:r>
              <a:rPr dirty="0" sz="600" spc="-15">
                <a:solidFill>
                  <a:srgbClr val="201F1F"/>
                </a:solidFill>
                <a:latin typeface="メイリオ"/>
                <a:cs typeface="メイリオ"/>
              </a:rPr>
              <a:t> </a:t>
            </a:r>
            <a:r>
              <a:rPr dirty="0" sz="600">
                <a:solidFill>
                  <a:srgbClr val="201F1F"/>
                </a:solidFill>
                <a:latin typeface="メイリオ"/>
                <a:cs typeface="メイリオ"/>
              </a:rPr>
              <a:t>N,</a:t>
            </a:r>
            <a:r>
              <a:rPr dirty="0" sz="600" spc="-5">
                <a:solidFill>
                  <a:srgbClr val="201F1F"/>
                </a:solidFill>
                <a:latin typeface="メイリオ"/>
                <a:cs typeface="メイリオ"/>
              </a:rPr>
              <a:t> </a:t>
            </a:r>
            <a:r>
              <a:rPr dirty="0" sz="600">
                <a:solidFill>
                  <a:srgbClr val="201F1F"/>
                </a:solidFill>
                <a:latin typeface="メイリオ"/>
                <a:cs typeface="メイリオ"/>
              </a:rPr>
              <a:t>Itani</a:t>
            </a:r>
            <a:r>
              <a:rPr dirty="0" sz="600" spc="-20">
                <a:solidFill>
                  <a:srgbClr val="201F1F"/>
                </a:solidFill>
                <a:latin typeface="メイリオ"/>
                <a:cs typeface="メイリオ"/>
              </a:rPr>
              <a:t> </a:t>
            </a:r>
            <a:r>
              <a:rPr dirty="0" sz="600">
                <a:solidFill>
                  <a:srgbClr val="201F1F"/>
                </a:solidFill>
                <a:latin typeface="メイリオ"/>
                <a:cs typeface="メイリオ"/>
              </a:rPr>
              <a:t>T.</a:t>
            </a:r>
            <a:r>
              <a:rPr dirty="0" sz="600" spc="-5">
                <a:solidFill>
                  <a:srgbClr val="201F1F"/>
                </a:solidFill>
                <a:latin typeface="メイリオ"/>
                <a:cs typeface="メイリオ"/>
              </a:rPr>
              <a:t> </a:t>
            </a:r>
            <a:r>
              <a:rPr dirty="0" sz="600">
                <a:solidFill>
                  <a:srgbClr val="201F1F"/>
                </a:solidFill>
                <a:latin typeface="メイリオ"/>
                <a:cs typeface="メイリオ"/>
              </a:rPr>
              <a:t>How</a:t>
            </a:r>
            <a:r>
              <a:rPr dirty="0" sz="600" spc="-10">
                <a:solidFill>
                  <a:srgbClr val="201F1F"/>
                </a:solidFill>
                <a:latin typeface="メイリオ"/>
                <a:cs typeface="メイリオ"/>
              </a:rPr>
              <a:t> </a:t>
            </a:r>
            <a:r>
              <a:rPr dirty="0" sz="600">
                <a:solidFill>
                  <a:srgbClr val="201F1F"/>
                </a:solidFill>
                <a:latin typeface="メイリオ"/>
                <a:cs typeface="メイリオ"/>
              </a:rPr>
              <a:t>do</a:t>
            </a:r>
            <a:r>
              <a:rPr dirty="0" sz="600" spc="-10">
                <a:solidFill>
                  <a:srgbClr val="201F1F"/>
                </a:solidFill>
                <a:latin typeface="メイリオ"/>
                <a:cs typeface="メイリオ"/>
              </a:rPr>
              <a:t> </a:t>
            </a:r>
            <a:r>
              <a:rPr dirty="0" sz="600">
                <a:solidFill>
                  <a:srgbClr val="201F1F"/>
                </a:solidFill>
                <a:latin typeface="メイリオ"/>
                <a:cs typeface="メイリオ"/>
              </a:rPr>
              <a:t>the</a:t>
            </a:r>
            <a:r>
              <a:rPr dirty="0" sz="600" spc="-25">
                <a:solidFill>
                  <a:srgbClr val="201F1F"/>
                </a:solidFill>
                <a:latin typeface="メイリオ"/>
                <a:cs typeface="メイリオ"/>
              </a:rPr>
              <a:t> </a:t>
            </a:r>
            <a:r>
              <a:rPr dirty="0" sz="600">
                <a:solidFill>
                  <a:srgbClr val="201F1F"/>
                </a:solidFill>
                <a:latin typeface="メイリオ"/>
                <a:cs typeface="メイリオ"/>
              </a:rPr>
              <a:t>timing</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5">
                <a:solidFill>
                  <a:srgbClr val="201F1F"/>
                </a:solidFill>
                <a:latin typeface="メイリオ"/>
                <a:cs typeface="メイリオ"/>
              </a:rPr>
              <a:t> </a:t>
            </a:r>
            <a:r>
              <a:rPr dirty="0" sz="600">
                <a:solidFill>
                  <a:srgbClr val="201F1F"/>
                </a:solidFill>
                <a:latin typeface="メイリオ"/>
                <a:cs typeface="メイリオ"/>
              </a:rPr>
              <a:t>length</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10">
                <a:solidFill>
                  <a:srgbClr val="201F1F"/>
                </a:solidFill>
                <a:latin typeface="メイリオ"/>
                <a:cs typeface="メイリオ"/>
              </a:rPr>
              <a:t> </a:t>
            </a:r>
            <a:r>
              <a:rPr dirty="0" sz="600">
                <a:solidFill>
                  <a:srgbClr val="201F1F"/>
                </a:solidFill>
                <a:latin typeface="メイリオ"/>
                <a:cs typeface="メイリオ"/>
              </a:rPr>
              <a:t>a</a:t>
            </a:r>
            <a:r>
              <a:rPr dirty="0" sz="600" spc="-10">
                <a:solidFill>
                  <a:srgbClr val="201F1F"/>
                </a:solidFill>
                <a:latin typeface="メイリオ"/>
                <a:cs typeface="メイリオ"/>
              </a:rPr>
              <a:t> night-</a:t>
            </a:r>
            <a:r>
              <a:rPr dirty="0" sz="600">
                <a:solidFill>
                  <a:srgbClr val="201F1F"/>
                </a:solidFill>
                <a:latin typeface="メイリオ"/>
                <a:cs typeface="メイリオ"/>
              </a:rPr>
              <a:t>shift</a:t>
            </a:r>
            <a:r>
              <a:rPr dirty="0" sz="600" spc="-35">
                <a:solidFill>
                  <a:srgbClr val="201F1F"/>
                </a:solidFill>
                <a:latin typeface="メイリオ"/>
                <a:cs typeface="メイリオ"/>
              </a:rPr>
              <a:t> </a:t>
            </a:r>
            <a:r>
              <a:rPr dirty="0" sz="600">
                <a:solidFill>
                  <a:srgbClr val="201F1F"/>
                </a:solidFill>
                <a:latin typeface="メイリオ"/>
                <a:cs typeface="メイリオ"/>
              </a:rPr>
              <a:t>nap</a:t>
            </a:r>
            <a:r>
              <a:rPr dirty="0" sz="600" spc="-5">
                <a:solidFill>
                  <a:srgbClr val="201F1F"/>
                </a:solidFill>
                <a:latin typeface="メイリオ"/>
                <a:cs typeface="メイリオ"/>
              </a:rPr>
              <a:t> </a:t>
            </a:r>
            <a:r>
              <a:rPr dirty="0" sz="600" spc="-10">
                <a:solidFill>
                  <a:srgbClr val="201F1F"/>
                </a:solidFill>
                <a:latin typeface="メイリオ"/>
                <a:cs typeface="メイリオ"/>
              </a:rPr>
              <a:t>affect</a:t>
            </a:r>
            <a:r>
              <a:rPr dirty="0" sz="600" spc="500">
                <a:solidFill>
                  <a:srgbClr val="201F1F"/>
                </a:solidFill>
                <a:latin typeface="メイリオ"/>
                <a:cs typeface="メイリオ"/>
              </a:rPr>
              <a:t> </a:t>
            </a:r>
            <a:r>
              <a:rPr dirty="0" sz="600">
                <a:solidFill>
                  <a:srgbClr val="201F1F"/>
                </a:solidFill>
                <a:latin typeface="メイリオ"/>
                <a:cs typeface="メイリオ"/>
              </a:rPr>
              <a:t>sleep</a:t>
            </a:r>
            <a:r>
              <a:rPr dirty="0" sz="600" spc="-25">
                <a:solidFill>
                  <a:srgbClr val="201F1F"/>
                </a:solidFill>
                <a:latin typeface="メイリオ"/>
                <a:cs typeface="メイリオ"/>
              </a:rPr>
              <a:t> </a:t>
            </a:r>
            <a:r>
              <a:rPr dirty="0" sz="600">
                <a:solidFill>
                  <a:srgbClr val="201F1F"/>
                </a:solidFill>
                <a:latin typeface="メイリオ"/>
                <a:cs typeface="メイリオ"/>
              </a:rPr>
              <a:t>inertia?</a:t>
            </a:r>
            <a:r>
              <a:rPr dirty="0" sz="600" spc="-35">
                <a:solidFill>
                  <a:srgbClr val="201F1F"/>
                </a:solidFill>
                <a:latin typeface="メイリオ"/>
                <a:cs typeface="メイリオ"/>
              </a:rPr>
              <a:t> </a:t>
            </a:r>
            <a:r>
              <a:rPr dirty="0" sz="600">
                <a:solidFill>
                  <a:srgbClr val="201F1F"/>
                </a:solidFill>
                <a:latin typeface="メイリオ"/>
                <a:cs typeface="メイリオ"/>
              </a:rPr>
              <a:t>Chronobiol</a:t>
            </a:r>
            <a:r>
              <a:rPr dirty="0" sz="600" spc="-20">
                <a:solidFill>
                  <a:srgbClr val="201F1F"/>
                </a:solidFill>
                <a:latin typeface="メイリオ"/>
                <a:cs typeface="メイリオ"/>
              </a:rPr>
              <a:t> </a:t>
            </a:r>
            <a:r>
              <a:rPr dirty="0" sz="600">
                <a:solidFill>
                  <a:srgbClr val="201F1F"/>
                </a:solidFill>
                <a:latin typeface="メイリオ"/>
                <a:cs typeface="メイリオ"/>
              </a:rPr>
              <a:t>Int</a:t>
            </a:r>
            <a:r>
              <a:rPr dirty="0" sz="600" spc="-35">
                <a:solidFill>
                  <a:srgbClr val="201F1F"/>
                </a:solidFill>
                <a:latin typeface="メイリオ"/>
                <a:cs typeface="メイリオ"/>
              </a:rPr>
              <a:t> </a:t>
            </a:r>
            <a:r>
              <a:rPr dirty="0" sz="600">
                <a:solidFill>
                  <a:srgbClr val="201F1F"/>
                </a:solidFill>
                <a:latin typeface="メイリオ"/>
                <a:cs typeface="メイリオ"/>
              </a:rPr>
              <a:t>27:</a:t>
            </a:r>
            <a:r>
              <a:rPr dirty="0" sz="600" spc="-20">
                <a:solidFill>
                  <a:srgbClr val="201F1F"/>
                </a:solidFill>
                <a:latin typeface="メイリオ"/>
                <a:cs typeface="メイリオ"/>
              </a:rPr>
              <a:t> </a:t>
            </a:r>
            <a:r>
              <a:rPr dirty="0" sz="600" spc="-10">
                <a:solidFill>
                  <a:srgbClr val="201F1F"/>
                </a:solidFill>
                <a:latin typeface="メイリオ"/>
                <a:cs typeface="メイリオ"/>
              </a:rPr>
              <a:t>1031-</a:t>
            </a:r>
            <a:r>
              <a:rPr dirty="0" sz="600">
                <a:solidFill>
                  <a:srgbClr val="201F1F"/>
                </a:solidFill>
                <a:latin typeface="メイリオ"/>
                <a:cs typeface="メイリオ"/>
              </a:rPr>
              <a:t>1044,</a:t>
            </a:r>
            <a:r>
              <a:rPr dirty="0" sz="600" spc="10">
                <a:solidFill>
                  <a:srgbClr val="201F1F"/>
                </a:solidFill>
                <a:latin typeface="メイリオ"/>
                <a:cs typeface="メイリオ"/>
              </a:rPr>
              <a:t> </a:t>
            </a:r>
            <a:r>
              <a:rPr dirty="0" sz="600" spc="-10">
                <a:solidFill>
                  <a:srgbClr val="201F1F"/>
                </a:solidFill>
                <a:latin typeface="メイリオ"/>
                <a:cs typeface="メイリオ"/>
              </a:rPr>
              <a:t>2010.</a:t>
            </a:r>
            <a:endParaRPr sz="600">
              <a:latin typeface="メイリオ"/>
              <a:cs typeface="メイリオ"/>
            </a:endParaRPr>
          </a:p>
          <a:p>
            <a:pPr marL="241300" marR="40005" indent="-228600">
              <a:lnSpc>
                <a:spcPct val="100000"/>
              </a:lnSpc>
              <a:spcBef>
                <a:spcPts val="405"/>
              </a:spcBef>
            </a:pPr>
            <a:r>
              <a:rPr dirty="0" sz="600">
                <a:solidFill>
                  <a:srgbClr val="201F1F"/>
                </a:solidFill>
                <a:latin typeface="メイリオ"/>
                <a:cs typeface="メイリオ"/>
              </a:rPr>
              <a:t>18.</a:t>
            </a:r>
            <a:r>
              <a:rPr dirty="0" sz="600" spc="180">
                <a:solidFill>
                  <a:srgbClr val="201F1F"/>
                </a:solidFill>
                <a:latin typeface="メイリオ"/>
                <a:cs typeface="メイリオ"/>
              </a:rPr>
              <a:t>  </a:t>
            </a:r>
            <a:r>
              <a:rPr dirty="0" sz="600">
                <a:solidFill>
                  <a:srgbClr val="201F1F"/>
                </a:solidFill>
                <a:latin typeface="メイリオ"/>
                <a:cs typeface="メイリオ"/>
              </a:rPr>
              <a:t>Takeyama</a:t>
            </a:r>
            <a:r>
              <a:rPr dirty="0" sz="600" spc="-15">
                <a:solidFill>
                  <a:srgbClr val="201F1F"/>
                </a:solidFill>
                <a:latin typeface="メイリオ"/>
                <a:cs typeface="メイリオ"/>
              </a:rPr>
              <a:t> </a:t>
            </a:r>
            <a:r>
              <a:rPr dirty="0" sz="600">
                <a:solidFill>
                  <a:srgbClr val="201F1F"/>
                </a:solidFill>
                <a:latin typeface="メイリオ"/>
                <a:cs typeface="メイリオ"/>
              </a:rPr>
              <a:t>H,</a:t>
            </a:r>
            <a:r>
              <a:rPr dirty="0" sz="600" spc="-15">
                <a:solidFill>
                  <a:srgbClr val="201F1F"/>
                </a:solidFill>
                <a:latin typeface="メイリオ"/>
                <a:cs typeface="メイリオ"/>
              </a:rPr>
              <a:t> </a:t>
            </a:r>
            <a:r>
              <a:rPr dirty="0" sz="600">
                <a:solidFill>
                  <a:srgbClr val="201F1F"/>
                </a:solidFill>
                <a:latin typeface="メイリオ"/>
                <a:cs typeface="メイリオ"/>
              </a:rPr>
              <a:t>Matsumoto</a:t>
            </a:r>
            <a:r>
              <a:rPr dirty="0" sz="600" spc="-25">
                <a:solidFill>
                  <a:srgbClr val="201F1F"/>
                </a:solidFill>
                <a:latin typeface="メイリオ"/>
                <a:cs typeface="メイリオ"/>
              </a:rPr>
              <a:t> </a:t>
            </a:r>
            <a:r>
              <a:rPr dirty="0" sz="600">
                <a:solidFill>
                  <a:srgbClr val="201F1F"/>
                </a:solidFill>
                <a:latin typeface="メイリオ"/>
                <a:cs typeface="メイリオ"/>
              </a:rPr>
              <a:t>S,</a:t>
            </a:r>
            <a:r>
              <a:rPr dirty="0" sz="600" spc="-25">
                <a:solidFill>
                  <a:srgbClr val="201F1F"/>
                </a:solidFill>
                <a:latin typeface="メイリオ"/>
                <a:cs typeface="メイリオ"/>
              </a:rPr>
              <a:t> </a:t>
            </a:r>
            <a:r>
              <a:rPr dirty="0" sz="600">
                <a:solidFill>
                  <a:srgbClr val="201F1F"/>
                </a:solidFill>
                <a:latin typeface="メイリオ"/>
                <a:cs typeface="メイリオ"/>
              </a:rPr>
              <a:t>Murata</a:t>
            </a:r>
            <a:r>
              <a:rPr dirty="0" sz="600" spc="-30">
                <a:solidFill>
                  <a:srgbClr val="201F1F"/>
                </a:solidFill>
                <a:latin typeface="メイリオ"/>
                <a:cs typeface="メイリオ"/>
              </a:rPr>
              <a:t> </a:t>
            </a:r>
            <a:r>
              <a:rPr dirty="0" sz="600">
                <a:solidFill>
                  <a:srgbClr val="201F1F"/>
                </a:solidFill>
                <a:latin typeface="メイリオ"/>
                <a:cs typeface="メイリオ"/>
              </a:rPr>
              <a:t>K,</a:t>
            </a:r>
            <a:r>
              <a:rPr dirty="0" sz="600" spc="-15">
                <a:solidFill>
                  <a:srgbClr val="201F1F"/>
                </a:solidFill>
                <a:latin typeface="メイリオ"/>
                <a:cs typeface="メイリオ"/>
              </a:rPr>
              <a:t> </a:t>
            </a:r>
            <a:r>
              <a:rPr dirty="0" sz="600">
                <a:solidFill>
                  <a:srgbClr val="201F1F"/>
                </a:solidFill>
                <a:latin typeface="メイリオ"/>
                <a:cs typeface="メイリオ"/>
              </a:rPr>
              <a:t>Ebara</a:t>
            </a:r>
            <a:r>
              <a:rPr dirty="0" sz="600" spc="-15">
                <a:solidFill>
                  <a:srgbClr val="201F1F"/>
                </a:solidFill>
                <a:latin typeface="メイリオ"/>
                <a:cs typeface="メイリオ"/>
              </a:rPr>
              <a:t> </a:t>
            </a:r>
            <a:r>
              <a:rPr dirty="0" sz="600">
                <a:solidFill>
                  <a:srgbClr val="201F1F"/>
                </a:solidFill>
                <a:latin typeface="メイリオ"/>
                <a:cs typeface="メイリオ"/>
              </a:rPr>
              <a:t>T,</a:t>
            </a:r>
            <a:r>
              <a:rPr dirty="0" sz="600" spc="-10">
                <a:solidFill>
                  <a:srgbClr val="201F1F"/>
                </a:solidFill>
                <a:latin typeface="メイリオ"/>
                <a:cs typeface="メイリオ"/>
              </a:rPr>
              <a:t> </a:t>
            </a:r>
            <a:r>
              <a:rPr dirty="0" sz="600">
                <a:solidFill>
                  <a:srgbClr val="201F1F"/>
                </a:solidFill>
                <a:latin typeface="メイリオ"/>
                <a:cs typeface="メイリオ"/>
              </a:rPr>
              <a:t>Kubo</a:t>
            </a:r>
            <a:r>
              <a:rPr dirty="0" sz="600" spc="-10">
                <a:solidFill>
                  <a:srgbClr val="201F1F"/>
                </a:solidFill>
                <a:latin typeface="メイリオ"/>
                <a:cs typeface="メイリオ"/>
              </a:rPr>
              <a:t> </a:t>
            </a:r>
            <a:r>
              <a:rPr dirty="0" sz="600">
                <a:solidFill>
                  <a:srgbClr val="201F1F"/>
                </a:solidFill>
                <a:latin typeface="メイリオ"/>
                <a:cs typeface="メイリオ"/>
              </a:rPr>
              <a:t>T,</a:t>
            </a:r>
            <a:r>
              <a:rPr dirty="0" sz="600" spc="-25">
                <a:solidFill>
                  <a:srgbClr val="201F1F"/>
                </a:solidFill>
                <a:latin typeface="メイリオ"/>
                <a:cs typeface="メイリオ"/>
              </a:rPr>
              <a:t> </a:t>
            </a:r>
            <a:r>
              <a:rPr dirty="0" sz="600">
                <a:solidFill>
                  <a:srgbClr val="201F1F"/>
                </a:solidFill>
                <a:latin typeface="メイリオ"/>
                <a:cs typeface="メイリオ"/>
              </a:rPr>
              <a:t>Tachi</a:t>
            </a:r>
            <a:r>
              <a:rPr dirty="0" sz="600" spc="-15">
                <a:solidFill>
                  <a:srgbClr val="201F1F"/>
                </a:solidFill>
                <a:latin typeface="メイリオ"/>
                <a:cs typeface="メイリオ"/>
              </a:rPr>
              <a:t> </a:t>
            </a:r>
            <a:r>
              <a:rPr dirty="0" sz="600">
                <a:solidFill>
                  <a:srgbClr val="201F1F"/>
                </a:solidFill>
                <a:latin typeface="メイリオ"/>
                <a:cs typeface="メイリオ"/>
              </a:rPr>
              <a:t>N, Itani</a:t>
            </a:r>
            <a:r>
              <a:rPr dirty="0" sz="600" spc="-25">
                <a:solidFill>
                  <a:srgbClr val="201F1F"/>
                </a:solidFill>
                <a:latin typeface="メイリオ"/>
                <a:cs typeface="メイリオ"/>
              </a:rPr>
              <a:t> T.</a:t>
            </a:r>
            <a:r>
              <a:rPr dirty="0" sz="600" spc="500">
                <a:solidFill>
                  <a:srgbClr val="201F1F"/>
                </a:solidFill>
                <a:latin typeface="メイリオ"/>
                <a:cs typeface="メイリオ"/>
              </a:rPr>
              <a:t> </a:t>
            </a:r>
            <a:r>
              <a:rPr dirty="0" sz="600">
                <a:solidFill>
                  <a:srgbClr val="201F1F"/>
                </a:solidFill>
                <a:latin typeface="メイリオ"/>
                <a:cs typeface="メイリオ"/>
              </a:rPr>
              <a:t>Effects</a:t>
            </a:r>
            <a:r>
              <a:rPr dirty="0" sz="600" spc="-35">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a:solidFill>
                  <a:srgbClr val="201F1F"/>
                </a:solidFill>
                <a:latin typeface="メイリオ"/>
                <a:cs typeface="メイリオ"/>
              </a:rPr>
              <a:t>length</a:t>
            </a:r>
            <a:r>
              <a:rPr dirty="0" sz="600" spc="-30">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timing</a:t>
            </a:r>
            <a:r>
              <a:rPr dirty="0" sz="600" spc="-45">
                <a:solidFill>
                  <a:srgbClr val="201F1F"/>
                </a:solidFill>
                <a:latin typeface="メイリオ"/>
                <a:cs typeface="メイリオ"/>
              </a:rPr>
              <a:t> </a:t>
            </a:r>
            <a:r>
              <a:rPr dirty="0" sz="600">
                <a:solidFill>
                  <a:srgbClr val="201F1F"/>
                </a:solidFill>
                <a:latin typeface="メイリオ"/>
                <a:cs typeface="メイリオ"/>
              </a:rPr>
              <a:t>of</a:t>
            </a:r>
            <a:r>
              <a:rPr dirty="0" sz="600" spc="-20">
                <a:solidFill>
                  <a:srgbClr val="201F1F"/>
                </a:solidFill>
                <a:latin typeface="メイリオ"/>
                <a:cs typeface="メイリオ"/>
              </a:rPr>
              <a:t> </a:t>
            </a:r>
            <a:r>
              <a:rPr dirty="0" sz="600">
                <a:solidFill>
                  <a:srgbClr val="201F1F"/>
                </a:solidFill>
                <a:latin typeface="メイリオ"/>
                <a:cs typeface="メイリオ"/>
              </a:rPr>
              <a:t>nighttime</a:t>
            </a:r>
            <a:r>
              <a:rPr dirty="0" sz="600" spc="-30">
                <a:solidFill>
                  <a:srgbClr val="201F1F"/>
                </a:solidFill>
                <a:latin typeface="メイリオ"/>
                <a:cs typeface="メイリオ"/>
              </a:rPr>
              <a:t> </a:t>
            </a:r>
            <a:r>
              <a:rPr dirty="0" sz="600">
                <a:solidFill>
                  <a:srgbClr val="201F1F"/>
                </a:solidFill>
                <a:latin typeface="メイリオ"/>
                <a:cs typeface="メイリオ"/>
              </a:rPr>
              <a:t>naps</a:t>
            </a:r>
            <a:r>
              <a:rPr dirty="0" sz="600" spc="-20">
                <a:solidFill>
                  <a:srgbClr val="201F1F"/>
                </a:solidFill>
                <a:latin typeface="メイリオ"/>
                <a:cs typeface="メイリオ"/>
              </a:rPr>
              <a:t> </a:t>
            </a:r>
            <a:r>
              <a:rPr dirty="0" sz="600">
                <a:solidFill>
                  <a:srgbClr val="201F1F"/>
                </a:solidFill>
                <a:latin typeface="メイリオ"/>
                <a:cs typeface="メイリオ"/>
              </a:rPr>
              <a:t>on</a:t>
            </a:r>
            <a:r>
              <a:rPr dirty="0" sz="600" spc="-15">
                <a:solidFill>
                  <a:srgbClr val="201F1F"/>
                </a:solidFill>
                <a:latin typeface="メイリオ"/>
                <a:cs typeface="メイリオ"/>
              </a:rPr>
              <a:t> </a:t>
            </a:r>
            <a:r>
              <a:rPr dirty="0" sz="600">
                <a:solidFill>
                  <a:srgbClr val="201F1F"/>
                </a:solidFill>
                <a:latin typeface="メイリオ"/>
                <a:cs typeface="メイリオ"/>
              </a:rPr>
              <a:t>task</a:t>
            </a:r>
            <a:r>
              <a:rPr dirty="0" sz="600" spc="-25">
                <a:solidFill>
                  <a:srgbClr val="201F1F"/>
                </a:solidFill>
                <a:latin typeface="メイリオ"/>
                <a:cs typeface="メイリオ"/>
              </a:rPr>
              <a:t> </a:t>
            </a:r>
            <a:r>
              <a:rPr dirty="0" sz="600" spc="-10">
                <a:solidFill>
                  <a:srgbClr val="201F1F"/>
                </a:solidFill>
                <a:latin typeface="メイリオ"/>
                <a:cs typeface="メイリオ"/>
              </a:rPr>
              <a:t>performance</a:t>
            </a:r>
            <a:r>
              <a:rPr dirty="0" sz="600" spc="500">
                <a:solidFill>
                  <a:srgbClr val="201F1F"/>
                </a:solidFill>
                <a:latin typeface="メイリオ"/>
                <a:cs typeface="メイリオ"/>
              </a:rPr>
              <a:t> </a:t>
            </a:r>
            <a:r>
              <a:rPr dirty="0" sz="600">
                <a:solidFill>
                  <a:srgbClr val="201F1F"/>
                </a:solidFill>
                <a:latin typeface="メイリオ"/>
                <a:cs typeface="メイリオ"/>
              </a:rPr>
              <a:t>and</a:t>
            </a:r>
            <a:r>
              <a:rPr dirty="0" sz="600" spc="-30">
                <a:solidFill>
                  <a:srgbClr val="201F1F"/>
                </a:solidFill>
                <a:latin typeface="メイリオ"/>
                <a:cs typeface="メイリオ"/>
              </a:rPr>
              <a:t> </a:t>
            </a:r>
            <a:r>
              <a:rPr dirty="0" sz="600">
                <a:solidFill>
                  <a:srgbClr val="201F1F"/>
                </a:solidFill>
                <a:latin typeface="メイリオ"/>
                <a:cs typeface="メイリオ"/>
              </a:rPr>
              <a:t>physiological</a:t>
            </a:r>
            <a:r>
              <a:rPr dirty="0" sz="600" spc="-30">
                <a:solidFill>
                  <a:srgbClr val="201F1F"/>
                </a:solidFill>
                <a:latin typeface="メイリオ"/>
                <a:cs typeface="メイリオ"/>
              </a:rPr>
              <a:t> </a:t>
            </a:r>
            <a:r>
              <a:rPr dirty="0" sz="600">
                <a:solidFill>
                  <a:srgbClr val="201F1F"/>
                </a:solidFill>
                <a:latin typeface="メイリオ"/>
                <a:cs typeface="メイリオ"/>
              </a:rPr>
              <a:t>function.</a:t>
            </a:r>
            <a:r>
              <a:rPr dirty="0" sz="600" spc="-15">
                <a:solidFill>
                  <a:srgbClr val="201F1F"/>
                </a:solidFill>
                <a:latin typeface="メイリオ"/>
                <a:cs typeface="メイリオ"/>
              </a:rPr>
              <a:t> </a:t>
            </a:r>
            <a:r>
              <a:rPr dirty="0" sz="600">
                <a:solidFill>
                  <a:srgbClr val="201F1F"/>
                </a:solidFill>
                <a:latin typeface="メイリオ"/>
                <a:cs typeface="メイリオ"/>
              </a:rPr>
              <a:t>Rev</a:t>
            </a:r>
            <a:r>
              <a:rPr dirty="0" sz="600" spc="-30">
                <a:solidFill>
                  <a:srgbClr val="201F1F"/>
                </a:solidFill>
                <a:latin typeface="メイリオ"/>
                <a:cs typeface="メイリオ"/>
              </a:rPr>
              <a:t> </a:t>
            </a:r>
            <a:r>
              <a:rPr dirty="0" sz="600">
                <a:solidFill>
                  <a:srgbClr val="201F1F"/>
                </a:solidFill>
                <a:latin typeface="メイリオ"/>
                <a:cs typeface="メイリオ"/>
              </a:rPr>
              <a:t>de</a:t>
            </a:r>
            <a:r>
              <a:rPr dirty="0" sz="600" spc="-10">
                <a:solidFill>
                  <a:srgbClr val="201F1F"/>
                </a:solidFill>
                <a:latin typeface="メイリオ"/>
                <a:cs typeface="メイリオ"/>
              </a:rPr>
              <a:t> </a:t>
            </a:r>
            <a:r>
              <a:rPr dirty="0" sz="600">
                <a:solidFill>
                  <a:srgbClr val="201F1F"/>
                </a:solidFill>
                <a:latin typeface="メイリオ"/>
                <a:cs typeface="メイリオ"/>
              </a:rPr>
              <a:t>Saude</a:t>
            </a:r>
            <a:r>
              <a:rPr dirty="0" sz="600" spc="-25">
                <a:solidFill>
                  <a:srgbClr val="201F1F"/>
                </a:solidFill>
                <a:latin typeface="メイリオ"/>
                <a:cs typeface="メイリオ"/>
              </a:rPr>
              <a:t> </a:t>
            </a:r>
            <a:r>
              <a:rPr dirty="0" sz="600">
                <a:solidFill>
                  <a:srgbClr val="201F1F"/>
                </a:solidFill>
                <a:latin typeface="メイリオ"/>
                <a:cs typeface="メイリオ"/>
              </a:rPr>
              <a:t>Publica</a:t>
            </a:r>
            <a:r>
              <a:rPr dirty="0" sz="600" spc="-35">
                <a:solidFill>
                  <a:srgbClr val="201F1F"/>
                </a:solidFill>
                <a:latin typeface="メイリオ"/>
                <a:cs typeface="メイリオ"/>
              </a:rPr>
              <a:t> </a:t>
            </a:r>
            <a:r>
              <a:rPr dirty="0" sz="600">
                <a:solidFill>
                  <a:srgbClr val="201F1F"/>
                </a:solidFill>
                <a:latin typeface="メイリオ"/>
                <a:cs typeface="メイリオ"/>
              </a:rPr>
              <a:t>38:</a:t>
            </a:r>
            <a:r>
              <a:rPr dirty="0" sz="600" spc="-20">
                <a:solidFill>
                  <a:srgbClr val="201F1F"/>
                </a:solidFill>
                <a:latin typeface="メイリオ"/>
                <a:cs typeface="メイリオ"/>
              </a:rPr>
              <a:t> </a:t>
            </a:r>
            <a:r>
              <a:rPr dirty="0" sz="600" spc="-10">
                <a:solidFill>
                  <a:srgbClr val="201F1F"/>
                </a:solidFill>
                <a:latin typeface="メイリオ"/>
                <a:cs typeface="メイリオ"/>
              </a:rPr>
              <a:t>32-</a:t>
            </a:r>
            <a:r>
              <a:rPr dirty="0" sz="600">
                <a:solidFill>
                  <a:srgbClr val="201F1F"/>
                </a:solidFill>
                <a:latin typeface="メイリオ"/>
                <a:cs typeface="メイリオ"/>
              </a:rPr>
              <a:t>37,</a:t>
            </a:r>
            <a:r>
              <a:rPr dirty="0" sz="600" spc="-25">
                <a:solidFill>
                  <a:srgbClr val="201F1F"/>
                </a:solidFill>
                <a:latin typeface="メイリオ"/>
                <a:cs typeface="メイリオ"/>
              </a:rPr>
              <a:t> </a:t>
            </a:r>
            <a:r>
              <a:rPr dirty="0" sz="600" spc="-10">
                <a:solidFill>
                  <a:srgbClr val="201F1F"/>
                </a:solidFill>
                <a:latin typeface="メイリオ"/>
                <a:cs typeface="メイリオ"/>
              </a:rPr>
              <a:t>2004.</a:t>
            </a:r>
            <a:endParaRPr sz="600">
              <a:latin typeface="メイリオ"/>
              <a:cs typeface="メイリオ"/>
            </a:endParaRPr>
          </a:p>
          <a:p>
            <a:pPr marL="241300" marR="5080" indent="-228600">
              <a:lnSpc>
                <a:spcPct val="100000"/>
              </a:lnSpc>
              <a:spcBef>
                <a:spcPts val="400"/>
              </a:spcBef>
            </a:pPr>
            <a:r>
              <a:rPr dirty="0" sz="600">
                <a:solidFill>
                  <a:srgbClr val="201F1F"/>
                </a:solidFill>
                <a:latin typeface="メイリオ"/>
                <a:cs typeface="メイリオ"/>
              </a:rPr>
              <a:t>19.</a:t>
            </a:r>
            <a:r>
              <a:rPr dirty="0" sz="600" spc="185">
                <a:solidFill>
                  <a:srgbClr val="201F1F"/>
                </a:solidFill>
                <a:latin typeface="メイリオ"/>
                <a:cs typeface="メイリオ"/>
              </a:rPr>
              <a:t>  </a:t>
            </a:r>
            <a:r>
              <a:rPr dirty="0" sz="600">
                <a:solidFill>
                  <a:srgbClr val="201F1F"/>
                </a:solidFill>
                <a:latin typeface="メイリオ"/>
                <a:cs typeface="メイリオ"/>
              </a:rPr>
              <a:t>Centofanti</a:t>
            </a:r>
            <a:r>
              <a:rPr dirty="0" sz="600" spc="-10">
                <a:solidFill>
                  <a:srgbClr val="201F1F"/>
                </a:solidFill>
                <a:latin typeface="メイリオ"/>
                <a:cs typeface="メイリオ"/>
              </a:rPr>
              <a:t> </a:t>
            </a:r>
            <a:r>
              <a:rPr dirty="0" sz="600">
                <a:solidFill>
                  <a:srgbClr val="201F1F"/>
                </a:solidFill>
                <a:latin typeface="メイリオ"/>
                <a:cs typeface="メイリオ"/>
              </a:rPr>
              <a:t>S,</a:t>
            </a:r>
            <a:r>
              <a:rPr dirty="0" sz="600" spc="-20">
                <a:solidFill>
                  <a:srgbClr val="201F1F"/>
                </a:solidFill>
                <a:latin typeface="メイリオ"/>
                <a:cs typeface="メイリオ"/>
              </a:rPr>
              <a:t> </a:t>
            </a:r>
            <a:r>
              <a:rPr dirty="0" sz="600">
                <a:solidFill>
                  <a:srgbClr val="201F1F"/>
                </a:solidFill>
                <a:latin typeface="メイリオ"/>
                <a:cs typeface="メイリオ"/>
              </a:rPr>
              <a:t>Banks</a:t>
            </a:r>
            <a:r>
              <a:rPr dirty="0" sz="600" spc="-25">
                <a:solidFill>
                  <a:srgbClr val="201F1F"/>
                </a:solidFill>
                <a:latin typeface="メイリオ"/>
                <a:cs typeface="メイリオ"/>
              </a:rPr>
              <a:t> </a:t>
            </a:r>
            <a:r>
              <a:rPr dirty="0" sz="600">
                <a:solidFill>
                  <a:srgbClr val="201F1F"/>
                </a:solidFill>
                <a:latin typeface="メイリオ"/>
                <a:cs typeface="メイリオ"/>
              </a:rPr>
              <a:t>S,</a:t>
            </a:r>
            <a:r>
              <a:rPr dirty="0" sz="600" spc="-15">
                <a:solidFill>
                  <a:srgbClr val="201F1F"/>
                </a:solidFill>
                <a:latin typeface="メイリオ"/>
                <a:cs typeface="メイリオ"/>
              </a:rPr>
              <a:t> </a:t>
            </a:r>
            <a:r>
              <a:rPr dirty="0" sz="600">
                <a:solidFill>
                  <a:srgbClr val="201F1F"/>
                </a:solidFill>
                <a:latin typeface="メイリオ"/>
                <a:cs typeface="メイリオ"/>
              </a:rPr>
              <a:t>Coussens</a:t>
            </a:r>
            <a:r>
              <a:rPr dirty="0" sz="600" spc="-15">
                <a:solidFill>
                  <a:srgbClr val="201F1F"/>
                </a:solidFill>
                <a:latin typeface="メイリオ"/>
                <a:cs typeface="メイリオ"/>
              </a:rPr>
              <a:t> </a:t>
            </a:r>
            <a:r>
              <a:rPr dirty="0" sz="600">
                <a:solidFill>
                  <a:srgbClr val="201F1F"/>
                </a:solidFill>
                <a:latin typeface="メイリオ"/>
                <a:cs typeface="メイリオ"/>
              </a:rPr>
              <a:t>S,</a:t>
            </a:r>
            <a:r>
              <a:rPr dirty="0" sz="600" spc="-15">
                <a:solidFill>
                  <a:srgbClr val="201F1F"/>
                </a:solidFill>
                <a:latin typeface="メイリオ"/>
                <a:cs typeface="メイリオ"/>
              </a:rPr>
              <a:t> </a:t>
            </a:r>
            <a:r>
              <a:rPr dirty="0" sz="600">
                <a:solidFill>
                  <a:srgbClr val="201F1F"/>
                </a:solidFill>
                <a:latin typeface="メイリオ"/>
                <a:cs typeface="メイリオ"/>
              </a:rPr>
              <a:t>Gray</a:t>
            </a:r>
            <a:r>
              <a:rPr dirty="0" sz="600" spc="-30">
                <a:solidFill>
                  <a:srgbClr val="201F1F"/>
                </a:solidFill>
                <a:latin typeface="メイリオ"/>
                <a:cs typeface="メイリオ"/>
              </a:rPr>
              <a:t> </a:t>
            </a:r>
            <a:r>
              <a:rPr dirty="0" sz="600">
                <a:solidFill>
                  <a:srgbClr val="201F1F"/>
                </a:solidFill>
                <a:latin typeface="メイリオ"/>
                <a:cs typeface="メイリオ"/>
              </a:rPr>
              <a:t>D,</a:t>
            </a:r>
            <a:r>
              <a:rPr dirty="0" sz="600" spc="-25">
                <a:solidFill>
                  <a:srgbClr val="201F1F"/>
                </a:solidFill>
                <a:latin typeface="メイリオ"/>
                <a:cs typeface="メイリオ"/>
              </a:rPr>
              <a:t> </a:t>
            </a:r>
            <a:r>
              <a:rPr dirty="0" sz="600">
                <a:solidFill>
                  <a:srgbClr val="201F1F"/>
                </a:solidFill>
                <a:latin typeface="メイリオ"/>
                <a:cs typeface="メイリオ"/>
              </a:rPr>
              <a:t>Munro</a:t>
            </a:r>
            <a:r>
              <a:rPr dirty="0" sz="600" spc="-10">
                <a:solidFill>
                  <a:srgbClr val="201F1F"/>
                </a:solidFill>
                <a:latin typeface="メイリオ"/>
                <a:cs typeface="メイリオ"/>
              </a:rPr>
              <a:t> </a:t>
            </a:r>
            <a:r>
              <a:rPr dirty="0" sz="600">
                <a:solidFill>
                  <a:srgbClr val="201F1F"/>
                </a:solidFill>
                <a:latin typeface="メイリオ"/>
                <a:cs typeface="メイリオ"/>
              </a:rPr>
              <a:t>E,</a:t>
            </a:r>
            <a:r>
              <a:rPr dirty="0" sz="600" spc="-25">
                <a:solidFill>
                  <a:srgbClr val="201F1F"/>
                </a:solidFill>
                <a:latin typeface="メイリオ"/>
                <a:cs typeface="メイリオ"/>
              </a:rPr>
              <a:t> </a:t>
            </a:r>
            <a:r>
              <a:rPr dirty="0" sz="600">
                <a:solidFill>
                  <a:srgbClr val="201F1F"/>
                </a:solidFill>
                <a:latin typeface="メイリオ"/>
                <a:cs typeface="メイリオ"/>
              </a:rPr>
              <a:t>Nielsen</a:t>
            </a:r>
            <a:r>
              <a:rPr dirty="0" sz="600" spc="-10">
                <a:solidFill>
                  <a:srgbClr val="201F1F"/>
                </a:solidFill>
                <a:latin typeface="メイリオ"/>
                <a:cs typeface="メイリオ"/>
              </a:rPr>
              <a:t> </a:t>
            </a:r>
            <a:r>
              <a:rPr dirty="0" sz="600">
                <a:solidFill>
                  <a:srgbClr val="201F1F"/>
                </a:solidFill>
                <a:latin typeface="メイリオ"/>
                <a:cs typeface="メイリオ"/>
              </a:rPr>
              <a:t>J,</a:t>
            </a:r>
            <a:r>
              <a:rPr dirty="0" sz="600" spc="-15">
                <a:solidFill>
                  <a:srgbClr val="201F1F"/>
                </a:solidFill>
                <a:latin typeface="メイリオ"/>
                <a:cs typeface="メイリオ"/>
              </a:rPr>
              <a:t> </a:t>
            </a:r>
            <a:r>
              <a:rPr dirty="0" sz="600">
                <a:solidFill>
                  <a:srgbClr val="201F1F"/>
                </a:solidFill>
                <a:latin typeface="メイリオ"/>
                <a:cs typeface="メイリオ"/>
              </a:rPr>
              <a:t>Dorrian</a:t>
            </a:r>
            <a:r>
              <a:rPr dirty="0" sz="600" spc="-15">
                <a:solidFill>
                  <a:srgbClr val="201F1F"/>
                </a:solidFill>
                <a:latin typeface="メイリオ"/>
                <a:cs typeface="メイリオ"/>
              </a:rPr>
              <a:t> </a:t>
            </a:r>
            <a:r>
              <a:rPr dirty="0" sz="600" spc="-25">
                <a:solidFill>
                  <a:srgbClr val="201F1F"/>
                </a:solidFill>
                <a:latin typeface="メイリオ"/>
                <a:cs typeface="メイリオ"/>
              </a:rPr>
              <a:t>J.</a:t>
            </a:r>
            <a:r>
              <a:rPr dirty="0" sz="600" spc="500">
                <a:solidFill>
                  <a:srgbClr val="201F1F"/>
                </a:solidFill>
                <a:latin typeface="メイリオ"/>
                <a:cs typeface="メイリオ"/>
              </a:rPr>
              <a:t> </a:t>
            </a:r>
            <a:r>
              <a:rPr dirty="0" sz="600">
                <a:solidFill>
                  <a:srgbClr val="201F1F"/>
                </a:solidFill>
                <a:latin typeface="メイリオ"/>
                <a:cs typeface="メイリオ"/>
              </a:rPr>
              <a:t>A</a:t>
            </a:r>
            <a:r>
              <a:rPr dirty="0" sz="600" spc="-10">
                <a:solidFill>
                  <a:srgbClr val="201F1F"/>
                </a:solidFill>
                <a:latin typeface="メイリオ"/>
                <a:cs typeface="メイリオ"/>
              </a:rPr>
              <a:t> </a:t>
            </a:r>
            <a:r>
              <a:rPr dirty="0" sz="600">
                <a:solidFill>
                  <a:srgbClr val="201F1F"/>
                </a:solidFill>
                <a:latin typeface="メイリオ"/>
                <a:cs typeface="メイリオ"/>
              </a:rPr>
              <a:t>pilot</a:t>
            </a:r>
            <a:r>
              <a:rPr dirty="0" sz="600" spc="-20">
                <a:solidFill>
                  <a:srgbClr val="201F1F"/>
                </a:solidFill>
                <a:latin typeface="メイリオ"/>
                <a:cs typeface="メイリオ"/>
              </a:rPr>
              <a:t> </a:t>
            </a:r>
            <a:r>
              <a:rPr dirty="0" sz="600">
                <a:solidFill>
                  <a:srgbClr val="201F1F"/>
                </a:solidFill>
                <a:latin typeface="メイリオ"/>
                <a:cs typeface="メイリオ"/>
              </a:rPr>
              <a:t>study</a:t>
            </a:r>
            <a:r>
              <a:rPr dirty="0" sz="600" spc="-10">
                <a:solidFill>
                  <a:srgbClr val="201F1F"/>
                </a:solidFill>
                <a:latin typeface="メイリオ"/>
                <a:cs typeface="メイリオ"/>
              </a:rPr>
              <a:t> </a:t>
            </a:r>
            <a:r>
              <a:rPr dirty="0" sz="600">
                <a:solidFill>
                  <a:srgbClr val="201F1F"/>
                </a:solidFill>
                <a:latin typeface="メイリオ"/>
                <a:cs typeface="メイリオ"/>
              </a:rPr>
              <a:t>investigating</a:t>
            </a:r>
            <a:r>
              <a:rPr dirty="0" sz="600" spc="-25">
                <a:solidFill>
                  <a:srgbClr val="201F1F"/>
                </a:solidFill>
                <a:latin typeface="メイリオ"/>
                <a:cs typeface="メイリオ"/>
              </a:rPr>
              <a:t> </a:t>
            </a:r>
            <a:r>
              <a:rPr dirty="0" sz="600">
                <a:solidFill>
                  <a:srgbClr val="201F1F"/>
                </a:solidFill>
                <a:latin typeface="メイリオ"/>
                <a:cs typeface="メイリオ"/>
              </a:rPr>
              <a:t>the</a:t>
            </a:r>
            <a:r>
              <a:rPr dirty="0" sz="600" spc="-5">
                <a:solidFill>
                  <a:srgbClr val="201F1F"/>
                </a:solidFill>
                <a:latin typeface="メイリオ"/>
                <a:cs typeface="メイリオ"/>
              </a:rPr>
              <a:t> </a:t>
            </a:r>
            <a:r>
              <a:rPr dirty="0" sz="600">
                <a:solidFill>
                  <a:srgbClr val="201F1F"/>
                </a:solidFill>
                <a:latin typeface="メイリオ"/>
                <a:cs typeface="メイリオ"/>
              </a:rPr>
              <a:t>impact</a:t>
            </a:r>
            <a:r>
              <a:rPr dirty="0" sz="600" spc="-20">
                <a:solidFill>
                  <a:srgbClr val="201F1F"/>
                </a:solidFill>
                <a:latin typeface="メイリオ"/>
                <a:cs typeface="メイリオ"/>
              </a:rPr>
              <a:t> </a:t>
            </a:r>
            <a:r>
              <a:rPr dirty="0" sz="600">
                <a:solidFill>
                  <a:srgbClr val="201F1F"/>
                </a:solidFill>
                <a:latin typeface="メイリオ"/>
                <a:cs typeface="メイリオ"/>
              </a:rPr>
              <a:t>of</a:t>
            </a:r>
            <a:r>
              <a:rPr dirty="0" sz="600" spc="-20">
                <a:solidFill>
                  <a:srgbClr val="201F1F"/>
                </a:solidFill>
                <a:latin typeface="メイリオ"/>
                <a:cs typeface="メイリオ"/>
              </a:rPr>
              <a:t> </a:t>
            </a:r>
            <a:r>
              <a:rPr dirty="0" sz="600">
                <a:solidFill>
                  <a:srgbClr val="201F1F"/>
                </a:solidFill>
                <a:latin typeface="メイリオ"/>
                <a:cs typeface="メイリオ"/>
              </a:rPr>
              <a:t>a</a:t>
            </a:r>
            <a:r>
              <a:rPr dirty="0" sz="600" spc="-5">
                <a:solidFill>
                  <a:srgbClr val="201F1F"/>
                </a:solidFill>
                <a:latin typeface="メイリオ"/>
                <a:cs typeface="メイリオ"/>
              </a:rPr>
              <a:t> </a:t>
            </a:r>
            <a:r>
              <a:rPr dirty="0" sz="600" spc="-10">
                <a:solidFill>
                  <a:srgbClr val="201F1F"/>
                </a:solidFill>
                <a:latin typeface="メイリオ"/>
                <a:cs typeface="メイリオ"/>
              </a:rPr>
              <a:t>caffeine-</a:t>
            </a:r>
            <a:r>
              <a:rPr dirty="0" sz="600">
                <a:solidFill>
                  <a:srgbClr val="201F1F"/>
                </a:solidFill>
                <a:latin typeface="メイリオ"/>
                <a:cs typeface="メイリオ"/>
              </a:rPr>
              <a:t>nap</a:t>
            </a:r>
            <a:r>
              <a:rPr dirty="0" sz="600" spc="-10">
                <a:solidFill>
                  <a:srgbClr val="201F1F"/>
                </a:solidFill>
                <a:latin typeface="メイリオ"/>
                <a:cs typeface="メイリオ"/>
              </a:rPr>
              <a:t> </a:t>
            </a:r>
            <a:r>
              <a:rPr dirty="0" sz="600">
                <a:solidFill>
                  <a:srgbClr val="201F1F"/>
                </a:solidFill>
                <a:latin typeface="メイリオ"/>
                <a:cs typeface="メイリオ"/>
              </a:rPr>
              <a:t>on</a:t>
            </a:r>
            <a:r>
              <a:rPr dirty="0" sz="600" spc="-10">
                <a:solidFill>
                  <a:srgbClr val="201F1F"/>
                </a:solidFill>
                <a:latin typeface="メイリオ"/>
                <a:cs typeface="メイリオ"/>
              </a:rPr>
              <a:t> alertness</a:t>
            </a:r>
            <a:r>
              <a:rPr dirty="0" sz="600" spc="500">
                <a:solidFill>
                  <a:srgbClr val="201F1F"/>
                </a:solidFill>
                <a:latin typeface="メイリオ"/>
                <a:cs typeface="メイリオ"/>
              </a:rPr>
              <a:t> </a:t>
            </a:r>
            <a:r>
              <a:rPr dirty="0" sz="600">
                <a:solidFill>
                  <a:srgbClr val="201F1F"/>
                </a:solidFill>
                <a:latin typeface="メイリオ"/>
                <a:cs typeface="メイリオ"/>
              </a:rPr>
              <a:t>during</a:t>
            </a:r>
            <a:r>
              <a:rPr dirty="0" sz="600" spc="-15">
                <a:solidFill>
                  <a:srgbClr val="201F1F"/>
                </a:solidFill>
                <a:latin typeface="メイリオ"/>
                <a:cs typeface="メイリオ"/>
              </a:rPr>
              <a:t> </a:t>
            </a:r>
            <a:r>
              <a:rPr dirty="0" sz="600">
                <a:solidFill>
                  <a:srgbClr val="201F1F"/>
                </a:solidFill>
                <a:latin typeface="メイリオ"/>
                <a:cs typeface="メイリオ"/>
              </a:rPr>
              <a:t>a</a:t>
            </a:r>
            <a:r>
              <a:rPr dirty="0" sz="600" spc="-10">
                <a:solidFill>
                  <a:srgbClr val="201F1F"/>
                </a:solidFill>
                <a:latin typeface="メイリオ"/>
                <a:cs typeface="メイリオ"/>
              </a:rPr>
              <a:t> simulated</a:t>
            </a:r>
            <a:r>
              <a:rPr dirty="0" sz="600" spc="-30">
                <a:solidFill>
                  <a:srgbClr val="201F1F"/>
                </a:solidFill>
                <a:latin typeface="メイリオ"/>
                <a:cs typeface="メイリオ"/>
              </a:rPr>
              <a:t> </a:t>
            </a:r>
            <a:r>
              <a:rPr dirty="0" sz="600">
                <a:solidFill>
                  <a:srgbClr val="201F1F"/>
                </a:solidFill>
                <a:latin typeface="メイリオ"/>
                <a:cs typeface="メイリオ"/>
              </a:rPr>
              <a:t>night</a:t>
            </a:r>
            <a:r>
              <a:rPr dirty="0" sz="600" spc="-20">
                <a:solidFill>
                  <a:srgbClr val="201F1F"/>
                </a:solidFill>
                <a:latin typeface="メイリオ"/>
                <a:cs typeface="メイリオ"/>
              </a:rPr>
              <a:t> </a:t>
            </a:r>
            <a:r>
              <a:rPr dirty="0" sz="600">
                <a:solidFill>
                  <a:srgbClr val="201F1F"/>
                </a:solidFill>
                <a:latin typeface="メイリオ"/>
                <a:cs typeface="メイリオ"/>
              </a:rPr>
              <a:t>shift.</a:t>
            </a:r>
            <a:r>
              <a:rPr dirty="0" sz="600" spc="-10">
                <a:solidFill>
                  <a:srgbClr val="201F1F"/>
                </a:solidFill>
                <a:latin typeface="メイリオ"/>
                <a:cs typeface="メイリオ"/>
              </a:rPr>
              <a:t> </a:t>
            </a:r>
            <a:r>
              <a:rPr dirty="0" sz="600">
                <a:solidFill>
                  <a:srgbClr val="201F1F"/>
                </a:solidFill>
                <a:latin typeface="メイリオ"/>
                <a:cs typeface="メイリオ"/>
              </a:rPr>
              <a:t>Chronobiol</a:t>
            </a:r>
            <a:r>
              <a:rPr dirty="0" sz="600" spc="-15">
                <a:solidFill>
                  <a:srgbClr val="201F1F"/>
                </a:solidFill>
                <a:latin typeface="メイリオ"/>
                <a:cs typeface="メイリオ"/>
              </a:rPr>
              <a:t> </a:t>
            </a:r>
            <a:r>
              <a:rPr dirty="0" sz="600">
                <a:solidFill>
                  <a:srgbClr val="201F1F"/>
                </a:solidFill>
                <a:latin typeface="メイリオ"/>
                <a:cs typeface="メイリオ"/>
              </a:rPr>
              <a:t>Int</a:t>
            </a:r>
            <a:r>
              <a:rPr dirty="0" sz="600" spc="-10">
                <a:solidFill>
                  <a:srgbClr val="201F1F"/>
                </a:solidFill>
                <a:latin typeface="メイリオ"/>
                <a:cs typeface="メイリオ"/>
              </a:rPr>
              <a:t> </a:t>
            </a:r>
            <a:r>
              <a:rPr dirty="0" sz="600">
                <a:solidFill>
                  <a:srgbClr val="201F1F"/>
                </a:solidFill>
                <a:latin typeface="メイリオ"/>
                <a:cs typeface="メイリオ"/>
              </a:rPr>
              <a:t>37:</a:t>
            </a:r>
            <a:r>
              <a:rPr dirty="0" sz="600" spc="-10">
                <a:solidFill>
                  <a:srgbClr val="201F1F"/>
                </a:solidFill>
                <a:latin typeface="メイリオ"/>
                <a:cs typeface="メイリオ"/>
              </a:rPr>
              <a:t> 1469-</a:t>
            </a:r>
            <a:r>
              <a:rPr dirty="0" sz="600">
                <a:solidFill>
                  <a:srgbClr val="201F1F"/>
                </a:solidFill>
                <a:latin typeface="メイリオ"/>
                <a:cs typeface="メイリオ"/>
              </a:rPr>
              <a:t>1473,</a:t>
            </a:r>
            <a:r>
              <a:rPr dirty="0" sz="600" spc="5">
                <a:solidFill>
                  <a:srgbClr val="201F1F"/>
                </a:solidFill>
                <a:latin typeface="メイリオ"/>
                <a:cs typeface="メイリオ"/>
              </a:rPr>
              <a:t> </a:t>
            </a:r>
            <a:r>
              <a:rPr dirty="0" sz="600" spc="-10">
                <a:solidFill>
                  <a:srgbClr val="201F1F"/>
                </a:solidFill>
                <a:latin typeface="メイリオ"/>
                <a:cs typeface="メイリオ"/>
              </a:rPr>
              <a:t>2020.</a:t>
            </a:r>
            <a:endParaRPr sz="600">
              <a:latin typeface="メイリオ"/>
              <a:cs typeface="メイリオ"/>
            </a:endParaRPr>
          </a:p>
          <a:p>
            <a:pPr marL="241300" marR="50165" indent="-228600">
              <a:lnSpc>
                <a:spcPct val="100000"/>
              </a:lnSpc>
              <a:spcBef>
                <a:spcPts val="395"/>
              </a:spcBef>
              <a:tabLst>
                <a:tab pos="984885" algn="l"/>
              </a:tabLst>
            </a:pPr>
            <a:r>
              <a:rPr dirty="0" sz="600">
                <a:solidFill>
                  <a:srgbClr val="201F1F"/>
                </a:solidFill>
                <a:latin typeface="メイリオ"/>
                <a:cs typeface="メイリオ"/>
              </a:rPr>
              <a:t>20.</a:t>
            </a:r>
            <a:r>
              <a:rPr dirty="0" sz="600" spc="185">
                <a:solidFill>
                  <a:srgbClr val="201F1F"/>
                </a:solidFill>
                <a:latin typeface="メイリオ"/>
                <a:cs typeface="メイリオ"/>
              </a:rPr>
              <a:t>  </a:t>
            </a:r>
            <a:r>
              <a:rPr dirty="0" sz="600">
                <a:solidFill>
                  <a:srgbClr val="201F1F"/>
                </a:solidFill>
                <a:latin typeface="メイリオ"/>
                <a:cs typeface="メイリオ"/>
              </a:rPr>
              <a:t>Garbarino</a:t>
            </a:r>
            <a:r>
              <a:rPr dirty="0" sz="600" spc="-5">
                <a:solidFill>
                  <a:srgbClr val="201F1F"/>
                </a:solidFill>
                <a:latin typeface="メイリオ"/>
                <a:cs typeface="メイリオ"/>
              </a:rPr>
              <a:t> </a:t>
            </a:r>
            <a:r>
              <a:rPr dirty="0" sz="600">
                <a:solidFill>
                  <a:srgbClr val="201F1F"/>
                </a:solidFill>
                <a:latin typeface="メイリオ"/>
                <a:cs typeface="メイリオ"/>
              </a:rPr>
              <a:t>S,</a:t>
            </a:r>
            <a:r>
              <a:rPr dirty="0" sz="600" spc="-20">
                <a:solidFill>
                  <a:srgbClr val="201F1F"/>
                </a:solidFill>
                <a:latin typeface="メイリオ"/>
                <a:cs typeface="メイリオ"/>
              </a:rPr>
              <a:t> </a:t>
            </a:r>
            <a:r>
              <a:rPr dirty="0" sz="600">
                <a:solidFill>
                  <a:srgbClr val="201F1F"/>
                </a:solidFill>
                <a:latin typeface="メイリオ"/>
                <a:cs typeface="メイリオ"/>
              </a:rPr>
              <a:t>Mascialino</a:t>
            </a:r>
            <a:r>
              <a:rPr dirty="0" sz="600" spc="-25">
                <a:solidFill>
                  <a:srgbClr val="201F1F"/>
                </a:solidFill>
                <a:latin typeface="メイリオ"/>
                <a:cs typeface="メイリオ"/>
              </a:rPr>
              <a:t> </a:t>
            </a:r>
            <a:r>
              <a:rPr dirty="0" sz="600">
                <a:solidFill>
                  <a:srgbClr val="201F1F"/>
                </a:solidFill>
                <a:latin typeface="メイリオ"/>
                <a:cs typeface="メイリオ"/>
              </a:rPr>
              <a:t>B,</a:t>
            </a:r>
            <a:r>
              <a:rPr dirty="0" sz="600" spc="-30">
                <a:solidFill>
                  <a:srgbClr val="201F1F"/>
                </a:solidFill>
                <a:latin typeface="メイリオ"/>
                <a:cs typeface="メイリオ"/>
              </a:rPr>
              <a:t> </a:t>
            </a:r>
            <a:r>
              <a:rPr dirty="0" sz="600">
                <a:solidFill>
                  <a:srgbClr val="201F1F"/>
                </a:solidFill>
                <a:latin typeface="メイリオ"/>
                <a:cs typeface="メイリオ"/>
              </a:rPr>
              <a:t>Penco MA,</a:t>
            </a:r>
            <a:r>
              <a:rPr dirty="0" sz="600" spc="-20">
                <a:solidFill>
                  <a:srgbClr val="201F1F"/>
                </a:solidFill>
                <a:latin typeface="メイリオ"/>
                <a:cs typeface="メイリオ"/>
              </a:rPr>
              <a:t> </a:t>
            </a:r>
            <a:r>
              <a:rPr dirty="0" sz="600">
                <a:solidFill>
                  <a:srgbClr val="201F1F"/>
                </a:solidFill>
                <a:latin typeface="メイリオ"/>
                <a:cs typeface="メイリオ"/>
              </a:rPr>
              <a:t>Squarcia</a:t>
            </a:r>
            <a:r>
              <a:rPr dirty="0" sz="600" spc="-25">
                <a:solidFill>
                  <a:srgbClr val="201F1F"/>
                </a:solidFill>
                <a:latin typeface="メイリオ"/>
                <a:cs typeface="メイリオ"/>
              </a:rPr>
              <a:t> </a:t>
            </a:r>
            <a:r>
              <a:rPr dirty="0" sz="600">
                <a:solidFill>
                  <a:srgbClr val="201F1F"/>
                </a:solidFill>
                <a:latin typeface="メイリオ"/>
                <a:cs typeface="メイリオ"/>
              </a:rPr>
              <a:t>S,</a:t>
            </a:r>
            <a:r>
              <a:rPr dirty="0" sz="600" spc="-25">
                <a:solidFill>
                  <a:srgbClr val="201F1F"/>
                </a:solidFill>
                <a:latin typeface="メイリオ"/>
                <a:cs typeface="メイリオ"/>
              </a:rPr>
              <a:t> </a:t>
            </a:r>
            <a:r>
              <a:rPr dirty="0" sz="600">
                <a:solidFill>
                  <a:srgbClr val="201F1F"/>
                </a:solidFill>
                <a:latin typeface="メイリオ"/>
                <a:cs typeface="メイリオ"/>
              </a:rPr>
              <a:t>De</a:t>
            </a:r>
            <a:r>
              <a:rPr dirty="0" sz="600" spc="-10">
                <a:solidFill>
                  <a:srgbClr val="201F1F"/>
                </a:solidFill>
                <a:latin typeface="メイリオ"/>
                <a:cs typeface="メイリオ"/>
              </a:rPr>
              <a:t> </a:t>
            </a:r>
            <a:r>
              <a:rPr dirty="0" sz="600">
                <a:solidFill>
                  <a:srgbClr val="201F1F"/>
                </a:solidFill>
                <a:latin typeface="メイリオ"/>
                <a:cs typeface="メイリオ"/>
              </a:rPr>
              <a:t>Carli</a:t>
            </a:r>
            <a:r>
              <a:rPr dirty="0" sz="600" spc="-40">
                <a:solidFill>
                  <a:srgbClr val="201F1F"/>
                </a:solidFill>
                <a:latin typeface="メイリオ"/>
                <a:cs typeface="メイリオ"/>
              </a:rPr>
              <a:t> </a:t>
            </a:r>
            <a:r>
              <a:rPr dirty="0" sz="600">
                <a:solidFill>
                  <a:srgbClr val="201F1F"/>
                </a:solidFill>
                <a:latin typeface="メイリオ"/>
                <a:cs typeface="メイリオ"/>
              </a:rPr>
              <a:t>F,</a:t>
            </a:r>
            <a:r>
              <a:rPr dirty="0" sz="600" spc="-20">
                <a:solidFill>
                  <a:srgbClr val="201F1F"/>
                </a:solidFill>
                <a:latin typeface="メイリオ"/>
                <a:cs typeface="メイリオ"/>
              </a:rPr>
              <a:t> </a:t>
            </a:r>
            <a:r>
              <a:rPr dirty="0" sz="600">
                <a:solidFill>
                  <a:srgbClr val="201F1F"/>
                </a:solidFill>
                <a:latin typeface="メイリオ"/>
                <a:cs typeface="メイリオ"/>
              </a:rPr>
              <a:t>Nobili</a:t>
            </a:r>
            <a:r>
              <a:rPr dirty="0" sz="600" spc="-25">
                <a:solidFill>
                  <a:srgbClr val="201F1F"/>
                </a:solidFill>
                <a:latin typeface="メイリオ"/>
                <a:cs typeface="メイリオ"/>
              </a:rPr>
              <a:t> L,</a:t>
            </a:r>
            <a:r>
              <a:rPr dirty="0" sz="600" spc="500">
                <a:solidFill>
                  <a:srgbClr val="201F1F"/>
                </a:solidFill>
                <a:latin typeface="メイリオ"/>
                <a:cs typeface="メイリオ"/>
              </a:rPr>
              <a:t> </a:t>
            </a:r>
            <a:r>
              <a:rPr dirty="0" sz="600">
                <a:solidFill>
                  <a:srgbClr val="201F1F"/>
                </a:solidFill>
                <a:latin typeface="メイリオ"/>
                <a:cs typeface="メイリオ"/>
              </a:rPr>
              <a:t>Beelke</a:t>
            </a:r>
            <a:r>
              <a:rPr dirty="0" sz="600" spc="-35">
                <a:solidFill>
                  <a:srgbClr val="201F1F"/>
                </a:solidFill>
                <a:latin typeface="メイリオ"/>
                <a:cs typeface="メイリオ"/>
              </a:rPr>
              <a:t> </a:t>
            </a:r>
            <a:r>
              <a:rPr dirty="0" sz="600">
                <a:solidFill>
                  <a:srgbClr val="201F1F"/>
                </a:solidFill>
                <a:latin typeface="メイリオ"/>
                <a:cs typeface="メイリオ"/>
              </a:rPr>
              <a:t>M,</a:t>
            </a:r>
            <a:r>
              <a:rPr dirty="0" sz="600" spc="-20">
                <a:solidFill>
                  <a:srgbClr val="201F1F"/>
                </a:solidFill>
                <a:latin typeface="メイリオ"/>
                <a:cs typeface="メイリオ"/>
              </a:rPr>
              <a:t> </a:t>
            </a:r>
            <a:r>
              <a:rPr dirty="0" sz="600">
                <a:solidFill>
                  <a:srgbClr val="201F1F"/>
                </a:solidFill>
                <a:latin typeface="メイリオ"/>
                <a:cs typeface="メイリオ"/>
              </a:rPr>
              <a:t>Cuomo</a:t>
            </a:r>
            <a:r>
              <a:rPr dirty="0" sz="600" spc="-10">
                <a:solidFill>
                  <a:srgbClr val="201F1F"/>
                </a:solidFill>
                <a:latin typeface="メイリオ"/>
                <a:cs typeface="メイリオ"/>
              </a:rPr>
              <a:t> </a:t>
            </a:r>
            <a:r>
              <a:rPr dirty="0" sz="600">
                <a:solidFill>
                  <a:srgbClr val="201F1F"/>
                </a:solidFill>
                <a:latin typeface="メイリオ"/>
                <a:cs typeface="メイリオ"/>
              </a:rPr>
              <a:t>G,</a:t>
            </a:r>
            <a:r>
              <a:rPr dirty="0" sz="600" spc="-5">
                <a:solidFill>
                  <a:srgbClr val="201F1F"/>
                </a:solidFill>
                <a:latin typeface="メイリオ"/>
                <a:cs typeface="メイリオ"/>
              </a:rPr>
              <a:t> </a:t>
            </a:r>
            <a:r>
              <a:rPr dirty="0" sz="600">
                <a:solidFill>
                  <a:srgbClr val="201F1F"/>
                </a:solidFill>
                <a:latin typeface="メイリオ"/>
                <a:cs typeface="メイリオ"/>
              </a:rPr>
              <a:t>Ferrillo</a:t>
            </a:r>
            <a:r>
              <a:rPr dirty="0" sz="600" spc="-40">
                <a:solidFill>
                  <a:srgbClr val="201F1F"/>
                </a:solidFill>
                <a:latin typeface="メイリオ"/>
                <a:cs typeface="メイリオ"/>
              </a:rPr>
              <a:t> </a:t>
            </a:r>
            <a:r>
              <a:rPr dirty="0" sz="600">
                <a:solidFill>
                  <a:srgbClr val="201F1F"/>
                </a:solidFill>
                <a:latin typeface="メイリオ"/>
                <a:cs typeface="メイリオ"/>
              </a:rPr>
              <a:t>F.</a:t>
            </a:r>
            <a:r>
              <a:rPr dirty="0" sz="600" spc="-30">
                <a:solidFill>
                  <a:srgbClr val="201F1F"/>
                </a:solidFill>
                <a:latin typeface="メイリオ"/>
                <a:cs typeface="メイリオ"/>
              </a:rPr>
              <a:t> </a:t>
            </a:r>
            <a:r>
              <a:rPr dirty="0" sz="600">
                <a:solidFill>
                  <a:srgbClr val="201F1F"/>
                </a:solidFill>
                <a:latin typeface="メイリオ"/>
                <a:cs typeface="メイリオ"/>
              </a:rPr>
              <a:t>Professional</a:t>
            </a:r>
            <a:r>
              <a:rPr dirty="0" sz="600" spc="-10">
                <a:solidFill>
                  <a:srgbClr val="201F1F"/>
                </a:solidFill>
                <a:latin typeface="メイリオ"/>
                <a:cs typeface="メイリオ"/>
              </a:rPr>
              <a:t> shift-</a:t>
            </a:r>
            <a:r>
              <a:rPr dirty="0" sz="600">
                <a:solidFill>
                  <a:srgbClr val="201F1F"/>
                </a:solidFill>
                <a:latin typeface="メイリオ"/>
                <a:cs typeface="メイリオ"/>
              </a:rPr>
              <a:t>work</a:t>
            </a:r>
            <a:r>
              <a:rPr dirty="0" sz="600" spc="-45">
                <a:solidFill>
                  <a:srgbClr val="201F1F"/>
                </a:solidFill>
                <a:latin typeface="メイリオ"/>
                <a:cs typeface="メイリオ"/>
              </a:rPr>
              <a:t> </a:t>
            </a:r>
            <a:r>
              <a:rPr dirty="0" sz="600">
                <a:solidFill>
                  <a:srgbClr val="201F1F"/>
                </a:solidFill>
                <a:latin typeface="メイリオ"/>
                <a:cs typeface="メイリオ"/>
              </a:rPr>
              <a:t>drivers</a:t>
            </a:r>
            <a:r>
              <a:rPr dirty="0" sz="600" spc="-15">
                <a:solidFill>
                  <a:srgbClr val="201F1F"/>
                </a:solidFill>
                <a:latin typeface="メイリオ"/>
                <a:cs typeface="メイリオ"/>
              </a:rPr>
              <a:t> </a:t>
            </a:r>
            <a:r>
              <a:rPr dirty="0" sz="600">
                <a:solidFill>
                  <a:srgbClr val="201F1F"/>
                </a:solidFill>
                <a:latin typeface="メイリオ"/>
                <a:cs typeface="メイリオ"/>
              </a:rPr>
              <a:t>who</a:t>
            </a:r>
            <a:r>
              <a:rPr dirty="0" sz="600" spc="-20">
                <a:solidFill>
                  <a:srgbClr val="201F1F"/>
                </a:solidFill>
                <a:latin typeface="メイリオ"/>
                <a:cs typeface="メイリオ"/>
              </a:rPr>
              <a:t> adopt</a:t>
            </a:r>
            <a:r>
              <a:rPr dirty="0" sz="600" spc="500">
                <a:solidFill>
                  <a:srgbClr val="201F1F"/>
                </a:solidFill>
                <a:latin typeface="メイリオ"/>
                <a:cs typeface="メイリオ"/>
              </a:rPr>
              <a:t> </a:t>
            </a:r>
            <a:r>
              <a:rPr dirty="0" sz="600">
                <a:solidFill>
                  <a:srgbClr val="201F1F"/>
                </a:solidFill>
                <a:latin typeface="メイリオ"/>
                <a:cs typeface="メイリオ"/>
              </a:rPr>
              <a:t>prophylactic</a:t>
            </a:r>
            <a:r>
              <a:rPr dirty="0" sz="600" spc="-40">
                <a:solidFill>
                  <a:srgbClr val="201F1F"/>
                </a:solidFill>
                <a:latin typeface="メイリオ"/>
                <a:cs typeface="メイリオ"/>
              </a:rPr>
              <a:t> </a:t>
            </a:r>
            <a:r>
              <a:rPr dirty="0" sz="600">
                <a:solidFill>
                  <a:srgbClr val="201F1F"/>
                </a:solidFill>
                <a:latin typeface="メイリオ"/>
                <a:cs typeface="メイリオ"/>
              </a:rPr>
              <a:t>naps</a:t>
            </a:r>
            <a:r>
              <a:rPr dirty="0" sz="600" spc="-10">
                <a:solidFill>
                  <a:srgbClr val="201F1F"/>
                </a:solidFill>
                <a:latin typeface="メイリオ"/>
                <a:cs typeface="メイリオ"/>
              </a:rPr>
              <a:t> </a:t>
            </a:r>
            <a:r>
              <a:rPr dirty="0" sz="600">
                <a:solidFill>
                  <a:srgbClr val="201F1F"/>
                </a:solidFill>
                <a:latin typeface="メイリオ"/>
                <a:cs typeface="メイリオ"/>
              </a:rPr>
              <a:t>can</a:t>
            </a:r>
            <a:r>
              <a:rPr dirty="0" sz="600" spc="-20">
                <a:solidFill>
                  <a:srgbClr val="201F1F"/>
                </a:solidFill>
                <a:latin typeface="メイリオ"/>
                <a:cs typeface="メイリオ"/>
              </a:rPr>
              <a:t> </a:t>
            </a:r>
            <a:r>
              <a:rPr dirty="0" sz="600">
                <a:solidFill>
                  <a:srgbClr val="201F1F"/>
                </a:solidFill>
                <a:latin typeface="メイリオ"/>
                <a:cs typeface="メイリオ"/>
              </a:rPr>
              <a:t>reduce</a:t>
            </a:r>
            <a:r>
              <a:rPr dirty="0" sz="600" spc="-20">
                <a:solidFill>
                  <a:srgbClr val="201F1F"/>
                </a:solidFill>
                <a:latin typeface="メイリオ"/>
                <a:cs typeface="メイリオ"/>
              </a:rPr>
              <a:t> </a:t>
            </a:r>
            <a:r>
              <a:rPr dirty="0" sz="600">
                <a:solidFill>
                  <a:srgbClr val="201F1F"/>
                </a:solidFill>
                <a:latin typeface="メイリオ"/>
                <a:cs typeface="メイリオ"/>
              </a:rPr>
              <a:t>the</a:t>
            </a:r>
            <a:r>
              <a:rPr dirty="0" sz="600" spc="-20">
                <a:solidFill>
                  <a:srgbClr val="201F1F"/>
                </a:solidFill>
                <a:latin typeface="メイリオ"/>
                <a:cs typeface="メイリオ"/>
              </a:rPr>
              <a:t> </a:t>
            </a:r>
            <a:r>
              <a:rPr dirty="0" sz="600">
                <a:solidFill>
                  <a:srgbClr val="201F1F"/>
                </a:solidFill>
                <a:latin typeface="メイリオ"/>
                <a:cs typeface="メイリオ"/>
              </a:rPr>
              <a:t>risk</a:t>
            </a:r>
            <a:r>
              <a:rPr dirty="0" sz="600" spc="-40">
                <a:solidFill>
                  <a:srgbClr val="201F1F"/>
                </a:solidFill>
                <a:latin typeface="メイリオ"/>
                <a:cs typeface="メイリオ"/>
              </a:rPr>
              <a:t> </a:t>
            </a:r>
            <a:r>
              <a:rPr dirty="0" sz="600">
                <a:solidFill>
                  <a:srgbClr val="201F1F"/>
                </a:solidFill>
                <a:latin typeface="メイリオ"/>
                <a:cs typeface="メイリオ"/>
              </a:rPr>
              <a:t>of</a:t>
            </a:r>
            <a:r>
              <a:rPr dirty="0" sz="600" spc="-20">
                <a:solidFill>
                  <a:srgbClr val="201F1F"/>
                </a:solidFill>
                <a:latin typeface="メイリオ"/>
                <a:cs typeface="メイリオ"/>
              </a:rPr>
              <a:t> </a:t>
            </a:r>
            <a:r>
              <a:rPr dirty="0" sz="600">
                <a:solidFill>
                  <a:srgbClr val="201F1F"/>
                </a:solidFill>
                <a:latin typeface="メイリオ"/>
                <a:cs typeface="メイリオ"/>
              </a:rPr>
              <a:t>car</a:t>
            </a:r>
            <a:r>
              <a:rPr dirty="0" sz="600" spc="-30">
                <a:solidFill>
                  <a:srgbClr val="201F1F"/>
                </a:solidFill>
                <a:latin typeface="メイリオ"/>
                <a:cs typeface="メイリオ"/>
              </a:rPr>
              <a:t> </a:t>
            </a:r>
            <a:r>
              <a:rPr dirty="0" sz="600">
                <a:solidFill>
                  <a:srgbClr val="201F1F"/>
                </a:solidFill>
                <a:latin typeface="メイリオ"/>
                <a:cs typeface="メイリオ"/>
              </a:rPr>
              <a:t>accidents</a:t>
            </a:r>
            <a:r>
              <a:rPr dirty="0" sz="600" spc="-20">
                <a:solidFill>
                  <a:srgbClr val="201F1F"/>
                </a:solidFill>
                <a:latin typeface="メイリオ"/>
                <a:cs typeface="メイリオ"/>
              </a:rPr>
              <a:t> </a:t>
            </a:r>
            <a:r>
              <a:rPr dirty="0" sz="600">
                <a:solidFill>
                  <a:srgbClr val="201F1F"/>
                </a:solidFill>
                <a:latin typeface="メイリオ"/>
                <a:cs typeface="メイリオ"/>
              </a:rPr>
              <a:t>during</a:t>
            </a:r>
            <a:r>
              <a:rPr dirty="0" sz="600" spc="-25">
                <a:solidFill>
                  <a:srgbClr val="201F1F"/>
                </a:solidFill>
                <a:latin typeface="メイリオ"/>
                <a:cs typeface="メイリオ"/>
              </a:rPr>
              <a:t> </a:t>
            </a:r>
            <a:r>
              <a:rPr dirty="0" sz="600">
                <a:solidFill>
                  <a:srgbClr val="201F1F"/>
                </a:solidFill>
                <a:latin typeface="メイリオ"/>
                <a:cs typeface="メイリオ"/>
              </a:rPr>
              <a:t>night</a:t>
            </a:r>
            <a:r>
              <a:rPr dirty="0" sz="600" spc="-35">
                <a:solidFill>
                  <a:srgbClr val="201F1F"/>
                </a:solidFill>
                <a:latin typeface="メイリオ"/>
                <a:cs typeface="メイリオ"/>
              </a:rPr>
              <a:t> </a:t>
            </a:r>
            <a:r>
              <a:rPr dirty="0" sz="600" spc="-20">
                <a:solidFill>
                  <a:srgbClr val="201F1F"/>
                </a:solidFill>
                <a:latin typeface="メイリオ"/>
                <a:cs typeface="メイリオ"/>
              </a:rPr>
              <a:t>work.</a:t>
            </a:r>
            <a:r>
              <a:rPr dirty="0" sz="600" spc="500">
                <a:solidFill>
                  <a:srgbClr val="201F1F"/>
                </a:solidFill>
                <a:latin typeface="メイリオ"/>
                <a:cs typeface="メイリオ"/>
              </a:rPr>
              <a:t> </a:t>
            </a:r>
            <a:r>
              <a:rPr dirty="0" sz="600">
                <a:solidFill>
                  <a:srgbClr val="201F1F"/>
                </a:solidFill>
                <a:latin typeface="メイリオ"/>
                <a:cs typeface="メイリオ"/>
              </a:rPr>
              <a:t>Sleep</a:t>
            </a:r>
            <a:r>
              <a:rPr dirty="0" sz="600" spc="-35">
                <a:solidFill>
                  <a:srgbClr val="201F1F"/>
                </a:solidFill>
                <a:latin typeface="メイリオ"/>
                <a:cs typeface="メイリオ"/>
              </a:rPr>
              <a:t> </a:t>
            </a:r>
            <a:r>
              <a:rPr dirty="0" sz="600">
                <a:solidFill>
                  <a:srgbClr val="201F1F"/>
                </a:solidFill>
                <a:latin typeface="メイリオ"/>
                <a:cs typeface="メイリオ"/>
              </a:rPr>
              <a:t>27:</a:t>
            </a:r>
            <a:r>
              <a:rPr dirty="0" sz="600" spc="-10">
                <a:solidFill>
                  <a:srgbClr val="201F1F"/>
                </a:solidFill>
                <a:latin typeface="メイリオ"/>
                <a:cs typeface="メイリオ"/>
              </a:rPr>
              <a:t> 1295-</a:t>
            </a:r>
            <a:r>
              <a:rPr dirty="0" sz="600">
                <a:solidFill>
                  <a:srgbClr val="201F1F"/>
                </a:solidFill>
                <a:latin typeface="メイリオ"/>
                <a:cs typeface="メイリオ"/>
              </a:rPr>
              <a:t>	302,</a:t>
            </a:r>
            <a:r>
              <a:rPr dirty="0" sz="600" spc="-30">
                <a:solidFill>
                  <a:srgbClr val="201F1F"/>
                </a:solidFill>
                <a:latin typeface="メイリオ"/>
                <a:cs typeface="メイリオ"/>
              </a:rPr>
              <a:t> </a:t>
            </a:r>
            <a:r>
              <a:rPr dirty="0" sz="600" spc="-10">
                <a:solidFill>
                  <a:srgbClr val="201F1F"/>
                </a:solidFill>
                <a:latin typeface="メイリオ"/>
                <a:cs typeface="メイリオ"/>
              </a:rPr>
              <a:t>2004.</a:t>
            </a:r>
            <a:endParaRPr sz="600">
              <a:latin typeface="メイリオ"/>
              <a:cs typeface="メイリオ"/>
            </a:endParaRPr>
          </a:p>
          <a:p>
            <a:pPr marL="12700">
              <a:lnSpc>
                <a:spcPct val="100000"/>
              </a:lnSpc>
              <a:spcBef>
                <a:spcPts val="409"/>
              </a:spcBef>
            </a:pPr>
            <a:r>
              <a:rPr dirty="0" sz="600">
                <a:solidFill>
                  <a:srgbClr val="201F1F"/>
                </a:solidFill>
                <a:latin typeface="メイリオ"/>
                <a:cs typeface="メイリオ"/>
              </a:rPr>
              <a:t>21.</a:t>
            </a:r>
            <a:r>
              <a:rPr dirty="0" sz="600" spc="190">
                <a:solidFill>
                  <a:srgbClr val="201F1F"/>
                </a:solidFill>
                <a:latin typeface="メイリオ"/>
                <a:cs typeface="メイリオ"/>
              </a:rPr>
              <a:t>  </a:t>
            </a:r>
            <a:r>
              <a:rPr dirty="0" sz="600">
                <a:solidFill>
                  <a:srgbClr val="201F1F"/>
                </a:solidFill>
                <a:latin typeface="メイリオ"/>
                <a:cs typeface="メイリオ"/>
              </a:rPr>
              <a:t>Härmä</a:t>
            </a:r>
            <a:r>
              <a:rPr dirty="0" sz="600" spc="-10">
                <a:solidFill>
                  <a:srgbClr val="201F1F"/>
                </a:solidFill>
                <a:latin typeface="メイリオ"/>
                <a:cs typeface="メイリオ"/>
              </a:rPr>
              <a:t> </a:t>
            </a:r>
            <a:r>
              <a:rPr dirty="0" sz="600">
                <a:solidFill>
                  <a:srgbClr val="201F1F"/>
                </a:solidFill>
                <a:latin typeface="メイリオ"/>
                <a:cs typeface="メイリオ"/>
              </a:rPr>
              <a:t>M,</a:t>
            </a:r>
            <a:r>
              <a:rPr dirty="0" sz="600" spc="-15">
                <a:solidFill>
                  <a:srgbClr val="201F1F"/>
                </a:solidFill>
                <a:latin typeface="メイリオ"/>
                <a:cs typeface="メイリオ"/>
              </a:rPr>
              <a:t> </a:t>
            </a:r>
            <a:r>
              <a:rPr dirty="0" sz="600">
                <a:solidFill>
                  <a:srgbClr val="201F1F"/>
                </a:solidFill>
                <a:latin typeface="メイリオ"/>
                <a:cs typeface="メイリオ"/>
              </a:rPr>
              <a:t>Knauth P,</a:t>
            </a:r>
            <a:r>
              <a:rPr dirty="0" sz="600" spc="-10">
                <a:solidFill>
                  <a:srgbClr val="201F1F"/>
                </a:solidFill>
                <a:latin typeface="メイリオ"/>
                <a:cs typeface="メイリオ"/>
              </a:rPr>
              <a:t> Ilmarinen</a:t>
            </a:r>
            <a:r>
              <a:rPr dirty="0" sz="600" spc="-25">
                <a:solidFill>
                  <a:srgbClr val="201F1F"/>
                </a:solidFill>
                <a:latin typeface="メイリオ"/>
                <a:cs typeface="メイリオ"/>
              </a:rPr>
              <a:t> </a:t>
            </a:r>
            <a:r>
              <a:rPr dirty="0" sz="600">
                <a:solidFill>
                  <a:srgbClr val="201F1F"/>
                </a:solidFill>
                <a:latin typeface="メイリオ"/>
                <a:cs typeface="メイリオ"/>
              </a:rPr>
              <a:t>J.</a:t>
            </a:r>
            <a:r>
              <a:rPr dirty="0" sz="600" spc="-20">
                <a:solidFill>
                  <a:srgbClr val="201F1F"/>
                </a:solidFill>
                <a:latin typeface="メイリオ"/>
                <a:cs typeface="メイリオ"/>
              </a:rPr>
              <a:t> </a:t>
            </a:r>
            <a:r>
              <a:rPr dirty="0" sz="600">
                <a:solidFill>
                  <a:srgbClr val="201F1F"/>
                </a:solidFill>
                <a:latin typeface="メイリオ"/>
                <a:cs typeface="メイリオ"/>
              </a:rPr>
              <a:t>Daytime</a:t>
            </a:r>
            <a:r>
              <a:rPr dirty="0" sz="600" spc="-10">
                <a:solidFill>
                  <a:srgbClr val="201F1F"/>
                </a:solidFill>
                <a:latin typeface="メイリオ"/>
                <a:cs typeface="メイリオ"/>
              </a:rPr>
              <a:t> </a:t>
            </a:r>
            <a:r>
              <a:rPr dirty="0" sz="600">
                <a:solidFill>
                  <a:srgbClr val="201F1F"/>
                </a:solidFill>
                <a:latin typeface="メイリオ"/>
                <a:cs typeface="メイリオ"/>
              </a:rPr>
              <a:t>napping</a:t>
            </a:r>
            <a:r>
              <a:rPr dirty="0" sz="600" spc="-15">
                <a:solidFill>
                  <a:srgbClr val="201F1F"/>
                </a:solidFill>
                <a:latin typeface="メイリオ"/>
                <a:cs typeface="メイリオ"/>
              </a:rPr>
              <a:t> </a:t>
            </a:r>
            <a:r>
              <a:rPr dirty="0" sz="600">
                <a:solidFill>
                  <a:srgbClr val="201F1F"/>
                </a:solidFill>
                <a:latin typeface="メイリオ"/>
                <a:cs typeface="メイリオ"/>
              </a:rPr>
              <a:t>and</a:t>
            </a:r>
            <a:r>
              <a:rPr dirty="0" sz="600" spc="-20">
                <a:solidFill>
                  <a:srgbClr val="201F1F"/>
                </a:solidFill>
                <a:latin typeface="メイリオ"/>
                <a:cs typeface="メイリオ"/>
              </a:rPr>
              <a:t> </a:t>
            </a:r>
            <a:r>
              <a:rPr dirty="0" sz="600">
                <a:solidFill>
                  <a:srgbClr val="201F1F"/>
                </a:solidFill>
                <a:latin typeface="メイリオ"/>
                <a:cs typeface="メイリオ"/>
              </a:rPr>
              <a:t>its</a:t>
            </a:r>
            <a:r>
              <a:rPr dirty="0" sz="600" spc="-25">
                <a:solidFill>
                  <a:srgbClr val="201F1F"/>
                </a:solidFill>
                <a:latin typeface="メイリオ"/>
                <a:cs typeface="メイリオ"/>
              </a:rPr>
              <a:t> </a:t>
            </a:r>
            <a:r>
              <a:rPr dirty="0" sz="600">
                <a:solidFill>
                  <a:srgbClr val="201F1F"/>
                </a:solidFill>
                <a:latin typeface="メイリオ"/>
                <a:cs typeface="メイリオ"/>
              </a:rPr>
              <a:t>effects</a:t>
            </a:r>
            <a:r>
              <a:rPr dirty="0" sz="600" spc="-25">
                <a:solidFill>
                  <a:srgbClr val="201F1F"/>
                </a:solidFill>
                <a:latin typeface="メイリオ"/>
                <a:cs typeface="メイリオ"/>
              </a:rPr>
              <a:t> on</a:t>
            </a:r>
            <a:endParaRPr sz="600">
              <a:latin typeface="メイリオ"/>
              <a:cs typeface="メイリオ"/>
            </a:endParaRPr>
          </a:p>
        </p:txBody>
      </p:sp>
      <p:sp>
        <p:nvSpPr>
          <p:cNvPr id="13" name="object 13"/>
          <p:cNvSpPr txBox="1"/>
          <p:nvPr/>
        </p:nvSpPr>
        <p:spPr>
          <a:xfrm>
            <a:off x="3753992" y="7511288"/>
            <a:ext cx="2762885" cy="116839"/>
          </a:xfrm>
          <a:prstGeom prst="rect">
            <a:avLst/>
          </a:prstGeom>
        </p:spPr>
        <p:txBody>
          <a:bodyPr wrap="square" lIns="0" tIns="12700" rIns="0" bIns="0" rtlCol="0" vert="horz">
            <a:spAutoFit/>
          </a:bodyPr>
          <a:lstStyle/>
          <a:p>
            <a:pPr marL="12700">
              <a:lnSpc>
                <a:spcPct val="100000"/>
              </a:lnSpc>
              <a:spcBef>
                <a:spcPts val="100"/>
              </a:spcBef>
              <a:tabLst>
                <a:tab pos="745490" algn="l"/>
              </a:tabLst>
            </a:pPr>
            <a:r>
              <a:rPr dirty="0" sz="600" spc="-10">
                <a:solidFill>
                  <a:srgbClr val="201F1F"/>
                </a:solidFill>
                <a:latin typeface="メイリオ"/>
                <a:cs typeface="メイリオ"/>
              </a:rPr>
              <a:t>alertness</a:t>
            </a:r>
            <a:r>
              <a:rPr dirty="0" sz="600">
                <a:solidFill>
                  <a:srgbClr val="201F1F"/>
                </a:solidFill>
                <a:latin typeface="メイリオ"/>
                <a:cs typeface="メイリオ"/>
              </a:rPr>
              <a:t>	and</a:t>
            </a:r>
            <a:r>
              <a:rPr dirty="0" sz="600" spc="-20">
                <a:solidFill>
                  <a:srgbClr val="201F1F"/>
                </a:solidFill>
                <a:latin typeface="メイリオ"/>
                <a:cs typeface="メイリオ"/>
              </a:rPr>
              <a:t> </a:t>
            </a:r>
            <a:r>
              <a:rPr dirty="0" sz="600" spc="-10">
                <a:solidFill>
                  <a:srgbClr val="201F1F"/>
                </a:solidFill>
                <a:latin typeface="メイリオ"/>
                <a:cs typeface="メイリオ"/>
              </a:rPr>
              <a:t>short-</a:t>
            </a:r>
            <a:r>
              <a:rPr dirty="0" sz="600">
                <a:solidFill>
                  <a:srgbClr val="201F1F"/>
                </a:solidFill>
                <a:latin typeface="メイリオ"/>
                <a:cs typeface="メイリオ"/>
              </a:rPr>
              <a:t>term</a:t>
            </a:r>
            <a:r>
              <a:rPr dirty="0" sz="600" spc="-20">
                <a:solidFill>
                  <a:srgbClr val="201F1F"/>
                </a:solidFill>
                <a:latin typeface="メイリオ"/>
                <a:cs typeface="メイリオ"/>
              </a:rPr>
              <a:t> </a:t>
            </a:r>
            <a:r>
              <a:rPr dirty="0" sz="600">
                <a:solidFill>
                  <a:srgbClr val="201F1F"/>
                </a:solidFill>
                <a:latin typeface="メイリオ"/>
                <a:cs typeface="メイリオ"/>
              </a:rPr>
              <a:t>memory</a:t>
            </a:r>
            <a:r>
              <a:rPr dirty="0" sz="600" spc="-20">
                <a:solidFill>
                  <a:srgbClr val="201F1F"/>
                </a:solidFill>
                <a:latin typeface="メイリオ"/>
                <a:cs typeface="メイリオ"/>
              </a:rPr>
              <a:t> </a:t>
            </a:r>
            <a:r>
              <a:rPr dirty="0" sz="600">
                <a:solidFill>
                  <a:srgbClr val="201F1F"/>
                </a:solidFill>
                <a:latin typeface="メイリオ"/>
                <a:cs typeface="メイリオ"/>
              </a:rPr>
              <a:t>performance</a:t>
            </a:r>
            <a:r>
              <a:rPr dirty="0" sz="600" spc="-15">
                <a:solidFill>
                  <a:srgbClr val="201F1F"/>
                </a:solidFill>
                <a:latin typeface="メイリオ"/>
                <a:cs typeface="メイリオ"/>
              </a:rPr>
              <a:t> </a:t>
            </a:r>
            <a:r>
              <a:rPr dirty="0" sz="600">
                <a:solidFill>
                  <a:srgbClr val="201F1F"/>
                </a:solidFill>
                <a:latin typeface="メイリオ"/>
                <a:cs typeface="メイリオ"/>
              </a:rPr>
              <a:t>in</a:t>
            </a:r>
            <a:r>
              <a:rPr dirty="0" sz="600" spc="-10">
                <a:solidFill>
                  <a:srgbClr val="201F1F"/>
                </a:solidFill>
                <a:latin typeface="メイリオ"/>
                <a:cs typeface="メイリオ"/>
              </a:rPr>
              <a:t> shiftworkers.</a:t>
            </a:r>
            <a:endParaRPr sz="600">
              <a:latin typeface="メイリオ"/>
              <a:cs typeface="メイリオ"/>
            </a:endParaRPr>
          </a:p>
        </p:txBody>
      </p:sp>
      <p:sp>
        <p:nvSpPr>
          <p:cNvPr id="14" name="object 14"/>
          <p:cNvSpPr txBox="1"/>
          <p:nvPr/>
        </p:nvSpPr>
        <p:spPr>
          <a:xfrm>
            <a:off x="3753992" y="7602728"/>
            <a:ext cx="2090420" cy="116839"/>
          </a:xfrm>
          <a:prstGeom prst="rect">
            <a:avLst/>
          </a:prstGeom>
        </p:spPr>
        <p:txBody>
          <a:bodyPr wrap="square" lIns="0" tIns="12700" rIns="0" bIns="0" rtlCol="0" vert="horz">
            <a:spAutoFit/>
          </a:bodyPr>
          <a:lstStyle/>
          <a:p>
            <a:pPr marL="12700">
              <a:lnSpc>
                <a:spcPct val="100000"/>
              </a:lnSpc>
              <a:spcBef>
                <a:spcPts val="100"/>
              </a:spcBef>
              <a:tabLst>
                <a:tab pos="1068705" algn="l"/>
              </a:tabLst>
            </a:pPr>
            <a:r>
              <a:rPr dirty="0" sz="600">
                <a:solidFill>
                  <a:srgbClr val="201F1F"/>
                </a:solidFill>
                <a:latin typeface="メイリオ"/>
                <a:cs typeface="メイリオ"/>
              </a:rPr>
              <a:t>Int</a:t>
            </a:r>
            <a:r>
              <a:rPr dirty="0" sz="600" spc="-35">
                <a:solidFill>
                  <a:srgbClr val="201F1F"/>
                </a:solidFill>
                <a:latin typeface="メイリオ"/>
                <a:cs typeface="メイリオ"/>
              </a:rPr>
              <a:t> </a:t>
            </a:r>
            <a:r>
              <a:rPr dirty="0" sz="600">
                <a:solidFill>
                  <a:srgbClr val="201F1F"/>
                </a:solidFill>
                <a:latin typeface="メイリオ"/>
                <a:cs typeface="メイリオ"/>
              </a:rPr>
              <a:t>Arch</a:t>
            </a:r>
            <a:r>
              <a:rPr dirty="0" sz="600" spc="-10">
                <a:solidFill>
                  <a:srgbClr val="201F1F"/>
                </a:solidFill>
                <a:latin typeface="メイリオ"/>
                <a:cs typeface="メイリオ"/>
              </a:rPr>
              <a:t> </a:t>
            </a:r>
            <a:r>
              <a:rPr dirty="0" sz="600">
                <a:solidFill>
                  <a:srgbClr val="201F1F"/>
                </a:solidFill>
                <a:latin typeface="メイリオ"/>
                <a:cs typeface="メイリオ"/>
              </a:rPr>
              <a:t>Occup</a:t>
            </a:r>
            <a:r>
              <a:rPr dirty="0" sz="600" spc="-20">
                <a:solidFill>
                  <a:srgbClr val="201F1F"/>
                </a:solidFill>
                <a:latin typeface="メイリオ"/>
                <a:cs typeface="メイリオ"/>
              </a:rPr>
              <a:t> </a:t>
            </a:r>
            <a:r>
              <a:rPr dirty="0" sz="600" spc="-10">
                <a:solidFill>
                  <a:srgbClr val="201F1F"/>
                </a:solidFill>
                <a:latin typeface="メイリオ"/>
                <a:cs typeface="メイリオ"/>
              </a:rPr>
              <a:t>Environ</a:t>
            </a:r>
            <a:r>
              <a:rPr dirty="0" sz="600">
                <a:solidFill>
                  <a:srgbClr val="201F1F"/>
                </a:solidFill>
                <a:latin typeface="メイリオ"/>
                <a:cs typeface="メイリオ"/>
              </a:rPr>
              <a:t>	Health</a:t>
            </a:r>
            <a:r>
              <a:rPr dirty="0" sz="600" spc="-15">
                <a:solidFill>
                  <a:srgbClr val="201F1F"/>
                </a:solidFill>
                <a:latin typeface="メイリオ"/>
                <a:cs typeface="メイリオ"/>
              </a:rPr>
              <a:t> </a:t>
            </a:r>
            <a:r>
              <a:rPr dirty="0" sz="600">
                <a:solidFill>
                  <a:srgbClr val="201F1F"/>
                </a:solidFill>
                <a:latin typeface="メイリオ"/>
                <a:cs typeface="メイリオ"/>
              </a:rPr>
              <a:t>61:</a:t>
            </a:r>
            <a:r>
              <a:rPr dirty="0" sz="600" spc="-15">
                <a:solidFill>
                  <a:srgbClr val="201F1F"/>
                </a:solidFill>
                <a:latin typeface="メイリオ"/>
                <a:cs typeface="メイリオ"/>
              </a:rPr>
              <a:t> </a:t>
            </a:r>
            <a:r>
              <a:rPr dirty="0" sz="600" spc="-10">
                <a:solidFill>
                  <a:srgbClr val="201F1F"/>
                </a:solidFill>
                <a:latin typeface="メイリオ"/>
                <a:cs typeface="メイリオ"/>
              </a:rPr>
              <a:t>341-</a:t>
            </a:r>
            <a:r>
              <a:rPr dirty="0" sz="600">
                <a:solidFill>
                  <a:srgbClr val="201F1F"/>
                </a:solidFill>
                <a:latin typeface="メイリオ"/>
                <a:cs typeface="メイリオ"/>
              </a:rPr>
              <a:t>345, </a:t>
            </a:r>
            <a:r>
              <a:rPr dirty="0" sz="600" spc="-10">
                <a:solidFill>
                  <a:srgbClr val="201F1F"/>
                </a:solidFill>
                <a:latin typeface="メイリオ"/>
                <a:cs typeface="メイリオ"/>
              </a:rPr>
              <a:t>1989.</a:t>
            </a:r>
            <a:endParaRPr sz="600">
              <a:latin typeface="メイリオ"/>
              <a:cs typeface="メイリオ"/>
            </a:endParaRPr>
          </a:p>
        </p:txBody>
      </p:sp>
      <p:sp>
        <p:nvSpPr>
          <p:cNvPr id="15" name="object 15"/>
          <p:cNvSpPr txBox="1"/>
          <p:nvPr/>
        </p:nvSpPr>
        <p:spPr>
          <a:xfrm>
            <a:off x="3525392" y="7744459"/>
            <a:ext cx="2969895" cy="1092200"/>
          </a:xfrm>
          <a:prstGeom prst="rect">
            <a:avLst/>
          </a:prstGeom>
        </p:spPr>
        <p:txBody>
          <a:bodyPr wrap="square" lIns="0" tIns="12700" rIns="0" bIns="0" rtlCol="0" vert="horz">
            <a:spAutoFit/>
          </a:bodyPr>
          <a:lstStyle/>
          <a:p>
            <a:pPr algn="just" marL="241300" marR="57785" indent="-228600">
              <a:lnSpc>
                <a:spcPct val="100000"/>
              </a:lnSpc>
              <a:spcBef>
                <a:spcPts val="100"/>
              </a:spcBef>
            </a:pPr>
            <a:r>
              <a:rPr dirty="0" sz="600">
                <a:solidFill>
                  <a:srgbClr val="201F1F"/>
                </a:solidFill>
                <a:latin typeface="メイリオ"/>
                <a:cs typeface="メイリオ"/>
              </a:rPr>
              <a:t>22.</a:t>
            </a:r>
            <a:r>
              <a:rPr dirty="0" sz="600" spc="185">
                <a:solidFill>
                  <a:srgbClr val="201F1F"/>
                </a:solidFill>
                <a:latin typeface="メイリオ"/>
                <a:cs typeface="メイリオ"/>
              </a:rPr>
              <a:t>  </a:t>
            </a:r>
            <a:r>
              <a:rPr dirty="0" sz="600">
                <a:solidFill>
                  <a:srgbClr val="201F1F"/>
                </a:solidFill>
                <a:latin typeface="メイリオ"/>
                <a:cs typeface="メイリオ"/>
              </a:rPr>
              <a:t>St</a:t>
            </a:r>
            <a:r>
              <a:rPr dirty="0" sz="600" spc="-25">
                <a:solidFill>
                  <a:srgbClr val="201F1F"/>
                </a:solidFill>
                <a:latin typeface="メイリオ"/>
                <a:cs typeface="メイリオ"/>
              </a:rPr>
              <a:t> </a:t>
            </a:r>
            <a:r>
              <a:rPr dirty="0" sz="600">
                <a:solidFill>
                  <a:srgbClr val="201F1F"/>
                </a:solidFill>
                <a:latin typeface="メイリオ"/>
                <a:cs typeface="メイリオ"/>
              </a:rPr>
              <a:t>Hilaire</a:t>
            </a:r>
            <a:r>
              <a:rPr dirty="0" sz="600" spc="-35">
                <a:solidFill>
                  <a:srgbClr val="201F1F"/>
                </a:solidFill>
                <a:latin typeface="メイリオ"/>
                <a:cs typeface="メイリオ"/>
              </a:rPr>
              <a:t> </a:t>
            </a:r>
            <a:r>
              <a:rPr dirty="0" sz="600">
                <a:solidFill>
                  <a:srgbClr val="201F1F"/>
                </a:solidFill>
                <a:latin typeface="メイリオ"/>
                <a:cs typeface="メイリオ"/>
              </a:rPr>
              <a:t>MA,</a:t>
            </a:r>
            <a:r>
              <a:rPr dirty="0" sz="600" spc="-5">
                <a:solidFill>
                  <a:srgbClr val="201F1F"/>
                </a:solidFill>
                <a:latin typeface="メイリオ"/>
                <a:cs typeface="メイリオ"/>
              </a:rPr>
              <a:t> </a:t>
            </a:r>
            <a:r>
              <a:rPr dirty="0" sz="600">
                <a:solidFill>
                  <a:srgbClr val="201F1F"/>
                </a:solidFill>
                <a:latin typeface="メイリオ"/>
                <a:cs typeface="メイリオ"/>
              </a:rPr>
              <a:t>Gooley</a:t>
            </a:r>
            <a:r>
              <a:rPr dirty="0" sz="600" spc="-15">
                <a:solidFill>
                  <a:srgbClr val="201F1F"/>
                </a:solidFill>
                <a:latin typeface="メイリオ"/>
                <a:cs typeface="メイリオ"/>
              </a:rPr>
              <a:t> </a:t>
            </a:r>
            <a:r>
              <a:rPr dirty="0" sz="600">
                <a:solidFill>
                  <a:srgbClr val="201F1F"/>
                </a:solidFill>
                <a:latin typeface="メイリオ"/>
                <a:cs typeface="メイリオ"/>
              </a:rPr>
              <a:t>JJ,</a:t>
            </a:r>
            <a:r>
              <a:rPr dirty="0" sz="600" spc="-20">
                <a:solidFill>
                  <a:srgbClr val="201F1F"/>
                </a:solidFill>
                <a:latin typeface="メイリオ"/>
                <a:cs typeface="メイリオ"/>
              </a:rPr>
              <a:t> </a:t>
            </a:r>
            <a:r>
              <a:rPr dirty="0" sz="600">
                <a:solidFill>
                  <a:srgbClr val="201F1F"/>
                </a:solidFill>
                <a:latin typeface="メイリオ"/>
                <a:cs typeface="メイリオ"/>
              </a:rPr>
              <a:t>Khalsa</a:t>
            </a:r>
            <a:r>
              <a:rPr dirty="0" sz="600" spc="-15">
                <a:solidFill>
                  <a:srgbClr val="201F1F"/>
                </a:solidFill>
                <a:latin typeface="メイリオ"/>
                <a:cs typeface="メイリオ"/>
              </a:rPr>
              <a:t> </a:t>
            </a:r>
            <a:r>
              <a:rPr dirty="0" sz="600">
                <a:solidFill>
                  <a:srgbClr val="201F1F"/>
                </a:solidFill>
                <a:latin typeface="メイリオ"/>
                <a:cs typeface="メイリオ"/>
              </a:rPr>
              <a:t>SBS,</a:t>
            </a:r>
            <a:r>
              <a:rPr dirty="0" sz="600" spc="-30">
                <a:solidFill>
                  <a:srgbClr val="201F1F"/>
                </a:solidFill>
                <a:latin typeface="メイリオ"/>
                <a:cs typeface="メイリオ"/>
              </a:rPr>
              <a:t> </a:t>
            </a:r>
            <a:r>
              <a:rPr dirty="0" sz="600">
                <a:solidFill>
                  <a:srgbClr val="201F1F"/>
                </a:solidFill>
                <a:latin typeface="メイリオ"/>
                <a:cs typeface="メイリオ"/>
              </a:rPr>
              <a:t>Kronauer</a:t>
            </a:r>
            <a:r>
              <a:rPr dirty="0" sz="600" spc="-20">
                <a:solidFill>
                  <a:srgbClr val="201F1F"/>
                </a:solidFill>
                <a:latin typeface="メイリオ"/>
                <a:cs typeface="メイリオ"/>
              </a:rPr>
              <a:t> </a:t>
            </a:r>
            <a:r>
              <a:rPr dirty="0" sz="600">
                <a:solidFill>
                  <a:srgbClr val="201F1F"/>
                </a:solidFill>
                <a:latin typeface="メイリオ"/>
                <a:cs typeface="メイリオ"/>
              </a:rPr>
              <a:t>RE,</a:t>
            </a:r>
            <a:r>
              <a:rPr dirty="0" sz="600" spc="-10">
                <a:solidFill>
                  <a:srgbClr val="201F1F"/>
                </a:solidFill>
                <a:latin typeface="メイリオ"/>
                <a:cs typeface="メイリオ"/>
              </a:rPr>
              <a:t> </a:t>
            </a:r>
            <a:r>
              <a:rPr dirty="0" sz="600">
                <a:solidFill>
                  <a:srgbClr val="201F1F"/>
                </a:solidFill>
                <a:latin typeface="メイリオ"/>
                <a:cs typeface="メイリオ"/>
              </a:rPr>
              <a:t>Czeisler</a:t>
            </a:r>
            <a:r>
              <a:rPr dirty="0" sz="600" spc="-15">
                <a:solidFill>
                  <a:srgbClr val="201F1F"/>
                </a:solidFill>
                <a:latin typeface="メイリオ"/>
                <a:cs typeface="メイリオ"/>
              </a:rPr>
              <a:t> </a:t>
            </a:r>
            <a:r>
              <a:rPr dirty="0" sz="600">
                <a:solidFill>
                  <a:srgbClr val="201F1F"/>
                </a:solidFill>
                <a:latin typeface="メイリオ"/>
                <a:cs typeface="メイリオ"/>
              </a:rPr>
              <a:t>CA,</a:t>
            </a:r>
            <a:r>
              <a:rPr dirty="0" sz="600" spc="-20">
                <a:solidFill>
                  <a:srgbClr val="201F1F"/>
                </a:solidFill>
                <a:latin typeface="メイリオ"/>
                <a:cs typeface="メイリオ"/>
              </a:rPr>
              <a:t> </a:t>
            </a:r>
            <a:r>
              <a:rPr dirty="0" sz="600" spc="-10">
                <a:solidFill>
                  <a:srgbClr val="201F1F"/>
                </a:solidFill>
                <a:latin typeface="メイリオ"/>
                <a:cs typeface="メイリオ"/>
              </a:rPr>
              <a:t>Lockley</a:t>
            </a:r>
            <a:r>
              <a:rPr dirty="0" sz="600" spc="500">
                <a:solidFill>
                  <a:srgbClr val="201F1F"/>
                </a:solidFill>
                <a:latin typeface="メイリオ"/>
                <a:cs typeface="メイリオ"/>
              </a:rPr>
              <a:t> </a:t>
            </a:r>
            <a:r>
              <a:rPr dirty="0" sz="600">
                <a:solidFill>
                  <a:srgbClr val="201F1F"/>
                </a:solidFill>
                <a:latin typeface="メイリオ"/>
                <a:cs typeface="メイリオ"/>
              </a:rPr>
              <a:t>SW.</a:t>
            </a:r>
            <a:r>
              <a:rPr dirty="0" sz="600" spc="-30">
                <a:solidFill>
                  <a:srgbClr val="201F1F"/>
                </a:solidFill>
                <a:latin typeface="メイリオ"/>
                <a:cs typeface="メイリオ"/>
              </a:rPr>
              <a:t> </a:t>
            </a:r>
            <a:r>
              <a:rPr dirty="0" sz="600">
                <a:solidFill>
                  <a:srgbClr val="201F1F"/>
                </a:solidFill>
                <a:latin typeface="メイリオ"/>
                <a:cs typeface="メイリオ"/>
              </a:rPr>
              <a:t>Human</a:t>
            </a:r>
            <a:r>
              <a:rPr dirty="0" sz="600" spc="-15">
                <a:solidFill>
                  <a:srgbClr val="201F1F"/>
                </a:solidFill>
                <a:latin typeface="メイリオ"/>
                <a:cs typeface="メイリオ"/>
              </a:rPr>
              <a:t> </a:t>
            </a:r>
            <a:r>
              <a:rPr dirty="0" sz="600">
                <a:solidFill>
                  <a:srgbClr val="201F1F"/>
                </a:solidFill>
                <a:latin typeface="メイリオ"/>
                <a:cs typeface="メイリオ"/>
              </a:rPr>
              <a:t>phase</a:t>
            </a:r>
            <a:r>
              <a:rPr dirty="0" sz="600" spc="-10">
                <a:solidFill>
                  <a:srgbClr val="201F1F"/>
                </a:solidFill>
                <a:latin typeface="メイリオ"/>
                <a:cs typeface="メイリオ"/>
              </a:rPr>
              <a:t> </a:t>
            </a:r>
            <a:r>
              <a:rPr dirty="0" sz="600">
                <a:solidFill>
                  <a:srgbClr val="201F1F"/>
                </a:solidFill>
                <a:latin typeface="メイリオ"/>
                <a:cs typeface="メイリオ"/>
              </a:rPr>
              <a:t>response</a:t>
            </a:r>
            <a:r>
              <a:rPr dirty="0" sz="600" spc="-15">
                <a:solidFill>
                  <a:srgbClr val="201F1F"/>
                </a:solidFill>
                <a:latin typeface="メイリオ"/>
                <a:cs typeface="メイリオ"/>
              </a:rPr>
              <a:t> </a:t>
            </a:r>
            <a:r>
              <a:rPr dirty="0" sz="600">
                <a:solidFill>
                  <a:srgbClr val="201F1F"/>
                </a:solidFill>
                <a:latin typeface="メイリオ"/>
                <a:cs typeface="メイリオ"/>
              </a:rPr>
              <a:t>curve</a:t>
            </a:r>
            <a:r>
              <a:rPr dirty="0" sz="600" spc="-15">
                <a:solidFill>
                  <a:srgbClr val="201F1F"/>
                </a:solidFill>
                <a:latin typeface="メイリオ"/>
                <a:cs typeface="メイリオ"/>
              </a:rPr>
              <a:t> </a:t>
            </a:r>
            <a:r>
              <a:rPr dirty="0" sz="600">
                <a:solidFill>
                  <a:srgbClr val="201F1F"/>
                </a:solidFill>
                <a:latin typeface="メイリオ"/>
                <a:cs typeface="メイリオ"/>
              </a:rPr>
              <a:t>to</a:t>
            </a:r>
            <a:r>
              <a:rPr dirty="0" sz="600" spc="-20">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1</a:t>
            </a:r>
            <a:r>
              <a:rPr dirty="0" sz="600" spc="-20">
                <a:solidFill>
                  <a:srgbClr val="201F1F"/>
                </a:solidFill>
                <a:latin typeface="メイリオ"/>
                <a:cs typeface="メイリオ"/>
              </a:rPr>
              <a:t> </a:t>
            </a:r>
            <a:r>
              <a:rPr dirty="0" sz="600">
                <a:solidFill>
                  <a:srgbClr val="201F1F"/>
                </a:solidFill>
                <a:latin typeface="メイリオ"/>
                <a:cs typeface="メイリオ"/>
              </a:rPr>
              <a:t>h</a:t>
            </a:r>
            <a:r>
              <a:rPr dirty="0" sz="600" spc="-15">
                <a:solidFill>
                  <a:srgbClr val="201F1F"/>
                </a:solidFill>
                <a:latin typeface="メイリオ"/>
                <a:cs typeface="メイリオ"/>
              </a:rPr>
              <a:t> </a:t>
            </a:r>
            <a:r>
              <a:rPr dirty="0" sz="600">
                <a:solidFill>
                  <a:srgbClr val="201F1F"/>
                </a:solidFill>
                <a:latin typeface="メイリオ"/>
                <a:cs typeface="メイリオ"/>
              </a:rPr>
              <a:t>pulse</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15">
                <a:solidFill>
                  <a:srgbClr val="201F1F"/>
                </a:solidFill>
                <a:latin typeface="メイリオ"/>
                <a:cs typeface="メイリオ"/>
              </a:rPr>
              <a:t> </a:t>
            </a:r>
            <a:r>
              <a:rPr dirty="0" sz="600">
                <a:solidFill>
                  <a:srgbClr val="201F1F"/>
                </a:solidFill>
                <a:latin typeface="メイリオ"/>
                <a:cs typeface="メイリオ"/>
              </a:rPr>
              <a:t>bright</a:t>
            </a:r>
            <a:r>
              <a:rPr dirty="0" sz="600" spc="-35">
                <a:solidFill>
                  <a:srgbClr val="201F1F"/>
                </a:solidFill>
                <a:latin typeface="メイリオ"/>
                <a:cs typeface="メイリオ"/>
              </a:rPr>
              <a:t> </a:t>
            </a:r>
            <a:r>
              <a:rPr dirty="0" sz="600">
                <a:solidFill>
                  <a:srgbClr val="201F1F"/>
                </a:solidFill>
                <a:latin typeface="メイリオ"/>
                <a:cs typeface="メイリオ"/>
              </a:rPr>
              <a:t>white</a:t>
            </a:r>
            <a:r>
              <a:rPr dirty="0" sz="600" spc="-30">
                <a:solidFill>
                  <a:srgbClr val="201F1F"/>
                </a:solidFill>
                <a:latin typeface="メイリオ"/>
                <a:cs typeface="メイリオ"/>
              </a:rPr>
              <a:t> </a:t>
            </a:r>
            <a:r>
              <a:rPr dirty="0" sz="600">
                <a:solidFill>
                  <a:srgbClr val="201F1F"/>
                </a:solidFill>
                <a:latin typeface="メイリオ"/>
                <a:cs typeface="メイリオ"/>
              </a:rPr>
              <a:t>light.</a:t>
            </a:r>
            <a:r>
              <a:rPr dirty="0" sz="600" spc="-25">
                <a:solidFill>
                  <a:srgbClr val="201F1F"/>
                </a:solidFill>
                <a:latin typeface="メイリオ"/>
                <a:cs typeface="メイリオ"/>
              </a:rPr>
              <a:t> </a:t>
            </a:r>
            <a:r>
              <a:rPr dirty="0" sz="600" spc="-50">
                <a:solidFill>
                  <a:srgbClr val="201F1F"/>
                </a:solidFill>
                <a:latin typeface="メイリオ"/>
                <a:cs typeface="メイリオ"/>
              </a:rPr>
              <a:t>J</a:t>
            </a:r>
            <a:r>
              <a:rPr dirty="0" sz="600" spc="500">
                <a:solidFill>
                  <a:srgbClr val="201F1F"/>
                </a:solidFill>
                <a:latin typeface="メイリオ"/>
                <a:cs typeface="メイリオ"/>
              </a:rPr>
              <a:t> </a:t>
            </a:r>
            <a:r>
              <a:rPr dirty="0" sz="600">
                <a:solidFill>
                  <a:srgbClr val="201F1F"/>
                </a:solidFill>
                <a:latin typeface="メイリオ"/>
                <a:cs typeface="メイリオ"/>
              </a:rPr>
              <a:t>Physiol</a:t>
            </a:r>
            <a:r>
              <a:rPr dirty="0" sz="600" spc="-25">
                <a:solidFill>
                  <a:srgbClr val="201F1F"/>
                </a:solidFill>
                <a:latin typeface="メイリオ"/>
                <a:cs typeface="メイリオ"/>
              </a:rPr>
              <a:t> </a:t>
            </a:r>
            <a:r>
              <a:rPr dirty="0" sz="600">
                <a:solidFill>
                  <a:srgbClr val="201F1F"/>
                </a:solidFill>
                <a:latin typeface="メイリオ"/>
                <a:cs typeface="メイリオ"/>
              </a:rPr>
              <a:t>590:</a:t>
            </a:r>
            <a:r>
              <a:rPr dirty="0" sz="600" spc="-10">
                <a:solidFill>
                  <a:srgbClr val="201F1F"/>
                </a:solidFill>
                <a:latin typeface="メイリオ"/>
                <a:cs typeface="メイリオ"/>
              </a:rPr>
              <a:t> 3035-</a:t>
            </a:r>
            <a:r>
              <a:rPr dirty="0" sz="600">
                <a:solidFill>
                  <a:srgbClr val="201F1F"/>
                </a:solidFill>
                <a:latin typeface="メイリオ"/>
                <a:cs typeface="メイリオ"/>
              </a:rPr>
              <a:t>3045,</a:t>
            </a:r>
            <a:r>
              <a:rPr dirty="0" sz="600" spc="-5">
                <a:solidFill>
                  <a:srgbClr val="201F1F"/>
                </a:solidFill>
                <a:latin typeface="メイリオ"/>
                <a:cs typeface="メイリオ"/>
              </a:rPr>
              <a:t> </a:t>
            </a:r>
            <a:r>
              <a:rPr dirty="0" sz="600" spc="-10">
                <a:solidFill>
                  <a:srgbClr val="201F1F"/>
                </a:solidFill>
                <a:latin typeface="メイリオ"/>
                <a:cs typeface="メイリオ"/>
              </a:rPr>
              <a:t>2012.</a:t>
            </a:r>
            <a:endParaRPr sz="600">
              <a:latin typeface="メイリオ"/>
              <a:cs typeface="メイリオ"/>
            </a:endParaRPr>
          </a:p>
          <a:p>
            <a:pPr marL="241300" marR="5080" indent="-228600">
              <a:lnSpc>
                <a:spcPct val="100000"/>
              </a:lnSpc>
              <a:spcBef>
                <a:spcPts val="395"/>
              </a:spcBef>
              <a:tabLst>
                <a:tab pos="1297305" algn="l"/>
              </a:tabLst>
            </a:pPr>
            <a:r>
              <a:rPr dirty="0" sz="600">
                <a:solidFill>
                  <a:srgbClr val="201F1F"/>
                </a:solidFill>
                <a:latin typeface="メイリオ"/>
                <a:cs typeface="メイリオ"/>
              </a:rPr>
              <a:t>23.</a:t>
            </a:r>
            <a:r>
              <a:rPr dirty="0" sz="600" spc="185">
                <a:solidFill>
                  <a:srgbClr val="201F1F"/>
                </a:solidFill>
                <a:latin typeface="メイリオ"/>
                <a:cs typeface="メイリオ"/>
              </a:rPr>
              <a:t>  </a:t>
            </a:r>
            <a:r>
              <a:rPr dirty="0" sz="600">
                <a:solidFill>
                  <a:srgbClr val="201F1F"/>
                </a:solidFill>
                <a:latin typeface="メイリオ"/>
                <a:cs typeface="メイリオ"/>
              </a:rPr>
              <a:t>Lam</a:t>
            </a:r>
            <a:r>
              <a:rPr dirty="0" sz="600" spc="-15">
                <a:solidFill>
                  <a:srgbClr val="201F1F"/>
                </a:solidFill>
                <a:latin typeface="メイリオ"/>
                <a:cs typeface="メイリオ"/>
              </a:rPr>
              <a:t> </a:t>
            </a:r>
            <a:r>
              <a:rPr dirty="0" sz="600">
                <a:solidFill>
                  <a:srgbClr val="201F1F"/>
                </a:solidFill>
                <a:latin typeface="メイリオ"/>
                <a:cs typeface="メイリオ"/>
              </a:rPr>
              <a:t>C,</a:t>
            </a:r>
            <a:r>
              <a:rPr dirty="0" sz="600" spc="-25">
                <a:solidFill>
                  <a:srgbClr val="201F1F"/>
                </a:solidFill>
                <a:latin typeface="メイリオ"/>
                <a:cs typeface="メイリオ"/>
              </a:rPr>
              <a:t> </a:t>
            </a:r>
            <a:r>
              <a:rPr dirty="0" sz="600">
                <a:solidFill>
                  <a:srgbClr val="201F1F"/>
                </a:solidFill>
                <a:latin typeface="メイリオ"/>
                <a:cs typeface="メイリオ"/>
              </a:rPr>
              <a:t>Chung</a:t>
            </a:r>
            <a:r>
              <a:rPr dirty="0" sz="600" spc="-15">
                <a:solidFill>
                  <a:srgbClr val="201F1F"/>
                </a:solidFill>
                <a:latin typeface="メイリオ"/>
                <a:cs typeface="メイリオ"/>
              </a:rPr>
              <a:t> </a:t>
            </a:r>
            <a:r>
              <a:rPr dirty="0" sz="600">
                <a:solidFill>
                  <a:srgbClr val="201F1F"/>
                </a:solidFill>
                <a:latin typeface="メイリオ"/>
                <a:cs typeface="メイリオ"/>
              </a:rPr>
              <a:t>M-H.</a:t>
            </a:r>
            <a:r>
              <a:rPr dirty="0" sz="600" spc="-25">
                <a:solidFill>
                  <a:srgbClr val="201F1F"/>
                </a:solidFill>
                <a:latin typeface="メイリオ"/>
                <a:cs typeface="メイリオ"/>
              </a:rPr>
              <a:t> </a:t>
            </a:r>
            <a:r>
              <a:rPr dirty="0" sz="600" spc="-10">
                <a:solidFill>
                  <a:srgbClr val="201F1F"/>
                </a:solidFill>
                <a:latin typeface="メイリオ"/>
                <a:cs typeface="メイリオ"/>
              </a:rPr>
              <a:t>Dose–</a:t>
            </a:r>
            <a:r>
              <a:rPr dirty="0" sz="600">
                <a:solidFill>
                  <a:srgbClr val="201F1F"/>
                </a:solidFill>
                <a:latin typeface="メイリオ"/>
                <a:cs typeface="メイリオ"/>
              </a:rPr>
              <a:t>response</a:t>
            </a:r>
            <a:r>
              <a:rPr dirty="0" sz="600" spc="10">
                <a:solidFill>
                  <a:srgbClr val="201F1F"/>
                </a:solidFill>
                <a:latin typeface="メイリオ"/>
                <a:cs typeface="メイリオ"/>
              </a:rPr>
              <a:t> </a:t>
            </a:r>
            <a:r>
              <a:rPr dirty="0" sz="600">
                <a:solidFill>
                  <a:srgbClr val="201F1F"/>
                </a:solidFill>
                <a:latin typeface="メイリオ"/>
                <a:cs typeface="メイリオ"/>
              </a:rPr>
              <a:t>effects</a:t>
            </a:r>
            <a:r>
              <a:rPr dirty="0" sz="600" spc="-25">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light</a:t>
            </a:r>
            <a:r>
              <a:rPr dirty="0" sz="600" spc="-25">
                <a:solidFill>
                  <a:srgbClr val="201F1F"/>
                </a:solidFill>
                <a:latin typeface="メイリオ"/>
                <a:cs typeface="メイリオ"/>
              </a:rPr>
              <a:t> </a:t>
            </a:r>
            <a:r>
              <a:rPr dirty="0" sz="600">
                <a:solidFill>
                  <a:srgbClr val="201F1F"/>
                </a:solidFill>
                <a:latin typeface="メイリオ"/>
                <a:cs typeface="メイリオ"/>
              </a:rPr>
              <a:t>therapy</a:t>
            </a:r>
            <a:r>
              <a:rPr dirty="0" sz="600" spc="-20">
                <a:solidFill>
                  <a:srgbClr val="201F1F"/>
                </a:solidFill>
                <a:latin typeface="メイリオ"/>
                <a:cs typeface="メイリオ"/>
              </a:rPr>
              <a:t> </a:t>
            </a:r>
            <a:r>
              <a:rPr dirty="0" sz="600">
                <a:solidFill>
                  <a:srgbClr val="201F1F"/>
                </a:solidFill>
                <a:latin typeface="メイリオ"/>
                <a:cs typeface="メイリオ"/>
              </a:rPr>
              <a:t>on</a:t>
            </a:r>
            <a:r>
              <a:rPr dirty="0" sz="600" spc="-10">
                <a:solidFill>
                  <a:srgbClr val="201F1F"/>
                </a:solidFill>
                <a:latin typeface="メイリオ"/>
                <a:cs typeface="メイリオ"/>
              </a:rPr>
              <a:t> sleepiness</a:t>
            </a:r>
            <a:r>
              <a:rPr dirty="0" sz="600" spc="500">
                <a:solidFill>
                  <a:srgbClr val="201F1F"/>
                </a:solidFill>
                <a:latin typeface="メイリオ"/>
                <a:cs typeface="メイリオ"/>
              </a:rPr>
              <a:t> </a:t>
            </a:r>
            <a:r>
              <a:rPr dirty="0" sz="600">
                <a:solidFill>
                  <a:srgbClr val="201F1F"/>
                </a:solidFill>
                <a:latin typeface="メイリオ"/>
                <a:cs typeface="メイリオ"/>
              </a:rPr>
              <a:t>and</a:t>
            </a:r>
            <a:r>
              <a:rPr dirty="0" sz="600" spc="-25">
                <a:solidFill>
                  <a:srgbClr val="201F1F"/>
                </a:solidFill>
                <a:latin typeface="メイリオ"/>
                <a:cs typeface="メイリオ"/>
              </a:rPr>
              <a:t> </a:t>
            </a:r>
            <a:r>
              <a:rPr dirty="0" sz="600">
                <a:solidFill>
                  <a:srgbClr val="201F1F"/>
                </a:solidFill>
                <a:latin typeface="メイリオ"/>
                <a:cs typeface="メイリオ"/>
              </a:rPr>
              <a:t>circadian</a:t>
            </a:r>
            <a:r>
              <a:rPr dirty="0" sz="600" spc="-15">
                <a:solidFill>
                  <a:srgbClr val="201F1F"/>
                </a:solidFill>
                <a:latin typeface="メイリオ"/>
                <a:cs typeface="メイリオ"/>
              </a:rPr>
              <a:t> </a:t>
            </a:r>
            <a:r>
              <a:rPr dirty="0" sz="600">
                <a:solidFill>
                  <a:srgbClr val="201F1F"/>
                </a:solidFill>
                <a:latin typeface="メイリオ"/>
                <a:cs typeface="メイリオ"/>
              </a:rPr>
              <a:t>phase</a:t>
            </a:r>
            <a:r>
              <a:rPr dirty="0" sz="600" spc="-15">
                <a:solidFill>
                  <a:srgbClr val="201F1F"/>
                </a:solidFill>
                <a:latin typeface="メイリオ"/>
                <a:cs typeface="メイリオ"/>
              </a:rPr>
              <a:t> </a:t>
            </a:r>
            <a:r>
              <a:rPr dirty="0" sz="600">
                <a:solidFill>
                  <a:srgbClr val="201F1F"/>
                </a:solidFill>
                <a:latin typeface="メイリオ"/>
                <a:cs typeface="メイリオ"/>
              </a:rPr>
              <a:t>shift</a:t>
            </a:r>
            <a:r>
              <a:rPr dirty="0" sz="600" spc="-30">
                <a:solidFill>
                  <a:srgbClr val="201F1F"/>
                </a:solidFill>
                <a:latin typeface="メイリオ"/>
                <a:cs typeface="メイリオ"/>
              </a:rPr>
              <a:t> </a:t>
            </a:r>
            <a:r>
              <a:rPr dirty="0" sz="600">
                <a:solidFill>
                  <a:srgbClr val="201F1F"/>
                </a:solidFill>
                <a:latin typeface="メイリオ"/>
                <a:cs typeface="メイリオ"/>
              </a:rPr>
              <a:t>in</a:t>
            </a:r>
            <a:r>
              <a:rPr dirty="0" sz="600" spc="-30">
                <a:solidFill>
                  <a:srgbClr val="201F1F"/>
                </a:solidFill>
                <a:latin typeface="メイリオ"/>
                <a:cs typeface="メイリオ"/>
              </a:rPr>
              <a:t> </a:t>
            </a:r>
            <a:r>
              <a:rPr dirty="0" sz="600">
                <a:solidFill>
                  <a:srgbClr val="201F1F"/>
                </a:solidFill>
                <a:latin typeface="メイリオ"/>
                <a:cs typeface="メイリオ"/>
              </a:rPr>
              <a:t>shift</a:t>
            </a:r>
            <a:r>
              <a:rPr dirty="0" sz="600" spc="-30">
                <a:solidFill>
                  <a:srgbClr val="201F1F"/>
                </a:solidFill>
                <a:latin typeface="メイリオ"/>
                <a:cs typeface="メイリオ"/>
              </a:rPr>
              <a:t> </a:t>
            </a:r>
            <a:r>
              <a:rPr dirty="0" sz="600">
                <a:solidFill>
                  <a:srgbClr val="201F1F"/>
                </a:solidFill>
                <a:latin typeface="メイリオ"/>
                <a:cs typeface="メイリオ"/>
              </a:rPr>
              <a:t>workers:</a:t>
            </a:r>
            <a:r>
              <a:rPr dirty="0" sz="600" spc="-35">
                <a:solidFill>
                  <a:srgbClr val="201F1F"/>
                </a:solidFill>
                <a:latin typeface="メイリオ"/>
                <a:cs typeface="メイリオ"/>
              </a:rPr>
              <a:t> </a:t>
            </a:r>
            <a:r>
              <a:rPr dirty="0" sz="600">
                <a:solidFill>
                  <a:srgbClr val="201F1F"/>
                </a:solidFill>
                <a:latin typeface="メイリオ"/>
                <a:cs typeface="メイリオ"/>
              </a:rPr>
              <a:t>a</a:t>
            </a:r>
            <a:r>
              <a:rPr dirty="0" sz="600" spc="-15">
                <a:solidFill>
                  <a:srgbClr val="201F1F"/>
                </a:solidFill>
                <a:latin typeface="メイリオ"/>
                <a:cs typeface="メイリオ"/>
              </a:rPr>
              <a:t> </a:t>
            </a:r>
            <a:r>
              <a:rPr dirty="0" sz="600">
                <a:solidFill>
                  <a:srgbClr val="201F1F"/>
                </a:solidFill>
                <a:latin typeface="メイリオ"/>
                <a:cs typeface="メイリオ"/>
              </a:rPr>
              <a:t>meta-analysis</a:t>
            </a:r>
            <a:r>
              <a:rPr dirty="0" sz="600" spc="-20">
                <a:solidFill>
                  <a:srgbClr val="201F1F"/>
                </a:solidFill>
                <a:latin typeface="メイリオ"/>
                <a:cs typeface="メイリオ"/>
              </a:rPr>
              <a:t> </a:t>
            </a:r>
            <a:r>
              <a:rPr dirty="0" sz="600" spc="-25">
                <a:solidFill>
                  <a:srgbClr val="201F1F"/>
                </a:solidFill>
                <a:latin typeface="メイリオ"/>
                <a:cs typeface="メイリオ"/>
              </a:rPr>
              <a:t>and</a:t>
            </a:r>
            <a:r>
              <a:rPr dirty="0" sz="600" spc="500">
                <a:solidFill>
                  <a:srgbClr val="201F1F"/>
                </a:solidFill>
                <a:latin typeface="メイリオ"/>
                <a:cs typeface="メイリオ"/>
              </a:rPr>
              <a:t> </a:t>
            </a:r>
            <a:r>
              <a:rPr dirty="0" sz="600">
                <a:solidFill>
                  <a:srgbClr val="201F1F"/>
                </a:solidFill>
                <a:latin typeface="メイリオ"/>
                <a:cs typeface="メイリオ"/>
              </a:rPr>
              <a:t>moderator</a:t>
            </a:r>
            <a:r>
              <a:rPr dirty="0" sz="600" spc="-35">
                <a:solidFill>
                  <a:srgbClr val="201F1F"/>
                </a:solidFill>
                <a:latin typeface="メイリオ"/>
                <a:cs typeface="メイリオ"/>
              </a:rPr>
              <a:t> </a:t>
            </a:r>
            <a:r>
              <a:rPr dirty="0" sz="600" spc="-10">
                <a:solidFill>
                  <a:srgbClr val="201F1F"/>
                </a:solidFill>
                <a:latin typeface="メイリオ"/>
                <a:cs typeface="メイリオ"/>
              </a:rPr>
              <a:t>analysis.</a:t>
            </a:r>
            <a:r>
              <a:rPr dirty="0" sz="600">
                <a:solidFill>
                  <a:srgbClr val="201F1F"/>
                </a:solidFill>
                <a:latin typeface="メイリオ"/>
                <a:cs typeface="メイリオ"/>
              </a:rPr>
              <a:t>	Sci</a:t>
            </a:r>
            <a:r>
              <a:rPr dirty="0" sz="600" spc="-45">
                <a:solidFill>
                  <a:srgbClr val="201F1F"/>
                </a:solidFill>
                <a:latin typeface="メイリオ"/>
                <a:cs typeface="メイリオ"/>
              </a:rPr>
              <a:t> </a:t>
            </a:r>
            <a:r>
              <a:rPr dirty="0" sz="600">
                <a:solidFill>
                  <a:srgbClr val="201F1F"/>
                </a:solidFill>
                <a:latin typeface="メイリオ"/>
                <a:cs typeface="メイリオ"/>
              </a:rPr>
              <a:t>Rep</a:t>
            </a:r>
            <a:r>
              <a:rPr dirty="0" sz="600" spc="-15">
                <a:solidFill>
                  <a:srgbClr val="201F1F"/>
                </a:solidFill>
                <a:latin typeface="メイリオ"/>
                <a:cs typeface="メイリオ"/>
              </a:rPr>
              <a:t> </a:t>
            </a:r>
            <a:r>
              <a:rPr dirty="0" sz="600">
                <a:solidFill>
                  <a:srgbClr val="201F1F"/>
                </a:solidFill>
                <a:latin typeface="メイリオ"/>
                <a:cs typeface="メイリオ"/>
              </a:rPr>
              <a:t>11:</a:t>
            </a:r>
            <a:r>
              <a:rPr dirty="0" sz="600" spc="-15">
                <a:solidFill>
                  <a:srgbClr val="201F1F"/>
                </a:solidFill>
                <a:latin typeface="メイリオ"/>
                <a:cs typeface="メイリオ"/>
              </a:rPr>
              <a:t> </a:t>
            </a:r>
            <a:r>
              <a:rPr dirty="0" sz="600">
                <a:solidFill>
                  <a:srgbClr val="201F1F"/>
                </a:solidFill>
                <a:latin typeface="メイリオ"/>
                <a:cs typeface="メイリオ"/>
              </a:rPr>
              <a:t>11976,</a:t>
            </a:r>
            <a:r>
              <a:rPr dirty="0" sz="600" spc="-15">
                <a:solidFill>
                  <a:srgbClr val="201F1F"/>
                </a:solidFill>
                <a:latin typeface="メイリオ"/>
                <a:cs typeface="メイリオ"/>
              </a:rPr>
              <a:t> </a:t>
            </a:r>
            <a:r>
              <a:rPr dirty="0" sz="600" spc="-10">
                <a:solidFill>
                  <a:srgbClr val="201F1F"/>
                </a:solidFill>
                <a:latin typeface="メイリオ"/>
                <a:cs typeface="メイリオ"/>
              </a:rPr>
              <a:t>2021.</a:t>
            </a:r>
            <a:endParaRPr sz="600">
              <a:latin typeface="メイリオ"/>
              <a:cs typeface="メイリオ"/>
            </a:endParaRPr>
          </a:p>
          <a:p>
            <a:pPr marL="12700">
              <a:lnSpc>
                <a:spcPct val="100000"/>
              </a:lnSpc>
              <a:spcBef>
                <a:spcPts val="405"/>
              </a:spcBef>
            </a:pPr>
            <a:r>
              <a:rPr dirty="0" sz="600">
                <a:solidFill>
                  <a:srgbClr val="201F1F"/>
                </a:solidFill>
                <a:latin typeface="メイリオ"/>
                <a:cs typeface="メイリオ"/>
              </a:rPr>
              <a:t>24</a:t>
            </a:r>
            <a:r>
              <a:rPr dirty="0" sz="600" spc="-5">
                <a:solidFill>
                  <a:srgbClr val="201F1F"/>
                </a:solidFill>
                <a:latin typeface="メイリオ"/>
                <a:cs typeface="メイリオ"/>
              </a:rPr>
              <a:t>.  三島和夫. 夜勤従事者が知っておきたい「仮眠の鉄則」. 日経メディカル: </a:t>
            </a:r>
            <a:r>
              <a:rPr dirty="0" sz="600" spc="-10">
                <a:solidFill>
                  <a:srgbClr val="201F1F"/>
                </a:solidFill>
                <a:latin typeface="メイリオ"/>
                <a:cs typeface="メイリオ"/>
              </a:rPr>
              <a:t>1-</a:t>
            </a:r>
            <a:r>
              <a:rPr dirty="0" sz="600" spc="-25">
                <a:solidFill>
                  <a:srgbClr val="201F1F"/>
                </a:solidFill>
                <a:latin typeface="メイリオ"/>
                <a:cs typeface="メイリオ"/>
              </a:rPr>
              <a:t>4,</a:t>
            </a:r>
            <a:endParaRPr sz="600">
              <a:latin typeface="メイリオ"/>
              <a:cs typeface="メイリオ"/>
            </a:endParaRPr>
          </a:p>
          <a:p>
            <a:pPr marL="241300">
              <a:lnSpc>
                <a:spcPct val="100000"/>
              </a:lnSpc>
            </a:pPr>
            <a:r>
              <a:rPr dirty="0" sz="600" spc="-10">
                <a:solidFill>
                  <a:srgbClr val="201F1F"/>
                </a:solidFill>
                <a:latin typeface="メイリオ"/>
                <a:cs typeface="メイリオ"/>
              </a:rPr>
              <a:t>2022.</a:t>
            </a:r>
            <a:endParaRPr sz="600">
              <a:latin typeface="メイリオ"/>
              <a:cs typeface="メイリオ"/>
            </a:endParaRPr>
          </a:p>
          <a:p>
            <a:pPr marL="241300" marR="35560" indent="-228600">
              <a:lnSpc>
                <a:spcPct val="100000"/>
              </a:lnSpc>
              <a:spcBef>
                <a:spcPts val="400"/>
              </a:spcBef>
            </a:pPr>
            <a:r>
              <a:rPr dirty="0" sz="600">
                <a:solidFill>
                  <a:srgbClr val="201F1F"/>
                </a:solidFill>
                <a:latin typeface="メイリオ"/>
                <a:cs typeface="メイリオ"/>
              </a:rPr>
              <a:t>25.</a:t>
            </a:r>
            <a:r>
              <a:rPr dirty="0" sz="600" spc="180">
                <a:solidFill>
                  <a:srgbClr val="201F1F"/>
                </a:solidFill>
                <a:latin typeface="メイリオ"/>
                <a:cs typeface="メイリオ"/>
              </a:rPr>
              <a:t>  </a:t>
            </a:r>
            <a:r>
              <a:rPr dirty="0" sz="600">
                <a:solidFill>
                  <a:srgbClr val="201F1F"/>
                </a:solidFill>
                <a:latin typeface="メイリオ"/>
                <a:cs typeface="メイリオ"/>
              </a:rPr>
              <a:t>Zee</a:t>
            </a:r>
            <a:r>
              <a:rPr dirty="0" sz="600" spc="-25">
                <a:solidFill>
                  <a:srgbClr val="201F1F"/>
                </a:solidFill>
                <a:latin typeface="メイリオ"/>
                <a:cs typeface="メイリオ"/>
              </a:rPr>
              <a:t> </a:t>
            </a:r>
            <a:r>
              <a:rPr dirty="0" sz="600">
                <a:solidFill>
                  <a:srgbClr val="201F1F"/>
                </a:solidFill>
                <a:latin typeface="メイリオ"/>
                <a:cs typeface="メイリオ"/>
              </a:rPr>
              <a:t>PC,</a:t>
            </a:r>
            <a:r>
              <a:rPr dirty="0" sz="600" spc="-25">
                <a:solidFill>
                  <a:srgbClr val="201F1F"/>
                </a:solidFill>
                <a:latin typeface="メイリオ"/>
                <a:cs typeface="メイリオ"/>
              </a:rPr>
              <a:t> </a:t>
            </a:r>
            <a:r>
              <a:rPr dirty="0" sz="600">
                <a:solidFill>
                  <a:srgbClr val="201F1F"/>
                </a:solidFill>
                <a:latin typeface="メイリオ"/>
                <a:cs typeface="メイリオ"/>
              </a:rPr>
              <a:t>Goldstein</a:t>
            </a:r>
            <a:r>
              <a:rPr dirty="0" sz="600" spc="-15">
                <a:solidFill>
                  <a:srgbClr val="201F1F"/>
                </a:solidFill>
                <a:latin typeface="メイリオ"/>
                <a:cs typeface="メイリオ"/>
              </a:rPr>
              <a:t> </a:t>
            </a:r>
            <a:r>
              <a:rPr dirty="0" sz="600">
                <a:solidFill>
                  <a:srgbClr val="201F1F"/>
                </a:solidFill>
                <a:latin typeface="メイリオ"/>
                <a:cs typeface="メイリオ"/>
              </a:rPr>
              <a:t>CA.</a:t>
            </a:r>
            <a:r>
              <a:rPr dirty="0" sz="600" spc="-20">
                <a:solidFill>
                  <a:srgbClr val="201F1F"/>
                </a:solidFill>
                <a:latin typeface="メイリオ"/>
                <a:cs typeface="メイリオ"/>
              </a:rPr>
              <a:t> </a:t>
            </a:r>
            <a:r>
              <a:rPr dirty="0" sz="600">
                <a:solidFill>
                  <a:srgbClr val="201F1F"/>
                </a:solidFill>
                <a:latin typeface="メイリオ"/>
                <a:cs typeface="メイリオ"/>
              </a:rPr>
              <a:t>Treatment</a:t>
            </a:r>
            <a:r>
              <a:rPr dirty="0" sz="600" spc="-15">
                <a:solidFill>
                  <a:srgbClr val="201F1F"/>
                </a:solidFill>
                <a:latin typeface="メイリオ"/>
                <a:cs typeface="メイリオ"/>
              </a:rPr>
              <a:t> </a:t>
            </a:r>
            <a:r>
              <a:rPr dirty="0" sz="600">
                <a:solidFill>
                  <a:srgbClr val="201F1F"/>
                </a:solidFill>
                <a:latin typeface="メイリオ"/>
                <a:cs typeface="メイリオ"/>
              </a:rPr>
              <a:t>of</a:t>
            </a:r>
            <a:r>
              <a:rPr dirty="0" sz="600" spc="-25">
                <a:solidFill>
                  <a:srgbClr val="201F1F"/>
                </a:solidFill>
                <a:latin typeface="メイリオ"/>
                <a:cs typeface="メイリオ"/>
              </a:rPr>
              <a:t> </a:t>
            </a:r>
            <a:r>
              <a:rPr dirty="0" sz="600">
                <a:solidFill>
                  <a:srgbClr val="201F1F"/>
                </a:solidFill>
                <a:latin typeface="メイリオ"/>
                <a:cs typeface="メイリオ"/>
              </a:rPr>
              <a:t>shift</a:t>
            </a:r>
            <a:r>
              <a:rPr dirty="0" sz="600" spc="-30">
                <a:solidFill>
                  <a:srgbClr val="201F1F"/>
                </a:solidFill>
                <a:latin typeface="メイリオ"/>
                <a:cs typeface="メイリオ"/>
              </a:rPr>
              <a:t> </a:t>
            </a:r>
            <a:r>
              <a:rPr dirty="0" sz="600">
                <a:solidFill>
                  <a:srgbClr val="201F1F"/>
                </a:solidFill>
                <a:latin typeface="メイリオ"/>
                <a:cs typeface="メイリオ"/>
              </a:rPr>
              <a:t>work</a:t>
            </a:r>
            <a:r>
              <a:rPr dirty="0" sz="600" spc="-25">
                <a:solidFill>
                  <a:srgbClr val="201F1F"/>
                </a:solidFill>
                <a:latin typeface="メイリオ"/>
                <a:cs typeface="メイリオ"/>
              </a:rPr>
              <a:t> </a:t>
            </a:r>
            <a:r>
              <a:rPr dirty="0" sz="600">
                <a:solidFill>
                  <a:srgbClr val="201F1F"/>
                </a:solidFill>
                <a:latin typeface="メイリオ"/>
                <a:cs typeface="メイリオ"/>
              </a:rPr>
              <a:t>disorder</a:t>
            </a:r>
            <a:r>
              <a:rPr dirty="0" sz="600" spc="-25">
                <a:solidFill>
                  <a:srgbClr val="201F1F"/>
                </a:solidFill>
                <a:latin typeface="メイリオ"/>
                <a:cs typeface="メイリオ"/>
              </a:rPr>
              <a:t> </a:t>
            </a:r>
            <a:r>
              <a:rPr dirty="0" sz="600">
                <a:solidFill>
                  <a:srgbClr val="201F1F"/>
                </a:solidFill>
                <a:latin typeface="メイリオ"/>
                <a:cs typeface="メイリオ"/>
              </a:rPr>
              <a:t>and</a:t>
            </a:r>
            <a:r>
              <a:rPr dirty="0" sz="600" spc="-10">
                <a:solidFill>
                  <a:srgbClr val="201F1F"/>
                </a:solidFill>
                <a:latin typeface="メイリオ"/>
                <a:cs typeface="メイリオ"/>
              </a:rPr>
              <a:t> </a:t>
            </a:r>
            <a:r>
              <a:rPr dirty="0" sz="600">
                <a:solidFill>
                  <a:srgbClr val="201F1F"/>
                </a:solidFill>
                <a:latin typeface="メイリオ"/>
                <a:cs typeface="メイリオ"/>
              </a:rPr>
              <a:t>jet</a:t>
            </a:r>
            <a:r>
              <a:rPr dirty="0" sz="600" spc="-20">
                <a:solidFill>
                  <a:srgbClr val="201F1F"/>
                </a:solidFill>
                <a:latin typeface="メイリオ"/>
                <a:cs typeface="メイリオ"/>
              </a:rPr>
              <a:t> </a:t>
            </a:r>
            <a:r>
              <a:rPr dirty="0" sz="600">
                <a:solidFill>
                  <a:srgbClr val="201F1F"/>
                </a:solidFill>
                <a:latin typeface="メイリオ"/>
                <a:cs typeface="メイリオ"/>
              </a:rPr>
              <a:t>lag. </a:t>
            </a:r>
            <a:r>
              <a:rPr dirty="0" sz="600" spc="-20">
                <a:solidFill>
                  <a:srgbClr val="201F1F"/>
                </a:solidFill>
                <a:latin typeface="メイリオ"/>
                <a:cs typeface="メイリオ"/>
              </a:rPr>
              <a:t>Curr</a:t>
            </a:r>
            <a:r>
              <a:rPr dirty="0" sz="600" spc="500">
                <a:solidFill>
                  <a:srgbClr val="201F1F"/>
                </a:solidFill>
                <a:latin typeface="メイリオ"/>
                <a:cs typeface="メイリオ"/>
              </a:rPr>
              <a:t> </a:t>
            </a:r>
            <a:r>
              <a:rPr dirty="0" sz="600">
                <a:solidFill>
                  <a:srgbClr val="201F1F"/>
                </a:solidFill>
                <a:latin typeface="メイリオ"/>
                <a:cs typeface="メイリオ"/>
              </a:rPr>
              <a:t>Treat</a:t>
            </a:r>
            <a:r>
              <a:rPr dirty="0" sz="600" spc="-25">
                <a:solidFill>
                  <a:srgbClr val="201F1F"/>
                </a:solidFill>
                <a:latin typeface="メイリオ"/>
                <a:cs typeface="メイリオ"/>
              </a:rPr>
              <a:t> </a:t>
            </a:r>
            <a:r>
              <a:rPr dirty="0" sz="600">
                <a:solidFill>
                  <a:srgbClr val="201F1F"/>
                </a:solidFill>
                <a:latin typeface="メイリオ"/>
                <a:cs typeface="メイリオ"/>
              </a:rPr>
              <a:t>Options</a:t>
            </a:r>
            <a:r>
              <a:rPr dirty="0" sz="600" spc="-20">
                <a:solidFill>
                  <a:srgbClr val="201F1F"/>
                </a:solidFill>
                <a:latin typeface="メイリオ"/>
                <a:cs typeface="メイリオ"/>
              </a:rPr>
              <a:t> </a:t>
            </a:r>
            <a:r>
              <a:rPr dirty="0" sz="600">
                <a:solidFill>
                  <a:srgbClr val="201F1F"/>
                </a:solidFill>
                <a:latin typeface="メイリオ"/>
                <a:cs typeface="メイリオ"/>
              </a:rPr>
              <a:t>Neurol</a:t>
            </a:r>
            <a:r>
              <a:rPr dirty="0" sz="600" spc="-20">
                <a:solidFill>
                  <a:srgbClr val="201F1F"/>
                </a:solidFill>
                <a:latin typeface="メイリオ"/>
                <a:cs typeface="メイリオ"/>
              </a:rPr>
              <a:t> </a:t>
            </a:r>
            <a:r>
              <a:rPr dirty="0" sz="600">
                <a:solidFill>
                  <a:srgbClr val="201F1F"/>
                </a:solidFill>
                <a:latin typeface="メイリオ"/>
                <a:cs typeface="メイリオ"/>
              </a:rPr>
              <a:t>12:</a:t>
            </a:r>
            <a:r>
              <a:rPr dirty="0" sz="600" spc="-25">
                <a:solidFill>
                  <a:srgbClr val="201F1F"/>
                </a:solidFill>
                <a:latin typeface="メイリオ"/>
                <a:cs typeface="メイリオ"/>
              </a:rPr>
              <a:t> </a:t>
            </a:r>
            <a:r>
              <a:rPr dirty="0" sz="600" spc="-10">
                <a:solidFill>
                  <a:srgbClr val="201F1F"/>
                </a:solidFill>
                <a:latin typeface="メイリオ"/>
                <a:cs typeface="メイリオ"/>
              </a:rPr>
              <a:t>396-</a:t>
            </a:r>
            <a:r>
              <a:rPr dirty="0" sz="600">
                <a:solidFill>
                  <a:srgbClr val="201F1F"/>
                </a:solidFill>
                <a:latin typeface="メイリオ"/>
                <a:cs typeface="メイリオ"/>
              </a:rPr>
              <a:t>411,</a:t>
            </a:r>
            <a:r>
              <a:rPr dirty="0" sz="600" spc="-5">
                <a:solidFill>
                  <a:srgbClr val="201F1F"/>
                </a:solidFill>
                <a:latin typeface="メイリオ"/>
                <a:cs typeface="メイリオ"/>
              </a:rPr>
              <a:t> </a:t>
            </a:r>
            <a:r>
              <a:rPr dirty="0" sz="600" spc="-10">
                <a:solidFill>
                  <a:srgbClr val="201F1F"/>
                </a:solidFill>
                <a:latin typeface="メイリオ"/>
                <a:cs typeface="メイリオ"/>
              </a:rPr>
              <a:t>2010.</a:t>
            </a:r>
            <a:endParaRPr sz="600">
              <a:latin typeface="メイリオ"/>
              <a:cs typeface="メイリオ"/>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25812" y="9057623"/>
            <a:ext cx="221615" cy="160020"/>
          </a:xfrm>
          <a:prstGeom prst="rect">
            <a:avLst/>
          </a:prstGeom>
        </p:spPr>
        <p:txBody>
          <a:bodyPr wrap="square" lIns="0" tIns="0" rIns="0" bIns="0" rtlCol="0" vert="horz">
            <a:spAutoFit/>
          </a:bodyPr>
          <a:lstStyle/>
          <a:p>
            <a:pPr marL="38100">
              <a:lnSpc>
                <a:spcPts val="1135"/>
              </a:lnSpc>
            </a:pPr>
            <a:r>
              <a:rPr dirty="0" sz="950" spc="-25">
                <a:latin typeface="游明朝"/>
                <a:cs typeface="游明朝"/>
              </a:rPr>
              <a:t>43</a:t>
            </a:r>
            <a:endParaRPr sz="950">
              <a:latin typeface="游明朝"/>
              <a:cs typeface="游明朝"/>
            </a:endParaRPr>
          </a:p>
        </p:txBody>
      </p:sp>
      <p:sp>
        <p:nvSpPr>
          <p:cNvPr id="2" name="object 2"/>
          <p:cNvSpPr txBox="1"/>
          <p:nvPr/>
        </p:nvSpPr>
        <p:spPr>
          <a:xfrm>
            <a:off x="609372" y="966257"/>
            <a:ext cx="5643245" cy="1886585"/>
          </a:xfrm>
          <a:prstGeom prst="rect">
            <a:avLst/>
          </a:prstGeom>
        </p:spPr>
        <p:txBody>
          <a:bodyPr wrap="square" lIns="0" tIns="90805" rIns="0" bIns="0" rtlCol="0" vert="horz">
            <a:spAutoFit/>
          </a:bodyPr>
          <a:lstStyle/>
          <a:p>
            <a:pPr marL="12700">
              <a:lnSpc>
                <a:spcPct val="100000"/>
              </a:lnSpc>
              <a:spcBef>
                <a:spcPts val="715"/>
              </a:spcBef>
            </a:pPr>
            <a:r>
              <a:rPr dirty="0" sz="1050" spc="-10" b="1">
                <a:latin typeface="ＭＳ ゴシック"/>
                <a:cs typeface="ＭＳ ゴシック"/>
              </a:rPr>
              <a:t>５．おわりに</a:t>
            </a:r>
            <a:endParaRPr sz="1050">
              <a:latin typeface="ＭＳ ゴシック"/>
              <a:cs typeface="ＭＳ ゴシック"/>
            </a:endParaRPr>
          </a:p>
          <a:p>
            <a:pPr algn="just" marL="12700" marR="5080" indent="138430">
              <a:lnSpc>
                <a:spcPct val="144000"/>
              </a:lnSpc>
              <a:spcBef>
                <a:spcPts val="70"/>
              </a:spcBef>
            </a:pPr>
            <a:r>
              <a:rPr dirty="0" sz="1050" spc="-15">
                <a:latin typeface="ＭＳ ゴシック"/>
                <a:cs typeface="ＭＳ ゴシック"/>
              </a:rPr>
              <a:t>本ガイドは、令和５年時点の科学的知見に基づき作成したものである。本ガイド策定時点</a:t>
            </a:r>
            <a:r>
              <a:rPr dirty="0" sz="1050" spc="-50">
                <a:latin typeface="ＭＳ ゴシック"/>
                <a:cs typeface="ＭＳ ゴシック"/>
              </a:rPr>
              <a:t>では、</a:t>
            </a:r>
            <a:r>
              <a:rPr dirty="0" sz="1050" spc="15">
                <a:latin typeface="ＭＳ ゴシック"/>
                <a:cs typeface="ＭＳ ゴシック"/>
              </a:rPr>
              <a:t>2019</a:t>
            </a:r>
            <a:r>
              <a:rPr dirty="0" sz="1050" spc="-20">
                <a:latin typeface="ＭＳ ゴシック"/>
                <a:cs typeface="ＭＳ ゴシック"/>
              </a:rPr>
              <a:t> 年に発生した新型コロナウイルス感染症</a:t>
            </a:r>
            <a:r>
              <a:rPr dirty="0" sz="1050" spc="15">
                <a:latin typeface="ＭＳ ゴシック"/>
                <a:cs typeface="ＭＳ ゴシック"/>
              </a:rPr>
              <a:t>（COVID-</a:t>
            </a:r>
            <a:r>
              <a:rPr dirty="0" sz="1050" spc="-60">
                <a:latin typeface="ＭＳ ゴシック"/>
                <a:cs typeface="ＭＳ ゴシック"/>
              </a:rPr>
              <a:t>19）</a:t>
            </a:r>
            <a:r>
              <a:rPr dirty="0" sz="1050" spc="20">
                <a:latin typeface="ＭＳ ゴシック"/>
                <a:cs typeface="ＭＳ ゴシック"/>
              </a:rPr>
              <a:t>の感染拡大に伴う生活様式</a:t>
            </a:r>
            <a:r>
              <a:rPr dirty="0" sz="1050" spc="30">
                <a:latin typeface="ＭＳ ゴシック"/>
                <a:cs typeface="ＭＳ ゴシック"/>
              </a:rPr>
              <a:t>の変化により多くの職場で取り入れられたリモートワークが睡眠に及ぼす影響等について</a:t>
            </a:r>
            <a:r>
              <a:rPr dirty="0" sz="1050" spc="-10">
                <a:latin typeface="ＭＳ ゴシック"/>
                <a:cs typeface="ＭＳ ゴシック"/>
              </a:rPr>
              <a:t>の情報は、我が国における科学的知見が現時点では不十分と思われること等を踏まえ、参考</a:t>
            </a:r>
            <a:r>
              <a:rPr dirty="0" sz="1050">
                <a:latin typeface="ＭＳ ゴシック"/>
                <a:cs typeface="ＭＳ ゴシック"/>
              </a:rPr>
              <a:t>情報を示すには至らなかった。本ガイドは、「健康日本 </a:t>
            </a:r>
            <a:r>
              <a:rPr dirty="0" sz="1050" spc="20">
                <a:latin typeface="ＭＳ ゴシック"/>
                <a:cs typeface="ＭＳ ゴシック"/>
              </a:rPr>
              <a:t>21（</a:t>
            </a:r>
            <a:r>
              <a:rPr dirty="0" sz="1050" spc="30">
                <a:latin typeface="ＭＳ ゴシック"/>
                <a:cs typeface="ＭＳ ゴシック"/>
              </a:rPr>
              <a:t>第三次</a:t>
            </a:r>
            <a:r>
              <a:rPr dirty="0" sz="1050" spc="-515">
                <a:latin typeface="ＭＳ ゴシック"/>
                <a:cs typeface="ＭＳ ゴシック"/>
              </a:rPr>
              <a:t>）</a:t>
            </a:r>
            <a:r>
              <a:rPr dirty="0" sz="1050" spc="30">
                <a:latin typeface="ＭＳ ゴシック"/>
                <a:cs typeface="ＭＳ ゴシック"/>
              </a:rPr>
              <a:t>」の中間評価、最終評</a:t>
            </a:r>
            <a:r>
              <a:rPr dirty="0" sz="1050" spc="-15">
                <a:latin typeface="ＭＳ ゴシック"/>
                <a:cs typeface="ＭＳ ゴシック"/>
              </a:rPr>
              <a:t>価、その他科学的知見の蓄積等を踏まえて、定期的な見直しや情報の追加を行うことが望ま</a:t>
            </a:r>
            <a:r>
              <a:rPr dirty="0" sz="1050" spc="30">
                <a:latin typeface="ＭＳ ゴシック"/>
                <a:cs typeface="ＭＳ ゴシック"/>
              </a:rPr>
              <a:t>しい。</a:t>
            </a:r>
            <a:endParaRPr sz="1050">
              <a:latin typeface="ＭＳ ゴシック"/>
              <a:cs typeface="ＭＳ ゴシック"/>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25812" y="9057623"/>
            <a:ext cx="221615" cy="160020"/>
          </a:xfrm>
          <a:prstGeom prst="rect">
            <a:avLst/>
          </a:prstGeom>
        </p:spPr>
        <p:txBody>
          <a:bodyPr wrap="square" lIns="0" tIns="0" rIns="0" bIns="0" rtlCol="0" vert="horz">
            <a:spAutoFit/>
          </a:bodyPr>
          <a:lstStyle/>
          <a:p>
            <a:pPr marL="38100">
              <a:lnSpc>
                <a:spcPts val="1135"/>
              </a:lnSpc>
            </a:pPr>
            <a:r>
              <a:rPr dirty="0" sz="950" spc="-25">
                <a:latin typeface="游明朝"/>
                <a:cs typeface="游明朝"/>
              </a:rPr>
              <a:t>44</a:t>
            </a:r>
            <a:endParaRPr sz="950">
              <a:latin typeface="游明朝"/>
              <a:cs typeface="游明朝"/>
            </a:endParaRPr>
          </a:p>
        </p:txBody>
      </p:sp>
      <p:sp>
        <p:nvSpPr>
          <p:cNvPr id="2" name="object 2" descr="$PPTXTitle"/>
          <p:cNvSpPr txBox="1">
            <a:spLocks noGrp="1"/>
          </p:cNvSpPr>
          <p:nvPr>
            <p:ph type="title"/>
          </p:nvPr>
        </p:nvSpPr>
        <p:spPr>
          <a:xfrm>
            <a:off x="2583990" y="2936497"/>
            <a:ext cx="1688464" cy="523240"/>
          </a:xfrm>
          <a:prstGeom prst="rect"/>
        </p:spPr>
        <p:txBody>
          <a:bodyPr wrap="square" lIns="0" tIns="14604" rIns="0" bIns="0" rtlCol="0" vert="horz">
            <a:spAutoFit/>
          </a:bodyPr>
          <a:lstStyle/>
          <a:p>
            <a:pPr marL="12700">
              <a:lnSpc>
                <a:spcPct val="100000"/>
              </a:lnSpc>
              <a:spcBef>
                <a:spcPts val="114"/>
              </a:spcBef>
            </a:pPr>
            <a:r>
              <a:rPr dirty="0" sz="3250" spc="-15">
                <a:solidFill>
                  <a:srgbClr val="000000"/>
                </a:solidFill>
                <a:latin typeface="ＭＳ ゴシック"/>
                <a:cs typeface="ＭＳ ゴシック"/>
              </a:rPr>
              <a:t>【参考】</a:t>
            </a:r>
            <a:endParaRPr sz="3250">
              <a:latin typeface="ＭＳ ゴシック"/>
              <a:cs typeface="ＭＳ ゴシック"/>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5872" y="1039523"/>
            <a:ext cx="5683250" cy="4754245"/>
          </a:xfrm>
          <a:prstGeom prst="rect">
            <a:avLst/>
          </a:prstGeom>
        </p:spPr>
        <p:txBody>
          <a:bodyPr wrap="square" lIns="0" tIns="17145" rIns="0" bIns="0" rtlCol="0" vert="horz">
            <a:spAutoFit/>
          </a:bodyPr>
          <a:lstStyle/>
          <a:p>
            <a:pPr algn="ctr" marL="83185">
              <a:lnSpc>
                <a:spcPct val="100000"/>
              </a:lnSpc>
              <a:spcBef>
                <a:spcPts val="135"/>
              </a:spcBef>
            </a:pPr>
            <a:r>
              <a:rPr dirty="0" sz="1050" spc="-5" b="1">
                <a:latin typeface="ＭＳ ゴシック"/>
                <a:cs typeface="ＭＳ ゴシック"/>
              </a:rPr>
              <a:t>睡眠に関する国際的な動向</a:t>
            </a:r>
            <a:endParaRPr sz="1050">
              <a:latin typeface="ＭＳ ゴシック"/>
              <a:cs typeface="ＭＳ ゴシック"/>
            </a:endParaRPr>
          </a:p>
          <a:p>
            <a:pPr>
              <a:lnSpc>
                <a:spcPct val="100000"/>
              </a:lnSpc>
              <a:spcBef>
                <a:spcPts val="270"/>
              </a:spcBef>
            </a:pPr>
            <a:endParaRPr sz="1050">
              <a:latin typeface="ＭＳ ゴシック"/>
              <a:cs typeface="ＭＳ ゴシック"/>
            </a:endParaRPr>
          </a:p>
          <a:p>
            <a:pPr marL="76200" marR="69215" indent="138430">
              <a:lnSpc>
                <a:spcPct val="129600"/>
              </a:lnSpc>
            </a:pPr>
            <a:r>
              <a:rPr dirty="0" sz="1050" spc="30">
                <a:latin typeface="ＭＳ ゴシック"/>
                <a:cs typeface="ＭＳ ゴシック"/>
              </a:rPr>
              <a:t>睡眠に関する研究は、世界的にも進んでおり、その成果が国際的な枠組みや各国の施策に活用されつつある。国際的な睡眠分野の動向としては、以下のような動きがある。</a:t>
            </a:r>
            <a:endParaRPr sz="1050">
              <a:latin typeface="ＭＳ ゴシック"/>
              <a:cs typeface="ＭＳ ゴシック"/>
            </a:endParaRPr>
          </a:p>
          <a:p>
            <a:pPr>
              <a:lnSpc>
                <a:spcPct val="100000"/>
              </a:lnSpc>
              <a:spcBef>
                <a:spcPts val="640"/>
              </a:spcBef>
            </a:pPr>
            <a:endParaRPr sz="1050">
              <a:latin typeface="ＭＳ ゴシック"/>
              <a:cs typeface="ＭＳ ゴシック"/>
            </a:endParaRPr>
          </a:p>
          <a:p>
            <a:pPr marL="76200">
              <a:lnSpc>
                <a:spcPct val="100000"/>
              </a:lnSpc>
            </a:pPr>
            <a:r>
              <a:rPr dirty="0" sz="1050" b="1">
                <a:latin typeface="ＭＳ ゴシック"/>
                <a:cs typeface="ＭＳ ゴシック"/>
              </a:rPr>
              <a:t>・Healthy</a:t>
            </a:r>
            <a:r>
              <a:rPr dirty="0" sz="1050" spc="285" b="1">
                <a:latin typeface="ＭＳ ゴシック"/>
                <a:cs typeface="ＭＳ ゴシック"/>
              </a:rPr>
              <a:t> </a:t>
            </a:r>
            <a:r>
              <a:rPr dirty="0" sz="1050" b="1">
                <a:latin typeface="ＭＳ ゴシック"/>
                <a:cs typeface="ＭＳ ゴシック"/>
              </a:rPr>
              <a:t>Sleep</a:t>
            </a:r>
            <a:r>
              <a:rPr dirty="0" sz="1050" spc="290" b="1">
                <a:latin typeface="ＭＳ ゴシック"/>
                <a:cs typeface="ＭＳ ゴシック"/>
              </a:rPr>
              <a:t> </a:t>
            </a:r>
            <a:r>
              <a:rPr dirty="0" sz="1050" b="1">
                <a:latin typeface="ＭＳ ゴシック"/>
                <a:cs typeface="ＭＳ ゴシック"/>
              </a:rPr>
              <a:t>Project</a:t>
            </a:r>
            <a:r>
              <a:rPr dirty="0" baseline="41666" sz="900" b="1">
                <a:latin typeface="ＭＳ ゴシック"/>
                <a:cs typeface="ＭＳ ゴシック"/>
              </a:rPr>
              <a:t>14</a:t>
            </a:r>
            <a:r>
              <a:rPr dirty="0" sz="1050" b="1">
                <a:latin typeface="ＭＳ ゴシック"/>
                <a:cs typeface="ＭＳ ゴシック"/>
              </a:rPr>
              <a:t>（米国</a:t>
            </a:r>
            <a:r>
              <a:rPr dirty="0" sz="1050" spc="-50" b="1">
                <a:latin typeface="ＭＳ ゴシック"/>
                <a:cs typeface="ＭＳ ゴシック"/>
              </a:rPr>
              <a:t>）</a:t>
            </a:r>
            <a:endParaRPr sz="1050">
              <a:latin typeface="ＭＳ ゴシック"/>
              <a:cs typeface="ＭＳ ゴシック"/>
            </a:endParaRPr>
          </a:p>
          <a:p>
            <a:pPr marL="76200" marR="344805" indent="138430">
              <a:lnSpc>
                <a:spcPct val="129600"/>
              </a:lnSpc>
            </a:pPr>
            <a:r>
              <a:rPr dirty="0" sz="1050">
                <a:latin typeface="ＭＳ ゴシック"/>
                <a:cs typeface="ＭＳ ゴシック"/>
              </a:rPr>
              <a:t>American</a:t>
            </a:r>
            <a:r>
              <a:rPr dirty="0" sz="1050" spc="120">
                <a:latin typeface="ＭＳ ゴシック"/>
                <a:cs typeface="ＭＳ ゴシック"/>
              </a:rPr>
              <a:t> </a:t>
            </a:r>
            <a:r>
              <a:rPr dirty="0" sz="1050">
                <a:latin typeface="ＭＳ ゴシック"/>
                <a:cs typeface="ＭＳ ゴシック"/>
              </a:rPr>
              <a:t>Academy</a:t>
            </a:r>
            <a:r>
              <a:rPr dirty="0" sz="1050" spc="120">
                <a:latin typeface="ＭＳ ゴシック"/>
                <a:cs typeface="ＭＳ ゴシック"/>
              </a:rPr>
              <a:t> </a:t>
            </a:r>
            <a:r>
              <a:rPr dirty="0" sz="1050">
                <a:latin typeface="ＭＳ ゴシック"/>
                <a:cs typeface="ＭＳ ゴシック"/>
              </a:rPr>
              <a:t>of</a:t>
            </a:r>
            <a:r>
              <a:rPr dirty="0" sz="1050" spc="120">
                <a:latin typeface="ＭＳ ゴシック"/>
                <a:cs typeface="ＭＳ ゴシック"/>
              </a:rPr>
              <a:t> </a:t>
            </a:r>
            <a:r>
              <a:rPr dirty="0" sz="1050">
                <a:latin typeface="ＭＳ ゴシック"/>
                <a:cs typeface="ＭＳ ゴシック"/>
              </a:rPr>
              <a:t>Sleep</a:t>
            </a:r>
            <a:r>
              <a:rPr dirty="0" sz="1050" spc="125">
                <a:latin typeface="ＭＳ ゴシック"/>
                <a:cs typeface="ＭＳ ゴシック"/>
              </a:rPr>
              <a:t> </a:t>
            </a:r>
            <a:r>
              <a:rPr dirty="0" sz="1050" spc="10">
                <a:latin typeface="ＭＳ ゴシック"/>
                <a:cs typeface="ＭＳ ゴシック"/>
              </a:rPr>
              <a:t>Medicine（AASM</a:t>
            </a:r>
            <a:r>
              <a:rPr dirty="0" sz="1050" spc="-520">
                <a:latin typeface="ＭＳ ゴシック"/>
                <a:cs typeface="ＭＳ ゴシック"/>
              </a:rPr>
              <a:t>）</a:t>
            </a:r>
            <a:r>
              <a:rPr dirty="0" sz="1050">
                <a:latin typeface="ＭＳ ゴシック"/>
                <a:cs typeface="ＭＳ ゴシック"/>
              </a:rPr>
              <a:t>、Centers</a:t>
            </a:r>
            <a:r>
              <a:rPr dirty="0" sz="1050" spc="120">
                <a:latin typeface="ＭＳ ゴシック"/>
                <a:cs typeface="ＭＳ ゴシック"/>
              </a:rPr>
              <a:t> </a:t>
            </a:r>
            <a:r>
              <a:rPr dirty="0" sz="1050">
                <a:latin typeface="ＭＳ ゴシック"/>
                <a:cs typeface="ＭＳ ゴシック"/>
              </a:rPr>
              <a:t>for</a:t>
            </a:r>
            <a:r>
              <a:rPr dirty="0" sz="1050" spc="120">
                <a:latin typeface="ＭＳ ゴシック"/>
                <a:cs typeface="ＭＳ ゴシック"/>
              </a:rPr>
              <a:t> </a:t>
            </a:r>
            <a:r>
              <a:rPr dirty="0" sz="1050">
                <a:latin typeface="ＭＳ ゴシック"/>
                <a:cs typeface="ＭＳ ゴシック"/>
              </a:rPr>
              <a:t>Disease</a:t>
            </a:r>
            <a:r>
              <a:rPr dirty="0" sz="1050" spc="125">
                <a:latin typeface="ＭＳ ゴシック"/>
                <a:cs typeface="ＭＳ ゴシック"/>
              </a:rPr>
              <a:t> </a:t>
            </a:r>
            <a:r>
              <a:rPr dirty="0" sz="1050">
                <a:latin typeface="ＭＳ ゴシック"/>
                <a:cs typeface="ＭＳ ゴシック"/>
              </a:rPr>
              <a:t>Control</a:t>
            </a:r>
            <a:r>
              <a:rPr dirty="0" sz="1050" spc="120">
                <a:latin typeface="ＭＳ ゴシック"/>
                <a:cs typeface="ＭＳ ゴシック"/>
              </a:rPr>
              <a:t> </a:t>
            </a:r>
            <a:r>
              <a:rPr dirty="0" sz="1050" spc="-25">
                <a:latin typeface="ＭＳ ゴシック"/>
                <a:cs typeface="ＭＳ ゴシック"/>
              </a:rPr>
              <a:t>and </a:t>
            </a:r>
            <a:r>
              <a:rPr dirty="0" sz="1050" spc="10">
                <a:latin typeface="ＭＳ ゴシック"/>
                <a:cs typeface="ＭＳ ゴシック"/>
              </a:rPr>
              <a:t>Prevention（CDC</a:t>
            </a:r>
            <a:r>
              <a:rPr dirty="0" sz="1050" spc="-520">
                <a:latin typeface="ＭＳ ゴシック"/>
                <a:cs typeface="ＭＳ ゴシック"/>
              </a:rPr>
              <a:t>）</a:t>
            </a:r>
            <a:r>
              <a:rPr dirty="0" sz="1050">
                <a:latin typeface="ＭＳ ゴシック"/>
                <a:cs typeface="ＭＳ ゴシック"/>
              </a:rPr>
              <a:t>、Sleep</a:t>
            </a:r>
            <a:r>
              <a:rPr dirty="0" sz="1050" spc="495">
                <a:latin typeface="ＭＳ ゴシック"/>
                <a:cs typeface="ＭＳ ゴシック"/>
              </a:rPr>
              <a:t> </a:t>
            </a:r>
            <a:r>
              <a:rPr dirty="0" sz="1050">
                <a:latin typeface="ＭＳ ゴシック"/>
                <a:cs typeface="ＭＳ ゴシック"/>
              </a:rPr>
              <a:t>Research</a:t>
            </a:r>
            <a:r>
              <a:rPr dirty="0" sz="1050" spc="-15">
                <a:latin typeface="ＭＳ ゴシック"/>
                <a:cs typeface="ＭＳ ゴシック"/>
              </a:rPr>
              <a:t>  </a:t>
            </a:r>
            <a:r>
              <a:rPr dirty="0" sz="1050">
                <a:latin typeface="ＭＳ ゴシック"/>
                <a:cs typeface="ＭＳ ゴシック"/>
              </a:rPr>
              <a:t>Society（SRS）</a:t>
            </a:r>
            <a:r>
              <a:rPr dirty="0" sz="1050" spc="-5">
                <a:latin typeface="ＭＳ ゴシック"/>
                <a:cs typeface="ＭＳ ゴシック"/>
              </a:rPr>
              <a:t>による睡眠啓発プロジェクト。</a:t>
            </a:r>
            <a:endParaRPr sz="1050">
              <a:latin typeface="ＭＳ ゴシック"/>
              <a:cs typeface="ＭＳ ゴシック"/>
            </a:endParaRPr>
          </a:p>
          <a:p>
            <a:pPr marL="76200" marR="68580" indent="138430">
              <a:lnSpc>
                <a:spcPct val="129600"/>
              </a:lnSpc>
            </a:pPr>
            <a:r>
              <a:rPr dirty="0" sz="1050" spc="30">
                <a:latin typeface="ＭＳ ゴシック"/>
                <a:cs typeface="ＭＳ ゴシック"/>
              </a:rPr>
              <a:t>長期目標を米国における睡眠の改善を促進することとし、一定の睡眠時間を確保する方</a:t>
            </a:r>
            <a:r>
              <a:rPr dirty="0" sz="1050" spc="25">
                <a:latin typeface="ＭＳ ゴシック"/>
                <a:cs typeface="ＭＳ ゴシック"/>
              </a:rPr>
              <a:t>法、交替制勤務者向けの推奨事項、睡眠と嗜好品との関係、睡眠障害等についてのコンテ</a:t>
            </a:r>
            <a:endParaRPr sz="1050">
              <a:latin typeface="ＭＳ ゴシック"/>
              <a:cs typeface="ＭＳ ゴシック"/>
            </a:endParaRPr>
          </a:p>
          <a:p>
            <a:pPr marL="76200" marR="206375">
              <a:lnSpc>
                <a:spcPct val="129600"/>
              </a:lnSpc>
            </a:pPr>
            <a:r>
              <a:rPr dirty="0" sz="1050" spc="30">
                <a:latin typeface="ＭＳ ゴシック"/>
                <a:cs typeface="ＭＳ ゴシック"/>
              </a:rPr>
              <a:t>ンツを提供し、国民の睡眠に対する意識の向上を目指した普及啓発活動が進められている。</a:t>
            </a:r>
            <a:endParaRPr sz="1050">
              <a:latin typeface="ＭＳ ゴシック"/>
              <a:cs typeface="ＭＳ ゴシック"/>
            </a:endParaRPr>
          </a:p>
          <a:p>
            <a:pPr>
              <a:lnSpc>
                <a:spcPct val="100000"/>
              </a:lnSpc>
              <a:spcBef>
                <a:spcPts val="640"/>
              </a:spcBef>
            </a:pPr>
            <a:endParaRPr sz="1050">
              <a:latin typeface="ＭＳ ゴシック"/>
              <a:cs typeface="ＭＳ ゴシック"/>
            </a:endParaRPr>
          </a:p>
          <a:p>
            <a:pPr algn="just" marL="76200">
              <a:lnSpc>
                <a:spcPct val="100000"/>
              </a:lnSpc>
            </a:pPr>
            <a:r>
              <a:rPr dirty="0" sz="1050" b="1">
                <a:latin typeface="ＭＳ ゴシック"/>
                <a:cs typeface="ＭＳ ゴシック"/>
              </a:rPr>
              <a:t>・Sleep</a:t>
            </a:r>
            <a:r>
              <a:rPr dirty="0" sz="1050" spc="440" b="1">
                <a:latin typeface="ＭＳ ゴシック"/>
                <a:cs typeface="ＭＳ ゴシック"/>
              </a:rPr>
              <a:t> </a:t>
            </a:r>
            <a:r>
              <a:rPr dirty="0" sz="1050" b="1">
                <a:latin typeface="ＭＳ ゴシック"/>
                <a:cs typeface="ＭＳ ゴシック"/>
              </a:rPr>
              <a:t>Health</a:t>
            </a:r>
            <a:r>
              <a:rPr dirty="0" sz="1050" spc="445" b="1">
                <a:latin typeface="ＭＳ ゴシック"/>
                <a:cs typeface="ＭＳ ゴシック"/>
              </a:rPr>
              <a:t> </a:t>
            </a:r>
            <a:r>
              <a:rPr dirty="0" sz="1050" b="1">
                <a:latin typeface="ＭＳ ゴシック"/>
                <a:cs typeface="ＭＳ ゴシック"/>
              </a:rPr>
              <a:t>Index</a:t>
            </a:r>
            <a:r>
              <a:rPr dirty="0" baseline="41666" sz="900" b="1">
                <a:latin typeface="ＭＳ ゴシック"/>
                <a:cs typeface="ＭＳ ゴシック"/>
              </a:rPr>
              <a:t>15</a:t>
            </a:r>
            <a:r>
              <a:rPr dirty="0" sz="1050" b="1">
                <a:latin typeface="ＭＳ ゴシック"/>
                <a:cs typeface="ＭＳ ゴシック"/>
              </a:rPr>
              <a:t>を用いた睡眠健康の啓発（米国</a:t>
            </a:r>
            <a:r>
              <a:rPr dirty="0" sz="1050" spc="-50" b="1">
                <a:latin typeface="ＭＳ ゴシック"/>
                <a:cs typeface="ＭＳ ゴシック"/>
              </a:rPr>
              <a:t>）</a:t>
            </a:r>
            <a:endParaRPr sz="1050">
              <a:latin typeface="ＭＳ ゴシック"/>
              <a:cs typeface="ＭＳ ゴシック"/>
            </a:endParaRPr>
          </a:p>
          <a:p>
            <a:pPr algn="just" marL="214629">
              <a:lnSpc>
                <a:spcPct val="100000"/>
              </a:lnSpc>
              <a:spcBef>
                <a:spcPts val="375"/>
              </a:spcBef>
            </a:pPr>
            <a:r>
              <a:rPr dirty="0" sz="1050">
                <a:latin typeface="ＭＳ ゴシック"/>
                <a:cs typeface="ＭＳ ゴシック"/>
              </a:rPr>
              <a:t>National</a:t>
            </a:r>
            <a:r>
              <a:rPr dirty="0" sz="1050" spc="455">
                <a:latin typeface="ＭＳ ゴシック"/>
                <a:cs typeface="ＭＳ ゴシック"/>
              </a:rPr>
              <a:t> </a:t>
            </a:r>
            <a:r>
              <a:rPr dirty="0" sz="1050">
                <a:latin typeface="ＭＳ ゴシック"/>
                <a:cs typeface="ＭＳ ゴシック"/>
              </a:rPr>
              <a:t>Sleep</a:t>
            </a:r>
            <a:r>
              <a:rPr dirty="0" sz="1050" spc="455">
                <a:latin typeface="ＭＳ ゴシック"/>
                <a:cs typeface="ＭＳ ゴシック"/>
              </a:rPr>
              <a:t> </a:t>
            </a:r>
            <a:r>
              <a:rPr dirty="0" sz="1050">
                <a:latin typeface="ＭＳ ゴシック"/>
                <a:cs typeface="ＭＳ ゴシック"/>
              </a:rPr>
              <a:t>Foundation（NSF）</a:t>
            </a:r>
            <a:r>
              <a:rPr dirty="0" sz="1050" spc="-5">
                <a:latin typeface="ＭＳ ゴシック"/>
                <a:cs typeface="ＭＳ ゴシック"/>
              </a:rPr>
              <a:t>による睡眠啓発プロジェクト。</a:t>
            </a:r>
            <a:endParaRPr sz="1050">
              <a:latin typeface="ＭＳ ゴシック"/>
              <a:cs typeface="ＭＳ ゴシック"/>
            </a:endParaRPr>
          </a:p>
          <a:p>
            <a:pPr algn="just" marL="76200" marR="69215" indent="138430">
              <a:lnSpc>
                <a:spcPct val="129600"/>
              </a:lnSpc>
            </a:pPr>
            <a:r>
              <a:rPr dirty="0" sz="1050" spc="15">
                <a:latin typeface="ＭＳ ゴシック"/>
                <a:cs typeface="ＭＳ ゴシック"/>
              </a:rPr>
              <a:t>睡眠時間、睡眠の質、睡眠愁訴に関連する複数の主観的指標得点を包括評価した Sleep Health Index</a:t>
            </a:r>
            <a:r>
              <a:rPr dirty="0" sz="1050" spc="20">
                <a:latin typeface="ＭＳ ゴシック"/>
                <a:cs typeface="ＭＳ ゴシック"/>
              </a:rPr>
              <a:t> （SHI）</a:t>
            </a:r>
            <a:r>
              <a:rPr dirty="0" sz="1050" spc="30">
                <a:latin typeface="ＭＳ ゴシック"/>
                <a:cs typeface="ＭＳ ゴシック"/>
              </a:rPr>
              <a:t>を用い、睡眠に係る環境因子や睡眠障害との関連についての検討を</a:t>
            </a:r>
            <a:r>
              <a:rPr dirty="0" sz="1050" spc="25">
                <a:latin typeface="ＭＳ ゴシック"/>
                <a:cs typeface="ＭＳ ゴシック"/>
              </a:rPr>
              <a:t>行い、睡眠健康増進に資するエビデンス創出に向けた取組が進められている。</a:t>
            </a:r>
            <a:endParaRPr sz="1050">
              <a:latin typeface="ＭＳ ゴシック"/>
              <a:cs typeface="ＭＳ ゴシック"/>
            </a:endParaRPr>
          </a:p>
          <a:p>
            <a:pPr>
              <a:lnSpc>
                <a:spcPct val="100000"/>
              </a:lnSpc>
              <a:spcBef>
                <a:spcPts val="265"/>
              </a:spcBef>
            </a:pPr>
            <a:endParaRPr sz="1050">
              <a:latin typeface="ＭＳ ゴシック"/>
              <a:cs typeface="ＭＳ ゴシック"/>
            </a:endParaRPr>
          </a:p>
          <a:p>
            <a:pPr algn="just" marL="76200" marR="68580" indent="138430">
              <a:lnSpc>
                <a:spcPct val="129600"/>
              </a:lnSpc>
              <a:spcBef>
                <a:spcPts val="5"/>
              </a:spcBef>
            </a:pPr>
            <a:r>
              <a:rPr dirty="0" sz="1050" spc="30">
                <a:latin typeface="ＭＳ ゴシック"/>
                <a:cs typeface="ＭＳ ゴシック"/>
              </a:rPr>
              <a:t>これらの取組は、これまでの睡眠時間を用いた睡眠充足の啓発という単指標啓発モデルから、睡眠障害、アルコール、カフェイン等の嗜好品摂取習慣等も含めた多指標啓発モデルへの発展に繋がるものである。本ガイドで示した良質な睡眠の確保に関する参考事項等</a:t>
            </a:r>
            <a:r>
              <a:rPr dirty="0" sz="1050" spc="25">
                <a:latin typeface="ＭＳ ゴシック"/>
                <a:cs typeface="ＭＳ ゴシック"/>
              </a:rPr>
              <a:t>にも関連している。</a:t>
            </a:r>
            <a:endParaRPr sz="1050">
              <a:latin typeface="ＭＳ ゴシック"/>
              <a:cs typeface="ＭＳ ゴシック"/>
            </a:endParaRPr>
          </a:p>
        </p:txBody>
      </p:sp>
      <p:sp>
        <p:nvSpPr>
          <p:cNvPr id="3" name="object 3"/>
          <p:cNvSpPr/>
          <p:nvPr/>
        </p:nvSpPr>
        <p:spPr>
          <a:xfrm>
            <a:off x="622072" y="8283005"/>
            <a:ext cx="1659889" cy="5715"/>
          </a:xfrm>
          <a:custGeom>
            <a:avLst/>
            <a:gdLst/>
            <a:ahLst/>
            <a:cxnLst/>
            <a:rect l="l" t="t" r="r" b="b"/>
            <a:pathLst>
              <a:path w="1659889" h="5715">
                <a:moveTo>
                  <a:pt x="1659435" y="0"/>
                </a:moveTo>
                <a:lnTo>
                  <a:pt x="0" y="0"/>
                </a:lnTo>
                <a:lnTo>
                  <a:pt x="0" y="5529"/>
                </a:lnTo>
                <a:lnTo>
                  <a:pt x="1659435" y="5529"/>
                </a:lnTo>
                <a:lnTo>
                  <a:pt x="1659435" y="0"/>
                </a:lnTo>
                <a:close/>
              </a:path>
            </a:pathLst>
          </a:custGeom>
          <a:solidFill>
            <a:srgbClr val="000000"/>
          </a:solidFill>
        </p:spPr>
        <p:txBody>
          <a:bodyPr wrap="square" lIns="0" tIns="0" rIns="0" bIns="0" rtlCol="0"/>
          <a:lstStyle/>
          <a:p/>
        </p:txBody>
      </p:sp>
      <p:sp>
        <p:nvSpPr>
          <p:cNvPr id="4" name="object 4"/>
          <p:cNvSpPr txBox="1"/>
          <p:nvPr/>
        </p:nvSpPr>
        <p:spPr>
          <a:xfrm>
            <a:off x="583972" y="8371818"/>
            <a:ext cx="5388610" cy="502284"/>
          </a:xfrm>
          <a:prstGeom prst="rect">
            <a:avLst/>
          </a:prstGeom>
        </p:spPr>
        <p:txBody>
          <a:bodyPr wrap="square" lIns="0" tIns="12065" rIns="0" bIns="0" rtlCol="0" vert="horz">
            <a:spAutoFit/>
          </a:bodyPr>
          <a:lstStyle/>
          <a:p>
            <a:pPr marL="38100" marR="3037205">
              <a:lnSpc>
                <a:spcPct val="111400"/>
              </a:lnSpc>
              <a:spcBef>
                <a:spcPts val="95"/>
              </a:spcBef>
            </a:pPr>
            <a:r>
              <a:rPr dirty="0" baseline="30864" sz="675">
                <a:latin typeface="ＭＳ ゴシック"/>
                <a:cs typeface="ＭＳ ゴシック"/>
              </a:rPr>
              <a:t>14</a:t>
            </a:r>
            <a:r>
              <a:rPr dirty="0" baseline="30864" sz="675" spc="270">
                <a:latin typeface="ＭＳ ゴシック"/>
                <a:cs typeface="ＭＳ ゴシック"/>
              </a:rPr>
              <a:t> </a:t>
            </a:r>
            <a:r>
              <a:rPr dirty="0" sz="700">
                <a:latin typeface="ＭＳ ゴシック"/>
                <a:cs typeface="ＭＳ ゴシック"/>
              </a:rPr>
              <a:t>Healthy</a:t>
            </a:r>
            <a:r>
              <a:rPr dirty="0" sz="700" spc="40">
                <a:latin typeface="ＭＳ ゴシック"/>
                <a:cs typeface="ＭＳ ゴシック"/>
              </a:rPr>
              <a:t> </a:t>
            </a:r>
            <a:r>
              <a:rPr dirty="0" sz="700">
                <a:latin typeface="ＭＳ ゴシック"/>
                <a:cs typeface="ＭＳ ゴシック"/>
              </a:rPr>
              <a:t>Sleep</a:t>
            </a:r>
            <a:r>
              <a:rPr dirty="0" sz="700" spc="35">
                <a:latin typeface="ＭＳ ゴシック"/>
                <a:cs typeface="ＭＳ ゴシック"/>
              </a:rPr>
              <a:t> </a:t>
            </a:r>
            <a:r>
              <a:rPr dirty="0" sz="700" spc="-10">
                <a:latin typeface="ＭＳ ゴシック"/>
                <a:cs typeface="ＭＳ ゴシック"/>
              </a:rPr>
              <a:t>project </a:t>
            </a:r>
            <a:r>
              <a:rPr dirty="0" sz="700">
                <a:latin typeface="ＭＳ ゴシック"/>
                <a:cs typeface="ＭＳ ゴシック"/>
                <a:hlinkClick r:id="rId2"/>
              </a:rPr>
              <a:t>https://sleepeducation.org/get-</a:t>
            </a:r>
            <a:r>
              <a:rPr dirty="0" sz="700" spc="-10">
                <a:latin typeface="ＭＳ ゴシック"/>
                <a:cs typeface="ＭＳ ゴシック"/>
                <a:hlinkClick r:id="rId2"/>
              </a:rPr>
              <a:t>involved/campaigns/</a:t>
            </a:r>
            <a:endParaRPr sz="700">
              <a:latin typeface="ＭＳ ゴシック"/>
              <a:cs typeface="ＭＳ ゴシック"/>
            </a:endParaRPr>
          </a:p>
          <a:p>
            <a:pPr marL="38100" marR="30480">
              <a:lnSpc>
                <a:spcPct val="111400"/>
              </a:lnSpc>
              <a:spcBef>
                <a:spcPts val="10"/>
              </a:spcBef>
            </a:pPr>
            <a:r>
              <a:rPr dirty="0" baseline="30864" sz="675">
                <a:latin typeface="ＭＳ ゴシック"/>
                <a:cs typeface="ＭＳ ゴシック"/>
              </a:rPr>
              <a:t>15</a:t>
            </a:r>
            <a:r>
              <a:rPr dirty="0" baseline="30864" sz="675" spc="277">
                <a:latin typeface="ＭＳ ゴシック"/>
                <a:cs typeface="ＭＳ ゴシック"/>
              </a:rPr>
              <a:t> </a:t>
            </a:r>
            <a:r>
              <a:rPr dirty="0" sz="700">
                <a:latin typeface="ＭＳ ゴシック"/>
                <a:cs typeface="ＭＳ ゴシック"/>
              </a:rPr>
              <a:t>Knutson</a:t>
            </a:r>
            <a:r>
              <a:rPr dirty="0" sz="700" spc="35">
                <a:latin typeface="ＭＳ ゴシック"/>
                <a:cs typeface="ＭＳ ゴシック"/>
              </a:rPr>
              <a:t> </a:t>
            </a:r>
            <a:r>
              <a:rPr dirty="0" sz="700">
                <a:latin typeface="ＭＳ ゴシック"/>
                <a:cs typeface="ＭＳ ゴシック"/>
              </a:rPr>
              <a:t>KL,</a:t>
            </a:r>
            <a:r>
              <a:rPr dirty="0" sz="700" spc="50">
                <a:latin typeface="ＭＳ ゴシック"/>
                <a:cs typeface="ＭＳ ゴシック"/>
              </a:rPr>
              <a:t> </a:t>
            </a:r>
            <a:r>
              <a:rPr dirty="0" sz="700">
                <a:latin typeface="ＭＳ ゴシック"/>
                <a:cs typeface="ＭＳ ゴシック"/>
              </a:rPr>
              <a:t>Phelan</a:t>
            </a:r>
            <a:r>
              <a:rPr dirty="0" sz="700" spc="50">
                <a:latin typeface="ＭＳ ゴシック"/>
                <a:cs typeface="ＭＳ ゴシック"/>
              </a:rPr>
              <a:t> </a:t>
            </a:r>
            <a:r>
              <a:rPr dirty="0" sz="700">
                <a:latin typeface="ＭＳ ゴシック"/>
                <a:cs typeface="ＭＳ ゴシック"/>
              </a:rPr>
              <a:t>J,</a:t>
            </a:r>
            <a:r>
              <a:rPr dirty="0" sz="700" spc="50">
                <a:latin typeface="ＭＳ ゴシック"/>
                <a:cs typeface="ＭＳ ゴシック"/>
              </a:rPr>
              <a:t> </a:t>
            </a:r>
            <a:r>
              <a:rPr dirty="0" sz="700">
                <a:latin typeface="ＭＳ ゴシック"/>
                <a:cs typeface="ＭＳ ゴシック"/>
              </a:rPr>
              <a:t>Paskow</a:t>
            </a:r>
            <a:r>
              <a:rPr dirty="0" sz="700" spc="35">
                <a:latin typeface="ＭＳ ゴシック"/>
                <a:cs typeface="ＭＳ ゴシック"/>
              </a:rPr>
              <a:t> </a:t>
            </a:r>
            <a:r>
              <a:rPr dirty="0" sz="700">
                <a:latin typeface="ＭＳ ゴシック"/>
                <a:cs typeface="ＭＳ ゴシック"/>
              </a:rPr>
              <a:t>MJ,</a:t>
            </a:r>
            <a:r>
              <a:rPr dirty="0" sz="700" spc="50">
                <a:latin typeface="ＭＳ ゴシック"/>
                <a:cs typeface="ＭＳ ゴシック"/>
              </a:rPr>
              <a:t> </a:t>
            </a:r>
            <a:r>
              <a:rPr dirty="0" sz="700">
                <a:latin typeface="ＭＳ ゴシック"/>
                <a:cs typeface="ＭＳ ゴシック"/>
              </a:rPr>
              <a:t>Roach</a:t>
            </a:r>
            <a:r>
              <a:rPr dirty="0" sz="700" spc="50">
                <a:latin typeface="ＭＳ ゴシック"/>
                <a:cs typeface="ＭＳ ゴシック"/>
              </a:rPr>
              <a:t> </a:t>
            </a:r>
            <a:r>
              <a:rPr dirty="0" sz="700">
                <a:latin typeface="ＭＳ ゴシック"/>
                <a:cs typeface="ＭＳ ゴシック"/>
              </a:rPr>
              <a:t>A,</a:t>
            </a:r>
            <a:r>
              <a:rPr dirty="0" sz="700" spc="50">
                <a:latin typeface="ＭＳ ゴシック"/>
                <a:cs typeface="ＭＳ ゴシック"/>
              </a:rPr>
              <a:t> </a:t>
            </a:r>
            <a:r>
              <a:rPr dirty="0" sz="700">
                <a:latin typeface="ＭＳ ゴシック"/>
                <a:cs typeface="ＭＳ ゴシック"/>
              </a:rPr>
              <a:t>Whiton</a:t>
            </a:r>
            <a:r>
              <a:rPr dirty="0" sz="700" spc="45">
                <a:latin typeface="ＭＳ ゴシック"/>
                <a:cs typeface="ＭＳ ゴシック"/>
              </a:rPr>
              <a:t> </a:t>
            </a:r>
            <a:r>
              <a:rPr dirty="0" sz="700">
                <a:latin typeface="ＭＳ ゴシック"/>
                <a:cs typeface="ＭＳ ゴシック"/>
              </a:rPr>
              <a:t>K,</a:t>
            </a:r>
            <a:r>
              <a:rPr dirty="0" sz="700" spc="50">
                <a:latin typeface="ＭＳ ゴシック"/>
                <a:cs typeface="ＭＳ ゴシック"/>
              </a:rPr>
              <a:t> </a:t>
            </a:r>
            <a:r>
              <a:rPr dirty="0" sz="700">
                <a:latin typeface="ＭＳ ゴシック"/>
                <a:cs typeface="ＭＳ ゴシック"/>
              </a:rPr>
              <a:t>Langer</a:t>
            </a:r>
            <a:r>
              <a:rPr dirty="0" sz="700" spc="40">
                <a:latin typeface="ＭＳ ゴシック"/>
                <a:cs typeface="ＭＳ ゴシック"/>
              </a:rPr>
              <a:t> </a:t>
            </a:r>
            <a:r>
              <a:rPr dirty="0" sz="700">
                <a:latin typeface="ＭＳ ゴシック"/>
                <a:cs typeface="ＭＳ ゴシック"/>
              </a:rPr>
              <a:t>G,</a:t>
            </a:r>
            <a:r>
              <a:rPr dirty="0" sz="700" spc="55">
                <a:latin typeface="ＭＳ ゴシック"/>
                <a:cs typeface="ＭＳ ゴシック"/>
              </a:rPr>
              <a:t> </a:t>
            </a:r>
            <a:r>
              <a:rPr dirty="0" sz="700">
                <a:latin typeface="ＭＳ ゴシック"/>
                <a:cs typeface="ＭＳ ゴシック"/>
              </a:rPr>
              <a:t>et</a:t>
            </a:r>
            <a:r>
              <a:rPr dirty="0" sz="700" spc="35">
                <a:latin typeface="ＭＳ ゴシック"/>
                <a:cs typeface="ＭＳ ゴシック"/>
              </a:rPr>
              <a:t> </a:t>
            </a:r>
            <a:r>
              <a:rPr dirty="0" sz="700">
                <a:latin typeface="ＭＳ ゴシック"/>
                <a:cs typeface="ＭＳ ゴシック"/>
              </a:rPr>
              <a:t>al.</a:t>
            </a:r>
            <a:r>
              <a:rPr dirty="0" sz="700" spc="55">
                <a:latin typeface="ＭＳ ゴシック"/>
                <a:cs typeface="ＭＳ ゴシック"/>
              </a:rPr>
              <a:t> </a:t>
            </a:r>
            <a:r>
              <a:rPr dirty="0" sz="700">
                <a:latin typeface="ＭＳ ゴシック"/>
                <a:cs typeface="ＭＳ ゴシック"/>
              </a:rPr>
              <a:t>The</a:t>
            </a:r>
            <a:r>
              <a:rPr dirty="0" sz="700" spc="50">
                <a:latin typeface="ＭＳ ゴシック"/>
                <a:cs typeface="ＭＳ ゴシック"/>
              </a:rPr>
              <a:t> </a:t>
            </a:r>
            <a:r>
              <a:rPr dirty="0" sz="700">
                <a:latin typeface="ＭＳ ゴシック"/>
                <a:cs typeface="ＭＳ ゴシック"/>
              </a:rPr>
              <a:t>National</a:t>
            </a:r>
            <a:r>
              <a:rPr dirty="0" sz="700" spc="50">
                <a:latin typeface="ＭＳ ゴシック"/>
                <a:cs typeface="ＭＳ ゴシック"/>
              </a:rPr>
              <a:t> </a:t>
            </a:r>
            <a:r>
              <a:rPr dirty="0" sz="700">
                <a:latin typeface="ＭＳ ゴシック"/>
                <a:cs typeface="ＭＳ ゴシック"/>
              </a:rPr>
              <a:t>Sleep</a:t>
            </a:r>
            <a:r>
              <a:rPr dirty="0" sz="700" spc="50">
                <a:latin typeface="ＭＳ ゴシック"/>
                <a:cs typeface="ＭＳ ゴシック"/>
              </a:rPr>
              <a:t> </a:t>
            </a:r>
            <a:r>
              <a:rPr dirty="0" sz="700">
                <a:latin typeface="ＭＳ ゴシック"/>
                <a:cs typeface="ＭＳ ゴシック"/>
              </a:rPr>
              <a:t>Foundation's</a:t>
            </a:r>
            <a:r>
              <a:rPr dirty="0" sz="700" spc="35">
                <a:latin typeface="ＭＳ ゴシック"/>
                <a:cs typeface="ＭＳ ゴシック"/>
              </a:rPr>
              <a:t> </a:t>
            </a:r>
            <a:r>
              <a:rPr dirty="0" sz="700">
                <a:latin typeface="ＭＳ ゴシック"/>
                <a:cs typeface="ＭＳ ゴシック"/>
              </a:rPr>
              <a:t>Sleep</a:t>
            </a:r>
            <a:r>
              <a:rPr dirty="0" sz="700" spc="40">
                <a:latin typeface="ＭＳ ゴシック"/>
                <a:cs typeface="ＭＳ ゴシック"/>
              </a:rPr>
              <a:t> </a:t>
            </a:r>
            <a:r>
              <a:rPr dirty="0" sz="700" spc="-10">
                <a:latin typeface="ＭＳ ゴシック"/>
                <a:cs typeface="ＭＳ ゴシック"/>
              </a:rPr>
              <a:t>Health </a:t>
            </a:r>
            <a:r>
              <a:rPr dirty="0" sz="700">
                <a:latin typeface="ＭＳ ゴシック"/>
                <a:cs typeface="ＭＳ ゴシック"/>
              </a:rPr>
              <a:t>Index.</a:t>
            </a:r>
            <a:r>
              <a:rPr dirty="0" sz="700" spc="100">
                <a:latin typeface="ＭＳ ゴシック"/>
                <a:cs typeface="ＭＳ ゴシック"/>
              </a:rPr>
              <a:t> </a:t>
            </a:r>
            <a:r>
              <a:rPr dirty="0" sz="700">
                <a:latin typeface="ＭＳ ゴシック"/>
                <a:cs typeface="ＭＳ ゴシック"/>
              </a:rPr>
              <a:t>Sleep</a:t>
            </a:r>
            <a:r>
              <a:rPr dirty="0" sz="700" spc="100">
                <a:latin typeface="ＭＳ ゴシック"/>
                <a:cs typeface="ＭＳ ゴシック"/>
              </a:rPr>
              <a:t> </a:t>
            </a:r>
            <a:r>
              <a:rPr dirty="0" sz="700">
                <a:latin typeface="ＭＳ ゴシック"/>
                <a:cs typeface="ＭＳ ゴシック"/>
              </a:rPr>
              <a:t>Health.</a:t>
            </a:r>
            <a:r>
              <a:rPr dirty="0" sz="700" spc="85">
                <a:latin typeface="ＭＳ ゴシック"/>
                <a:cs typeface="ＭＳ ゴシック"/>
              </a:rPr>
              <a:t> </a:t>
            </a:r>
            <a:r>
              <a:rPr dirty="0" sz="700">
                <a:latin typeface="ＭＳ ゴシック"/>
                <a:cs typeface="ＭＳ ゴシック"/>
              </a:rPr>
              <a:t>2017;3(4):234-</a:t>
            </a:r>
            <a:r>
              <a:rPr dirty="0" sz="700" spc="-20">
                <a:latin typeface="ＭＳ ゴシック"/>
                <a:cs typeface="ＭＳ ゴシック"/>
              </a:rPr>
              <a:t>240.</a:t>
            </a:r>
            <a:endParaRPr sz="700">
              <a:latin typeface="ＭＳ ゴシック"/>
              <a:cs typeface="ＭＳ ゴシック"/>
            </a:endParaRPr>
          </a:p>
        </p:txBody>
      </p:sp>
      <p:sp>
        <p:nvSpPr>
          <p:cNvPr id="5" name="object 5"/>
          <p:cNvSpPr txBox="1"/>
          <p:nvPr/>
        </p:nvSpPr>
        <p:spPr>
          <a:xfrm>
            <a:off x="3325812" y="9057623"/>
            <a:ext cx="221615" cy="160020"/>
          </a:xfrm>
          <a:prstGeom prst="rect">
            <a:avLst/>
          </a:prstGeom>
        </p:spPr>
        <p:txBody>
          <a:bodyPr wrap="square" lIns="0" tIns="0" rIns="0" bIns="0" rtlCol="0" vert="horz">
            <a:spAutoFit/>
          </a:bodyPr>
          <a:lstStyle/>
          <a:p>
            <a:pPr marL="38100">
              <a:lnSpc>
                <a:spcPts val="1135"/>
              </a:lnSpc>
            </a:pPr>
            <a:r>
              <a:rPr dirty="0" sz="950" spc="-25">
                <a:latin typeface="游明朝"/>
                <a:cs typeface="游明朝"/>
              </a:rPr>
              <a:t>45</a:t>
            </a:r>
            <a:endParaRPr sz="950">
              <a:latin typeface="游明朝"/>
              <a:cs typeface="游明朝"/>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25812" y="9057623"/>
            <a:ext cx="221615" cy="160020"/>
          </a:xfrm>
          <a:prstGeom prst="rect">
            <a:avLst/>
          </a:prstGeom>
        </p:spPr>
        <p:txBody>
          <a:bodyPr wrap="square" lIns="0" tIns="0" rIns="0" bIns="0" rtlCol="0" vert="horz">
            <a:spAutoFit/>
          </a:bodyPr>
          <a:lstStyle/>
          <a:p>
            <a:pPr marL="38100">
              <a:lnSpc>
                <a:spcPts val="1135"/>
              </a:lnSpc>
            </a:pPr>
            <a:r>
              <a:rPr dirty="0" sz="950" spc="-25">
                <a:latin typeface="游明朝"/>
                <a:cs typeface="游明朝"/>
              </a:rPr>
              <a:t>46</a:t>
            </a:r>
            <a:endParaRPr sz="950">
              <a:latin typeface="游明朝"/>
              <a:cs typeface="游明朝"/>
            </a:endParaRPr>
          </a:p>
        </p:txBody>
      </p:sp>
      <p:sp>
        <p:nvSpPr>
          <p:cNvPr id="2" name="object 2"/>
          <p:cNvSpPr txBox="1"/>
          <p:nvPr/>
        </p:nvSpPr>
        <p:spPr>
          <a:xfrm>
            <a:off x="609372" y="831935"/>
            <a:ext cx="5711190" cy="3632835"/>
          </a:xfrm>
          <a:prstGeom prst="rect">
            <a:avLst/>
          </a:prstGeom>
        </p:spPr>
        <p:txBody>
          <a:bodyPr wrap="square" lIns="0" tIns="17145" rIns="0" bIns="0" rtlCol="0" vert="horz">
            <a:spAutoFit/>
          </a:bodyPr>
          <a:lstStyle/>
          <a:p>
            <a:pPr algn="ctr" marR="62865">
              <a:lnSpc>
                <a:spcPct val="100000"/>
              </a:lnSpc>
              <a:spcBef>
                <a:spcPts val="135"/>
              </a:spcBef>
            </a:pPr>
            <a:r>
              <a:rPr dirty="0" sz="1050" spc="-10" b="1">
                <a:latin typeface="ＭＳ ゴシック"/>
                <a:cs typeface="ＭＳ ゴシック"/>
              </a:rPr>
              <a:t>その他の関連情報</a:t>
            </a:r>
            <a:endParaRPr sz="1050">
              <a:latin typeface="ＭＳ ゴシック"/>
              <a:cs typeface="ＭＳ ゴシック"/>
            </a:endParaRPr>
          </a:p>
          <a:p>
            <a:pPr>
              <a:lnSpc>
                <a:spcPct val="100000"/>
              </a:lnSpc>
              <a:spcBef>
                <a:spcPts val="894"/>
              </a:spcBef>
            </a:pPr>
            <a:endParaRPr sz="1050">
              <a:latin typeface="ＭＳ ゴシック"/>
              <a:cs typeface="ＭＳ ゴシック"/>
            </a:endParaRPr>
          </a:p>
          <a:p>
            <a:pPr marL="12700">
              <a:lnSpc>
                <a:spcPct val="100000"/>
              </a:lnSpc>
            </a:pPr>
            <a:r>
              <a:rPr dirty="0" sz="1050">
                <a:latin typeface="ＭＳ ゴシック"/>
                <a:cs typeface="ＭＳ ゴシック"/>
              </a:rPr>
              <a:t>○「</a:t>
            </a:r>
            <a:r>
              <a:rPr dirty="0" sz="1050" b="1">
                <a:latin typeface="ＭＳ ゴシック"/>
                <a:cs typeface="ＭＳ ゴシック"/>
              </a:rPr>
              <a:t>e</a:t>
            </a:r>
            <a:r>
              <a:rPr dirty="0" sz="1050" spc="-5" b="1">
                <a:latin typeface="ＭＳ ゴシック"/>
                <a:cs typeface="ＭＳ ゴシック"/>
              </a:rPr>
              <a:t>-ヘルスネット」について</a:t>
            </a:r>
            <a:endParaRPr sz="1050">
              <a:latin typeface="ＭＳ ゴシック"/>
              <a:cs typeface="ＭＳ ゴシック"/>
            </a:endParaRPr>
          </a:p>
          <a:p>
            <a:pPr marL="12700" marR="5080" indent="138430">
              <a:lnSpc>
                <a:spcPts val="1820"/>
              </a:lnSpc>
              <a:spcBef>
                <a:spcPts val="140"/>
              </a:spcBef>
            </a:pPr>
            <a:r>
              <a:rPr dirty="0" u="sng" sz="1050" spc="25">
                <a:uFill>
                  <a:solidFill>
                    <a:srgbClr val="000000"/>
                  </a:solidFill>
                </a:uFill>
                <a:latin typeface="ＭＳ ゴシック"/>
                <a:cs typeface="ＭＳ ゴシック"/>
              </a:rPr>
              <a:t>国民を対象</a:t>
            </a:r>
            <a:r>
              <a:rPr dirty="0" u="none" sz="1050" spc="5">
                <a:latin typeface="ＭＳ ゴシック"/>
                <a:cs typeface="ＭＳ ゴシック"/>
              </a:rPr>
              <a:t>とした健康づくりに関する情報発信サイト。特定健診・特定保健指導制度の実</a:t>
            </a:r>
            <a:r>
              <a:rPr dirty="0" u="none" sz="1050" spc="30">
                <a:latin typeface="ＭＳ ゴシック"/>
                <a:cs typeface="ＭＳ ゴシック"/>
              </a:rPr>
              <a:t>施等に伴い、国民の生活習慣の改善を行うため、科学的知見に基づく正しい情報について、国民への発信・提供を行っている。</a:t>
            </a:r>
            <a:endParaRPr sz="1050">
              <a:latin typeface="ＭＳ ゴシック"/>
              <a:cs typeface="ＭＳ ゴシック"/>
            </a:endParaRPr>
          </a:p>
          <a:p>
            <a:pPr marL="12700">
              <a:lnSpc>
                <a:spcPct val="100000"/>
              </a:lnSpc>
              <a:spcBef>
                <a:spcPts val="390"/>
              </a:spcBef>
            </a:pPr>
            <a:r>
              <a:rPr dirty="0" sz="1050" spc="-10">
                <a:latin typeface="ＭＳ ゴシック"/>
                <a:cs typeface="ＭＳ ゴシック"/>
              </a:rPr>
              <a:t>（URL）</a:t>
            </a:r>
            <a:endParaRPr sz="1050">
              <a:latin typeface="ＭＳ ゴシック"/>
              <a:cs typeface="ＭＳ ゴシック"/>
            </a:endParaRPr>
          </a:p>
          <a:p>
            <a:pPr marL="12700">
              <a:lnSpc>
                <a:spcPct val="100000"/>
              </a:lnSpc>
              <a:spcBef>
                <a:spcPts val="555"/>
              </a:spcBef>
            </a:pPr>
            <a:r>
              <a:rPr dirty="0" sz="1050">
                <a:latin typeface="ＭＳ ゴシック"/>
                <a:cs typeface="ＭＳ ゴシック"/>
                <a:hlinkClick r:id="rId2"/>
              </a:rPr>
              <a:t>http://www.e-</a:t>
            </a:r>
            <a:r>
              <a:rPr dirty="0" sz="1050" spc="-10">
                <a:latin typeface="ＭＳ ゴシック"/>
                <a:cs typeface="ＭＳ ゴシック"/>
                <a:hlinkClick r:id="rId2"/>
              </a:rPr>
              <a:t>healthnet.mhlw.go.jp/</a:t>
            </a:r>
            <a:endParaRPr sz="1050">
              <a:latin typeface="ＭＳ ゴシック"/>
              <a:cs typeface="ＭＳ ゴシック"/>
            </a:endParaRPr>
          </a:p>
          <a:p>
            <a:pPr>
              <a:lnSpc>
                <a:spcPct val="100000"/>
              </a:lnSpc>
              <a:spcBef>
                <a:spcPts val="1000"/>
              </a:spcBef>
            </a:pPr>
            <a:endParaRPr sz="1050">
              <a:latin typeface="ＭＳ ゴシック"/>
              <a:cs typeface="ＭＳ ゴシック"/>
            </a:endParaRPr>
          </a:p>
          <a:p>
            <a:pPr marL="12700">
              <a:lnSpc>
                <a:spcPct val="100000"/>
              </a:lnSpc>
            </a:pPr>
            <a:r>
              <a:rPr dirty="0" sz="1050">
                <a:latin typeface="ＭＳ ゴシック"/>
                <a:cs typeface="ＭＳ ゴシック"/>
              </a:rPr>
              <a:t>○「</a:t>
            </a:r>
            <a:r>
              <a:rPr dirty="0" sz="1050" b="1">
                <a:latin typeface="ＭＳ ゴシック"/>
                <a:cs typeface="ＭＳ ゴシック"/>
              </a:rPr>
              <a:t>e</a:t>
            </a:r>
            <a:r>
              <a:rPr dirty="0" sz="1050" spc="-5" b="1">
                <a:latin typeface="ＭＳ ゴシック"/>
                <a:cs typeface="ＭＳ ゴシック"/>
              </a:rPr>
              <a:t>-健康づくりネット」について</a:t>
            </a:r>
            <a:endParaRPr sz="1050">
              <a:latin typeface="ＭＳ ゴシック"/>
              <a:cs typeface="ＭＳ ゴシック"/>
            </a:endParaRPr>
          </a:p>
          <a:p>
            <a:pPr algn="just" marL="12700" marR="74930" indent="138430">
              <a:lnSpc>
                <a:spcPct val="144000"/>
              </a:lnSpc>
              <a:spcBef>
                <a:spcPts val="10"/>
              </a:spcBef>
            </a:pPr>
            <a:r>
              <a:rPr dirty="0" u="sng" sz="1050" spc="30">
                <a:uFill>
                  <a:solidFill>
                    <a:srgbClr val="000000"/>
                  </a:solidFill>
                </a:uFill>
                <a:latin typeface="ＭＳ ゴシック"/>
                <a:cs typeface="ＭＳ ゴシック"/>
              </a:rPr>
              <a:t>自治体等の健康づくり担当者を対象</a:t>
            </a:r>
            <a:r>
              <a:rPr dirty="0" u="none" sz="1050" spc="5">
                <a:latin typeface="ＭＳ ゴシック"/>
                <a:cs typeface="ＭＳ ゴシック"/>
              </a:rPr>
              <a:t>とした健康づくりに関する情報発信サイト。地方自治</a:t>
            </a:r>
            <a:r>
              <a:rPr dirty="0" u="none" sz="1050" spc="-15">
                <a:latin typeface="ＭＳ ゴシック"/>
                <a:cs typeface="ＭＳ ゴシック"/>
              </a:rPr>
              <a:t>体や企業・団体等で健康づくりの取組を検討・実施されている方々の業務支援や人材育成支援を目的に、健康づくりのポイントや参考となる事例・学習教材・解説書付きの支援ツール</a:t>
            </a:r>
            <a:r>
              <a:rPr dirty="0" u="none" sz="1050" spc="30">
                <a:latin typeface="ＭＳ ゴシック"/>
                <a:cs typeface="ＭＳ ゴシック"/>
              </a:rPr>
              <a:t>等を紹介している。</a:t>
            </a:r>
            <a:endParaRPr sz="1050">
              <a:latin typeface="ＭＳ ゴシック"/>
              <a:cs typeface="ＭＳ ゴシック"/>
            </a:endParaRPr>
          </a:p>
          <a:p>
            <a:pPr marL="12700">
              <a:lnSpc>
                <a:spcPct val="100000"/>
              </a:lnSpc>
              <a:spcBef>
                <a:spcPts val="555"/>
              </a:spcBef>
            </a:pPr>
            <a:r>
              <a:rPr dirty="0" sz="1050" spc="-10">
                <a:latin typeface="ＭＳ ゴシック"/>
                <a:cs typeface="ＭＳ ゴシック"/>
              </a:rPr>
              <a:t>（URL）</a:t>
            </a:r>
            <a:endParaRPr sz="1050">
              <a:latin typeface="ＭＳ ゴシック"/>
              <a:cs typeface="ＭＳ ゴシック"/>
            </a:endParaRPr>
          </a:p>
          <a:p>
            <a:pPr marL="12700">
              <a:lnSpc>
                <a:spcPct val="100000"/>
              </a:lnSpc>
              <a:spcBef>
                <a:spcPts val="545"/>
              </a:spcBef>
            </a:pPr>
            <a:r>
              <a:rPr dirty="0" sz="1050">
                <a:latin typeface="ＭＳ ゴシック"/>
                <a:cs typeface="ＭＳ ゴシック"/>
                <a:hlinkClick r:id="rId3"/>
              </a:rPr>
              <a:t>https://e-</a:t>
            </a:r>
            <a:r>
              <a:rPr dirty="0" sz="1050" spc="-10">
                <a:latin typeface="ＭＳ ゴシック"/>
                <a:cs typeface="ＭＳ ゴシック"/>
                <a:hlinkClick r:id="rId3"/>
              </a:rPr>
              <a:t>kennet.mhlw.go.jp/</a:t>
            </a:r>
            <a:endParaRPr sz="1050">
              <a:latin typeface="ＭＳ ゴシック"/>
              <a:cs typeface="ＭＳ ゴシック"/>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p:nvPr/>
        </p:nvSpPr>
        <p:spPr>
          <a:xfrm>
            <a:off x="3325812" y="9057623"/>
            <a:ext cx="221615" cy="160020"/>
          </a:xfrm>
          <a:prstGeom prst="rect">
            <a:avLst/>
          </a:prstGeom>
        </p:spPr>
        <p:txBody>
          <a:bodyPr wrap="square" lIns="0" tIns="0" rIns="0" bIns="0" rtlCol="0" vert="horz">
            <a:spAutoFit/>
          </a:bodyPr>
          <a:lstStyle/>
          <a:p>
            <a:pPr marL="38100">
              <a:lnSpc>
                <a:spcPts val="1135"/>
              </a:lnSpc>
            </a:pPr>
            <a:r>
              <a:rPr dirty="0" sz="950" spc="-25">
                <a:latin typeface="游明朝"/>
                <a:cs typeface="游明朝"/>
              </a:rPr>
              <a:t>47</a:t>
            </a:r>
            <a:endParaRPr sz="950">
              <a:latin typeface="游明朝"/>
              <a:cs typeface="游明朝"/>
            </a:endParaRPr>
          </a:p>
        </p:txBody>
      </p:sp>
      <p:sp>
        <p:nvSpPr>
          <p:cNvPr id="2" name="object 2"/>
          <p:cNvSpPr txBox="1"/>
          <p:nvPr/>
        </p:nvSpPr>
        <p:spPr>
          <a:xfrm>
            <a:off x="1392031" y="1009663"/>
            <a:ext cx="4857750" cy="847725"/>
          </a:xfrm>
          <a:prstGeom prst="rect">
            <a:avLst/>
          </a:prstGeom>
        </p:spPr>
        <p:txBody>
          <a:bodyPr wrap="square" lIns="0" tIns="12065" rIns="0" bIns="0" rtlCol="0" vert="horz">
            <a:spAutoFit/>
          </a:bodyPr>
          <a:lstStyle/>
          <a:p>
            <a:pPr marL="1631314" marR="788670" indent="-1619250">
              <a:lnSpc>
                <a:spcPct val="109600"/>
              </a:lnSpc>
              <a:spcBef>
                <a:spcPts val="95"/>
              </a:spcBef>
            </a:pPr>
            <a:r>
              <a:rPr dirty="0" sz="1250" spc="-5" b="1">
                <a:latin typeface="ＭＳ ゴシック"/>
                <a:cs typeface="ＭＳ ゴシック"/>
              </a:rPr>
              <a:t>「健康づくりのための睡眠指針の改訂に関する検討会」</a:t>
            </a:r>
            <a:r>
              <a:rPr dirty="0" sz="1250" spc="-10" b="1">
                <a:latin typeface="ＭＳ ゴシック"/>
                <a:cs typeface="ＭＳ ゴシック"/>
              </a:rPr>
              <a:t>構成員名簿</a:t>
            </a:r>
            <a:endParaRPr sz="1250">
              <a:latin typeface="ＭＳ ゴシック"/>
              <a:cs typeface="ＭＳ ゴシック"/>
            </a:endParaRPr>
          </a:p>
          <a:p>
            <a:pPr>
              <a:lnSpc>
                <a:spcPct val="100000"/>
              </a:lnSpc>
              <a:spcBef>
                <a:spcPts val="295"/>
              </a:spcBef>
            </a:pPr>
            <a:endParaRPr sz="1250">
              <a:latin typeface="ＭＳ ゴシック"/>
              <a:cs typeface="ＭＳ ゴシック"/>
            </a:endParaRPr>
          </a:p>
          <a:p>
            <a:pPr algn="r" marR="5080">
              <a:lnSpc>
                <a:spcPct val="100000"/>
              </a:lnSpc>
            </a:pPr>
            <a:r>
              <a:rPr dirty="0" sz="1050">
                <a:latin typeface="ＭＳ ゴシック"/>
                <a:cs typeface="ＭＳ ゴシック"/>
              </a:rPr>
              <a:t>（敬称略・五十音順</a:t>
            </a:r>
            <a:r>
              <a:rPr dirty="0" sz="1050" spc="-50">
                <a:latin typeface="ＭＳ ゴシック"/>
                <a:cs typeface="ＭＳ ゴシック"/>
              </a:rPr>
              <a:t>）</a:t>
            </a:r>
            <a:endParaRPr sz="1050">
              <a:latin typeface="ＭＳ ゴシック"/>
              <a:cs typeface="ＭＳ ゴシック"/>
            </a:endParaRPr>
          </a:p>
        </p:txBody>
      </p:sp>
      <p:graphicFrame>
        <p:nvGraphicFramePr>
          <p:cNvPr id="3" name="object 3"/>
          <p:cNvGraphicFramePr>
            <a:graphicFrameLocks noGrp="1"/>
          </p:cNvGraphicFramePr>
          <p:nvPr/>
        </p:nvGraphicFramePr>
        <p:xfrm>
          <a:off x="728836" y="2112597"/>
          <a:ext cx="5601335" cy="3036570"/>
        </p:xfrm>
        <a:graphic>
          <a:graphicData uri="http://schemas.openxmlformats.org/drawingml/2006/table">
            <a:tbl>
              <a:tblPr firstRow="1" bandRow="1">
                <a:tableStyleId>{2D5ABB26-0587-4C30-8999-92F81FD0307C}</a:tableStyleId>
              </a:tblPr>
              <a:tblGrid>
                <a:gridCol w="507365"/>
                <a:gridCol w="622300"/>
                <a:gridCol w="4395470"/>
              </a:tblGrid>
              <a:tr h="172720">
                <a:tc>
                  <a:txBody>
                    <a:bodyPr/>
                    <a:lstStyle/>
                    <a:p>
                      <a:pPr algn="r" marR="52705">
                        <a:lnSpc>
                          <a:spcPts val="1145"/>
                        </a:lnSpc>
                      </a:pPr>
                      <a:r>
                        <a:rPr dirty="0" sz="1050" spc="-20">
                          <a:latin typeface="ＭＳ ゴシック"/>
                          <a:cs typeface="ＭＳ ゴシック"/>
                        </a:rPr>
                        <a:t>〇内村</a:t>
                      </a:r>
                      <a:endParaRPr sz="1050">
                        <a:latin typeface="ＭＳ ゴシック"/>
                        <a:cs typeface="ＭＳ ゴシック"/>
                      </a:endParaRPr>
                    </a:p>
                  </a:txBody>
                  <a:tcPr marL="0" marR="0" marB="0" marT="0"/>
                </a:tc>
                <a:tc>
                  <a:txBody>
                    <a:bodyPr/>
                    <a:lstStyle/>
                    <a:p>
                      <a:pPr marL="76835">
                        <a:lnSpc>
                          <a:spcPts val="1145"/>
                        </a:lnSpc>
                      </a:pPr>
                      <a:r>
                        <a:rPr dirty="0" sz="1050" spc="-25">
                          <a:latin typeface="ＭＳ ゴシック"/>
                          <a:cs typeface="ＭＳ ゴシック"/>
                        </a:rPr>
                        <a:t>直尚</a:t>
                      </a:r>
                      <a:endParaRPr sz="1050">
                        <a:latin typeface="ＭＳ ゴシック"/>
                        <a:cs typeface="ＭＳ ゴシック"/>
                      </a:endParaRPr>
                    </a:p>
                  </a:txBody>
                  <a:tcPr marL="0" marR="0" marB="0" marT="0"/>
                </a:tc>
                <a:tc>
                  <a:txBody>
                    <a:bodyPr/>
                    <a:lstStyle/>
                    <a:p>
                      <a:pPr marL="146050">
                        <a:lnSpc>
                          <a:spcPts val="1145"/>
                        </a:lnSpc>
                      </a:pPr>
                      <a:r>
                        <a:rPr dirty="0" sz="1050" spc="-5">
                          <a:latin typeface="ＭＳ ゴシック"/>
                          <a:cs typeface="ＭＳ ゴシック"/>
                        </a:rPr>
                        <a:t>久留米大学学長、日本睡眠学会理事長</a:t>
                      </a:r>
                      <a:endParaRPr sz="1050">
                        <a:latin typeface="ＭＳ ゴシック"/>
                        <a:cs typeface="ＭＳ ゴシック"/>
                      </a:endParaRPr>
                    </a:p>
                  </a:txBody>
                  <a:tcPr marL="0" marR="0" marB="0" marT="0"/>
                </a:tc>
              </a:tr>
              <a:tr h="207010">
                <a:tc>
                  <a:txBody>
                    <a:bodyPr/>
                    <a:lstStyle/>
                    <a:p>
                      <a:pPr algn="r" marR="52705">
                        <a:lnSpc>
                          <a:spcPct val="100000"/>
                        </a:lnSpc>
                        <a:spcBef>
                          <a:spcPts val="155"/>
                        </a:spcBef>
                      </a:pPr>
                      <a:r>
                        <a:rPr dirty="0" sz="1050" spc="-25">
                          <a:latin typeface="ＭＳ ゴシック"/>
                          <a:cs typeface="ＭＳ ゴシック"/>
                        </a:rPr>
                        <a:t>大神</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0">
                          <a:latin typeface="ＭＳ ゴシック"/>
                          <a:cs typeface="ＭＳ ゴシック"/>
                        </a:rPr>
                        <a:t>あゆみ</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5">
                          <a:latin typeface="ＭＳ ゴシック"/>
                          <a:cs typeface="ＭＳ ゴシック"/>
                        </a:rPr>
                        <a:t>大神労働衛生コンサルタント事務所  代表</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小賀</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50">
                          <a:latin typeface="ＭＳ ゴシック"/>
                          <a:cs typeface="ＭＳ ゴシック"/>
                        </a:rPr>
                        <a:t>徹</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5">
                          <a:latin typeface="ＭＳ ゴシック"/>
                          <a:cs typeface="ＭＳ ゴシック"/>
                        </a:rPr>
                        <a:t>川崎医科大学  呼吸器内科学  主任教授</a:t>
                      </a:r>
                      <a:endParaRPr sz="1050">
                        <a:latin typeface="ＭＳ ゴシック"/>
                        <a:cs typeface="ＭＳ ゴシック"/>
                      </a:endParaRPr>
                    </a:p>
                  </a:txBody>
                  <a:tcPr marL="0" marR="0" marB="0" marT="19685"/>
                </a:tc>
              </a:tr>
              <a:tr h="207010">
                <a:tc>
                  <a:txBody>
                    <a:bodyPr/>
                    <a:lstStyle/>
                    <a:p>
                      <a:pPr algn="r" marR="69215">
                        <a:lnSpc>
                          <a:spcPct val="100000"/>
                        </a:lnSpc>
                        <a:spcBef>
                          <a:spcPts val="155"/>
                        </a:spcBef>
                      </a:pPr>
                      <a:r>
                        <a:rPr dirty="0" sz="1050" spc="-25">
                          <a:latin typeface="ＭＳ ゴシック"/>
                          <a:cs typeface="ＭＳ ゴシック"/>
                        </a:rPr>
                        <a:t>尾崎</a:t>
                      </a:r>
                      <a:endParaRPr sz="1050">
                        <a:latin typeface="ＭＳ ゴシック"/>
                        <a:cs typeface="ＭＳ ゴシック"/>
                      </a:endParaRPr>
                    </a:p>
                  </a:txBody>
                  <a:tcPr marL="0" marR="0" marB="0" marT="19685"/>
                </a:tc>
                <a:tc>
                  <a:txBody>
                    <a:bodyPr/>
                    <a:lstStyle/>
                    <a:p>
                      <a:pPr marL="60325">
                        <a:lnSpc>
                          <a:spcPct val="100000"/>
                        </a:lnSpc>
                        <a:spcBef>
                          <a:spcPts val="155"/>
                        </a:spcBef>
                      </a:pPr>
                      <a:r>
                        <a:rPr dirty="0" sz="1050" spc="-25">
                          <a:latin typeface="ＭＳ ゴシック"/>
                          <a:cs typeface="ＭＳ ゴシック"/>
                        </a:rPr>
                        <a:t>章子</a:t>
                      </a:r>
                      <a:endParaRPr sz="1050">
                        <a:latin typeface="ＭＳ ゴシック"/>
                        <a:cs typeface="ＭＳ ゴシック"/>
                      </a:endParaRPr>
                    </a:p>
                  </a:txBody>
                  <a:tcPr marL="0" marR="0" marB="0" marT="19685"/>
                </a:tc>
                <a:tc>
                  <a:txBody>
                    <a:bodyPr/>
                    <a:lstStyle/>
                    <a:p>
                      <a:pPr marL="129539">
                        <a:lnSpc>
                          <a:spcPct val="100000"/>
                        </a:lnSpc>
                        <a:spcBef>
                          <a:spcPts val="155"/>
                        </a:spcBef>
                      </a:pPr>
                      <a:r>
                        <a:rPr dirty="0" sz="1050" spc="-5">
                          <a:latin typeface="ＭＳ ゴシック"/>
                          <a:cs typeface="ＭＳ ゴシック"/>
                        </a:rPr>
                        <a:t>東北大学 大学院医学系研究科・医学部 保健学専攻 基礎・健康開発</a:t>
                      </a:r>
                      <a:endParaRPr sz="1050">
                        <a:latin typeface="ＭＳ ゴシック"/>
                        <a:cs typeface="ＭＳ ゴシック"/>
                      </a:endParaRPr>
                    </a:p>
                  </a:txBody>
                  <a:tcPr marL="0" marR="0" marB="0" marT="19685"/>
                </a:tc>
              </a:tr>
              <a:tr h="207010">
                <a:tc>
                  <a:txBody>
                    <a:bodyPr/>
                    <a:lstStyle/>
                    <a:p>
                      <a:pPr>
                        <a:lnSpc>
                          <a:spcPct val="100000"/>
                        </a:lnSpc>
                      </a:pPr>
                      <a:endParaRPr sz="1100">
                        <a:latin typeface="Times New Roman"/>
                        <a:cs typeface="Times New Roman"/>
                      </a:endParaRPr>
                    </a:p>
                  </a:txBody>
                  <a:tcPr marL="0" marR="0" marB="0" marT="0"/>
                </a:tc>
                <a:tc>
                  <a:txBody>
                    <a:bodyPr/>
                    <a:lstStyle/>
                    <a:p>
                      <a:pPr>
                        <a:lnSpc>
                          <a:spcPct val="100000"/>
                        </a:lnSpc>
                      </a:pPr>
                      <a:endParaRPr sz="1100">
                        <a:latin typeface="Times New Roman"/>
                        <a:cs typeface="Times New Roman"/>
                      </a:endParaRPr>
                    </a:p>
                  </a:txBody>
                  <a:tcPr marL="0" marR="0" marB="0" marT="0"/>
                </a:tc>
                <a:tc>
                  <a:txBody>
                    <a:bodyPr/>
                    <a:lstStyle/>
                    <a:p>
                      <a:pPr marL="129539">
                        <a:lnSpc>
                          <a:spcPct val="100000"/>
                        </a:lnSpc>
                        <a:spcBef>
                          <a:spcPts val="155"/>
                        </a:spcBef>
                      </a:pPr>
                      <a:r>
                        <a:rPr dirty="0" sz="1050" spc="5">
                          <a:latin typeface="ＭＳ ゴシック"/>
                          <a:cs typeface="ＭＳ ゴシック"/>
                        </a:rPr>
                        <a:t>看護学講座 老年・在宅看護学分野 教授</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兼板</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5">
                          <a:latin typeface="ＭＳ ゴシック"/>
                          <a:cs typeface="ＭＳ ゴシック"/>
                        </a:rPr>
                        <a:t>佳孝</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5">
                          <a:latin typeface="ＭＳ ゴシック"/>
                          <a:cs typeface="ＭＳ ゴシック"/>
                        </a:rPr>
                        <a:t>日本大学医学部社会医学系公衆衛生学分野  教授</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加茂</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0">
                          <a:latin typeface="ＭＳ ゴシック"/>
                          <a:cs typeface="ＭＳ ゴシック"/>
                        </a:rPr>
                        <a:t>登志子</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35">
                          <a:latin typeface="ＭＳ ゴシック"/>
                          <a:cs typeface="ＭＳ ゴシック"/>
                        </a:rPr>
                        <a:t>若松町こころとひふのクリニック  </a:t>
                      </a:r>
                      <a:r>
                        <a:rPr dirty="0" sz="1050">
                          <a:latin typeface="ＭＳ ゴシック"/>
                          <a:cs typeface="ＭＳ ゴシック"/>
                        </a:rPr>
                        <a:t>PCIT</a:t>
                      </a:r>
                      <a:r>
                        <a:rPr dirty="0" sz="1050" spc="-30">
                          <a:latin typeface="ＭＳ ゴシック"/>
                          <a:cs typeface="ＭＳ ゴシック"/>
                        </a:rPr>
                        <a:t> 研修センター長</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栗山</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5">
                          <a:latin typeface="ＭＳ ゴシック"/>
                          <a:cs typeface="ＭＳ ゴシック"/>
                        </a:rPr>
                        <a:t>健一</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5">
                          <a:latin typeface="ＭＳ ゴシック"/>
                          <a:cs typeface="ＭＳ ゴシック"/>
                        </a:rPr>
                        <a:t>国立精神・神経医療研究センター 精神保健研究所  睡眠・覚醒障害</a:t>
                      </a:r>
                      <a:endParaRPr sz="1050">
                        <a:latin typeface="ＭＳ ゴシック"/>
                        <a:cs typeface="ＭＳ ゴシック"/>
                      </a:endParaRPr>
                    </a:p>
                  </a:txBody>
                  <a:tcPr marL="0" marR="0" marB="0" marT="19685"/>
                </a:tc>
              </a:tr>
              <a:tr h="207010">
                <a:tc>
                  <a:txBody>
                    <a:bodyPr/>
                    <a:lstStyle/>
                    <a:p>
                      <a:pPr>
                        <a:lnSpc>
                          <a:spcPct val="100000"/>
                        </a:lnSpc>
                      </a:pPr>
                      <a:endParaRPr sz="1100">
                        <a:latin typeface="Times New Roman"/>
                        <a:cs typeface="Times New Roman"/>
                      </a:endParaRPr>
                    </a:p>
                  </a:txBody>
                  <a:tcPr marL="0" marR="0" marB="0" marT="0"/>
                </a:tc>
                <a:tc>
                  <a:txBody>
                    <a:bodyPr/>
                    <a:lstStyle/>
                    <a:p>
                      <a:pPr>
                        <a:lnSpc>
                          <a:spcPct val="100000"/>
                        </a:lnSpc>
                      </a:pPr>
                      <a:endParaRPr sz="1100">
                        <a:latin typeface="Times New Roman"/>
                        <a:cs typeface="Times New Roman"/>
                      </a:endParaRPr>
                    </a:p>
                  </a:txBody>
                  <a:tcPr marL="0" marR="0" marB="0" marT="0"/>
                </a:tc>
                <a:tc>
                  <a:txBody>
                    <a:bodyPr/>
                    <a:lstStyle/>
                    <a:p>
                      <a:pPr marL="146050">
                        <a:lnSpc>
                          <a:spcPct val="100000"/>
                        </a:lnSpc>
                        <a:spcBef>
                          <a:spcPts val="155"/>
                        </a:spcBef>
                      </a:pPr>
                      <a:r>
                        <a:rPr dirty="0" sz="1050" spc="10">
                          <a:latin typeface="ＭＳ ゴシック"/>
                          <a:cs typeface="ＭＳ ゴシック"/>
                        </a:rPr>
                        <a:t>研究部  部長</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黒瀨</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50">
                          <a:latin typeface="ＭＳ ゴシック"/>
                          <a:cs typeface="ＭＳ ゴシック"/>
                        </a:rPr>
                        <a:t>巌</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a:latin typeface="ＭＳ ゴシック"/>
                          <a:cs typeface="ＭＳ ゴシック"/>
                        </a:rPr>
                        <a:t>公益社団法人  日本医師会  常任理事</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駒田</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5">
                          <a:latin typeface="ＭＳ ゴシック"/>
                          <a:cs typeface="ＭＳ ゴシック"/>
                        </a:rPr>
                        <a:t>陽子</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5">
                          <a:latin typeface="ＭＳ ゴシック"/>
                          <a:cs typeface="ＭＳ ゴシック"/>
                        </a:rPr>
                        <a:t>東京工業大学 リベラルアーツ研究教育院 教授</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堀越</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5">
                          <a:latin typeface="ＭＳ ゴシック"/>
                          <a:cs typeface="ＭＳ ゴシック"/>
                        </a:rPr>
                        <a:t>博一</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20">
                          <a:latin typeface="ＭＳ ゴシック"/>
                          <a:cs typeface="ＭＳ ゴシック"/>
                        </a:rPr>
                        <a:t>公益社団法人日本薬剤師会  理事</a:t>
                      </a:r>
                      <a:endParaRPr sz="1050">
                        <a:latin typeface="ＭＳ ゴシック"/>
                        <a:cs typeface="ＭＳ ゴシック"/>
                      </a:endParaRPr>
                    </a:p>
                  </a:txBody>
                  <a:tcPr marL="0" marR="0" marB="0" marT="19685"/>
                </a:tc>
              </a:tr>
              <a:tr h="207010">
                <a:tc>
                  <a:txBody>
                    <a:bodyPr/>
                    <a:lstStyle/>
                    <a:p>
                      <a:pPr algn="r" marR="52705">
                        <a:lnSpc>
                          <a:spcPct val="100000"/>
                        </a:lnSpc>
                        <a:spcBef>
                          <a:spcPts val="155"/>
                        </a:spcBef>
                      </a:pPr>
                      <a:r>
                        <a:rPr dirty="0" sz="1050" spc="-25">
                          <a:latin typeface="ＭＳ ゴシック"/>
                          <a:cs typeface="ＭＳ ゴシック"/>
                        </a:rPr>
                        <a:t>吉池</a:t>
                      </a:r>
                      <a:endParaRPr sz="1050">
                        <a:latin typeface="ＭＳ ゴシック"/>
                        <a:cs typeface="ＭＳ ゴシック"/>
                      </a:endParaRPr>
                    </a:p>
                  </a:txBody>
                  <a:tcPr marL="0" marR="0" marB="0" marT="19685"/>
                </a:tc>
                <a:tc>
                  <a:txBody>
                    <a:bodyPr/>
                    <a:lstStyle/>
                    <a:p>
                      <a:pPr marL="76835">
                        <a:lnSpc>
                          <a:spcPct val="100000"/>
                        </a:lnSpc>
                        <a:spcBef>
                          <a:spcPts val="155"/>
                        </a:spcBef>
                      </a:pPr>
                      <a:r>
                        <a:rPr dirty="0" sz="1050" spc="-25">
                          <a:latin typeface="ＭＳ ゴシック"/>
                          <a:cs typeface="ＭＳ ゴシック"/>
                        </a:rPr>
                        <a:t>卓也</a:t>
                      </a:r>
                      <a:endParaRPr sz="1050">
                        <a:latin typeface="ＭＳ ゴシック"/>
                        <a:cs typeface="ＭＳ ゴシック"/>
                      </a:endParaRPr>
                    </a:p>
                  </a:txBody>
                  <a:tcPr marL="0" marR="0" marB="0" marT="19685"/>
                </a:tc>
                <a:tc>
                  <a:txBody>
                    <a:bodyPr/>
                    <a:lstStyle/>
                    <a:p>
                      <a:pPr marL="146050">
                        <a:lnSpc>
                          <a:spcPct val="100000"/>
                        </a:lnSpc>
                        <a:spcBef>
                          <a:spcPts val="155"/>
                        </a:spcBef>
                      </a:pPr>
                      <a:r>
                        <a:rPr dirty="0" sz="1050" spc="-5">
                          <a:latin typeface="ＭＳ ゴシック"/>
                          <a:cs typeface="ＭＳ ゴシック"/>
                        </a:rPr>
                        <a:t>国立精神・神経医療研究センター 精神保健研究所  睡眠・覚醒障害</a:t>
                      </a:r>
                      <a:endParaRPr sz="1050">
                        <a:latin typeface="ＭＳ ゴシック"/>
                        <a:cs typeface="ＭＳ ゴシック"/>
                      </a:endParaRPr>
                    </a:p>
                  </a:txBody>
                  <a:tcPr marL="0" marR="0" marB="0" marT="19685"/>
                </a:tc>
              </a:tr>
              <a:tr h="207010">
                <a:tc>
                  <a:txBody>
                    <a:bodyPr/>
                    <a:lstStyle/>
                    <a:p>
                      <a:pPr>
                        <a:lnSpc>
                          <a:spcPct val="100000"/>
                        </a:lnSpc>
                      </a:pPr>
                      <a:endParaRPr sz="1100">
                        <a:latin typeface="Times New Roman"/>
                        <a:cs typeface="Times New Roman"/>
                      </a:endParaRPr>
                    </a:p>
                  </a:txBody>
                  <a:tcPr marL="0" marR="0" marB="0" marT="0"/>
                </a:tc>
                <a:tc>
                  <a:txBody>
                    <a:bodyPr/>
                    <a:lstStyle/>
                    <a:p>
                      <a:pPr>
                        <a:lnSpc>
                          <a:spcPct val="100000"/>
                        </a:lnSpc>
                      </a:pPr>
                      <a:endParaRPr sz="1100">
                        <a:latin typeface="Times New Roman"/>
                        <a:cs typeface="Times New Roman"/>
                      </a:endParaRPr>
                    </a:p>
                  </a:txBody>
                  <a:tcPr marL="0" marR="0" marB="0" marT="0"/>
                </a:tc>
                <a:tc>
                  <a:txBody>
                    <a:bodyPr/>
                    <a:lstStyle/>
                    <a:p>
                      <a:pPr marL="146050">
                        <a:lnSpc>
                          <a:spcPct val="100000"/>
                        </a:lnSpc>
                        <a:spcBef>
                          <a:spcPts val="155"/>
                        </a:spcBef>
                      </a:pPr>
                      <a:r>
                        <a:rPr dirty="0" sz="1050" spc="10">
                          <a:latin typeface="ＭＳ ゴシック"/>
                          <a:cs typeface="ＭＳ ゴシック"/>
                        </a:rPr>
                        <a:t>研究部  室長</a:t>
                      </a:r>
                      <a:endParaRPr sz="1050">
                        <a:latin typeface="ＭＳ ゴシック"/>
                        <a:cs typeface="ＭＳ ゴシック"/>
                      </a:endParaRPr>
                    </a:p>
                  </a:txBody>
                  <a:tcPr marL="0" marR="0" marB="0" marT="19685"/>
                </a:tc>
              </a:tr>
              <a:tr h="172720">
                <a:tc>
                  <a:txBody>
                    <a:bodyPr/>
                    <a:lstStyle/>
                    <a:p>
                      <a:pPr algn="r" marR="52705">
                        <a:lnSpc>
                          <a:spcPts val="1105"/>
                        </a:lnSpc>
                        <a:spcBef>
                          <a:spcPts val="155"/>
                        </a:spcBef>
                      </a:pPr>
                      <a:r>
                        <a:rPr dirty="0" sz="1050" spc="-25">
                          <a:latin typeface="ＭＳ ゴシック"/>
                          <a:cs typeface="ＭＳ ゴシック"/>
                        </a:rPr>
                        <a:t>吉﨑</a:t>
                      </a:r>
                      <a:endParaRPr sz="1050">
                        <a:latin typeface="ＭＳ ゴシック"/>
                        <a:cs typeface="ＭＳ ゴシック"/>
                      </a:endParaRPr>
                    </a:p>
                  </a:txBody>
                  <a:tcPr marL="0" marR="0" marB="0" marT="19685"/>
                </a:tc>
                <a:tc>
                  <a:txBody>
                    <a:bodyPr/>
                    <a:lstStyle/>
                    <a:p>
                      <a:pPr marL="76835">
                        <a:lnSpc>
                          <a:spcPts val="1105"/>
                        </a:lnSpc>
                        <a:spcBef>
                          <a:spcPts val="155"/>
                        </a:spcBef>
                      </a:pPr>
                      <a:r>
                        <a:rPr dirty="0" sz="1050" spc="-25">
                          <a:latin typeface="ＭＳ ゴシック"/>
                          <a:cs typeface="ＭＳ ゴシック"/>
                        </a:rPr>
                        <a:t>貴大</a:t>
                      </a:r>
                      <a:endParaRPr sz="1050">
                        <a:latin typeface="ＭＳ ゴシック"/>
                        <a:cs typeface="ＭＳ ゴシック"/>
                      </a:endParaRPr>
                    </a:p>
                  </a:txBody>
                  <a:tcPr marL="0" marR="0" marB="0" marT="19685"/>
                </a:tc>
                <a:tc>
                  <a:txBody>
                    <a:bodyPr/>
                    <a:lstStyle/>
                    <a:p>
                      <a:pPr marL="146050">
                        <a:lnSpc>
                          <a:spcPts val="1105"/>
                        </a:lnSpc>
                        <a:spcBef>
                          <a:spcPts val="155"/>
                        </a:spcBef>
                      </a:pPr>
                      <a:r>
                        <a:rPr dirty="0" sz="1050" spc="-5">
                          <a:latin typeface="ＭＳ ゴシック"/>
                          <a:cs typeface="ＭＳ ゴシック"/>
                        </a:rPr>
                        <a:t>東洋大学  食環境科学部食環境科学科・准教授</a:t>
                      </a:r>
                      <a:endParaRPr sz="1050">
                        <a:latin typeface="ＭＳ ゴシック"/>
                        <a:cs typeface="ＭＳ ゴシック"/>
                      </a:endParaRPr>
                    </a:p>
                  </a:txBody>
                  <a:tcPr marL="0" marR="0" marB="0" marT="19685"/>
                </a:tc>
              </a:tr>
            </a:tbl>
          </a:graphicData>
        </a:graphic>
      </p:graphicFrame>
      <p:sp>
        <p:nvSpPr>
          <p:cNvPr id="4" name="object 4"/>
          <p:cNvSpPr txBox="1"/>
          <p:nvPr/>
        </p:nvSpPr>
        <p:spPr>
          <a:xfrm>
            <a:off x="5394950" y="5398751"/>
            <a:ext cx="855344" cy="191770"/>
          </a:xfrm>
          <a:prstGeom prst="rect">
            <a:avLst/>
          </a:prstGeom>
        </p:spPr>
        <p:txBody>
          <a:bodyPr wrap="square" lIns="0" tIns="17145" rIns="0" bIns="0" rtlCol="0" vert="horz">
            <a:spAutoFit/>
          </a:bodyPr>
          <a:lstStyle/>
          <a:p>
            <a:pPr marL="12700">
              <a:lnSpc>
                <a:spcPct val="100000"/>
              </a:lnSpc>
              <a:spcBef>
                <a:spcPts val="135"/>
              </a:spcBef>
            </a:pPr>
            <a:r>
              <a:rPr dirty="0" sz="1050">
                <a:latin typeface="ＭＳ ゴシック"/>
                <a:cs typeface="ＭＳ ゴシック"/>
              </a:rPr>
              <a:t>（○：座長</a:t>
            </a:r>
            <a:r>
              <a:rPr dirty="0" sz="1050" spc="-50">
                <a:latin typeface="ＭＳ ゴシック"/>
                <a:cs typeface="ＭＳ ゴシック"/>
              </a:rPr>
              <a:t>）</a:t>
            </a:r>
            <a:endParaRPr sz="1050">
              <a:latin typeface="ＭＳ ゴシック"/>
              <a:cs typeface="ＭＳ ゴシック"/>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3</a:t>
            </a:r>
            <a:endParaRPr sz="950">
              <a:latin typeface="游明朝"/>
              <a:cs typeface="游明朝"/>
            </a:endParaRPr>
          </a:p>
        </p:txBody>
      </p:sp>
      <p:sp>
        <p:nvSpPr>
          <p:cNvPr id="2" name="object 2"/>
          <p:cNvSpPr txBox="1"/>
          <p:nvPr/>
        </p:nvSpPr>
        <p:spPr>
          <a:xfrm>
            <a:off x="609372" y="800370"/>
            <a:ext cx="5640705" cy="484505"/>
          </a:xfrm>
          <a:prstGeom prst="rect">
            <a:avLst/>
          </a:prstGeom>
        </p:spPr>
        <p:txBody>
          <a:bodyPr wrap="square" lIns="0" tIns="11430" rIns="0" bIns="0" rtlCol="0" vert="horz">
            <a:spAutoFit/>
          </a:bodyPr>
          <a:lstStyle/>
          <a:p>
            <a:pPr marL="12700" marR="5080">
              <a:lnSpc>
                <a:spcPct val="143400"/>
              </a:lnSpc>
              <a:spcBef>
                <a:spcPts val="90"/>
              </a:spcBef>
            </a:pPr>
            <a:r>
              <a:rPr dirty="0" sz="1050" spc="-20">
                <a:latin typeface="ＭＳ ゴシック"/>
                <a:cs typeface="ＭＳ ゴシック"/>
              </a:rPr>
              <a:t>ものであるとともに、「指針」という表現が全ての国民が等しく取り組むべき事項であると</a:t>
            </a:r>
            <a:r>
              <a:rPr dirty="0" sz="1050" spc="-5">
                <a:latin typeface="ＭＳ ゴシック"/>
                <a:cs typeface="ＭＳ ゴシック"/>
              </a:rPr>
              <a:t>いう誤解を与える可能性等を考慮し、「ガイド」という名称とした。</a:t>
            </a:r>
            <a:endParaRPr sz="1050">
              <a:latin typeface="ＭＳ ゴシック"/>
              <a:cs typeface="ＭＳ ゴシック"/>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325812" y="9057623"/>
            <a:ext cx="221615" cy="160020"/>
          </a:xfrm>
          <a:prstGeom prst="rect">
            <a:avLst/>
          </a:prstGeom>
        </p:spPr>
        <p:txBody>
          <a:bodyPr wrap="square" lIns="0" tIns="0" rIns="0" bIns="0" rtlCol="0" vert="horz">
            <a:spAutoFit/>
          </a:bodyPr>
          <a:lstStyle/>
          <a:p>
            <a:pPr marL="38100">
              <a:lnSpc>
                <a:spcPts val="1135"/>
              </a:lnSpc>
            </a:pPr>
            <a:r>
              <a:rPr dirty="0" sz="950" spc="-25">
                <a:latin typeface="游明朝"/>
                <a:cs typeface="游明朝"/>
              </a:rPr>
              <a:t>48</a:t>
            </a:r>
            <a:endParaRPr sz="950">
              <a:latin typeface="游明朝"/>
              <a:cs typeface="游明朝"/>
            </a:endParaRPr>
          </a:p>
        </p:txBody>
      </p:sp>
      <p:sp>
        <p:nvSpPr>
          <p:cNvPr id="2" name="object 2"/>
          <p:cNvSpPr txBox="1"/>
          <p:nvPr/>
        </p:nvSpPr>
        <p:spPr>
          <a:xfrm>
            <a:off x="1392031" y="801846"/>
            <a:ext cx="4073525" cy="443865"/>
          </a:xfrm>
          <a:prstGeom prst="rect">
            <a:avLst/>
          </a:prstGeom>
        </p:spPr>
        <p:txBody>
          <a:bodyPr wrap="square" lIns="0" tIns="12065" rIns="0" bIns="0" rtlCol="0" vert="horz">
            <a:spAutoFit/>
          </a:bodyPr>
          <a:lstStyle/>
          <a:p>
            <a:pPr marL="1713230" marR="5080" indent="-1701164">
              <a:lnSpc>
                <a:spcPct val="109700"/>
              </a:lnSpc>
              <a:spcBef>
                <a:spcPts val="95"/>
              </a:spcBef>
            </a:pPr>
            <a:r>
              <a:rPr dirty="0" sz="1250" spc="-5" b="1">
                <a:latin typeface="ＭＳ ゴシック"/>
                <a:cs typeface="ＭＳ ゴシック"/>
              </a:rPr>
              <a:t>「健康づくりのための睡眠指針の改訂に関する検討会」</a:t>
            </a:r>
            <a:r>
              <a:rPr dirty="0" sz="1250" spc="-15" b="1">
                <a:latin typeface="ＭＳ ゴシック"/>
                <a:cs typeface="ＭＳ ゴシック"/>
              </a:rPr>
              <a:t>開催経緯</a:t>
            </a:r>
            <a:endParaRPr sz="1250">
              <a:latin typeface="ＭＳ ゴシック"/>
              <a:cs typeface="ＭＳ ゴシック"/>
            </a:endParaRPr>
          </a:p>
        </p:txBody>
      </p:sp>
      <p:graphicFrame>
        <p:nvGraphicFramePr>
          <p:cNvPr id="3" name="object 3"/>
          <p:cNvGraphicFramePr>
            <a:graphicFrameLocks noGrp="1"/>
          </p:cNvGraphicFramePr>
          <p:nvPr/>
        </p:nvGraphicFramePr>
        <p:xfrm>
          <a:off x="622072" y="1909300"/>
          <a:ext cx="5644515" cy="2196465"/>
        </p:xfrm>
        <a:graphic>
          <a:graphicData uri="http://schemas.openxmlformats.org/drawingml/2006/table">
            <a:tbl>
              <a:tblPr firstRow="1" bandRow="1">
                <a:tableStyleId>{2D5ABB26-0587-4C30-8999-92F81FD0307C}</a:tableStyleId>
              </a:tblPr>
              <a:tblGrid>
                <a:gridCol w="732790"/>
                <a:gridCol w="1470024"/>
                <a:gridCol w="3359785"/>
              </a:tblGrid>
              <a:tr h="419734">
                <a:tc>
                  <a:txBody>
                    <a:bodyPr/>
                    <a:lstStyle/>
                    <a:p>
                      <a:pPr>
                        <a:lnSpc>
                          <a:spcPct val="100000"/>
                        </a:lnSpc>
                      </a:pPr>
                      <a:endParaRPr sz="1100">
                        <a:latin typeface="Times New Roman"/>
                        <a:cs typeface="Times New Roman"/>
                      </a:endParaRPr>
                    </a:p>
                  </a:txBody>
                  <a:tcPr marL="0" marR="0" marB="0" marT="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60"/>
                        </a:spcBef>
                      </a:pPr>
                      <a:r>
                        <a:rPr dirty="0" sz="1250" spc="-20" b="1">
                          <a:latin typeface="ＭＳ ゴシック"/>
                          <a:cs typeface="ＭＳ ゴシック"/>
                        </a:rPr>
                        <a:t>開催日</a:t>
                      </a:r>
                      <a:endParaRPr sz="1250">
                        <a:latin typeface="ＭＳ ゴシック"/>
                        <a:cs typeface="ＭＳ ゴシック"/>
                      </a:endParaRPr>
                    </a:p>
                  </a:txBody>
                  <a:tcPr marL="0" marR="0" marB="0" marT="10922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860"/>
                        </a:spcBef>
                      </a:pPr>
                      <a:r>
                        <a:rPr dirty="0" sz="1250" spc="-20" b="1">
                          <a:latin typeface="ＭＳ ゴシック"/>
                          <a:cs typeface="ＭＳ ゴシック"/>
                        </a:rPr>
                        <a:t>議題等</a:t>
                      </a:r>
                      <a:endParaRPr sz="1250">
                        <a:latin typeface="ＭＳ ゴシック"/>
                        <a:cs typeface="ＭＳ ゴシック"/>
                      </a:endParaRPr>
                    </a:p>
                  </a:txBody>
                  <a:tcPr marL="0" marR="0" marB="0" marT="10922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723900">
                <a:tc>
                  <a:txBody>
                    <a:bodyPr/>
                    <a:lstStyle/>
                    <a:p>
                      <a:pPr>
                        <a:lnSpc>
                          <a:spcPct val="100000"/>
                        </a:lnSpc>
                        <a:spcBef>
                          <a:spcPts val="985"/>
                        </a:spcBef>
                      </a:pPr>
                      <a:endParaRPr sz="1050">
                        <a:latin typeface="Times New Roman"/>
                        <a:cs typeface="Times New Roman"/>
                      </a:endParaRPr>
                    </a:p>
                    <a:p>
                      <a:pPr algn="ctr">
                        <a:lnSpc>
                          <a:spcPct val="100000"/>
                        </a:lnSpc>
                      </a:pPr>
                      <a:r>
                        <a:rPr dirty="0" sz="1050" spc="-20">
                          <a:latin typeface="ＭＳ ゴシック"/>
                          <a:cs typeface="ＭＳ ゴシック"/>
                        </a:rPr>
                        <a:t>第１回</a:t>
                      </a:r>
                      <a:endParaRPr sz="1050">
                        <a:latin typeface="ＭＳ ゴシック"/>
                        <a:cs typeface="ＭＳ ゴシック"/>
                      </a:endParaRPr>
                    </a:p>
                  </a:txBody>
                  <a:tcPr marL="0" marR="0" marB="0" marT="12509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985"/>
                        </a:spcBef>
                      </a:pPr>
                      <a:endParaRPr sz="1050">
                        <a:latin typeface="Times New Roman"/>
                        <a:cs typeface="Times New Roman"/>
                      </a:endParaRPr>
                    </a:p>
                    <a:p>
                      <a:pPr algn="ctr">
                        <a:lnSpc>
                          <a:spcPct val="100000"/>
                        </a:lnSpc>
                      </a:pPr>
                      <a:r>
                        <a:rPr dirty="0" sz="1050" spc="-25">
                          <a:latin typeface="ＭＳ ゴシック"/>
                          <a:cs typeface="ＭＳ ゴシック"/>
                        </a:rPr>
                        <a:t>令和５年７月 </a:t>
                      </a:r>
                      <a:r>
                        <a:rPr dirty="0" sz="1050">
                          <a:latin typeface="ＭＳ ゴシック"/>
                          <a:cs typeface="ＭＳ ゴシック"/>
                        </a:rPr>
                        <a:t>31</a:t>
                      </a:r>
                      <a:r>
                        <a:rPr dirty="0" sz="1050" spc="-100">
                          <a:latin typeface="ＭＳ ゴシック"/>
                          <a:cs typeface="ＭＳ ゴシック"/>
                        </a:rPr>
                        <a:t> 日</a:t>
                      </a:r>
                      <a:endParaRPr sz="1050">
                        <a:latin typeface="ＭＳ ゴシック"/>
                        <a:cs typeface="ＭＳ ゴシック"/>
                      </a:endParaRPr>
                    </a:p>
                  </a:txBody>
                  <a:tcPr marL="0" marR="0" marB="0" marT="12509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1594">
                        <a:lnSpc>
                          <a:spcPct val="100000"/>
                        </a:lnSpc>
                        <a:spcBef>
                          <a:spcPts val="560"/>
                        </a:spcBef>
                      </a:pPr>
                      <a:r>
                        <a:rPr dirty="0" sz="1050" spc="-5">
                          <a:solidFill>
                            <a:srgbClr val="2D3036"/>
                          </a:solidFill>
                          <a:latin typeface="ＭＳ ゴシック"/>
                          <a:cs typeface="ＭＳ ゴシック"/>
                        </a:rPr>
                        <a:t>・睡眠に関するこれまでの取組について</a:t>
                      </a:r>
                      <a:endParaRPr sz="1050">
                        <a:latin typeface="ＭＳ ゴシック"/>
                        <a:cs typeface="ＭＳ ゴシック"/>
                      </a:endParaRPr>
                    </a:p>
                    <a:p>
                      <a:pPr marL="61594">
                        <a:lnSpc>
                          <a:spcPct val="100000"/>
                        </a:lnSpc>
                        <a:spcBef>
                          <a:spcPts val="370"/>
                        </a:spcBef>
                      </a:pPr>
                      <a:r>
                        <a:rPr dirty="0" sz="1050" spc="-5">
                          <a:solidFill>
                            <a:srgbClr val="2D3036"/>
                          </a:solidFill>
                          <a:latin typeface="ＭＳ ゴシック"/>
                          <a:cs typeface="ＭＳ ゴシック"/>
                        </a:rPr>
                        <a:t>・基準改訂に向けた研究班のとりまとめ</a:t>
                      </a:r>
                      <a:endParaRPr sz="1050">
                        <a:latin typeface="ＭＳ ゴシック"/>
                        <a:cs typeface="ＭＳ ゴシック"/>
                      </a:endParaRPr>
                    </a:p>
                    <a:p>
                      <a:pPr marL="61594">
                        <a:lnSpc>
                          <a:spcPct val="100000"/>
                        </a:lnSpc>
                        <a:spcBef>
                          <a:spcPts val="375"/>
                        </a:spcBef>
                      </a:pPr>
                      <a:r>
                        <a:rPr dirty="0" sz="1050" spc="-5">
                          <a:solidFill>
                            <a:srgbClr val="2D3036"/>
                          </a:solidFill>
                          <a:latin typeface="ＭＳ ゴシック"/>
                          <a:cs typeface="ＭＳ ゴシック"/>
                        </a:rPr>
                        <a:t>・改訂に向けた論点について</a:t>
                      </a:r>
                      <a:endParaRPr sz="1050">
                        <a:latin typeface="ＭＳ ゴシック"/>
                        <a:cs typeface="ＭＳ ゴシック"/>
                      </a:endParaRPr>
                    </a:p>
                  </a:txBody>
                  <a:tcPr marL="0" marR="0" marB="0" marT="7112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424180">
                <a:tc>
                  <a:txBody>
                    <a:bodyPr/>
                    <a:lstStyle/>
                    <a:p>
                      <a:pPr algn="ctr">
                        <a:lnSpc>
                          <a:spcPct val="100000"/>
                        </a:lnSpc>
                        <a:spcBef>
                          <a:spcPts val="1019"/>
                        </a:spcBef>
                      </a:pPr>
                      <a:r>
                        <a:rPr dirty="0" sz="1050" spc="-20">
                          <a:latin typeface="ＭＳ ゴシック"/>
                          <a:cs typeface="ＭＳ ゴシック"/>
                        </a:rPr>
                        <a:t>第２回</a:t>
                      </a:r>
                      <a:endParaRPr sz="1050">
                        <a:latin typeface="ＭＳ ゴシック"/>
                        <a:cs typeface="ＭＳ ゴシック"/>
                      </a:endParaRPr>
                    </a:p>
                  </a:txBody>
                  <a:tcPr marL="0" marR="0" marB="0" marT="129539">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1019"/>
                        </a:spcBef>
                      </a:pPr>
                      <a:r>
                        <a:rPr dirty="0" sz="1050" spc="-30">
                          <a:latin typeface="ＭＳ ゴシック"/>
                          <a:cs typeface="ＭＳ ゴシック"/>
                        </a:rPr>
                        <a:t>令和５年 </a:t>
                      </a:r>
                      <a:r>
                        <a:rPr dirty="0" sz="1050">
                          <a:latin typeface="ＭＳ ゴシック"/>
                          <a:cs typeface="ＭＳ ゴシック"/>
                        </a:rPr>
                        <a:t>10</a:t>
                      </a:r>
                      <a:r>
                        <a:rPr dirty="0" sz="1050" spc="-50">
                          <a:latin typeface="ＭＳ ゴシック"/>
                          <a:cs typeface="ＭＳ ゴシック"/>
                        </a:rPr>
                        <a:t> 月２日</a:t>
                      </a:r>
                      <a:endParaRPr sz="1050">
                        <a:latin typeface="ＭＳ ゴシック"/>
                        <a:cs typeface="ＭＳ ゴシック"/>
                      </a:endParaRPr>
                    </a:p>
                  </a:txBody>
                  <a:tcPr marL="0" marR="0" marB="0" marT="129539">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1594">
                        <a:lnSpc>
                          <a:spcPct val="100000"/>
                        </a:lnSpc>
                        <a:spcBef>
                          <a:spcPts val="204"/>
                        </a:spcBef>
                      </a:pPr>
                      <a:r>
                        <a:rPr dirty="0" sz="1050" spc="-5">
                          <a:solidFill>
                            <a:srgbClr val="212121"/>
                          </a:solidFill>
                          <a:latin typeface="ＭＳ ゴシック"/>
                          <a:cs typeface="ＭＳ ゴシック"/>
                        </a:rPr>
                        <a:t>・睡眠指針の見直しについて</a:t>
                      </a:r>
                      <a:endParaRPr sz="1050">
                        <a:latin typeface="ＭＳ ゴシック"/>
                        <a:cs typeface="ＭＳ ゴシック"/>
                      </a:endParaRPr>
                    </a:p>
                    <a:p>
                      <a:pPr marL="61594">
                        <a:lnSpc>
                          <a:spcPct val="100000"/>
                        </a:lnSpc>
                        <a:spcBef>
                          <a:spcPts val="370"/>
                        </a:spcBef>
                      </a:pPr>
                      <a:r>
                        <a:rPr dirty="0" sz="1050" spc="-15">
                          <a:solidFill>
                            <a:srgbClr val="212121"/>
                          </a:solidFill>
                          <a:latin typeface="ＭＳ ゴシック"/>
                          <a:cs typeface="ＭＳ ゴシック"/>
                        </a:rPr>
                        <a:t>・その他</a:t>
                      </a:r>
                      <a:endParaRPr sz="1050">
                        <a:latin typeface="ＭＳ ゴシック"/>
                        <a:cs typeface="ＭＳ ゴシック"/>
                      </a:endParaRPr>
                    </a:p>
                  </a:txBody>
                  <a:tcPr marL="0" marR="0" marB="0" marT="26034">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628650">
                <a:tc>
                  <a:txBody>
                    <a:bodyPr/>
                    <a:lstStyle/>
                    <a:p>
                      <a:pPr>
                        <a:lnSpc>
                          <a:spcPct val="100000"/>
                        </a:lnSpc>
                        <a:spcBef>
                          <a:spcPts val="605"/>
                        </a:spcBef>
                      </a:pPr>
                      <a:endParaRPr sz="1050">
                        <a:latin typeface="Times New Roman"/>
                        <a:cs typeface="Times New Roman"/>
                      </a:endParaRPr>
                    </a:p>
                    <a:p>
                      <a:pPr algn="ctr">
                        <a:lnSpc>
                          <a:spcPct val="100000"/>
                        </a:lnSpc>
                      </a:pPr>
                      <a:r>
                        <a:rPr dirty="0" sz="1050" spc="-20">
                          <a:latin typeface="ＭＳ ゴシック"/>
                          <a:cs typeface="ＭＳ ゴシック"/>
                        </a:rPr>
                        <a:t>第３回</a:t>
                      </a:r>
                      <a:endParaRPr sz="1050">
                        <a:latin typeface="ＭＳ ゴシック"/>
                        <a:cs typeface="ＭＳ ゴシック"/>
                      </a:endParaRPr>
                    </a:p>
                  </a:txBody>
                  <a:tcPr marL="0" marR="0" marB="0" marT="768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605"/>
                        </a:spcBef>
                      </a:pPr>
                      <a:endParaRPr sz="1050">
                        <a:latin typeface="Times New Roman"/>
                        <a:cs typeface="Times New Roman"/>
                      </a:endParaRPr>
                    </a:p>
                    <a:p>
                      <a:pPr algn="ctr">
                        <a:lnSpc>
                          <a:spcPct val="100000"/>
                        </a:lnSpc>
                      </a:pPr>
                      <a:r>
                        <a:rPr dirty="0" sz="1050" spc="-40">
                          <a:latin typeface="ＭＳ ゴシック"/>
                          <a:cs typeface="ＭＳ ゴシック"/>
                        </a:rPr>
                        <a:t>令和５年 </a:t>
                      </a:r>
                      <a:r>
                        <a:rPr dirty="0" sz="1050">
                          <a:latin typeface="ＭＳ ゴシック"/>
                          <a:cs typeface="ＭＳ ゴシック"/>
                        </a:rPr>
                        <a:t>12</a:t>
                      </a:r>
                      <a:r>
                        <a:rPr dirty="0" sz="1050" spc="-135">
                          <a:latin typeface="ＭＳ ゴシック"/>
                          <a:cs typeface="ＭＳ ゴシック"/>
                        </a:rPr>
                        <a:t> 月 </a:t>
                      </a:r>
                      <a:r>
                        <a:rPr dirty="0" sz="1050">
                          <a:latin typeface="ＭＳ ゴシック"/>
                          <a:cs typeface="ＭＳ ゴシック"/>
                        </a:rPr>
                        <a:t>21</a:t>
                      </a:r>
                      <a:r>
                        <a:rPr dirty="0" sz="1050" spc="-125">
                          <a:latin typeface="ＭＳ ゴシック"/>
                          <a:cs typeface="ＭＳ ゴシック"/>
                        </a:rPr>
                        <a:t> 日</a:t>
                      </a:r>
                      <a:endParaRPr sz="1050">
                        <a:latin typeface="ＭＳ ゴシック"/>
                        <a:cs typeface="ＭＳ ゴシック"/>
                      </a:endParaRPr>
                    </a:p>
                  </a:txBody>
                  <a:tcPr marL="0" marR="0" marB="0" marT="76835">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1594">
                        <a:lnSpc>
                          <a:spcPct val="100000"/>
                        </a:lnSpc>
                        <a:spcBef>
                          <a:spcPts val="180"/>
                        </a:spcBef>
                      </a:pPr>
                      <a:r>
                        <a:rPr dirty="0" sz="1050">
                          <a:latin typeface="ＭＳ ゴシック"/>
                          <a:cs typeface="ＭＳ ゴシック"/>
                        </a:rPr>
                        <a:t>・健康づくりのための睡眠ガイド2023（案）</a:t>
                      </a:r>
                      <a:r>
                        <a:rPr dirty="0" sz="1050" spc="-20">
                          <a:latin typeface="ＭＳ ゴシック"/>
                          <a:cs typeface="ＭＳ ゴシック"/>
                        </a:rPr>
                        <a:t>とりま</a:t>
                      </a:r>
                      <a:endParaRPr sz="1050">
                        <a:latin typeface="ＭＳ ゴシック"/>
                        <a:cs typeface="ＭＳ ゴシック"/>
                      </a:endParaRPr>
                    </a:p>
                    <a:p>
                      <a:pPr marL="200025">
                        <a:lnSpc>
                          <a:spcPct val="100000"/>
                        </a:lnSpc>
                        <a:spcBef>
                          <a:spcPts val="370"/>
                        </a:spcBef>
                      </a:pPr>
                      <a:r>
                        <a:rPr dirty="0" sz="1050" spc="-10">
                          <a:latin typeface="ＭＳ ゴシック"/>
                          <a:cs typeface="ＭＳ ゴシック"/>
                        </a:rPr>
                        <a:t>とめについて</a:t>
                      </a:r>
                      <a:endParaRPr sz="1050">
                        <a:latin typeface="ＭＳ ゴシック"/>
                        <a:cs typeface="ＭＳ ゴシック"/>
                      </a:endParaRPr>
                    </a:p>
                    <a:p>
                      <a:pPr marL="61594">
                        <a:lnSpc>
                          <a:spcPct val="100000"/>
                        </a:lnSpc>
                        <a:spcBef>
                          <a:spcPts val="375"/>
                        </a:spcBef>
                      </a:pPr>
                      <a:r>
                        <a:rPr dirty="0" sz="1050" spc="-15">
                          <a:latin typeface="ＭＳ ゴシック"/>
                          <a:cs typeface="ＭＳ ゴシック"/>
                        </a:rPr>
                        <a:t>・その他</a:t>
                      </a:r>
                      <a:endParaRPr sz="1050">
                        <a:latin typeface="ＭＳ ゴシック"/>
                        <a:cs typeface="ＭＳ ゴシック"/>
                      </a:endParaRPr>
                    </a:p>
                  </a:txBody>
                  <a:tcPr marL="0" marR="0" marB="0" marT="2286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1272" y="778252"/>
            <a:ext cx="5716905" cy="1971039"/>
          </a:xfrm>
          <a:prstGeom prst="rect">
            <a:avLst/>
          </a:prstGeom>
        </p:spPr>
        <p:txBody>
          <a:bodyPr wrap="square" lIns="0" tIns="102870" rIns="0" bIns="0" rtlCol="0" vert="horz">
            <a:spAutoFit/>
          </a:bodyPr>
          <a:lstStyle/>
          <a:p>
            <a:pPr marL="189230">
              <a:lnSpc>
                <a:spcPct val="100000"/>
              </a:lnSpc>
              <a:spcBef>
                <a:spcPts val="810"/>
              </a:spcBef>
            </a:pPr>
            <a:r>
              <a:rPr dirty="0" sz="1050" spc="-50" b="1">
                <a:latin typeface="ＭＳ ゴシック"/>
                <a:cs typeface="ＭＳ ゴシック"/>
              </a:rPr>
              <a:t>２．「健康日本  </a:t>
            </a:r>
            <a:r>
              <a:rPr dirty="0" sz="1050" b="1">
                <a:latin typeface="ＭＳ ゴシック"/>
                <a:cs typeface="ＭＳ ゴシック"/>
              </a:rPr>
              <a:t>21（第三次</a:t>
            </a:r>
            <a:r>
              <a:rPr dirty="0" sz="1050" spc="-515" b="1">
                <a:latin typeface="ＭＳ ゴシック"/>
                <a:cs typeface="ＭＳ ゴシック"/>
              </a:rPr>
              <a:t>）</a:t>
            </a:r>
            <a:r>
              <a:rPr dirty="0" sz="1050" spc="-5" b="1">
                <a:latin typeface="ＭＳ ゴシック"/>
                <a:cs typeface="ＭＳ ゴシック"/>
              </a:rPr>
              <a:t>」の目標と本ガイドの活用方策について</a:t>
            </a:r>
            <a:endParaRPr sz="1050">
              <a:latin typeface="ＭＳ ゴシック"/>
              <a:cs typeface="ＭＳ ゴシック"/>
            </a:endParaRPr>
          </a:p>
          <a:p>
            <a:pPr algn="just" marL="50800">
              <a:lnSpc>
                <a:spcPct val="100000"/>
              </a:lnSpc>
              <a:spcBef>
                <a:spcPts val="725"/>
              </a:spcBef>
            </a:pPr>
            <a:r>
              <a:rPr dirty="0" sz="1050" spc="25" b="1">
                <a:latin typeface="ＭＳ ゴシック"/>
                <a:cs typeface="ＭＳ ゴシック"/>
              </a:rPr>
              <a:t>（</a:t>
            </a:r>
            <a:r>
              <a:rPr dirty="0" sz="1050" spc="20" b="1">
                <a:latin typeface="ＭＳ ゴシック"/>
                <a:cs typeface="ＭＳ ゴシック"/>
              </a:rPr>
              <a:t>１</a:t>
            </a:r>
            <a:r>
              <a:rPr dirty="0" sz="1050" spc="-509" b="1">
                <a:latin typeface="ＭＳ ゴシック"/>
                <a:cs typeface="ＭＳ ゴシック"/>
              </a:rPr>
              <a:t>）</a:t>
            </a:r>
            <a:r>
              <a:rPr dirty="0" sz="1050" spc="5" b="1">
                <a:latin typeface="ＭＳ ゴシック"/>
                <a:cs typeface="ＭＳ ゴシック"/>
              </a:rPr>
              <a:t>「健康日本  </a:t>
            </a:r>
            <a:r>
              <a:rPr dirty="0" sz="1050" b="1">
                <a:latin typeface="ＭＳ ゴシック"/>
                <a:cs typeface="ＭＳ ゴシック"/>
              </a:rPr>
              <a:t>21（第三次</a:t>
            </a:r>
            <a:r>
              <a:rPr dirty="0" sz="1050" spc="-505" b="1">
                <a:latin typeface="ＭＳ ゴシック"/>
                <a:cs typeface="ＭＳ ゴシック"/>
              </a:rPr>
              <a:t>）</a:t>
            </a:r>
            <a:r>
              <a:rPr dirty="0" sz="1050" spc="-5" b="1">
                <a:latin typeface="ＭＳ ゴシック"/>
                <a:cs typeface="ＭＳ ゴシック"/>
              </a:rPr>
              <a:t>」における休養・睡眠分野の目標</a:t>
            </a:r>
            <a:endParaRPr sz="1050">
              <a:latin typeface="ＭＳ ゴシック"/>
              <a:cs typeface="ＭＳ ゴシック"/>
            </a:endParaRPr>
          </a:p>
          <a:p>
            <a:pPr algn="just" marL="50800" marR="43180" indent="138430">
              <a:lnSpc>
                <a:spcPct val="144300"/>
              </a:lnSpc>
              <a:spcBef>
                <a:spcPts val="455"/>
              </a:spcBef>
            </a:pPr>
            <a:r>
              <a:rPr dirty="0" sz="1050" spc="-10">
                <a:latin typeface="ＭＳ ゴシック"/>
                <a:cs typeface="ＭＳ ゴシック"/>
              </a:rPr>
              <a:t>厚生労働省は、令和５年５月に、令和６年度から開始する国民健康づくり運動である「</a:t>
            </a:r>
            <a:r>
              <a:rPr dirty="0" sz="1050" spc="15">
                <a:latin typeface="ＭＳ ゴシック"/>
                <a:cs typeface="ＭＳ ゴシック"/>
              </a:rPr>
              <a:t>21</a:t>
            </a:r>
            <a:r>
              <a:rPr dirty="0" sz="1050" spc="20">
                <a:latin typeface="ＭＳ ゴシック"/>
                <a:cs typeface="ＭＳ ゴシック"/>
              </a:rPr>
              <a:t>世紀における第三次国民健康づくり運動</a:t>
            </a:r>
            <a:r>
              <a:rPr dirty="0" sz="1050" spc="30">
                <a:latin typeface="ＭＳ ゴシック"/>
                <a:cs typeface="ＭＳ ゴシック"/>
              </a:rPr>
              <a:t>（</a:t>
            </a:r>
            <a:r>
              <a:rPr dirty="0" sz="1050" spc="25">
                <a:latin typeface="ＭＳ ゴシック"/>
                <a:cs typeface="ＭＳ ゴシック"/>
              </a:rPr>
              <a:t>健康日本 </a:t>
            </a:r>
            <a:r>
              <a:rPr dirty="0" sz="1050" spc="-40">
                <a:latin typeface="ＭＳ ゴシック"/>
                <a:cs typeface="ＭＳ ゴシック"/>
              </a:rPr>
              <a:t>21（</a:t>
            </a:r>
            <a:r>
              <a:rPr dirty="0" sz="1050" spc="30">
                <a:latin typeface="ＭＳ ゴシック"/>
                <a:cs typeface="ＭＳ ゴシック"/>
              </a:rPr>
              <a:t>第三次</a:t>
            </a:r>
            <a:r>
              <a:rPr dirty="0" sz="1050" spc="-515">
                <a:latin typeface="ＭＳ ゴシック"/>
                <a:cs typeface="ＭＳ ゴシック"/>
              </a:rPr>
              <a:t>））</a:t>
            </a:r>
            <a:r>
              <a:rPr dirty="0" sz="1050" spc="-145">
                <a:latin typeface="ＭＳ ゴシック"/>
                <a:cs typeface="ＭＳ ゴシック"/>
              </a:rPr>
              <a:t>」</a:t>
            </a:r>
            <a:r>
              <a:rPr dirty="0" baseline="41666" sz="900" spc="22">
                <a:latin typeface="ＭＳ ゴシック"/>
                <a:cs typeface="ＭＳ ゴシック"/>
              </a:rPr>
              <a:t>13</a:t>
            </a:r>
            <a:r>
              <a:rPr dirty="0" sz="1050" spc="30">
                <a:latin typeface="ＭＳ ゴシック"/>
                <a:cs typeface="ＭＳ ゴシック"/>
              </a:rPr>
              <a:t>に係る基本方針を公表した。</a:t>
            </a:r>
            <a:endParaRPr sz="1050">
              <a:latin typeface="ＭＳ ゴシック"/>
              <a:cs typeface="ＭＳ ゴシック"/>
            </a:endParaRPr>
          </a:p>
          <a:p>
            <a:pPr algn="just" marL="50800" marR="43180" indent="123189">
              <a:lnSpc>
                <a:spcPts val="1820"/>
              </a:lnSpc>
              <a:spcBef>
                <a:spcPts val="90"/>
              </a:spcBef>
            </a:pPr>
            <a:r>
              <a:rPr dirty="0" sz="1050" spc="-20">
                <a:latin typeface="ＭＳ ゴシック"/>
                <a:cs typeface="ＭＳ ゴシック"/>
              </a:rPr>
              <a:t>「健康日本 21（</a:t>
            </a:r>
            <a:r>
              <a:rPr dirty="0" sz="1050" spc="30">
                <a:latin typeface="ＭＳ ゴシック"/>
                <a:cs typeface="ＭＳ ゴシック"/>
              </a:rPr>
              <a:t>第三次</a:t>
            </a:r>
            <a:r>
              <a:rPr dirty="0" sz="1050" spc="-515">
                <a:latin typeface="ＭＳ ゴシック"/>
                <a:cs typeface="ＭＳ ゴシック"/>
              </a:rPr>
              <a:t>）</a:t>
            </a:r>
            <a:r>
              <a:rPr dirty="0" sz="1050" spc="-15">
                <a:latin typeface="ＭＳ ゴシック"/>
                <a:cs typeface="ＭＳ ゴシック"/>
              </a:rPr>
              <a:t>」においては、休養・睡眠分野に関連する目標として</a:t>
            </a:r>
            <a:r>
              <a:rPr dirty="0" sz="1050" spc="-90">
                <a:latin typeface="ＭＳ ゴシック"/>
                <a:cs typeface="ＭＳ ゴシック"/>
              </a:rPr>
              <a:t>、「睡眠で休</a:t>
            </a:r>
            <a:r>
              <a:rPr dirty="0" sz="1050">
                <a:latin typeface="ＭＳ ゴシック"/>
                <a:cs typeface="ＭＳ ゴシック"/>
              </a:rPr>
              <a:t>養がとれている者の増加」及び「睡眠時間が十分に確保できている者の増加」を設定し、そ</a:t>
            </a:r>
            <a:r>
              <a:rPr dirty="0" sz="1050" spc="30">
                <a:latin typeface="ＭＳ ゴシック"/>
                <a:cs typeface="ＭＳ ゴシック"/>
              </a:rPr>
              <a:t>れぞれについて、目標値を定め、取組を進めていくこととしている（</a:t>
            </a:r>
            <a:r>
              <a:rPr dirty="0" sz="1050" spc="25">
                <a:latin typeface="ＭＳ ゴシック"/>
                <a:cs typeface="ＭＳ ゴシック"/>
              </a:rPr>
              <a:t>図１</a:t>
            </a:r>
            <a:r>
              <a:rPr dirty="0" sz="1050" spc="-509">
                <a:latin typeface="ＭＳ ゴシック"/>
                <a:cs typeface="ＭＳ ゴシック"/>
              </a:rPr>
              <a:t>）</a:t>
            </a:r>
            <a:r>
              <a:rPr dirty="0" sz="1050" spc="30">
                <a:latin typeface="ＭＳ ゴシック"/>
                <a:cs typeface="ＭＳ ゴシック"/>
              </a:rPr>
              <a:t>。</a:t>
            </a:r>
            <a:endParaRPr sz="1050">
              <a:latin typeface="ＭＳ ゴシック"/>
              <a:cs typeface="ＭＳ ゴシック"/>
            </a:endParaRPr>
          </a:p>
        </p:txBody>
      </p:sp>
      <p:sp>
        <p:nvSpPr>
          <p:cNvPr id="3" name="object 3"/>
          <p:cNvSpPr txBox="1"/>
          <p:nvPr/>
        </p:nvSpPr>
        <p:spPr>
          <a:xfrm>
            <a:off x="1246880" y="5322720"/>
            <a:ext cx="2004060" cy="191770"/>
          </a:xfrm>
          <a:prstGeom prst="rect">
            <a:avLst/>
          </a:prstGeom>
        </p:spPr>
        <p:txBody>
          <a:bodyPr wrap="square" lIns="0" tIns="17145" rIns="0" bIns="0" rtlCol="0" vert="horz">
            <a:spAutoFit/>
          </a:bodyPr>
          <a:lstStyle/>
          <a:p>
            <a:pPr marL="12700">
              <a:lnSpc>
                <a:spcPct val="100000"/>
              </a:lnSpc>
              <a:spcBef>
                <a:spcPts val="135"/>
              </a:spcBef>
            </a:pPr>
            <a:r>
              <a:rPr dirty="0" sz="1050" spc="-50" b="1">
                <a:latin typeface="ＭＳ ゴシック"/>
                <a:cs typeface="ＭＳ ゴシック"/>
              </a:rPr>
              <a:t>図１：「健康日本 </a:t>
            </a:r>
            <a:r>
              <a:rPr dirty="0" sz="1050" b="1">
                <a:latin typeface="ＭＳ ゴシック"/>
                <a:cs typeface="ＭＳ ゴシック"/>
              </a:rPr>
              <a:t>21（第三次</a:t>
            </a:r>
            <a:r>
              <a:rPr dirty="0" sz="1050" spc="-505" b="1">
                <a:latin typeface="ＭＳ ゴシック"/>
                <a:cs typeface="ＭＳ ゴシック"/>
              </a:rPr>
              <a:t>）</a:t>
            </a:r>
            <a:r>
              <a:rPr dirty="0" sz="1050" spc="-50" b="1">
                <a:latin typeface="ＭＳ ゴシック"/>
                <a:cs typeface="ＭＳ ゴシック"/>
              </a:rPr>
              <a:t>」</a:t>
            </a:r>
            <a:endParaRPr sz="1050">
              <a:latin typeface="ＭＳ ゴシック"/>
              <a:cs typeface="ＭＳ ゴシック"/>
            </a:endParaRPr>
          </a:p>
        </p:txBody>
      </p:sp>
      <p:sp>
        <p:nvSpPr>
          <p:cNvPr id="4" name="object 4"/>
          <p:cNvSpPr txBox="1"/>
          <p:nvPr/>
        </p:nvSpPr>
        <p:spPr>
          <a:xfrm>
            <a:off x="3365036" y="5322720"/>
            <a:ext cx="2247900" cy="191770"/>
          </a:xfrm>
          <a:prstGeom prst="rect">
            <a:avLst/>
          </a:prstGeom>
        </p:spPr>
        <p:txBody>
          <a:bodyPr wrap="square" lIns="0" tIns="17145" rIns="0" bIns="0" rtlCol="0" vert="horz">
            <a:spAutoFit/>
          </a:bodyPr>
          <a:lstStyle/>
          <a:p>
            <a:pPr marL="12700">
              <a:lnSpc>
                <a:spcPct val="100000"/>
              </a:lnSpc>
              <a:spcBef>
                <a:spcPts val="135"/>
              </a:spcBef>
            </a:pPr>
            <a:r>
              <a:rPr dirty="0" sz="1050" spc="-5" b="1">
                <a:latin typeface="ＭＳ ゴシック"/>
                <a:cs typeface="ＭＳ ゴシック"/>
              </a:rPr>
              <a:t>休養・睡眠分野に関する目標・指標</a:t>
            </a:r>
            <a:endParaRPr sz="1050">
              <a:latin typeface="ＭＳ ゴシック"/>
              <a:cs typeface="ＭＳ ゴシック"/>
            </a:endParaRPr>
          </a:p>
        </p:txBody>
      </p:sp>
      <p:sp>
        <p:nvSpPr>
          <p:cNvPr id="5" name="object 5"/>
          <p:cNvSpPr/>
          <p:nvPr/>
        </p:nvSpPr>
        <p:spPr>
          <a:xfrm>
            <a:off x="622072" y="8484834"/>
            <a:ext cx="1659889" cy="5715"/>
          </a:xfrm>
          <a:custGeom>
            <a:avLst/>
            <a:gdLst/>
            <a:ahLst/>
            <a:cxnLst/>
            <a:rect l="l" t="t" r="r" b="b"/>
            <a:pathLst>
              <a:path w="1659889" h="5715">
                <a:moveTo>
                  <a:pt x="1659435" y="0"/>
                </a:moveTo>
                <a:lnTo>
                  <a:pt x="0" y="0"/>
                </a:lnTo>
                <a:lnTo>
                  <a:pt x="0" y="5529"/>
                </a:lnTo>
                <a:lnTo>
                  <a:pt x="1659435" y="5529"/>
                </a:lnTo>
                <a:lnTo>
                  <a:pt x="1659435" y="0"/>
                </a:lnTo>
                <a:close/>
              </a:path>
            </a:pathLst>
          </a:custGeom>
          <a:solidFill>
            <a:srgbClr val="000000"/>
          </a:solidFill>
        </p:spPr>
        <p:txBody>
          <a:bodyPr wrap="square" lIns="0" tIns="0" rIns="0" bIns="0" rtlCol="0"/>
          <a:lstStyle/>
          <a:p/>
        </p:txBody>
      </p:sp>
      <p:sp>
        <p:nvSpPr>
          <p:cNvPr id="6" name="object 6"/>
          <p:cNvSpPr txBox="1"/>
          <p:nvPr/>
        </p:nvSpPr>
        <p:spPr>
          <a:xfrm>
            <a:off x="609372" y="8594290"/>
            <a:ext cx="4356100" cy="280035"/>
          </a:xfrm>
          <a:prstGeom prst="rect">
            <a:avLst/>
          </a:prstGeom>
        </p:spPr>
        <p:txBody>
          <a:bodyPr wrap="square" lIns="0" tIns="12065" rIns="0" bIns="0" rtlCol="0" vert="horz">
            <a:spAutoFit/>
          </a:bodyPr>
          <a:lstStyle/>
          <a:p>
            <a:pPr marL="12700" marR="5080">
              <a:lnSpc>
                <a:spcPct val="119200"/>
              </a:lnSpc>
              <a:spcBef>
                <a:spcPts val="95"/>
              </a:spcBef>
            </a:pPr>
            <a:r>
              <a:rPr dirty="0" baseline="35353" sz="825">
                <a:latin typeface="ＭＳ ゴシック"/>
                <a:cs typeface="ＭＳ ゴシック"/>
              </a:rPr>
              <a:t>13</a:t>
            </a:r>
            <a:r>
              <a:rPr dirty="0" baseline="35353" sz="825" spc="569">
                <a:latin typeface="ＭＳ ゴシック"/>
                <a:cs typeface="ＭＳ ゴシック"/>
              </a:rPr>
              <a:t> </a:t>
            </a:r>
            <a:r>
              <a:rPr dirty="0" sz="700" spc="-10">
                <a:latin typeface="ＭＳ ゴシック"/>
                <a:cs typeface="ＭＳ ゴシック"/>
              </a:rPr>
              <a:t>厚生労働省. 健康日本 </a:t>
            </a:r>
            <a:r>
              <a:rPr dirty="0" sz="700">
                <a:latin typeface="ＭＳ ゴシック"/>
                <a:cs typeface="ＭＳ ゴシック"/>
              </a:rPr>
              <a:t>21（第三次</a:t>
            </a:r>
            <a:r>
              <a:rPr dirty="0" sz="700" spc="-25">
                <a:latin typeface="ＭＳ ゴシック"/>
                <a:cs typeface="ＭＳ ゴシック"/>
              </a:rPr>
              <a:t>）. </a:t>
            </a:r>
            <a:r>
              <a:rPr dirty="0" sz="700" spc="-10">
                <a:latin typeface="ＭＳ ゴシック"/>
                <a:cs typeface="ＭＳ ゴシック"/>
                <a:hlinkClick r:id="rId2"/>
              </a:rPr>
              <a:t>https://www.mhlw.go.jp/stf/seisakunitsuite/bunya/kenkou_iryou/kenkou/kenkounippon21_00006.html</a:t>
            </a:r>
            <a:endParaRPr sz="700">
              <a:latin typeface="ＭＳ ゴシック"/>
              <a:cs typeface="ＭＳ ゴシック"/>
            </a:endParaRPr>
          </a:p>
        </p:txBody>
      </p:sp>
      <p:pic>
        <p:nvPicPr>
          <p:cNvPr id="7" name="object 7"/>
          <p:cNvPicPr/>
          <p:nvPr/>
        </p:nvPicPr>
        <p:blipFill>
          <a:blip r:embed="rId3" cstate="print"/>
          <a:stretch>
            <a:fillRect/>
          </a:stretch>
        </p:blipFill>
        <p:spPr>
          <a:xfrm>
            <a:off x="630062" y="3240331"/>
            <a:ext cx="5586197" cy="1886248"/>
          </a:xfrm>
          <a:prstGeom prst="rect">
            <a:avLst/>
          </a:prstGeom>
        </p:spPr>
      </p:pic>
      <p:sp>
        <p:nvSpPr>
          <p:cNvPr id="8" name="object 8"/>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4</a:t>
            </a:r>
            <a:endParaRPr sz="950">
              <a:latin typeface="游明朝"/>
              <a:cs typeface="游明朝"/>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5</a:t>
            </a:r>
            <a:endParaRPr sz="950">
              <a:latin typeface="游明朝"/>
              <a:cs typeface="游明朝"/>
            </a:endParaRPr>
          </a:p>
        </p:txBody>
      </p:sp>
      <p:sp>
        <p:nvSpPr>
          <p:cNvPr id="2" name="object 2"/>
          <p:cNvSpPr txBox="1"/>
          <p:nvPr/>
        </p:nvSpPr>
        <p:spPr>
          <a:xfrm>
            <a:off x="609372" y="884696"/>
            <a:ext cx="5674360" cy="3707129"/>
          </a:xfrm>
          <a:prstGeom prst="rect">
            <a:avLst/>
          </a:prstGeom>
        </p:spPr>
        <p:txBody>
          <a:bodyPr wrap="square" lIns="0" tIns="17145" rIns="0" bIns="0" rtlCol="0" vert="horz">
            <a:spAutoFit/>
          </a:bodyPr>
          <a:lstStyle/>
          <a:p>
            <a:pPr marL="12700">
              <a:lnSpc>
                <a:spcPct val="100000"/>
              </a:lnSpc>
              <a:spcBef>
                <a:spcPts val="135"/>
              </a:spcBef>
            </a:pPr>
            <a:r>
              <a:rPr dirty="0" sz="1050" b="1">
                <a:latin typeface="ＭＳ ゴシック"/>
                <a:cs typeface="ＭＳ ゴシック"/>
              </a:rPr>
              <a:t>（２）</a:t>
            </a:r>
            <a:r>
              <a:rPr dirty="0" sz="1050" spc="-10" b="1">
                <a:latin typeface="ＭＳ ゴシック"/>
                <a:cs typeface="ＭＳ ゴシック"/>
              </a:rPr>
              <a:t>本ガイドの活用方策</a:t>
            </a:r>
            <a:endParaRPr sz="1050">
              <a:latin typeface="ＭＳ ゴシック"/>
              <a:cs typeface="ＭＳ ゴシック"/>
            </a:endParaRPr>
          </a:p>
          <a:p>
            <a:pPr algn="just" marL="12700" marR="122555" indent="138430">
              <a:lnSpc>
                <a:spcPct val="144000"/>
              </a:lnSpc>
              <a:spcBef>
                <a:spcPts val="475"/>
              </a:spcBef>
            </a:pPr>
            <a:r>
              <a:rPr dirty="0" sz="1050" spc="25">
                <a:latin typeface="ＭＳ ゴシック"/>
                <a:cs typeface="ＭＳ ゴシック"/>
              </a:rPr>
              <a:t>国民の良質な睡眠を確保する上では、さまざまな関係者の参画が重要である。本ガイド</a:t>
            </a:r>
            <a:r>
              <a:rPr dirty="0" sz="1050" spc="30">
                <a:latin typeface="ＭＳ ゴシック"/>
                <a:cs typeface="ＭＳ ゴシック"/>
              </a:rPr>
              <a:t>は、科学的知見に基づき、休養・睡眠分野の取組を推進するため、生活指導の実施者（保健師、管理栄養士、医師等</a:t>
            </a:r>
            <a:r>
              <a:rPr dirty="0" sz="1050" spc="-515">
                <a:latin typeface="ＭＳ ゴシック"/>
                <a:cs typeface="ＭＳ ゴシック"/>
              </a:rPr>
              <a:t>）</a:t>
            </a:r>
            <a:r>
              <a:rPr dirty="0" sz="1050" spc="30">
                <a:latin typeface="ＭＳ ゴシック"/>
                <a:cs typeface="ＭＳ ゴシック"/>
              </a:rPr>
              <a:t>、政策立案者（健康増進部門、まちづくり部門等</a:t>
            </a:r>
            <a:r>
              <a:rPr dirty="0" sz="1050" spc="-515">
                <a:latin typeface="ＭＳ ゴシック"/>
                <a:cs typeface="ＭＳ ゴシック"/>
              </a:rPr>
              <a:t>）</a:t>
            </a:r>
            <a:r>
              <a:rPr dirty="0" sz="1050" spc="30">
                <a:latin typeface="ＭＳ ゴシック"/>
                <a:cs typeface="ＭＳ ゴシック"/>
              </a:rPr>
              <a:t>、職場管理者、その他睡眠の質向上を支援する関係者等に向けて策定したものである。必要な睡眠時間は、年代によっても変化するため、本ガイドでは、年代別の推奨事項を示すとともに、睡眠に関する様々な参考情報を整理しており、生活指導の実践者が、国民一人ひとりの生活状況やニーズ等に合わせた取組につなげることができると考えられる。</a:t>
            </a:r>
            <a:endParaRPr sz="1050">
              <a:latin typeface="ＭＳ ゴシック"/>
              <a:cs typeface="ＭＳ ゴシック"/>
            </a:endParaRPr>
          </a:p>
          <a:p>
            <a:pPr algn="just" marL="12700" indent="138430">
              <a:lnSpc>
                <a:spcPct val="100000"/>
              </a:lnSpc>
              <a:spcBef>
                <a:spcPts val="545"/>
              </a:spcBef>
            </a:pPr>
            <a:r>
              <a:rPr dirty="0" sz="1050" spc="65">
                <a:latin typeface="ＭＳ ゴシック"/>
                <a:cs typeface="ＭＳ ゴシック"/>
              </a:rPr>
              <a:t>「健康日本  </a:t>
            </a:r>
            <a:r>
              <a:rPr dirty="0" sz="1050">
                <a:latin typeface="ＭＳ ゴシック"/>
                <a:cs typeface="ＭＳ ゴシック"/>
              </a:rPr>
              <a:t>21（第三次</a:t>
            </a:r>
            <a:r>
              <a:rPr dirty="0" sz="1050" spc="-515">
                <a:latin typeface="ＭＳ ゴシック"/>
                <a:cs typeface="ＭＳ ゴシック"/>
              </a:rPr>
              <a:t>）</a:t>
            </a:r>
            <a:r>
              <a:rPr dirty="0" sz="1050" spc="-55">
                <a:latin typeface="ＭＳ ゴシック"/>
                <a:cs typeface="ＭＳ ゴシック"/>
              </a:rPr>
              <a:t>」では、「より実効性をもつ取組の推進</a:t>
            </a:r>
            <a:r>
              <a:rPr dirty="0" sz="1050" spc="10">
                <a:latin typeface="ＭＳ ゴシック"/>
                <a:cs typeface="ＭＳ ゴシック"/>
              </a:rPr>
              <a:t>（Implementation</a:t>
            </a:r>
            <a:r>
              <a:rPr dirty="0" sz="1050" spc="-520">
                <a:latin typeface="ＭＳ ゴシック"/>
                <a:cs typeface="ＭＳ ゴシック"/>
              </a:rPr>
              <a:t>）</a:t>
            </a:r>
            <a:r>
              <a:rPr dirty="0" sz="1050" spc="-25">
                <a:latin typeface="ＭＳ ゴシック"/>
                <a:cs typeface="ＭＳ ゴシック"/>
              </a:rPr>
              <a:t>」に</a:t>
            </a:r>
            <a:endParaRPr sz="1050">
              <a:latin typeface="ＭＳ ゴシック"/>
              <a:cs typeface="ＭＳ ゴシック"/>
            </a:endParaRPr>
          </a:p>
          <a:p>
            <a:pPr algn="just" marL="12700" marR="122555">
              <a:lnSpc>
                <a:spcPct val="143800"/>
              </a:lnSpc>
              <a:spcBef>
                <a:spcPts val="10"/>
              </a:spcBef>
            </a:pPr>
            <a:r>
              <a:rPr dirty="0" sz="1050" spc="30">
                <a:latin typeface="ＭＳ ゴシック"/>
                <a:cs typeface="ＭＳ ゴシック"/>
              </a:rPr>
              <a:t>重点を置くこととしており、国は目標達成に向けて自治体等の取組に資するよう、具体的な方策（アクションプラン）を示すこととしている。今後、本ガイドの内容について、国民等に向けた効果的な周知方法の検討等を進める必要がある。</a:t>
            </a:r>
            <a:endParaRPr sz="1050">
              <a:latin typeface="ＭＳ ゴシック"/>
              <a:cs typeface="ＭＳ ゴシック"/>
            </a:endParaRPr>
          </a:p>
          <a:p>
            <a:pPr algn="just" marL="12700" marR="5080" indent="138430">
              <a:lnSpc>
                <a:spcPct val="144000"/>
              </a:lnSpc>
            </a:pPr>
            <a:r>
              <a:rPr dirty="0" sz="1050" spc="-30">
                <a:latin typeface="ＭＳ ゴシック"/>
                <a:cs typeface="ＭＳ ゴシック"/>
              </a:rPr>
              <a:t>その際、スマートフォンやウェアラブル端末の普及に伴い、ＰＨＲ</a:t>
            </a:r>
            <a:r>
              <a:rPr dirty="0" sz="1050" spc="-40">
                <a:latin typeface="ＭＳ ゴシック"/>
                <a:cs typeface="ＭＳ ゴシック"/>
              </a:rPr>
              <a:t>（</a:t>
            </a:r>
            <a:r>
              <a:rPr dirty="0" sz="1050" spc="-20">
                <a:latin typeface="ＭＳ ゴシック"/>
                <a:cs typeface="ＭＳ ゴシック"/>
              </a:rPr>
              <a:t>パーソナル・ヘルス・</a:t>
            </a:r>
            <a:r>
              <a:rPr dirty="0" sz="1050" spc="30">
                <a:latin typeface="ＭＳ ゴシック"/>
                <a:cs typeface="ＭＳ ゴシック"/>
              </a:rPr>
              <a:t>レコード</a:t>
            </a:r>
            <a:r>
              <a:rPr dirty="0" sz="1050" spc="-110">
                <a:latin typeface="ＭＳ ゴシック"/>
                <a:cs typeface="ＭＳ ゴシック"/>
              </a:rPr>
              <a:t>）</a:t>
            </a:r>
            <a:r>
              <a:rPr dirty="0" sz="1050" spc="10">
                <a:latin typeface="ＭＳ ゴシック"/>
                <a:cs typeface="ＭＳ ゴシック"/>
              </a:rPr>
              <a:t>等のＩＣＴを活用したサービスの拡充など、自身の健康情報を入手・活用できる</a:t>
            </a:r>
            <a:r>
              <a:rPr dirty="0" sz="1050" spc="5">
                <a:latin typeface="ＭＳ ゴシック"/>
                <a:cs typeface="ＭＳ ゴシック"/>
              </a:rPr>
              <a:t>環境の整備が急速に進んでいることも踏まえ、睡眠の客観的な把握等において、こうしたデ</a:t>
            </a:r>
            <a:r>
              <a:rPr dirty="0" sz="1050" spc="30">
                <a:latin typeface="ＭＳ ゴシック"/>
                <a:cs typeface="ＭＳ ゴシック"/>
              </a:rPr>
              <a:t>ジタル技術等も活用しつつ、さらなる睡眠分野の取組を進めていくことが重要である。</a:t>
            </a:r>
            <a:endParaRPr sz="1050">
              <a:latin typeface="ＭＳ ゴシック"/>
              <a:cs typeface="ＭＳ ゴシック"/>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6</a:t>
            </a:r>
            <a:endParaRPr sz="950">
              <a:latin typeface="游明朝"/>
              <a:cs typeface="游明朝"/>
            </a:endParaRPr>
          </a:p>
        </p:txBody>
      </p:sp>
      <p:sp>
        <p:nvSpPr>
          <p:cNvPr id="2" name="object 2"/>
          <p:cNvSpPr txBox="1"/>
          <p:nvPr/>
        </p:nvSpPr>
        <p:spPr>
          <a:xfrm>
            <a:off x="1969866" y="4079728"/>
            <a:ext cx="2917825" cy="302895"/>
          </a:xfrm>
          <a:prstGeom prst="rect">
            <a:avLst/>
          </a:prstGeom>
        </p:spPr>
        <p:txBody>
          <a:bodyPr wrap="square" lIns="0" tIns="14604" rIns="0" bIns="0" rtlCol="0" vert="horz">
            <a:spAutoFit/>
          </a:bodyPr>
          <a:lstStyle/>
          <a:p>
            <a:pPr marL="12700">
              <a:lnSpc>
                <a:spcPct val="100000"/>
              </a:lnSpc>
              <a:spcBef>
                <a:spcPts val="114"/>
              </a:spcBef>
            </a:pPr>
            <a:r>
              <a:rPr dirty="0" sz="1800" spc="-5" b="1">
                <a:latin typeface="ＭＳ ゴシック"/>
                <a:cs typeface="ＭＳ ゴシック"/>
              </a:rPr>
              <a:t>３.  睡眠に関する推奨事項</a:t>
            </a:r>
            <a:endParaRPr sz="1800">
              <a:latin typeface="ＭＳ ゴシック"/>
              <a:cs typeface="ＭＳ ゴシック"/>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09372" y="863960"/>
            <a:ext cx="5711190" cy="4108450"/>
          </a:xfrm>
          <a:prstGeom prst="rect">
            <a:avLst/>
          </a:prstGeom>
        </p:spPr>
        <p:txBody>
          <a:bodyPr wrap="square" lIns="0" tIns="17145" rIns="0" bIns="0" rtlCol="0" vert="horz">
            <a:spAutoFit/>
          </a:bodyPr>
          <a:lstStyle/>
          <a:p>
            <a:pPr algn="ctr" marR="64135">
              <a:lnSpc>
                <a:spcPct val="100000"/>
              </a:lnSpc>
              <a:spcBef>
                <a:spcPts val="135"/>
              </a:spcBef>
            </a:pPr>
            <a:r>
              <a:rPr dirty="0" sz="1050" spc="-5" b="1">
                <a:latin typeface="ＭＳ ゴシック"/>
                <a:cs typeface="ＭＳ ゴシック"/>
              </a:rPr>
              <a:t>本ガイドにおける推奨事項の概要について</a:t>
            </a:r>
            <a:endParaRPr sz="1050">
              <a:latin typeface="ＭＳ ゴシック"/>
              <a:cs typeface="ＭＳ ゴシック"/>
            </a:endParaRPr>
          </a:p>
          <a:p>
            <a:pPr>
              <a:lnSpc>
                <a:spcPct val="100000"/>
              </a:lnSpc>
              <a:spcBef>
                <a:spcPts val="445"/>
              </a:spcBef>
            </a:pPr>
            <a:endParaRPr sz="1050">
              <a:latin typeface="ＭＳ ゴシック"/>
              <a:cs typeface="ＭＳ ゴシック"/>
            </a:endParaRPr>
          </a:p>
          <a:p>
            <a:pPr algn="just" marL="12700" marR="74930" indent="138430">
              <a:lnSpc>
                <a:spcPct val="144000"/>
              </a:lnSpc>
            </a:pPr>
            <a:r>
              <a:rPr dirty="0" sz="1050" spc="-15">
                <a:latin typeface="ＭＳ ゴシック"/>
                <a:cs typeface="ＭＳ ゴシック"/>
              </a:rPr>
              <a:t>睡眠は、健康増進・維持に不可欠な休養活動であり、睡眠が悪化することで、さまざまな</a:t>
            </a:r>
            <a:r>
              <a:rPr dirty="0" sz="1050" spc="5">
                <a:latin typeface="ＭＳ ゴシック"/>
                <a:cs typeface="ＭＳ ゴシック"/>
              </a:rPr>
              <a:t>疾患の発症リスクが増加し、寿命短縮リスクが高まることが指摘されている。また、必要な</a:t>
            </a:r>
            <a:r>
              <a:rPr dirty="0" sz="1050">
                <a:latin typeface="ＭＳ ゴシック"/>
                <a:cs typeface="ＭＳ ゴシック"/>
              </a:rPr>
              <a:t>睡眠時間には個人差があるとともに、年代によっても変化する等の特性を踏まえた取組が必</a:t>
            </a:r>
            <a:r>
              <a:rPr dirty="0" sz="1050" spc="30">
                <a:latin typeface="ＭＳ ゴシック"/>
                <a:cs typeface="ＭＳ ゴシック"/>
              </a:rPr>
              <a:t>要となる。</a:t>
            </a:r>
            <a:endParaRPr sz="1050">
              <a:latin typeface="ＭＳ ゴシック"/>
              <a:cs typeface="ＭＳ ゴシック"/>
            </a:endParaRPr>
          </a:p>
          <a:p>
            <a:pPr algn="just" marL="12700" marR="74295" indent="138430">
              <a:lnSpc>
                <a:spcPct val="144000"/>
              </a:lnSpc>
              <a:spcBef>
                <a:spcPts val="5"/>
              </a:spcBef>
            </a:pPr>
            <a:r>
              <a:rPr dirty="0" sz="1050" spc="-25">
                <a:latin typeface="ＭＳ ゴシック"/>
                <a:cs typeface="ＭＳ ゴシック"/>
              </a:rPr>
              <a:t>「健康日本 </a:t>
            </a:r>
            <a:r>
              <a:rPr dirty="0" sz="1050" spc="10">
                <a:latin typeface="ＭＳ ゴシック"/>
                <a:cs typeface="ＭＳ ゴシック"/>
              </a:rPr>
              <a:t>21（</a:t>
            </a:r>
            <a:r>
              <a:rPr dirty="0" sz="1050" spc="30">
                <a:latin typeface="ＭＳ ゴシック"/>
                <a:cs typeface="ＭＳ ゴシック"/>
              </a:rPr>
              <a:t>第三次</a:t>
            </a:r>
            <a:r>
              <a:rPr dirty="0" sz="1050" spc="-515">
                <a:latin typeface="ＭＳ ゴシック"/>
                <a:cs typeface="ＭＳ ゴシック"/>
              </a:rPr>
              <a:t>）</a:t>
            </a:r>
            <a:r>
              <a:rPr dirty="0" sz="1050" spc="10">
                <a:latin typeface="ＭＳ ゴシック"/>
                <a:cs typeface="ＭＳ ゴシック"/>
              </a:rPr>
              <a:t>」においては、ライフステージ</a:t>
            </a:r>
            <a:r>
              <a:rPr dirty="0" sz="1050" spc="30">
                <a:latin typeface="ＭＳ ゴシック"/>
                <a:cs typeface="ＭＳ ゴシック"/>
              </a:rPr>
              <a:t>（</a:t>
            </a:r>
            <a:r>
              <a:rPr dirty="0" sz="1050" spc="15">
                <a:latin typeface="ＭＳ ゴシック"/>
                <a:cs typeface="ＭＳ ゴシック"/>
              </a:rPr>
              <a:t>幼児期、青壮年期、高齢期等の</a:t>
            </a:r>
            <a:r>
              <a:rPr dirty="0" sz="1050" spc="-10">
                <a:latin typeface="ＭＳ ゴシック"/>
                <a:cs typeface="ＭＳ ゴシック"/>
              </a:rPr>
              <a:t>人の生涯における各段階をいう。</a:t>
            </a:r>
            <a:r>
              <a:rPr dirty="0" sz="1050" spc="30">
                <a:latin typeface="ＭＳ ゴシック"/>
                <a:cs typeface="ＭＳ ゴシック"/>
              </a:rPr>
              <a:t>）やライフコースアプローチ（胎児期から高齢期に至るま</a:t>
            </a:r>
            <a:r>
              <a:rPr dirty="0" sz="1050" spc="5">
                <a:latin typeface="ＭＳ ゴシック"/>
                <a:cs typeface="ＭＳ ゴシック"/>
              </a:rPr>
              <a:t>での人の生涯を経時的に捉えた健康づくりをいう。</a:t>
            </a:r>
            <a:r>
              <a:rPr dirty="0" sz="1050" spc="30">
                <a:latin typeface="ＭＳ ゴシック"/>
                <a:cs typeface="ＭＳ ゴシック"/>
              </a:rPr>
              <a:t>）を踏まえた健康づくりに重点が置かれている。</a:t>
            </a:r>
            <a:endParaRPr sz="1050">
              <a:latin typeface="ＭＳ ゴシック"/>
              <a:cs typeface="ＭＳ ゴシック"/>
            </a:endParaRPr>
          </a:p>
          <a:p>
            <a:pPr algn="just" marL="12700" marR="74930" indent="138430">
              <a:lnSpc>
                <a:spcPts val="1820"/>
              </a:lnSpc>
              <a:spcBef>
                <a:spcPts val="145"/>
              </a:spcBef>
            </a:pPr>
            <a:r>
              <a:rPr dirty="0" sz="1050" spc="5">
                <a:latin typeface="ＭＳ ゴシック"/>
                <a:cs typeface="ＭＳ ゴシック"/>
              </a:rPr>
              <a:t>これらを踏まえ、本ガイドでは、ライフステージごと</a:t>
            </a:r>
            <a:r>
              <a:rPr dirty="0" sz="1050" spc="30">
                <a:latin typeface="ＭＳ ゴシック"/>
                <a:cs typeface="ＭＳ ゴシック"/>
              </a:rPr>
              <a:t>（</a:t>
            </a:r>
            <a:r>
              <a:rPr dirty="0" sz="1050">
                <a:latin typeface="ＭＳ ゴシック"/>
                <a:cs typeface="ＭＳ ゴシック"/>
              </a:rPr>
              <a:t>成人、こども、高齢者</a:t>
            </a:r>
            <a:r>
              <a:rPr dirty="0" sz="1050" spc="-50">
                <a:latin typeface="ＭＳ ゴシック"/>
                <a:cs typeface="ＭＳ ゴシック"/>
              </a:rPr>
              <a:t>）</a:t>
            </a:r>
            <a:r>
              <a:rPr dirty="0" sz="1050" spc="30">
                <a:latin typeface="ＭＳ ゴシック"/>
                <a:cs typeface="ＭＳ ゴシック"/>
              </a:rPr>
              <a:t>に睡眠に</a:t>
            </a:r>
            <a:r>
              <a:rPr dirty="0" sz="1050">
                <a:latin typeface="ＭＳ ゴシック"/>
                <a:cs typeface="ＭＳ ゴシック"/>
              </a:rPr>
              <a:t>関する推奨事項をまとめるとともに、質・量ともに十分な睡眠を確保するに当たっての参考</a:t>
            </a:r>
            <a:r>
              <a:rPr dirty="0" sz="1050" spc="30">
                <a:latin typeface="ＭＳ ゴシック"/>
                <a:cs typeface="ＭＳ ゴシック"/>
              </a:rPr>
              <a:t>情報をテーマごとにまとめている。</a:t>
            </a:r>
            <a:endParaRPr sz="1050">
              <a:latin typeface="ＭＳ ゴシック"/>
              <a:cs typeface="ＭＳ ゴシック"/>
            </a:endParaRPr>
          </a:p>
          <a:p>
            <a:pPr marL="151130">
              <a:lnSpc>
                <a:spcPct val="100000"/>
              </a:lnSpc>
              <a:spcBef>
                <a:spcPts val="390"/>
              </a:spcBef>
            </a:pPr>
            <a:r>
              <a:rPr dirty="0" sz="1050" spc="-20">
                <a:latin typeface="ＭＳ ゴシック"/>
                <a:cs typeface="ＭＳ ゴシック"/>
              </a:rPr>
              <a:t>また、睡眠に関する取組を進める上では、生活習慣や睡眠環境等を見直し、「睡眠時間」</a:t>
            </a:r>
            <a:endParaRPr sz="1050">
              <a:latin typeface="ＭＳ ゴシック"/>
              <a:cs typeface="ＭＳ ゴシック"/>
            </a:endParaRPr>
          </a:p>
          <a:p>
            <a:pPr marL="12700">
              <a:lnSpc>
                <a:spcPct val="100000"/>
              </a:lnSpc>
              <a:spcBef>
                <a:spcPts val="555"/>
              </a:spcBef>
            </a:pPr>
            <a:r>
              <a:rPr dirty="0" sz="1050" spc="-5">
                <a:latin typeface="ＭＳ ゴシック"/>
                <a:cs typeface="ＭＳ ゴシック"/>
              </a:rPr>
              <a:t>と「睡眠休養感」のいずれも確保することも重要である。</a:t>
            </a:r>
            <a:endParaRPr sz="1050">
              <a:latin typeface="ＭＳ ゴシック"/>
              <a:cs typeface="ＭＳ ゴシック"/>
            </a:endParaRPr>
          </a:p>
          <a:p>
            <a:pPr marL="12700" marR="5080" indent="138430">
              <a:lnSpc>
                <a:spcPct val="143800"/>
              </a:lnSpc>
              <a:spcBef>
                <a:spcPts val="5"/>
              </a:spcBef>
            </a:pPr>
            <a:r>
              <a:rPr dirty="0" sz="1050">
                <a:latin typeface="ＭＳ ゴシック"/>
                <a:cs typeface="ＭＳ ゴシック"/>
              </a:rPr>
              <a:t>本ガイドで示している推奨事項は、科学的根拠となる多くの学術論文や日本人の現状値等</a:t>
            </a:r>
            <a:r>
              <a:rPr dirty="0" sz="1050" spc="30">
                <a:latin typeface="ＭＳ ゴシック"/>
                <a:cs typeface="ＭＳ ゴシック"/>
              </a:rPr>
              <a:t>を考慮して設定したものであるが、実際に取組を進めるに当たっては、個人差（健康状態、身体機能、生活環境等）を踏まえ、可能なものから取り組むことが必要である。</a:t>
            </a:r>
            <a:endParaRPr sz="1050">
              <a:latin typeface="ＭＳ ゴシック"/>
              <a:cs typeface="ＭＳ ゴシック"/>
            </a:endParaRPr>
          </a:p>
        </p:txBody>
      </p:sp>
      <p:sp>
        <p:nvSpPr>
          <p:cNvPr id="3" name="object 3"/>
          <p:cNvSpPr txBox="1"/>
          <p:nvPr/>
        </p:nvSpPr>
        <p:spPr>
          <a:xfrm>
            <a:off x="2653109" y="8535677"/>
            <a:ext cx="1551940" cy="178435"/>
          </a:xfrm>
          <a:prstGeom prst="rect">
            <a:avLst/>
          </a:prstGeom>
        </p:spPr>
        <p:txBody>
          <a:bodyPr wrap="square" lIns="0" tIns="12700" rIns="0" bIns="0" rtlCol="0" vert="horz">
            <a:spAutoFit/>
          </a:bodyPr>
          <a:lstStyle/>
          <a:p>
            <a:pPr marL="12700">
              <a:lnSpc>
                <a:spcPct val="100000"/>
              </a:lnSpc>
              <a:spcBef>
                <a:spcPts val="100"/>
              </a:spcBef>
            </a:pPr>
            <a:r>
              <a:rPr dirty="0" sz="1000" spc="-5" b="1">
                <a:latin typeface="ＭＳ ゴシック"/>
                <a:cs typeface="ＭＳ ゴシック"/>
              </a:rPr>
              <a:t>図２：睡眠の推奨事項一覧</a:t>
            </a:r>
            <a:endParaRPr sz="1000">
              <a:latin typeface="ＭＳ ゴシック"/>
              <a:cs typeface="ＭＳ ゴシック"/>
            </a:endParaRPr>
          </a:p>
        </p:txBody>
      </p:sp>
      <p:pic>
        <p:nvPicPr>
          <p:cNvPr id="4" name="object 4"/>
          <p:cNvPicPr/>
          <p:nvPr/>
        </p:nvPicPr>
        <p:blipFill>
          <a:blip r:embed="rId2" cstate="print"/>
          <a:stretch>
            <a:fillRect/>
          </a:stretch>
        </p:blipFill>
        <p:spPr>
          <a:xfrm>
            <a:off x="809818" y="5298005"/>
            <a:ext cx="5233438" cy="3130846"/>
          </a:xfrm>
          <a:prstGeom prst="rect">
            <a:avLst/>
          </a:prstGeom>
        </p:spPr>
      </p:pic>
      <p:sp>
        <p:nvSpPr>
          <p:cNvPr id="5" name="object 5"/>
          <p:cNvSpPr txBox="1"/>
          <p:nvPr/>
        </p:nvSpPr>
        <p:spPr>
          <a:xfrm>
            <a:off x="3358989" y="9057623"/>
            <a:ext cx="154940" cy="160020"/>
          </a:xfrm>
          <a:prstGeom prst="rect">
            <a:avLst/>
          </a:prstGeom>
        </p:spPr>
        <p:txBody>
          <a:bodyPr wrap="square" lIns="0" tIns="0" rIns="0" bIns="0" rtlCol="0" vert="horz">
            <a:spAutoFit/>
          </a:bodyPr>
          <a:lstStyle/>
          <a:p>
            <a:pPr marL="38100">
              <a:lnSpc>
                <a:spcPts val="1135"/>
              </a:lnSpc>
            </a:pPr>
            <a:r>
              <a:rPr dirty="0" sz="950" spc="-50">
                <a:latin typeface="游明朝"/>
                <a:cs typeface="游明朝"/>
              </a:rPr>
              <a:t>7</a:t>
            </a:r>
            <a:endParaRPr sz="950">
              <a:latin typeface="游明朝"/>
              <a:cs typeface="游明朝"/>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Application>Microsoft Office PowerPoint</Application>
  <PresentationFormat>On-screen Show (4:3)</PresentationFormat>
  <ScaleCrop>false</ScaleCrop>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2026-06-11T01:50:31Z</dcterms:created>
  <dcterms:modified xsi:type="dcterms:W3CDTF">2026-06-11T01:50:31Z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2026-06-11T00:00:00Z</vt:filetime>
  </property>
  <property fmtid="{D5CDD505-2E9C-101B-9397-08002B2CF9AE}" pid="4" name="LastSaved">
    <vt:filetime>2026-06-11T00:00:00Z</vt:filetime>
  </property>
  <property fmtid="{D5CDD505-2E9C-101B-9397-08002B2CF9AE}" pid="5" name="Producer">
    <vt:lpwstr>Pdftools SDK</vt:lpwstr>
  </property>
</Properties>
</file>