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8" r:id="rId12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26" d="100"/>
          <a:sy n="126" d="100"/>
        </p:scale>
        <p:origin x="202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474240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4213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2A9D8F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3" name="Shape 1"/>
          <p:cNvSpPr/>
          <p:nvPr/>
        </p:nvSpPr>
        <p:spPr>
          <a:xfrm>
            <a:off x="777240" y="868680"/>
            <a:ext cx="438912" cy="438912"/>
          </a:xfrm>
          <a:prstGeom prst="ellipse">
            <a:avLst/>
          </a:prstGeom>
          <a:solidFill>
            <a:srgbClr val="E76F51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4" name="Text 2"/>
          <p:cNvSpPr/>
          <p:nvPr/>
        </p:nvSpPr>
        <p:spPr>
          <a:xfrm>
            <a:off x="777240" y="868680"/>
            <a:ext cx="438912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M</a:t>
            </a:r>
            <a:endParaRPr lang="en-US" sz="1700" dirty="0"/>
          </a:p>
        </p:txBody>
      </p:sp>
      <p:sp>
        <p:nvSpPr>
          <p:cNvPr id="5" name="Shape 3"/>
          <p:cNvSpPr/>
          <p:nvPr/>
        </p:nvSpPr>
        <p:spPr>
          <a:xfrm>
            <a:off x="1344168" y="868680"/>
            <a:ext cx="438912" cy="438912"/>
          </a:xfrm>
          <a:prstGeom prst="ellipse">
            <a:avLst/>
          </a:prstGeom>
          <a:solidFill>
            <a:srgbClr val="2E6F95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6" name="Text 4"/>
          <p:cNvSpPr/>
          <p:nvPr/>
        </p:nvSpPr>
        <p:spPr>
          <a:xfrm>
            <a:off x="1344168" y="868680"/>
            <a:ext cx="438912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A</a:t>
            </a:r>
            <a:endParaRPr lang="en-US" sz="1700" dirty="0"/>
          </a:p>
        </p:txBody>
      </p:sp>
      <p:sp>
        <p:nvSpPr>
          <p:cNvPr id="7" name="Shape 5"/>
          <p:cNvSpPr/>
          <p:nvPr/>
        </p:nvSpPr>
        <p:spPr>
          <a:xfrm>
            <a:off x="1911096" y="868680"/>
            <a:ext cx="438912" cy="438912"/>
          </a:xfrm>
          <a:prstGeom prst="ellipse">
            <a:avLst/>
          </a:prstGeom>
          <a:solidFill>
            <a:srgbClr val="6D597A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8" name="Text 6"/>
          <p:cNvSpPr/>
          <p:nvPr/>
        </p:nvSpPr>
        <p:spPr>
          <a:xfrm>
            <a:off x="1911096" y="868680"/>
            <a:ext cx="438912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D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749808" y="1554480"/>
            <a:ext cx="7680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6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MAD理論</a:t>
            </a:r>
            <a:endParaRPr lang="en-US" sz="4600" dirty="0"/>
          </a:p>
        </p:txBody>
      </p:sp>
      <p:sp>
        <p:nvSpPr>
          <p:cNvPr id="10" name="Text 8"/>
          <p:cNvSpPr/>
          <p:nvPr/>
        </p:nvSpPr>
        <p:spPr>
          <a:xfrm>
            <a:off x="777240" y="2450592"/>
            <a:ext cx="7772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9FD8C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神経細胞反応特性に基づく病前性格・気分障害の統一的理解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777240" y="3063240"/>
            <a:ext cx="7772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AEB9C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Manie（M）・Anankastic（A）・Depressive（D）細胞モデル ― 医療関係者向け要約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777240" y="3840480"/>
            <a:ext cx="7589520" cy="676656"/>
          </a:xfrm>
          <a:prstGeom prst="roundRect">
            <a:avLst>
              <a:gd name="adj" fmla="val 8108"/>
            </a:avLst>
          </a:prstGeom>
          <a:solidFill>
            <a:srgbClr val="3A2A12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1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0120" y="3995928"/>
            <a:ext cx="365760" cy="365760"/>
          </a:xfrm>
          <a:prstGeom prst="rect">
            <a:avLst/>
          </a:prstGeom>
        </p:spPr>
      </p:pic>
      <p:sp>
        <p:nvSpPr>
          <p:cNvPr id="14" name="Text 11"/>
          <p:cNvSpPr/>
          <p:nvPr/>
        </p:nvSpPr>
        <p:spPr>
          <a:xfrm>
            <a:off x="1463040" y="3840480"/>
            <a:ext cx="6766560" cy="6766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150" b="1" dirty="0">
                <a:solidFill>
                  <a:srgbClr val="CA670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重要：</a:t>
            </a:r>
            <a:r>
              <a:rPr lang="en-US" sz="1150" dirty="0">
                <a:solidFill>
                  <a:srgbClr val="E8D9C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本理論はブログ著者の独自仮説（conceptual integrative model）であり、確立した医学的コンセンサスではない。</a:t>
            </a:r>
            <a:endParaRPr lang="en-US" sz="11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92608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kern="0" spc="200" dirty="0">
                <a:solidFill>
                  <a:srgbClr val="2A9D8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CRITICAL APPRAISAL</a:t>
            </a:r>
            <a:endParaRPr lang="en-US" sz="1150" dirty="0"/>
          </a:p>
        </p:txBody>
      </p:sp>
      <p:sp>
        <p:nvSpPr>
          <p:cNvPr id="3" name="Text 1"/>
          <p:cNvSpPr/>
          <p:nvPr/>
        </p:nvSpPr>
        <p:spPr>
          <a:xfrm>
            <a:off x="457200" y="530352"/>
            <a:ext cx="832104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B2A3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批判的検討 ― 強み・弱み（著者自認を含む）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457200" y="1371600"/>
            <a:ext cx="4114800" cy="3017520"/>
          </a:xfrm>
          <a:prstGeom prst="roundRect">
            <a:avLst>
              <a:gd name="adj" fmla="val 3030"/>
            </a:avLst>
          </a:prstGeom>
          <a:solidFill>
            <a:srgbClr val="EAF3EE"/>
          </a:solidFill>
          <a:ln/>
          <a:effectLst>
            <a:outerShdw blurRad="88900" dist="25400" dir="5400000" algn="bl" rotWithShape="0">
              <a:srgbClr val="8595A5">
                <a:alpha val="22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5" name="Shape 3"/>
          <p:cNvSpPr/>
          <p:nvPr/>
        </p:nvSpPr>
        <p:spPr>
          <a:xfrm>
            <a:off x="685800" y="1572768"/>
            <a:ext cx="512064" cy="512064"/>
          </a:xfrm>
          <a:prstGeom prst="ellipse">
            <a:avLst/>
          </a:prstGeom>
          <a:solidFill>
            <a:srgbClr val="2A9D8F"/>
          </a:solidFill>
          <a:ln/>
          <a:effectLst>
            <a:outerShdw blurRad="88900" dist="25400" dir="5400000" algn="bl" rotWithShape="0">
              <a:srgbClr val="8595A5">
                <a:alpha val="22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4057" y="1711025"/>
            <a:ext cx="235549" cy="235549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325880" y="1572768"/>
            <a:ext cx="30175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6E5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強み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713232" y="2194560"/>
            <a:ext cx="3657600" cy="2148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77800" indent="-177800">
              <a:lnSpc>
                <a:spcPct val="112000"/>
              </a:lnSpc>
              <a:spcAft>
                <a:spcPts val="600"/>
              </a:spcAft>
              <a:buSzPct val="100000"/>
              <a:buChar char="•"/>
            </a:pPr>
            <a:r>
              <a:rPr lang="en-US" sz="1120" dirty="0">
                <a:solidFill>
                  <a:srgbClr val="56637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単一原理で性格類型・発症・双極I/II差・薬理・現代的増加を広範に統合。</a:t>
            </a:r>
            <a:endParaRPr lang="en-US" sz="1120" dirty="0"/>
          </a:p>
          <a:p>
            <a:pPr marL="177800" indent="-177800">
              <a:lnSpc>
                <a:spcPct val="112000"/>
              </a:lnSpc>
              <a:spcAft>
                <a:spcPts val="600"/>
              </a:spcAft>
              <a:buSzPct val="100000"/>
              <a:buChar char="•"/>
            </a:pPr>
            <a:r>
              <a:rPr lang="en-US" sz="1120" dirty="0">
                <a:solidFill>
                  <a:srgbClr val="56637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笠原の病前性格三軸（熱中＝M・几帳面＝A・陰性持続＝D）と整合（独立観察系の収束）。</a:t>
            </a:r>
            <a:endParaRPr lang="en-US" sz="1120" dirty="0"/>
          </a:p>
          <a:p>
            <a:pPr marL="177800" indent="-177800">
              <a:lnSpc>
                <a:spcPct val="112000"/>
              </a:lnSpc>
              <a:spcAft>
                <a:spcPts val="600"/>
              </a:spcAft>
              <a:buSzPct val="100000"/>
              <a:buChar char="•"/>
            </a:pPr>
            <a:r>
              <a:rPr lang="en-US" sz="1120" dirty="0">
                <a:solidFill>
                  <a:srgbClr val="56637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PM仮説に欠けた機序を供給。「うつ＝消去・残余」という独創的視点。</a:t>
            </a:r>
            <a:endParaRPr lang="en-US" sz="1120" dirty="0"/>
          </a:p>
          <a:p>
            <a:pPr marL="177800" indent="-177800">
              <a:lnSpc>
                <a:spcPct val="112000"/>
              </a:lnSpc>
              <a:spcAft>
                <a:spcPts val="600"/>
              </a:spcAft>
              <a:buSzPct val="100000"/>
              <a:buChar char="•"/>
            </a:pPr>
            <a:r>
              <a:rPr lang="en-US" sz="1120" dirty="0">
                <a:solidFill>
                  <a:srgbClr val="56637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静的診断と異なり時間的プロセスを記述し、治療（MA保護・心理教育）へ直結。</a:t>
            </a:r>
            <a:endParaRPr lang="en-US" sz="1120" dirty="0"/>
          </a:p>
        </p:txBody>
      </p:sp>
      <p:sp>
        <p:nvSpPr>
          <p:cNvPr id="9" name="Shape 6"/>
          <p:cNvSpPr/>
          <p:nvPr/>
        </p:nvSpPr>
        <p:spPr>
          <a:xfrm>
            <a:off x="4663440" y="1371600"/>
            <a:ext cx="4114800" cy="3017520"/>
          </a:xfrm>
          <a:prstGeom prst="roundRect">
            <a:avLst>
              <a:gd name="adj" fmla="val 3030"/>
            </a:avLst>
          </a:prstGeom>
          <a:solidFill>
            <a:srgbClr val="F7EEE6"/>
          </a:solidFill>
          <a:ln/>
          <a:effectLst>
            <a:outerShdw blurRad="88900" dist="25400" dir="5400000" algn="bl" rotWithShape="0">
              <a:srgbClr val="8595A5">
                <a:alpha val="22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10" name="Shape 7"/>
          <p:cNvSpPr/>
          <p:nvPr/>
        </p:nvSpPr>
        <p:spPr>
          <a:xfrm>
            <a:off x="4892040" y="1572768"/>
            <a:ext cx="512064" cy="512064"/>
          </a:xfrm>
          <a:prstGeom prst="ellipse">
            <a:avLst/>
          </a:prstGeom>
          <a:solidFill>
            <a:srgbClr val="CA6702"/>
          </a:solidFill>
          <a:ln/>
          <a:effectLst>
            <a:outerShdw blurRad="88900" dist="25400" dir="5400000" algn="bl" rotWithShape="0">
              <a:srgbClr val="8595A5">
                <a:alpha val="22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30297" y="1711025"/>
            <a:ext cx="235549" cy="235549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532120" y="1572768"/>
            <a:ext cx="30175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9C5511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弱み・限界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4919472" y="2194560"/>
            <a:ext cx="3657600" cy="2148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77800" indent="-177800">
              <a:lnSpc>
                <a:spcPct val="112000"/>
              </a:lnSpc>
              <a:spcAft>
                <a:spcPts val="600"/>
              </a:spcAft>
              <a:buSzPct val="100000"/>
              <a:buChar char="•"/>
            </a:pPr>
            <a:r>
              <a:rPr lang="en-US" sz="1120" dirty="0">
                <a:solidFill>
                  <a:srgbClr val="56637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M/A/D細胞の操作的定義・神経生物学的実体が未確立（最も根本的）。</a:t>
            </a:r>
            <a:endParaRPr lang="en-US" sz="1120" dirty="0"/>
          </a:p>
          <a:p>
            <a:pPr marL="177800" indent="-177800">
              <a:lnSpc>
                <a:spcPct val="112000"/>
              </a:lnSpc>
              <a:spcAft>
                <a:spcPts val="600"/>
              </a:spcAft>
              <a:buSzPct val="100000"/>
              <a:buChar char="•"/>
            </a:pPr>
            <a:r>
              <a:rPr lang="en-US" sz="1120" dirty="0">
                <a:solidFill>
                  <a:srgbClr val="56637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反証可能性の欠如：「微細な不顕性過活動が先行した」と常に言い逃れ可能（PM仮説の弱点を継承）。</a:t>
            </a:r>
            <a:endParaRPr lang="en-US" sz="1120" dirty="0"/>
          </a:p>
          <a:p>
            <a:pPr marL="177800" indent="-177800">
              <a:lnSpc>
                <a:spcPct val="112000"/>
              </a:lnSpc>
              <a:spcAft>
                <a:spcPts val="600"/>
              </a:spcAft>
              <a:buSzPct val="100000"/>
              <a:buChar char="•"/>
            </a:pPr>
            <a:r>
              <a:rPr lang="en-US" sz="1120" dirty="0">
                <a:solidFill>
                  <a:srgbClr val="56637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局在性の無視、分子経路との接続の曖昧さ、遺伝・発達要因の説明が弱い。</a:t>
            </a:r>
            <a:endParaRPr lang="en-US" sz="1120" dirty="0"/>
          </a:p>
          <a:p>
            <a:pPr marL="177800" indent="-177800">
              <a:lnSpc>
                <a:spcPct val="112000"/>
              </a:lnSpc>
              <a:spcAft>
                <a:spcPts val="600"/>
              </a:spcAft>
              <a:buSzPct val="100000"/>
              <a:buChar char="•"/>
            </a:pPr>
            <a:r>
              <a:rPr lang="en-US" sz="1120" dirty="0">
                <a:solidFill>
                  <a:srgbClr val="56637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急性発症（反応性うつ・PTSD・悲嘆）の説明が不徹底。数理モデル化は未達。</a:t>
            </a:r>
            <a:endParaRPr lang="en-US" sz="1120" dirty="0"/>
          </a:p>
        </p:txBody>
      </p:sp>
      <p:sp>
        <p:nvSpPr>
          <p:cNvPr id="14" name="Text 10"/>
          <p:cNvSpPr/>
          <p:nvPr/>
        </p:nvSpPr>
        <p:spPr>
          <a:xfrm>
            <a:off x="365760" y="4791456"/>
            <a:ext cx="6949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9AA8B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MAD理論 医療関係者向け要約  ｜  出典：品川心療内科ブログ</a:t>
            </a:r>
            <a:endParaRPr lang="en-US" sz="800" dirty="0"/>
          </a:p>
        </p:txBody>
      </p:sp>
      <p:sp>
        <p:nvSpPr>
          <p:cNvPr id="15" name="Text 11"/>
          <p:cNvSpPr/>
          <p:nvPr/>
        </p:nvSpPr>
        <p:spPr>
          <a:xfrm>
            <a:off x="8321040" y="4791456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AA8B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11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4213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2A9D8F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3" name="Text 1"/>
          <p:cNvSpPr/>
          <p:nvPr/>
        </p:nvSpPr>
        <p:spPr>
          <a:xfrm>
            <a:off x="640080" y="4572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まとめ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640080" y="1051560"/>
            <a:ext cx="79552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77800" indent="-177800">
              <a:lnSpc>
                <a:spcPct val="112000"/>
              </a:lnSpc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DCE7F1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MAD理論は、神経細胞の反応特性（M=増感／A=定常／D=疲弊）で病前性格と気分障害を一元的に説明する著者独自の統合モデル。</a:t>
            </a:r>
            <a:endParaRPr lang="en-US" sz="1250" dirty="0"/>
          </a:p>
          <a:p>
            <a:pPr marL="177800" indent="-177800">
              <a:lnSpc>
                <a:spcPct val="112000"/>
              </a:lnSpc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DCE7F1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中核は「躁状態先行（Primacy of Mania）」の神経細胞論的具体化と、うつ＝M少A少D多の消去・残余現象。</a:t>
            </a:r>
            <a:endParaRPr lang="en-US" sz="1250" dirty="0"/>
          </a:p>
          <a:p>
            <a:pPr marL="177800" indent="-177800">
              <a:lnSpc>
                <a:spcPct val="112000"/>
              </a:lnSpc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DCE7F1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PM仮説・OCDレビューは実在文献に支持される一方、細胞実体・反証可能性・局在性の課題が残る。</a:t>
            </a:r>
            <a:endParaRPr lang="en-US" sz="1250" dirty="0"/>
          </a:p>
          <a:p>
            <a:pPr marL="177800" indent="-177800">
              <a:lnSpc>
                <a:spcPct val="112000"/>
              </a:lnSpc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DCE7F1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臨床的価値は「保護・待機・心理教育」への翻訳にあるが、未検証仮説として慎重に扱う。</a:t>
            </a:r>
            <a:endParaRPr lang="en-US" sz="1250" dirty="0"/>
          </a:p>
        </p:txBody>
      </p:sp>
      <p:sp>
        <p:nvSpPr>
          <p:cNvPr id="5" name="Shape 3"/>
          <p:cNvSpPr/>
          <p:nvPr/>
        </p:nvSpPr>
        <p:spPr>
          <a:xfrm>
            <a:off x="640080" y="3063240"/>
            <a:ext cx="7863840" cy="0"/>
          </a:xfrm>
          <a:prstGeom prst="line">
            <a:avLst/>
          </a:prstGeom>
          <a:noFill/>
          <a:ln w="12700">
            <a:solidFill>
              <a:srgbClr val="3A4F6B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6" name="Text 4"/>
          <p:cNvSpPr/>
          <p:nvPr/>
        </p:nvSpPr>
        <p:spPr>
          <a:xfrm>
            <a:off x="640080" y="320040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A9D8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主な一次確認済み文献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640080" y="3520440"/>
            <a:ext cx="795528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8000"/>
              </a:lnSpc>
              <a:buNone/>
            </a:pPr>
            <a:r>
              <a:rPr lang="en-US" sz="1030" dirty="0">
                <a:solidFill>
                  <a:srgbClr val="AEB9C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Koukopoulos A. The primacy of mania. Ann Gen Psychiatry. 2006;5(Suppl 1):S5.</a:t>
            </a:r>
            <a:endParaRPr lang="en-US" sz="1030" dirty="0"/>
          </a:p>
          <a:p>
            <a:pPr marL="0" indent="0">
              <a:lnSpc>
                <a:spcPct val="118000"/>
              </a:lnSpc>
              <a:buNone/>
            </a:pPr>
            <a:r>
              <a:rPr lang="en-US" sz="1030" dirty="0">
                <a:solidFill>
                  <a:srgbClr val="AEB9C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Koukopoulos A, Ghaemi SN. The primacy of mania: a reconsideration of mood disorders. Eur Psychiatry. 2009;24(2):125-134.</a:t>
            </a:r>
            <a:endParaRPr lang="en-US" sz="1030" dirty="0"/>
          </a:p>
          <a:p>
            <a:pPr marL="0" indent="0">
              <a:lnSpc>
                <a:spcPct val="118000"/>
              </a:lnSpc>
              <a:buNone/>
            </a:pPr>
            <a:r>
              <a:rPr lang="en-US" sz="1030" dirty="0">
                <a:solidFill>
                  <a:srgbClr val="AEB9C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Ghaemi SN, Vöhringer PA. Curr Neuropharmacol. 2017;15(3):402-408.</a:t>
            </a:r>
            <a:endParaRPr lang="en-US" sz="1030" dirty="0"/>
          </a:p>
          <a:p>
            <a:pPr marL="0" indent="0">
              <a:lnSpc>
                <a:spcPct val="118000"/>
              </a:lnSpc>
              <a:buNone/>
            </a:pPr>
            <a:r>
              <a:rPr lang="en-US" sz="1030" dirty="0">
                <a:solidFill>
                  <a:srgbClr val="AEB9C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de Filippis R, et al. OCD as an Epiphenomenon of Comorbid Bipolar Disorder? J Clin Med. 2024;13(5):1230.</a:t>
            </a:r>
            <a:endParaRPr lang="en-US" sz="103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92608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kern="0" spc="200" dirty="0">
                <a:solidFill>
                  <a:srgbClr val="2A9D8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CORE THESIS</a:t>
            </a:r>
            <a:endParaRPr lang="en-US" sz="1150" dirty="0"/>
          </a:p>
        </p:txBody>
      </p:sp>
      <p:sp>
        <p:nvSpPr>
          <p:cNvPr id="3" name="Text 1"/>
          <p:cNvSpPr/>
          <p:nvPr/>
        </p:nvSpPr>
        <p:spPr>
          <a:xfrm>
            <a:off x="457200" y="530352"/>
            <a:ext cx="832104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B2A3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中核命題：躁状態先行仮説の神経細胞論的具体化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457200" y="1417320"/>
            <a:ext cx="5029200" cy="3017520"/>
          </a:xfrm>
          <a:prstGeom prst="roundRect">
            <a:avLst>
              <a:gd name="adj" fmla="val 3030"/>
            </a:avLst>
          </a:prstGeom>
          <a:solidFill>
            <a:srgbClr val="F3F6F9"/>
          </a:solidFill>
          <a:ln/>
          <a:effectLst>
            <a:outerShdw blurRad="88900" dist="25400" dir="5400000" algn="bl" rotWithShape="0">
              <a:srgbClr val="8595A5">
                <a:alpha val="22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1645920"/>
            <a:ext cx="411480" cy="41148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749808" y="2194560"/>
            <a:ext cx="4526280" cy="2148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77800" indent="-177800">
              <a:lnSpc>
                <a:spcPct val="112000"/>
              </a:lnSpc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56637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うつ病は孤立して生じず、微細であっても直前にM細胞活動亢進期（躁病期）が先行する。</a:t>
            </a:r>
            <a:endParaRPr lang="en-US" sz="1250" dirty="0"/>
          </a:p>
          <a:p>
            <a:pPr marL="177800" indent="-177800">
              <a:lnSpc>
                <a:spcPct val="112000"/>
              </a:lnSpc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56637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M（およびA）が過活動→疲弊→機能停止し、残存するD特性が前景化 ＝ 「消去・残余現象」。</a:t>
            </a:r>
            <a:endParaRPr lang="en-US" sz="1250" dirty="0"/>
          </a:p>
          <a:p>
            <a:pPr marL="177800" indent="-177800">
              <a:lnSpc>
                <a:spcPct val="112000"/>
              </a:lnSpc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56637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病前性格の別を問わず到達する最終共通状態は M少・A少・D多。</a:t>
            </a:r>
            <a:endParaRPr lang="en-US" sz="1250" dirty="0"/>
          </a:p>
          <a:p>
            <a:pPr marL="177800" indent="-177800">
              <a:lnSpc>
                <a:spcPct val="112000"/>
              </a:lnSpc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56637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GhaemiらのPrimacy of Mania（PM）仮説に欠けていた神経機序を供給する位置づけ。</a:t>
            </a:r>
            <a:endParaRPr lang="en-US" sz="1250" dirty="0"/>
          </a:p>
        </p:txBody>
      </p:sp>
      <p:sp>
        <p:nvSpPr>
          <p:cNvPr id="7" name="Shape 4"/>
          <p:cNvSpPr/>
          <p:nvPr/>
        </p:nvSpPr>
        <p:spPr>
          <a:xfrm>
            <a:off x="5669280" y="1417320"/>
            <a:ext cx="3108960" cy="3017520"/>
          </a:xfrm>
          <a:prstGeom prst="roundRect">
            <a:avLst>
              <a:gd name="adj" fmla="val 3030"/>
            </a:avLst>
          </a:prstGeom>
          <a:solidFill>
            <a:srgbClr val="1B3A5B"/>
          </a:solidFill>
          <a:ln/>
          <a:effectLst>
            <a:outerShdw blurRad="88900" dist="25400" dir="5400000" algn="bl" rotWithShape="0">
              <a:srgbClr val="8595A5">
                <a:alpha val="22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8" name="Text 5"/>
          <p:cNvSpPr/>
          <p:nvPr/>
        </p:nvSpPr>
        <p:spPr>
          <a:xfrm>
            <a:off x="5669280" y="1627632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共通最終経路</a:t>
            </a:r>
            <a:endParaRPr lang="en-US" sz="1500" dirty="0"/>
          </a:p>
        </p:txBody>
      </p:sp>
      <p:sp>
        <p:nvSpPr>
          <p:cNvPr id="9" name="Shape 6"/>
          <p:cNvSpPr/>
          <p:nvPr/>
        </p:nvSpPr>
        <p:spPr>
          <a:xfrm>
            <a:off x="6035040" y="2148840"/>
            <a:ext cx="548640" cy="548640"/>
          </a:xfrm>
          <a:prstGeom prst="ellipse">
            <a:avLst/>
          </a:prstGeom>
          <a:solidFill>
            <a:srgbClr val="E76F51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0" name="Text 7"/>
          <p:cNvSpPr/>
          <p:nvPr/>
        </p:nvSpPr>
        <p:spPr>
          <a:xfrm>
            <a:off x="6035040" y="214884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M</a:t>
            </a:r>
            <a:endParaRPr lang="en-US" sz="2000" dirty="0"/>
          </a:p>
        </p:txBody>
      </p:sp>
      <p:sp>
        <p:nvSpPr>
          <p:cNvPr id="11" name="Text 8"/>
          <p:cNvSpPr/>
          <p:nvPr/>
        </p:nvSpPr>
        <p:spPr>
          <a:xfrm>
            <a:off x="6766560" y="2148840"/>
            <a:ext cx="1280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DCE7F1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M細胞（躁的）</a:t>
            </a:r>
            <a:endParaRPr lang="en-US" sz="1100" dirty="0"/>
          </a:p>
        </p:txBody>
      </p:sp>
      <p:sp>
        <p:nvSpPr>
          <p:cNvPr id="12" name="Text 9"/>
          <p:cNvSpPr/>
          <p:nvPr/>
        </p:nvSpPr>
        <p:spPr>
          <a:xfrm>
            <a:off x="8001000" y="214884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9FB3C8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少</a:t>
            </a:r>
            <a:endParaRPr lang="en-US" sz="2200" dirty="0"/>
          </a:p>
        </p:txBody>
      </p:sp>
      <p:sp>
        <p:nvSpPr>
          <p:cNvPr id="13" name="Shape 10"/>
          <p:cNvSpPr/>
          <p:nvPr/>
        </p:nvSpPr>
        <p:spPr>
          <a:xfrm>
            <a:off x="6035040" y="2862072"/>
            <a:ext cx="548640" cy="548640"/>
          </a:xfrm>
          <a:prstGeom prst="ellipse">
            <a:avLst/>
          </a:prstGeom>
          <a:solidFill>
            <a:srgbClr val="2E6F95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4" name="Text 11"/>
          <p:cNvSpPr/>
          <p:nvPr/>
        </p:nvSpPr>
        <p:spPr>
          <a:xfrm>
            <a:off x="6035040" y="2862072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A</a:t>
            </a:r>
            <a:endParaRPr lang="en-US" sz="2000" dirty="0"/>
          </a:p>
        </p:txBody>
      </p:sp>
      <p:sp>
        <p:nvSpPr>
          <p:cNvPr id="15" name="Text 12"/>
          <p:cNvSpPr/>
          <p:nvPr/>
        </p:nvSpPr>
        <p:spPr>
          <a:xfrm>
            <a:off x="6766560" y="2862072"/>
            <a:ext cx="1280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DCE7F1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A細胞（強迫的）</a:t>
            </a:r>
            <a:endParaRPr lang="en-US" sz="1100" dirty="0"/>
          </a:p>
        </p:txBody>
      </p:sp>
      <p:sp>
        <p:nvSpPr>
          <p:cNvPr id="16" name="Text 13"/>
          <p:cNvSpPr/>
          <p:nvPr/>
        </p:nvSpPr>
        <p:spPr>
          <a:xfrm>
            <a:off x="8001000" y="2862072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9FB3C8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少</a:t>
            </a:r>
            <a:endParaRPr lang="en-US" sz="2200" dirty="0"/>
          </a:p>
        </p:txBody>
      </p:sp>
      <p:sp>
        <p:nvSpPr>
          <p:cNvPr id="17" name="Shape 14"/>
          <p:cNvSpPr/>
          <p:nvPr/>
        </p:nvSpPr>
        <p:spPr>
          <a:xfrm>
            <a:off x="6035040" y="3575304"/>
            <a:ext cx="548640" cy="548640"/>
          </a:xfrm>
          <a:prstGeom prst="ellipse">
            <a:avLst/>
          </a:prstGeom>
          <a:solidFill>
            <a:srgbClr val="6D597A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8" name="Text 15"/>
          <p:cNvSpPr/>
          <p:nvPr/>
        </p:nvSpPr>
        <p:spPr>
          <a:xfrm>
            <a:off x="6035040" y="3575304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D</a:t>
            </a:r>
            <a:endParaRPr lang="en-US" sz="2000" dirty="0"/>
          </a:p>
        </p:txBody>
      </p:sp>
      <p:sp>
        <p:nvSpPr>
          <p:cNvPr id="19" name="Text 16"/>
          <p:cNvSpPr/>
          <p:nvPr/>
        </p:nvSpPr>
        <p:spPr>
          <a:xfrm>
            <a:off x="6766560" y="3575304"/>
            <a:ext cx="1280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DCE7F1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D細胞（うつ的）</a:t>
            </a:r>
            <a:endParaRPr lang="en-US" sz="1100" dirty="0"/>
          </a:p>
        </p:txBody>
      </p:sp>
      <p:sp>
        <p:nvSpPr>
          <p:cNvPr id="20" name="Text 17"/>
          <p:cNvSpPr/>
          <p:nvPr/>
        </p:nvSpPr>
        <p:spPr>
          <a:xfrm>
            <a:off x="8001000" y="3575304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D166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多</a:t>
            </a:r>
            <a:endParaRPr lang="en-US" sz="2200" dirty="0"/>
          </a:p>
        </p:txBody>
      </p:sp>
      <p:sp>
        <p:nvSpPr>
          <p:cNvPr id="21" name="Text 18"/>
          <p:cNvSpPr/>
          <p:nvPr/>
        </p:nvSpPr>
        <p:spPr>
          <a:xfrm>
            <a:off x="365760" y="4791456"/>
            <a:ext cx="6949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9AA8B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MAD理論 医療関係者向け要約  ｜  出典：品川心療内科ブログ</a:t>
            </a:r>
            <a:endParaRPr lang="en-US" sz="800" dirty="0"/>
          </a:p>
        </p:txBody>
      </p:sp>
      <p:sp>
        <p:nvSpPr>
          <p:cNvPr id="22" name="Text 19"/>
          <p:cNvSpPr/>
          <p:nvPr/>
        </p:nvSpPr>
        <p:spPr>
          <a:xfrm>
            <a:off x="8321040" y="4791456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AA8B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3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92608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kern="0" spc="200" dirty="0">
                <a:solidFill>
                  <a:srgbClr val="2A9D8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OPERATIONAL DEFINITION</a:t>
            </a:r>
            <a:endParaRPr lang="en-US" sz="1150" dirty="0"/>
          </a:p>
        </p:txBody>
      </p:sp>
      <p:sp>
        <p:nvSpPr>
          <p:cNvPr id="3" name="Text 1"/>
          <p:cNvSpPr/>
          <p:nvPr/>
        </p:nvSpPr>
        <p:spPr>
          <a:xfrm>
            <a:off x="457200" y="530352"/>
            <a:ext cx="832104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B2A3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M / A / D 細胞 ― 反復刺激への応答特性で分類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457200" y="1371600"/>
            <a:ext cx="8321040" cy="914400"/>
          </a:xfrm>
          <a:prstGeom prst="roundRect">
            <a:avLst>
              <a:gd name="adj" fmla="val 8000"/>
            </a:avLst>
          </a:prstGeom>
          <a:solidFill>
            <a:srgbClr val="F3F6F9"/>
          </a:solidFill>
          <a:ln/>
          <a:effectLst>
            <a:outerShdw blurRad="88900" dist="25400" dir="5400000" algn="bl" rotWithShape="0">
              <a:srgbClr val="8595A5">
                <a:alpha val="22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5" name="Shape 3"/>
          <p:cNvSpPr/>
          <p:nvPr/>
        </p:nvSpPr>
        <p:spPr>
          <a:xfrm>
            <a:off x="658368" y="1554480"/>
            <a:ext cx="548640" cy="548640"/>
          </a:xfrm>
          <a:prstGeom prst="ellipse">
            <a:avLst/>
          </a:prstGeom>
          <a:solidFill>
            <a:srgbClr val="E76F51"/>
          </a:solidFill>
          <a:ln/>
          <a:effectLst>
            <a:outerShdw blurRad="88900" dist="25400" dir="5400000" algn="bl" rotWithShape="0">
              <a:srgbClr val="8595A5">
                <a:alpha val="22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6501" y="1702613"/>
            <a:ext cx="252374" cy="25237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371600" y="1481328"/>
            <a:ext cx="2468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B2A3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M細胞</a:t>
            </a:r>
            <a:r>
              <a:rPr lang="en-US" sz="1100" dirty="0">
                <a:solidFill>
                  <a:srgbClr val="E76F51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  Manie（躁的）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1371600" y="1828800"/>
            <a:ext cx="284311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76F51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反復刺激で反応が漸増（増感・鋭敏化）</a:t>
            </a:r>
            <a:endParaRPr lang="en-US" sz="1100" dirty="0"/>
          </a:p>
        </p:txBody>
      </p:sp>
      <p:sp>
        <p:nvSpPr>
          <p:cNvPr id="9" name="Shape 6"/>
          <p:cNvSpPr/>
          <p:nvPr/>
        </p:nvSpPr>
        <p:spPr>
          <a:xfrm>
            <a:off x="4114800" y="1536192"/>
            <a:ext cx="0" cy="585216"/>
          </a:xfrm>
          <a:prstGeom prst="line">
            <a:avLst/>
          </a:prstGeom>
          <a:noFill/>
          <a:ln w="12700">
            <a:solidFill>
              <a:srgbClr val="D5DEE6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0" name="Text 7"/>
          <p:cNvSpPr/>
          <p:nvPr/>
        </p:nvSpPr>
        <p:spPr>
          <a:xfrm>
            <a:off x="4297680" y="1499616"/>
            <a:ext cx="4343400" cy="6766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150" dirty="0">
                <a:solidFill>
                  <a:srgbClr val="56637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てんかんのキンドリングに相当。意欲・興奮・行動の源。エネルギーは有限で、やがて休止に至る。</a:t>
            </a:r>
            <a:endParaRPr lang="en-US" sz="1150" dirty="0"/>
          </a:p>
        </p:txBody>
      </p:sp>
      <p:sp>
        <p:nvSpPr>
          <p:cNvPr id="11" name="Shape 8"/>
          <p:cNvSpPr/>
          <p:nvPr/>
        </p:nvSpPr>
        <p:spPr>
          <a:xfrm>
            <a:off x="457200" y="2395728"/>
            <a:ext cx="8321040" cy="914400"/>
          </a:xfrm>
          <a:prstGeom prst="roundRect">
            <a:avLst>
              <a:gd name="adj" fmla="val 8000"/>
            </a:avLst>
          </a:prstGeom>
          <a:solidFill>
            <a:srgbClr val="F3F6F9"/>
          </a:solidFill>
          <a:ln/>
          <a:effectLst>
            <a:outerShdw blurRad="88900" dist="25400" dir="5400000" algn="bl" rotWithShape="0">
              <a:srgbClr val="8595A5">
                <a:alpha val="22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12" name="Shape 9"/>
          <p:cNvSpPr/>
          <p:nvPr/>
        </p:nvSpPr>
        <p:spPr>
          <a:xfrm>
            <a:off x="658368" y="2578608"/>
            <a:ext cx="548640" cy="548640"/>
          </a:xfrm>
          <a:prstGeom prst="ellipse">
            <a:avLst/>
          </a:prstGeom>
          <a:solidFill>
            <a:srgbClr val="2E6F95"/>
          </a:solidFill>
          <a:ln/>
          <a:effectLst>
            <a:outerShdw blurRad="88900" dist="25400" dir="5400000" algn="bl" rotWithShape="0">
              <a:srgbClr val="8595A5">
                <a:alpha val="22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6501" y="2726741"/>
            <a:ext cx="252374" cy="252374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1371600" y="2505456"/>
            <a:ext cx="2468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B2A3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A細胞</a:t>
            </a:r>
            <a:r>
              <a:rPr lang="en-US" sz="1100" dirty="0">
                <a:solidFill>
                  <a:srgbClr val="2E6F95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  Anankastic（強迫的）</a:t>
            </a:r>
            <a:endParaRPr lang="en-US" sz="1600" dirty="0"/>
          </a:p>
        </p:txBody>
      </p:sp>
      <p:sp>
        <p:nvSpPr>
          <p:cNvPr id="15" name="Text 11"/>
          <p:cNvSpPr/>
          <p:nvPr/>
        </p:nvSpPr>
        <p:spPr>
          <a:xfrm>
            <a:off x="1371600" y="2852928"/>
            <a:ext cx="2606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2E6F9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同一入力に常に一定の反応（定常）</a:t>
            </a:r>
            <a:endParaRPr lang="en-US" sz="1100" dirty="0"/>
          </a:p>
        </p:txBody>
      </p:sp>
      <p:sp>
        <p:nvSpPr>
          <p:cNvPr id="16" name="Shape 12"/>
          <p:cNvSpPr/>
          <p:nvPr/>
        </p:nvSpPr>
        <p:spPr>
          <a:xfrm>
            <a:off x="4114800" y="2560320"/>
            <a:ext cx="0" cy="585216"/>
          </a:xfrm>
          <a:prstGeom prst="line">
            <a:avLst/>
          </a:prstGeom>
          <a:noFill/>
          <a:ln w="12700">
            <a:solidFill>
              <a:srgbClr val="D5DEE6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7" name="Text 13"/>
          <p:cNvSpPr/>
          <p:nvPr/>
        </p:nvSpPr>
        <p:spPr>
          <a:xfrm>
            <a:off x="4297680" y="2523744"/>
            <a:ext cx="4343400" cy="6766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150" dirty="0">
                <a:solidFill>
                  <a:srgbClr val="56637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反復・継続・几帳面さ・責任感の基盤。強迫性傾向と対応。※「常に一定」は理念型。</a:t>
            </a:r>
            <a:endParaRPr lang="en-US" sz="1150" dirty="0"/>
          </a:p>
        </p:txBody>
      </p:sp>
      <p:sp>
        <p:nvSpPr>
          <p:cNvPr id="18" name="Shape 14"/>
          <p:cNvSpPr/>
          <p:nvPr/>
        </p:nvSpPr>
        <p:spPr>
          <a:xfrm>
            <a:off x="457200" y="3419856"/>
            <a:ext cx="8321040" cy="914400"/>
          </a:xfrm>
          <a:prstGeom prst="roundRect">
            <a:avLst>
              <a:gd name="adj" fmla="val 8000"/>
            </a:avLst>
          </a:prstGeom>
          <a:solidFill>
            <a:srgbClr val="F3F6F9"/>
          </a:solidFill>
          <a:ln/>
          <a:effectLst>
            <a:outerShdw blurRad="88900" dist="25400" dir="5400000" algn="bl" rotWithShape="0">
              <a:srgbClr val="8595A5">
                <a:alpha val="22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19" name="Shape 15"/>
          <p:cNvSpPr/>
          <p:nvPr/>
        </p:nvSpPr>
        <p:spPr>
          <a:xfrm>
            <a:off x="658368" y="3602736"/>
            <a:ext cx="548640" cy="548640"/>
          </a:xfrm>
          <a:prstGeom prst="ellipse">
            <a:avLst/>
          </a:prstGeom>
          <a:solidFill>
            <a:srgbClr val="6D597A"/>
          </a:solidFill>
          <a:ln/>
          <a:effectLst>
            <a:outerShdw blurRad="88900" dist="25400" dir="5400000" algn="bl" rotWithShape="0">
              <a:srgbClr val="8595A5">
                <a:alpha val="22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pic>
        <p:nvPicPr>
          <p:cNvPr id="20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6501" y="3750869"/>
            <a:ext cx="252374" cy="252374"/>
          </a:xfrm>
          <a:prstGeom prst="rect">
            <a:avLst/>
          </a:prstGeom>
        </p:spPr>
      </p:pic>
      <p:sp>
        <p:nvSpPr>
          <p:cNvPr id="21" name="Text 16"/>
          <p:cNvSpPr/>
          <p:nvPr/>
        </p:nvSpPr>
        <p:spPr>
          <a:xfrm>
            <a:off x="1371600" y="3529584"/>
            <a:ext cx="2468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B2A3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D細胞</a:t>
            </a:r>
            <a:r>
              <a:rPr lang="en-US" sz="1100" dirty="0">
                <a:solidFill>
                  <a:srgbClr val="6D597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  Depressive（うつ的）</a:t>
            </a:r>
            <a:endParaRPr lang="en-US" sz="1600" dirty="0"/>
          </a:p>
        </p:txBody>
      </p:sp>
      <p:sp>
        <p:nvSpPr>
          <p:cNvPr id="22" name="Text 17"/>
          <p:cNvSpPr/>
          <p:nvPr/>
        </p:nvSpPr>
        <p:spPr>
          <a:xfrm>
            <a:off x="1371600" y="3877056"/>
            <a:ext cx="29260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D597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数回で急速に減弱・無反応（疲弊・慣化）</a:t>
            </a:r>
            <a:endParaRPr lang="en-US" sz="1100" dirty="0"/>
          </a:p>
        </p:txBody>
      </p:sp>
      <p:sp>
        <p:nvSpPr>
          <p:cNvPr id="23" name="Shape 18"/>
          <p:cNvSpPr/>
          <p:nvPr/>
        </p:nvSpPr>
        <p:spPr>
          <a:xfrm>
            <a:off x="4114800" y="3584448"/>
            <a:ext cx="0" cy="585216"/>
          </a:xfrm>
          <a:prstGeom prst="line">
            <a:avLst/>
          </a:prstGeom>
          <a:noFill/>
          <a:ln w="12700">
            <a:solidFill>
              <a:srgbClr val="D5DEE6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4" name="Text 19"/>
          <p:cNvSpPr/>
          <p:nvPr/>
        </p:nvSpPr>
        <p:spPr>
          <a:xfrm>
            <a:off x="4297680" y="3547872"/>
            <a:ext cx="4343400" cy="6766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150" dirty="0">
                <a:solidFill>
                  <a:srgbClr val="56637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抑制・休息・修復。脳細胞の大半がDタイプ＝デフォルト。「休止が本来のあり方」。</a:t>
            </a:r>
            <a:endParaRPr lang="en-US" sz="1150" dirty="0"/>
          </a:p>
        </p:txBody>
      </p:sp>
      <p:sp>
        <p:nvSpPr>
          <p:cNvPr id="25" name="Text 20"/>
          <p:cNvSpPr/>
          <p:nvPr/>
        </p:nvSpPr>
        <p:spPr>
          <a:xfrm>
            <a:off x="365760" y="4791456"/>
            <a:ext cx="6949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9AA8B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MAD理論 医療関係者向け要約  ｜  出典：品川心療内科ブログ</a:t>
            </a:r>
            <a:endParaRPr lang="en-US" sz="800" dirty="0"/>
          </a:p>
        </p:txBody>
      </p:sp>
      <p:sp>
        <p:nvSpPr>
          <p:cNvPr id="26" name="Text 21"/>
          <p:cNvSpPr/>
          <p:nvPr/>
        </p:nvSpPr>
        <p:spPr>
          <a:xfrm>
            <a:off x="8321040" y="4791456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AA8B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4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92608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kern="0" spc="200" dirty="0">
                <a:solidFill>
                  <a:srgbClr val="2A9D8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PREMORBID PERSONALITY</a:t>
            </a:r>
            <a:endParaRPr lang="en-US" sz="1150" dirty="0"/>
          </a:p>
        </p:txBody>
      </p:sp>
      <p:sp>
        <p:nvSpPr>
          <p:cNvPr id="3" name="Text 1"/>
          <p:cNvSpPr/>
          <p:nvPr/>
        </p:nvSpPr>
        <p:spPr>
          <a:xfrm>
            <a:off x="457200" y="530352"/>
            <a:ext cx="832104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B2A3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病前性格の MAD プロファイル（笠原・木村四軸対応）</a:t>
            </a:r>
            <a:endParaRPr lang="en-US" sz="24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6852263"/>
              </p:ext>
            </p:extLst>
          </p:nvPr>
        </p:nvGraphicFramePr>
        <p:xfrm>
          <a:off x="314893" y="1371600"/>
          <a:ext cx="6085906" cy="2670048"/>
        </p:xfrm>
        <a:graphic>
          <a:graphicData uri="http://schemas.openxmlformats.org/drawingml/2006/table">
            <a:tbl>
              <a:tblPr/>
              <a:tblGrid>
                <a:gridCol w="23407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789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662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404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Meiryo" pitchFamily="34" charset="0"/>
                          <a:ea typeface="Meiryo" pitchFamily="34" charset="-122"/>
                          <a:cs typeface="Meiryo" pitchFamily="34" charset="-120"/>
                        </a:rPr>
                        <a:t>病前性格類型</a:t>
                      </a:r>
                      <a:endParaRPr lang="en-US" sz="1050" dirty="0">
                        <a:latin typeface="Meiryo" charset="0"/>
                        <a:ea typeface="Meiryo" charset="0"/>
                        <a:cs typeface="Meiryo" charset="0"/>
                      </a:endParaRPr>
                    </a:p>
                  </a:txBody>
                  <a:tcPr marL="76200" marR="76200" marT="25400" marB="25400" anchor="ctr">
                    <a:lnL w="6350" cap="flat" cmpd="sng" algn="ctr">
                      <a:solidFill>
                        <a:srgbClr val="D5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Meiryo" pitchFamily="34" charset="0"/>
                          <a:ea typeface="Meiryo" pitchFamily="34" charset="-122"/>
                          <a:cs typeface="Meiryo" pitchFamily="34" charset="-120"/>
                        </a:rPr>
                        <a:t>MAD比率</a:t>
                      </a:r>
                      <a:endParaRPr lang="en-US" sz="1050" dirty="0">
                        <a:latin typeface="Meiryo" charset="0"/>
                        <a:ea typeface="Meiryo" charset="0"/>
                        <a:cs typeface="Meiryo" charset="0"/>
                      </a:endParaRPr>
                    </a:p>
                  </a:txBody>
                  <a:tcPr marL="76200" marR="76200" marT="25400" marB="25400" anchor="ctr">
                    <a:lnL w="6350" cap="flat" cmpd="sng" algn="ctr">
                      <a:solidFill>
                        <a:srgbClr val="D5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Meiryo" pitchFamily="34" charset="0"/>
                          <a:ea typeface="Meiryo" pitchFamily="34" charset="-122"/>
                          <a:cs typeface="Meiryo" pitchFamily="34" charset="-120"/>
                        </a:rPr>
                        <a:t>親和する病態</a:t>
                      </a:r>
                      <a:endParaRPr lang="en-US" sz="1050" dirty="0">
                        <a:latin typeface="Meiryo" charset="0"/>
                        <a:ea typeface="Meiryo" charset="0"/>
                        <a:cs typeface="Meiryo" charset="0"/>
                      </a:endParaRPr>
                    </a:p>
                  </a:txBody>
                  <a:tcPr marL="76200" marR="76200" marT="25400" marB="25400" anchor="ctr">
                    <a:lnL w="6350" cap="flat" cmpd="sng" algn="ctr">
                      <a:solidFill>
                        <a:srgbClr val="D5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dirty="0">
                          <a:solidFill>
                            <a:srgbClr val="1B2A3A"/>
                          </a:solidFill>
                          <a:latin typeface="Meiryo" pitchFamily="34" charset="0"/>
                          <a:ea typeface="Meiryo" pitchFamily="34" charset="-122"/>
                          <a:cs typeface="Meiryo" pitchFamily="34" charset="-120"/>
                        </a:rPr>
                        <a:t>執着気質（下田）</a:t>
                      </a:r>
                      <a:endParaRPr lang="en-US" sz="1050" dirty="0">
                        <a:latin typeface="Meiryo" charset="0"/>
                        <a:ea typeface="Meiryo" charset="0"/>
                        <a:cs typeface="Meiryo" charset="0"/>
                      </a:endParaRPr>
                    </a:p>
                  </a:txBody>
                  <a:tcPr marL="76200" marR="76200" marT="25400" marB="25400" anchor="ctr">
                    <a:lnL w="6350" cap="flat" cmpd="sng" algn="ctr">
                      <a:solidFill>
                        <a:srgbClr val="D5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dirty="0">
                          <a:solidFill>
                            <a:srgbClr val="1B2A3A"/>
                          </a:solidFill>
                          <a:latin typeface="Meiryo" pitchFamily="34" charset="0"/>
                          <a:ea typeface="Meiryo" pitchFamily="34" charset="-122"/>
                          <a:cs typeface="Meiryo" pitchFamily="34" charset="-120"/>
                        </a:rPr>
                        <a:t>M多・A多・D多</a:t>
                      </a:r>
                      <a:endParaRPr lang="en-US" sz="1050" dirty="0">
                        <a:latin typeface="Meiryo" charset="0"/>
                        <a:ea typeface="Meiryo" charset="0"/>
                        <a:cs typeface="Meiryo" charset="0"/>
                      </a:endParaRPr>
                    </a:p>
                  </a:txBody>
                  <a:tcPr marL="76200" marR="76200" marT="25400" marB="25400" anchor="ctr">
                    <a:lnL w="6350" cap="flat" cmpd="sng" algn="ctr">
                      <a:solidFill>
                        <a:srgbClr val="D5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dirty="0">
                          <a:solidFill>
                            <a:srgbClr val="1B2A3A"/>
                          </a:solidFill>
                          <a:latin typeface="Meiryo" pitchFamily="34" charset="0"/>
                          <a:ea typeface="Meiryo" pitchFamily="34" charset="-122"/>
                          <a:cs typeface="Meiryo" pitchFamily="34" charset="-120"/>
                        </a:rPr>
                        <a:t>双極性／反復性うつ。完璧主義・仕事熱心</a:t>
                      </a:r>
                      <a:endParaRPr lang="en-US" sz="1050" dirty="0">
                        <a:latin typeface="Meiryo" charset="0"/>
                        <a:ea typeface="Meiryo" charset="0"/>
                        <a:cs typeface="Meiryo" charset="0"/>
                      </a:endParaRPr>
                    </a:p>
                  </a:txBody>
                  <a:tcPr marL="76200" marR="76200" marT="25400" marB="25400" anchor="ctr">
                    <a:lnL w="6350" cap="flat" cmpd="sng" algn="ctr">
                      <a:solidFill>
                        <a:srgbClr val="D5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dirty="0">
                          <a:solidFill>
                            <a:srgbClr val="1B2A3A"/>
                          </a:solidFill>
                          <a:latin typeface="Meiryo" pitchFamily="34" charset="0"/>
                          <a:ea typeface="Meiryo" pitchFamily="34" charset="-122"/>
                          <a:cs typeface="Meiryo" pitchFamily="34" charset="-120"/>
                        </a:rPr>
                        <a:t>循環気質（Kraepelin）</a:t>
                      </a:r>
                      <a:endParaRPr lang="en-US" sz="1050" dirty="0">
                        <a:latin typeface="Meiryo" charset="0"/>
                        <a:ea typeface="Meiryo" charset="0"/>
                        <a:cs typeface="Meiryo" charset="0"/>
                      </a:endParaRPr>
                    </a:p>
                  </a:txBody>
                  <a:tcPr marL="76200" marR="76200" marT="25400" marB="25400" anchor="ctr">
                    <a:lnL w="6350" cap="flat" cmpd="sng" algn="ctr">
                      <a:solidFill>
                        <a:srgbClr val="D5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dirty="0">
                          <a:solidFill>
                            <a:srgbClr val="1B2A3A"/>
                          </a:solidFill>
                          <a:latin typeface="Meiryo" pitchFamily="34" charset="0"/>
                          <a:ea typeface="Meiryo" pitchFamily="34" charset="-122"/>
                          <a:cs typeface="Meiryo" pitchFamily="34" charset="-120"/>
                        </a:rPr>
                        <a:t>M多・A少・D多</a:t>
                      </a:r>
                      <a:endParaRPr lang="en-US" sz="1050" dirty="0">
                        <a:latin typeface="Meiryo" charset="0"/>
                        <a:ea typeface="Meiryo" charset="0"/>
                        <a:cs typeface="Meiryo" charset="0"/>
                      </a:endParaRPr>
                    </a:p>
                  </a:txBody>
                  <a:tcPr marL="76200" marR="76200" marT="25400" marB="25400" anchor="ctr">
                    <a:lnL w="6350" cap="flat" cmpd="sng" algn="ctr">
                      <a:solidFill>
                        <a:srgbClr val="D5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dirty="0">
                          <a:solidFill>
                            <a:srgbClr val="1B2A3A"/>
                          </a:solidFill>
                          <a:latin typeface="Meiryo" pitchFamily="34" charset="0"/>
                          <a:ea typeface="Meiryo" pitchFamily="34" charset="-122"/>
                          <a:cs typeface="Meiryo" pitchFamily="34" charset="-120"/>
                        </a:rPr>
                        <a:t>双極I型に近い。社交的・競争的</a:t>
                      </a:r>
                      <a:endParaRPr lang="en-US" sz="1050" dirty="0">
                        <a:latin typeface="Meiryo" charset="0"/>
                        <a:ea typeface="Meiryo" charset="0"/>
                        <a:cs typeface="Meiryo" charset="0"/>
                      </a:endParaRPr>
                    </a:p>
                  </a:txBody>
                  <a:tcPr marL="76200" marR="76200" marT="25400" marB="25400" anchor="ctr">
                    <a:lnL w="6350" cap="flat" cmpd="sng" algn="ctr">
                      <a:solidFill>
                        <a:srgbClr val="D5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dirty="0">
                          <a:solidFill>
                            <a:srgbClr val="1B2A3A"/>
                          </a:solidFill>
                          <a:latin typeface="Meiryo" pitchFamily="34" charset="0"/>
                          <a:ea typeface="Meiryo" pitchFamily="34" charset="-122"/>
                          <a:cs typeface="Meiryo" pitchFamily="34" charset="-120"/>
                        </a:rPr>
                        <a:t>メランコリー親和型（Tellenbach）</a:t>
                      </a:r>
                      <a:endParaRPr lang="en-US" sz="1050" dirty="0">
                        <a:latin typeface="Meiryo" charset="0"/>
                        <a:ea typeface="Meiryo" charset="0"/>
                        <a:cs typeface="Meiryo" charset="0"/>
                      </a:endParaRPr>
                    </a:p>
                  </a:txBody>
                  <a:tcPr marL="76200" marR="76200" marT="25400" marB="25400" anchor="ctr">
                    <a:lnL w="6350" cap="flat" cmpd="sng" algn="ctr">
                      <a:solidFill>
                        <a:srgbClr val="D5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dirty="0">
                          <a:solidFill>
                            <a:srgbClr val="1B2A3A"/>
                          </a:solidFill>
                          <a:latin typeface="Meiryo" pitchFamily="34" charset="0"/>
                          <a:ea typeface="Meiryo" pitchFamily="34" charset="-122"/>
                          <a:cs typeface="Meiryo" pitchFamily="34" charset="-120"/>
                        </a:rPr>
                        <a:t>M少・A多・D多（mAD）</a:t>
                      </a:r>
                      <a:endParaRPr lang="en-US" sz="1050" dirty="0">
                        <a:latin typeface="Meiryo" charset="0"/>
                        <a:ea typeface="Meiryo" charset="0"/>
                        <a:cs typeface="Meiryo" charset="0"/>
                      </a:endParaRPr>
                    </a:p>
                  </a:txBody>
                  <a:tcPr marL="76200" marR="76200" marT="25400" marB="25400" anchor="ctr">
                    <a:lnL w="6350" cap="flat" cmpd="sng" algn="ctr">
                      <a:solidFill>
                        <a:srgbClr val="D5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dirty="0">
                          <a:solidFill>
                            <a:srgbClr val="1B2A3A"/>
                          </a:solidFill>
                          <a:latin typeface="Meiryo" pitchFamily="34" charset="0"/>
                          <a:ea typeface="Meiryo" pitchFamily="34" charset="-122"/>
                          <a:cs typeface="Meiryo" pitchFamily="34" charset="-120"/>
                        </a:rPr>
                        <a:t>単極性うつに最も親和。秩序志向・他者配慮</a:t>
                      </a:r>
                      <a:endParaRPr lang="en-US" sz="1050" dirty="0">
                        <a:latin typeface="Meiryo" charset="0"/>
                        <a:ea typeface="Meiryo" charset="0"/>
                        <a:cs typeface="Meiryo" charset="0"/>
                      </a:endParaRPr>
                    </a:p>
                  </a:txBody>
                  <a:tcPr marL="76200" marR="76200" marT="25400" marB="25400" anchor="ctr">
                    <a:lnL w="6350" cap="flat" cmpd="sng" algn="ctr">
                      <a:solidFill>
                        <a:srgbClr val="D5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dirty="0">
                          <a:solidFill>
                            <a:srgbClr val="1B2A3A"/>
                          </a:solidFill>
                          <a:latin typeface="Meiryo" pitchFamily="34" charset="0"/>
                          <a:ea typeface="Meiryo" pitchFamily="34" charset="-122"/>
                          <a:cs typeface="Meiryo" pitchFamily="34" charset="-120"/>
                        </a:rPr>
                        <a:t>強迫性性格</a:t>
                      </a:r>
                      <a:endParaRPr lang="en-US" sz="1050" dirty="0">
                        <a:latin typeface="Meiryo" charset="0"/>
                        <a:ea typeface="Meiryo" charset="0"/>
                        <a:cs typeface="Meiryo" charset="0"/>
                      </a:endParaRPr>
                    </a:p>
                  </a:txBody>
                  <a:tcPr marL="76200" marR="76200" marT="25400" marB="25400" anchor="ctr">
                    <a:lnL w="6350" cap="flat" cmpd="sng" algn="ctr">
                      <a:solidFill>
                        <a:srgbClr val="D5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dirty="0">
                          <a:solidFill>
                            <a:srgbClr val="1B2A3A"/>
                          </a:solidFill>
                          <a:latin typeface="Meiryo" pitchFamily="34" charset="0"/>
                          <a:ea typeface="Meiryo" pitchFamily="34" charset="-122"/>
                          <a:cs typeface="Meiryo" pitchFamily="34" charset="-120"/>
                        </a:rPr>
                        <a:t>M少・A多・D中〜多</a:t>
                      </a:r>
                      <a:endParaRPr lang="en-US" sz="1050" dirty="0">
                        <a:latin typeface="Meiryo" charset="0"/>
                        <a:ea typeface="Meiryo" charset="0"/>
                        <a:cs typeface="Meiryo" charset="0"/>
                      </a:endParaRPr>
                    </a:p>
                  </a:txBody>
                  <a:tcPr marL="76200" marR="76200" marT="25400" marB="25400" anchor="ctr">
                    <a:lnL w="6350" cap="flat" cmpd="sng" algn="ctr">
                      <a:solidFill>
                        <a:srgbClr val="D5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dirty="0">
                          <a:solidFill>
                            <a:srgbClr val="1B2A3A"/>
                          </a:solidFill>
                          <a:latin typeface="Meiryo" pitchFamily="34" charset="0"/>
                          <a:ea typeface="Meiryo" pitchFamily="34" charset="-122"/>
                          <a:cs typeface="Meiryo" pitchFamily="34" charset="-120"/>
                        </a:rPr>
                        <a:t>反復的努力で代償。強迫スペクトラム</a:t>
                      </a:r>
                      <a:endParaRPr lang="en-US" sz="1050" dirty="0">
                        <a:latin typeface="Meiryo" charset="0"/>
                        <a:ea typeface="Meiryo" charset="0"/>
                        <a:cs typeface="Meiryo" charset="0"/>
                      </a:endParaRPr>
                    </a:p>
                  </a:txBody>
                  <a:tcPr marL="76200" marR="76200" marT="25400" marB="25400" anchor="ctr">
                    <a:lnL w="6350" cap="flat" cmpd="sng" algn="ctr">
                      <a:solidFill>
                        <a:srgbClr val="D5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dirty="0">
                          <a:solidFill>
                            <a:srgbClr val="1B2A3A"/>
                          </a:solidFill>
                          <a:latin typeface="Meiryo" pitchFamily="34" charset="0"/>
                          <a:ea typeface="Meiryo" pitchFamily="34" charset="-122"/>
                          <a:cs typeface="Meiryo" pitchFamily="34" charset="-120"/>
                        </a:rPr>
                        <a:t>弱力性格（現代型）</a:t>
                      </a:r>
                      <a:endParaRPr lang="en-US" sz="1050" dirty="0">
                        <a:latin typeface="Meiryo" charset="0"/>
                        <a:ea typeface="Meiryo" charset="0"/>
                        <a:cs typeface="Meiryo" charset="0"/>
                      </a:endParaRPr>
                    </a:p>
                  </a:txBody>
                  <a:tcPr marL="76200" marR="76200" marT="25400" marB="25400" anchor="ctr">
                    <a:lnL w="6350" cap="flat" cmpd="sng" algn="ctr">
                      <a:solidFill>
                        <a:srgbClr val="D5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dirty="0">
                          <a:solidFill>
                            <a:srgbClr val="1B2A3A"/>
                          </a:solidFill>
                          <a:latin typeface="Meiryo" pitchFamily="34" charset="0"/>
                          <a:ea typeface="Meiryo" pitchFamily="34" charset="-122"/>
                          <a:cs typeface="Meiryo" pitchFamily="34" charset="-120"/>
                        </a:rPr>
                        <a:t>M少・A少・D多</a:t>
                      </a:r>
                      <a:endParaRPr lang="en-US" sz="1050" dirty="0">
                        <a:latin typeface="Meiryo" charset="0"/>
                        <a:ea typeface="Meiryo" charset="0"/>
                        <a:cs typeface="Meiryo" charset="0"/>
                      </a:endParaRPr>
                    </a:p>
                  </a:txBody>
                  <a:tcPr marL="76200" marR="76200" marT="25400" marB="25400" anchor="ctr">
                    <a:lnL w="6350" cap="flat" cmpd="sng" algn="ctr">
                      <a:solidFill>
                        <a:srgbClr val="D5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dirty="0">
                          <a:solidFill>
                            <a:srgbClr val="1B2A3A"/>
                          </a:solidFill>
                          <a:latin typeface="Meiryo" pitchFamily="34" charset="0"/>
                          <a:ea typeface="Meiryo" pitchFamily="34" charset="-122"/>
                          <a:cs typeface="Meiryo" pitchFamily="34" charset="-120"/>
                        </a:rPr>
                        <a:t>ディスチミア親和型。自己愛的色彩</a:t>
                      </a:r>
                      <a:endParaRPr lang="en-US" sz="1050" dirty="0">
                        <a:latin typeface="Meiryo" charset="0"/>
                        <a:ea typeface="Meiryo" charset="0"/>
                        <a:cs typeface="Meiryo" charset="0"/>
                      </a:endParaRPr>
                    </a:p>
                  </a:txBody>
                  <a:tcPr marL="76200" marR="76200" marT="25400" marB="25400" anchor="ctr">
                    <a:lnL w="6350" cap="flat" cmpd="sng" algn="ctr">
                      <a:solidFill>
                        <a:srgbClr val="D5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Shape 2"/>
          <p:cNvSpPr/>
          <p:nvPr/>
        </p:nvSpPr>
        <p:spPr>
          <a:xfrm>
            <a:off x="314893" y="1371600"/>
            <a:ext cx="6085907" cy="384048"/>
          </a:xfrm>
          <a:prstGeom prst="rect">
            <a:avLst/>
          </a:prstGeom>
          <a:solidFill>
            <a:srgbClr val="1B3A5B"/>
          </a:solidFill>
          <a:ln/>
        </p:spPr>
        <p:txBody>
          <a:bodyPr/>
          <a:lstStyle/>
          <a:p>
            <a:endParaRPr lang="ja-JP" altLang="en-US" sz="1600"/>
          </a:p>
        </p:txBody>
      </p:sp>
      <p:sp>
        <p:nvSpPr>
          <p:cNvPr id="4" name="Text 3"/>
          <p:cNvSpPr/>
          <p:nvPr/>
        </p:nvSpPr>
        <p:spPr>
          <a:xfrm>
            <a:off x="512064" y="1371600"/>
            <a:ext cx="2231136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病前性格類型</a:t>
            </a:r>
            <a:endParaRPr lang="en-US" sz="1100" dirty="0"/>
          </a:p>
        </p:txBody>
      </p:sp>
      <p:sp>
        <p:nvSpPr>
          <p:cNvPr id="7" name="Text 4"/>
          <p:cNvSpPr/>
          <p:nvPr/>
        </p:nvSpPr>
        <p:spPr>
          <a:xfrm>
            <a:off x="2743200" y="1371600"/>
            <a:ext cx="17373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MAD比率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4480560" y="1371600"/>
            <a:ext cx="19202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親和する病態</a:t>
            </a:r>
            <a:endParaRPr lang="en-US" sz="1100" dirty="0"/>
          </a:p>
        </p:txBody>
      </p:sp>
      <p:sp>
        <p:nvSpPr>
          <p:cNvPr id="9" name="Shape 6"/>
          <p:cNvSpPr/>
          <p:nvPr/>
        </p:nvSpPr>
        <p:spPr>
          <a:xfrm>
            <a:off x="6629400" y="1371600"/>
            <a:ext cx="2148840" cy="3017520"/>
          </a:xfrm>
          <a:prstGeom prst="roundRect">
            <a:avLst>
              <a:gd name="adj" fmla="val 4255"/>
            </a:avLst>
          </a:prstGeom>
          <a:solidFill>
            <a:srgbClr val="EAF0F4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0" name="Shape 7"/>
          <p:cNvSpPr/>
          <p:nvPr/>
        </p:nvSpPr>
        <p:spPr>
          <a:xfrm>
            <a:off x="6858000" y="1572768"/>
            <a:ext cx="512064" cy="512064"/>
          </a:xfrm>
          <a:prstGeom prst="ellipse">
            <a:avLst/>
          </a:prstGeom>
          <a:solidFill>
            <a:srgbClr val="CA6702"/>
          </a:solidFill>
          <a:ln/>
          <a:effectLst>
            <a:outerShdw blurRad="88900" dist="25400" dir="5400000" algn="bl" rotWithShape="0">
              <a:srgbClr val="8595A5">
                <a:alpha val="22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pic>
        <p:nvPicPr>
          <p:cNvPr id="11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96257" y="1711025"/>
            <a:ext cx="235549" cy="235549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6766560" y="2194560"/>
            <a:ext cx="1874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1B2A3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対他配慮 ＝ 社会的成分</a:t>
            </a:r>
            <a:endParaRPr lang="en-US" sz="1200" dirty="0"/>
          </a:p>
        </p:txBody>
      </p:sp>
      <p:sp>
        <p:nvSpPr>
          <p:cNvPr id="13" name="Text 9"/>
          <p:cNvSpPr/>
          <p:nvPr/>
        </p:nvSpPr>
        <p:spPr>
          <a:xfrm>
            <a:off x="6784848" y="2697480"/>
            <a:ext cx="1828800" cy="1600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15000"/>
              </a:lnSpc>
              <a:buNone/>
            </a:pPr>
            <a:r>
              <a:rPr lang="en-US" sz="1080" dirty="0">
                <a:solidFill>
                  <a:srgbClr val="56637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笠原の第4軸「対他配慮」はM/A/Dに対応しない高次の社会機能で、時代精神により変容する。MAD成分こそ時代を超える生物学的中核、というのが著者の主張。</a:t>
            </a:r>
            <a:endParaRPr lang="en-US" sz="1080" dirty="0"/>
          </a:p>
        </p:txBody>
      </p:sp>
      <p:sp>
        <p:nvSpPr>
          <p:cNvPr id="14" name="Text 10"/>
          <p:cNvSpPr/>
          <p:nvPr/>
        </p:nvSpPr>
        <p:spPr>
          <a:xfrm>
            <a:off x="365760" y="4791456"/>
            <a:ext cx="6949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9AA8B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MAD理論 医療関係者向け要約  ｜  出典：品川心療内科ブログ</a:t>
            </a:r>
            <a:endParaRPr lang="en-US" sz="800" dirty="0"/>
          </a:p>
        </p:txBody>
      </p:sp>
      <p:sp>
        <p:nvSpPr>
          <p:cNvPr id="15" name="Text 11"/>
          <p:cNvSpPr/>
          <p:nvPr/>
        </p:nvSpPr>
        <p:spPr>
          <a:xfrm>
            <a:off x="8321040" y="4791456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AA8B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5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92608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kern="0" spc="200" dirty="0">
                <a:solidFill>
                  <a:srgbClr val="2A9D8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ONSET DYNAMICS</a:t>
            </a:r>
            <a:endParaRPr lang="en-US" sz="1150" dirty="0"/>
          </a:p>
        </p:txBody>
      </p:sp>
      <p:sp>
        <p:nvSpPr>
          <p:cNvPr id="3" name="Text 1"/>
          <p:cNvSpPr/>
          <p:nvPr/>
        </p:nvSpPr>
        <p:spPr>
          <a:xfrm>
            <a:off x="457200" y="530352"/>
            <a:ext cx="832104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B2A3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発症ダイナミクス：異なる出発点 → 共通最終経路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457200" y="132588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B2A3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執着気質（M多A多D多）の経路例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457200" y="1783080"/>
            <a:ext cx="2468880" cy="1051560"/>
          </a:xfrm>
          <a:prstGeom prst="roundRect">
            <a:avLst>
              <a:gd name="adj" fmla="val 6957"/>
            </a:avLst>
          </a:prstGeom>
          <a:solidFill>
            <a:srgbClr val="F3F6F9"/>
          </a:solidFill>
          <a:ln/>
          <a:effectLst>
            <a:outerShdw blurRad="88900" dist="25400" dir="5400000" algn="bl" rotWithShape="0">
              <a:srgbClr val="8595A5">
                <a:alpha val="22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6" name="Shape 4"/>
          <p:cNvSpPr/>
          <p:nvPr/>
        </p:nvSpPr>
        <p:spPr>
          <a:xfrm>
            <a:off x="457200" y="1783080"/>
            <a:ext cx="91440" cy="1051560"/>
          </a:xfrm>
          <a:prstGeom prst="rect">
            <a:avLst/>
          </a:prstGeom>
          <a:solidFill>
            <a:srgbClr val="E76F51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7" name="Text 5"/>
          <p:cNvSpPr/>
          <p:nvPr/>
        </p:nvSpPr>
        <p:spPr>
          <a:xfrm>
            <a:off x="658368" y="1883664"/>
            <a:ext cx="21945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B2A3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M多A多D多</a:t>
            </a:r>
            <a:endParaRPr lang="en-US" sz="1700" dirty="0"/>
          </a:p>
        </p:txBody>
      </p:sp>
      <p:sp>
        <p:nvSpPr>
          <p:cNvPr id="8" name="Text 6"/>
          <p:cNvSpPr/>
          <p:nvPr/>
        </p:nvSpPr>
        <p:spPr>
          <a:xfrm>
            <a:off x="658368" y="2286000"/>
            <a:ext cx="219456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1100" dirty="0">
                <a:solidFill>
                  <a:srgbClr val="56637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過活動・興奮持続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2944368" y="1783080"/>
            <a:ext cx="393192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2A9D8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→</a:t>
            </a:r>
            <a:endParaRPr lang="en-US" sz="2600" dirty="0"/>
          </a:p>
        </p:txBody>
      </p:sp>
      <p:sp>
        <p:nvSpPr>
          <p:cNvPr id="10" name="Shape 8"/>
          <p:cNvSpPr/>
          <p:nvPr/>
        </p:nvSpPr>
        <p:spPr>
          <a:xfrm>
            <a:off x="3337560" y="1783080"/>
            <a:ext cx="2468880" cy="1051560"/>
          </a:xfrm>
          <a:prstGeom prst="roundRect">
            <a:avLst>
              <a:gd name="adj" fmla="val 6957"/>
            </a:avLst>
          </a:prstGeom>
          <a:solidFill>
            <a:srgbClr val="F3F6F9"/>
          </a:solidFill>
          <a:ln/>
          <a:effectLst>
            <a:outerShdw blurRad="88900" dist="25400" dir="5400000" algn="bl" rotWithShape="0">
              <a:srgbClr val="8595A5">
                <a:alpha val="22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11" name="Shape 9"/>
          <p:cNvSpPr/>
          <p:nvPr/>
        </p:nvSpPr>
        <p:spPr>
          <a:xfrm>
            <a:off x="3337560" y="1783080"/>
            <a:ext cx="91440" cy="1051560"/>
          </a:xfrm>
          <a:prstGeom prst="rect">
            <a:avLst/>
          </a:prstGeom>
          <a:solidFill>
            <a:srgbClr val="2E6F95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2" name="Text 10"/>
          <p:cNvSpPr/>
          <p:nvPr/>
        </p:nvSpPr>
        <p:spPr>
          <a:xfrm>
            <a:off x="3538728" y="1883664"/>
            <a:ext cx="21945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B2A3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M少A多D多</a:t>
            </a:r>
            <a:endParaRPr lang="en-US" sz="1700" dirty="0"/>
          </a:p>
        </p:txBody>
      </p:sp>
      <p:sp>
        <p:nvSpPr>
          <p:cNvPr id="13" name="Text 11"/>
          <p:cNvSpPr/>
          <p:nvPr/>
        </p:nvSpPr>
        <p:spPr>
          <a:xfrm>
            <a:off x="3538728" y="2286000"/>
            <a:ext cx="219456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1100" dirty="0" err="1">
                <a:solidFill>
                  <a:srgbClr val="56637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M休止→A優位</a:t>
            </a:r>
            <a:endParaRPr lang="en-US" sz="1100" dirty="0">
              <a:solidFill>
                <a:srgbClr val="566373"/>
              </a:solidFill>
              <a:latin typeface="Meiryo" pitchFamily="34" charset="0"/>
              <a:ea typeface="Meiryo" pitchFamily="34" charset="-122"/>
              <a:cs typeface="Meiryo" pitchFamily="34" charset="-120"/>
            </a:endParaRPr>
          </a:p>
          <a:p>
            <a:pPr marL="0" indent="0">
              <a:lnSpc>
                <a:spcPct val="105000"/>
              </a:lnSpc>
              <a:buNone/>
            </a:pPr>
            <a:r>
              <a:rPr lang="en-US" sz="1100" dirty="0">
                <a:solidFill>
                  <a:srgbClr val="56637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（一時的にmAD様）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5824728" y="1783080"/>
            <a:ext cx="393192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2A9D8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→</a:t>
            </a:r>
            <a:endParaRPr lang="en-US" sz="2600" dirty="0"/>
          </a:p>
        </p:txBody>
      </p:sp>
      <p:sp>
        <p:nvSpPr>
          <p:cNvPr id="15" name="Shape 13"/>
          <p:cNvSpPr/>
          <p:nvPr/>
        </p:nvSpPr>
        <p:spPr>
          <a:xfrm>
            <a:off x="6217920" y="1783080"/>
            <a:ext cx="2468880" cy="1051560"/>
          </a:xfrm>
          <a:prstGeom prst="roundRect">
            <a:avLst>
              <a:gd name="adj" fmla="val 6957"/>
            </a:avLst>
          </a:prstGeom>
          <a:solidFill>
            <a:srgbClr val="F3F6F9"/>
          </a:solidFill>
          <a:ln/>
          <a:effectLst>
            <a:outerShdw blurRad="88900" dist="25400" dir="5400000" algn="bl" rotWithShape="0">
              <a:srgbClr val="8595A5">
                <a:alpha val="22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16" name="Shape 14"/>
          <p:cNvSpPr/>
          <p:nvPr/>
        </p:nvSpPr>
        <p:spPr>
          <a:xfrm>
            <a:off x="6217920" y="1783080"/>
            <a:ext cx="91440" cy="1051560"/>
          </a:xfrm>
          <a:prstGeom prst="rect">
            <a:avLst/>
          </a:prstGeom>
          <a:solidFill>
            <a:srgbClr val="6D597A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7" name="Text 15"/>
          <p:cNvSpPr/>
          <p:nvPr/>
        </p:nvSpPr>
        <p:spPr>
          <a:xfrm>
            <a:off x="6419088" y="1883664"/>
            <a:ext cx="21945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B2A3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M少A少D多</a:t>
            </a:r>
            <a:endParaRPr lang="en-US" sz="1700" dirty="0"/>
          </a:p>
        </p:txBody>
      </p:sp>
      <p:sp>
        <p:nvSpPr>
          <p:cNvPr id="18" name="Text 16"/>
          <p:cNvSpPr/>
          <p:nvPr/>
        </p:nvSpPr>
        <p:spPr>
          <a:xfrm>
            <a:off x="6419088" y="2286000"/>
            <a:ext cx="219456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1100" dirty="0">
                <a:solidFill>
                  <a:srgbClr val="56637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A機能停止→うつ病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57200" y="3063240"/>
            <a:ext cx="8321040" cy="1325880"/>
          </a:xfrm>
          <a:prstGeom prst="roundRect">
            <a:avLst>
              <a:gd name="adj" fmla="val 5517"/>
            </a:avLst>
          </a:prstGeom>
          <a:solidFill>
            <a:srgbClr val="EAF0F4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0" name="Text 18"/>
          <p:cNvSpPr/>
          <p:nvPr/>
        </p:nvSpPr>
        <p:spPr>
          <a:xfrm>
            <a:off x="685800" y="3127731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3A5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臨床的含意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27808" y="3458788"/>
            <a:ext cx="821640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77800" indent="-177800">
              <a:lnSpc>
                <a:spcPct val="112000"/>
              </a:lnSpc>
              <a:spcAft>
                <a:spcPts val="600"/>
              </a:spcAft>
              <a:buSzPct val="100000"/>
              <a:buChar char="•"/>
            </a:pPr>
            <a:r>
              <a:rPr lang="en-US" sz="1000" dirty="0">
                <a:solidFill>
                  <a:srgbClr val="56637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メランコリー親和型（mAD）は A多→A少 で同じ M少A少D多 に到達するが、M回復を要しないため回復到達点は相対的に低い。</a:t>
            </a:r>
            <a:endParaRPr lang="en-US" sz="1000" dirty="0"/>
          </a:p>
          <a:p>
            <a:pPr marL="177800" indent="-177800">
              <a:lnSpc>
                <a:spcPct val="112000"/>
              </a:lnSpc>
              <a:spcAft>
                <a:spcPts val="600"/>
              </a:spcAft>
              <a:buSzPct val="100000"/>
              <a:buChar char="•"/>
            </a:pPr>
            <a:r>
              <a:rPr lang="en-US" sz="1000" dirty="0">
                <a:solidFill>
                  <a:srgbClr val="56637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「頑張りの質」の差：執着気質＝熱中性（M）の枯渇／メランコリー型＝几帳面さ（A）の枯渇。最終像は同一でも経験の質が異なる。</a:t>
            </a:r>
            <a:endParaRPr lang="en-US" sz="1000" dirty="0"/>
          </a:p>
          <a:p>
            <a:pPr marL="177800" indent="-177800">
              <a:lnSpc>
                <a:spcPct val="112000"/>
              </a:lnSpc>
              <a:spcAft>
                <a:spcPts val="600"/>
              </a:spcAft>
              <a:buSzPct val="100000"/>
              <a:buChar char="•"/>
            </a:pPr>
            <a:r>
              <a:rPr lang="en-US" sz="1000" dirty="0">
                <a:solidFill>
                  <a:srgbClr val="56637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現代的増加：頭脳労働では運動器の疲労がストッパーとして機能せず、神経細胞のみが際限なく疲弊（若年化の一因）。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365760" y="4791456"/>
            <a:ext cx="6949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9AA8B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MAD理論 医療関係者向け要約  ｜  出典：品川心療内科ブログ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8321040" y="4791456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AA8B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6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92608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kern="0" spc="200" dirty="0">
                <a:solidFill>
                  <a:srgbClr val="2A9D8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EVIDENCE ①（一次確認済み）</a:t>
            </a:r>
            <a:endParaRPr lang="en-US" sz="1150" dirty="0"/>
          </a:p>
        </p:txBody>
      </p:sp>
      <p:sp>
        <p:nvSpPr>
          <p:cNvPr id="3" name="Text 1"/>
          <p:cNvSpPr/>
          <p:nvPr/>
        </p:nvSpPr>
        <p:spPr>
          <a:xfrm>
            <a:off x="457200" y="530352"/>
            <a:ext cx="832104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B2A3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Primacy of Mania ― 躁状態先行の実在文献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457200" y="1371600"/>
            <a:ext cx="640080" cy="640080"/>
          </a:xfrm>
          <a:prstGeom prst="ellipse">
            <a:avLst/>
          </a:prstGeom>
          <a:solidFill>
            <a:srgbClr val="2A9D8F"/>
          </a:solidFill>
          <a:ln/>
          <a:effectLst>
            <a:outerShdw blurRad="88900" dist="25400" dir="5400000" algn="bl" rotWithShape="0">
              <a:srgbClr val="8595A5">
                <a:alpha val="22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022" y="1544422"/>
            <a:ext cx="294437" cy="294437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280159" y="1371600"/>
            <a:ext cx="7754839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2000"/>
              </a:lnSpc>
              <a:buNone/>
            </a:pPr>
            <a:r>
              <a:rPr lang="en-US" sz="1200" dirty="0">
                <a:solidFill>
                  <a:srgbClr val="56637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「興奮（躁/軽躁）が一次的な神経生理学的事象であり、抑うつはその結果かつ修復期である」という発想は、MAD理論の「興奮→神経損傷→うつ＝修復」と直接対応する。</a:t>
            </a:r>
            <a:endParaRPr lang="en-US" sz="1200" dirty="0"/>
          </a:p>
        </p:txBody>
      </p:sp>
      <p:sp>
        <p:nvSpPr>
          <p:cNvPr id="7" name="Shape 4"/>
          <p:cNvSpPr/>
          <p:nvPr/>
        </p:nvSpPr>
        <p:spPr>
          <a:xfrm>
            <a:off x="457200" y="2194560"/>
            <a:ext cx="8321040" cy="658368"/>
          </a:xfrm>
          <a:prstGeom prst="roundRect">
            <a:avLst>
              <a:gd name="adj" fmla="val 8333"/>
            </a:avLst>
          </a:prstGeom>
          <a:solidFill>
            <a:srgbClr val="F3F6F9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8" name="Shape 5"/>
          <p:cNvSpPr/>
          <p:nvPr/>
        </p:nvSpPr>
        <p:spPr>
          <a:xfrm>
            <a:off x="457200" y="2194560"/>
            <a:ext cx="73152" cy="658368"/>
          </a:xfrm>
          <a:prstGeom prst="rect">
            <a:avLst/>
          </a:prstGeom>
          <a:solidFill>
            <a:srgbClr val="2A9D8F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9" name="Text 6"/>
          <p:cNvSpPr/>
          <p:nvPr/>
        </p:nvSpPr>
        <p:spPr>
          <a:xfrm>
            <a:off x="658368" y="2249424"/>
            <a:ext cx="795528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B2A3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Koukopoulos A. (2006)  </a:t>
            </a:r>
            <a:r>
              <a:rPr lang="en-US" sz="1150" i="1" dirty="0">
                <a:solidFill>
                  <a:srgbClr val="1B3A5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“The Primacy of Mania.” Ann Gen Psychiatry 5(Suppl 1):S5.</a:t>
            </a:r>
            <a:endParaRPr lang="en-US" sz="1150" dirty="0"/>
          </a:p>
        </p:txBody>
      </p:sp>
      <p:sp>
        <p:nvSpPr>
          <p:cNvPr id="10" name="Text 7"/>
          <p:cNvSpPr/>
          <p:nvPr/>
        </p:nvSpPr>
        <p:spPr>
          <a:xfrm>
            <a:off x="658368" y="2542032"/>
            <a:ext cx="7955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6637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躁の興奮過程が一次的、抑うつは神経系の障害の心的表現かつ修復期。</a:t>
            </a:r>
            <a:endParaRPr lang="en-US" sz="1050" dirty="0"/>
          </a:p>
        </p:txBody>
      </p:sp>
      <p:sp>
        <p:nvSpPr>
          <p:cNvPr id="11" name="Shape 8"/>
          <p:cNvSpPr/>
          <p:nvPr/>
        </p:nvSpPr>
        <p:spPr>
          <a:xfrm>
            <a:off x="457200" y="2953512"/>
            <a:ext cx="8321040" cy="658368"/>
          </a:xfrm>
          <a:prstGeom prst="roundRect">
            <a:avLst>
              <a:gd name="adj" fmla="val 8333"/>
            </a:avLst>
          </a:prstGeom>
          <a:solidFill>
            <a:srgbClr val="F3F6F9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2" name="Shape 9"/>
          <p:cNvSpPr/>
          <p:nvPr/>
        </p:nvSpPr>
        <p:spPr>
          <a:xfrm>
            <a:off x="457200" y="2953512"/>
            <a:ext cx="73152" cy="658368"/>
          </a:xfrm>
          <a:prstGeom prst="rect">
            <a:avLst/>
          </a:prstGeom>
          <a:solidFill>
            <a:srgbClr val="2A9D8F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3" name="Text 10"/>
          <p:cNvSpPr/>
          <p:nvPr/>
        </p:nvSpPr>
        <p:spPr>
          <a:xfrm>
            <a:off x="658368" y="3008376"/>
            <a:ext cx="795528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B2A3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Koukopoulos A &amp; Ghaemi SN. (2009)  </a:t>
            </a:r>
            <a:r>
              <a:rPr lang="en-US" sz="1150" i="1" dirty="0">
                <a:solidFill>
                  <a:srgbClr val="1B3A5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“The primacy of mania: a reconsideration of mood disorders.” Eur Psychiatry 24(2):125-134.</a:t>
            </a:r>
            <a:endParaRPr lang="en-US" sz="1150" dirty="0"/>
          </a:p>
        </p:txBody>
      </p:sp>
      <p:sp>
        <p:nvSpPr>
          <p:cNvPr id="14" name="Text 11"/>
          <p:cNvSpPr/>
          <p:nvPr/>
        </p:nvSpPr>
        <p:spPr>
          <a:xfrm>
            <a:off x="658368" y="3300984"/>
            <a:ext cx="7955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6637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PM仮説の中核論文（PMID 18789854）。</a:t>
            </a:r>
            <a:endParaRPr lang="en-US" sz="1050" dirty="0"/>
          </a:p>
        </p:txBody>
      </p:sp>
      <p:sp>
        <p:nvSpPr>
          <p:cNvPr id="15" name="Shape 12"/>
          <p:cNvSpPr/>
          <p:nvPr/>
        </p:nvSpPr>
        <p:spPr>
          <a:xfrm>
            <a:off x="457200" y="3712464"/>
            <a:ext cx="8321040" cy="658368"/>
          </a:xfrm>
          <a:prstGeom prst="roundRect">
            <a:avLst>
              <a:gd name="adj" fmla="val 8333"/>
            </a:avLst>
          </a:prstGeom>
          <a:solidFill>
            <a:srgbClr val="F3F6F9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6" name="Shape 13"/>
          <p:cNvSpPr/>
          <p:nvPr/>
        </p:nvSpPr>
        <p:spPr>
          <a:xfrm>
            <a:off x="457200" y="3712464"/>
            <a:ext cx="73152" cy="658368"/>
          </a:xfrm>
          <a:prstGeom prst="rect">
            <a:avLst/>
          </a:prstGeom>
          <a:solidFill>
            <a:srgbClr val="2A9D8F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7" name="Text 14"/>
          <p:cNvSpPr/>
          <p:nvPr/>
        </p:nvSpPr>
        <p:spPr>
          <a:xfrm>
            <a:off x="658368" y="3767328"/>
            <a:ext cx="795528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B2A3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Ghaemi SN &amp; Vöhringer PA. (2017)  </a:t>
            </a:r>
            <a:r>
              <a:rPr lang="en-US" sz="1150" i="1" dirty="0">
                <a:solidFill>
                  <a:srgbClr val="1B3A5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Curr Neuropharmacol 15(3):402-408.</a:t>
            </a:r>
            <a:endParaRPr lang="en-US" sz="1150" dirty="0"/>
          </a:p>
        </p:txBody>
      </p:sp>
      <p:sp>
        <p:nvSpPr>
          <p:cNvPr id="18" name="Text 15"/>
          <p:cNvSpPr/>
          <p:nvPr/>
        </p:nvSpPr>
        <p:spPr>
          <a:xfrm>
            <a:off x="658368" y="4059936"/>
            <a:ext cx="7955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6637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抑うつ患者の約80%でPM仮説を支持する経験的証拠があると報告。</a:t>
            </a:r>
            <a:endParaRPr lang="en-US" sz="1050" dirty="0"/>
          </a:p>
        </p:txBody>
      </p:sp>
      <p:sp>
        <p:nvSpPr>
          <p:cNvPr id="19" name="Text 16"/>
          <p:cNvSpPr/>
          <p:nvPr/>
        </p:nvSpPr>
        <p:spPr>
          <a:xfrm>
            <a:off x="365760" y="4791456"/>
            <a:ext cx="6949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9AA8B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MAD理論 医療関係者向け要約  ｜  出典：品川心療内科ブログ</a:t>
            </a:r>
            <a:endParaRPr lang="en-US" sz="800" dirty="0"/>
          </a:p>
        </p:txBody>
      </p:sp>
      <p:sp>
        <p:nvSpPr>
          <p:cNvPr id="20" name="Text 17"/>
          <p:cNvSpPr/>
          <p:nvPr/>
        </p:nvSpPr>
        <p:spPr>
          <a:xfrm>
            <a:off x="8321040" y="4791456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AA8B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7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92608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kern="0" spc="200" dirty="0">
                <a:solidFill>
                  <a:srgbClr val="2A9D8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EVIDENCE ②（一次確認済み）</a:t>
            </a:r>
            <a:endParaRPr lang="en-US" sz="1150" dirty="0"/>
          </a:p>
        </p:txBody>
      </p:sp>
      <p:sp>
        <p:nvSpPr>
          <p:cNvPr id="3" name="Text 1"/>
          <p:cNvSpPr/>
          <p:nvPr/>
        </p:nvSpPr>
        <p:spPr>
          <a:xfrm>
            <a:off x="457200" y="530352"/>
            <a:ext cx="832104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B2A3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OCD as Epiphenomenon ― A細胞優位の時間的従属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457200" y="1371600"/>
            <a:ext cx="4754880" cy="3017520"/>
          </a:xfrm>
          <a:prstGeom prst="roundRect">
            <a:avLst>
              <a:gd name="adj" fmla="val 3030"/>
            </a:avLst>
          </a:prstGeom>
          <a:solidFill>
            <a:srgbClr val="F3F6F9"/>
          </a:solidFill>
          <a:ln/>
          <a:effectLst>
            <a:outerShdw blurRad="88900" dist="25400" dir="5400000" algn="bl" rotWithShape="0">
              <a:srgbClr val="8595A5">
                <a:alpha val="22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5" name="Shape 3"/>
          <p:cNvSpPr/>
          <p:nvPr/>
        </p:nvSpPr>
        <p:spPr>
          <a:xfrm>
            <a:off x="713232" y="1627632"/>
            <a:ext cx="566928" cy="566928"/>
          </a:xfrm>
          <a:prstGeom prst="ellipse">
            <a:avLst/>
          </a:prstGeom>
          <a:solidFill>
            <a:srgbClr val="2A9D8F"/>
          </a:solidFill>
          <a:ln/>
          <a:effectLst>
            <a:outerShdw blurRad="88900" dist="25400" dir="5400000" algn="bl" rotWithShape="0">
              <a:srgbClr val="8595A5">
                <a:alpha val="22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6303" y="1780703"/>
            <a:ext cx="260787" cy="260787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417320" y="1627632"/>
            <a:ext cx="365760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50" b="1" dirty="0">
                <a:solidFill>
                  <a:srgbClr val="1B2A3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de Filippis R, et al. (2024)</a:t>
            </a:r>
            <a:endParaRPr lang="en-US" sz="1450" dirty="0"/>
          </a:p>
        </p:txBody>
      </p:sp>
      <p:sp>
        <p:nvSpPr>
          <p:cNvPr id="8" name="Text 5"/>
          <p:cNvSpPr/>
          <p:nvPr/>
        </p:nvSpPr>
        <p:spPr>
          <a:xfrm>
            <a:off x="731520" y="2240280"/>
            <a:ext cx="429768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12000"/>
              </a:lnSpc>
              <a:buNone/>
            </a:pPr>
            <a:r>
              <a:rPr lang="en-US" sz="1100" i="1" dirty="0">
                <a:solidFill>
                  <a:srgbClr val="1B3A5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“OCD as an Epiphenomenon of Comorbid Bipolar Disorder? An Updated Systematic Review.” J Clin Med 13(5):1230.（102研究を統合, PMID 38592113）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731520" y="3200400"/>
            <a:ext cx="429768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15000"/>
              </a:lnSpc>
              <a:buNone/>
            </a:pPr>
            <a:r>
              <a:rPr lang="en-US" sz="1150" dirty="0">
                <a:solidFill>
                  <a:srgbClr val="56637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結論はタイトル通り「問い」であり断定ではない。BD-OCD併存は単独疾患より病態学的に複雑。</a:t>
            </a:r>
            <a:endParaRPr lang="en-US" sz="1150" dirty="0"/>
          </a:p>
        </p:txBody>
      </p:sp>
      <p:sp>
        <p:nvSpPr>
          <p:cNvPr id="10" name="Shape 7"/>
          <p:cNvSpPr/>
          <p:nvPr/>
        </p:nvSpPr>
        <p:spPr>
          <a:xfrm>
            <a:off x="5486400" y="1371600"/>
            <a:ext cx="3291840" cy="9144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D5DEE6"/>
            </a:solidFill>
            <a:prstDash val="solid"/>
          </a:ln>
          <a:effectLst>
            <a:outerShdw blurRad="88900" dist="25400" dir="5400000" algn="bl" rotWithShape="0">
              <a:srgbClr val="8595A5">
                <a:alpha val="22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11" name="Text 8"/>
          <p:cNvSpPr/>
          <p:nvPr/>
        </p:nvSpPr>
        <p:spPr>
          <a:xfrm>
            <a:off x="5623560" y="1417320"/>
            <a:ext cx="16002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2E6F95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75%</a:t>
            </a:r>
            <a:endParaRPr lang="en-US" sz="2600" dirty="0"/>
          </a:p>
        </p:txBody>
      </p:sp>
      <p:sp>
        <p:nvSpPr>
          <p:cNvPr id="12" name="Shape 9"/>
          <p:cNvSpPr/>
          <p:nvPr/>
        </p:nvSpPr>
        <p:spPr>
          <a:xfrm>
            <a:off x="7269480" y="1536192"/>
            <a:ext cx="0" cy="585216"/>
          </a:xfrm>
          <a:prstGeom prst="line">
            <a:avLst/>
          </a:prstGeom>
          <a:noFill/>
          <a:ln w="12700">
            <a:solidFill>
              <a:srgbClr val="D5DEE6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3" name="Text 10"/>
          <p:cNvSpPr/>
          <p:nvPr/>
        </p:nvSpPr>
        <p:spPr>
          <a:xfrm>
            <a:off x="7360920" y="1463040"/>
            <a:ext cx="1371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08000"/>
              </a:lnSpc>
              <a:buNone/>
            </a:pPr>
            <a:r>
              <a:rPr lang="en-US" sz="1080" dirty="0">
                <a:solidFill>
                  <a:srgbClr val="56637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強迫症状がエピソード性の経過（vs 3%）</a:t>
            </a:r>
            <a:endParaRPr lang="en-US" sz="1080" dirty="0"/>
          </a:p>
        </p:txBody>
      </p:sp>
      <p:sp>
        <p:nvSpPr>
          <p:cNvPr id="14" name="Shape 11"/>
          <p:cNvSpPr/>
          <p:nvPr/>
        </p:nvSpPr>
        <p:spPr>
          <a:xfrm>
            <a:off x="5486400" y="2395728"/>
            <a:ext cx="3291840" cy="9144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D5DEE6"/>
            </a:solidFill>
            <a:prstDash val="solid"/>
          </a:ln>
          <a:effectLst>
            <a:outerShdw blurRad="88900" dist="25400" dir="5400000" algn="bl" rotWithShape="0">
              <a:srgbClr val="8595A5">
                <a:alpha val="22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15" name="Text 12"/>
          <p:cNvSpPr/>
          <p:nvPr/>
        </p:nvSpPr>
        <p:spPr>
          <a:xfrm>
            <a:off x="5623560" y="2441448"/>
            <a:ext cx="16002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E76F51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78% / 64%</a:t>
            </a:r>
            <a:endParaRPr lang="en-US" sz="2600" dirty="0"/>
          </a:p>
        </p:txBody>
      </p:sp>
      <p:sp>
        <p:nvSpPr>
          <p:cNvPr id="16" name="Shape 13"/>
          <p:cNvSpPr/>
          <p:nvPr/>
        </p:nvSpPr>
        <p:spPr>
          <a:xfrm>
            <a:off x="7269480" y="2560320"/>
            <a:ext cx="0" cy="585216"/>
          </a:xfrm>
          <a:prstGeom prst="line">
            <a:avLst/>
          </a:prstGeom>
          <a:noFill/>
          <a:ln w="12700">
            <a:solidFill>
              <a:srgbClr val="D5DEE6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7" name="Text 14"/>
          <p:cNvSpPr/>
          <p:nvPr/>
        </p:nvSpPr>
        <p:spPr>
          <a:xfrm>
            <a:off x="7360920" y="2487168"/>
            <a:ext cx="1371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08000"/>
              </a:lnSpc>
              <a:buNone/>
            </a:pPr>
            <a:r>
              <a:rPr lang="en-US" sz="1080" dirty="0">
                <a:solidFill>
                  <a:srgbClr val="56637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うつ相で増悪 ／ 躁・軽躁相で改善</a:t>
            </a:r>
            <a:endParaRPr lang="en-US" sz="1080" dirty="0"/>
          </a:p>
        </p:txBody>
      </p:sp>
      <p:sp>
        <p:nvSpPr>
          <p:cNvPr id="18" name="Shape 15"/>
          <p:cNvSpPr/>
          <p:nvPr/>
        </p:nvSpPr>
        <p:spPr>
          <a:xfrm>
            <a:off x="5486400" y="3419856"/>
            <a:ext cx="3291840" cy="9144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D5DEE6"/>
            </a:solidFill>
            <a:prstDash val="solid"/>
          </a:ln>
          <a:effectLst>
            <a:outerShdw blurRad="88900" dist="25400" dir="5400000" algn="bl" rotWithShape="0">
              <a:srgbClr val="8595A5">
                <a:alpha val="22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19" name="Text 16"/>
          <p:cNvSpPr/>
          <p:nvPr/>
        </p:nvSpPr>
        <p:spPr>
          <a:xfrm>
            <a:off x="5623560" y="3465576"/>
            <a:ext cx="16002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CA6702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60%</a:t>
            </a:r>
            <a:endParaRPr lang="en-US" sz="2600" dirty="0"/>
          </a:p>
        </p:txBody>
      </p:sp>
      <p:sp>
        <p:nvSpPr>
          <p:cNvPr id="20" name="Shape 17"/>
          <p:cNvSpPr/>
          <p:nvPr/>
        </p:nvSpPr>
        <p:spPr>
          <a:xfrm>
            <a:off x="7269480" y="3584448"/>
            <a:ext cx="0" cy="585216"/>
          </a:xfrm>
          <a:prstGeom prst="line">
            <a:avLst/>
          </a:prstGeom>
          <a:noFill/>
          <a:ln w="12700">
            <a:solidFill>
              <a:srgbClr val="D5DEE6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1" name="Text 18"/>
          <p:cNvSpPr/>
          <p:nvPr/>
        </p:nvSpPr>
        <p:spPr>
          <a:xfrm>
            <a:off x="7360920" y="3511296"/>
            <a:ext cx="1371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08000"/>
              </a:lnSpc>
              <a:buNone/>
            </a:pPr>
            <a:r>
              <a:rPr lang="en-US" sz="1080" dirty="0">
                <a:solidFill>
                  <a:srgbClr val="56637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抗うつ薬誘発の躁/軽躁（vs 4.1%）</a:t>
            </a:r>
            <a:endParaRPr lang="en-US" sz="1080" dirty="0"/>
          </a:p>
        </p:txBody>
      </p:sp>
      <p:sp>
        <p:nvSpPr>
          <p:cNvPr id="22" name="Text 19"/>
          <p:cNvSpPr/>
          <p:nvPr/>
        </p:nvSpPr>
        <p:spPr>
          <a:xfrm>
            <a:off x="457200" y="4434840"/>
            <a:ext cx="8321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7A8A99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→ 「躁/軽躁で強迫が軽減、うつ相で増悪」という時間パターンは、MAD理論の『A細胞はM活動下で前景化せず、M・A機能停止時に残余として顕在化』という説明と整合する（＝著者の解釈）。</a:t>
            </a:r>
            <a:endParaRPr lang="en-US" sz="1000" dirty="0"/>
          </a:p>
        </p:txBody>
      </p:sp>
      <p:sp>
        <p:nvSpPr>
          <p:cNvPr id="23" name="Text 20"/>
          <p:cNvSpPr/>
          <p:nvPr/>
        </p:nvSpPr>
        <p:spPr>
          <a:xfrm>
            <a:off x="365760" y="4791456"/>
            <a:ext cx="6949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9AA8B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MAD理論 医療関係者向け要約  ｜  出典：品川心療内科ブログ</a:t>
            </a:r>
            <a:endParaRPr lang="en-US" sz="800" dirty="0"/>
          </a:p>
        </p:txBody>
      </p:sp>
      <p:sp>
        <p:nvSpPr>
          <p:cNvPr id="24" name="Text 21"/>
          <p:cNvSpPr/>
          <p:nvPr/>
        </p:nvSpPr>
        <p:spPr>
          <a:xfrm>
            <a:off x="8321040" y="4791456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AA8B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8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92608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kern="0" spc="200" dirty="0">
                <a:solidFill>
                  <a:srgbClr val="2A9D8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THEORETICAL INTEGRATION</a:t>
            </a:r>
            <a:endParaRPr lang="en-US" sz="1150" dirty="0"/>
          </a:p>
        </p:txBody>
      </p:sp>
      <p:sp>
        <p:nvSpPr>
          <p:cNvPr id="3" name="Text 1"/>
          <p:cNvSpPr/>
          <p:nvPr/>
        </p:nvSpPr>
        <p:spPr>
          <a:xfrm>
            <a:off x="457200" y="530352"/>
            <a:ext cx="832104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B2A3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既存理論との接続（いずれも著者による拡張）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457200" y="1371600"/>
            <a:ext cx="2670048" cy="3063240"/>
          </a:xfrm>
          <a:prstGeom prst="roundRect">
            <a:avLst>
              <a:gd name="adj" fmla="val 3082"/>
            </a:avLst>
          </a:prstGeom>
          <a:solidFill>
            <a:srgbClr val="F3F6F9"/>
          </a:solidFill>
          <a:ln/>
          <a:effectLst>
            <a:outerShdw blurRad="88900" dist="25400" dir="5400000" algn="bl" rotWithShape="0">
              <a:srgbClr val="8595A5">
                <a:alpha val="22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5" name="Shape 3"/>
          <p:cNvSpPr/>
          <p:nvPr/>
        </p:nvSpPr>
        <p:spPr>
          <a:xfrm>
            <a:off x="676656" y="1572768"/>
            <a:ext cx="530352" cy="530352"/>
          </a:xfrm>
          <a:prstGeom prst="ellipse">
            <a:avLst/>
          </a:prstGeom>
          <a:solidFill>
            <a:srgbClr val="2A9D8F"/>
          </a:solidFill>
          <a:ln/>
          <a:effectLst>
            <a:outerShdw blurRad="88900" dist="25400" dir="5400000" algn="bl" rotWithShape="0">
              <a:srgbClr val="8595A5">
                <a:alpha val="22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9851" y="1715963"/>
            <a:ext cx="243962" cy="243962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325880" y="1572768"/>
            <a:ext cx="173736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B2A3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Sickness Behavior（病時行動）</a:t>
            </a:r>
            <a:endParaRPr lang="en-US" sz="1250" dirty="0"/>
          </a:p>
        </p:txBody>
      </p:sp>
      <p:sp>
        <p:nvSpPr>
          <p:cNvPr id="8" name="Text 5"/>
          <p:cNvSpPr/>
          <p:nvPr/>
        </p:nvSpPr>
        <p:spPr>
          <a:xfrm>
            <a:off x="658368" y="2240280"/>
            <a:ext cx="228600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12000"/>
              </a:lnSpc>
              <a:buNone/>
            </a:pPr>
            <a:r>
              <a:rPr lang="en-US" sz="1080" b="1" dirty="0">
                <a:solidFill>
                  <a:srgbClr val="2A9D8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接続　</a:t>
            </a:r>
            <a:r>
              <a:rPr lang="en-US" sz="1080" dirty="0">
                <a:solidFill>
                  <a:srgbClr val="56637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上位活動の脱落→下位の防御/抑うつが顕在化する構造が共通。D優位時の行動表現として位置づけ。</a:t>
            </a:r>
            <a:endParaRPr lang="en-US" sz="1080" dirty="0"/>
          </a:p>
        </p:txBody>
      </p:sp>
      <p:sp>
        <p:nvSpPr>
          <p:cNvPr id="9" name="Text 6"/>
          <p:cNvSpPr/>
          <p:nvPr/>
        </p:nvSpPr>
        <p:spPr>
          <a:xfrm>
            <a:off x="658368" y="3337560"/>
            <a:ext cx="228600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12000"/>
              </a:lnSpc>
              <a:buNone/>
            </a:pPr>
            <a:r>
              <a:rPr lang="en-US" sz="1080" b="1" dirty="0">
                <a:solidFill>
                  <a:srgbClr val="CA670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課題　</a:t>
            </a:r>
            <a:r>
              <a:rPr lang="en-US" sz="1080" dirty="0">
                <a:solidFill>
                  <a:srgbClr val="56637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矛盾：因果方向、睡眠（SB＝過眠 vs 臨床うつ＝不眠）、回復時間、罪業感の有無。</a:t>
            </a:r>
            <a:endParaRPr lang="en-US" sz="1080" dirty="0"/>
          </a:p>
        </p:txBody>
      </p:sp>
      <p:sp>
        <p:nvSpPr>
          <p:cNvPr id="10" name="Shape 7"/>
          <p:cNvSpPr/>
          <p:nvPr/>
        </p:nvSpPr>
        <p:spPr>
          <a:xfrm>
            <a:off x="3310128" y="1371600"/>
            <a:ext cx="2670048" cy="3063240"/>
          </a:xfrm>
          <a:prstGeom prst="roundRect">
            <a:avLst>
              <a:gd name="adj" fmla="val 3082"/>
            </a:avLst>
          </a:prstGeom>
          <a:solidFill>
            <a:srgbClr val="F3F6F9"/>
          </a:solidFill>
          <a:ln/>
          <a:effectLst>
            <a:outerShdw blurRad="88900" dist="25400" dir="5400000" algn="bl" rotWithShape="0">
              <a:srgbClr val="8595A5">
                <a:alpha val="22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11" name="Shape 8"/>
          <p:cNvSpPr/>
          <p:nvPr/>
        </p:nvSpPr>
        <p:spPr>
          <a:xfrm>
            <a:off x="3529584" y="1572768"/>
            <a:ext cx="530352" cy="530352"/>
          </a:xfrm>
          <a:prstGeom prst="ellipse">
            <a:avLst/>
          </a:prstGeom>
          <a:solidFill>
            <a:srgbClr val="1B3A5B"/>
          </a:solidFill>
          <a:ln/>
          <a:effectLst>
            <a:outerShdw blurRad="88900" dist="25400" dir="5400000" algn="bl" rotWithShape="0">
              <a:srgbClr val="8595A5">
                <a:alpha val="22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72779" y="1715963"/>
            <a:ext cx="243962" cy="243962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4178808" y="1572768"/>
            <a:ext cx="1865376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B2A3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予測処理 / 予測符号化</a:t>
            </a:r>
            <a:endParaRPr lang="en-US" sz="1250" dirty="0"/>
          </a:p>
        </p:txBody>
      </p:sp>
      <p:sp>
        <p:nvSpPr>
          <p:cNvPr id="14" name="Text 10"/>
          <p:cNvSpPr/>
          <p:nvPr/>
        </p:nvSpPr>
        <p:spPr>
          <a:xfrm>
            <a:off x="3511296" y="2240280"/>
            <a:ext cx="228600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12000"/>
              </a:lnSpc>
              <a:buNone/>
            </a:pPr>
            <a:r>
              <a:rPr lang="en-US" sz="1080" b="1" dirty="0">
                <a:solidFill>
                  <a:srgbClr val="2A9D8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接続　</a:t>
            </a:r>
            <a:r>
              <a:rPr lang="en-US" sz="1080" dirty="0">
                <a:solidFill>
                  <a:srgbClr val="56637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M＝予測誤差精度の過大、A＝事前分布精度が高い、D＝誤差精度の低評価。自由エネルギー原理と接続。</a:t>
            </a:r>
            <a:endParaRPr lang="en-US" sz="1080" dirty="0"/>
          </a:p>
        </p:txBody>
      </p:sp>
      <p:sp>
        <p:nvSpPr>
          <p:cNvPr id="15" name="Text 11"/>
          <p:cNvSpPr/>
          <p:nvPr/>
        </p:nvSpPr>
        <p:spPr>
          <a:xfrm>
            <a:off x="3511296" y="3337560"/>
            <a:ext cx="228600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12000"/>
              </a:lnSpc>
              <a:buNone/>
            </a:pPr>
            <a:r>
              <a:rPr lang="en-US" sz="1080" b="1" dirty="0">
                <a:solidFill>
                  <a:srgbClr val="CA670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課題　</a:t>
            </a:r>
            <a:r>
              <a:rPr lang="en-US" sz="1080" dirty="0">
                <a:solidFill>
                  <a:srgbClr val="56637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限界：精度は回路レベルで動的調整され、固定的M/A/D細胞型は不要＝メタファー化する。</a:t>
            </a:r>
            <a:endParaRPr lang="en-US" sz="1080" dirty="0"/>
          </a:p>
        </p:txBody>
      </p:sp>
      <p:sp>
        <p:nvSpPr>
          <p:cNvPr id="16" name="Shape 12"/>
          <p:cNvSpPr/>
          <p:nvPr/>
        </p:nvSpPr>
        <p:spPr>
          <a:xfrm>
            <a:off x="6163056" y="1371600"/>
            <a:ext cx="2670048" cy="3063240"/>
          </a:xfrm>
          <a:prstGeom prst="roundRect">
            <a:avLst>
              <a:gd name="adj" fmla="val 3082"/>
            </a:avLst>
          </a:prstGeom>
          <a:solidFill>
            <a:srgbClr val="F3F6F9"/>
          </a:solidFill>
          <a:ln/>
          <a:effectLst>
            <a:outerShdw blurRad="88900" dist="25400" dir="5400000" algn="bl" rotWithShape="0">
              <a:srgbClr val="8595A5">
                <a:alpha val="22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17" name="Shape 13"/>
          <p:cNvSpPr/>
          <p:nvPr/>
        </p:nvSpPr>
        <p:spPr>
          <a:xfrm>
            <a:off x="6382512" y="1572768"/>
            <a:ext cx="530352" cy="530352"/>
          </a:xfrm>
          <a:prstGeom prst="ellipse">
            <a:avLst/>
          </a:prstGeom>
          <a:solidFill>
            <a:srgbClr val="6D597A"/>
          </a:solidFill>
          <a:ln/>
          <a:effectLst>
            <a:outerShdw blurRad="88900" dist="25400" dir="5400000" algn="bl" rotWithShape="0">
              <a:srgbClr val="8595A5">
                <a:alpha val="22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pic>
        <p:nvPicPr>
          <p:cNvPr id="18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25707" y="1715963"/>
            <a:ext cx="243962" cy="243962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7031736" y="1572768"/>
            <a:ext cx="173736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B2A3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エネルギー代謝仮説</a:t>
            </a:r>
            <a:endParaRPr lang="en-US" sz="1250" dirty="0"/>
          </a:p>
        </p:txBody>
      </p:sp>
      <p:sp>
        <p:nvSpPr>
          <p:cNvPr id="20" name="Text 15"/>
          <p:cNvSpPr/>
          <p:nvPr/>
        </p:nvSpPr>
        <p:spPr>
          <a:xfrm>
            <a:off x="6364224" y="2240280"/>
            <a:ext cx="228600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12000"/>
              </a:lnSpc>
              <a:buNone/>
            </a:pPr>
            <a:r>
              <a:rPr lang="en-US" sz="1080" b="1" dirty="0">
                <a:solidFill>
                  <a:srgbClr val="2A9D8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接続　</a:t>
            </a:r>
            <a:r>
              <a:rPr lang="en-US" sz="1080" dirty="0">
                <a:solidFill>
                  <a:srgbClr val="56637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代謝障害＝下位の引き金、MAD崩壊＝機能構造の破綻として階層的に統合可能。</a:t>
            </a:r>
            <a:endParaRPr lang="en-US" sz="1080" dirty="0"/>
          </a:p>
        </p:txBody>
      </p:sp>
      <p:sp>
        <p:nvSpPr>
          <p:cNvPr id="21" name="Text 16"/>
          <p:cNvSpPr/>
          <p:nvPr/>
        </p:nvSpPr>
        <p:spPr>
          <a:xfrm>
            <a:off x="6364224" y="3337560"/>
            <a:ext cx="228600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12000"/>
              </a:lnSpc>
              <a:buNone/>
            </a:pPr>
            <a:r>
              <a:rPr lang="en-US" sz="1080" b="1" dirty="0">
                <a:solidFill>
                  <a:srgbClr val="CA670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課題　</a:t>
            </a:r>
            <a:r>
              <a:rPr lang="en-US" sz="1080" dirty="0">
                <a:solidFill>
                  <a:srgbClr val="56637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注：同記事内で生成AIが『MAD=Motivation–Affect–Drive』と誤記し著者が「ハルシネーション」と訂正。</a:t>
            </a:r>
            <a:endParaRPr lang="en-US" sz="1080" dirty="0"/>
          </a:p>
        </p:txBody>
      </p:sp>
      <p:sp>
        <p:nvSpPr>
          <p:cNvPr id="22" name="Text 17"/>
          <p:cNvSpPr/>
          <p:nvPr/>
        </p:nvSpPr>
        <p:spPr>
          <a:xfrm>
            <a:off x="365760" y="4791456"/>
            <a:ext cx="6949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9AA8B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MAD理論 医療関係者向け要約  ｜  出典：品川心療内科ブログ</a:t>
            </a:r>
            <a:endParaRPr lang="en-US" sz="800" dirty="0"/>
          </a:p>
        </p:txBody>
      </p:sp>
      <p:sp>
        <p:nvSpPr>
          <p:cNvPr id="23" name="Text 18"/>
          <p:cNvSpPr/>
          <p:nvPr/>
        </p:nvSpPr>
        <p:spPr>
          <a:xfrm>
            <a:off x="8321040" y="4791456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AA8B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9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92608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kern="0" spc="200" dirty="0">
                <a:solidFill>
                  <a:srgbClr val="2A9D8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THERAPEUTIC IMPLICATIONS</a:t>
            </a:r>
            <a:endParaRPr lang="en-US" sz="1150" dirty="0"/>
          </a:p>
        </p:txBody>
      </p:sp>
      <p:sp>
        <p:nvSpPr>
          <p:cNvPr id="3" name="Text 1"/>
          <p:cNvSpPr/>
          <p:nvPr/>
        </p:nvSpPr>
        <p:spPr>
          <a:xfrm>
            <a:off x="457200" y="530352"/>
            <a:ext cx="832104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B2A3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治療的含意 ― 保護と待機を軸に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457200" y="1371600"/>
            <a:ext cx="4041648" cy="1417320"/>
          </a:xfrm>
          <a:prstGeom prst="roundRect">
            <a:avLst>
              <a:gd name="adj" fmla="val 5806"/>
            </a:avLst>
          </a:prstGeom>
          <a:solidFill>
            <a:srgbClr val="F3F6F9"/>
          </a:solidFill>
          <a:ln/>
          <a:effectLst>
            <a:outerShdw blurRad="88900" dist="25400" dir="5400000" algn="bl" rotWithShape="0">
              <a:srgbClr val="8595A5">
                <a:alpha val="22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5" name="Shape 3"/>
          <p:cNvSpPr/>
          <p:nvPr/>
        </p:nvSpPr>
        <p:spPr>
          <a:xfrm>
            <a:off x="457200" y="1371600"/>
            <a:ext cx="91440" cy="1417320"/>
          </a:xfrm>
          <a:prstGeom prst="rect">
            <a:avLst/>
          </a:prstGeom>
          <a:solidFill>
            <a:srgbClr val="2A9D8F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6" name="Shape 4"/>
          <p:cNvSpPr/>
          <p:nvPr/>
        </p:nvSpPr>
        <p:spPr>
          <a:xfrm>
            <a:off x="713232" y="1591056"/>
            <a:ext cx="548640" cy="548640"/>
          </a:xfrm>
          <a:prstGeom prst="ellipse">
            <a:avLst/>
          </a:prstGeom>
          <a:solidFill>
            <a:srgbClr val="2A9D8F"/>
          </a:solidFill>
          <a:ln/>
          <a:effectLst>
            <a:outerShdw blurRad="88900" dist="25400" dir="5400000" algn="bl" rotWithShape="0">
              <a:srgbClr val="8595A5">
                <a:alpha val="22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1365" y="1739189"/>
            <a:ext cx="252374" cy="252374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417320" y="155448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50" b="1" dirty="0">
                <a:solidFill>
                  <a:srgbClr val="1B2A3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温存的精神療法</a:t>
            </a:r>
            <a:endParaRPr lang="en-US" sz="1450" dirty="0"/>
          </a:p>
        </p:txBody>
      </p:sp>
      <p:sp>
        <p:nvSpPr>
          <p:cNvPr id="9" name="Text 6"/>
          <p:cNvSpPr/>
          <p:nvPr/>
        </p:nvSpPr>
        <p:spPr>
          <a:xfrm>
            <a:off x="1417320" y="1993392"/>
            <a:ext cx="29718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10000"/>
              </a:lnSpc>
              <a:buNone/>
            </a:pPr>
            <a:r>
              <a:rPr lang="en-US" sz="1060" dirty="0">
                <a:solidFill>
                  <a:srgbClr val="56637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既存の防衛・生活様式を侵さず温存。「60%」「努力の分散」。時間遅延理論＝生物学的修復に物理的時間が必要で、待機自体が能動的治療。</a:t>
            </a:r>
            <a:endParaRPr lang="en-US" sz="1060" dirty="0"/>
          </a:p>
        </p:txBody>
      </p:sp>
      <p:sp>
        <p:nvSpPr>
          <p:cNvPr id="10" name="Shape 7"/>
          <p:cNvSpPr/>
          <p:nvPr/>
        </p:nvSpPr>
        <p:spPr>
          <a:xfrm>
            <a:off x="4681728" y="1371600"/>
            <a:ext cx="4041648" cy="1417320"/>
          </a:xfrm>
          <a:prstGeom prst="roundRect">
            <a:avLst>
              <a:gd name="adj" fmla="val 5806"/>
            </a:avLst>
          </a:prstGeom>
          <a:solidFill>
            <a:srgbClr val="F3F6F9"/>
          </a:solidFill>
          <a:ln/>
          <a:effectLst>
            <a:outerShdw blurRad="88900" dist="25400" dir="5400000" algn="bl" rotWithShape="0">
              <a:srgbClr val="8595A5">
                <a:alpha val="22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11" name="Shape 8"/>
          <p:cNvSpPr/>
          <p:nvPr/>
        </p:nvSpPr>
        <p:spPr>
          <a:xfrm>
            <a:off x="4681728" y="1371600"/>
            <a:ext cx="91440" cy="1417320"/>
          </a:xfrm>
          <a:prstGeom prst="rect">
            <a:avLst/>
          </a:prstGeom>
          <a:solidFill>
            <a:srgbClr val="2E6F95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2" name="Shape 9"/>
          <p:cNvSpPr/>
          <p:nvPr/>
        </p:nvSpPr>
        <p:spPr>
          <a:xfrm>
            <a:off x="4937760" y="1591056"/>
            <a:ext cx="548640" cy="548640"/>
          </a:xfrm>
          <a:prstGeom prst="ellipse">
            <a:avLst/>
          </a:prstGeom>
          <a:solidFill>
            <a:srgbClr val="2E6F95"/>
          </a:solidFill>
          <a:ln/>
          <a:effectLst>
            <a:outerShdw blurRad="88900" dist="25400" dir="5400000" algn="bl" rotWithShape="0">
              <a:srgbClr val="8595A5">
                <a:alpha val="22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85893" y="1739189"/>
            <a:ext cx="252374" cy="252374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5641848" y="155448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50" b="1" dirty="0">
                <a:solidFill>
                  <a:srgbClr val="1B2A3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気分安定薬（Li 等）</a:t>
            </a:r>
            <a:endParaRPr lang="en-US" sz="1450" dirty="0"/>
          </a:p>
        </p:txBody>
      </p:sp>
      <p:sp>
        <p:nvSpPr>
          <p:cNvPr id="15" name="Text 11"/>
          <p:cNvSpPr/>
          <p:nvPr/>
        </p:nvSpPr>
        <p:spPr>
          <a:xfrm>
            <a:off x="5641848" y="1993392"/>
            <a:ext cx="29718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10000"/>
              </a:lnSpc>
              <a:buNone/>
            </a:pPr>
            <a:r>
              <a:rPr lang="en-US" sz="1060" dirty="0">
                <a:solidFill>
                  <a:srgbClr val="56637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M細胞の無秩序な興奮拡大を抑える「生物学的防護壁」。延焼防止＝焼き切れ前の介入で不可逆損傷を防ぐ。</a:t>
            </a:r>
            <a:endParaRPr lang="en-US" sz="1060" dirty="0"/>
          </a:p>
        </p:txBody>
      </p:sp>
      <p:sp>
        <p:nvSpPr>
          <p:cNvPr id="16" name="Shape 12"/>
          <p:cNvSpPr/>
          <p:nvPr/>
        </p:nvSpPr>
        <p:spPr>
          <a:xfrm>
            <a:off x="457200" y="2926080"/>
            <a:ext cx="4041648" cy="1417320"/>
          </a:xfrm>
          <a:prstGeom prst="roundRect">
            <a:avLst>
              <a:gd name="adj" fmla="val 5806"/>
            </a:avLst>
          </a:prstGeom>
          <a:solidFill>
            <a:srgbClr val="F3F6F9"/>
          </a:solidFill>
          <a:ln/>
          <a:effectLst>
            <a:outerShdw blurRad="88900" dist="25400" dir="5400000" algn="bl" rotWithShape="0">
              <a:srgbClr val="8595A5">
                <a:alpha val="22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17" name="Shape 13"/>
          <p:cNvSpPr/>
          <p:nvPr/>
        </p:nvSpPr>
        <p:spPr>
          <a:xfrm>
            <a:off x="457200" y="2926080"/>
            <a:ext cx="91440" cy="1417320"/>
          </a:xfrm>
          <a:prstGeom prst="rect">
            <a:avLst/>
          </a:prstGeom>
          <a:solidFill>
            <a:srgbClr val="1B3A5B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8" name="Shape 14"/>
          <p:cNvSpPr/>
          <p:nvPr/>
        </p:nvSpPr>
        <p:spPr>
          <a:xfrm>
            <a:off x="713232" y="3145536"/>
            <a:ext cx="548640" cy="548640"/>
          </a:xfrm>
          <a:prstGeom prst="ellipse">
            <a:avLst/>
          </a:prstGeom>
          <a:solidFill>
            <a:srgbClr val="1B3A5B"/>
          </a:solidFill>
          <a:ln/>
          <a:effectLst>
            <a:outerShdw blurRad="88900" dist="25400" dir="5400000" algn="bl" rotWithShape="0">
              <a:srgbClr val="8595A5">
                <a:alpha val="22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pic>
        <p:nvPicPr>
          <p:cNvPr id="19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61365" y="3293669"/>
            <a:ext cx="252374" cy="252374"/>
          </a:xfrm>
          <a:prstGeom prst="rect">
            <a:avLst/>
          </a:prstGeom>
        </p:spPr>
      </p:pic>
      <p:sp>
        <p:nvSpPr>
          <p:cNvPr id="20" name="Text 15"/>
          <p:cNvSpPr/>
          <p:nvPr/>
        </p:nvSpPr>
        <p:spPr>
          <a:xfrm>
            <a:off x="1417320" y="310896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50" b="1" dirty="0">
                <a:solidFill>
                  <a:srgbClr val="1B2A3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SSRI と「2週間の謎」</a:t>
            </a:r>
            <a:endParaRPr lang="en-US" sz="1450" dirty="0"/>
          </a:p>
        </p:txBody>
      </p:sp>
      <p:sp>
        <p:nvSpPr>
          <p:cNvPr id="21" name="Text 16"/>
          <p:cNvSpPr/>
          <p:nvPr/>
        </p:nvSpPr>
        <p:spPr>
          <a:xfrm>
            <a:off x="1417320" y="3547872"/>
            <a:ext cx="29718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10000"/>
              </a:lnSpc>
              <a:buNone/>
            </a:pPr>
            <a:r>
              <a:rPr lang="en-US" sz="1060" dirty="0">
                <a:solidFill>
                  <a:srgbClr val="56637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効果発現の遅れ＝受容体DR・BDNF等を経たレセプター・ホメオスタシス再確立に要する時間。セロトニン変化は原因でなく結果。</a:t>
            </a:r>
            <a:endParaRPr lang="en-US" sz="1060" dirty="0"/>
          </a:p>
        </p:txBody>
      </p:sp>
      <p:sp>
        <p:nvSpPr>
          <p:cNvPr id="22" name="Shape 17"/>
          <p:cNvSpPr/>
          <p:nvPr/>
        </p:nvSpPr>
        <p:spPr>
          <a:xfrm>
            <a:off x="4681728" y="2926080"/>
            <a:ext cx="4041648" cy="1417320"/>
          </a:xfrm>
          <a:prstGeom prst="roundRect">
            <a:avLst>
              <a:gd name="adj" fmla="val 5806"/>
            </a:avLst>
          </a:prstGeom>
          <a:solidFill>
            <a:srgbClr val="F3F6F9"/>
          </a:solidFill>
          <a:ln/>
          <a:effectLst>
            <a:outerShdw blurRad="88900" dist="25400" dir="5400000" algn="bl" rotWithShape="0">
              <a:srgbClr val="8595A5">
                <a:alpha val="22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23" name="Shape 18"/>
          <p:cNvSpPr/>
          <p:nvPr/>
        </p:nvSpPr>
        <p:spPr>
          <a:xfrm>
            <a:off x="4681728" y="2926080"/>
            <a:ext cx="91440" cy="1417320"/>
          </a:xfrm>
          <a:prstGeom prst="rect">
            <a:avLst/>
          </a:prstGeom>
          <a:solidFill>
            <a:srgbClr val="CA6702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4" name="Shape 19"/>
          <p:cNvSpPr/>
          <p:nvPr/>
        </p:nvSpPr>
        <p:spPr>
          <a:xfrm>
            <a:off x="4937760" y="3145536"/>
            <a:ext cx="548640" cy="548640"/>
          </a:xfrm>
          <a:prstGeom prst="ellipse">
            <a:avLst/>
          </a:prstGeom>
          <a:solidFill>
            <a:srgbClr val="CA6702"/>
          </a:solidFill>
          <a:ln/>
          <a:effectLst>
            <a:outerShdw blurRad="88900" dist="25400" dir="5400000" algn="bl" rotWithShape="0">
              <a:srgbClr val="8595A5">
                <a:alpha val="22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pic>
        <p:nvPicPr>
          <p:cNvPr id="25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85893" y="3293669"/>
            <a:ext cx="252374" cy="252374"/>
          </a:xfrm>
          <a:prstGeom prst="rect">
            <a:avLst/>
          </a:prstGeom>
        </p:spPr>
      </p:pic>
      <p:sp>
        <p:nvSpPr>
          <p:cNvPr id="26" name="Text 20"/>
          <p:cNvSpPr/>
          <p:nvPr/>
        </p:nvSpPr>
        <p:spPr>
          <a:xfrm>
            <a:off x="5641848" y="310896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50" b="1" dirty="0">
                <a:solidFill>
                  <a:srgbClr val="1B2A3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賦活の危険性（警告）</a:t>
            </a:r>
            <a:endParaRPr lang="en-US" sz="1450" dirty="0"/>
          </a:p>
        </p:txBody>
      </p:sp>
      <p:sp>
        <p:nvSpPr>
          <p:cNvPr id="27" name="Text 21"/>
          <p:cNvSpPr/>
          <p:nvPr/>
        </p:nvSpPr>
        <p:spPr>
          <a:xfrm>
            <a:off x="5641848" y="3547872"/>
            <a:ext cx="29718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10000"/>
              </a:lnSpc>
              <a:buNone/>
            </a:pPr>
            <a:r>
              <a:rPr lang="en-US" sz="1060" dirty="0">
                <a:solidFill>
                  <a:srgbClr val="56637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焼き切れ状態の過度な賦活＝「落ちたブレーカーを押し上げ過電流を流す」行為。自殺リスク・混合状態を誘発しうる。</a:t>
            </a:r>
            <a:endParaRPr lang="en-US" sz="1060" dirty="0"/>
          </a:p>
        </p:txBody>
      </p:sp>
      <p:sp>
        <p:nvSpPr>
          <p:cNvPr id="28" name="Text 22"/>
          <p:cNvSpPr/>
          <p:nvPr/>
        </p:nvSpPr>
        <p:spPr>
          <a:xfrm>
            <a:off x="365760" y="4791456"/>
            <a:ext cx="6949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9AA8B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MAD理論 医療関係者向け要約  ｜  出典：品川心療内科ブログ</a:t>
            </a:r>
            <a:endParaRPr lang="en-US" sz="800" dirty="0"/>
          </a:p>
        </p:txBody>
      </p:sp>
      <p:sp>
        <p:nvSpPr>
          <p:cNvPr id="29" name="Text 23"/>
          <p:cNvSpPr/>
          <p:nvPr/>
        </p:nvSpPr>
        <p:spPr>
          <a:xfrm>
            <a:off x="8321040" y="4791456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AA8B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10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1173</Words>
  <Application>Microsoft Office PowerPoint</Application>
  <PresentationFormat>画面に合わせる (16:9)</PresentationFormat>
  <Paragraphs>168</Paragraphs>
  <Slides>11</Slides>
  <Notes>11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5" baseType="lpstr">
      <vt:lpstr>Meiryo</vt:lpstr>
      <vt:lpstr>Yu Gothic</vt:lpstr>
      <vt:lpstr>Arial</vt:lpstr>
      <vt:lpstr>Office Theme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MAD理論 医療関係者向け要約</dc:title>
  <dc:subject>PptxGenJS Presentation</dc:subject>
  <dc:creator>品川心療内科ブログ MAD理論より</dc:creator>
  <cp:lastModifiedBy>Nishida, Rina</cp:lastModifiedBy>
  <cp:revision>2</cp:revision>
  <dcterms:created xsi:type="dcterms:W3CDTF">2026-06-08T04:43:32Z</dcterms:created>
  <dcterms:modified xsi:type="dcterms:W3CDTF">2026-06-08T05:04:47Z</dcterms:modified>
</cp:coreProperties>
</file>