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6" d="100"/>
          <a:sy n="126" d="100"/>
        </p:scale>
        <p:origin x="20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力配分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2A9D8F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6B8B-4842-949F-C83AE00D8BF0}"/>
              </c:ext>
            </c:extLst>
          </c:dPt>
          <c:dPt>
            <c:idx val="1"/>
            <c:bubble3D val="0"/>
            <c:spPr>
              <a:solidFill>
                <a:srgbClr val="D7E3E0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6B8B-4842-949F-C83AE00D8BF0}"/>
              </c:ext>
            </c:extLst>
          </c:dPt>
          <c:cat>
            <c:strRef>
              <c:f>Sheet1!$A$2:$A$3</c:f>
              <c:strCache>
                <c:ptCount val="2"/>
                <c:pt idx="0">
                  <c:v>使う力 60%</c:v>
                </c:pt>
                <c:pt idx="1">
                  <c:v>残す余力 40%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8B-4842-949F-C83AE00D8B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2"/>
      </c:doughnutChart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M細胞（やる気）</c:v>
                </c:pt>
              </c:strCache>
            </c:strRef>
          </c:tx>
          <c:spPr>
            <a:solidFill>
              <a:srgbClr val="E76F51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元気なとき</c:v>
                </c:pt>
                <c:pt idx="1">
                  <c:v>躁・がんばり過ぎ</c:v>
                </c:pt>
                <c:pt idx="2">
                  <c:v>うつのとき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C9-4FD3-B3E5-603BD5BDC90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A細胞（几帳面さ）</c:v>
                </c:pt>
              </c:strCache>
            </c:strRef>
          </c:tx>
          <c:spPr>
            <a:solidFill>
              <a:srgbClr val="2E6F95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元気なとき</c:v>
                </c:pt>
                <c:pt idx="1">
                  <c:v>躁・がんばり過ぎ</c:v>
                </c:pt>
                <c:pt idx="2">
                  <c:v>うつのとき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C9-4FD3-B3E5-603BD5BDC90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D細胞（休息）</c:v>
                </c:pt>
              </c:strCache>
            </c:strRef>
          </c:tx>
          <c:spPr>
            <a:solidFill>
              <a:srgbClr val="6D597A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元気なとき</c:v>
                </c:pt>
                <c:pt idx="1">
                  <c:v>躁・がんばり過ぎ</c:v>
                </c:pt>
                <c:pt idx="2">
                  <c:v>うつのとき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C9-4FD3-B3E5-603BD5BDC9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243B53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latin typeface="Meiryo"/>
              <a:cs typeface="Meiryo"/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832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D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66560" y="-1463040"/>
            <a:ext cx="4206240" cy="4206240"/>
          </a:xfrm>
          <a:prstGeom prst="ellipse">
            <a:avLst/>
          </a:prstGeom>
          <a:solidFill>
            <a:srgbClr val="264B6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7955280" y="2743200"/>
            <a:ext cx="3108960" cy="3108960"/>
          </a:xfrm>
          <a:prstGeom prst="ellipse">
            <a:avLst/>
          </a:prstGeom>
          <a:solidFill>
            <a:srgbClr val="21527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777240" y="914400"/>
            <a:ext cx="420624" cy="420624"/>
          </a:xfrm>
          <a:prstGeom prst="ellipse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777240" y="914400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344168" y="914400"/>
            <a:ext cx="420624" cy="420624"/>
          </a:xfrm>
          <a:prstGeom prst="ellipse">
            <a:avLst/>
          </a:prstGeom>
          <a:solidFill>
            <a:srgbClr val="2E6F9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1344168" y="914400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1911096" y="914400"/>
            <a:ext cx="420624" cy="420624"/>
          </a:xfrm>
          <a:prstGeom prst="ellipse">
            <a:avLst/>
          </a:prstGeom>
          <a:solidFill>
            <a:srgbClr val="6D597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9" name="Text 7"/>
          <p:cNvSpPr/>
          <p:nvPr/>
        </p:nvSpPr>
        <p:spPr>
          <a:xfrm>
            <a:off x="1911096" y="914400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D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" y="1600200"/>
            <a:ext cx="7589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うつは「心の弱さ」ではない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777240" y="2432304"/>
            <a:ext cx="7589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dirty="0">
                <a:solidFill>
                  <a:srgbClr val="E9C46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― 脳の「ブレーカー」が、あなたを守っている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777240" y="32004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7D6E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3つの脳細胞でやさしく読み解く「MAD理論」入門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77240" y="4114800"/>
            <a:ext cx="7589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FA6B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品川心療内科ブログ「MAD理論」より  ／  患者さん向け資料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再発を防ぐ暮らし方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「60%の力」で航海をつづける</a:t>
            </a:r>
            <a:endParaRPr lang="en-US" sz="27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365760" y="1554480"/>
          <a:ext cx="2834640" cy="283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365760" y="269748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60%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365760" y="3200400"/>
            <a:ext cx="2834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常に余白を残す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3566160" y="1572768"/>
            <a:ext cx="5212080" cy="868680"/>
          </a:xfrm>
          <a:prstGeom prst="roundRect">
            <a:avLst>
              <a:gd name="adj" fmla="val 10526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8" name="Shape 5"/>
          <p:cNvSpPr/>
          <p:nvPr/>
        </p:nvSpPr>
        <p:spPr>
          <a:xfrm>
            <a:off x="3767328" y="1737360"/>
            <a:ext cx="548640" cy="548640"/>
          </a:xfrm>
          <a:prstGeom prst="ellipse">
            <a:avLst/>
          </a:prstGeom>
          <a:solidFill>
            <a:srgbClr val="2E6F95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9974" y="1880006"/>
            <a:ext cx="263347" cy="263347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480560" y="1682496"/>
            <a:ext cx="41148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A細胞に休暇を</a:t>
            </a:r>
            <a:endParaRPr lang="en-US" sz="1450" dirty="0"/>
          </a:p>
        </p:txBody>
      </p:sp>
      <p:sp>
        <p:nvSpPr>
          <p:cNvPr id="11" name="Text 7"/>
          <p:cNvSpPr/>
          <p:nvPr/>
        </p:nvSpPr>
        <p:spPr>
          <a:xfrm>
            <a:off x="4480560" y="1984248"/>
            <a:ext cx="4160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仕事や家事を「80%の出来」で止める練習。完璧でなくても大丈夫。</a:t>
            </a:r>
            <a:endParaRPr lang="en-US" sz="1150" dirty="0"/>
          </a:p>
        </p:txBody>
      </p:sp>
      <p:sp>
        <p:nvSpPr>
          <p:cNvPr id="12" name="Shape 8"/>
          <p:cNvSpPr/>
          <p:nvPr/>
        </p:nvSpPr>
        <p:spPr>
          <a:xfrm>
            <a:off x="3566160" y="2542032"/>
            <a:ext cx="5212080" cy="868680"/>
          </a:xfrm>
          <a:prstGeom prst="roundRect">
            <a:avLst>
              <a:gd name="adj" fmla="val 10526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9"/>
          <p:cNvSpPr/>
          <p:nvPr/>
        </p:nvSpPr>
        <p:spPr>
          <a:xfrm>
            <a:off x="3767328" y="2706624"/>
            <a:ext cx="548640" cy="548640"/>
          </a:xfrm>
          <a:prstGeom prst="ellipse">
            <a:avLst/>
          </a:prstGeom>
          <a:solidFill>
            <a:srgbClr val="6D597A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9974" y="2849270"/>
            <a:ext cx="263347" cy="263347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480560" y="2651760"/>
            <a:ext cx="41148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D細胞と対話する</a:t>
            </a:r>
            <a:endParaRPr lang="en-US" sz="1450" dirty="0"/>
          </a:p>
        </p:txBody>
      </p:sp>
      <p:sp>
        <p:nvSpPr>
          <p:cNvPr id="16" name="Text 11"/>
          <p:cNvSpPr/>
          <p:nvPr/>
        </p:nvSpPr>
        <p:spPr>
          <a:xfrm>
            <a:off x="4480560" y="2953512"/>
            <a:ext cx="4160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朝の重だるさは“失敗”ではなく「今日は出力を落とそう」というデータ。</a:t>
            </a:r>
            <a:endParaRPr lang="en-US" sz="1150" dirty="0"/>
          </a:p>
        </p:txBody>
      </p:sp>
      <p:sp>
        <p:nvSpPr>
          <p:cNvPr id="17" name="Shape 12"/>
          <p:cNvSpPr/>
          <p:nvPr/>
        </p:nvSpPr>
        <p:spPr>
          <a:xfrm>
            <a:off x="3566160" y="3511296"/>
            <a:ext cx="5212080" cy="868680"/>
          </a:xfrm>
          <a:prstGeom prst="roundRect">
            <a:avLst>
              <a:gd name="adj" fmla="val 10526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3"/>
          <p:cNvSpPr/>
          <p:nvPr/>
        </p:nvSpPr>
        <p:spPr>
          <a:xfrm>
            <a:off x="3767328" y="3675888"/>
            <a:ext cx="548640" cy="548640"/>
          </a:xfrm>
          <a:prstGeom prst="ellipse">
            <a:avLst/>
          </a:prstGeom>
          <a:solidFill>
            <a:srgbClr val="E76F51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9974" y="3818534"/>
            <a:ext cx="263347" cy="263347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4480560" y="3621024"/>
            <a:ext cx="41148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努力を分散する</a:t>
            </a:r>
            <a:endParaRPr lang="en-US" sz="1450" dirty="0"/>
          </a:p>
        </p:txBody>
      </p:sp>
      <p:sp>
        <p:nvSpPr>
          <p:cNvPr id="21" name="Text 15"/>
          <p:cNvSpPr/>
          <p:nvPr/>
        </p:nvSpPr>
        <p:spPr>
          <a:xfrm>
            <a:off x="4480560" y="3922776"/>
            <a:ext cx="4160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ひとつのカゴに卵を全部盛らない。関心を小分けにして負担を散らす。</a:t>
            </a:r>
            <a:endParaRPr lang="en-US" sz="1150" dirty="0"/>
          </a:p>
        </p:txBody>
      </p:sp>
      <p:sp>
        <p:nvSpPr>
          <p:cNvPr id="22" name="Text 16"/>
          <p:cNvSpPr/>
          <p:nvPr/>
        </p:nvSpPr>
        <p:spPr>
          <a:xfrm>
            <a:off x="365760" y="477316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やさしい入門  ｜  品川心療内科ブログより</a:t>
            </a:r>
            <a:endParaRPr lang="en-US" sz="800" dirty="0"/>
          </a:p>
        </p:txBody>
      </p:sp>
      <p:sp>
        <p:nvSpPr>
          <p:cNvPr id="23" name="Text 17"/>
          <p:cNvSpPr/>
          <p:nvPr/>
        </p:nvSpPr>
        <p:spPr>
          <a:xfrm>
            <a:off x="8321040" y="477316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イメージ図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3つの細胞のバランスは“動画”のように変わる</a:t>
            </a:r>
            <a:endParaRPr lang="en-US" sz="27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554480"/>
          <a:ext cx="5212080" cy="283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5852159" y="1691640"/>
            <a:ext cx="3073837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性格や気分は、固定された“静止画”では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ありません。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環境やストレスに応じて、3つの細胞の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割合がたえず揺れ動く“動画”のようなもの。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うつのときは M と A が下がり、
</a:t>
            </a:r>
            <a:r>
              <a:rPr lang="en-US" sz="1100" b="1" dirty="0">
                <a:solidFill>
                  <a:srgbClr val="6D59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休息役の D が前面に出てくる</a:t>
            </a: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 だけ。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決して「壊れた」のではありません。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4407408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※割合はイメージです（概念図）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365760" y="477316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やさしい入門  ｜  品川心療内科ブログより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8321040" y="477316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D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280160" y="2926080"/>
            <a:ext cx="3840480" cy="3840480"/>
          </a:xfrm>
          <a:prstGeom prst="ellipse">
            <a:avLst/>
          </a:prstGeom>
          <a:solidFill>
            <a:srgbClr val="21527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822960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5544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9C46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著者からのメッセージ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640080" y="1920240"/>
            <a:ext cx="7863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8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「ブレーカーが落ちている今の時間は、</a:t>
            </a:r>
            <a:endParaRPr lang="en-US" sz="23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あなたの人生が壊れている時間ではなく、</a:t>
            </a:r>
            <a:endParaRPr lang="en-US" sz="23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新しい自分へと作り替えられている、</a:t>
            </a:r>
            <a:endParaRPr lang="en-US" sz="23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聖域のような時間です。」</a:t>
            </a:r>
            <a:endParaRPr lang="en-US" sz="2300" dirty="0"/>
          </a:p>
        </p:txBody>
      </p:sp>
      <p:sp>
        <p:nvSpPr>
          <p:cNvPr id="6" name="Text 3"/>
          <p:cNvSpPr/>
          <p:nvPr/>
        </p:nvSpPr>
        <p:spPr>
          <a:xfrm>
            <a:off x="640080" y="3794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50" i="1" dirty="0">
                <a:solidFill>
                  <a:srgbClr val="C7D6E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あなたの脳は、今も懸命にあなたを救おうとしています。</a:t>
            </a:r>
            <a:endParaRPr lang="en-US" sz="14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450" i="1" dirty="0">
                <a:solidFill>
                  <a:srgbClr val="C7D6E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その修復力を信じて ―― 今はどうか、誇りを持って休んでください。</a:t>
            </a:r>
            <a:endParaRPr lang="en-US" sz="14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この資料について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お読みになるときのお願い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8321040" cy="1371600"/>
          </a:xfrm>
          <a:prstGeom prst="roundRect">
            <a:avLst>
              <a:gd name="adj" fmla="val 6667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82880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600200" y="1783080"/>
            <a:ext cx="71780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「MAD理論」は、品川心療内科のブログで提唱されている“考え方（モデル）”です。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うつや気分の波を理解しやすくするための「たとえ」であり、確定した医学の定説ではありません。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457200" y="3108960"/>
            <a:ext cx="8321040" cy="960120"/>
          </a:xfrm>
          <a:prstGeom prst="roundRect">
            <a:avLst>
              <a:gd name="adj" fmla="val 9524"/>
            </a:avLst>
          </a:prstGeom>
          <a:solidFill>
            <a:srgbClr val="FBF3D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8" name="Text 5"/>
          <p:cNvSpPr/>
          <p:nvPr/>
        </p:nvSpPr>
        <p:spPr>
          <a:xfrm>
            <a:off x="777240" y="329184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B07D2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診断・治療の判断は、必ず主治医にご相談ください。</a:t>
            </a:r>
            <a:endParaRPr lang="en-US" sz="1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つらいとき・「消えてしまいたい」と感じたときは、一人で抱え込まず、すぐにご連絡を。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457200" y="425196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出典：品川心療内科ブログ「MAD理論 まとめ 最新」および関連記事群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365760" y="477316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やさしい入門  ｜  品川心療内科ブログより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8321040" y="477316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はじめに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気分の波は、なぜ起きるのでしょう？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4937760" cy="2926080"/>
          </a:xfrm>
          <a:prstGeom prst="roundRect">
            <a:avLst>
              <a:gd name="adj" fmla="val 3750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78308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77240" y="2331720"/>
            <a:ext cx="43891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「昨日はあんなに意欲的だったのに、</a:t>
            </a:r>
            <a:endParaRPr lang="en-US" sz="1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今日は体が鉛のように重くて動けない…」</a:t>
            </a:r>
            <a:endParaRPr lang="en-US" sz="1600" dirty="0"/>
          </a:p>
          <a:p>
            <a:pPr marL="0" indent="0">
              <a:lnSpc>
                <a:spcPct val="115000"/>
              </a:lnSpc>
              <a:buNone/>
            </a:pPr>
            <a:endParaRPr lang="en-US" sz="1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「どうして自分は、こんな些細なことが</a:t>
            </a:r>
            <a:endParaRPr lang="en-US" sz="1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気になってしまうのだろう…」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669280" y="1600200"/>
            <a:ext cx="310896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2A9D8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そのゆらぎは、あなたの努力不足でも、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2A9D8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性格の弱さでもありません。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脳の中ではたらく </a:t>
            </a:r>
            <a:r>
              <a:rPr lang="en-US" sz="1050" b="1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3つの細胞</a:t>
            </a:r>
            <a:r>
              <a:rPr lang="en-US" sz="10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 のバランスが、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環境やストレスで揺れ動いているだけ。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この資料では、その仕組みを「車」や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「ブレーカー」にたとえて、やさしく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ご説明します。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365760" y="477316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やさしい入門  ｜  品川心療内科ブログより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8321040" y="477316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脳の中の3つの細胞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あなたの脳には「車」が走っています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2670048" cy="2971800"/>
          </a:xfrm>
          <a:prstGeom prst="roundRect">
            <a:avLst>
              <a:gd name="adj" fmla="val 3425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2670048" cy="109728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1426464" y="1783080"/>
            <a:ext cx="731520" cy="731520"/>
          </a:xfrm>
          <a:prstGeom prst="ellipse">
            <a:avLst/>
          </a:prstGeom>
          <a:solidFill>
            <a:srgbClr val="E76F51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6659" y="1973275"/>
            <a:ext cx="351130" cy="35113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57200" y="2606040"/>
            <a:ext cx="26700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M細胞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1106424" y="3017520"/>
            <a:ext cx="1371600" cy="384048"/>
          </a:xfrm>
          <a:prstGeom prst="roundRect">
            <a:avLst>
              <a:gd name="adj" fmla="val 47619"/>
            </a:avLst>
          </a:prstGeom>
          <a:solidFill>
            <a:srgbClr val="E76F5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Text 7"/>
          <p:cNvSpPr/>
          <p:nvPr/>
        </p:nvSpPr>
        <p:spPr>
          <a:xfrm>
            <a:off x="1106424" y="301752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アクセル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640080" y="3493008"/>
            <a:ext cx="2304288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意欲・エネルギー・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行動の源。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「やる気」をうみ出す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310128" y="1508760"/>
            <a:ext cx="2670048" cy="2971800"/>
          </a:xfrm>
          <a:prstGeom prst="roundRect">
            <a:avLst>
              <a:gd name="adj" fmla="val 3425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10"/>
          <p:cNvSpPr/>
          <p:nvPr/>
        </p:nvSpPr>
        <p:spPr>
          <a:xfrm>
            <a:off x="3310128" y="1508760"/>
            <a:ext cx="2670048" cy="109728"/>
          </a:xfrm>
          <a:prstGeom prst="rect">
            <a:avLst/>
          </a:prstGeom>
          <a:solidFill>
            <a:srgbClr val="2E6F9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4" name="Shape 11"/>
          <p:cNvSpPr/>
          <p:nvPr/>
        </p:nvSpPr>
        <p:spPr>
          <a:xfrm>
            <a:off x="4279392" y="1783080"/>
            <a:ext cx="731520" cy="731520"/>
          </a:xfrm>
          <a:prstGeom prst="ellipse">
            <a:avLst/>
          </a:prstGeom>
          <a:solidFill>
            <a:srgbClr val="2E6F95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9587" y="1973275"/>
            <a:ext cx="351130" cy="35113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310128" y="2606040"/>
            <a:ext cx="26700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A細胞</a:t>
            </a:r>
            <a:endParaRPr lang="en-US" sz="2000" dirty="0"/>
          </a:p>
        </p:txBody>
      </p:sp>
      <p:sp>
        <p:nvSpPr>
          <p:cNvPr id="17" name="Shape 13"/>
          <p:cNvSpPr/>
          <p:nvPr/>
        </p:nvSpPr>
        <p:spPr>
          <a:xfrm>
            <a:off x="3959352" y="3017520"/>
            <a:ext cx="1371600" cy="384048"/>
          </a:xfrm>
          <a:prstGeom prst="roundRect">
            <a:avLst>
              <a:gd name="adj" fmla="val 47619"/>
            </a:avLst>
          </a:prstGeom>
          <a:solidFill>
            <a:srgbClr val="2E6F9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4"/>
          <p:cNvSpPr/>
          <p:nvPr/>
        </p:nvSpPr>
        <p:spPr>
          <a:xfrm>
            <a:off x="3959352" y="301752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ハンドル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3493008" y="3493008"/>
            <a:ext cx="2304288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几帳面さ・責任感。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コツコツ続け、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方向を保つ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6163056" y="1508760"/>
            <a:ext cx="2670048" cy="2971800"/>
          </a:xfrm>
          <a:prstGeom prst="roundRect">
            <a:avLst>
              <a:gd name="adj" fmla="val 3425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1" name="Shape 17"/>
          <p:cNvSpPr/>
          <p:nvPr/>
        </p:nvSpPr>
        <p:spPr>
          <a:xfrm>
            <a:off x="6163056" y="1508760"/>
            <a:ext cx="2670048" cy="109728"/>
          </a:xfrm>
          <a:prstGeom prst="rect">
            <a:avLst/>
          </a:prstGeom>
          <a:solidFill>
            <a:srgbClr val="6D597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2" name="Shape 18"/>
          <p:cNvSpPr/>
          <p:nvPr/>
        </p:nvSpPr>
        <p:spPr>
          <a:xfrm>
            <a:off x="7132320" y="1783080"/>
            <a:ext cx="731520" cy="731520"/>
          </a:xfrm>
          <a:prstGeom prst="ellipse">
            <a:avLst/>
          </a:prstGeom>
          <a:solidFill>
            <a:srgbClr val="6D597A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2515" y="1973275"/>
            <a:ext cx="351130" cy="35113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6163056" y="2606040"/>
            <a:ext cx="26700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D細胞</a:t>
            </a:r>
            <a:endParaRPr lang="en-US" sz="2000" dirty="0"/>
          </a:p>
        </p:txBody>
      </p:sp>
      <p:sp>
        <p:nvSpPr>
          <p:cNvPr id="25" name="Shape 20"/>
          <p:cNvSpPr/>
          <p:nvPr/>
        </p:nvSpPr>
        <p:spPr>
          <a:xfrm>
            <a:off x="6812280" y="3017520"/>
            <a:ext cx="1371600" cy="384048"/>
          </a:xfrm>
          <a:prstGeom prst="roundRect">
            <a:avLst>
              <a:gd name="adj" fmla="val 47619"/>
            </a:avLst>
          </a:prstGeom>
          <a:solidFill>
            <a:srgbClr val="6D597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6" name="Text 21"/>
          <p:cNvSpPr/>
          <p:nvPr/>
        </p:nvSpPr>
        <p:spPr>
          <a:xfrm>
            <a:off x="6812280" y="301752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ブレーキ・修理</a:t>
            </a:r>
            <a:endParaRPr lang="en-US" sz="1400" dirty="0"/>
          </a:p>
        </p:txBody>
      </p:sp>
      <p:sp>
        <p:nvSpPr>
          <p:cNvPr id="27" name="Text 22"/>
          <p:cNvSpPr/>
          <p:nvPr/>
        </p:nvSpPr>
        <p:spPr>
          <a:xfrm>
            <a:off x="6345936" y="3493008"/>
            <a:ext cx="2304288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休息・回復。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働きすぎを止め、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エネルギーを守る</a:t>
            </a:r>
            <a:endParaRPr lang="en-US" sz="1200" dirty="0"/>
          </a:p>
        </p:txBody>
      </p:sp>
      <p:sp>
        <p:nvSpPr>
          <p:cNvPr id="28" name="Text 23"/>
          <p:cNvSpPr/>
          <p:nvPr/>
        </p:nvSpPr>
        <p:spPr>
          <a:xfrm>
            <a:off x="365760" y="477316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やさしい入門  ｜  品川心療内科ブログより</a:t>
            </a:r>
            <a:endParaRPr lang="en-US" sz="800" dirty="0"/>
          </a:p>
        </p:txBody>
      </p:sp>
      <p:sp>
        <p:nvSpPr>
          <p:cNvPr id="29" name="Text 24"/>
          <p:cNvSpPr/>
          <p:nvPr/>
        </p:nvSpPr>
        <p:spPr>
          <a:xfrm>
            <a:off x="8321040" y="477316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性格は「配合比率」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性格は、3つの細胞の「混ざり方」で決まる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41148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性格に「良い・悪い」はありません。</a:t>
            </a:r>
            <a:endParaRPr lang="en-US" sz="1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M・A・D の</a:t>
            </a:r>
            <a:r>
              <a:rPr lang="en-US" sz="1400" b="1" dirty="0">
                <a:solidFill>
                  <a:srgbClr val="2A9D8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混ざり方（比率）</a:t>
            </a:r>
            <a:r>
              <a:rPr lang="en-US" sz="14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が一人ひとり違うだけ。</a:t>
            </a:r>
            <a:endParaRPr lang="en-US" sz="1400" dirty="0"/>
          </a:p>
          <a:p>
            <a:pPr marL="0" indent="0">
              <a:lnSpc>
                <a:spcPct val="120000"/>
              </a:lnSpc>
              <a:buNone/>
            </a:pPr>
            <a:endParaRPr lang="en-US" sz="1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そして大切なこと：人の脳の細胞は </a:t>
            </a:r>
            <a:r>
              <a:rPr lang="en-US" sz="1400" b="1" dirty="0">
                <a:solidFill>
                  <a:srgbClr val="6D59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大半が D（休息）タイプ</a:t>
            </a:r>
            <a:r>
              <a:rPr lang="en-US" sz="14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 。</a:t>
            </a:r>
            <a:endParaRPr lang="en-US" sz="1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だから「休む」のは脳の自然な姿なのです。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846320" y="1508760"/>
            <a:ext cx="3931920" cy="585216"/>
          </a:xfrm>
          <a:prstGeom prst="roundRect">
            <a:avLst>
              <a:gd name="adj" fmla="val 12500"/>
            </a:avLst>
          </a:prstGeom>
          <a:solidFill>
            <a:srgbClr val="EEF3F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4983480" y="1636776"/>
            <a:ext cx="329184" cy="329184"/>
          </a:xfrm>
          <a:prstGeom prst="ellipse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5440680" y="1563624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がんばり屋さん（執着気質）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40680" y="1819656"/>
            <a:ext cx="32461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M多・A多・D多 ― 熱心で完璧主義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846320" y="2185416"/>
            <a:ext cx="3931920" cy="585216"/>
          </a:xfrm>
          <a:prstGeom prst="roundRect">
            <a:avLst>
              <a:gd name="adj" fmla="val 12500"/>
            </a:avLst>
          </a:prstGeom>
          <a:solidFill>
            <a:srgbClr val="EEF3F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8"/>
          <p:cNvSpPr/>
          <p:nvPr/>
        </p:nvSpPr>
        <p:spPr>
          <a:xfrm>
            <a:off x="4983480" y="2313432"/>
            <a:ext cx="329184" cy="329184"/>
          </a:xfrm>
          <a:prstGeom prst="ellipse">
            <a:avLst/>
          </a:prstGeom>
          <a:solidFill>
            <a:srgbClr val="2E6F9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Text 9"/>
          <p:cNvSpPr/>
          <p:nvPr/>
        </p:nvSpPr>
        <p:spPr>
          <a:xfrm>
            <a:off x="5440680" y="2240280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まじめ・きちょうめん型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40680" y="2496312"/>
            <a:ext cx="32461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A多・D多 ― 責任感が強く断れない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846320" y="2862072"/>
            <a:ext cx="3931920" cy="585216"/>
          </a:xfrm>
          <a:prstGeom prst="roundRect">
            <a:avLst>
              <a:gd name="adj" fmla="val 12500"/>
            </a:avLst>
          </a:prstGeom>
          <a:solidFill>
            <a:srgbClr val="EEF3F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4" name="Shape 12"/>
          <p:cNvSpPr/>
          <p:nvPr/>
        </p:nvSpPr>
        <p:spPr>
          <a:xfrm>
            <a:off x="4983480" y="2990088"/>
            <a:ext cx="329184" cy="329184"/>
          </a:xfrm>
          <a:prstGeom prst="ellipse">
            <a:avLst/>
          </a:prstGeom>
          <a:solidFill>
            <a:srgbClr val="6D597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3"/>
          <p:cNvSpPr/>
          <p:nvPr/>
        </p:nvSpPr>
        <p:spPr>
          <a:xfrm>
            <a:off x="5440680" y="2916936"/>
            <a:ext cx="3246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気分の波が大きい型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40680" y="3172968"/>
            <a:ext cx="32461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M先行 ― アップダウンしやすい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3611880"/>
            <a:ext cx="4114800" cy="868680"/>
          </a:xfrm>
          <a:prstGeom prst="roundRect">
            <a:avLst>
              <a:gd name="adj" fmla="val 10526"/>
            </a:avLst>
          </a:prstGeom>
          <a:solidFill>
            <a:srgbClr val="FBF3D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685800" y="3703320"/>
            <a:ext cx="3703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B07D2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ポイント　</a:t>
            </a:r>
            <a:r>
              <a:rPr lang="en-US" sz="1300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「弱いから」ではなく</a:t>
            </a:r>
            <a:endParaRPr lang="en-US" sz="13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「細胞の配合がそうだから」。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65760" y="477316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やさしい入門  ｜  品川心療内科ブログより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8321040" y="477316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D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E9C46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いちばん大切な考え方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「うつ」は、脳を守る“安全装置（ブレーカー）”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4114800" cy="2834640"/>
          </a:xfrm>
          <a:prstGeom prst="roundRect">
            <a:avLst>
              <a:gd name="adj" fmla="val 3871"/>
            </a:avLst>
          </a:prstGeom>
          <a:solidFill>
            <a:srgbClr val="264B6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777240" y="1783080"/>
            <a:ext cx="731520" cy="731520"/>
          </a:xfrm>
          <a:prstGeom prst="ellipse">
            <a:avLst/>
          </a:prstGeom>
          <a:solidFill>
            <a:srgbClr val="E76F51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435" y="1973275"/>
            <a:ext cx="351130" cy="35113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45920" y="187452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働きすぎると…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352044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電気を使いすぎると、火事を防ぐために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ブレーカーが落ちますよね。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脳も同じ。回路が“焼き切れる”のを防ぐため、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D細胞が強いブレーキをかけて、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E9C4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全体を「修理工場」へ送り込む</a:t>
            </a:r>
            <a:r>
              <a:rPr lang="en-US" sz="120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 ―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DCE7F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これが「うつ」の正体です。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846320" y="1554480"/>
            <a:ext cx="3931920" cy="2834640"/>
          </a:xfrm>
          <a:prstGeom prst="roundRect">
            <a:avLst>
              <a:gd name="adj" fmla="val 3871"/>
            </a:avLst>
          </a:prstGeom>
          <a:solidFill>
            <a:srgbClr val="2A9D8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7"/>
          <p:cNvSpPr/>
          <p:nvPr/>
        </p:nvSpPr>
        <p:spPr>
          <a:xfrm>
            <a:off x="5138928" y="1810512"/>
            <a:ext cx="676656" cy="676656"/>
          </a:xfrm>
          <a:prstGeom prst="ellipse">
            <a:avLst/>
          </a:prstGeom>
          <a:solidFill>
            <a:srgbClr val="1E7268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4859" y="1986443"/>
            <a:ext cx="324795" cy="324795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943600" y="1847088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つまり、うつとは…</a:t>
            </a:r>
            <a:endParaRPr lang="en-US" sz="1700" dirty="0"/>
          </a:p>
        </p:txBody>
      </p:sp>
      <p:sp>
        <p:nvSpPr>
          <p:cNvPr id="13" name="Text 9"/>
          <p:cNvSpPr/>
          <p:nvPr/>
        </p:nvSpPr>
        <p:spPr>
          <a:xfrm>
            <a:off x="5212080" y="2651760"/>
            <a:ext cx="329184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✓ 心が壊れたのではない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✓ 人生に負けた印でもない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あなたという大切な存在を守るために、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脳が下した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b="1" dirty="0">
                <a:solidFill>
                  <a:srgbClr val="FFF3D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“愛ある強制終了”</a:t>
            </a:r>
            <a:r>
              <a:rPr lang="en-US" sz="12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 なのです。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うつになるまで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4つのステップで「ブレーカー」が落ちる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1828800"/>
            <a:ext cx="1874520" cy="2331720"/>
          </a:xfrm>
          <a:prstGeom prst="roundRect">
            <a:avLst>
              <a:gd name="adj" fmla="val 4878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1115568" y="1554480"/>
            <a:ext cx="548640" cy="548640"/>
          </a:xfrm>
          <a:prstGeom prst="ellipse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1115568" y="1554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48640" y="228600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がんばり過ぎ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566928" y="2834640"/>
            <a:ext cx="165506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M細胞が高速で</a:t>
            </a:r>
            <a:endParaRPr lang="en-US" sz="11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回り続ける</a:t>
            </a:r>
            <a:endParaRPr lang="en-US" sz="11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（先行する興奮）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2304288" y="2331720"/>
            <a:ext cx="3840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›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2651760" y="1828800"/>
            <a:ext cx="1874520" cy="2331720"/>
          </a:xfrm>
          <a:prstGeom prst="roundRect">
            <a:avLst>
              <a:gd name="adj" fmla="val 4878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9"/>
          <p:cNvSpPr/>
          <p:nvPr/>
        </p:nvSpPr>
        <p:spPr>
          <a:xfrm>
            <a:off x="3310128" y="1554480"/>
            <a:ext cx="548640" cy="548640"/>
          </a:xfrm>
          <a:prstGeom prst="ellipse">
            <a:avLst/>
          </a:prstGeom>
          <a:solidFill>
            <a:srgbClr val="2E6F9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Text 10"/>
          <p:cNvSpPr/>
          <p:nvPr/>
        </p:nvSpPr>
        <p:spPr>
          <a:xfrm>
            <a:off x="3310128" y="1554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743200" y="228600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ハンドルが摩耗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2761488" y="2834640"/>
            <a:ext cx="165506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A細胞が必死に</a:t>
            </a:r>
            <a:endParaRPr lang="en-US" sz="11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制御し、すり減る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498848" y="2331720"/>
            <a:ext cx="3840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›</a:t>
            </a:r>
            <a:endParaRPr lang="en-US" sz="3000" dirty="0"/>
          </a:p>
        </p:txBody>
      </p:sp>
      <p:sp>
        <p:nvSpPr>
          <p:cNvPr id="16" name="Shape 14"/>
          <p:cNvSpPr/>
          <p:nvPr/>
        </p:nvSpPr>
        <p:spPr>
          <a:xfrm>
            <a:off x="4846320" y="1828800"/>
            <a:ext cx="1874520" cy="2331720"/>
          </a:xfrm>
          <a:prstGeom prst="roundRect">
            <a:avLst>
              <a:gd name="adj" fmla="val 4878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5"/>
          <p:cNvSpPr/>
          <p:nvPr/>
        </p:nvSpPr>
        <p:spPr>
          <a:xfrm>
            <a:off x="5504688" y="1554480"/>
            <a:ext cx="548640" cy="548640"/>
          </a:xfrm>
          <a:prstGeom prst="ellipse">
            <a:avLst/>
          </a:prstGeom>
          <a:solidFill>
            <a:srgbClr val="B5651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5504688" y="1554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937760" y="228600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焼き切れ</a:t>
            </a:r>
            <a:endParaRPr lang="en-US" sz="1550" dirty="0"/>
          </a:p>
        </p:txBody>
      </p:sp>
      <p:sp>
        <p:nvSpPr>
          <p:cNvPr id="20" name="Text 18"/>
          <p:cNvSpPr/>
          <p:nvPr/>
        </p:nvSpPr>
        <p:spPr>
          <a:xfrm>
            <a:off x="4956048" y="2834640"/>
            <a:ext cx="165506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神経の代謝が限界。</a:t>
            </a:r>
            <a:endParaRPr lang="en-US" sz="11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バーンアウト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693408" y="2331720"/>
            <a:ext cx="38404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›</a:t>
            </a:r>
            <a:endParaRPr lang="en-US" sz="3000" dirty="0"/>
          </a:p>
        </p:txBody>
      </p:sp>
      <p:sp>
        <p:nvSpPr>
          <p:cNvPr id="22" name="Shape 20"/>
          <p:cNvSpPr/>
          <p:nvPr/>
        </p:nvSpPr>
        <p:spPr>
          <a:xfrm>
            <a:off x="7040880" y="1828800"/>
            <a:ext cx="1874520" cy="2331720"/>
          </a:xfrm>
          <a:prstGeom prst="roundRect">
            <a:avLst>
              <a:gd name="adj" fmla="val 4878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21"/>
          <p:cNvSpPr/>
          <p:nvPr/>
        </p:nvSpPr>
        <p:spPr>
          <a:xfrm>
            <a:off x="7699248" y="1554480"/>
            <a:ext cx="548640" cy="548640"/>
          </a:xfrm>
          <a:prstGeom prst="ellipse">
            <a:avLst/>
          </a:prstGeom>
          <a:solidFill>
            <a:srgbClr val="6D597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2"/>
          <p:cNvSpPr/>
          <p:nvPr/>
        </p:nvSpPr>
        <p:spPr>
          <a:xfrm>
            <a:off x="7699248" y="1554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7132320" y="228600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緊急停止</a:t>
            </a:r>
            <a:endParaRPr lang="en-US" sz="1550" dirty="0"/>
          </a:p>
        </p:txBody>
      </p:sp>
      <p:sp>
        <p:nvSpPr>
          <p:cNvPr id="26" name="Text 24"/>
          <p:cNvSpPr/>
          <p:nvPr/>
        </p:nvSpPr>
        <p:spPr>
          <a:xfrm>
            <a:off x="7150608" y="2834640"/>
            <a:ext cx="165506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D細胞が全停止。</a:t>
            </a:r>
            <a:endParaRPr lang="en-US" sz="115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＝うつの発症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457200" y="429768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5651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現代は要注意：</a:t>
            </a:r>
            <a:r>
              <a:rPr lang="en-US" sz="12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昔は体の痛みが「もう休め」と教えてくれました。でも頭脳労働では痛みのサインが出にくく、脳の細胞だけが限界まで疲れ続けてしまいます。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65760" y="477316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やさしい入門  ｜  品川心療内科ブログより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8321040" y="477316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だから、自分を責めないで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今日から心にとめたい 3つのこと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2670048" cy="2880360"/>
          </a:xfrm>
          <a:prstGeom prst="roundRect">
            <a:avLst>
              <a:gd name="adj" fmla="val 3425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1426464" y="1828800"/>
            <a:ext cx="731520" cy="731520"/>
          </a:xfrm>
          <a:prstGeom prst="ellipse">
            <a:avLst/>
          </a:prstGeom>
          <a:solidFill>
            <a:srgbClr val="E76F51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6659" y="2018995"/>
            <a:ext cx="351130" cy="35113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2651760"/>
            <a:ext cx="267004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自分を責めない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658368" y="3127248"/>
            <a:ext cx="2267712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8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原因は「性格の弱さ」ではなく</a:t>
            </a:r>
            <a:endParaRPr lang="en-US" sz="1100" dirty="0"/>
          </a:p>
          <a:p>
            <a:pPr marL="0" indent="0" algn="ctr">
              <a:lnSpc>
                <a:spcPct val="118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「細胞の配合比率」。</a:t>
            </a:r>
            <a:endParaRPr lang="en-US" sz="1100" dirty="0"/>
          </a:p>
          <a:p>
            <a:pPr marL="0" indent="0" algn="ctr">
              <a:lnSpc>
                <a:spcPct val="118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あなたのせいではありません。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310128" y="1554480"/>
            <a:ext cx="2670048" cy="2880360"/>
          </a:xfrm>
          <a:prstGeom prst="roundRect">
            <a:avLst>
              <a:gd name="adj" fmla="val 3425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7"/>
          <p:cNvSpPr/>
          <p:nvPr/>
        </p:nvSpPr>
        <p:spPr>
          <a:xfrm>
            <a:off x="4279392" y="1828800"/>
            <a:ext cx="731520" cy="731520"/>
          </a:xfrm>
          <a:prstGeom prst="ellipse">
            <a:avLst/>
          </a:prstGeom>
          <a:solidFill>
            <a:srgbClr val="2E6F95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9587" y="2018995"/>
            <a:ext cx="351130" cy="35113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310128" y="2651760"/>
            <a:ext cx="267004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予兆に気づく</a:t>
            </a:r>
            <a:endParaRPr lang="en-US" sz="1800" dirty="0"/>
          </a:p>
        </p:txBody>
      </p:sp>
      <p:sp>
        <p:nvSpPr>
          <p:cNvPr id="13" name="Text 9"/>
          <p:cNvSpPr/>
          <p:nvPr/>
        </p:nvSpPr>
        <p:spPr>
          <a:xfrm>
            <a:off x="3511296" y="3127248"/>
            <a:ext cx="2332386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8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「今ちょっと飛ばし過ぎかも」と</a:t>
            </a:r>
            <a:endParaRPr lang="en-US" sz="1100" dirty="0"/>
          </a:p>
          <a:p>
            <a:pPr marL="0" indent="0" algn="ctr">
              <a:lnSpc>
                <a:spcPct val="118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気づければ、倒れる前に</a:t>
            </a:r>
            <a:endParaRPr lang="en-US" sz="1100" dirty="0"/>
          </a:p>
          <a:p>
            <a:pPr marL="0" indent="0" algn="ctr">
              <a:lnSpc>
                <a:spcPct val="118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スピードを落とせます。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6163056" y="1554480"/>
            <a:ext cx="2670048" cy="2880360"/>
          </a:xfrm>
          <a:prstGeom prst="roundRect">
            <a:avLst>
              <a:gd name="adj" fmla="val 3425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1"/>
          <p:cNvSpPr/>
          <p:nvPr/>
        </p:nvSpPr>
        <p:spPr>
          <a:xfrm>
            <a:off x="7132320" y="1828800"/>
            <a:ext cx="731520" cy="731520"/>
          </a:xfrm>
          <a:prstGeom prst="ellipse">
            <a:avLst/>
          </a:prstGeom>
          <a:solidFill>
            <a:srgbClr val="6D597A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2515" y="2018995"/>
            <a:ext cx="351130" cy="35113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163056" y="2651760"/>
            <a:ext cx="267004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休息を肯定する</a:t>
            </a:r>
            <a:endParaRPr lang="en-US" sz="1800" dirty="0"/>
          </a:p>
        </p:txBody>
      </p:sp>
      <p:sp>
        <p:nvSpPr>
          <p:cNvPr id="18" name="Text 13"/>
          <p:cNvSpPr/>
          <p:nvPr/>
        </p:nvSpPr>
        <p:spPr>
          <a:xfrm>
            <a:off x="6364224" y="3127248"/>
            <a:ext cx="2267712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8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休むことは“さぼり”ではなく、</a:t>
            </a:r>
            <a:endParaRPr lang="en-US" sz="1100" dirty="0"/>
          </a:p>
          <a:p>
            <a:pPr marL="0" indent="0" algn="ctr">
              <a:lnSpc>
                <a:spcPct val="118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脳のスイッチを</a:t>
            </a:r>
            <a:endParaRPr lang="en-US" sz="1100" dirty="0"/>
          </a:p>
          <a:p>
            <a:pPr marL="0" indent="0" algn="ctr">
              <a:lnSpc>
                <a:spcPct val="118000"/>
              </a:lnSpc>
              <a:buNone/>
            </a:pPr>
            <a:r>
              <a:rPr lang="en-US" sz="11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リセットする大切な時間。</a:t>
            </a:r>
            <a:endParaRPr lang="en-US" sz="1100" dirty="0"/>
          </a:p>
        </p:txBody>
      </p:sp>
      <p:sp>
        <p:nvSpPr>
          <p:cNvPr id="19" name="Text 14"/>
          <p:cNvSpPr/>
          <p:nvPr/>
        </p:nvSpPr>
        <p:spPr>
          <a:xfrm>
            <a:off x="365760" y="477316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やさしい入門  ｜  品川心療内科ブログより</a:t>
            </a:r>
            <a:endParaRPr lang="en-US" sz="800" dirty="0"/>
          </a:p>
        </p:txBody>
      </p:sp>
      <p:sp>
        <p:nvSpPr>
          <p:cNvPr id="20" name="Text 15"/>
          <p:cNvSpPr/>
          <p:nvPr/>
        </p:nvSpPr>
        <p:spPr>
          <a:xfrm>
            <a:off x="8321040" y="477316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回復のしくみ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回復とは、脳の「修理期間」です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4846320" cy="2971800"/>
          </a:xfrm>
          <a:prstGeom prst="roundRect">
            <a:avLst>
              <a:gd name="adj" fmla="val 3692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749808" y="1783080"/>
            <a:ext cx="640080" cy="640080"/>
          </a:xfrm>
          <a:prstGeom prst="ellipse">
            <a:avLst/>
          </a:prstGeom>
          <a:solidFill>
            <a:srgbClr val="2A9D8F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229" y="1949501"/>
            <a:ext cx="307238" cy="30723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08760" y="1810512"/>
            <a:ext cx="36576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「耳（レセプター）」が感度を取り戻す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777240" y="2487168"/>
            <a:ext cx="4389120" cy="1874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強いストレスが続くと、脳細胞は「耳（受け取る部分）」をふさいでしまいます。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静かな環境で休むと、その感度がゆっくり元に戻ります。</a:t>
            </a: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endParaRPr lang="en-US" sz="125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250" dirty="0" err="1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体の修復と同じで、</a:t>
            </a:r>
            <a:r>
              <a:rPr lang="en-US" sz="1250" b="1" dirty="0" err="1">
                <a:solidFill>
                  <a:srgbClr val="2A9D8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気合や根性では早められません</a:t>
            </a:r>
            <a:r>
              <a:rPr lang="ja-JP" altLang="en-US" sz="1250" b="1" dirty="0">
                <a:solidFill>
                  <a:srgbClr val="2A9D8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。</a:t>
            </a:r>
            <a:endParaRPr lang="en-US" altLang="ja-JP" sz="1250" b="1" dirty="0">
              <a:solidFill>
                <a:srgbClr val="2A9D8F"/>
              </a:solidFill>
              <a:latin typeface="Meiryo" pitchFamily="34" charset="0"/>
              <a:ea typeface="Meiryo" pitchFamily="34" charset="-122"/>
              <a:cs typeface="Meiryo" pitchFamily="34" charset="-12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n-US" sz="1250" dirty="0" err="1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焦りは逆効果です</a:t>
            </a:r>
            <a:r>
              <a:rPr lang="en-US" sz="125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。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532120" y="1508760"/>
            <a:ext cx="3246120" cy="2971800"/>
          </a:xfrm>
          <a:prstGeom prst="roundRect">
            <a:avLst>
              <a:gd name="adj" fmla="val 3692"/>
            </a:avLst>
          </a:prstGeom>
          <a:solidFill>
            <a:srgbClr val="264B6B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6440" y="1755648"/>
            <a:ext cx="502920" cy="5029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400800" y="1755648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回復には「順番」がある</a:t>
            </a:r>
            <a:endParaRPr lang="en-US" sz="1450" dirty="0"/>
          </a:p>
        </p:txBody>
      </p:sp>
      <p:sp>
        <p:nvSpPr>
          <p:cNvPr id="12" name="Text 8"/>
          <p:cNvSpPr/>
          <p:nvPr/>
        </p:nvSpPr>
        <p:spPr>
          <a:xfrm>
            <a:off x="5806440" y="2423160"/>
            <a:ext cx="2743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① まず M細胞（やる気）が戻り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② 少し遅れて A細胞が追いつく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7D6E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順番を飛び越えることはできません。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E9C4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しっかり休めば、目安として</a:t>
            </a:r>
            <a:endParaRPr lang="en-US" sz="11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100" b="1" dirty="0">
                <a:solidFill>
                  <a:srgbClr val="E9C4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約3か月で元のバランスへ。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365760" y="477316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やさしい入門  ｜  品川心療内科ブログより</a:t>
            </a:r>
            <a:endParaRPr lang="en-US" sz="800" dirty="0"/>
          </a:p>
        </p:txBody>
      </p:sp>
      <p:sp>
        <p:nvSpPr>
          <p:cNvPr id="14" name="Text 10"/>
          <p:cNvSpPr/>
          <p:nvPr/>
        </p:nvSpPr>
        <p:spPr>
          <a:xfrm>
            <a:off x="8321040" y="477316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2A9D8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お薬の役割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お薬は「治す」より「守る・整える」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57200" y="1600200"/>
            <a:ext cx="4069080" cy="2331720"/>
          </a:xfrm>
          <a:prstGeom prst="roundRect">
            <a:avLst>
              <a:gd name="adj" fmla="val 4706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749808" y="1874520"/>
            <a:ext cx="713232" cy="713232"/>
          </a:xfrm>
          <a:prstGeom prst="ellipse">
            <a:avLst/>
          </a:prstGeom>
          <a:solidFill>
            <a:srgbClr val="2E6F95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248" y="2059960"/>
            <a:ext cx="342351" cy="342351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00200" y="19202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気分安定薬 ＝ シールド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86384" y="2743200"/>
            <a:ext cx="34747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暴走しそうな M細胞を守り、</a:t>
            </a:r>
            <a:endParaRPr lang="en-US" sz="13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「焼き切れ」を防ぐ防護壁。</a:t>
            </a:r>
            <a:endParaRPr lang="en-US" sz="13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火が燃え広がる前に食い止めます。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709160" y="1600200"/>
            <a:ext cx="4069080" cy="2331720"/>
          </a:xfrm>
          <a:prstGeom prst="roundRect">
            <a:avLst>
              <a:gd name="adj" fmla="val 4706"/>
            </a:avLst>
          </a:prstGeom>
          <a:solidFill>
            <a:srgbClr val="F4F8F7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7"/>
          <p:cNvSpPr/>
          <p:nvPr/>
        </p:nvSpPr>
        <p:spPr>
          <a:xfrm>
            <a:off x="5001768" y="1874520"/>
            <a:ext cx="713232" cy="713232"/>
          </a:xfrm>
          <a:prstGeom prst="ellipse">
            <a:avLst/>
          </a:prstGeom>
          <a:solidFill>
            <a:srgbClr val="2A9D8F"/>
          </a:solidFill>
          <a:ln/>
          <a:effectLst>
            <a:outerShdw blurRad="101600" dist="38100" dir="5400000" algn="bl" rotWithShape="0">
              <a:srgbClr val="9AA8B5">
                <a:alpha val="2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7208" y="2059960"/>
            <a:ext cx="342351" cy="342351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852160" y="19202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43B5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抗うつ薬と「2週間の謎」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5038344" y="2743200"/>
            <a:ext cx="34747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効くまで約2週間かかるのは、</a:t>
            </a:r>
            <a:endParaRPr lang="en-US" sz="13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脳が新しいバランスを</a:t>
            </a:r>
            <a:endParaRPr lang="en-US" sz="13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A6B7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整え直す時間が必要だから。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4114800"/>
            <a:ext cx="8321040" cy="566928"/>
          </a:xfrm>
          <a:prstGeom prst="roundRect">
            <a:avLst>
              <a:gd name="adj" fmla="val 12903"/>
            </a:avLst>
          </a:prstGeom>
          <a:solidFill>
            <a:srgbClr val="FBF3DD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1"/>
          <p:cNvSpPr/>
          <p:nvPr/>
        </p:nvSpPr>
        <p:spPr>
          <a:xfrm>
            <a:off x="685800" y="4114800"/>
            <a:ext cx="7955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 err="1">
                <a:solidFill>
                  <a:srgbClr val="B07D2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大切なお願い</a:t>
            </a:r>
            <a:r>
              <a:rPr lang="en-US" sz="1250" b="1" dirty="0">
                <a:solidFill>
                  <a:srgbClr val="B07D2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　</a:t>
            </a:r>
          </a:p>
          <a:p>
            <a:pPr marL="0" indent="0">
              <a:buNone/>
            </a:pPr>
            <a:r>
              <a:rPr lang="en-US" sz="1250" dirty="0" err="1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お薬の種類・量・やめ方は必ず主治医とご相談ください。自己判断での中止や増減は避けましょう</a:t>
            </a:r>
            <a:r>
              <a:rPr lang="en-US" sz="1250" dirty="0">
                <a:solidFill>
                  <a:srgbClr val="243B5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。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365760" y="4773168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MAD理論 やさしい入門  ｜  品川心療内科ブログより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8321040" y="477316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AA8B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683</Words>
  <Application>Microsoft Office PowerPoint</Application>
  <PresentationFormat>画面に合わせる (16:9)</PresentationFormat>
  <Paragraphs>206</Paragraphs>
  <Slides>13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7" baseType="lpstr">
      <vt:lpstr>Meiryo</vt:lpstr>
      <vt:lpstr>Yu Gothic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MAD理論 やさしい入門（患者さん向け）</dc:title>
  <dc:subject>PptxGenJS Presentation</dc:subject>
  <dc:creator>品川心療内科ブログ MAD理論より</dc:creator>
  <cp:lastModifiedBy>Nishida, Rina</cp:lastModifiedBy>
  <cp:revision>2</cp:revision>
  <dcterms:created xsi:type="dcterms:W3CDTF">2026-06-08T04:43:31Z</dcterms:created>
  <dcterms:modified xsi:type="dcterms:W3CDTF">2026-06-08T05:08:06Z</dcterms:modified>
</cp:coreProperties>
</file>