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5D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097280"/>
            <a:ext cx="3657600" cy="3657600"/>
          </a:xfrm>
          <a:prstGeom prst="ellipse">
            <a:avLst/>
          </a:prstGeom>
          <a:solidFill>
            <a:srgbClr val="3D7A63">
              <a:alpha val="40000"/>
            </a:srgbClr>
          </a:solidFill>
          <a:ln w="12700">
            <a:solidFill>
              <a:srgbClr val="3D7A63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-457200"/>
            <a:ext cx="2286000" cy="2286000"/>
          </a:xfrm>
          <a:prstGeom prst="ellipse">
            <a:avLst/>
          </a:prstGeom>
          <a:solidFill>
            <a:srgbClr val="84B59F">
              <a:alpha val="50000"/>
            </a:srgbClr>
          </a:solidFill>
          <a:ln w="12700">
            <a:solidFill>
              <a:srgbClr val="84B59F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731520" y="3474720"/>
            <a:ext cx="2743200" cy="2743200"/>
          </a:xfrm>
          <a:prstGeom prst="ellipse">
            <a:avLst/>
          </a:prstGeom>
          <a:solidFill>
            <a:srgbClr val="3D7A63">
              <a:alpha val="35000"/>
            </a:srgbClr>
          </a:solidFill>
          <a:ln w="12700">
            <a:solidFill>
              <a:srgbClr val="3D7A63">
                <a:alpha val="3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058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4B59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品川心療内科 MAD理論シリーズ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41732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MAD理論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640080" y="2423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84B5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患者さん向け説明資料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40080" y="3154680"/>
            <a:ext cx="4572000" cy="36576"/>
          </a:xfrm>
          <a:prstGeom prst="rect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2918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5C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「うつは心の弱さではない」やさしい入門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858000" y="47548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2026年6月13日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はじめに：気分の波はなぜ起きるのか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417320"/>
          </a:xfrm>
          <a:prstGeom prst="roundRect">
            <a:avLst>
              <a:gd name="adj" fmla="val 7742"/>
            </a:avLst>
          </a:prstGeom>
          <a:solidFill>
            <a:srgbClr val="EBF5F0"/>
          </a:solidFill>
          <a:ln w="12700">
            <a:solidFill>
              <a:srgbClr val="EBF5F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188720"/>
            <a:ext cx="7772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「昨日はあんなに意欲的だったのに、今日は体が鉛のように重くて動けない」
</a:t>
            </a:r>
            <a:pPr indent="0" marL="0">
              <a:buNone/>
            </a:pPr>
            <a:r>
              <a:rPr lang="en-US" sz="1500" i="1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「どうして自分は、こんな些細なことが気になってしまうのだろう」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26517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そのゆらぎは…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301752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3017520"/>
            <a:ext cx="26517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努力不足では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ありません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91840" y="301752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3D7A63"/>
          </a:solidFill>
          <a:ln w="12700">
            <a:solidFill>
              <a:srgbClr val="3D7A63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291840" y="3017520"/>
            <a:ext cx="26517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性格の弱さでも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ありません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301752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126480" y="3017520"/>
            <a:ext cx="26517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脳の3つの細胞の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バランスの問題です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第一章：脳の中の3つの細胞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あなたの脳では「1台の車」が走っています。その車を動かす3つの細胞があります。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00200"/>
            <a:ext cx="2651760" cy="1097280"/>
          </a:xfrm>
          <a:prstGeom prst="roundRect">
            <a:avLst>
              <a:gd name="adj" fmla="val 10000"/>
            </a:avLst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331720"/>
            <a:ext cx="2651760" cy="365760"/>
          </a:xfrm>
          <a:prstGeom prst="rect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645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M細胞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57200" y="214884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E0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アクセル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94360" y="2697480"/>
            <a:ext cx="2377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意欲・エネルギー・行動の源。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「やる気」を生み出す細胞。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41605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3つのバランスが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あなたの気分を決める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91840" y="160020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91840" y="1600200"/>
            <a:ext cx="2651760" cy="1097280"/>
          </a:xfrm>
          <a:prstGeom prst="roundRect">
            <a:avLst>
              <a:gd name="adj" fmla="val 10000"/>
            </a:avLst>
          </a:prstGeom>
          <a:solidFill>
            <a:srgbClr val="3D7A63"/>
          </a:solidFill>
          <a:ln w="12700">
            <a:solidFill>
              <a:srgbClr val="3D7A6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2331720"/>
            <a:ext cx="2651760" cy="365760"/>
          </a:xfrm>
          <a:prstGeom prst="rect">
            <a:avLst/>
          </a:prstGeom>
          <a:solidFill>
            <a:srgbClr val="3D7A63"/>
          </a:solidFill>
          <a:ln w="12700">
            <a:solidFill>
              <a:srgbClr val="3D7A6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1645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A細胞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3291840" y="214884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E0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ハンドル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429000" y="2697480"/>
            <a:ext cx="2377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几帳面さ・責任感をつかさどる。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コツコツ続け、方向を保つ。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83280" y="41605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3つのバランスが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あなたの気分を決める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126480" y="160020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26480" y="1600200"/>
            <a:ext cx="2651760" cy="1097280"/>
          </a:xfrm>
          <a:prstGeom prst="roundRect">
            <a:avLst>
              <a:gd name="adj" fmla="val 10000"/>
            </a:avLst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126480" y="2331720"/>
            <a:ext cx="2651760" cy="36576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26480" y="1645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D細胞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6126480" y="214884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E0F0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ブレーキ・修理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263640" y="2697480"/>
            <a:ext cx="2377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休息と回復を担う。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働きすぎを止め、エネルギーを守る。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217920" y="41605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3つのバランスが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あなたの気分を決める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第二章：性格は「配合比率」である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性格の「良い・悪い」はありません。M・A・Dの混ざり方が違うだけです。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8229600" cy="640080"/>
          </a:xfrm>
          <a:prstGeom prst="roundRect">
            <a:avLst>
              <a:gd name="adj" fmla="val 14286"/>
            </a:avLst>
          </a:prstGeom>
          <a:solidFill>
            <a:srgbClr val="F5CDB8"/>
          </a:solidFill>
          <a:ln w="12700">
            <a:solidFill>
              <a:srgbClr val="F5CDB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508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脳の細胞の大半はD（休息）タイプ。だから「休む」のは、脳にとって自然な姿です。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240280"/>
            <a:ext cx="2651760" cy="2560320"/>
          </a:xfrm>
          <a:prstGeom prst="roundRect">
            <a:avLst>
              <a:gd name="adj" fmla="val 3571"/>
            </a:avLst>
          </a:prstGeom>
          <a:solidFill>
            <a:srgbClr val="EBF5F0"/>
          </a:solidFill>
          <a:ln w="12700">
            <a:solidFill>
              <a:srgbClr val="EBF5F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508760" y="2148840"/>
            <a:ext cx="548640" cy="548640"/>
          </a:xfrm>
          <a:prstGeom prst="ellipse">
            <a:avLst/>
          </a:prstGeom>
          <a:solidFill>
            <a:srgbClr val="3D7A63"/>
          </a:solidFill>
          <a:ln w="12700">
            <a:solidFill>
              <a:srgbClr val="3D7A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08760" y="21488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25146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がんばり屋さん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（執着気質）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40080" y="3200400"/>
            <a:ext cx="2286000" cy="365760"/>
          </a:xfrm>
          <a:prstGeom prst="roundRect">
            <a:avLst>
              <a:gd name="adj" fmla="val 12500"/>
            </a:avLst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2004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M多・A多・D多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36576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熱心で完璧主義の傾向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291840" y="2240280"/>
            <a:ext cx="2651760" cy="2560320"/>
          </a:xfrm>
          <a:prstGeom prst="roundRect">
            <a:avLst>
              <a:gd name="adj" fmla="val 3571"/>
            </a:avLst>
          </a:prstGeom>
          <a:solidFill>
            <a:srgbClr val="EBF5F0"/>
          </a:solidFill>
          <a:ln w="12700">
            <a:solidFill>
              <a:srgbClr val="EBF5F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343400" y="2148840"/>
            <a:ext cx="548640" cy="548640"/>
          </a:xfrm>
          <a:prstGeom prst="ellipse">
            <a:avLst/>
          </a:prstGeom>
          <a:solidFill>
            <a:srgbClr val="3D7A63"/>
          </a:solidFill>
          <a:ln w="12700">
            <a:solidFill>
              <a:srgbClr val="3D7A6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43400" y="21488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383280" y="25146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まじめ・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きちょうめん型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474720" y="3200400"/>
            <a:ext cx="2286000" cy="365760"/>
          </a:xfrm>
          <a:prstGeom prst="roundRect">
            <a:avLst>
              <a:gd name="adj" fmla="val 12500"/>
            </a:avLst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0" y="32004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A多・D多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83280" y="36576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責任感が強く、断れない傾向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126480" y="2240280"/>
            <a:ext cx="2651760" cy="2560320"/>
          </a:xfrm>
          <a:prstGeom prst="roundRect">
            <a:avLst>
              <a:gd name="adj" fmla="val 3571"/>
            </a:avLst>
          </a:prstGeom>
          <a:solidFill>
            <a:srgbClr val="EBF5F0"/>
          </a:solidFill>
          <a:ln w="12700">
            <a:solidFill>
              <a:srgbClr val="EBF5F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178040" y="2148840"/>
            <a:ext cx="548640" cy="548640"/>
          </a:xfrm>
          <a:prstGeom prst="ellipse">
            <a:avLst/>
          </a:prstGeom>
          <a:solidFill>
            <a:srgbClr val="3D7A63"/>
          </a:solidFill>
          <a:ln w="12700">
            <a:solidFill>
              <a:srgbClr val="3D7A6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178040" y="21488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217920" y="25146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気分の波が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大きい型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309360" y="3200400"/>
            <a:ext cx="2286000" cy="365760"/>
          </a:xfrm>
          <a:prstGeom prst="roundRect">
            <a:avLst>
              <a:gd name="adj" fmla="val 12500"/>
            </a:avLst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09360" y="32004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M先行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217920" y="36576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アップダウンしやすい傾向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いずれも「弱いから」ではなく、「細胞の配合がそうだから」です。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E5D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第三章：「うつ」とは何か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9611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4B5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脳を守る安全装置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3840480" cy="3383280"/>
          </a:xfrm>
          <a:prstGeom prst="roundRect">
            <a:avLst>
              <a:gd name="adj" fmla="val 4054"/>
            </a:avLst>
          </a:prstGeom>
          <a:solidFill>
            <a:srgbClr val="3D7A63">
              <a:alpha val="80000"/>
            </a:srgbClr>
          </a:solidFill>
          <a:ln w="12700">
            <a:solidFill>
              <a:srgbClr val="3D7A63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8132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家庭の例え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474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電気を使いすぎると…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 ブレーカーが落ちる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火事を防ぐため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389120" y="256032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7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＝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937760" y="1371600"/>
            <a:ext cx="3749040" cy="3383280"/>
          </a:xfrm>
          <a:prstGeom prst="roundRect">
            <a:avLst>
              <a:gd name="adj" fmla="val 4054"/>
            </a:avLst>
          </a:prstGeom>
          <a:solidFill>
            <a:srgbClr val="E8734A">
              <a:alpha val="85000"/>
            </a:srgbClr>
          </a:solidFill>
          <a:ln w="12700">
            <a:solidFill>
              <a:srgbClr val="E8734A">
                <a:alpha val="8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20640" y="1481328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脳の場合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120640" y="1920240"/>
            <a:ext cx="33832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働きすぎが続くと…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 D細胞が強いブレーキ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修理工場へ送る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57200" y="4663440"/>
            <a:ext cx="8229600" cy="411480"/>
          </a:xfrm>
          <a:prstGeom prst="roundRect">
            <a:avLst>
              <a:gd name="adj" fmla="val 17778"/>
            </a:avLst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468172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うつとは「あなたを守るための、脳の愛ある強制終了」です。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第四章：うつになるまでの4つのステップ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920240" cy="3291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1920240" cy="914400"/>
          </a:xfrm>
          <a:prstGeom prst="roundRect">
            <a:avLst>
              <a:gd name="adj" fmla="val 10000"/>
            </a:avLst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45920"/>
            <a:ext cx="1920240" cy="365760"/>
          </a:xfrm>
          <a:prstGeom prst="rect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4300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がんばり過ぎ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7432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M細胞が高速で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回り続ける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331720" y="242316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2560320" y="1097280"/>
            <a:ext cx="1920240" cy="3291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60320" y="1097280"/>
            <a:ext cx="1920240" cy="914400"/>
          </a:xfrm>
          <a:prstGeom prst="roundRect">
            <a:avLst>
              <a:gd name="adj" fmla="val 10000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0" y="1645920"/>
            <a:ext cx="1920240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60320" y="114300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2651760" y="21031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ハンドルが摩耗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51760" y="27432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A細胞が必死に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制御し、すり減る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434840" y="242316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663440" y="1097280"/>
            <a:ext cx="1920240" cy="3291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097280"/>
            <a:ext cx="1920240" cy="914400"/>
          </a:xfrm>
          <a:prstGeom prst="roundRect">
            <a:avLst>
              <a:gd name="adj" fmla="val 10000"/>
            </a:avLst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63440" y="1645920"/>
            <a:ext cx="1920240" cy="36576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114300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3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754880" y="21031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焼き切れ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54880" y="27432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神経の代謝が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限界に達する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537960" y="242316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766560" y="1097280"/>
            <a:ext cx="1920240" cy="3291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766560" y="1097280"/>
            <a:ext cx="1920240" cy="914400"/>
          </a:xfrm>
          <a:prstGeom prst="roundRect">
            <a:avLst>
              <a:gd name="adj" fmla="val 10000"/>
            </a:avLst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766560" y="1645920"/>
            <a:ext cx="1920240" cy="36576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766560" y="114300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 4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6858000" y="21031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緊急停止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858000" y="2743200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D細胞が全停止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——うつの発症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57200" y="4526280"/>
            <a:ext cx="8229600" cy="502920"/>
          </a:xfrm>
          <a:prstGeom prst="roundRect">
            <a:avLst>
              <a:gd name="adj" fmla="val 14545"/>
            </a:avLst>
          </a:prstGeom>
          <a:solidFill>
            <a:srgbClr val="FFF3EC"/>
          </a:solidFill>
          <a:ln w="12700">
            <a:solidFill>
              <a:srgbClr val="F5CDB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080" y="45537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7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 頭脳労働では「痛み」のサインが出にくく、脳の細胞だけが限界まで疲れ続けてしまいます。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第六章：回復のしくみ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114800" cy="3840480"/>
          </a:xfrm>
          <a:prstGeom prst="roundRect">
            <a:avLst>
              <a:gd name="adj" fmla="val 2857"/>
            </a:avLst>
          </a:prstGeom>
          <a:solidFill>
            <a:srgbClr val="EBF5F0"/>
          </a:solidFill>
          <a:ln w="12700">
            <a:solidFill>
              <a:srgbClr val="EBF5F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回復のメカニズム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1737360"/>
            <a:ext cx="274320" cy="27432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05840" y="1719072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強いストレスが続くと、脳細胞は「耳（レセプター）」をふさぐ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2395728"/>
            <a:ext cx="274320" cy="27432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237744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静かな環境で休むと、その感度がゆっくりと元に戻る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3054096"/>
            <a:ext cx="274320" cy="27432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3035808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体の傷の修復と同じ。気合や根性では早めることはできない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3712464"/>
            <a:ext cx="274320" cy="27432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05840" y="3694176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焦りは逆効果——しっかり休めば目安として約3か月で回復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54880" y="1097280"/>
            <a:ext cx="3931920" cy="384048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937760" y="12344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回復の順番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937760" y="1737360"/>
            <a:ext cx="3474720" cy="1005840"/>
          </a:xfrm>
          <a:prstGeom prst="roundRect">
            <a:avLst>
              <a:gd name="adj" fmla="val 9091"/>
            </a:avLst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37760" y="173736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① M細胞（やる気）が戻る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937760" y="28346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  少し遅れて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937760" y="3246120"/>
            <a:ext cx="3474720" cy="1005840"/>
          </a:xfrm>
          <a:prstGeom prst="roundRect">
            <a:avLst>
              <a:gd name="adj" fmla="val 9091"/>
            </a:avLst>
          </a:prstGeom>
          <a:solidFill>
            <a:srgbClr val="3D7A63"/>
          </a:solidFill>
          <a:ln w="12700">
            <a:solidFill>
              <a:srgbClr val="3D7A63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937760" y="324612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② A細胞が追いついてくる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754880" y="43891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この順番を飛び越えることはできません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第八章：再発を防ぐ暮らし方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594360"/>
          </a:xfrm>
          <a:prstGeom prst="roundRect">
            <a:avLst>
              <a:gd name="adj" fmla="val 15385"/>
            </a:avLst>
          </a:prstGeom>
          <a:solidFill>
            <a:srgbClr val="2E5D4B"/>
          </a:solidFill>
          <a:ln w="12700">
            <a:solidFill>
              <a:srgbClr val="2E5D4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78992"/>
            <a:ext cx="7863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常に「余白」を残すことが、再発を防ぐ最善の方法です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2651760" cy="31089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371600" y="1874520"/>
            <a:ext cx="822960" cy="822960"/>
          </a:xfrm>
          <a:prstGeom prst="ellipse">
            <a:avLst/>
          </a:prstGeom>
          <a:solidFill>
            <a:srgbClr val="EBF5F0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18745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27889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A細胞に休暇を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1005840" y="3273552"/>
            <a:ext cx="1554480" cy="2743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38328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仕事や家事を「80%の出来」で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止める練習をする。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完璧でなくても大丈夫です。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91840" y="1783080"/>
            <a:ext cx="2651760" cy="31089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206240" y="1874520"/>
            <a:ext cx="822960" cy="822960"/>
          </a:xfrm>
          <a:prstGeom prst="ellipse">
            <a:avLst/>
          </a:prstGeom>
          <a:solidFill>
            <a:srgbClr val="EBF5F0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06240" y="18745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🌿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383280" y="27889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D細胞と対話する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3840480" y="3273552"/>
            <a:ext cx="1554480" cy="2743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0" y="338328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朝の重だるさは『失敗』ではなく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「今日は出力を落とそう」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というデータです。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1783080"/>
            <a:ext cx="2651760" cy="310896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7040880" y="1874520"/>
            <a:ext cx="822960" cy="822960"/>
          </a:xfrm>
          <a:prstGeom prst="ellipse">
            <a:avLst/>
          </a:prstGeom>
          <a:solidFill>
            <a:srgbClr val="EBF5F0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040880" y="18745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🧺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217920" y="27889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E5D4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努力を分散する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6675120" y="3273552"/>
            <a:ext cx="1554480" cy="2743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63640" y="338328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ひとつのカゴに卵を全部盛らない。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関心を小分けにして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6B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負担を散らしましょう。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482803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60%の力で、長く航海を続けましょう。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5D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3D7A63">
              <a:alpha val="40000"/>
            </a:srgbClr>
          </a:solidFill>
          <a:ln w="12700">
            <a:solidFill>
              <a:srgbClr val="3D7A63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3200400" cy="3200400"/>
          </a:xfrm>
          <a:prstGeom prst="ellipse">
            <a:avLst/>
          </a:prstGeom>
          <a:solidFill>
            <a:srgbClr val="3D7A63">
              <a:alpha val="35000"/>
            </a:srgbClr>
          </a:solidFill>
          <a:ln w="12700">
            <a:solidFill>
              <a:srgbClr val="3D7A63">
                <a:alpha val="3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4B5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著者からのメッセージ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896112"/>
            <a:ext cx="7863840" cy="2011680"/>
          </a:xfrm>
          <a:prstGeom prst="roundRect">
            <a:avLst>
              <a:gd name="adj" fmla="val 6818"/>
            </a:avLst>
          </a:prstGeom>
          <a:solidFill>
            <a:srgbClr val="3D7A63">
              <a:alpha val="70000"/>
            </a:srgbClr>
          </a:solidFill>
          <a:ln w="12700">
            <a:solidFill>
              <a:srgbClr val="84B59F">
                <a:alpha val="6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960120"/>
            <a:ext cx="7498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ブレーカーが落ちている今の時間は、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あなたの人生が壊れている時間ではなく、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新しい自分へと作り替えられている、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聖域のような時間です。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40080" y="3108960"/>
            <a:ext cx="2468880" cy="1463040"/>
          </a:xfrm>
          <a:prstGeom prst="roundRect">
            <a:avLst>
              <a:gd name="adj" fmla="val 6250"/>
            </a:avLst>
          </a:prstGeom>
          <a:solidFill>
            <a:srgbClr val="E8734A">
              <a:alpha val="80000"/>
            </a:srgbClr>
          </a:solidFill>
          <a:ln w="12700">
            <a:solidFill>
              <a:srgbClr val="E8734A">
                <a:alpha val="7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自分を責めない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37490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C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原因は細胞の配合比率です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37560" y="3108960"/>
            <a:ext cx="2468880" cy="1463040"/>
          </a:xfrm>
          <a:prstGeom prst="roundRect">
            <a:avLst>
              <a:gd name="adj" fmla="val 6250"/>
            </a:avLst>
          </a:prstGeom>
          <a:solidFill>
            <a:srgbClr val="E8734A">
              <a:alpha val="80000"/>
            </a:srgbClr>
          </a:solidFill>
          <a:ln w="12700">
            <a:solidFill>
              <a:srgbClr val="E8734A">
                <a:alpha val="7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予兆に気づく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337560" y="37490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C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飛ばし過ぎに気づけば止められる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035040" y="3108960"/>
            <a:ext cx="2468880" cy="1463040"/>
          </a:xfrm>
          <a:prstGeom prst="roundRect">
            <a:avLst>
              <a:gd name="adj" fmla="val 6250"/>
            </a:avLst>
          </a:prstGeom>
          <a:solidFill>
            <a:srgbClr val="E8734A">
              <a:alpha val="80000"/>
            </a:srgbClr>
          </a:solidFill>
          <a:ln w="12700">
            <a:solidFill>
              <a:srgbClr val="E8734A">
                <a:alpha val="7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03504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休息を肯定する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035040" y="37490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C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休むことは脳のリセット時間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" y="48006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9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診断・治療の判断は必ず主治医にご相談ください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MAD理論 患者さん向け説明資料</dc:title>
  <dc:subject>PptxGenJS Presentation</dc:subject>
  <dc:creator>PptxGenJS</dc:creator>
  <cp:lastModifiedBy>PptxGenJS</cp:lastModifiedBy>
  <cp:revision>1</cp:revision>
  <dcterms:created xsi:type="dcterms:W3CDTF">2026-06-13T09:59:17Z</dcterms:created>
  <dcterms:modified xsi:type="dcterms:W3CDTF">2026-06-13T09:59:17Z</dcterms:modified>
</cp:coreProperties>
</file>