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タイトルスライド。M系（マグノセルラー系）低下とA系（アラーム系）優位が強迫症状の神経基盤。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3つの役割の概要。見張り役＝M系/A系に対応、儀式役＝中和行動、調停役＝メタ認知的調整機能。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正常時は「不潔かも→確認→問題なし」が1サイクルで完結し、世界モデルが更新される。M系が適切に機能している状態。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M系（マグノセルラー系）が機能低下し、A系（アラーム系/D系相対優位）が過活動になると見張り役の感度が上がり続ける。誤差が発生しないため世界モデルが修正されない。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ERPは誤差修正サイクルを強制的に再起動させる介入。見張り役と儀式役の連鎖を断ち切る。うまくいけば世界モデルが徐々に更新される。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調停役の対話はIFS（内的家族システム）療法の論理と符合する。感謝→調整依頼のアプローチが重要。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SSRIは誤差修正サイクル自体には直接作用せず、M系の活性化を通じてERP・調停的対話の効果が発揮されやすい地盤を整える。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統合スライド。病態（左）と治療（右）の対応関係。最終的には見張り役の感度調整が鍵。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F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4572000" cy="4572000"/>
          </a:xfrm>
          <a:prstGeom prst="ellipse">
            <a:avLst/>
          </a:prstGeom>
          <a:solidFill>
            <a:srgbClr val="1E2D4E">
              <a:alpha val="60000"/>
            </a:srgbClr>
          </a:solidFill>
          <a:ln w="12700">
            <a:solidFill>
              <a:srgbClr val="1E2D4E">
                <a:alpha val="6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3200400"/>
            <a:ext cx="3200400" cy="3200400"/>
          </a:xfrm>
          <a:prstGeom prst="ellipse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28016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強迫性症状の心理モデル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33172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9CC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M系・D系・A系と「見張り役・儀式役・調停役」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40080" y="2926080"/>
            <a:ext cx="1097280" cy="45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20040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B3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予測処理モデルによる病態理解と治療論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7FB3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暴露反応妨害法・調停的対話・薬物療法の位置づけ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3つの内的役割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心の中には、危機対応を担う三者が存在する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E8F4FD"/>
          </a:solidFill>
          <a:ln w="12700">
            <a:solidFill>
              <a:srgbClr val="2980B9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60020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👁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21488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578608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980B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危機警戒・危険検知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97180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外界の危険を察知し、問題がないか常に監視する。感度（閾値）を調整できる。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91840" y="141732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EF9E7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291840" y="160020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🔄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291840" y="21488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儀式役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291840" y="2578608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中和行動・強迫行為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83280" y="297180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危険信号を受けて、不安を中和するための行動（手洗いなど）を実行する。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26480" y="1417320"/>
            <a:ext cx="2651760" cy="3200400"/>
          </a:xfrm>
          <a:prstGeom prst="roundRect">
            <a:avLst>
              <a:gd name="adj" fmla="val 4138"/>
            </a:avLst>
          </a:prstGeom>
          <a:solidFill>
            <a:srgbClr val="F5EEF8"/>
          </a:solidFill>
          <a:ln w="12700">
            <a:solidFill>
              <a:srgbClr val="6C3483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126480" y="160020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⚖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126480" y="21488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調停役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126480" y="2578608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C34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バランス調整・メタ認知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17920" y="297180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見張り役・儀式役の双方に働きかけ、全体の疲弊を防ぎ均衡を保つ。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正常時：誤差修正サイクルが機能している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1188720"/>
            <a:ext cx="2468880" cy="1005840"/>
          </a:xfrm>
          <a:prstGeom prst="roundRect">
            <a:avLst>
              <a:gd name="adj" fmla="val 9091"/>
            </a:avLst>
          </a:prstGeom>
          <a:solidFill>
            <a:srgbClr val="E8F4FD"/>
          </a:solidFill>
          <a:ln w="12700">
            <a:solidFill>
              <a:srgbClr val="2980B9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365760" y="12801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65760" y="1691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適切な感度で観測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383280" y="1188720"/>
            <a:ext cx="2468880" cy="1005840"/>
          </a:xfrm>
          <a:prstGeom prst="roundRect">
            <a:avLst>
              <a:gd name="adj" fmla="val 9091"/>
            </a:avLst>
          </a:prstGeom>
          <a:solidFill>
            <a:srgbClr val="E9F7EF"/>
          </a:solidFill>
          <a:ln w="12700">
            <a:solidFill>
              <a:srgbClr val="1A7A4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383280" y="12801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世界モデル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383280" y="1691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「世界はそこそこ清潔」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0" y="1188720"/>
            <a:ext cx="2468880" cy="1005840"/>
          </a:xfrm>
          <a:prstGeom prst="roundRect">
            <a:avLst>
              <a:gd name="adj" fmla="val 9091"/>
            </a:avLst>
          </a:prstGeom>
          <a:solidFill>
            <a:srgbClr val="FEF9E7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0" y="128016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儀式役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0" y="1691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1回手洗い→完了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834640" y="1691640"/>
            <a:ext cx="548640" cy="0"/>
          </a:xfrm>
          <a:prstGeom prst="line">
            <a:avLst/>
          </a:prstGeom>
          <a:noFill/>
          <a:ln w="12700">
            <a:solidFill>
              <a:srgbClr val="566573"/>
            </a:solidFill>
            <a:prstDash val="solid"/>
            <a:tailEnd type="arrow"/>
          </a:ln>
        </p:spPr>
      </p:sp>
      <p:sp>
        <p:nvSpPr>
          <p:cNvPr id="13" name="Shape 11"/>
          <p:cNvSpPr/>
          <p:nvPr/>
        </p:nvSpPr>
        <p:spPr>
          <a:xfrm>
            <a:off x="5852160" y="1691640"/>
            <a:ext cx="548640" cy="0"/>
          </a:xfrm>
          <a:prstGeom prst="line">
            <a:avLst/>
          </a:prstGeom>
          <a:noFill/>
          <a:ln w="12700">
            <a:solidFill>
              <a:srgbClr val="566573"/>
            </a:solidFill>
            <a:prstDash val="solid"/>
            <a:tailEnd type="arrow"/>
          </a:ln>
        </p:spPr>
      </p:sp>
      <p:sp>
        <p:nvSpPr>
          <p:cNvPr id="14" name="Shape 12"/>
          <p:cNvSpPr/>
          <p:nvPr/>
        </p:nvSpPr>
        <p:spPr>
          <a:xfrm>
            <a:off x="914400" y="2743200"/>
            <a:ext cx="7315200" cy="594360"/>
          </a:xfrm>
          <a:prstGeom prst="roundRect">
            <a:avLst>
              <a:gd name="adj" fmla="val 15385"/>
            </a:avLst>
          </a:prstGeom>
          <a:solidFill>
            <a:srgbClr val="E9F7EF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27889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誤差修正サイクル作動：「実際は清潔だった」→ 世界モデルが更新される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0" y="2743200"/>
            <a:ext cx="0" cy="-548640"/>
          </a:xfrm>
          <a:prstGeom prst="line">
            <a:avLst/>
          </a:prstGeom>
          <a:noFill/>
          <a:ln w="12700">
            <a:solidFill>
              <a:srgbClr val="1A7A4A"/>
            </a:solidFill>
            <a:prstDash val="dash"/>
            <a:tailEnd type="arrow"/>
          </a:ln>
        </p:spPr>
      </p:sp>
      <p:sp>
        <p:nvSpPr>
          <p:cNvPr id="17" name="Text 15"/>
          <p:cNvSpPr/>
          <p:nvPr/>
        </p:nvSpPr>
        <p:spPr>
          <a:xfrm>
            <a:off x="457200" y="3657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ドアノブに触れる → ぬるつく感じ → 「不潔かも」と報告 → 1回手洗い → 「問題なかった」→ 世界モデルに反映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強迫症状発症：M系低下・A系優位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見張り役が感度を上げ続け、自己成就的なループに入る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280160"/>
            <a:ext cx="2560320" cy="1051560"/>
          </a:xfrm>
          <a:prstGeom prst="roundRect">
            <a:avLst>
              <a:gd name="adj" fmla="val 8696"/>
            </a:avLst>
          </a:prstGeom>
          <a:solidFill>
            <a:srgbClr val="FDEDEC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" y="137160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見張り役（過活動）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74320" y="18288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感度↑↑「やはり不潔」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383280" y="1280160"/>
            <a:ext cx="2560320" cy="1051560"/>
          </a:xfrm>
          <a:prstGeom prst="roundRect">
            <a:avLst>
              <a:gd name="adj" fmla="val 8696"/>
            </a:avLst>
          </a:prstGeom>
          <a:solidFill>
            <a:srgbClr val="FDEDEC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137160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世界モデル（固化）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383280" y="18288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「世界は不潔だ」固定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400800" y="1280160"/>
            <a:ext cx="2560320" cy="1051560"/>
          </a:xfrm>
          <a:prstGeom prst="roundRect">
            <a:avLst>
              <a:gd name="adj" fmla="val 8696"/>
            </a:avLst>
          </a:prstGeom>
          <a:solidFill>
            <a:srgbClr val="FEF3EB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0" y="137160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儀式役（固着）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0" y="182880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10回手洗い・終わらない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834640" y="1828800"/>
            <a:ext cx="548640" cy="0"/>
          </a:xfrm>
          <a:prstGeom prst="line">
            <a:avLst/>
          </a:prstGeom>
          <a:noFill/>
          <a:ln w="12700">
            <a:solidFill>
              <a:srgbClr val="C0392B"/>
            </a:solidFill>
            <a:prstDash val="solid"/>
            <a:tailEnd type="arrow"/>
          </a:ln>
        </p:spPr>
      </p:sp>
      <p:sp>
        <p:nvSpPr>
          <p:cNvPr id="14" name="Shape 12"/>
          <p:cNvSpPr/>
          <p:nvPr/>
        </p:nvSpPr>
        <p:spPr>
          <a:xfrm>
            <a:off x="5943600" y="1828800"/>
            <a:ext cx="457200" cy="0"/>
          </a:xfrm>
          <a:prstGeom prst="line">
            <a:avLst/>
          </a:prstGeom>
          <a:noFill/>
          <a:ln w="12700">
            <a:solidFill>
              <a:srgbClr val="C0392B"/>
            </a:solidFill>
            <a:prstDash val="solid"/>
            <a:tailEnd type="arrow"/>
          </a:ln>
        </p:spPr>
      </p:sp>
      <p:sp>
        <p:nvSpPr>
          <p:cNvPr id="15" name="Shape 13"/>
          <p:cNvSpPr/>
          <p:nvPr/>
        </p:nvSpPr>
        <p:spPr>
          <a:xfrm>
            <a:off x="914400" y="2606040"/>
            <a:ext cx="7315200" cy="640080"/>
          </a:xfrm>
          <a:prstGeom prst="roundRect">
            <a:avLst>
              <a:gd name="adj" fmla="val 14286"/>
            </a:avLst>
          </a:prstGeom>
          <a:solidFill>
            <a:srgbClr val="FDEDEC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2651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誤差修正なし：「やっぱり不潔だった」→ 世界モデルがさらに強化される（自己成就）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342900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感度を上げる→不潔が検出される→「予測が当たった」→さらに感度を上げる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→ドアノブに触れなくても「手が不潔かも」と感知→10回手洗いを反復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14400" y="2395728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強化フィードバック（誤差修正なし）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暴露反応妨害法（ERP）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「見張り役」と「儀式役」を一時停止させて、誤差を強制発生させる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417320"/>
            <a:ext cx="4114800" cy="1234440"/>
          </a:xfrm>
          <a:prstGeom prst="roundRect">
            <a:avLst>
              <a:gd name="adj" fmla="val 7407"/>
            </a:avLst>
          </a:prstGeom>
          <a:solidFill>
            <a:srgbClr val="E8F4FD"/>
          </a:solidFill>
          <a:ln w="12700">
            <a:solidFill>
              <a:srgbClr val="2980B9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75488" y="1527048"/>
            <a:ext cx="384048" cy="384048"/>
          </a:xfrm>
          <a:prstGeom prst="ellipse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152704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60120" y="149047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暴露（Exposure）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892808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不潔と感じる刺激（ドアノブ）に意図的に触れる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見張り役の危険報告が出ても、その場にとどまる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417320"/>
            <a:ext cx="4114800" cy="1234440"/>
          </a:xfrm>
          <a:prstGeom prst="roundRect">
            <a:avLst>
              <a:gd name="adj" fmla="val 7407"/>
            </a:avLst>
          </a:prstGeom>
          <a:solidFill>
            <a:srgbClr val="E9F7EF"/>
          </a:solidFill>
          <a:ln w="12700">
            <a:solidFill>
              <a:srgbClr val="1A7A4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64608" y="1527048"/>
            <a:ext cx="384048" cy="384048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64608" y="152704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349240" y="149047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反応妨害（Response Prevention）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92040" y="1892808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手洗いを行わない（儀式役を停止させる）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不安が高まっても「待つ」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2834640"/>
            <a:ext cx="4114800" cy="1234440"/>
          </a:xfrm>
          <a:prstGeom prst="roundRect">
            <a:avLst>
              <a:gd name="adj" fmla="val 7407"/>
            </a:avLst>
          </a:prstGeom>
          <a:solidFill>
            <a:srgbClr val="F5EEF8"/>
          </a:solidFill>
          <a:ln w="12700">
            <a:solidFill>
              <a:srgbClr val="6C3483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" y="2944368"/>
            <a:ext cx="384048" cy="384048"/>
          </a:xfrm>
          <a:prstGeom prst="ellipse">
            <a:avLst/>
          </a:prstGeom>
          <a:solidFill>
            <a:srgbClr val="6C3483"/>
          </a:solidFill>
          <a:ln w="12700">
            <a:solidFill>
              <a:srgbClr val="6C348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2944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60120" y="290779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誤差の発生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3310128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「悪いことが起こらなかった」という体験が生まれる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これが世界モデルへの初めての誤差信号となる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834640"/>
            <a:ext cx="4114800" cy="1234440"/>
          </a:xfrm>
          <a:prstGeom prst="roundRect">
            <a:avLst>
              <a:gd name="adj" fmla="val 7407"/>
            </a:avLst>
          </a:prstGeom>
          <a:solidFill>
            <a:srgbClr val="FEF9E7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64608" y="2944368"/>
            <a:ext cx="384048" cy="384048"/>
          </a:xfrm>
          <a:prstGeom prst="ellipse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64608" y="2944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290779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世界モデルの修正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92040" y="3310128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「世界はそれほど不潔ではない」という観測が積み重なり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世界モデルが少しずつ修正される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調停役の介入：感謝しつつ感度調整を促す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直接的な誤差修正でなく、「感度調整つまみ」を動かす対話的アプローチ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474720" y="1371600"/>
            <a:ext cx="2194560" cy="914400"/>
          </a:xfrm>
          <a:prstGeom prst="ellipse">
            <a:avLst/>
          </a:prstGeom>
          <a:solidFill>
            <a:srgbClr val="F5EEF8"/>
          </a:solidFill>
          <a:ln w="12700">
            <a:solidFill>
              <a:srgbClr val="6C3483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474720" y="1536192"/>
            <a:ext cx="21945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6C34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調停役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474720" y="182880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C34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活性化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417320"/>
            <a:ext cx="2743200" cy="914400"/>
          </a:xfrm>
          <a:prstGeom prst="roundRect">
            <a:avLst>
              <a:gd name="adj" fmla="val 10000"/>
            </a:avLst>
          </a:prstGeom>
          <a:solidFill>
            <a:srgbClr val="E8F4FD"/>
          </a:solidFill>
          <a:ln w="12700">
            <a:solidFill>
              <a:srgbClr val="2980B9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74320" y="15087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74320" y="1828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（過活動）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1417320"/>
            <a:ext cx="2743200" cy="914400"/>
          </a:xfrm>
          <a:prstGeom prst="roundRect">
            <a:avLst>
              <a:gd name="adj" fmla="val 10000"/>
            </a:avLst>
          </a:prstGeom>
          <a:solidFill>
            <a:srgbClr val="FEF9E7"/>
          </a:solidFill>
          <a:ln w="12700">
            <a:solidFill>
              <a:srgbClr val="E67E22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126480" y="15087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儀式役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126480" y="18288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（固着）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017520" y="1828800"/>
            <a:ext cx="457200" cy="0"/>
          </a:xfrm>
          <a:prstGeom prst="line">
            <a:avLst/>
          </a:prstGeom>
          <a:noFill/>
          <a:ln w="12700">
            <a:solidFill>
              <a:srgbClr val="6C3483"/>
            </a:solidFill>
            <a:prstDash val="solid"/>
            <a:tailEnd type="arrow"/>
          </a:ln>
        </p:spPr>
      </p:sp>
      <p:sp>
        <p:nvSpPr>
          <p:cNvPr id="14" name="Shape 12"/>
          <p:cNvSpPr/>
          <p:nvPr/>
        </p:nvSpPr>
        <p:spPr>
          <a:xfrm>
            <a:off x="5669280" y="1828800"/>
            <a:ext cx="457200" cy="0"/>
          </a:xfrm>
          <a:prstGeom prst="line">
            <a:avLst/>
          </a:prstGeom>
          <a:noFill/>
          <a:ln w="12700">
            <a:solidFill>
              <a:srgbClr val="6C3483"/>
            </a:solidFill>
            <a:prstDash val="solid"/>
            <a:tailEnd type="arrow"/>
          </a:ln>
        </p:spPr>
      </p:sp>
      <p:sp>
        <p:nvSpPr>
          <p:cNvPr id="15" name="Shape 13"/>
          <p:cNvSpPr/>
          <p:nvPr/>
        </p:nvSpPr>
        <p:spPr>
          <a:xfrm>
            <a:off x="274320" y="2606040"/>
            <a:ext cx="3931920" cy="1005840"/>
          </a:xfrm>
          <a:prstGeom prst="roundRect">
            <a:avLst>
              <a:gd name="adj" fmla="val 9091"/>
            </a:avLst>
          </a:prstGeom>
          <a:solidFill>
            <a:srgbClr val="EBF5FB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263347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980B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調停役から見張り役へ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65760" y="29260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「よく働いてくれている。感謝している。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でも、少し敏感すぎないでしょうか」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937760" y="2606040"/>
            <a:ext cx="3931920" cy="1005840"/>
          </a:xfrm>
          <a:prstGeom prst="roundRect">
            <a:avLst>
              <a:gd name="adj" fmla="val 9091"/>
            </a:avLst>
          </a:prstGeom>
          <a:solidFill>
            <a:srgbClr val="FEFAEC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37760" y="263347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調停役から儀式役へ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029200" y="29260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「守ってくれてありがとう。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でも、いつも10回でなくてもいいかもしれない」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371600" y="3840480"/>
            <a:ext cx="6400800" cy="594360"/>
          </a:xfrm>
          <a:prstGeom prst="roundRect">
            <a:avLst>
              <a:gd name="adj" fmla="val 15385"/>
            </a:avLst>
          </a:prstGeom>
          <a:solidFill>
            <a:srgbClr val="E9F7EF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71600" y="3913632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感度調整が進む → 疲弊が減る → さらに調整が容易になる（好循環）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薬剤の作用：間接的な誤差修正回路の回復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薬剤は誤差修正サイクルに直接作用するのではなく、上位レベルから間接的に機能する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463040"/>
            <a:ext cx="1965960" cy="960120"/>
          </a:xfrm>
          <a:prstGeom prst="roundRect">
            <a:avLst>
              <a:gd name="adj" fmla="val 9524"/>
            </a:avLst>
          </a:prstGeom>
          <a:solidFill>
            <a:srgbClr val="E9F7EF"/>
          </a:solidFill>
          <a:ln w="12700">
            <a:solidFill>
              <a:srgbClr val="1A7A4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20040" y="1536192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薬剤（SSRI等）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20040" y="1920240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上位レベルへの作用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286000" y="1947672"/>
            <a:ext cx="182880" cy="0"/>
          </a:xfrm>
          <a:prstGeom prst="line">
            <a:avLst/>
          </a:prstGeom>
          <a:noFill/>
          <a:ln w="12700">
            <a:solidFill>
              <a:srgbClr val="566573"/>
            </a:solidFill>
            <a:prstDash val="solid"/>
            <a:tailEnd type="arrow"/>
          </a:ln>
        </p:spPr>
      </p:sp>
      <p:sp>
        <p:nvSpPr>
          <p:cNvPr id="8" name="Shape 6"/>
          <p:cNvSpPr/>
          <p:nvPr/>
        </p:nvSpPr>
        <p:spPr>
          <a:xfrm>
            <a:off x="2468880" y="1463040"/>
            <a:ext cx="1965960" cy="960120"/>
          </a:xfrm>
          <a:prstGeom prst="roundRect">
            <a:avLst>
              <a:gd name="adj" fmla="val 9524"/>
            </a:avLst>
          </a:prstGeom>
          <a:solidFill>
            <a:srgbClr val="E8F4FD"/>
          </a:solidFill>
          <a:ln w="12700">
            <a:solidFill>
              <a:srgbClr val="2980B9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468880" y="1536192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M系細胞の活性化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468880" y="1920240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マグノセルラー系の回復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434840" y="1947672"/>
            <a:ext cx="182880" cy="0"/>
          </a:xfrm>
          <a:prstGeom prst="line">
            <a:avLst/>
          </a:prstGeom>
          <a:noFill/>
          <a:ln w="12700">
            <a:solidFill>
              <a:srgbClr val="566573"/>
            </a:solidFill>
            <a:prstDash val="solid"/>
            <a:tailEnd type="arrow"/>
          </a:ln>
        </p:spPr>
      </p:sp>
      <p:sp>
        <p:nvSpPr>
          <p:cNvPr id="12" name="Shape 10"/>
          <p:cNvSpPr/>
          <p:nvPr/>
        </p:nvSpPr>
        <p:spPr>
          <a:xfrm>
            <a:off x="4617720" y="1463040"/>
            <a:ext cx="1965960" cy="960120"/>
          </a:xfrm>
          <a:prstGeom prst="roundRect">
            <a:avLst>
              <a:gd name="adj" fmla="val 9524"/>
            </a:avLst>
          </a:prstGeom>
          <a:solidFill>
            <a:srgbClr val="EBF5FB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17720" y="1536192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見張り役の感度調整が可能に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617720" y="1920240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「つまみを回す」準備が整う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583680" y="1947672"/>
            <a:ext cx="182880" cy="0"/>
          </a:xfrm>
          <a:prstGeom prst="line">
            <a:avLst/>
          </a:prstGeom>
          <a:noFill/>
          <a:ln w="12700">
            <a:solidFill>
              <a:srgbClr val="566573"/>
            </a:solidFill>
            <a:prstDash val="solid"/>
            <a:tailEnd type="arrow"/>
          </a:ln>
        </p:spPr>
      </p:sp>
      <p:sp>
        <p:nvSpPr>
          <p:cNvPr id="16" name="Shape 14"/>
          <p:cNvSpPr/>
          <p:nvPr/>
        </p:nvSpPr>
        <p:spPr>
          <a:xfrm>
            <a:off x="6766560" y="1463040"/>
            <a:ext cx="1965960" cy="960120"/>
          </a:xfrm>
          <a:prstGeom prst="roundRect">
            <a:avLst>
              <a:gd name="adj" fmla="val 9524"/>
            </a:avLst>
          </a:prstGeom>
          <a:solidFill>
            <a:srgbClr val="E9F7EF"/>
          </a:solidFill>
          <a:ln w="12700">
            <a:solidFill>
              <a:srgbClr val="1A7A4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766560" y="1536192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誤差修正サイクル回復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766560" y="1920240"/>
            <a:ext cx="1965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世界モデルの更新が再開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2743200"/>
            <a:ext cx="8229600" cy="685800"/>
          </a:xfrm>
          <a:prstGeom prst="roundRect">
            <a:avLst>
              <a:gd name="adj" fmla="val 13333"/>
            </a:avLst>
          </a:prstGeom>
          <a:solidFill>
            <a:srgbClr val="FDFEFE"/>
          </a:solidFill>
          <a:ln w="12700">
            <a:solidFill>
              <a:srgbClr val="1E2D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278892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重要：</a:t>
            </a:r>
            <a:pPr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薬剤は「感度調整つまみを回す力」そのものではない。M系を活性化することで、</a:t>
            </a:r>
            <a:pPr indent="0" marL="0">
              <a:buNone/>
            </a:pPr>
            <a:r>
              <a:rPr lang="en-US" sz="1200" b="1" dirty="0">
                <a:solidFill>
                  <a:srgbClr val="2980B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調停役・暴露療法・対話が効きやすい状態をつくる</a:t>
            </a:r>
            <a:pPr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という間接的効果を持つ。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36576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ERPや調停的対話との関係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5760" y="402336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5EEF8"/>
          </a:solidFill>
          <a:ln w="12700">
            <a:solidFill>
              <a:srgbClr val="6C348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06908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43891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誤差を強制発生させる直接介入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46120" y="402336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FEF9E7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46120" y="406908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調停的対話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3246120" y="43891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感度調整を対話で促す間接介入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126480" y="4023360"/>
            <a:ext cx="2651760" cy="822960"/>
          </a:xfrm>
          <a:prstGeom prst="roundRect">
            <a:avLst>
              <a:gd name="adj" fmla="val 11111"/>
            </a:avLst>
          </a:prstGeom>
          <a:solidFill>
            <a:srgbClr val="E9F7EF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26480" y="406908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薬剤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126480" y="43891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M系を回復させ両者を下支えする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1F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統合モデル：病態理解と治療論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274320" y="822960"/>
            <a:ext cx="4023360" cy="3657600"/>
          </a:xfrm>
          <a:prstGeom prst="roundRect">
            <a:avLst>
              <a:gd name="adj" fmla="val 3000"/>
            </a:avLst>
          </a:prstGeom>
          <a:solidFill>
            <a:srgbClr val="FEF9F9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84124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病態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298448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M系低下・A系優位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見張り役の感度過剰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267712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儀式役の固着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752344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誤差修正サイクル停止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236976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世界モデルの固化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721608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自己成就的ループ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846320" y="822960"/>
            <a:ext cx="4023360" cy="3657600"/>
          </a:xfrm>
          <a:prstGeom prst="roundRect">
            <a:avLst>
              <a:gd name="adj" fmla="val 3000"/>
            </a:avLst>
          </a:prstGeom>
          <a:solidFill>
            <a:srgbClr val="F0FBF4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841248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029200" y="1298448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ERP：</a:t>
            </a:r>
            <a:pPr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誤差を強制発生させる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0" y="1892808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調停的対話：</a:t>
            </a:r>
            <a:pPr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感度調整つまみを動かす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2487168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薬剤（SSRI）：</a:t>
            </a:r>
            <a:pPr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M系を回復・下支え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0" y="3081528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好循環：</a:t>
            </a:r>
            <a:pPr indent="0" marL="0">
              <a:buNone/>
            </a:pPr>
            <a:r>
              <a:rPr lang="en-US" sz="1200" dirty="0">
                <a:solidFill>
                  <a:srgbClr val="1B26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疲弊減→調整容易に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297680" y="2651760"/>
            <a:ext cx="548640" cy="0"/>
          </a:xfrm>
          <a:prstGeom prst="line">
            <a:avLst/>
          </a:prstGeom>
          <a:noFill/>
          <a:ln w="12700">
            <a:solidFill>
              <a:srgbClr val="566573"/>
            </a:solidFill>
            <a:prstDash val="solid"/>
            <a:tailEnd type="arrow"/>
          </a:ln>
        </p:spPr>
      </p:sp>
      <p:sp>
        <p:nvSpPr>
          <p:cNvPr id="18" name="Text 16"/>
          <p:cNvSpPr/>
          <p:nvPr/>
        </p:nvSpPr>
        <p:spPr>
          <a:xfrm>
            <a:off x="4251960" y="2423160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66573"/>
                </a:solidFill>
              </a:rPr>
              <a:t>→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457200" y="4663440"/>
            <a:ext cx="8229600" cy="365760"/>
          </a:xfrm>
          <a:prstGeom prst="roundRect">
            <a:avLst>
              <a:gd name="adj" fmla="val 20000"/>
            </a:avLst>
          </a:prstGeom>
          <a:solidFill>
            <a:srgbClr val="1E2D4E"/>
          </a:solidFill>
          <a:ln w="12700">
            <a:solidFill>
              <a:srgbClr val="1E2D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69087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見張り役の「感度調整つまみ」を少し回すだけでよい。世界が丸く収まる。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強迫性症状の心理モデル</dc:title>
  <dc:subject>PptxGenJS Presentation</dc:subject>
  <dc:creator>PptxGenJS</dc:creator>
  <cp:lastModifiedBy>PptxGenJS</cp:lastModifiedBy>
  <cp:revision>1</cp:revision>
  <dcterms:created xsi:type="dcterms:W3CDTF">2026-06-09T08:33:47Z</dcterms:created>
  <dcterms:modified xsi:type="dcterms:W3CDTF">2026-06-09T08:33:47Z</dcterms:modified>
</cp:coreProperties>
</file>