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9144000" cy="5143500"/>
  <p:notesSz cx="5143500" cy="9144000"/>
  <p:embeddedFontLst>
    <p:embeddedFont>
      <p:font typeface="Fraunces ExtraBold"/>
      <p:regular r:id="rId17"/>
    </p:embeddedFont>
    <p:embeddedFont>
      <p:font typeface="Nobile"/>
      <p:regular r:id="rId18"/>
    </p:embeddedFont>
    <p:embeddedFont>
      <p:font typeface="Nobile Bold"/>
      <p:regular r:id="rId19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svg"/><Relationship Id="rId3" Type="http://schemas.openxmlformats.org/officeDocument/2006/relationships/image" Target="../media/image-4-3.png"/><Relationship Id="rId4" Type="http://schemas.openxmlformats.org/officeDocument/2006/relationships/image" Target="../media/image-4-4.svg"/><Relationship Id="rId5" Type="http://schemas.openxmlformats.org/officeDocument/2006/relationships/image" Target="../media/image-4-5.png"/><Relationship Id="rId6" Type="http://schemas.openxmlformats.org/officeDocument/2006/relationships/image" Target="../media/image-4-6.svg"/><Relationship Id="rId7" Type="http://schemas.openxmlformats.org/officeDocument/2006/relationships/slideLayout" Target="../slideLayouts/slideLayout5.xml"/><Relationship Id="rId8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1696864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ja-JP" altLang="en-US" sz="2400" dirty="0">
                <a:solidFill>
                  <a:srgbClr val="3B4540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まちがいなく、今日も</a:t>
            </a:r>
            <a:endParaRPr lang="ja-JP" sz="2400" dirty="0"/>
          </a:p>
        </p:txBody>
      </p:sp>
      <p:sp>
        <p:nvSpPr>
          <p:cNvPr id="4" name="Text 1"/>
          <p:cNvSpPr/>
          <p:nvPr/>
        </p:nvSpPr>
        <p:spPr>
          <a:xfrm>
            <a:off x="3925119" y="2270447"/>
            <a:ext cx="4722763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ja-JP" altLang="en-US" sz="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品川の駅から少し歩いた、こぢんまりしたビルの一階に「品川心療内科」の看板が光っていた。道子はその前で、深く息を吸った。胸の奥で、言葉にならない焦りがざわつく。手のひらは汗でしっとりして、制服のスカートの生地を無意識に指先でつまんでしまう。</a:t>
            </a:r>
            <a:endParaRPr lang="ja-JP" sz="950" dirty="0"/>
          </a:p>
        </p:txBody>
      </p:sp>
      <p:sp>
        <p:nvSpPr>
          <p:cNvPr id="5" name="Shape 2"/>
          <p:cNvSpPr/>
          <p:nvPr/>
        </p:nvSpPr>
        <p:spPr>
          <a:xfrm>
            <a:off x="3925119" y="3208586"/>
            <a:ext cx="1157288" cy="233214"/>
          </a:xfrm>
          <a:prstGeom prst="roundRect">
            <a:avLst>
              <a:gd name="adj" fmla="val 38297"/>
            </a:avLst>
          </a:prstGeom>
          <a:solidFill>
            <a:srgbClr val="DDEEE0"/>
          </a:solidFill>
          <a:ln/>
        </p:spPr>
      </p:sp>
      <p:sp>
        <p:nvSpPr>
          <p:cNvPr id="6" name="Text 3"/>
          <p:cNvSpPr/>
          <p:nvPr/>
        </p:nvSpPr>
        <p:spPr>
          <a:xfrm>
            <a:off x="3999533" y="3245793"/>
            <a:ext cx="1465659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ja-JP" altLang="en-US" sz="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心療内科 × 成長の物語</a:t>
            </a:r>
            <a:endParaRPr lang="ja-JP" sz="750" dirty="0"/>
          </a:p>
        </p:txBody>
      </p:sp>
      <p:sp>
        <p:nvSpPr>
          <p:cNvPr id="7" name="Shape 4"/>
          <p:cNvSpPr/>
          <p:nvPr/>
        </p:nvSpPr>
        <p:spPr>
          <a:xfrm>
            <a:off x="5144393" y="3203823"/>
            <a:ext cx="1347713" cy="242739"/>
          </a:xfrm>
          <a:prstGeom prst="roundRect">
            <a:avLst>
              <a:gd name="adj" fmla="val 36794"/>
            </a:avLst>
          </a:prstGeom>
          <a:noFill/>
          <a:ln w="4763">
            <a:solidFill>
              <a:srgbClr val="438951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223570" y="3245793"/>
            <a:ext cx="1646560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ja-JP" altLang="en-US" sz="750" dirty="0">
                <a:solidFill>
                  <a:srgbClr val="438951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強迫性障害との向き合い方</a:t>
            </a:r>
            <a:endParaRPr lang="ja-JP" sz="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533326"/>
            <a:ext cx="4479057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ja-JP" altLang="en-US" sz="2400" dirty="0">
                <a:solidFill>
                  <a:srgbClr val="3B4540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明日も、ちゃんと生きられる</a:t>
            </a:r>
            <a:endParaRPr lang="ja-JP" sz="2400" dirty="0"/>
          </a:p>
        </p:txBody>
      </p:sp>
      <p:sp>
        <p:nvSpPr>
          <p:cNvPr id="3" name="Text 1"/>
          <p:cNvSpPr/>
          <p:nvPr/>
        </p:nvSpPr>
        <p:spPr>
          <a:xfrm>
            <a:off x="496119" y="1168896"/>
            <a:ext cx="86089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ja-JP" altLang="en-US" sz="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夜、ベッドに横になる。天井を見つめると、また不安が顔を出しかける。道子はスマホを置いて、静かに目を閉じ、呼吸を数える。</a:t>
            </a:r>
            <a:endParaRPr lang="ja-JP" sz="950" dirty="0"/>
          </a:p>
        </p:txBody>
      </p:sp>
      <p:sp>
        <p:nvSpPr>
          <p:cNvPr id="4" name="Text 2"/>
          <p:cNvSpPr/>
          <p:nvPr/>
        </p:nvSpPr>
        <p:spPr>
          <a:xfrm>
            <a:off x="682154" y="1506885"/>
            <a:ext cx="8422928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ja-JP" altLang="en-US" sz="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「不安が来るのは、怖さじゃなくて、脳の癖。私はそれを育てない。」</a:t>
            </a:r>
            <a:endParaRPr lang="ja-JP" sz="950" dirty="0"/>
          </a:p>
        </p:txBody>
      </p:sp>
      <p:sp>
        <p:nvSpPr>
          <p:cNvPr id="5" name="Text 3"/>
          <p:cNvSpPr/>
          <p:nvPr/>
        </p:nvSpPr>
        <p:spPr>
          <a:xfrm>
            <a:off x="496119" y="1844873"/>
            <a:ext cx="8151763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ja-JP" altLang="en-US" sz="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その考え方が、道子の中で少しずつ当たり前になっていく。波はまた来る。でも、その波に飲まれずに、やり過ごす方法を道子はもう知っている。家に帰って、ふとした拍子に「やっぱり確認しなきゃ」という思考が戻ってくる日もある。けれど道子は昔の自分のように、思考に絡め取られなくなっていた。不安が上がっても、確認の儀式へ直行する前に、一呼吸置ける。先生が言った通り、脳が過剰に回す回路が、少しずつ別の動きを覚えていく。</a:t>
            </a:r>
            <a:endParaRPr lang="ja-JP" sz="950" dirty="0"/>
          </a:p>
        </p:txBody>
      </p:sp>
      <p:sp>
        <p:nvSpPr>
          <p:cNvPr id="6" name="Shape 4"/>
          <p:cNvSpPr/>
          <p:nvPr/>
        </p:nvSpPr>
        <p:spPr>
          <a:xfrm>
            <a:off x="496119" y="2778249"/>
            <a:ext cx="2634555" cy="1111597"/>
          </a:xfrm>
          <a:prstGeom prst="roundRect">
            <a:avLst>
              <a:gd name="adj" fmla="val 10043"/>
            </a:avLst>
          </a:prstGeom>
          <a:solidFill>
            <a:srgbClr val="E8F3E8"/>
          </a:solidFill>
          <a:ln/>
        </p:spPr>
      </p:sp>
      <p:sp>
        <p:nvSpPr>
          <p:cNvPr id="7" name="Text 5"/>
          <p:cNvSpPr/>
          <p:nvPr/>
        </p:nvSpPr>
        <p:spPr>
          <a:xfrm>
            <a:off x="620092" y="2902223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ja-JP" altLang="en-US" sz="1200" dirty="0">
                <a:solidFill>
                  <a:srgbClr val="405449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完全には終わらない</a:t>
            </a:r>
            <a:endParaRPr lang="ja-JP" sz="1200" dirty="0"/>
          </a:p>
        </p:txBody>
      </p:sp>
      <p:sp>
        <p:nvSpPr>
          <p:cNvPr id="8" name="Text 6"/>
          <p:cNvSpPr/>
          <p:nvPr/>
        </p:nvSpPr>
        <p:spPr>
          <a:xfrm>
            <a:off x="620092" y="3170486"/>
            <a:ext cx="2386608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ja-JP" altLang="en-US" sz="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それでも、完全に終わったわけではない。不安は時折、戻ってくる。それが自然だ。</a:t>
            </a:r>
            <a:endParaRPr lang="ja-JP" sz="950" dirty="0"/>
          </a:p>
        </p:txBody>
      </p:sp>
      <p:sp>
        <p:nvSpPr>
          <p:cNvPr id="9" name="Shape 7"/>
          <p:cNvSpPr/>
          <p:nvPr/>
        </p:nvSpPr>
        <p:spPr>
          <a:xfrm>
            <a:off x="3254648" y="2778249"/>
            <a:ext cx="2634630" cy="1111597"/>
          </a:xfrm>
          <a:prstGeom prst="roundRect">
            <a:avLst>
              <a:gd name="adj" fmla="val 10043"/>
            </a:avLst>
          </a:prstGeom>
          <a:solidFill>
            <a:srgbClr val="E8F3E8"/>
          </a:solidFill>
          <a:ln/>
        </p:spPr>
      </p:sp>
      <p:sp>
        <p:nvSpPr>
          <p:cNvPr id="10" name="Text 8"/>
          <p:cNvSpPr/>
          <p:nvPr/>
        </p:nvSpPr>
        <p:spPr>
          <a:xfrm>
            <a:off x="3378622" y="2902223"/>
            <a:ext cx="1847701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ja-JP" altLang="en-US" sz="1200" dirty="0">
                <a:solidFill>
                  <a:srgbClr val="405449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でも、やり方は知っている</a:t>
            </a:r>
            <a:endParaRPr lang="ja-JP" sz="1200" dirty="0"/>
          </a:p>
        </p:txBody>
      </p:sp>
      <p:sp>
        <p:nvSpPr>
          <p:cNvPr id="11" name="Text 9"/>
          <p:cNvSpPr/>
          <p:nvPr/>
        </p:nvSpPr>
        <p:spPr>
          <a:xfrm>
            <a:off x="3378622" y="3170486"/>
            <a:ext cx="2386682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ja-JP" altLang="en-US" sz="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一呼吸置く。不安の波が下がるのを待つ。その方法を、道子はもう体で覚えている。</a:t>
            </a:r>
            <a:endParaRPr lang="ja-JP" sz="950" dirty="0"/>
          </a:p>
        </p:txBody>
      </p:sp>
      <p:sp>
        <p:nvSpPr>
          <p:cNvPr id="12" name="Shape 10"/>
          <p:cNvSpPr/>
          <p:nvPr/>
        </p:nvSpPr>
        <p:spPr>
          <a:xfrm>
            <a:off x="6013252" y="2778249"/>
            <a:ext cx="2634555" cy="1111597"/>
          </a:xfrm>
          <a:prstGeom prst="roundRect">
            <a:avLst>
              <a:gd name="adj" fmla="val 10043"/>
            </a:avLst>
          </a:prstGeom>
          <a:solidFill>
            <a:srgbClr val="E8F3E8"/>
          </a:solidFill>
          <a:ln/>
        </p:spPr>
      </p:sp>
      <p:sp>
        <p:nvSpPr>
          <p:cNvPr id="13" name="Text 11"/>
          <p:cNvSpPr/>
          <p:nvPr/>
        </p:nvSpPr>
        <p:spPr>
          <a:xfrm>
            <a:off x="6137225" y="2902223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ja-JP" altLang="en-US" sz="1200" dirty="0">
                <a:solidFill>
                  <a:srgbClr val="405449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証明を積み重ねる</a:t>
            </a:r>
            <a:endParaRPr lang="ja-JP" sz="1200" dirty="0"/>
          </a:p>
        </p:txBody>
      </p:sp>
      <p:sp>
        <p:nvSpPr>
          <p:cNvPr id="14" name="Text 12"/>
          <p:cNvSpPr/>
          <p:nvPr/>
        </p:nvSpPr>
        <p:spPr>
          <a:xfrm>
            <a:off x="6137225" y="3170486"/>
            <a:ext cx="2386608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ja-JP" altLang="en-US" sz="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だから眠りに入る直前、道子は小さく思った。——明日も。確認しなくても、ちゃんと生きられる。</a:t>
            </a:r>
            <a:endParaRPr lang="ja-JP" sz="950" dirty="0"/>
          </a:p>
        </p:txBody>
      </p:sp>
      <p:sp>
        <p:nvSpPr>
          <p:cNvPr id="15" name="Text 13"/>
          <p:cNvSpPr/>
          <p:nvPr/>
        </p:nvSpPr>
        <p:spPr>
          <a:xfrm>
            <a:off x="496119" y="4029373"/>
            <a:ext cx="86089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ja-JP" altLang="en-US" sz="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今日は、その証明を積み重ねたんだ、と。</a:t>
            </a:r>
            <a:endParaRPr lang="ja-JP" sz="950" dirty="0"/>
          </a:p>
        </p:txBody>
      </p:sp>
      <p:sp>
        <p:nvSpPr>
          <p:cNvPr id="16" name="Shape 14"/>
          <p:cNvSpPr/>
          <p:nvPr/>
        </p:nvSpPr>
        <p:spPr>
          <a:xfrm>
            <a:off x="496119" y="4367361"/>
            <a:ext cx="1150293" cy="242739"/>
          </a:xfrm>
          <a:prstGeom prst="roundRect">
            <a:avLst>
              <a:gd name="adj" fmla="val 36794"/>
            </a:avLst>
          </a:prstGeom>
          <a:noFill/>
          <a:ln w="4763">
            <a:solidFill>
              <a:srgbClr val="438951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575295" y="4409331"/>
            <a:ext cx="1449139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ja-JP" altLang="en-US" sz="750" dirty="0">
                <a:solidFill>
                  <a:srgbClr val="438951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まちがいなく、今日も</a:t>
            </a:r>
            <a:endParaRPr lang="ja-JP" sz="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761628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ja-JP" altLang="en-US" sz="2400" dirty="0">
                <a:solidFill>
                  <a:srgbClr val="3B4540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小林道子という少女</a:t>
            </a:r>
            <a:endParaRPr lang="ja-JP" sz="2400" dirty="0"/>
          </a:p>
        </p:txBody>
      </p:sp>
      <p:sp>
        <p:nvSpPr>
          <p:cNvPr id="4" name="Shape 1"/>
          <p:cNvSpPr/>
          <p:nvPr/>
        </p:nvSpPr>
        <p:spPr>
          <a:xfrm>
            <a:off x="3835822" y="1335212"/>
            <a:ext cx="2388691" cy="3046586"/>
          </a:xfrm>
          <a:prstGeom prst="roundRect">
            <a:avLst>
              <a:gd name="adj" fmla="val 7478"/>
            </a:avLst>
          </a:prstGeom>
          <a:solidFill>
            <a:srgbClr val="438951"/>
          </a:solidFill>
          <a:ln/>
        </p:spPr>
      </p:sp>
      <p:sp>
        <p:nvSpPr>
          <p:cNvPr id="5" name="Text 2"/>
          <p:cNvSpPr/>
          <p:nvPr/>
        </p:nvSpPr>
        <p:spPr>
          <a:xfrm>
            <a:off x="3959796" y="1459185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ja-JP" altLang="en-US" sz="1200" dirty="0">
                <a:solidFill>
                  <a:srgbClr val="000000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外から見える道子</a:t>
            </a:r>
            <a:endParaRPr lang="ja-JP" sz="1200" dirty="0"/>
          </a:p>
        </p:txBody>
      </p:sp>
      <p:sp>
        <p:nvSpPr>
          <p:cNvPr id="6" name="Text 3"/>
          <p:cNvSpPr/>
          <p:nvPr/>
        </p:nvSpPr>
        <p:spPr>
          <a:xfrm>
            <a:off x="3959796" y="1777008"/>
            <a:ext cx="2140744" cy="13892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ja-JP" altLang="en-US" sz="9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細身で、黒髪をきちんと結んだ中学生。いつもまっすぐな目をしている。几帳面で、成績もよく、先生からの信頼も厚い。クラスでは「しっかり者」として通っている。制服の襟元はいつもきれいに整えられ、鞄の中は整理されている。</a:t>
            </a:r>
            <a:endParaRPr lang="ja-JP" sz="950" dirty="0"/>
          </a:p>
        </p:txBody>
      </p:sp>
      <p:sp>
        <p:nvSpPr>
          <p:cNvPr id="7" name="Text 4"/>
          <p:cNvSpPr/>
          <p:nvPr/>
        </p:nvSpPr>
        <p:spPr>
          <a:xfrm>
            <a:off x="6442546" y="1459185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ja-JP" altLang="en-US" sz="1200" dirty="0">
                <a:solidFill>
                  <a:srgbClr val="3B4540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内側で起きていること</a:t>
            </a:r>
            <a:endParaRPr lang="ja-JP" sz="1200" dirty="0"/>
          </a:p>
        </p:txBody>
      </p:sp>
      <p:sp>
        <p:nvSpPr>
          <p:cNvPr id="8" name="Text 5"/>
          <p:cNvSpPr/>
          <p:nvPr/>
        </p:nvSpPr>
        <p:spPr>
          <a:xfrm>
            <a:off x="6442546" y="1777008"/>
            <a:ext cx="2210098" cy="24931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spcAft>
                <a:spcPts val="850"/>
              </a:spcAft>
              <a:buNone/>
            </a:pPr>
            <a:r>
              <a:rPr lang="ja-JP" altLang="en-US" sz="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視線だけが、落ち着かない。心の中は「確認していないと、だめだ」という命令で満たされている。朝、戸締まり。電気。宿題。家族の名前を呼んだか。思い出そうとするほど、逆に霧の中へ引きずり込まれていく。終わりのないループが、道子の日常を静かに蝕んでいた。</a:t>
            </a:r>
            <a:endParaRPr lang="ja-JP" sz="950" dirty="0"/>
          </a:p>
          <a:p>
            <a:pPr algn="l" indent="0" marL="0">
              <a:lnSpc>
                <a:spcPct val="133000"/>
              </a:lnSpc>
              <a:buNone/>
            </a:pPr>
            <a:r>
              <a:rPr lang="ja-JP" altLang="en-US" sz="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それは意志の弱さではなかった。性格の欠陥でもなかった。ただ、脳が「安全」を求めすぎて、過剰に警報を鳴らし続けていただけだった。</a:t>
            </a:r>
            <a:endParaRPr lang="ja-JP" sz="9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2901" y="375865"/>
            <a:ext cx="3412927" cy="369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ja-JP" altLang="en-US" sz="2300" dirty="0">
                <a:solidFill>
                  <a:srgbClr val="3B4540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診察室へ</a:t>
            </a:r>
            <a:endParaRPr lang="ja-JP" sz="2300" dirty="0"/>
          </a:p>
        </p:txBody>
      </p:sp>
      <p:sp>
        <p:nvSpPr>
          <p:cNvPr id="3" name="Text 1"/>
          <p:cNvSpPr/>
          <p:nvPr/>
        </p:nvSpPr>
        <p:spPr>
          <a:xfrm>
            <a:off x="472901" y="1026988"/>
            <a:ext cx="1935063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ja-JP" altLang="en-US" sz="1150" dirty="0">
                <a:solidFill>
                  <a:srgbClr val="3B4540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受付の風景</a:t>
            </a:r>
            <a:endParaRPr lang="ja-JP" sz="1150" dirty="0"/>
          </a:p>
        </p:txBody>
      </p:sp>
      <p:sp>
        <p:nvSpPr>
          <p:cNvPr id="4" name="Text 2"/>
          <p:cNvSpPr/>
          <p:nvPr/>
        </p:nvSpPr>
        <p:spPr>
          <a:xfrm>
            <a:off x="472901" y="1324347"/>
            <a:ext cx="4379193" cy="1310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30000"/>
              </a:lnSpc>
              <a:spcAft>
                <a:spcPts val="750"/>
              </a:spcAft>
              <a:buNone/>
            </a:pPr>
            <a:r>
              <a:rPr lang="ja-JP" altLang="en-US" sz="9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「初診です。小林道子です」</a:t>
            </a:r>
            <a:endParaRPr lang="ja-JP" sz="900" dirty="0"/>
          </a:p>
          <a:p>
            <a:pPr algn="l" indent="0" marL="0">
              <a:lnSpc>
                <a:spcPct val="130000"/>
              </a:lnSpc>
              <a:spcAft>
                <a:spcPts val="750"/>
              </a:spcAft>
              <a:buNone/>
            </a:pPr>
            <a:r>
              <a:rPr lang="ja-JP" altLang="en-US" sz="9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受付の女性がにこりと笑う。道子は声が震えそうになるのを必死に抑え、カバンの中の紹介状を取り出した。受付票の名前を記入する指が、少しだけ忙しなく動く。</a:t>
            </a:r>
            <a:endParaRPr lang="ja-JP" sz="900" dirty="0"/>
          </a:p>
          <a:p>
            <a:pPr algn="l" indent="0" marL="0">
              <a:lnSpc>
                <a:spcPct val="130000"/>
              </a:lnSpc>
              <a:buNone/>
            </a:pPr>
            <a:r>
              <a:rPr lang="ja-JP" altLang="en-US" sz="9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待合室の椅子に座ると、目の前の壁にかけられた時計の秒針が妙にうるさく感じられた。秒ごとに「次は何を確認するべき？」という考えが押し寄せる。道子は唇をきゅっと結び、両手を膝の上に重ねた。</a:t>
            </a:r>
            <a:endParaRPr lang="ja-JP" sz="900" dirty="0"/>
          </a:p>
        </p:txBody>
      </p:sp>
      <p:sp>
        <p:nvSpPr>
          <p:cNvPr id="5" name="Shape 3"/>
          <p:cNvSpPr/>
          <p:nvPr/>
        </p:nvSpPr>
        <p:spPr>
          <a:xfrm>
            <a:off x="472901" y="2791495"/>
            <a:ext cx="4379193" cy="8855"/>
          </a:xfrm>
          <a:prstGeom prst="rect">
            <a:avLst/>
          </a:prstGeom>
          <a:solidFill>
            <a:srgbClr val="405449">
              <a:alpha val="50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472901" y="2956620"/>
            <a:ext cx="1935063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ja-JP" altLang="en-US" sz="1150" dirty="0">
                <a:solidFill>
                  <a:srgbClr val="3B4540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先生との対話</a:t>
            </a:r>
            <a:endParaRPr lang="ja-JP" sz="1150" dirty="0"/>
          </a:p>
        </p:txBody>
      </p:sp>
      <p:sp>
        <p:nvSpPr>
          <p:cNvPr id="7" name="Text 5"/>
          <p:cNvSpPr/>
          <p:nvPr/>
        </p:nvSpPr>
        <p:spPr>
          <a:xfrm>
            <a:off x="472901" y="3253978"/>
            <a:ext cx="4379193" cy="14122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30000"/>
              </a:lnSpc>
              <a:spcAft>
                <a:spcPts val="750"/>
              </a:spcAft>
              <a:buNone/>
            </a:pPr>
            <a:r>
              <a:rPr lang="ja-JP" altLang="en-US" sz="9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「今日はどうして来たの？　ゆっくりで大丈夫よ」</a:t>
            </a:r>
            <a:endParaRPr lang="ja-JP" sz="900" dirty="0"/>
          </a:p>
          <a:p>
            <a:pPr algn="l" indent="0" marL="0">
              <a:lnSpc>
                <a:spcPct val="130000"/>
              </a:lnSpc>
              <a:spcAft>
                <a:spcPts val="750"/>
              </a:spcAft>
              <a:buNone/>
            </a:pPr>
            <a:r>
              <a:rPr lang="ja-JP" altLang="en-US" sz="9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診察室に呼ばれた道子に、先生は穏やかに言った。白衣の袖口がきちんとしていて、声も急がせない。</a:t>
            </a:r>
            <a:endParaRPr lang="ja-JP" sz="900" dirty="0"/>
          </a:p>
          <a:p>
            <a:pPr algn="l" indent="0" marL="0">
              <a:lnSpc>
                <a:spcPct val="130000"/>
              </a:lnSpc>
              <a:spcAft>
                <a:spcPts val="750"/>
              </a:spcAft>
              <a:buNone/>
            </a:pPr>
            <a:r>
              <a:rPr lang="ja-JP" altLang="en-US" sz="9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「何度も確認しないと、怖くて……。電気が消えてないとか、鍵が閉まってないとか。確かめてるのに、また不安が戻ってくるんです」</a:t>
            </a:r>
            <a:endParaRPr lang="ja-JP" sz="900" dirty="0"/>
          </a:p>
          <a:p>
            <a:pPr algn="l" indent="0" marL="0">
              <a:lnSpc>
                <a:spcPct val="130000"/>
              </a:lnSpc>
              <a:buNone/>
            </a:pPr>
            <a:r>
              <a:rPr lang="ja-JP" altLang="en-US" sz="9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道子はその「戻ってくる」という感覚だけを言葉にできた。嘘のない本音だった。</a:t>
            </a:r>
            <a:endParaRPr lang="ja-JP" sz="900" dirty="0"/>
          </a:p>
        </p:txBody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45286" y="1041053"/>
            <a:ext cx="3530501" cy="353050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783059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ja-JP" altLang="en-US" sz="2400" dirty="0">
                <a:solidFill>
                  <a:srgbClr val="3B4540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強迫性障害という名前</a:t>
            </a:r>
            <a:endParaRPr lang="ja-JP" sz="2400" dirty="0"/>
          </a:p>
        </p:txBody>
      </p:sp>
      <p:sp>
        <p:nvSpPr>
          <p:cNvPr id="3" name="Text 1"/>
          <p:cNvSpPr/>
          <p:nvPr/>
        </p:nvSpPr>
        <p:spPr>
          <a:xfrm>
            <a:off x="496119" y="1418630"/>
            <a:ext cx="86089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ja-JP" altLang="en-US" sz="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先生は小さく頷き、メモを取る。そして、道子にゆっくりと語り始めた。</a:t>
            </a:r>
            <a:endParaRPr lang="ja-JP" sz="9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81831" y="1756618"/>
            <a:ext cx="2648843" cy="260382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77242" y="1894880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ja-JP" altLang="en-US" sz="1200" dirty="0">
                <a:solidFill>
                  <a:srgbClr val="405449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症状の正体</a:t>
            </a:r>
            <a:endParaRPr lang="ja-JP" sz="1200" dirty="0"/>
          </a:p>
        </p:txBody>
      </p:sp>
      <p:sp>
        <p:nvSpPr>
          <p:cNvPr id="6" name="Text 3"/>
          <p:cNvSpPr/>
          <p:nvPr/>
        </p:nvSpPr>
        <p:spPr>
          <a:xfrm>
            <a:off x="677242" y="2163142"/>
            <a:ext cx="2315170" cy="205903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spcAft>
                <a:spcPts val="550"/>
              </a:spcAft>
              <a:buNone/>
            </a:pPr>
            <a:r>
              <a:rPr lang="ja-JP" altLang="en-US" sz="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「強迫性障害の症状ですね。頭の中の"絶対に起きないで"という不安が、何度も同じ場所を叩いてしまう。道子さんは間違っているんじゃない。脳が安全確認を過剰に回してしまっている」</a:t>
            </a:r>
            <a:endParaRPr lang="ja-JP" sz="950" dirty="0"/>
          </a:p>
          <a:p>
            <a:pPr algn="l" indent="0" marL="0">
              <a:lnSpc>
                <a:spcPct val="133000"/>
              </a:lnSpc>
              <a:buNone/>
            </a:pPr>
            <a:r>
              <a:rPr lang="ja-JP" altLang="en-US" sz="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説明を聞いている間、道子の肩がほんの少しだけ下がった。「原因が自分の性格の弱さじゃない」と言われた気がしたからだ。けれど同時に、治療が必要だという現実も胸に落ちてくる。</a:t>
            </a:r>
            <a:endParaRPr lang="ja-JP" sz="9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40360" y="1756618"/>
            <a:ext cx="2648917" cy="260382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435772" y="1894880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ja-JP" altLang="en-US" sz="1200" dirty="0">
                <a:solidFill>
                  <a:srgbClr val="405449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強迫観念と強迫行為</a:t>
            </a:r>
            <a:endParaRPr lang="ja-JP" sz="1200" dirty="0"/>
          </a:p>
        </p:txBody>
      </p:sp>
      <p:sp>
        <p:nvSpPr>
          <p:cNvPr id="9" name="Text 5"/>
          <p:cNvSpPr/>
          <p:nvPr/>
        </p:nvSpPr>
        <p:spPr>
          <a:xfrm>
            <a:off x="3435772" y="2163142"/>
            <a:ext cx="2315245" cy="198462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ja-JP" altLang="en-US" sz="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強迫性障害は、大きく二つの要素から成り立っている。</a:t>
            </a:r>
            <a:pPr algn="l" indent="0" marL="0">
              <a:lnSpc>
                <a:spcPct val="133000"/>
              </a:lnSpc>
              <a:buNone/>
            </a:pPr>
            <a:r>
              <a:rPr lang="zh-CN" altLang="en-US" sz="9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強迫観念</a:t>
            </a:r>
            <a:pPr algn="l" indent="0" marL="0">
              <a:lnSpc>
                <a:spcPct val="133000"/>
              </a:lnSpc>
              <a:buNone/>
            </a:pPr>
            <a:r>
              <a:rPr lang="ja-JP" altLang="en-US" sz="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——「鍵を閉め忘れたかもしれない」「電気がついたままかもしれない」といった、繰り返し浮かぶ不安な思考。そして</a:t>
            </a:r>
            <a:pPr algn="l" indent="0" marL="0">
              <a:lnSpc>
                <a:spcPct val="133000"/>
              </a:lnSpc>
              <a:buNone/>
            </a:pPr>
            <a:r>
              <a:rPr lang="zh-CN" altLang="en-US" sz="9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強迫行為</a:t>
            </a:r>
            <a:pPr algn="l" indent="0" marL="0">
              <a:lnSpc>
                <a:spcPct val="133000"/>
              </a:lnSpc>
              <a:buNone/>
            </a:pPr>
            <a:r>
              <a:rPr lang="ja-JP" altLang="en-US" sz="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——その不安を打ち消すために行う確認や儀式。確認すれば一時的に安心できる。しかしその安心は長続きせず、また不安が戻ってくる。このループが、日常生活を静かに蝕んでいく。</a:t>
            </a:r>
            <a:endParaRPr lang="ja-JP" sz="9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98964" y="1756618"/>
            <a:ext cx="2648843" cy="2603822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194375" y="1894880"/>
            <a:ext cx="1695748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ja-JP" altLang="en-US" sz="1200" dirty="0">
                <a:solidFill>
                  <a:srgbClr val="405449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「脳の癖」として捉える</a:t>
            </a:r>
            <a:endParaRPr lang="ja-JP" sz="1200" dirty="0"/>
          </a:p>
        </p:txBody>
      </p:sp>
      <p:sp>
        <p:nvSpPr>
          <p:cNvPr id="12" name="Text 7"/>
          <p:cNvSpPr/>
          <p:nvPr/>
        </p:nvSpPr>
        <p:spPr>
          <a:xfrm>
            <a:off x="6194375" y="2163142"/>
            <a:ext cx="2315170" cy="11907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ja-JP" altLang="en-US" sz="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これは意志の問題ではない。性格の欠陥でもない。脳内の神経回路が、安全信号を過剰に発信してしまっている状態だ。適切な治療によって、その回路は変化できる。道子は初めて、自分の苦しみに「名前」がついたことを実感した。</a:t>
            </a:r>
            <a:endParaRPr lang="ja-JP" sz="9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391269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ja-JP" altLang="en-US" sz="2400" dirty="0">
                <a:solidFill>
                  <a:srgbClr val="3B4540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治療の始まり</a:t>
            </a:r>
            <a:endParaRPr lang="ja-JP" sz="2400" dirty="0"/>
          </a:p>
        </p:txBody>
      </p:sp>
      <p:sp>
        <p:nvSpPr>
          <p:cNvPr id="3" name="Text 1"/>
          <p:cNvSpPr/>
          <p:nvPr/>
        </p:nvSpPr>
        <p:spPr>
          <a:xfrm>
            <a:off x="496119" y="1088827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ja-JP" altLang="en-US" sz="1200" dirty="0">
                <a:solidFill>
                  <a:srgbClr val="3B4540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段階的なアプローチ</a:t>
            </a:r>
            <a:endParaRPr lang="ja-JP" sz="1200" dirty="0"/>
          </a:p>
        </p:txBody>
      </p:sp>
      <p:sp>
        <p:nvSpPr>
          <p:cNvPr id="4" name="Text 2"/>
          <p:cNvSpPr/>
          <p:nvPr/>
        </p:nvSpPr>
        <p:spPr>
          <a:xfrm>
            <a:off x="496119" y="1406649"/>
            <a:ext cx="3924598" cy="7070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spcAft>
                <a:spcPts val="850"/>
              </a:spcAft>
              <a:buNone/>
            </a:pPr>
            <a:r>
              <a:rPr lang="ja-JP" altLang="en-US" sz="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「治療は、まず段階を作りましょう。薬で土台を整えて、次に暴露反応妨害法で慣らしていく」</a:t>
            </a:r>
            <a:endParaRPr lang="ja-JP" sz="950" dirty="0"/>
          </a:p>
          <a:p>
            <a:pPr algn="l" indent="0" marL="0">
              <a:lnSpc>
                <a:spcPct val="133000"/>
              </a:lnSpc>
              <a:buNone/>
            </a:pPr>
            <a:r>
              <a:rPr lang="ja-JP" altLang="en-US" sz="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先生は「暴露反応妨害法」という言葉を、ゆっくりと噛み砕いた。</a:t>
            </a:r>
            <a:endParaRPr lang="ja-JP" sz="950" dirty="0"/>
          </a:p>
        </p:txBody>
      </p:sp>
      <p:sp>
        <p:nvSpPr>
          <p:cNvPr id="5" name="Shape 3"/>
          <p:cNvSpPr/>
          <p:nvPr/>
        </p:nvSpPr>
        <p:spPr>
          <a:xfrm>
            <a:off x="496119" y="2253183"/>
            <a:ext cx="1900312" cy="764232"/>
          </a:xfrm>
          <a:prstGeom prst="roundRect">
            <a:avLst>
              <a:gd name="adj" fmla="val 14608"/>
            </a:avLst>
          </a:prstGeom>
          <a:solidFill>
            <a:srgbClr val="E8F3E8"/>
          </a:solidFill>
          <a:ln/>
        </p:spPr>
      </p:sp>
      <p:sp>
        <p:nvSpPr>
          <p:cNvPr id="6" name="Text 4"/>
          <p:cNvSpPr/>
          <p:nvPr/>
        </p:nvSpPr>
        <p:spPr>
          <a:xfrm>
            <a:off x="620092" y="2377157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zh-CN" altLang="en-US" sz="1200" dirty="0">
                <a:solidFill>
                  <a:srgbClr val="405449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① 暴露</a:t>
            </a:r>
            <a:endParaRPr lang="zh-CN" sz="1200" dirty="0"/>
          </a:p>
        </p:txBody>
      </p:sp>
      <p:sp>
        <p:nvSpPr>
          <p:cNvPr id="7" name="Text 5"/>
          <p:cNvSpPr/>
          <p:nvPr/>
        </p:nvSpPr>
        <p:spPr>
          <a:xfrm>
            <a:off x="620092" y="2694980"/>
            <a:ext cx="1652364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ja-JP" altLang="en-US" sz="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不安の種に触れる</a:t>
            </a:r>
            <a:endParaRPr lang="ja-JP" sz="950" dirty="0"/>
          </a:p>
        </p:txBody>
      </p:sp>
      <p:sp>
        <p:nvSpPr>
          <p:cNvPr id="8" name="Shape 6"/>
          <p:cNvSpPr/>
          <p:nvPr/>
        </p:nvSpPr>
        <p:spPr>
          <a:xfrm>
            <a:off x="2520404" y="2253183"/>
            <a:ext cx="1900312" cy="764232"/>
          </a:xfrm>
          <a:prstGeom prst="roundRect">
            <a:avLst>
              <a:gd name="adj" fmla="val 14608"/>
            </a:avLst>
          </a:prstGeom>
          <a:solidFill>
            <a:srgbClr val="E8F3E8"/>
          </a:solidFill>
          <a:ln/>
        </p:spPr>
      </p:sp>
      <p:sp>
        <p:nvSpPr>
          <p:cNvPr id="9" name="Text 7"/>
          <p:cNvSpPr/>
          <p:nvPr/>
        </p:nvSpPr>
        <p:spPr>
          <a:xfrm>
            <a:off x="2644378" y="2377157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zh-CN" altLang="en-US" sz="1200" dirty="0">
                <a:solidFill>
                  <a:srgbClr val="405449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② 反応妨害</a:t>
            </a:r>
            <a:endParaRPr lang="zh-CN" sz="1200" dirty="0"/>
          </a:p>
        </p:txBody>
      </p:sp>
      <p:sp>
        <p:nvSpPr>
          <p:cNvPr id="10" name="Text 8"/>
          <p:cNvSpPr/>
          <p:nvPr/>
        </p:nvSpPr>
        <p:spPr>
          <a:xfrm>
            <a:off x="2644378" y="2694980"/>
            <a:ext cx="1652364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ja-JP" altLang="en-US" sz="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いつもの儀式を我慢する</a:t>
            </a:r>
            <a:endParaRPr lang="ja-JP" sz="950" dirty="0"/>
          </a:p>
        </p:txBody>
      </p:sp>
      <p:sp>
        <p:nvSpPr>
          <p:cNvPr id="11" name="Shape 9"/>
          <p:cNvSpPr/>
          <p:nvPr/>
        </p:nvSpPr>
        <p:spPr>
          <a:xfrm>
            <a:off x="496119" y="3141390"/>
            <a:ext cx="3924598" cy="764232"/>
          </a:xfrm>
          <a:prstGeom prst="roundRect">
            <a:avLst>
              <a:gd name="adj" fmla="val 14608"/>
            </a:avLst>
          </a:prstGeom>
          <a:solidFill>
            <a:srgbClr val="E8F3E8"/>
          </a:solidFill>
          <a:ln/>
        </p:spPr>
      </p:sp>
      <p:sp>
        <p:nvSpPr>
          <p:cNvPr id="12" name="Text 10"/>
          <p:cNvSpPr/>
          <p:nvPr/>
        </p:nvSpPr>
        <p:spPr>
          <a:xfrm>
            <a:off x="620092" y="3265363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ja-JP" altLang="en-US" sz="1200" dirty="0">
                <a:solidFill>
                  <a:srgbClr val="405449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③ 慣れ</a:t>
            </a:r>
            <a:endParaRPr lang="ja-JP" sz="1200" dirty="0"/>
          </a:p>
        </p:txBody>
      </p:sp>
      <p:sp>
        <p:nvSpPr>
          <p:cNvPr id="13" name="Text 11"/>
          <p:cNvSpPr/>
          <p:nvPr/>
        </p:nvSpPr>
        <p:spPr>
          <a:xfrm>
            <a:off x="620092" y="3583186"/>
            <a:ext cx="367665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ja-JP" altLang="en-US" sz="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不安が自然に下がるのを待つ</a:t>
            </a:r>
            <a:endParaRPr lang="ja-JP" sz="950" dirty="0"/>
          </a:p>
        </p:txBody>
      </p:sp>
      <p:sp>
        <p:nvSpPr>
          <p:cNvPr id="14" name="Text 12"/>
          <p:cNvSpPr/>
          <p:nvPr/>
        </p:nvSpPr>
        <p:spPr>
          <a:xfrm>
            <a:off x="496119" y="4045148"/>
            <a:ext cx="3924598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ja-JP" altLang="en-US" sz="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道子は喉の奥が熱くなるのを感じながら、「できます」と答えた。できるかどうかは分からない。それでも、「やらないでいるほうが怖い」からだ。</a:t>
            </a:r>
            <a:endParaRPr lang="ja-JP" sz="950" dirty="0"/>
          </a:p>
        </p:txBody>
      </p:sp>
      <p:sp>
        <p:nvSpPr>
          <p:cNvPr id="15" name="Shape 13"/>
          <p:cNvSpPr/>
          <p:nvPr/>
        </p:nvSpPr>
        <p:spPr>
          <a:xfrm>
            <a:off x="4638749" y="964853"/>
            <a:ext cx="4103191" cy="3787304"/>
          </a:xfrm>
          <a:prstGeom prst="roundRect">
            <a:avLst>
              <a:gd name="adj" fmla="val 4716"/>
            </a:avLst>
          </a:prstGeom>
          <a:solidFill>
            <a:srgbClr val="DFEEE2"/>
          </a:solidFill>
          <a:ln/>
        </p:spPr>
      </p:sp>
      <p:sp>
        <p:nvSpPr>
          <p:cNvPr id="16" name="Text 14"/>
          <p:cNvSpPr/>
          <p:nvPr/>
        </p:nvSpPr>
        <p:spPr>
          <a:xfrm>
            <a:off x="4762723" y="1088827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zh-CN" altLang="en-US" sz="1200" dirty="0">
                <a:solidFill>
                  <a:srgbClr val="3B4540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薬物療法：SSRI</a:t>
            </a:r>
            <a:endParaRPr lang="zh-CN" sz="1200" dirty="0"/>
          </a:p>
        </p:txBody>
      </p:sp>
      <p:sp>
        <p:nvSpPr>
          <p:cNvPr id="17" name="Text 15"/>
          <p:cNvSpPr/>
          <p:nvPr/>
        </p:nvSpPr>
        <p:spPr>
          <a:xfrm>
            <a:off x="4762723" y="1406649"/>
            <a:ext cx="3855244" cy="18109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spcAft>
                <a:spcPts val="850"/>
              </a:spcAft>
              <a:buNone/>
            </a:pPr>
            <a:r>
              <a:rPr lang="ja-JP" altLang="en-US" sz="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その日、道子は薬をもらった。SSRI——選択的セロトニン再取り込み阻害薬。初めて聞く名前だった。</a:t>
            </a:r>
            <a:endParaRPr lang="ja-JP" sz="950" dirty="0"/>
          </a:p>
          <a:p>
            <a:pPr algn="l" indent="0" marL="0">
              <a:lnSpc>
                <a:spcPct val="133000"/>
              </a:lnSpc>
              <a:spcAft>
                <a:spcPts val="850"/>
              </a:spcAft>
              <a:buNone/>
            </a:pPr>
            <a:r>
              <a:rPr lang="ja-JP" altLang="en-US" sz="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先生が説明する。「最初は効き目が穏やかで、でも不安の波を小さくしていきます。即効性はありませんが、続けることで脳のバランスが整っていきます」</a:t>
            </a:r>
            <a:endParaRPr lang="ja-JP" sz="950" dirty="0"/>
          </a:p>
          <a:p>
            <a:pPr algn="l" indent="0" marL="0">
              <a:lnSpc>
                <a:spcPct val="133000"/>
              </a:lnSpc>
              <a:buNone/>
            </a:pPr>
            <a:r>
              <a:rPr lang="ja-JP" altLang="en-US" sz="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飲み方の説明を受け、薬袋を抱えると、体が少しだけ軽くなった気がした。それは魔法のような変化ではなかった。けれど、「ひとりじゃない」という感覚が、確かに胸の奥に生まれていた。</a:t>
            </a:r>
            <a:endParaRPr lang="ja-JP" sz="950" dirty="0"/>
          </a:p>
        </p:txBody>
      </p:sp>
      <p:sp>
        <p:nvSpPr>
          <p:cNvPr id="18" name="Shape 16"/>
          <p:cNvSpPr/>
          <p:nvPr/>
        </p:nvSpPr>
        <p:spPr>
          <a:xfrm>
            <a:off x="4762723" y="3357116"/>
            <a:ext cx="3855244" cy="880542"/>
          </a:xfrm>
          <a:prstGeom prst="roundRect">
            <a:avLst>
              <a:gd name="adj" fmla="val 12679"/>
            </a:avLst>
          </a:prstGeom>
          <a:solidFill>
            <a:srgbClr val="B6D6FC"/>
          </a:solidFill>
          <a:ln/>
        </p:spPr>
      </p:sp>
      <p:pic>
        <p:nvPicPr>
          <p:cNvPr id="1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86697" y="3536900"/>
            <a:ext cx="155004" cy="123974"/>
          </a:xfrm>
          <a:prstGeom prst="rect">
            <a:avLst/>
          </a:prstGeom>
        </p:spPr>
      </p:pic>
      <p:sp>
        <p:nvSpPr>
          <p:cNvPr id="20" name="Text 17"/>
          <p:cNvSpPr/>
          <p:nvPr/>
        </p:nvSpPr>
        <p:spPr>
          <a:xfrm>
            <a:off x="5165675" y="3499693"/>
            <a:ext cx="3328318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ja-JP" altLang="en-US" sz="9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SSRIは即効性のある薬ではありません。効果を実感できるまで通常2〜4週間かかります。焦らず続けることが大切です。</a:t>
            </a:r>
            <a:endParaRPr lang="ja-JP" sz="9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1083320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ja-JP" altLang="en-US" sz="2400" dirty="0">
                <a:solidFill>
                  <a:srgbClr val="3B4540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翌朝、玄関の前で</a:t>
            </a:r>
            <a:endParaRPr lang="ja-JP" sz="2400" dirty="0"/>
          </a:p>
        </p:txBody>
      </p:sp>
      <p:sp>
        <p:nvSpPr>
          <p:cNvPr id="4" name="Text 1"/>
          <p:cNvSpPr/>
          <p:nvPr/>
        </p:nvSpPr>
        <p:spPr>
          <a:xfrm>
            <a:off x="3925119" y="1656904"/>
            <a:ext cx="4722763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ja-JP" altLang="en-US" sz="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翌朝。道子はいつもより少しだけ早く起き、洗面所へ向かった。鏡の前で、目が少しだけ丸くなる。「今日も鍵を確かめなきゃ」——その声が頭の中で走り出す。けれど道子は、まず薬を飲み、深呼吸をして、心の中で先生の言葉を思い出した。</a:t>
            </a:r>
            <a:endParaRPr lang="ja-JP" sz="950" dirty="0"/>
          </a:p>
        </p:txBody>
      </p:sp>
      <p:sp>
        <p:nvSpPr>
          <p:cNvPr id="5" name="Text 2"/>
          <p:cNvSpPr/>
          <p:nvPr/>
        </p:nvSpPr>
        <p:spPr>
          <a:xfrm>
            <a:off x="4111154" y="2391817"/>
            <a:ext cx="4993928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ja-JP" altLang="en-US" sz="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「暴露。反応を妨害。」</a:t>
            </a:r>
            <a:endParaRPr lang="ja-JP" sz="950" dirty="0"/>
          </a:p>
        </p:txBody>
      </p:sp>
      <p:sp>
        <p:nvSpPr>
          <p:cNvPr id="6" name="Text 3"/>
          <p:cNvSpPr/>
          <p:nvPr/>
        </p:nvSpPr>
        <p:spPr>
          <a:xfrm>
            <a:off x="3925119" y="2729805"/>
            <a:ext cx="4722763" cy="13303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spcAft>
                <a:spcPts val="1050"/>
              </a:spcAft>
              <a:buNone/>
            </a:pPr>
            <a:r>
              <a:rPr lang="ja-JP" altLang="en-US" sz="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玄関を開けたあと、もう一度鍵を確かめたい衝動が立ち上がる。手が勝手に鍵穴へ伸びる。でも道子はぐっと止めた。心臓がどきどきする。「不安が100なら、今は70くらい。いま、下がり始めるのを待つ」と思うのが精一杯だった。</a:t>
            </a:r>
            <a:endParaRPr lang="ja-JP" sz="950" dirty="0"/>
          </a:p>
          <a:p>
            <a:pPr algn="l" indent="0" marL="0">
              <a:lnSpc>
                <a:spcPct val="133000"/>
              </a:lnSpc>
              <a:buNone/>
            </a:pPr>
            <a:r>
              <a:rPr lang="ja-JP" altLang="en-US" sz="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道子はそのまま靴を履いて、部屋へ戻った。数分後、不安は完全に消えなかった。それでも、波が少しだけ細くなった。胸の奥が、少しだけ"余白"を持つ。それは小さな勝利だった。誰にも見えない、道子だけの勝利。</a:t>
            </a:r>
            <a:endParaRPr lang="ja-JP" sz="9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8379" y="422151"/>
            <a:ext cx="3509888" cy="381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ja-JP" altLang="en-US" sz="2400" dirty="0">
                <a:solidFill>
                  <a:srgbClr val="3B4540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学校での、静かな変化</a:t>
            </a:r>
            <a:endParaRPr lang="ja-JP" sz="2400" dirty="0"/>
          </a:p>
        </p:txBody>
      </p:sp>
      <p:sp>
        <p:nvSpPr>
          <p:cNvPr id="3" name="Text 1"/>
          <p:cNvSpPr/>
          <p:nvPr/>
        </p:nvSpPr>
        <p:spPr>
          <a:xfrm>
            <a:off x="488379" y="1104081"/>
            <a:ext cx="1983507" cy="190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ja-JP" altLang="en-US" sz="1200" dirty="0">
                <a:solidFill>
                  <a:srgbClr val="3B4540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以前の道子</a:t>
            </a:r>
            <a:endParaRPr lang="ja-JP" sz="1200" dirty="0"/>
          </a:p>
        </p:txBody>
      </p:sp>
      <p:sp>
        <p:nvSpPr>
          <p:cNvPr id="4" name="Text 2"/>
          <p:cNvSpPr/>
          <p:nvPr/>
        </p:nvSpPr>
        <p:spPr>
          <a:xfrm>
            <a:off x="488379" y="1414983"/>
            <a:ext cx="3934718" cy="9692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2000"/>
              </a:lnSpc>
              <a:buNone/>
            </a:pPr>
            <a:r>
              <a:rPr lang="ja-JP" altLang="en-US" sz="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前までは、休み時間のたびにトイレへ行って、手を何度も洗い直していた。手が冷たくなるまでやめられない。「やめたら何か起きる」という確信が、道子の行動を支配していた。休み時間の大半が、その儀式に消えていた。友達との会話も、心から楽しめない。常に頭の中で「確認リスト」が回り続けていた。</a:t>
            </a:r>
            <a:endParaRPr lang="ja-JP" sz="950" dirty="0"/>
          </a:p>
        </p:txBody>
      </p:sp>
      <p:sp>
        <p:nvSpPr>
          <p:cNvPr id="5" name="Shape 3"/>
          <p:cNvSpPr/>
          <p:nvPr/>
        </p:nvSpPr>
        <p:spPr>
          <a:xfrm>
            <a:off x="4637782" y="983903"/>
            <a:ext cx="4110484" cy="2802062"/>
          </a:xfrm>
          <a:prstGeom prst="roundRect">
            <a:avLst>
              <a:gd name="adj" fmla="val 6275"/>
            </a:avLst>
          </a:prstGeom>
          <a:solidFill>
            <a:srgbClr val="4A644E"/>
          </a:solidFill>
          <a:ln/>
        </p:spPr>
      </p:sp>
      <p:sp>
        <p:nvSpPr>
          <p:cNvPr id="6" name="Text 4"/>
          <p:cNvSpPr/>
          <p:nvPr/>
        </p:nvSpPr>
        <p:spPr>
          <a:xfrm>
            <a:off x="4759821" y="1104081"/>
            <a:ext cx="1983507" cy="190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ja-JP" altLang="en-US" sz="1200" dirty="0">
                <a:solidFill>
                  <a:srgbClr val="FFFFFF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今の道子</a:t>
            </a:r>
            <a:endParaRPr lang="ja-JP" sz="1200" dirty="0"/>
          </a:p>
        </p:txBody>
      </p:sp>
      <p:sp>
        <p:nvSpPr>
          <p:cNvPr id="7" name="Text 5"/>
          <p:cNvSpPr/>
          <p:nvPr/>
        </p:nvSpPr>
        <p:spPr>
          <a:xfrm>
            <a:off x="4759821" y="1414983"/>
            <a:ext cx="3866406" cy="22628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2000"/>
              </a:lnSpc>
              <a:spcAft>
                <a:spcPts val="850"/>
              </a:spcAft>
              <a:buNone/>
            </a:pPr>
            <a:r>
              <a:rPr lang="ja-JP" altLang="en-US" sz="9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けれど今は、「やめたら何か起きる」という確信が、以前よりほどけていくのを感じた。手の洗い方を意識的に減らしてみる。不安は上がる。でも、下がってくることも分かってきた。完全に消えるわけではない。ただ、波の高さが変わってきた。</a:t>
            </a:r>
            <a:endParaRPr lang="ja-JP" sz="950" dirty="0"/>
          </a:p>
          <a:p>
            <a:pPr algn="l" indent="0" marL="0">
              <a:lnSpc>
                <a:spcPct val="132000"/>
              </a:lnSpc>
              <a:spcAft>
                <a:spcPts val="850"/>
              </a:spcAft>
              <a:buNone/>
            </a:pPr>
            <a:r>
              <a:rPr lang="ja-JP" altLang="en-US" sz="9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友達の彩花が昼休みに隣の席を叩いた。栗色の髪を揺らしながら、明るく笑う。</a:t>
            </a:r>
            <a:endParaRPr lang="ja-JP" sz="950" dirty="0"/>
          </a:p>
          <a:p>
            <a:pPr algn="l" indent="0" marL="0">
              <a:lnSpc>
                <a:spcPct val="132000"/>
              </a:lnSpc>
              <a:spcAft>
                <a:spcPts val="850"/>
              </a:spcAft>
              <a:buNone/>
            </a:pPr>
            <a:r>
              <a:rPr lang="ja-JP" altLang="en-US" sz="9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「道子、これ一緒に食べよ。クラスのパン屋さん、今日新作らしい！」</a:t>
            </a:r>
            <a:endParaRPr lang="ja-JP" sz="950" dirty="0"/>
          </a:p>
          <a:p>
            <a:pPr algn="l" indent="0" marL="0">
              <a:lnSpc>
                <a:spcPct val="132000"/>
              </a:lnSpc>
              <a:buNone/>
            </a:pPr>
            <a:r>
              <a:rPr lang="ja-JP" altLang="en-US" sz="9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道子は少し遅れて笑った。「うん」と返事をし、パンの袋を受け取る。手が勝手に動きそうになるのを抑え、パンをかじった。あれこれ考える間もなく、味が舌に広がる。甘い。しょっぱい。温かい。</a:t>
            </a:r>
            <a:endParaRPr lang="ja-JP" sz="950" dirty="0"/>
          </a:p>
        </p:txBody>
      </p:sp>
      <p:sp>
        <p:nvSpPr>
          <p:cNvPr id="8" name="Shape 6"/>
          <p:cNvSpPr/>
          <p:nvPr/>
        </p:nvSpPr>
        <p:spPr>
          <a:xfrm>
            <a:off x="488379" y="3921175"/>
            <a:ext cx="8167241" cy="664964"/>
          </a:xfrm>
          <a:prstGeom prst="roundRect">
            <a:avLst>
              <a:gd name="adj" fmla="val 16527"/>
            </a:avLst>
          </a:prstGeom>
          <a:solidFill>
            <a:srgbClr val="CCE6D1"/>
          </a:solidFill>
          <a:ln/>
        </p:spPr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0419" y="4095527"/>
            <a:ext cx="152623" cy="122039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885081" y="4059808"/>
            <a:ext cx="7648501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2000"/>
              </a:lnSpc>
              <a:buNone/>
            </a:pPr>
            <a:r>
              <a:rPr lang="ja-JP" altLang="en-US" sz="9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その日、道子の頭の中の不安は一回も"消えた"わけじゃない。でも、勝手に暴走するスピードが遅い。追いかけなくていい時間が増えていく。</a:t>
            </a:r>
            <a:endParaRPr lang="ja-JP" sz="9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18654" y="496788"/>
            <a:ext cx="3073747" cy="3270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zh-CN" altLang="en-US" sz="2050" dirty="0">
                <a:solidFill>
                  <a:srgbClr val="3B4540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数週間後、受診日</a:t>
            </a:r>
            <a:endParaRPr lang="zh-CN" sz="2050" dirty="0"/>
          </a:p>
        </p:txBody>
      </p:sp>
      <p:sp>
        <p:nvSpPr>
          <p:cNvPr id="4" name="Text 1"/>
          <p:cNvSpPr/>
          <p:nvPr/>
        </p:nvSpPr>
        <p:spPr>
          <a:xfrm>
            <a:off x="418654" y="956295"/>
            <a:ext cx="4877693" cy="4632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3000"/>
              </a:lnSpc>
              <a:buNone/>
            </a:pPr>
            <a:r>
              <a:rPr lang="ja-JP" altLang="en-US" sz="8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数週間が過ぎ、道子は受診日を迎えた。薬を続け、課題のやり方も少しずつ調整していた。例えば「電気が消えているか」の確認を、時間の制限つきで減らす。例えば「同じ考えが浮かんだら、反応せずに呼吸だけする」。</a:t>
            </a:r>
            <a:endParaRPr lang="ja-JP" sz="800" dirty="0"/>
          </a:p>
        </p:txBody>
      </p:sp>
      <p:sp>
        <p:nvSpPr>
          <p:cNvPr id="5" name="Shape 2"/>
          <p:cNvSpPr/>
          <p:nvPr/>
        </p:nvSpPr>
        <p:spPr>
          <a:xfrm>
            <a:off x="536377" y="1518865"/>
            <a:ext cx="14288" cy="2311450"/>
          </a:xfrm>
          <a:prstGeom prst="roundRect">
            <a:avLst>
              <a:gd name="adj" fmla="val 659281"/>
            </a:avLst>
          </a:prstGeom>
          <a:solidFill>
            <a:srgbClr val="CED9CE"/>
          </a:solidFill>
          <a:ln/>
        </p:spPr>
      </p:sp>
      <p:sp>
        <p:nvSpPr>
          <p:cNvPr id="6" name="Shape 3"/>
          <p:cNvSpPr/>
          <p:nvPr/>
        </p:nvSpPr>
        <p:spPr>
          <a:xfrm>
            <a:off x="639812" y="1629445"/>
            <a:ext cx="313953" cy="14288"/>
          </a:xfrm>
          <a:prstGeom prst="roundRect">
            <a:avLst>
              <a:gd name="adj" fmla="val 659281"/>
            </a:avLst>
          </a:prstGeom>
          <a:solidFill>
            <a:srgbClr val="CED9CE"/>
          </a:solidFill>
          <a:ln/>
        </p:spPr>
      </p:sp>
      <p:sp>
        <p:nvSpPr>
          <p:cNvPr id="7" name="Shape 4"/>
          <p:cNvSpPr/>
          <p:nvPr/>
        </p:nvSpPr>
        <p:spPr>
          <a:xfrm>
            <a:off x="418654" y="1518865"/>
            <a:ext cx="235446" cy="235446"/>
          </a:xfrm>
          <a:prstGeom prst="roundRect">
            <a:avLst>
              <a:gd name="adj" fmla="val 40008"/>
            </a:avLst>
          </a:prstGeom>
          <a:solidFill>
            <a:srgbClr val="E8F3E8"/>
          </a:solidFill>
          <a:ln/>
        </p:spPr>
      </p:sp>
      <p:sp>
        <p:nvSpPr>
          <p:cNvPr id="8" name="Text 5"/>
          <p:cNvSpPr/>
          <p:nvPr/>
        </p:nvSpPr>
        <p:spPr>
          <a:xfrm>
            <a:off x="457907" y="1538474"/>
            <a:ext cx="156939" cy="19623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200" dirty="0">
                <a:solidFill>
                  <a:srgbClr val="405449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1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1059656" y="1554807"/>
            <a:ext cx="1308274" cy="16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zh-CN" altLang="en-US" sz="1000" dirty="0">
                <a:solidFill>
                  <a:srgbClr val="405449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第1週</a:t>
            </a:r>
            <a:endParaRPr lang="zh-CN" sz="1000" dirty="0"/>
          </a:p>
        </p:txBody>
      </p:sp>
      <p:sp>
        <p:nvSpPr>
          <p:cNvPr id="10" name="Text 7"/>
          <p:cNvSpPr/>
          <p:nvPr/>
        </p:nvSpPr>
        <p:spPr>
          <a:xfrm>
            <a:off x="1059656" y="1771278"/>
            <a:ext cx="4236690" cy="1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ja-JP" altLang="en-US" sz="8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薬を飲み始める。即効性はないが、「治療が始まった」という感覚が生まれる。</a:t>
            </a:r>
            <a:endParaRPr lang="ja-JP" sz="800" dirty="0"/>
          </a:p>
        </p:txBody>
      </p:sp>
      <p:sp>
        <p:nvSpPr>
          <p:cNvPr id="11" name="Shape 8"/>
          <p:cNvSpPr/>
          <p:nvPr/>
        </p:nvSpPr>
        <p:spPr>
          <a:xfrm>
            <a:off x="639812" y="2212851"/>
            <a:ext cx="313953" cy="14288"/>
          </a:xfrm>
          <a:prstGeom prst="roundRect">
            <a:avLst>
              <a:gd name="adj" fmla="val 659281"/>
            </a:avLst>
          </a:prstGeom>
          <a:solidFill>
            <a:srgbClr val="CED9CE"/>
          </a:solidFill>
          <a:ln/>
        </p:spPr>
      </p:sp>
      <p:sp>
        <p:nvSpPr>
          <p:cNvPr id="12" name="Shape 9"/>
          <p:cNvSpPr/>
          <p:nvPr/>
        </p:nvSpPr>
        <p:spPr>
          <a:xfrm>
            <a:off x="418654" y="2102272"/>
            <a:ext cx="235446" cy="235446"/>
          </a:xfrm>
          <a:prstGeom prst="roundRect">
            <a:avLst>
              <a:gd name="adj" fmla="val 40008"/>
            </a:avLst>
          </a:prstGeom>
          <a:solidFill>
            <a:srgbClr val="E8F3E8"/>
          </a:solidFill>
          <a:ln/>
        </p:spPr>
      </p:sp>
      <p:sp>
        <p:nvSpPr>
          <p:cNvPr id="13" name="Text 10"/>
          <p:cNvSpPr/>
          <p:nvPr/>
        </p:nvSpPr>
        <p:spPr>
          <a:xfrm>
            <a:off x="457907" y="2121880"/>
            <a:ext cx="156939" cy="19623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200" dirty="0">
                <a:solidFill>
                  <a:srgbClr val="405449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2</a:t>
            </a:r>
            <a:endParaRPr lang="en-US" sz="1200" dirty="0"/>
          </a:p>
        </p:txBody>
      </p:sp>
      <p:sp>
        <p:nvSpPr>
          <p:cNvPr id="14" name="Text 11"/>
          <p:cNvSpPr/>
          <p:nvPr/>
        </p:nvSpPr>
        <p:spPr>
          <a:xfrm>
            <a:off x="1059656" y="2138214"/>
            <a:ext cx="1308274" cy="16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zh-CN" altLang="en-US" sz="1000" dirty="0">
                <a:solidFill>
                  <a:srgbClr val="405449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第2週</a:t>
            </a:r>
            <a:endParaRPr lang="zh-CN" sz="1000" dirty="0"/>
          </a:p>
        </p:txBody>
      </p:sp>
      <p:sp>
        <p:nvSpPr>
          <p:cNvPr id="15" name="Text 12"/>
          <p:cNvSpPr/>
          <p:nvPr/>
        </p:nvSpPr>
        <p:spPr>
          <a:xfrm>
            <a:off x="1059656" y="2354684"/>
            <a:ext cx="4236690" cy="3088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3000"/>
              </a:lnSpc>
              <a:buNone/>
            </a:pPr>
            <a:r>
              <a:rPr lang="ja-JP" altLang="en-US" sz="8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暴露反応妨害法に挑戦。玄関の鍵確認を一度だけにする。不安は高いが、下がることを体験。</a:t>
            </a:r>
            <a:endParaRPr lang="ja-JP" sz="800" dirty="0"/>
          </a:p>
        </p:txBody>
      </p:sp>
      <p:sp>
        <p:nvSpPr>
          <p:cNvPr id="16" name="Shape 13"/>
          <p:cNvSpPr/>
          <p:nvPr/>
        </p:nvSpPr>
        <p:spPr>
          <a:xfrm>
            <a:off x="639812" y="2950666"/>
            <a:ext cx="313953" cy="14288"/>
          </a:xfrm>
          <a:prstGeom prst="roundRect">
            <a:avLst>
              <a:gd name="adj" fmla="val 659281"/>
            </a:avLst>
          </a:prstGeom>
          <a:solidFill>
            <a:srgbClr val="CED9CE"/>
          </a:solidFill>
          <a:ln/>
        </p:spPr>
      </p:sp>
      <p:sp>
        <p:nvSpPr>
          <p:cNvPr id="17" name="Shape 14"/>
          <p:cNvSpPr/>
          <p:nvPr/>
        </p:nvSpPr>
        <p:spPr>
          <a:xfrm>
            <a:off x="418654" y="2840087"/>
            <a:ext cx="235446" cy="235446"/>
          </a:xfrm>
          <a:prstGeom prst="roundRect">
            <a:avLst>
              <a:gd name="adj" fmla="val 40008"/>
            </a:avLst>
          </a:prstGeom>
          <a:solidFill>
            <a:srgbClr val="E8F3E8"/>
          </a:solidFill>
          <a:ln/>
        </p:spPr>
      </p:sp>
      <p:sp>
        <p:nvSpPr>
          <p:cNvPr id="18" name="Text 15"/>
          <p:cNvSpPr/>
          <p:nvPr/>
        </p:nvSpPr>
        <p:spPr>
          <a:xfrm>
            <a:off x="457907" y="2859695"/>
            <a:ext cx="156939" cy="19623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200" dirty="0">
                <a:solidFill>
                  <a:srgbClr val="405449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3</a:t>
            </a:r>
            <a:endParaRPr lang="en-US" sz="1200" dirty="0"/>
          </a:p>
        </p:txBody>
      </p:sp>
      <p:sp>
        <p:nvSpPr>
          <p:cNvPr id="19" name="Text 16"/>
          <p:cNvSpPr/>
          <p:nvPr/>
        </p:nvSpPr>
        <p:spPr>
          <a:xfrm>
            <a:off x="1059656" y="2876029"/>
            <a:ext cx="1308274" cy="16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zh-CN" altLang="en-US" sz="1000" dirty="0">
                <a:solidFill>
                  <a:srgbClr val="405449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第3週</a:t>
            </a:r>
            <a:endParaRPr lang="zh-CN" sz="1000" dirty="0"/>
          </a:p>
        </p:txBody>
      </p:sp>
      <p:sp>
        <p:nvSpPr>
          <p:cNvPr id="20" name="Text 17"/>
          <p:cNvSpPr/>
          <p:nvPr/>
        </p:nvSpPr>
        <p:spPr>
          <a:xfrm>
            <a:off x="1059656" y="3092500"/>
            <a:ext cx="4236690" cy="1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ja-JP" altLang="en-US" sz="8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学校での手の洗い方を意識的に減らす。彩花との昼食が、少しだけ楽しめるようになる。</a:t>
            </a:r>
            <a:endParaRPr lang="ja-JP" sz="800" dirty="0"/>
          </a:p>
        </p:txBody>
      </p:sp>
      <p:sp>
        <p:nvSpPr>
          <p:cNvPr id="21" name="Shape 18"/>
          <p:cNvSpPr/>
          <p:nvPr/>
        </p:nvSpPr>
        <p:spPr>
          <a:xfrm>
            <a:off x="639812" y="3534073"/>
            <a:ext cx="313953" cy="14288"/>
          </a:xfrm>
          <a:prstGeom prst="roundRect">
            <a:avLst>
              <a:gd name="adj" fmla="val 659281"/>
            </a:avLst>
          </a:prstGeom>
          <a:solidFill>
            <a:srgbClr val="CED9CE"/>
          </a:solidFill>
          <a:ln/>
        </p:spPr>
      </p:sp>
      <p:sp>
        <p:nvSpPr>
          <p:cNvPr id="22" name="Shape 19"/>
          <p:cNvSpPr/>
          <p:nvPr/>
        </p:nvSpPr>
        <p:spPr>
          <a:xfrm>
            <a:off x="418654" y="3423493"/>
            <a:ext cx="235446" cy="235446"/>
          </a:xfrm>
          <a:prstGeom prst="roundRect">
            <a:avLst>
              <a:gd name="adj" fmla="val 40008"/>
            </a:avLst>
          </a:prstGeom>
          <a:solidFill>
            <a:srgbClr val="E8F3E8"/>
          </a:solidFill>
          <a:ln/>
        </p:spPr>
      </p:sp>
      <p:sp>
        <p:nvSpPr>
          <p:cNvPr id="23" name="Text 20"/>
          <p:cNvSpPr/>
          <p:nvPr/>
        </p:nvSpPr>
        <p:spPr>
          <a:xfrm>
            <a:off x="457907" y="3443101"/>
            <a:ext cx="156939" cy="19623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200" dirty="0">
                <a:solidFill>
                  <a:srgbClr val="405449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4</a:t>
            </a:r>
            <a:endParaRPr lang="en-US" sz="1200" dirty="0"/>
          </a:p>
        </p:txBody>
      </p:sp>
      <p:sp>
        <p:nvSpPr>
          <p:cNvPr id="24" name="Text 21"/>
          <p:cNvSpPr/>
          <p:nvPr/>
        </p:nvSpPr>
        <p:spPr>
          <a:xfrm>
            <a:off x="1059656" y="3459435"/>
            <a:ext cx="1308274" cy="16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zh-CN" altLang="en-US" sz="1000" dirty="0">
                <a:solidFill>
                  <a:srgbClr val="405449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第4週</a:t>
            </a:r>
            <a:endParaRPr lang="zh-CN" sz="1000" dirty="0"/>
          </a:p>
        </p:txBody>
      </p:sp>
      <p:sp>
        <p:nvSpPr>
          <p:cNvPr id="25" name="Text 22"/>
          <p:cNvSpPr/>
          <p:nvPr/>
        </p:nvSpPr>
        <p:spPr>
          <a:xfrm>
            <a:off x="1059656" y="3675906"/>
            <a:ext cx="4236690" cy="1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ja-JP" altLang="en-US" sz="8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受診。先生から「良くなってますね」と言われる。努力が感覚として認められる。</a:t>
            </a:r>
            <a:endParaRPr lang="ja-JP" sz="800" dirty="0"/>
          </a:p>
        </p:txBody>
      </p:sp>
      <p:sp>
        <p:nvSpPr>
          <p:cNvPr id="26" name="Text 23"/>
          <p:cNvSpPr/>
          <p:nvPr/>
        </p:nvSpPr>
        <p:spPr>
          <a:xfrm>
            <a:off x="418654" y="3929658"/>
            <a:ext cx="4877693" cy="71697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3000"/>
              </a:lnSpc>
              <a:spcAft>
                <a:spcPts val="750"/>
              </a:spcAft>
              <a:buNone/>
            </a:pPr>
            <a:r>
              <a:rPr lang="ja-JP" altLang="en-US" sz="8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先生は道子の話を聞きながら、グラフのように記録を見て頷く。「良くなってますね。波はありますが、強さが減っています。暴露反応妨害法は"我慢する"だけじゃなくて、"慣れていく"ことが大事。道子さん、よく頑張った」</a:t>
            </a:r>
            <a:endParaRPr lang="ja-JP" sz="800" dirty="0"/>
          </a:p>
          <a:p>
            <a:pPr algn="l" indent="0" marL="0">
              <a:lnSpc>
                <a:spcPct val="123000"/>
              </a:lnSpc>
              <a:buNone/>
            </a:pPr>
            <a:r>
              <a:rPr lang="ja-JP" altLang="en-US" sz="8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その言葉に、道子の目が潤んだ。努力が数字じゃなくて、自分の体の感覚として認められた気がした。</a:t>
            </a:r>
            <a:endParaRPr lang="ja-JP" sz="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0640" y="371847"/>
            <a:ext cx="3461445" cy="375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ja-JP" altLang="en-US" sz="2350" dirty="0">
                <a:solidFill>
                  <a:srgbClr val="3B4540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帰り道、そして日常へ</a:t>
            </a:r>
            <a:endParaRPr lang="ja-JP" sz="23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0640" y="1052810"/>
            <a:ext cx="3520901" cy="352090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299496" y="1038299"/>
            <a:ext cx="1959322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ja-JP" altLang="en-US" sz="1150" dirty="0">
                <a:solidFill>
                  <a:srgbClr val="3B4540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彩花との会話</a:t>
            </a:r>
            <a:endParaRPr lang="ja-JP" sz="1150" dirty="0"/>
          </a:p>
        </p:txBody>
      </p:sp>
      <p:sp>
        <p:nvSpPr>
          <p:cNvPr id="5" name="Text 2"/>
          <p:cNvSpPr/>
          <p:nvPr/>
        </p:nvSpPr>
        <p:spPr>
          <a:xfrm>
            <a:off x="4299496" y="1342430"/>
            <a:ext cx="4368552" cy="153404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1000"/>
              </a:lnSpc>
              <a:spcAft>
                <a:spcPts val="800"/>
              </a:spcAft>
              <a:buNone/>
            </a:pPr>
            <a:r>
              <a:rPr lang="ja-JP" altLang="en-US" sz="9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帰り道、駅前のベンチで彩花と少しだけ話す時間ができた。道子は、心の中にいつもの監視役がいることを知りながらも、話の内容に集中できた。笑って、うなずいて、相づちを打つ。自分が今ここにいる感覚が、以前より確かだった。</a:t>
            </a:r>
            <a:endParaRPr lang="ja-JP" sz="900" dirty="0"/>
          </a:p>
          <a:p>
            <a:pPr algn="l" indent="0" marL="0">
              <a:lnSpc>
                <a:spcPct val="131000"/>
              </a:lnSpc>
              <a:spcAft>
                <a:spcPts val="800"/>
              </a:spcAft>
              <a:buNone/>
            </a:pPr>
            <a:r>
              <a:rPr lang="ja-JP" altLang="en-US" sz="9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「ねえ道子、最近なんか顔つき変わったよね。前より、話してるとき落ち着いてる」</a:t>
            </a:r>
            <a:endParaRPr lang="ja-JP" sz="900" dirty="0"/>
          </a:p>
          <a:p>
            <a:pPr algn="l" indent="0" marL="0">
              <a:lnSpc>
                <a:spcPct val="131000"/>
              </a:lnSpc>
              <a:buNone/>
            </a:pPr>
            <a:r>
              <a:rPr lang="ja-JP" altLang="en-US" sz="9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彩花の言葉に、道子は「そうかも」と答えた。否定するほど、嘘っぽくなるほど、変化は確かだった。</a:t>
            </a:r>
            <a:endParaRPr lang="ja-JP" sz="900" dirty="0"/>
          </a:p>
        </p:txBody>
      </p:sp>
      <p:sp>
        <p:nvSpPr>
          <p:cNvPr id="6" name="Shape 3"/>
          <p:cNvSpPr/>
          <p:nvPr/>
        </p:nvSpPr>
        <p:spPr>
          <a:xfrm>
            <a:off x="4299496" y="3037359"/>
            <a:ext cx="4368552" cy="9004"/>
          </a:xfrm>
          <a:prstGeom prst="rect">
            <a:avLst/>
          </a:prstGeom>
          <a:solidFill>
            <a:srgbClr val="405449">
              <a:alpha val="50000"/>
            </a:srgbClr>
          </a:solidFill>
          <a:ln/>
        </p:spPr>
      </p:sp>
      <p:sp>
        <p:nvSpPr>
          <p:cNvPr id="7" name="Text 4"/>
          <p:cNvSpPr/>
          <p:nvPr/>
        </p:nvSpPr>
        <p:spPr>
          <a:xfrm>
            <a:off x="4299496" y="3207246"/>
            <a:ext cx="1959322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ja-JP" altLang="en-US" sz="1150" dirty="0">
                <a:solidFill>
                  <a:srgbClr val="3B4540"/>
                </a:solidFill>
                <a:latin typeface="Fraunces ExtraBold" pitchFamily="34" charset="0"/>
                <a:ea typeface="Fraunces ExtraBold" pitchFamily="34" charset="-122"/>
                <a:cs typeface="Fraunces ExtraBold" pitchFamily="34" charset="-120"/>
              </a:rPr>
              <a:t>家でのひとこま</a:t>
            </a:r>
            <a:endParaRPr lang="ja-JP" sz="1150" dirty="0"/>
          </a:p>
        </p:txBody>
      </p:sp>
      <p:sp>
        <p:nvSpPr>
          <p:cNvPr id="8" name="Text 5"/>
          <p:cNvSpPr/>
          <p:nvPr/>
        </p:nvSpPr>
        <p:spPr>
          <a:xfrm>
            <a:off x="4299496" y="3511376"/>
            <a:ext cx="4368552" cy="11555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31000"/>
              </a:lnSpc>
              <a:spcAft>
                <a:spcPts val="800"/>
              </a:spcAft>
              <a:buNone/>
            </a:pPr>
            <a:r>
              <a:rPr lang="ja-JP" altLang="en-US" sz="9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ある夕方、母が洗濯物をたたみながら言った。「道子、今日部活どうだった？」</a:t>
            </a:r>
            <a:endParaRPr lang="ja-JP" sz="900" dirty="0"/>
          </a:p>
          <a:p>
            <a:pPr algn="l" indent="0" marL="0">
              <a:lnSpc>
                <a:spcPct val="131000"/>
              </a:lnSpc>
              <a:spcAft>
                <a:spcPts val="800"/>
              </a:spcAft>
              <a:buNone/>
            </a:pPr>
            <a:r>
              <a:rPr lang="ja-JP" altLang="en-US" sz="9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「普通に楽しかった」</a:t>
            </a:r>
            <a:endParaRPr lang="ja-JP" sz="900" dirty="0"/>
          </a:p>
          <a:p>
            <a:pPr algn="l" indent="0" marL="0">
              <a:lnSpc>
                <a:spcPct val="131000"/>
              </a:lnSpc>
              <a:buNone/>
            </a:pPr>
            <a:r>
              <a:rPr lang="ja-JP" altLang="en-US" sz="9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道子の口からその言葉が出るのが不思議だった。楽しい、という感情の手触りが、確かに胸にある。強迫のせいで"楽しい"が削られていく前の自分が、少しずつ戻ってきている。道子は自分でも驚くくらい素直に笑った。</a:t>
            </a:r>
            <a:endParaRPr lang="ja-JP" sz="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2026-06-05T02:07:30Z</dcterms:created>
  <dcterms:modified xsi:type="dcterms:W3CDTF">2026-06-05T02:07:30Z</dcterms:modified>
</cp:coreProperties>
</file>