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D3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8BA888"/>
          </a:solidFill>
          <a:ln w="12700">
            <a:solidFill>
              <a:srgbClr val="8BA8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0"/>
            <a:ext cx="8229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7F3E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まちがいなく、今日も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57200" y="28346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8BA88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強迫性障害と、回復の物語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457200" y="3657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A89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主人公　小林道子（中学生）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200400" y="4297680"/>
            <a:ext cx="2743200" cy="36576"/>
          </a:xfrm>
          <a:prstGeom prst="rect">
            <a:avLst/>
          </a:prstGeom>
          <a:solidFill>
            <a:srgbClr val="8BA888"/>
          </a:solidFill>
          <a:ln w="12700">
            <a:solidFill>
              <a:srgbClr val="8BA888"/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3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2D3A4A"/>
          </a:solidFill>
          <a:ln w="12700">
            <a:solidFill>
              <a:srgbClr val="2D3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274320"/>
            <a:ext cx="1645920" cy="320040"/>
          </a:xfrm>
          <a:prstGeom prst="rect">
            <a:avLst/>
          </a:prstGeom>
          <a:solidFill>
            <a:srgbClr val="2D3A4A"/>
          </a:solidFill>
          <a:ln w="12700">
            <a:solidFill>
              <a:srgbClr val="2D3A4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743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Scene 01　診察室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D3A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初めての一歩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65760" y="1691640"/>
            <a:ext cx="8412480" cy="36576"/>
          </a:xfrm>
          <a:prstGeom prst="rect">
            <a:avLst/>
          </a:prstGeom>
          <a:solidFill>
            <a:srgbClr val="C9BAB0"/>
          </a:solidFill>
          <a:ln w="12700">
            <a:solidFill>
              <a:srgbClr val="C9BAB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8745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5A4A4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「手のひらは汗でしっとりして、制服のスカートの生地を無意識に指先でつまんでしまう」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65760" y="2606040"/>
            <a:ext cx="84124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500" dirty="0">
                <a:solidFill>
                  <a:srgbClr val="2D3A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品川心療内科の前に立つ道子。「何度も確認しないと、怖くて」——胸の奥で言葉にならない焦りがざわつく。初診の受付票を書く指は、少しだけ忙しなく動く。</a:t>
            </a:r>
            <a:endParaRPr lang="en-US" sz="1500" dirty="0"/>
          </a:p>
          <a:p>
            <a:pPr algn="l" indent="0" marL="0">
              <a:buNone/>
            </a:pPr>
            <a:endParaRPr lang="en-US" sz="1500" dirty="0"/>
          </a:p>
          <a:p>
            <a:pPr algn="l" indent="0" marL="0">
              <a:buNone/>
            </a:pPr>
            <a:r>
              <a:rPr lang="en-US" sz="1500" dirty="0">
                <a:solidFill>
                  <a:srgbClr val="2D3A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待合室の秒針が、妙にうるさく感じられた。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E8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36576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8BA88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</a:t>
            </a:r>
            <a:endParaRPr lang="en-US" sz="9600" dirty="0"/>
          </a:p>
        </p:txBody>
      </p:sp>
      <p:sp>
        <p:nvSpPr>
          <p:cNvPr id="3" name="Text 1"/>
          <p:cNvSpPr/>
          <p:nvPr/>
        </p:nvSpPr>
        <p:spPr>
          <a:xfrm>
            <a:off x="640080" y="1280160"/>
            <a:ext cx="786384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2D3A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道子さんは間違っているんじゃない。</a:t>
            </a: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2D3A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脳が安全確認を過剰に回してしまっている。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7772400" y="3291840"/>
            <a:ext cx="1371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600" b="1" dirty="0">
                <a:solidFill>
                  <a:srgbClr val="8BA88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」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640080" y="438912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i="1" dirty="0">
                <a:solidFill>
                  <a:srgbClr val="8BA88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— 主治医の言葉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3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C9847A"/>
          </a:solidFill>
          <a:ln w="12700">
            <a:solidFill>
              <a:srgbClr val="C9847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274320"/>
            <a:ext cx="2011680" cy="320040"/>
          </a:xfrm>
          <a:prstGeom prst="rect">
            <a:avLst/>
          </a:prstGeom>
          <a:solidFill>
            <a:srgbClr val="C9847A"/>
          </a:solidFill>
          <a:ln w="12700">
            <a:solidFill>
              <a:srgbClr val="C9847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7432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医療解説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D3A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強迫性障害（OCD）とは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65760" y="1645920"/>
            <a:ext cx="40233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8D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48640" y="17830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984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症状の特徴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2240280"/>
            <a:ext cx="365760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A3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　強迫観念（反復する不安な思考）と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A3A3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強迫行為（儀式的な確認行動）が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A3A3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繰り返される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A3A3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　脳の安全確認回路が過剰に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A3A3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活性化する神経症的疾患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A3A3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　「性格の弱さ」ではなく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A3A3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脳のメカニズムの問題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663440" y="1645920"/>
            <a:ext cx="411480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8D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846320" y="178308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BA88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治療のアプローチ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846320" y="2240280"/>
            <a:ext cx="374904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A3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　SSRI（選択的セロトニン再取り込み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A3A3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阻害薬）による薬物療法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A3A3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　暴露反応妨害法（ERP）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A3A3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　・不安の種に触れる（暴露）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A3A3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　・確認行動を我慢する（反応妨害）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A3A3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　段階的に「慣れ」を積み重ねる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ED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8BA888"/>
          </a:solidFill>
          <a:ln w="12700">
            <a:solidFill>
              <a:srgbClr val="8BA88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274320"/>
            <a:ext cx="1645920" cy="320040"/>
          </a:xfrm>
          <a:prstGeom prst="rect">
            <a:avLst/>
          </a:prstGeom>
          <a:solidFill>
            <a:srgbClr val="8BA888"/>
          </a:solidFill>
          <a:ln w="12700">
            <a:solidFill>
              <a:srgbClr val="8BA8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743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Scene 02　朝の練習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D3A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不安と向き合う朝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65760" y="1691640"/>
            <a:ext cx="8412480" cy="36576"/>
          </a:xfrm>
          <a:prstGeom prst="rect">
            <a:avLst/>
          </a:prstGeom>
          <a:solidFill>
            <a:srgbClr val="C9BAB0"/>
          </a:solidFill>
          <a:ln w="12700">
            <a:solidFill>
              <a:srgbClr val="C9BAB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8745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5A4A4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「玄関を開けたあと、もう一度鍵を確かめたい衝動が立ち上がる」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65760" y="2606040"/>
            <a:ext cx="84124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500" dirty="0">
                <a:solidFill>
                  <a:srgbClr val="2D3A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薬を飲み、深呼吸をして、先生の言葉を思い出す。</a:t>
            </a:r>
            <a:endParaRPr lang="en-US" sz="1500" dirty="0"/>
          </a:p>
          <a:p>
            <a:pPr algn="l" indent="0" marL="0">
              <a:buNone/>
            </a:pPr>
            <a:endParaRPr lang="en-US" sz="1500" dirty="0"/>
          </a:p>
          <a:p>
            <a:pPr algn="l" indent="0" marL="0">
              <a:buNone/>
            </a:pPr>
            <a:r>
              <a:rPr lang="en-US" sz="1500" dirty="0">
                <a:solidFill>
                  <a:srgbClr val="2D3A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暴露。反応を妨害。</a:t>
            </a:r>
            <a:endParaRPr lang="en-US" sz="1500" dirty="0"/>
          </a:p>
          <a:p>
            <a:pPr algn="l" indent="0" marL="0">
              <a:buNone/>
            </a:pPr>
            <a:endParaRPr lang="en-US" sz="1500" dirty="0"/>
          </a:p>
          <a:p>
            <a:pPr algn="l" indent="0" marL="0">
              <a:buNone/>
            </a:pPr>
            <a:r>
              <a:rPr lang="en-US" sz="1500" dirty="0">
                <a:solidFill>
                  <a:srgbClr val="2D3A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手が鍵穴へ伸びる——でも道子はぐっと止めた。</a:t>
            </a:r>
            <a:endParaRPr lang="en-US" sz="1500" dirty="0"/>
          </a:p>
          <a:p>
            <a:pPr algn="l" indent="0" marL="0">
              <a:buNone/>
            </a:pPr>
            <a:r>
              <a:rPr lang="en-US" sz="1500" dirty="0">
                <a:solidFill>
                  <a:srgbClr val="2D3A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「不安が100なら、今は70くらい。波が少しだけ細くなった」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3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C9847A"/>
          </a:solidFill>
          <a:ln w="12700">
            <a:solidFill>
              <a:srgbClr val="C9847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274320"/>
            <a:ext cx="1645920" cy="320040"/>
          </a:xfrm>
          <a:prstGeom prst="rect">
            <a:avLst/>
          </a:prstGeom>
          <a:solidFill>
            <a:srgbClr val="C9847A"/>
          </a:solidFill>
          <a:ln w="12700">
            <a:solidFill>
              <a:srgbClr val="C9847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743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Scene 03　日常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D3A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昼休みの変化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65760" y="1691640"/>
            <a:ext cx="8412480" cy="36576"/>
          </a:xfrm>
          <a:prstGeom prst="rect">
            <a:avLst/>
          </a:prstGeom>
          <a:solidFill>
            <a:srgbClr val="C9BAB0"/>
          </a:solidFill>
          <a:ln w="12700">
            <a:solidFill>
              <a:srgbClr val="C9BAB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8745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5A4A4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「道子、これ一緒に食べよ。クラスのパン屋さん、今日新作らしい！」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65760" y="2606040"/>
            <a:ext cx="84124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500" dirty="0">
                <a:solidFill>
                  <a:srgbClr val="2D3A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休み時間にトイレで手を洗い続けていた頃から、変わり始めた。</a:t>
            </a:r>
            <a:endParaRPr lang="en-US" sz="1500" dirty="0"/>
          </a:p>
          <a:p>
            <a:pPr algn="l" indent="0" marL="0">
              <a:buNone/>
            </a:pPr>
            <a:endParaRPr lang="en-US" sz="1500" dirty="0"/>
          </a:p>
          <a:p>
            <a:pPr algn="l" indent="0" marL="0">
              <a:buNone/>
            </a:pPr>
            <a:r>
              <a:rPr lang="en-US" sz="1500" dirty="0">
                <a:solidFill>
                  <a:srgbClr val="2D3A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友人の彩花からパンを受け取り、かじる。</a:t>
            </a:r>
            <a:endParaRPr lang="en-US" sz="1500" dirty="0"/>
          </a:p>
          <a:p>
            <a:pPr algn="l" indent="0" marL="0">
              <a:buNone/>
            </a:pPr>
            <a:r>
              <a:rPr lang="en-US" sz="1500" dirty="0">
                <a:solidFill>
                  <a:srgbClr val="2D3A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甘い。しょっぱい。温かい。</a:t>
            </a:r>
            <a:endParaRPr lang="en-US" sz="1500" dirty="0"/>
          </a:p>
          <a:p>
            <a:pPr algn="l" indent="0" marL="0">
              <a:buNone/>
            </a:pPr>
            <a:endParaRPr lang="en-US" sz="1500" dirty="0"/>
          </a:p>
          <a:p>
            <a:pPr algn="l" indent="0" marL="0">
              <a:buNone/>
            </a:pPr>
            <a:r>
              <a:rPr lang="en-US" sz="1500" dirty="0">
                <a:solidFill>
                  <a:srgbClr val="2D3A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不安が「消えた」わけじゃない。でも、暴走するスピードが遅い。</a:t>
            </a:r>
            <a:endParaRPr lang="en-US" sz="1500" dirty="0"/>
          </a:p>
          <a:p>
            <a:pPr algn="l" indent="0" marL="0">
              <a:buNone/>
            </a:pPr>
            <a:r>
              <a:rPr lang="en-US" sz="1500" dirty="0">
                <a:solidFill>
                  <a:srgbClr val="2D3A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追いかけなくていい時間が増えていく。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D3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8BA888"/>
          </a:solidFill>
          <a:ln w="12700">
            <a:solidFill>
              <a:srgbClr val="8BA8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6576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7F3E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回復の軌跡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280160"/>
            <a:ext cx="4114800" cy="1600200"/>
          </a:xfrm>
          <a:prstGeom prst="rect">
            <a:avLst/>
          </a:prstGeom>
          <a:solidFill>
            <a:srgbClr val="3D4E5E"/>
          </a:solidFill>
          <a:ln w="12700">
            <a:solidFill>
              <a:srgbClr val="8BA88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137160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BA88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88720" y="137160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7F3E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受診・診断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874520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0B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品川心療内科を初受診。強迫性障害と診断。「性格ではなく脳の癖」と理解する。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54880" y="1280160"/>
            <a:ext cx="4114800" cy="1600200"/>
          </a:xfrm>
          <a:prstGeom prst="rect">
            <a:avLst/>
          </a:prstGeom>
          <a:solidFill>
            <a:srgbClr val="3D4E5E"/>
          </a:solidFill>
          <a:ln w="12700">
            <a:solidFill>
              <a:srgbClr val="8BA88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892040" y="137160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BA88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577840" y="137160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7F3E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薬物療法開始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892040" y="1874520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0B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SSRIを服用開始。不安の波を小さくする土台を整える。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3108960"/>
            <a:ext cx="4114800" cy="1600200"/>
          </a:xfrm>
          <a:prstGeom prst="rect">
            <a:avLst/>
          </a:prstGeom>
          <a:solidFill>
            <a:srgbClr val="3D4E5E"/>
          </a:solidFill>
          <a:ln w="12700">
            <a:solidFill>
              <a:srgbClr val="8BA88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320040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BA88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188720" y="320040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7F3E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ERP実践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02920" y="3703320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0B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鍵の確認衝動を抑え、数分間不安と向き合う。波が「少し細くなる」体験を積む。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754880" y="3108960"/>
            <a:ext cx="4114800" cy="1600200"/>
          </a:xfrm>
          <a:prstGeom prst="rect">
            <a:avLst/>
          </a:prstGeom>
          <a:solidFill>
            <a:srgbClr val="3D4E5E"/>
          </a:solidFill>
          <a:ln w="12700">
            <a:solidFill>
              <a:srgbClr val="8BA88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92040" y="320040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BA88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5577840" y="320040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7F3E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日常への復帰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892040" y="3703320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0B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手洗いの頻度が減り、友人と昼食を楽しめるようになる。「今ここ」にいられる感覚。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8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36576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8BA88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</a:t>
            </a:r>
            <a:endParaRPr lang="en-US" sz="9600" dirty="0"/>
          </a:p>
        </p:txBody>
      </p:sp>
      <p:sp>
        <p:nvSpPr>
          <p:cNvPr id="3" name="Text 1"/>
          <p:cNvSpPr/>
          <p:nvPr/>
        </p:nvSpPr>
        <p:spPr>
          <a:xfrm>
            <a:off x="640080" y="1280160"/>
            <a:ext cx="786384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2D3A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ねえ道子、最近なんか顔つき変わったよね。</a:t>
            </a: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2D3A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前より、話してるとき落ち着いてる。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7772400" y="3291840"/>
            <a:ext cx="1371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600" b="1" dirty="0">
                <a:solidFill>
                  <a:srgbClr val="8BA88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」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640080" y="438912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i="1" dirty="0">
                <a:solidFill>
                  <a:srgbClr val="8BA88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— 友人・彩花の言葉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3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8BA888"/>
          </a:solidFill>
          <a:ln w="12700">
            <a:solidFill>
              <a:srgbClr val="8BA8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09728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2D3A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明日も。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57200" y="22860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5A6A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確認しなくても、ちゃんと生きられる。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28346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8A807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今日は、その証明を積み重ねたんだ。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3200400" y="3840480"/>
            <a:ext cx="2743200" cy="45720"/>
          </a:xfrm>
          <a:prstGeom prst="rect">
            <a:avLst/>
          </a:prstGeom>
          <a:solidFill>
            <a:srgbClr val="8BA888"/>
          </a:solidFill>
          <a:ln w="12700">
            <a:solidFill>
              <a:srgbClr val="8BA8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ADA59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小林道子の物語から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まちがいなく、今日も</dc:title>
  <dc:subject>PptxGenJS Presentation</dc:subject>
  <dc:creator>PptxGenJS</dc:creator>
  <cp:lastModifiedBy>PptxGenJS</cp:lastModifiedBy>
  <cp:revision>1</cp:revision>
  <dcterms:created xsi:type="dcterms:W3CDTF">2026-06-05T01:56:43Z</dcterms:created>
  <dcterms:modified xsi:type="dcterms:W3CDTF">2026-06-05T01:56:43Z</dcterms:modified>
</cp:coreProperties>
</file>