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0" d="100"/>
          <a:sy n="100" d="100"/>
        </p:scale>
        <p:origin x="62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070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F52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365760"/>
            <a:ext cx="1097280" cy="10972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1554480"/>
            <a:ext cx="786384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4800" b="1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こころと向き合う</a:t>
            </a:r>
            <a:endParaRPr lang="en-US" sz="48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4800" b="1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ということ</a:t>
            </a:r>
            <a:endParaRPr lang="en-US" sz="4800" dirty="0"/>
          </a:p>
        </p:txBody>
      </p:sp>
      <p:sp>
        <p:nvSpPr>
          <p:cNvPr id="4" name="Shape 1"/>
          <p:cNvSpPr/>
          <p:nvPr/>
        </p:nvSpPr>
        <p:spPr>
          <a:xfrm>
            <a:off x="640080" y="3246120"/>
            <a:ext cx="731520" cy="45720"/>
          </a:xfrm>
          <a:prstGeom prst="rect">
            <a:avLst/>
          </a:prstGeom>
          <a:solidFill>
            <a:srgbClr val="B5C99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" name="Text 2"/>
          <p:cNvSpPr/>
          <p:nvPr/>
        </p:nvSpPr>
        <p:spPr>
          <a:xfrm>
            <a:off x="640080" y="3383280"/>
            <a:ext cx="7863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1600" dirty="0">
                <a:solidFill>
                  <a:srgbClr val="B5C99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品川心療内科 院長・今 忠 先生 のブログ「自由メモ5」より</a:t>
            </a:r>
            <a:endParaRPr lang="en-US" sz="1600" dirty="0"/>
          </a:p>
          <a:p>
            <a:pPr marL="0" indent="0" algn="l">
              <a:spcAft>
                <a:spcPts val="600"/>
              </a:spcAft>
              <a:buNone/>
            </a:pPr>
            <a:r>
              <a:rPr lang="en-US" sz="1600" dirty="0">
                <a:solidFill>
                  <a:srgbClr val="B5C99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― 患者さんに向けた、やさしいまとめ ―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640080" y="457200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AA77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出典: kontadashi05.sn0367129474.com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6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言葉にできた瞬間、ふっと、軽くなる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548640" y="1005840"/>
            <a:ext cx="3840480" cy="1554480"/>
          </a:xfrm>
          <a:prstGeom prst="rect">
            <a:avLst/>
          </a:prstGeom>
          <a:solidFill>
            <a:srgbClr val="EFE3D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" name="Text 3"/>
          <p:cNvSpPr/>
          <p:nvPr/>
        </p:nvSpPr>
        <p:spPr>
          <a:xfrm>
            <a:off x="731520" y="10972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07A4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書けないとき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731520" y="1508760"/>
            <a:ext cx="36576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A332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もやもやが胸にたまり、</a:t>
            </a:r>
            <a:endParaRPr lang="en-US" sz="12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A332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言葉にならない苦しさ。</a:t>
            </a:r>
            <a:endParaRPr lang="en-US" sz="12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A332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まるで、かゆいのに掻けない感じ。</a:t>
            </a:r>
            <a:endParaRPr lang="en-US" sz="12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4840" y="1691640"/>
            <a:ext cx="320040" cy="32004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4846320" y="1005840"/>
            <a:ext cx="3840480" cy="1554480"/>
          </a:xfrm>
          <a:prstGeom prst="rect">
            <a:avLst/>
          </a:prstGeom>
          <a:solidFill>
            <a:srgbClr val="DDE7C5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9" name="Text 6"/>
          <p:cNvSpPr/>
          <p:nvPr/>
        </p:nvSpPr>
        <p:spPr>
          <a:xfrm>
            <a:off x="5029200" y="10972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F52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書けた瞬間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5029200" y="1508760"/>
            <a:ext cx="36576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A332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自分のなかに「形」ができる。</a:t>
            </a:r>
            <a:endParaRPr lang="en-US" sz="12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A332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他人事のように眺められて、</a:t>
            </a:r>
            <a:endParaRPr lang="en-US" sz="12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A332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少しだけ、距離がとれる。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548640" y="2834640"/>
            <a:ext cx="804672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B5C99A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" y="3246120"/>
            <a:ext cx="640080" cy="6400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554480" y="2971800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F52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文学とは、こころの自己治癒のプロセス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1554480" y="3429000"/>
            <a:ext cx="6858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「傷」がある。それが「かゆく」なる。だから人は「掻く」ように書く。</a:t>
            </a:r>
            <a:endParaRPr lang="en-US" sz="12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― 日記でも、メモでも、誰かへの手紙でも。書くこと自体が、もう治療です。</a:t>
            </a:r>
            <a:endParaRPr lang="en-US" sz="1200" dirty="0"/>
          </a:p>
        </p:txBody>
      </p:sp>
      <p:sp>
        <p:nvSpPr>
          <p:cNvPr id="15" name="Shape 1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6" name="Text 12"/>
          <p:cNvSpPr/>
          <p:nvPr/>
        </p:nvSpPr>
        <p:spPr>
          <a:xfrm>
            <a:off x="365760" y="4892040"/>
            <a:ext cx="548640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品川心療内科 自由メモ5 より</a:t>
            </a:r>
            <a:endParaRPr lang="en-US" sz="900" dirty="0"/>
          </a:p>
        </p:txBody>
      </p:sp>
      <p:sp>
        <p:nvSpPr>
          <p:cNvPr id="17" name="Text 13"/>
          <p:cNvSpPr/>
          <p:nvPr/>
        </p:nvSpPr>
        <p:spPr>
          <a:xfrm>
            <a:off x="8229600" y="4892040"/>
            <a:ext cx="54864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6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「人とのつながり」もまた、薬になる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756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対人関係療法（IPT）という考え方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393192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B5C99A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6" name="Shape 4"/>
          <p:cNvSpPr/>
          <p:nvPr/>
        </p:nvSpPr>
        <p:spPr>
          <a:xfrm>
            <a:off x="777240" y="1737360"/>
            <a:ext cx="731520" cy="731520"/>
          </a:xfrm>
          <a:prstGeom prst="ellipse">
            <a:avLst/>
          </a:prstGeom>
          <a:solidFill>
            <a:srgbClr val="F2EBDD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874520"/>
            <a:ext cx="457200" cy="4572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645920" y="16002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F52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悲しみ・喪失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1645920" y="1984248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大切な人や役割を</a:t>
            </a:r>
            <a:endParaRPr lang="en-US" sz="11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失ったあとの整理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617720" y="1417320"/>
            <a:ext cx="393192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B5C99A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1" name="Shape 8"/>
          <p:cNvSpPr/>
          <p:nvPr/>
        </p:nvSpPr>
        <p:spPr>
          <a:xfrm>
            <a:off x="4846320" y="1737360"/>
            <a:ext cx="731520" cy="731520"/>
          </a:xfrm>
          <a:prstGeom prst="ellipse">
            <a:avLst/>
          </a:prstGeom>
          <a:solidFill>
            <a:srgbClr val="F2EBDD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480" y="1874520"/>
            <a:ext cx="457200" cy="45720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715000" y="16002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F52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関係のすれ違い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5715000" y="1984248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身近な人との</a:t>
            </a:r>
            <a:endParaRPr lang="en-US" sz="11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争い・期待のずれ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548640" y="2971800"/>
            <a:ext cx="393192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B5C99A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6" name="Shape 12"/>
          <p:cNvSpPr/>
          <p:nvPr/>
        </p:nvSpPr>
        <p:spPr>
          <a:xfrm>
            <a:off x="777240" y="3291840"/>
            <a:ext cx="731520" cy="731520"/>
          </a:xfrm>
          <a:prstGeom prst="ellipse">
            <a:avLst/>
          </a:prstGeom>
          <a:solidFill>
            <a:srgbClr val="F2EBDD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" y="3429000"/>
            <a:ext cx="457200" cy="45720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645920" y="315468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F52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役割の変化</a:t>
            </a:r>
            <a:endParaRPr lang="en-US" sz="1400" dirty="0"/>
          </a:p>
        </p:txBody>
      </p:sp>
      <p:sp>
        <p:nvSpPr>
          <p:cNvPr id="19" name="Text 14"/>
          <p:cNvSpPr/>
          <p:nvPr/>
        </p:nvSpPr>
        <p:spPr>
          <a:xfrm>
            <a:off x="1645920" y="3538728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結婚・子育て・退職</a:t>
            </a:r>
            <a:endParaRPr lang="en-US" sz="11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など人生の節目</a:t>
            </a:r>
            <a:endParaRPr lang="en-US" sz="1100" dirty="0"/>
          </a:p>
        </p:txBody>
      </p:sp>
      <p:sp>
        <p:nvSpPr>
          <p:cNvPr id="20" name="Shape 15"/>
          <p:cNvSpPr/>
          <p:nvPr/>
        </p:nvSpPr>
        <p:spPr>
          <a:xfrm>
            <a:off x="4617720" y="2971800"/>
            <a:ext cx="393192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B5C99A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1" name="Shape 16"/>
          <p:cNvSpPr/>
          <p:nvPr/>
        </p:nvSpPr>
        <p:spPr>
          <a:xfrm>
            <a:off x="4846320" y="3291840"/>
            <a:ext cx="731520" cy="731520"/>
          </a:xfrm>
          <a:prstGeom prst="ellipse">
            <a:avLst/>
          </a:prstGeom>
          <a:solidFill>
            <a:srgbClr val="F2EBDD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3480" y="3429000"/>
            <a:ext cx="457200" cy="45720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5715000" y="315468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F52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つながりが薄い</a:t>
            </a:r>
            <a:endParaRPr lang="en-US" sz="1400" dirty="0"/>
          </a:p>
        </p:txBody>
      </p:sp>
      <p:sp>
        <p:nvSpPr>
          <p:cNvPr id="24" name="Text 18"/>
          <p:cNvSpPr/>
          <p:nvPr/>
        </p:nvSpPr>
        <p:spPr>
          <a:xfrm>
            <a:off x="5715000" y="3538728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頼れる人が少ない</a:t>
            </a:r>
            <a:endParaRPr lang="en-US" sz="11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孤立しがちなとき</a:t>
            </a:r>
            <a:endParaRPr lang="en-US" sz="1100" dirty="0"/>
          </a:p>
        </p:txBody>
      </p:sp>
      <p:sp>
        <p:nvSpPr>
          <p:cNvPr id="25" name="Text 19"/>
          <p:cNvSpPr/>
          <p:nvPr/>
        </p:nvSpPr>
        <p:spPr>
          <a:xfrm>
            <a:off x="548640" y="457200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6B756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こうした「関係」を整えることが、こころの回復を後押しします。</a:t>
            </a:r>
            <a:endParaRPr lang="en-US" sz="1100" dirty="0"/>
          </a:p>
        </p:txBody>
      </p:sp>
      <p:sp>
        <p:nvSpPr>
          <p:cNvPr id="26" name="Shape 20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7" name="Text 21"/>
          <p:cNvSpPr/>
          <p:nvPr/>
        </p:nvSpPr>
        <p:spPr>
          <a:xfrm>
            <a:off x="365760" y="4892040"/>
            <a:ext cx="548640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品川心療内科 自由メモ5 より</a:t>
            </a:r>
            <a:endParaRPr lang="en-US" sz="900" dirty="0"/>
          </a:p>
        </p:txBody>
      </p:sp>
      <p:sp>
        <p:nvSpPr>
          <p:cNvPr id="28" name="Text 22"/>
          <p:cNvSpPr/>
          <p:nvPr/>
        </p:nvSpPr>
        <p:spPr>
          <a:xfrm>
            <a:off x="8229600" y="4892040"/>
            <a:ext cx="54864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6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こころに、ひとつの正解はない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548640" y="914400"/>
            <a:ext cx="8046720" cy="777240"/>
          </a:xfrm>
          <a:prstGeom prst="rect">
            <a:avLst/>
          </a:prstGeom>
          <a:solidFill>
            <a:srgbClr val="F2EBDD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" name="Text 3"/>
          <p:cNvSpPr/>
          <p:nvPr/>
        </p:nvSpPr>
        <p:spPr>
          <a:xfrm>
            <a:off x="777240" y="960120"/>
            <a:ext cx="75895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2A332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人によって、また同じ人でも時期によって、合うアプローチは変わります。</a:t>
            </a:r>
            <a:endParaRPr lang="en-US" sz="13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2A332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先生は、その方の「いま」に合わせて使い分けます。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65760" y="2011680"/>
            <a:ext cx="1600200" cy="2331720"/>
          </a:xfrm>
          <a:prstGeom prst="rect">
            <a:avLst/>
          </a:prstGeom>
          <a:solidFill>
            <a:srgbClr val="FFFFFF"/>
          </a:solidFill>
          <a:ln w="19050">
            <a:solidFill>
              <a:srgbClr val="2F52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" name="Shape 5"/>
          <p:cNvSpPr/>
          <p:nvPr/>
        </p:nvSpPr>
        <p:spPr>
          <a:xfrm>
            <a:off x="365760" y="2011680"/>
            <a:ext cx="1600200" cy="109728"/>
          </a:xfrm>
          <a:prstGeom prst="rect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8" name="Text 6"/>
          <p:cNvSpPr/>
          <p:nvPr/>
        </p:nvSpPr>
        <p:spPr>
          <a:xfrm>
            <a:off x="411480" y="2194560"/>
            <a:ext cx="15087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2F52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認知行動療法</a:t>
            </a:r>
            <a:endParaRPr lang="en-US" sz="12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2F52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(CBT)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3200400"/>
            <a:ext cx="141732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0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考え方のクセに</a:t>
            </a:r>
            <a:endParaRPr lang="en-US" sz="10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0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気づいていく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121408" y="2011680"/>
            <a:ext cx="1600200" cy="2331720"/>
          </a:xfrm>
          <a:prstGeom prst="rect">
            <a:avLst/>
          </a:prstGeom>
          <a:solidFill>
            <a:srgbClr val="FFFFFF"/>
          </a:solidFill>
          <a:ln w="19050">
            <a:solidFill>
              <a:srgbClr val="8AA77A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1" name="Shape 9"/>
          <p:cNvSpPr/>
          <p:nvPr/>
        </p:nvSpPr>
        <p:spPr>
          <a:xfrm>
            <a:off x="2121408" y="2011680"/>
            <a:ext cx="1600200" cy="109728"/>
          </a:xfrm>
          <a:prstGeom prst="rect">
            <a:avLst/>
          </a:prstGeom>
          <a:solidFill>
            <a:srgbClr val="8AA77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2" name="Text 10"/>
          <p:cNvSpPr/>
          <p:nvPr/>
        </p:nvSpPr>
        <p:spPr>
          <a:xfrm>
            <a:off x="2167128" y="2194560"/>
            <a:ext cx="15087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8AA77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アクセプタンス</a:t>
            </a:r>
            <a:endParaRPr lang="en-US" sz="12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8AA77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(ACT)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2212848" y="3200400"/>
            <a:ext cx="141732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0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あるがままに</a:t>
            </a:r>
            <a:endParaRPr lang="en-US" sz="10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0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受け入れていく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877056" y="2011680"/>
            <a:ext cx="1600200" cy="2331720"/>
          </a:xfrm>
          <a:prstGeom prst="rect">
            <a:avLst/>
          </a:prstGeom>
          <a:solidFill>
            <a:srgbClr val="FFFFFF"/>
          </a:solidFill>
          <a:ln w="19050">
            <a:solidFill>
              <a:srgbClr val="B07A4D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" name="Shape 13"/>
          <p:cNvSpPr/>
          <p:nvPr/>
        </p:nvSpPr>
        <p:spPr>
          <a:xfrm>
            <a:off x="3877056" y="2011680"/>
            <a:ext cx="1600200" cy="109728"/>
          </a:xfrm>
          <a:prstGeom prst="rect">
            <a:avLst/>
          </a:prstGeom>
          <a:solidFill>
            <a:srgbClr val="B07A4D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6" name="Text 14"/>
          <p:cNvSpPr/>
          <p:nvPr/>
        </p:nvSpPr>
        <p:spPr>
          <a:xfrm>
            <a:off x="3922776" y="2194560"/>
            <a:ext cx="15087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B07A4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対人関係療法</a:t>
            </a:r>
            <a:endParaRPr lang="en-US" sz="12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B07A4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(IPT)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968496" y="3200400"/>
            <a:ext cx="141732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0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人とのつながり</a:t>
            </a:r>
            <a:endParaRPr lang="en-US" sz="10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0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を整えていく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632704" y="2011680"/>
            <a:ext cx="1600200" cy="2331720"/>
          </a:xfrm>
          <a:prstGeom prst="rect">
            <a:avLst/>
          </a:prstGeom>
          <a:solidFill>
            <a:srgbClr val="FFFFFF"/>
          </a:solidFill>
          <a:ln w="19050">
            <a:solidFill>
              <a:srgbClr val="5C6B5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" name="Shape 17"/>
          <p:cNvSpPr/>
          <p:nvPr/>
        </p:nvSpPr>
        <p:spPr>
          <a:xfrm>
            <a:off x="5632704" y="2011680"/>
            <a:ext cx="1600200" cy="109728"/>
          </a:xfrm>
          <a:prstGeom prst="rect">
            <a:avLst/>
          </a:prstGeom>
          <a:solidFill>
            <a:srgbClr val="5C6B5E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0" name="Text 18"/>
          <p:cNvSpPr/>
          <p:nvPr/>
        </p:nvSpPr>
        <p:spPr>
          <a:xfrm>
            <a:off x="5678424" y="2194560"/>
            <a:ext cx="15087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精神分析的</a:t>
            </a:r>
            <a:endParaRPr lang="en-US" sz="12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アプローチ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724144" y="3200400"/>
            <a:ext cx="141732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0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深い物語を</a:t>
            </a:r>
            <a:endParaRPr lang="en-US" sz="10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0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たどっていく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7388352" y="2011680"/>
            <a:ext cx="1600200" cy="2331720"/>
          </a:xfrm>
          <a:prstGeom prst="rect">
            <a:avLst/>
          </a:prstGeom>
          <a:solidFill>
            <a:srgbClr val="FFFFFF"/>
          </a:solidFill>
          <a:ln w="19050">
            <a:solidFill>
              <a:srgbClr val="5C8A4C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3" name="Shape 21"/>
          <p:cNvSpPr/>
          <p:nvPr/>
        </p:nvSpPr>
        <p:spPr>
          <a:xfrm>
            <a:off x="7388352" y="2011680"/>
            <a:ext cx="1600200" cy="109728"/>
          </a:xfrm>
          <a:prstGeom prst="rect">
            <a:avLst/>
          </a:prstGeom>
          <a:solidFill>
            <a:srgbClr val="5C8A4C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4" name="Text 22"/>
          <p:cNvSpPr/>
          <p:nvPr/>
        </p:nvSpPr>
        <p:spPr>
          <a:xfrm>
            <a:off x="7434072" y="2194560"/>
            <a:ext cx="15087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5C8A4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マインド</a:t>
            </a:r>
            <a:endParaRPr lang="en-US" sz="12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5C8A4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フルネス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7479792" y="3200400"/>
            <a:ext cx="141732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0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いま、ここに</a:t>
            </a:r>
            <a:endParaRPr lang="en-US" sz="10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0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戻ってくる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48640" y="443484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6B756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どれが正しいではなく、「あなたに合うか」がいちばん大切です。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8" name="Text 26"/>
          <p:cNvSpPr/>
          <p:nvPr/>
        </p:nvSpPr>
        <p:spPr>
          <a:xfrm>
            <a:off x="365760" y="4892040"/>
            <a:ext cx="548640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品川心療内科 自由メモ5 より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8229600" y="4892040"/>
            <a:ext cx="54864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6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少しのお薬と、漢方薬と、対話と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756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品川心療内科の治療スタイル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196596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B5C99A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6" name="Shape 4"/>
          <p:cNvSpPr/>
          <p:nvPr/>
        </p:nvSpPr>
        <p:spPr>
          <a:xfrm>
            <a:off x="1028700" y="1691640"/>
            <a:ext cx="822960" cy="822960"/>
          </a:xfrm>
          <a:prstGeom prst="ellipse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1580" y="1874520"/>
            <a:ext cx="457200" cy="4572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57200" y="2697480"/>
            <a:ext cx="1965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2F52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少しのお薬</a:t>
            </a:r>
            <a:endParaRPr lang="en-US" sz="1500" dirty="0"/>
          </a:p>
        </p:txBody>
      </p:sp>
      <p:sp>
        <p:nvSpPr>
          <p:cNvPr id="9" name="Shape 6"/>
          <p:cNvSpPr/>
          <p:nvPr/>
        </p:nvSpPr>
        <p:spPr>
          <a:xfrm>
            <a:off x="1234440" y="3154680"/>
            <a:ext cx="411480" cy="36576"/>
          </a:xfrm>
          <a:prstGeom prst="rect">
            <a:avLst/>
          </a:prstGeom>
          <a:solidFill>
            <a:srgbClr val="B07A4D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0" name="Text 7"/>
          <p:cNvSpPr/>
          <p:nvPr/>
        </p:nvSpPr>
        <p:spPr>
          <a:xfrm>
            <a:off x="594360" y="3291840"/>
            <a:ext cx="16916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必要なときに、</a:t>
            </a:r>
            <a:endParaRPr lang="en-US" sz="11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必要な分だけ。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2578608" y="1417320"/>
            <a:ext cx="196596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B5C99A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2" name="Shape 9"/>
          <p:cNvSpPr/>
          <p:nvPr/>
        </p:nvSpPr>
        <p:spPr>
          <a:xfrm>
            <a:off x="3150108" y="1691640"/>
            <a:ext cx="822960" cy="822960"/>
          </a:xfrm>
          <a:prstGeom prst="ellipse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32988" y="1874520"/>
            <a:ext cx="457200" cy="45720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2578608" y="2697480"/>
            <a:ext cx="1965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2F52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漢方薬</a:t>
            </a:r>
            <a:endParaRPr lang="en-US" sz="1500" dirty="0"/>
          </a:p>
        </p:txBody>
      </p:sp>
      <p:sp>
        <p:nvSpPr>
          <p:cNvPr id="15" name="Shape 11"/>
          <p:cNvSpPr/>
          <p:nvPr/>
        </p:nvSpPr>
        <p:spPr>
          <a:xfrm>
            <a:off x="3355848" y="3154680"/>
            <a:ext cx="411480" cy="36576"/>
          </a:xfrm>
          <a:prstGeom prst="rect">
            <a:avLst/>
          </a:prstGeom>
          <a:solidFill>
            <a:srgbClr val="B07A4D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6" name="Text 12"/>
          <p:cNvSpPr/>
          <p:nvPr/>
        </p:nvSpPr>
        <p:spPr>
          <a:xfrm>
            <a:off x="2715768" y="3291840"/>
            <a:ext cx="16916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からだ全体の</a:t>
            </a:r>
            <a:endParaRPr lang="en-US" sz="11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バランスを整えます。</a:t>
            </a:r>
            <a:endParaRPr lang="en-US" sz="1100" dirty="0"/>
          </a:p>
        </p:txBody>
      </p:sp>
      <p:sp>
        <p:nvSpPr>
          <p:cNvPr id="17" name="Shape 13"/>
          <p:cNvSpPr/>
          <p:nvPr/>
        </p:nvSpPr>
        <p:spPr>
          <a:xfrm>
            <a:off x="4700016" y="1417320"/>
            <a:ext cx="196596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B5C99A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8" name="Shape 14"/>
          <p:cNvSpPr/>
          <p:nvPr/>
        </p:nvSpPr>
        <p:spPr>
          <a:xfrm>
            <a:off x="5271516" y="1691640"/>
            <a:ext cx="822960" cy="822960"/>
          </a:xfrm>
          <a:prstGeom prst="ellipse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54396" y="1874520"/>
            <a:ext cx="457200" cy="45720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4700016" y="2697480"/>
            <a:ext cx="1965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2F52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カウンセリング</a:t>
            </a:r>
            <a:endParaRPr lang="en-US" sz="1500" dirty="0"/>
          </a:p>
        </p:txBody>
      </p:sp>
      <p:sp>
        <p:nvSpPr>
          <p:cNvPr id="21" name="Shape 16"/>
          <p:cNvSpPr/>
          <p:nvPr/>
        </p:nvSpPr>
        <p:spPr>
          <a:xfrm>
            <a:off x="5477256" y="3154680"/>
            <a:ext cx="411480" cy="36576"/>
          </a:xfrm>
          <a:prstGeom prst="rect">
            <a:avLst/>
          </a:prstGeom>
          <a:solidFill>
            <a:srgbClr val="B07A4D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2" name="Text 17"/>
          <p:cNvSpPr/>
          <p:nvPr/>
        </p:nvSpPr>
        <p:spPr>
          <a:xfrm>
            <a:off x="4837176" y="3291840"/>
            <a:ext cx="16916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認知行動療法・</a:t>
            </a:r>
            <a:endParaRPr lang="en-US" sz="11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マインドフルネス。</a:t>
            </a:r>
            <a:endParaRPr lang="en-US" sz="1100" dirty="0"/>
          </a:p>
        </p:txBody>
      </p:sp>
      <p:sp>
        <p:nvSpPr>
          <p:cNvPr id="23" name="Shape 18"/>
          <p:cNvSpPr/>
          <p:nvPr/>
        </p:nvSpPr>
        <p:spPr>
          <a:xfrm>
            <a:off x="6821424" y="1417320"/>
            <a:ext cx="196596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B5C99A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24" name="Shape 19"/>
          <p:cNvSpPr/>
          <p:nvPr/>
        </p:nvSpPr>
        <p:spPr>
          <a:xfrm>
            <a:off x="7392924" y="1691640"/>
            <a:ext cx="822960" cy="822960"/>
          </a:xfrm>
          <a:prstGeom prst="ellipse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2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75804" y="1874520"/>
            <a:ext cx="457200" cy="457200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6821424" y="2697480"/>
            <a:ext cx="1965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2F52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見守る姿勢</a:t>
            </a:r>
            <a:endParaRPr lang="en-US" sz="1500" dirty="0"/>
          </a:p>
        </p:txBody>
      </p:sp>
      <p:sp>
        <p:nvSpPr>
          <p:cNvPr id="27" name="Shape 21"/>
          <p:cNvSpPr/>
          <p:nvPr/>
        </p:nvSpPr>
        <p:spPr>
          <a:xfrm>
            <a:off x="7598664" y="3154680"/>
            <a:ext cx="411480" cy="36576"/>
          </a:xfrm>
          <a:prstGeom prst="rect">
            <a:avLst/>
          </a:prstGeom>
          <a:solidFill>
            <a:srgbClr val="B07A4D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8" name="Text 22"/>
          <p:cNvSpPr/>
          <p:nvPr/>
        </p:nvSpPr>
        <p:spPr>
          <a:xfrm>
            <a:off x="6958584" y="3291840"/>
            <a:ext cx="16916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あなたの自然な</a:t>
            </a:r>
            <a:endParaRPr lang="en-US" sz="11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回復を信じて。</a:t>
            </a:r>
            <a:endParaRPr lang="en-US" sz="1100" dirty="0"/>
          </a:p>
        </p:txBody>
      </p:sp>
      <p:sp>
        <p:nvSpPr>
          <p:cNvPr id="29" name="Shape 2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0" name="Text 24"/>
          <p:cNvSpPr/>
          <p:nvPr/>
        </p:nvSpPr>
        <p:spPr>
          <a:xfrm>
            <a:off x="365760" y="4892040"/>
            <a:ext cx="548640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品川心療内科 自由メモ5 より</a:t>
            </a:r>
            <a:endParaRPr lang="en-US" sz="900" dirty="0"/>
          </a:p>
        </p:txBody>
      </p:sp>
      <p:sp>
        <p:nvSpPr>
          <p:cNvPr id="31" name="Text 25"/>
          <p:cNvSpPr/>
          <p:nvPr/>
        </p:nvSpPr>
        <p:spPr>
          <a:xfrm>
            <a:off x="8229600" y="4892040"/>
            <a:ext cx="54864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2F52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flipV="1">
            <a:off x="1152144" y="3858768"/>
            <a:ext cx="1901952" cy="658368"/>
          </a:xfrm>
          <a:prstGeom prst="trapezoid">
            <a:avLst/>
          </a:prstGeom>
          <a:solidFill>
            <a:srgbClr val="B07A4D"/>
          </a:solidFill>
          <a:ln w="12700">
            <a:solidFill>
              <a:srgbClr val="B07A4D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" name="Shape 1"/>
          <p:cNvSpPr/>
          <p:nvPr/>
        </p:nvSpPr>
        <p:spPr>
          <a:xfrm>
            <a:off x="1005840" y="3712464"/>
            <a:ext cx="2194560" cy="190195"/>
          </a:xfrm>
          <a:prstGeom prst="rect">
            <a:avLst/>
          </a:prstGeom>
          <a:solidFill>
            <a:srgbClr val="8B5E3C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2000707" y="2761488"/>
            <a:ext cx="190195" cy="1024128"/>
          </a:xfrm>
          <a:prstGeom prst="rect">
            <a:avLst/>
          </a:prstGeom>
          <a:solidFill>
            <a:srgbClr val="6B442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" name="Shape 3"/>
          <p:cNvSpPr/>
          <p:nvPr/>
        </p:nvSpPr>
        <p:spPr>
          <a:xfrm rot="-720000">
            <a:off x="1854403" y="2322576"/>
            <a:ext cx="190195" cy="585216"/>
          </a:xfrm>
          <a:prstGeom prst="rect">
            <a:avLst/>
          </a:prstGeom>
          <a:solidFill>
            <a:srgbClr val="6B442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6" name="Shape 4"/>
          <p:cNvSpPr/>
          <p:nvPr/>
        </p:nvSpPr>
        <p:spPr>
          <a:xfrm>
            <a:off x="1152144" y="1810512"/>
            <a:ext cx="1243584" cy="804672"/>
          </a:xfrm>
          <a:prstGeom prst="ellipse">
            <a:avLst/>
          </a:prstGeom>
          <a:solidFill>
            <a:srgbClr val="8AA77A"/>
          </a:solidFill>
          <a:ln w="12700">
            <a:solidFill>
              <a:srgbClr val="2F52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" name="Shape 5"/>
          <p:cNvSpPr/>
          <p:nvPr/>
        </p:nvSpPr>
        <p:spPr>
          <a:xfrm>
            <a:off x="1883664" y="1517904"/>
            <a:ext cx="1243584" cy="804672"/>
          </a:xfrm>
          <a:prstGeom prst="ellipse">
            <a:avLst/>
          </a:prstGeom>
          <a:solidFill>
            <a:srgbClr val="B5C99A"/>
          </a:solidFill>
          <a:ln w="12700">
            <a:solidFill>
              <a:srgbClr val="2F52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8" name="Shape 6"/>
          <p:cNvSpPr/>
          <p:nvPr/>
        </p:nvSpPr>
        <p:spPr>
          <a:xfrm>
            <a:off x="2176272" y="2029968"/>
            <a:ext cx="1024128" cy="658368"/>
          </a:xfrm>
          <a:prstGeom prst="ellipse">
            <a:avLst/>
          </a:prstGeom>
          <a:solidFill>
            <a:srgbClr val="8AA77A"/>
          </a:solidFill>
          <a:ln w="12700">
            <a:solidFill>
              <a:srgbClr val="2F52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9" name="Shape 7"/>
          <p:cNvSpPr/>
          <p:nvPr/>
        </p:nvSpPr>
        <p:spPr>
          <a:xfrm>
            <a:off x="1444752" y="2322576"/>
            <a:ext cx="804672" cy="512064"/>
          </a:xfrm>
          <a:prstGeom prst="ellipse">
            <a:avLst/>
          </a:prstGeom>
          <a:solidFill>
            <a:srgbClr val="B5C99A"/>
          </a:solidFill>
          <a:ln w="12700">
            <a:solidFill>
              <a:srgbClr val="2F52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" name="Text 8"/>
          <p:cNvSpPr/>
          <p:nvPr/>
        </p:nvSpPr>
        <p:spPr>
          <a:xfrm>
            <a:off x="3657600" y="1371600"/>
            <a:ext cx="52120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あなたのペースで、</a:t>
            </a:r>
            <a:endParaRPr lang="en-US" sz="4000" dirty="0"/>
          </a:p>
          <a:p>
            <a:pPr marL="0" indent="0" algn="l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大丈夫。</a:t>
            </a:r>
            <a:endParaRPr lang="en-US" sz="4000" dirty="0"/>
          </a:p>
        </p:txBody>
      </p:sp>
      <p:sp>
        <p:nvSpPr>
          <p:cNvPr id="11" name="Shape 9"/>
          <p:cNvSpPr/>
          <p:nvPr/>
        </p:nvSpPr>
        <p:spPr>
          <a:xfrm>
            <a:off x="3657600" y="2926080"/>
            <a:ext cx="548640" cy="36576"/>
          </a:xfrm>
          <a:prstGeom prst="rect">
            <a:avLst/>
          </a:prstGeom>
          <a:solidFill>
            <a:srgbClr val="B5C99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2" name="Text 10"/>
          <p:cNvSpPr/>
          <p:nvPr/>
        </p:nvSpPr>
        <p:spPr>
          <a:xfrm>
            <a:off x="3657600" y="3108960"/>
            <a:ext cx="52120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B5C99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盆栽が一日で姿を変えないように、</a:t>
            </a:r>
            <a:endParaRPr lang="en-US" sz="15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B5C99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こころも、ゆっくり育っていきます。</a:t>
            </a:r>
            <a:endParaRPr lang="en-US" sz="1500" dirty="0"/>
          </a:p>
          <a:p>
            <a:pPr marL="0" indent="0">
              <a:lnSpc>
                <a:spcPct val="150000"/>
              </a:lnSpc>
              <a:buNone/>
            </a:pPr>
            <a:endParaRPr lang="en-US" sz="15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B5C99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私たちは、急がせず、見守りながら、</a:t>
            </a:r>
            <a:endParaRPr lang="en-US" sz="15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B5C99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あなたの隣で、ご一緒します。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3657600" y="461772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AA77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品川心療内科  院長  今 忠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6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はじめに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548640" y="1005840"/>
            <a:ext cx="51206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A332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このスライドは、</a:t>
            </a:r>
            <a:endParaRPr lang="en-US" sz="16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A332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品川心療内科の今先生が日々綴っているブログから、</a:t>
            </a:r>
            <a:endParaRPr lang="en-US" sz="16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A332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ご来院されるみなさまに伝えたい想いを</a:t>
            </a:r>
            <a:endParaRPr lang="en-US" sz="16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A332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やさしい言葉でまとめたものです。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2743200"/>
            <a:ext cx="256032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B5C99A"/>
            </a:solidFill>
            <a:prstDash val="solid"/>
          </a:ln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6" name="Shape 4"/>
          <p:cNvSpPr/>
          <p:nvPr/>
        </p:nvSpPr>
        <p:spPr>
          <a:xfrm>
            <a:off x="548640" y="2743200"/>
            <a:ext cx="2560320" cy="73152"/>
          </a:xfrm>
          <a:prstGeom prst="rect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2926080"/>
            <a:ext cx="457200" cy="4572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548640" y="342900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F52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見守る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85800" y="3822192"/>
            <a:ext cx="2286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治すというより</a:t>
            </a:r>
            <a:endParaRPr lang="en-US" sz="11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育つのを見守る姿勢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3291840" y="2743200"/>
            <a:ext cx="256032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B5C99A"/>
            </a:solidFill>
            <a:prstDash val="solid"/>
          </a:ln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1" name="Shape 8"/>
          <p:cNvSpPr/>
          <p:nvPr/>
        </p:nvSpPr>
        <p:spPr>
          <a:xfrm>
            <a:off x="3291840" y="2743200"/>
            <a:ext cx="2560320" cy="73152"/>
          </a:xfrm>
          <a:prstGeom prst="rect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3400" y="2926080"/>
            <a:ext cx="457200" cy="45720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291840" y="342900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F52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時を待つ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3429000" y="3822192"/>
            <a:ext cx="2286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時間そのものが</a:t>
            </a:r>
            <a:endParaRPr lang="en-US" sz="11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こころを癒します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6035040" y="2743200"/>
            <a:ext cx="256032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B5C99A"/>
            </a:solidFill>
            <a:prstDash val="solid"/>
          </a:ln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6" name="Shape 12"/>
          <p:cNvSpPr/>
          <p:nvPr/>
        </p:nvSpPr>
        <p:spPr>
          <a:xfrm>
            <a:off x="6035040" y="2743200"/>
            <a:ext cx="2560320" cy="73152"/>
          </a:xfrm>
          <a:prstGeom prst="rect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86600" y="2926080"/>
            <a:ext cx="457200" cy="45720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6035040" y="342900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F52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言葉にする</a:t>
            </a:r>
            <a:endParaRPr lang="en-US" sz="1600" dirty="0"/>
          </a:p>
        </p:txBody>
      </p:sp>
      <p:sp>
        <p:nvSpPr>
          <p:cNvPr id="19" name="Text 14"/>
          <p:cNvSpPr/>
          <p:nvPr/>
        </p:nvSpPr>
        <p:spPr>
          <a:xfrm>
            <a:off x="6172200" y="3822192"/>
            <a:ext cx="2286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話すこと・書くこと</a:t>
            </a:r>
            <a:endParaRPr lang="en-US" sz="11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が回復を助けます</a:t>
            </a:r>
            <a:endParaRPr lang="en-US" sz="1100" dirty="0"/>
          </a:p>
        </p:txBody>
      </p:sp>
      <p:sp>
        <p:nvSpPr>
          <p:cNvPr id="20" name="Shape 15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1" name="Text 16"/>
          <p:cNvSpPr/>
          <p:nvPr/>
        </p:nvSpPr>
        <p:spPr>
          <a:xfrm>
            <a:off x="365760" y="4892040"/>
            <a:ext cx="548640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品川心療内科 自由メモ5 より</a:t>
            </a:r>
            <a:endParaRPr lang="en-US" sz="900" dirty="0"/>
          </a:p>
        </p:txBody>
      </p:sp>
      <p:sp>
        <p:nvSpPr>
          <p:cNvPr id="22" name="Text 17"/>
          <p:cNvSpPr/>
          <p:nvPr/>
        </p:nvSpPr>
        <p:spPr>
          <a:xfrm>
            <a:off x="8229600" y="4892040"/>
            <a:ext cx="54864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6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第1章｜こころは、盆栽（ぼんさい）のように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548640" y="1005840"/>
            <a:ext cx="5120640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B5C99A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" name="Shape 3"/>
          <p:cNvSpPr/>
          <p:nvPr/>
        </p:nvSpPr>
        <p:spPr>
          <a:xfrm>
            <a:off x="548640" y="1005840"/>
            <a:ext cx="91440" cy="3291840"/>
          </a:xfrm>
          <a:prstGeom prst="rect">
            <a:avLst/>
          </a:prstGeom>
          <a:solidFill>
            <a:srgbClr val="B07A4D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6" name="Text 4"/>
          <p:cNvSpPr/>
          <p:nvPr/>
        </p:nvSpPr>
        <p:spPr>
          <a:xfrm>
            <a:off x="777240" y="10515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8AA77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1188720" y="1280160"/>
            <a:ext cx="4297680" cy="2834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2A332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盆栽を見るように、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2A332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人を見る。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2A332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枝はどちらに伸びるだろう？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2A332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この葉は、どんな形になるだろう？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2A332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― 内発の力と、まわりの環境を、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2A332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そっと感じ取ってみる。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 flipV="1">
            <a:off x="6542532" y="3118104"/>
            <a:ext cx="1545336" cy="534924"/>
          </a:xfrm>
          <a:prstGeom prst="trapezoid">
            <a:avLst/>
          </a:prstGeom>
          <a:solidFill>
            <a:srgbClr val="B07A4D"/>
          </a:solidFill>
          <a:ln w="12700">
            <a:solidFill>
              <a:srgbClr val="B07A4D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9" name="Shape 7"/>
          <p:cNvSpPr/>
          <p:nvPr/>
        </p:nvSpPr>
        <p:spPr>
          <a:xfrm>
            <a:off x="6423660" y="2999232"/>
            <a:ext cx="1783080" cy="154534"/>
          </a:xfrm>
          <a:prstGeom prst="rect">
            <a:avLst/>
          </a:prstGeom>
          <a:solidFill>
            <a:srgbClr val="8B5E3C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0" name="Shape 8"/>
          <p:cNvSpPr/>
          <p:nvPr/>
        </p:nvSpPr>
        <p:spPr>
          <a:xfrm>
            <a:off x="7231990" y="2226564"/>
            <a:ext cx="154534" cy="832104"/>
          </a:xfrm>
          <a:prstGeom prst="rect">
            <a:avLst/>
          </a:prstGeom>
          <a:solidFill>
            <a:srgbClr val="6B442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1" name="Shape 9"/>
          <p:cNvSpPr/>
          <p:nvPr/>
        </p:nvSpPr>
        <p:spPr>
          <a:xfrm rot="-720000">
            <a:off x="7113118" y="1869948"/>
            <a:ext cx="154534" cy="475488"/>
          </a:xfrm>
          <a:prstGeom prst="rect">
            <a:avLst/>
          </a:prstGeom>
          <a:solidFill>
            <a:srgbClr val="6B442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2" name="Shape 10"/>
          <p:cNvSpPr/>
          <p:nvPr/>
        </p:nvSpPr>
        <p:spPr>
          <a:xfrm>
            <a:off x="6542532" y="1453896"/>
            <a:ext cx="1010412" cy="653796"/>
          </a:xfrm>
          <a:prstGeom prst="ellipse">
            <a:avLst/>
          </a:prstGeom>
          <a:solidFill>
            <a:srgbClr val="8AA77A"/>
          </a:solidFill>
          <a:ln w="12700">
            <a:solidFill>
              <a:srgbClr val="2F52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3" name="Shape 11"/>
          <p:cNvSpPr/>
          <p:nvPr/>
        </p:nvSpPr>
        <p:spPr>
          <a:xfrm>
            <a:off x="7136892" y="1216152"/>
            <a:ext cx="1010412" cy="653796"/>
          </a:xfrm>
          <a:prstGeom prst="ellipse">
            <a:avLst/>
          </a:prstGeom>
          <a:solidFill>
            <a:srgbClr val="B5C99A"/>
          </a:solidFill>
          <a:ln w="12700">
            <a:solidFill>
              <a:srgbClr val="2F52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4" name="Shape 12"/>
          <p:cNvSpPr/>
          <p:nvPr/>
        </p:nvSpPr>
        <p:spPr>
          <a:xfrm>
            <a:off x="7374636" y="1632204"/>
            <a:ext cx="832104" cy="534924"/>
          </a:xfrm>
          <a:prstGeom prst="ellipse">
            <a:avLst/>
          </a:prstGeom>
          <a:solidFill>
            <a:srgbClr val="8AA77A"/>
          </a:solidFill>
          <a:ln w="12700">
            <a:solidFill>
              <a:srgbClr val="2F52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" name="Shape 13"/>
          <p:cNvSpPr/>
          <p:nvPr/>
        </p:nvSpPr>
        <p:spPr>
          <a:xfrm>
            <a:off x="6780276" y="1869948"/>
            <a:ext cx="653796" cy="416052"/>
          </a:xfrm>
          <a:prstGeom prst="ellipse">
            <a:avLst/>
          </a:prstGeom>
          <a:solidFill>
            <a:srgbClr val="B5C99A"/>
          </a:solidFill>
          <a:ln w="12700">
            <a:solidFill>
              <a:srgbClr val="2F52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6" name="Text 14"/>
          <p:cNvSpPr/>
          <p:nvPr/>
        </p:nvSpPr>
        <p:spPr>
          <a:xfrm>
            <a:off x="5852160" y="38862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F52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あなた自身が、ひと鉢の盆栽。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852160" y="425196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治療者は、その姿を見守る庭師です。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9" name="Text 17"/>
          <p:cNvSpPr/>
          <p:nvPr/>
        </p:nvSpPr>
        <p:spPr>
          <a:xfrm>
            <a:off x="365760" y="4892040"/>
            <a:ext cx="548640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品川心療内科 自由メモ5 より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8229600" y="4892040"/>
            <a:ext cx="54864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6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あなたの中には、もう「治る力」がある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756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先生はこう書いています ―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48640" y="1325880"/>
            <a:ext cx="8046720" cy="914400"/>
          </a:xfrm>
          <a:prstGeom prst="rect">
            <a:avLst/>
          </a:prstGeom>
          <a:solidFill>
            <a:srgbClr val="F2EBDD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6" name="Text 4"/>
          <p:cNvSpPr/>
          <p:nvPr/>
        </p:nvSpPr>
        <p:spPr>
          <a:xfrm>
            <a:off x="822960" y="1371600"/>
            <a:ext cx="7680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2A332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「内側から伸びようとする力」と「重力」と「日光のかげん」。</a:t>
            </a:r>
            <a:endParaRPr lang="en-US" sz="15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2A332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そのバランスのなかで、こころは少しずつ形を整えていきます。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1417320" y="2606040"/>
            <a:ext cx="914400" cy="9144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2F52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5920" y="2834640"/>
            <a:ext cx="457200" cy="457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548640" y="3611880"/>
            <a:ext cx="2651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F52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内なる力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548640" y="393192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あなた自身の</a:t>
            </a:r>
            <a:endParaRPr lang="en-US" sz="11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育つ力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160520" y="2606040"/>
            <a:ext cx="914400" cy="9144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B07A4D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9120" y="2834640"/>
            <a:ext cx="457200" cy="45720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291840" y="3611880"/>
            <a:ext cx="2651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B07A4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日のひかり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3291840" y="393192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周りからの支え</a:t>
            </a:r>
            <a:endParaRPr lang="en-US" sz="11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人とのつながり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6903720" y="2606040"/>
            <a:ext cx="914400" cy="91440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5C6B5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0" y="2834640"/>
            <a:ext cx="457200" cy="4572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035040" y="3611880"/>
            <a:ext cx="2651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重力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6035040" y="393192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現実・体・</a:t>
            </a:r>
            <a:endParaRPr lang="en-US" sz="11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これまでの歩み</a:t>
            </a:r>
            <a:endParaRPr lang="en-US" sz="1100" dirty="0"/>
          </a:p>
        </p:txBody>
      </p:sp>
      <p:sp>
        <p:nvSpPr>
          <p:cNvPr id="19" name="Text 14"/>
          <p:cNvSpPr/>
          <p:nvPr/>
        </p:nvSpPr>
        <p:spPr>
          <a:xfrm>
            <a:off x="548640" y="4526280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6B756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治療者は、この三つの「かげん」をそっと感じ取りながら、寄り添います。</a:t>
            </a:r>
            <a:endParaRPr lang="en-US" sz="1200" dirty="0"/>
          </a:p>
        </p:txBody>
      </p:sp>
      <p:sp>
        <p:nvSpPr>
          <p:cNvPr id="20" name="Shape 15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1" name="Text 16"/>
          <p:cNvSpPr/>
          <p:nvPr/>
        </p:nvSpPr>
        <p:spPr>
          <a:xfrm>
            <a:off x="365760" y="4892040"/>
            <a:ext cx="548640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品川心療内科 自由メモ5 より</a:t>
            </a:r>
            <a:endParaRPr lang="en-US" sz="900" dirty="0"/>
          </a:p>
        </p:txBody>
      </p:sp>
      <p:sp>
        <p:nvSpPr>
          <p:cNvPr id="22" name="Text 17"/>
          <p:cNvSpPr/>
          <p:nvPr/>
        </p:nvSpPr>
        <p:spPr>
          <a:xfrm>
            <a:off x="8229600" y="4892040"/>
            <a:ext cx="54864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6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「この枝を、切り落としてしまいたい」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548640" y="914400"/>
            <a:ext cx="8046720" cy="822960"/>
          </a:xfrm>
          <a:prstGeom prst="rect">
            <a:avLst/>
          </a:prstGeom>
          <a:solidFill>
            <a:srgbClr val="E8C4B8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" name="Text 3"/>
          <p:cNvSpPr/>
          <p:nvPr/>
        </p:nvSpPr>
        <p:spPr>
          <a:xfrm>
            <a:off x="822960" y="960120"/>
            <a:ext cx="74980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2A332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自分のなかの、ある部分が苦しくて、</a:t>
            </a:r>
            <a:endParaRPr lang="en-US" sz="14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2A332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「ここだけ無くしてしまえたら…」と思う夜があります。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48640" y="2011680"/>
            <a:ext cx="640080" cy="640080"/>
          </a:xfrm>
          <a:prstGeom prst="ellipse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7" name="Text 5"/>
          <p:cNvSpPr/>
          <p:nvPr/>
        </p:nvSpPr>
        <p:spPr>
          <a:xfrm>
            <a:off x="548640" y="201168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371600" y="201168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F52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まず、その願いを受けとめる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371600" y="2304288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「切ってしまいたい」気持ちを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否定せず、まずそのまま受けとります。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48640" y="2880360"/>
            <a:ext cx="640080" cy="640080"/>
          </a:xfrm>
          <a:prstGeom prst="ellipse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1" name="Text 9"/>
          <p:cNvSpPr/>
          <p:nvPr/>
        </p:nvSpPr>
        <p:spPr>
          <a:xfrm>
            <a:off x="548640" y="28803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2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1371600" y="288036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F52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それから、一緒に考える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371600" y="3172968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本当に切るのが良いのか、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別の育て方があるのか、を共に。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3749040"/>
            <a:ext cx="640080" cy="640080"/>
          </a:xfrm>
          <a:prstGeom prst="ellipse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5" name="Text 13"/>
          <p:cNvSpPr/>
          <p:nvPr/>
        </p:nvSpPr>
        <p:spPr>
          <a:xfrm>
            <a:off x="548640" y="37490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3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1371600" y="374904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F52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あなただけの形を探す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1371600" y="4041648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正解はひとつではありません。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あなたの世界に合わせて選びます。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9" name="Text 17"/>
          <p:cNvSpPr/>
          <p:nvPr/>
        </p:nvSpPr>
        <p:spPr>
          <a:xfrm>
            <a:off x="365760" y="4892040"/>
            <a:ext cx="548640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品川心療内科 自由メモ5 より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8229600" y="4892040"/>
            <a:ext cx="54864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6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治すのではなく、見守る ― 温存的(おんぞんてき)精神療法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548640" y="914400"/>
            <a:ext cx="4023360" cy="3611880"/>
          </a:xfrm>
          <a:prstGeom prst="rect">
            <a:avLst/>
          </a:prstGeom>
          <a:solidFill>
            <a:srgbClr val="FFFFFF"/>
          </a:solidFill>
          <a:ln w="12700">
            <a:solidFill>
              <a:srgbClr val="B5C99A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" name="Shape 3"/>
          <p:cNvSpPr/>
          <p:nvPr/>
        </p:nvSpPr>
        <p:spPr>
          <a:xfrm>
            <a:off x="548640" y="914400"/>
            <a:ext cx="4023360" cy="502920"/>
          </a:xfrm>
          <a:prstGeom prst="rect">
            <a:avLst/>
          </a:prstGeom>
          <a:solidFill>
            <a:srgbClr val="8AA77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6" name="Text 4"/>
          <p:cNvSpPr/>
          <p:nvPr/>
        </p:nvSpPr>
        <p:spPr>
          <a:xfrm>
            <a:off x="640080" y="914400"/>
            <a:ext cx="3840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温存的精神療法とは？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60020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300" dirty="0">
                <a:solidFill>
                  <a:srgbClr val="2A332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・できるだけ手を加えすぎない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300" dirty="0">
                <a:solidFill>
                  <a:srgbClr val="2A332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・あなたの自然な歩みを大切に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300" dirty="0">
                <a:solidFill>
                  <a:srgbClr val="2A332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・お薬は必要なぶんだけ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300" dirty="0">
                <a:solidFill>
                  <a:srgbClr val="2A332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・対話と漢方薬を中心に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300" dirty="0">
                <a:solidFill>
                  <a:srgbClr val="2A332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・「待つ」ことも治療のひとつ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846320" y="91440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F52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こんな違いがあります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846320" y="1371600"/>
            <a:ext cx="1691640" cy="502920"/>
          </a:xfrm>
          <a:prstGeom prst="rect">
            <a:avLst/>
          </a:prstGeom>
          <a:solidFill>
            <a:srgbClr val="F2EBDD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0" name="Text 8"/>
          <p:cNvSpPr/>
          <p:nvPr/>
        </p:nvSpPr>
        <p:spPr>
          <a:xfrm>
            <a:off x="4846320" y="1371600"/>
            <a:ext cx="1691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56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症状をすぐ消す</a:t>
            </a:r>
            <a:endParaRPr lang="en-US" sz="1100" dirty="0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1968" y="1490472"/>
            <a:ext cx="274320" cy="274320"/>
          </a:xfrm>
          <a:prstGeom prst="rect">
            <a:avLst/>
          </a:prstGeom>
        </p:spPr>
      </p:pic>
      <p:sp>
        <p:nvSpPr>
          <p:cNvPr id="12" name="Shape 9"/>
          <p:cNvSpPr/>
          <p:nvPr/>
        </p:nvSpPr>
        <p:spPr>
          <a:xfrm>
            <a:off x="6949440" y="1371600"/>
            <a:ext cx="1691640" cy="502920"/>
          </a:xfrm>
          <a:prstGeom prst="rect">
            <a:avLst/>
          </a:prstGeom>
          <a:solidFill>
            <a:srgbClr val="B5C99A"/>
          </a:solidFill>
          <a:ln w="12700">
            <a:solidFill>
              <a:srgbClr val="2F52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3" name="Text 10"/>
          <p:cNvSpPr/>
          <p:nvPr/>
        </p:nvSpPr>
        <p:spPr>
          <a:xfrm>
            <a:off x="6949440" y="1371600"/>
            <a:ext cx="1691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F52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症状の意味を見る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4846320" y="2084832"/>
            <a:ext cx="1691640" cy="502920"/>
          </a:xfrm>
          <a:prstGeom prst="rect">
            <a:avLst/>
          </a:prstGeom>
          <a:solidFill>
            <a:srgbClr val="F2EBDD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5" name="Text 12"/>
          <p:cNvSpPr/>
          <p:nvPr/>
        </p:nvSpPr>
        <p:spPr>
          <a:xfrm>
            <a:off x="4846320" y="2084832"/>
            <a:ext cx="1691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56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強く介入する</a:t>
            </a:r>
            <a:endParaRPr lang="en-US" sz="1100" dirty="0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1968" y="2203704"/>
            <a:ext cx="274320" cy="274320"/>
          </a:xfrm>
          <a:prstGeom prst="rect">
            <a:avLst/>
          </a:prstGeom>
        </p:spPr>
      </p:pic>
      <p:sp>
        <p:nvSpPr>
          <p:cNvPr id="17" name="Shape 13"/>
          <p:cNvSpPr/>
          <p:nvPr/>
        </p:nvSpPr>
        <p:spPr>
          <a:xfrm>
            <a:off x="6949440" y="2084832"/>
            <a:ext cx="1691640" cy="502920"/>
          </a:xfrm>
          <a:prstGeom prst="rect">
            <a:avLst/>
          </a:prstGeom>
          <a:solidFill>
            <a:srgbClr val="B5C99A"/>
          </a:solidFill>
          <a:ln w="12700">
            <a:solidFill>
              <a:srgbClr val="2F52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8" name="Text 14"/>
          <p:cNvSpPr/>
          <p:nvPr/>
        </p:nvSpPr>
        <p:spPr>
          <a:xfrm>
            <a:off x="6949440" y="2084832"/>
            <a:ext cx="1691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F52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そっと寄り添う</a:t>
            </a:r>
            <a:endParaRPr lang="en-US" sz="1100" dirty="0"/>
          </a:p>
        </p:txBody>
      </p:sp>
      <p:sp>
        <p:nvSpPr>
          <p:cNvPr id="19" name="Shape 15"/>
          <p:cNvSpPr/>
          <p:nvPr/>
        </p:nvSpPr>
        <p:spPr>
          <a:xfrm>
            <a:off x="4846320" y="2798064"/>
            <a:ext cx="1691640" cy="502920"/>
          </a:xfrm>
          <a:prstGeom prst="rect">
            <a:avLst/>
          </a:prstGeom>
          <a:solidFill>
            <a:srgbClr val="F2EBDD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0" name="Text 16"/>
          <p:cNvSpPr/>
          <p:nvPr/>
        </p:nvSpPr>
        <p:spPr>
          <a:xfrm>
            <a:off x="4846320" y="2798064"/>
            <a:ext cx="1691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56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短期で結果を</a:t>
            </a:r>
            <a:endParaRPr lang="en-US" sz="1100" dirty="0"/>
          </a:p>
        </p:txBody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1968" y="2916936"/>
            <a:ext cx="274320" cy="274320"/>
          </a:xfrm>
          <a:prstGeom prst="rect">
            <a:avLst/>
          </a:prstGeom>
        </p:spPr>
      </p:pic>
      <p:sp>
        <p:nvSpPr>
          <p:cNvPr id="22" name="Shape 17"/>
          <p:cNvSpPr/>
          <p:nvPr/>
        </p:nvSpPr>
        <p:spPr>
          <a:xfrm>
            <a:off x="6949440" y="2798064"/>
            <a:ext cx="1691640" cy="502920"/>
          </a:xfrm>
          <a:prstGeom prst="rect">
            <a:avLst/>
          </a:prstGeom>
          <a:solidFill>
            <a:srgbClr val="B5C99A"/>
          </a:solidFill>
          <a:ln w="12700">
            <a:solidFill>
              <a:srgbClr val="2F52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3" name="Text 18"/>
          <p:cNvSpPr/>
          <p:nvPr/>
        </p:nvSpPr>
        <p:spPr>
          <a:xfrm>
            <a:off x="6949440" y="2798064"/>
            <a:ext cx="1691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F52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時間をかけて熟成</a:t>
            </a:r>
            <a:endParaRPr lang="en-US" sz="1100" dirty="0"/>
          </a:p>
        </p:txBody>
      </p:sp>
      <p:sp>
        <p:nvSpPr>
          <p:cNvPr id="24" name="Shape 19"/>
          <p:cNvSpPr/>
          <p:nvPr/>
        </p:nvSpPr>
        <p:spPr>
          <a:xfrm>
            <a:off x="4846320" y="3511296"/>
            <a:ext cx="1691640" cy="502920"/>
          </a:xfrm>
          <a:prstGeom prst="rect">
            <a:avLst/>
          </a:prstGeom>
          <a:solidFill>
            <a:srgbClr val="F2EBDD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5" name="Text 20"/>
          <p:cNvSpPr/>
          <p:nvPr/>
        </p:nvSpPr>
        <p:spPr>
          <a:xfrm>
            <a:off x="4846320" y="3511296"/>
            <a:ext cx="1691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56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薬を多めに</a:t>
            </a:r>
            <a:endParaRPr lang="en-US" sz="1100" dirty="0"/>
          </a:p>
        </p:txBody>
      </p:sp>
      <p:pic>
        <p:nvPicPr>
          <p:cNvPr id="26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1968" y="3630168"/>
            <a:ext cx="274320" cy="274320"/>
          </a:xfrm>
          <a:prstGeom prst="rect">
            <a:avLst/>
          </a:prstGeom>
        </p:spPr>
      </p:pic>
      <p:sp>
        <p:nvSpPr>
          <p:cNvPr id="27" name="Shape 21"/>
          <p:cNvSpPr/>
          <p:nvPr/>
        </p:nvSpPr>
        <p:spPr>
          <a:xfrm>
            <a:off x="6949440" y="3511296"/>
            <a:ext cx="1691640" cy="502920"/>
          </a:xfrm>
          <a:prstGeom prst="rect">
            <a:avLst/>
          </a:prstGeom>
          <a:solidFill>
            <a:srgbClr val="B5C99A"/>
          </a:solidFill>
          <a:ln w="12700">
            <a:solidFill>
              <a:srgbClr val="2F52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8" name="Text 22"/>
          <p:cNvSpPr/>
          <p:nvPr/>
        </p:nvSpPr>
        <p:spPr>
          <a:xfrm>
            <a:off x="6949440" y="3511296"/>
            <a:ext cx="1691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F52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少しのお薬と漢方</a:t>
            </a:r>
            <a:endParaRPr lang="en-US" sz="1100" dirty="0"/>
          </a:p>
        </p:txBody>
      </p:sp>
      <p:sp>
        <p:nvSpPr>
          <p:cNvPr id="29" name="Text 23"/>
          <p:cNvSpPr/>
          <p:nvPr/>
        </p:nvSpPr>
        <p:spPr>
          <a:xfrm>
            <a:off x="4846320" y="429768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756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※ 薬を否定するものではなく、必要なときには適切に使います。</a:t>
            </a:r>
            <a:endParaRPr lang="en-US" sz="900" dirty="0"/>
          </a:p>
        </p:txBody>
      </p:sp>
      <p:sp>
        <p:nvSpPr>
          <p:cNvPr id="30" name="Shape 2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1" name="Text 25"/>
          <p:cNvSpPr/>
          <p:nvPr/>
        </p:nvSpPr>
        <p:spPr>
          <a:xfrm>
            <a:off x="365760" y="4892040"/>
            <a:ext cx="548640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品川心療内科 自由メモ5 より</a:t>
            </a:r>
            <a:endParaRPr lang="en-US" sz="900" dirty="0"/>
          </a:p>
        </p:txBody>
      </p:sp>
      <p:sp>
        <p:nvSpPr>
          <p:cNvPr id="32" name="Text 26"/>
          <p:cNvSpPr/>
          <p:nvPr/>
        </p:nvSpPr>
        <p:spPr>
          <a:xfrm>
            <a:off x="8229600" y="4892040"/>
            <a:ext cx="54864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6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時間という、ひとつの薬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756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外科の手術にたとえると ―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65760" y="1463040"/>
            <a:ext cx="2743200" cy="2468880"/>
          </a:xfrm>
          <a:prstGeom prst="rect">
            <a:avLst/>
          </a:prstGeom>
          <a:solidFill>
            <a:srgbClr val="FFFFFF"/>
          </a:solidFill>
          <a:ln w="25400">
            <a:solidFill>
              <a:srgbClr val="B07A4D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6" name="Shape 4"/>
          <p:cNvSpPr/>
          <p:nvPr/>
        </p:nvSpPr>
        <p:spPr>
          <a:xfrm>
            <a:off x="1417320" y="1691640"/>
            <a:ext cx="640080" cy="640080"/>
          </a:xfrm>
          <a:prstGeom prst="ellipse">
            <a:avLst/>
          </a:prstGeom>
          <a:solidFill>
            <a:srgbClr val="B07A4D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4480" y="1828800"/>
            <a:ext cx="365760" cy="3657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365760" y="2423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B07A4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手術直後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548640" y="2834640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傷をぬい合わせる</a:t>
            </a:r>
            <a:endParaRPr lang="en-US" sz="11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（応急の止血縫合）</a:t>
            </a:r>
            <a:endParaRPr lang="en-US" sz="1100" dirty="0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4680" y="2606040"/>
            <a:ext cx="274320" cy="274320"/>
          </a:xfrm>
          <a:prstGeom prst="rect">
            <a:avLst/>
          </a:prstGeom>
        </p:spPr>
      </p:pic>
      <p:sp>
        <p:nvSpPr>
          <p:cNvPr id="11" name="Shape 7"/>
          <p:cNvSpPr/>
          <p:nvPr/>
        </p:nvSpPr>
        <p:spPr>
          <a:xfrm>
            <a:off x="3291840" y="1463040"/>
            <a:ext cx="2743200" cy="2468880"/>
          </a:xfrm>
          <a:prstGeom prst="rect">
            <a:avLst/>
          </a:prstGeom>
          <a:solidFill>
            <a:srgbClr val="FFFFFF"/>
          </a:solidFill>
          <a:ln w="25400">
            <a:solidFill>
              <a:srgbClr val="8AA77A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2" name="Shape 8"/>
          <p:cNvSpPr/>
          <p:nvPr/>
        </p:nvSpPr>
        <p:spPr>
          <a:xfrm>
            <a:off x="4343400" y="1691640"/>
            <a:ext cx="640080" cy="640080"/>
          </a:xfrm>
          <a:prstGeom prst="ellipse">
            <a:avLst/>
          </a:prstGeom>
          <a:solidFill>
            <a:srgbClr val="8AA77A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80560" y="1828800"/>
            <a:ext cx="365760" cy="36576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3291840" y="2423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8AA77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回復のあいだ</a:t>
            </a:r>
            <a:endParaRPr lang="en-US" sz="1400" dirty="0"/>
          </a:p>
        </p:txBody>
      </p:sp>
      <p:sp>
        <p:nvSpPr>
          <p:cNvPr id="15" name="Text 10"/>
          <p:cNvSpPr/>
          <p:nvPr/>
        </p:nvSpPr>
        <p:spPr>
          <a:xfrm>
            <a:off x="3474720" y="2834640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感染や血行を見守りながら</a:t>
            </a:r>
            <a:endParaRPr lang="en-US" sz="11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じっと、待つ</a:t>
            </a:r>
            <a:endParaRPr lang="en-US" sz="1100" dirty="0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0760" y="2606040"/>
            <a:ext cx="274320" cy="274320"/>
          </a:xfrm>
          <a:prstGeom prst="rect">
            <a:avLst/>
          </a:prstGeom>
        </p:spPr>
      </p:pic>
      <p:sp>
        <p:nvSpPr>
          <p:cNvPr id="17" name="Shape 11"/>
          <p:cNvSpPr/>
          <p:nvPr/>
        </p:nvSpPr>
        <p:spPr>
          <a:xfrm>
            <a:off x="6217920" y="1463040"/>
            <a:ext cx="2743200" cy="2468880"/>
          </a:xfrm>
          <a:prstGeom prst="rect">
            <a:avLst/>
          </a:prstGeom>
          <a:solidFill>
            <a:srgbClr val="FFFFFF"/>
          </a:solidFill>
          <a:ln w="25400">
            <a:solidFill>
              <a:srgbClr val="2F5233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8" name="Shape 12"/>
          <p:cNvSpPr/>
          <p:nvPr/>
        </p:nvSpPr>
        <p:spPr>
          <a:xfrm>
            <a:off x="7269480" y="1691640"/>
            <a:ext cx="640080" cy="640080"/>
          </a:xfrm>
          <a:prstGeom prst="ellipse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9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06640" y="1828800"/>
            <a:ext cx="365760" cy="365760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6217920" y="2423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F52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本当の修復</a:t>
            </a:r>
            <a:endParaRPr lang="en-US" sz="1400" dirty="0"/>
          </a:p>
        </p:txBody>
      </p:sp>
      <p:sp>
        <p:nvSpPr>
          <p:cNvPr id="21" name="Text 14"/>
          <p:cNvSpPr/>
          <p:nvPr/>
        </p:nvSpPr>
        <p:spPr>
          <a:xfrm>
            <a:off x="6400800" y="2834640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からだ自身の力で</a:t>
            </a:r>
            <a:endParaRPr lang="en-US" sz="11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少しずつ、治っていく</a:t>
            </a:r>
            <a:endParaRPr lang="en-US" sz="1100" dirty="0"/>
          </a:p>
        </p:txBody>
      </p:sp>
      <p:sp>
        <p:nvSpPr>
          <p:cNvPr id="22" name="Shape 15"/>
          <p:cNvSpPr/>
          <p:nvPr/>
        </p:nvSpPr>
        <p:spPr>
          <a:xfrm>
            <a:off x="548640" y="4160520"/>
            <a:ext cx="8046720" cy="502920"/>
          </a:xfrm>
          <a:prstGeom prst="rect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3" name="Text 16"/>
          <p:cNvSpPr/>
          <p:nvPr/>
        </p:nvSpPr>
        <p:spPr>
          <a:xfrm>
            <a:off x="548640" y="4160520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こころも同じ。診察室は「縫合」の場、本当の癒しは時間の中で起こります。</a:t>
            </a:r>
            <a:endParaRPr lang="en-US" sz="1300" dirty="0"/>
          </a:p>
        </p:txBody>
      </p:sp>
      <p:sp>
        <p:nvSpPr>
          <p:cNvPr id="24" name="Shape 1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5" name="Text 18"/>
          <p:cNvSpPr/>
          <p:nvPr/>
        </p:nvSpPr>
        <p:spPr>
          <a:xfrm>
            <a:off x="365760" y="4892040"/>
            <a:ext cx="548640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品川心療内科 自由メモ5 より</a:t>
            </a:r>
            <a:endParaRPr lang="en-US" sz="900" dirty="0"/>
          </a:p>
        </p:txBody>
      </p:sp>
      <p:sp>
        <p:nvSpPr>
          <p:cNvPr id="26" name="Text 19"/>
          <p:cNvSpPr/>
          <p:nvPr/>
        </p:nvSpPr>
        <p:spPr>
          <a:xfrm>
            <a:off x="8229600" y="4892040"/>
            <a:ext cx="54864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6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「忘れる」ということも、回復のひとつ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6126480" y="1280160"/>
            <a:ext cx="2468880" cy="2468880"/>
          </a:xfrm>
          <a:prstGeom prst="ellipse">
            <a:avLst/>
          </a:prstGeom>
          <a:solidFill>
            <a:srgbClr val="F2EBDD"/>
          </a:solidFill>
          <a:ln w="12700">
            <a:solidFill>
              <a:srgbClr val="B5C99A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120" y="1828800"/>
            <a:ext cx="1371600" cy="13716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126480" y="3794760"/>
            <a:ext cx="2468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200" i="1" dirty="0">
                <a:solidFill>
                  <a:srgbClr val="2F52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ときに、</a:t>
            </a:r>
            <a:endParaRPr lang="en-US" sz="12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200" i="1" dirty="0">
                <a:solidFill>
                  <a:srgbClr val="2F52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忘れていく時間が</a:t>
            </a:r>
            <a:endParaRPr lang="en-US" sz="12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200" i="1" dirty="0">
                <a:solidFill>
                  <a:srgbClr val="2F52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薬になります。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548640" y="914400"/>
            <a:ext cx="5303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756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先生の問いかけ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1280160"/>
            <a:ext cx="530352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B5C99A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9" name="Text 6"/>
          <p:cNvSpPr/>
          <p:nvPr/>
        </p:nvSpPr>
        <p:spPr>
          <a:xfrm>
            <a:off x="731520" y="1280160"/>
            <a:ext cx="49377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2A332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私たち精神科医に、本当にできることは何だろう。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731520" y="2377440"/>
            <a:ext cx="512064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300" dirty="0">
                <a:solidFill>
                  <a:srgbClr val="2A332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・すべての傷を分析しなくてもいい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300" dirty="0">
                <a:solidFill>
                  <a:srgbClr val="2A332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・「結局は、自分で立ち直る」と認めること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300" dirty="0">
                <a:solidFill>
                  <a:srgbClr val="2A332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・その間、お薬とお話で支えること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300" dirty="0">
                <a:solidFill>
                  <a:srgbClr val="2A332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・流れていく時間そのものを信じること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2" name="Text 9"/>
          <p:cNvSpPr/>
          <p:nvPr/>
        </p:nvSpPr>
        <p:spPr>
          <a:xfrm>
            <a:off x="365760" y="4892040"/>
            <a:ext cx="548640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品川心療内科 自由メモ5 より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8229600" y="4892040"/>
            <a:ext cx="54864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6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「いま、ここ」に戻るということ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429000" y="1280160"/>
            <a:ext cx="2286000" cy="2286000"/>
          </a:xfrm>
          <a:prstGeom prst="ellipse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" name="Text 3"/>
          <p:cNvSpPr/>
          <p:nvPr/>
        </p:nvSpPr>
        <p:spPr>
          <a:xfrm>
            <a:off x="3429000" y="1280160"/>
            <a:ext cx="22860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いま</a:t>
            </a:r>
            <a:endParaRPr lang="en-US" sz="3600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ここ</a:t>
            </a:r>
            <a:endParaRPr lang="en-US" sz="3600" dirty="0"/>
          </a:p>
        </p:txBody>
      </p:sp>
      <p:sp>
        <p:nvSpPr>
          <p:cNvPr id="6" name="Shape 4"/>
          <p:cNvSpPr/>
          <p:nvPr/>
        </p:nvSpPr>
        <p:spPr>
          <a:xfrm>
            <a:off x="640080" y="1737360"/>
            <a:ext cx="1463040" cy="1463040"/>
          </a:xfrm>
          <a:prstGeom prst="ellipse">
            <a:avLst/>
          </a:prstGeom>
          <a:solidFill>
            <a:srgbClr val="F2EBDD"/>
          </a:solidFill>
          <a:ln w="12700">
            <a:solidFill>
              <a:srgbClr val="6B7568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" name="Text 5"/>
          <p:cNvSpPr/>
          <p:nvPr/>
        </p:nvSpPr>
        <p:spPr>
          <a:xfrm>
            <a:off x="640080" y="187452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6B756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過去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" y="2331720"/>
            <a:ext cx="1463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くりかえす</a:t>
            </a:r>
            <a:endParaRPr lang="en-US" sz="10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後悔・自責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7040880" y="1737360"/>
            <a:ext cx="1463040" cy="1463040"/>
          </a:xfrm>
          <a:prstGeom prst="ellipse">
            <a:avLst/>
          </a:prstGeom>
          <a:solidFill>
            <a:srgbClr val="F2EBDD"/>
          </a:solidFill>
          <a:ln w="12700">
            <a:solidFill>
              <a:srgbClr val="6B7568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" name="Text 8"/>
          <p:cNvSpPr/>
          <p:nvPr/>
        </p:nvSpPr>
        <p:spPr>
          <a:xfrm>
            <a:off x="7040880" y="187452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6B756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未来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7040880" y="2331720"/>
            <a:ext cx="1463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先まわりした</a:t>
            </a:r>
            <a:endParaRPr lang="en-US" sz="10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5C6B5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不安・心配</a:t>
            </a:r>
            <a:endParaRPr lang="en-US" sz="1000" dirty="0"/>
          </a:p>
        </p:txBody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0280" y="2331720"/>
            <a:ext cx="365760" cy="365760"/>
          </a:xfrm>
          <a:prstGeom prst="rect">
            <a:avLst/>
          </a:prstGeom>
        </p:spPr>
      </p:pic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37960" y="2331720"/>
            <a:ext cx="365760" cy="365760"/>
          </a:xfrm>
          <a:prstGeom prst="rect">
            <a:avLst/>
          </a:prstGeom>
        </p:spPr>
      </p:pic>
      <p:sp>
        <p:nvSpPr>
          <p:cNvPr id="14" name="Shape 10"/>
          <p:cNvSpPr/>
          <p:nvPr/>
        </p:nvSpPr>
        <p:spPr>
          <a:xfrm>
            <a:off x="548640" y="3840480"/>
            <a:ext cx="804672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B5C99A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" name="Text 11"/>
          <p:cNvSpPr/>
          <p:nvPr/>
        </p:nvSpPr>
        <p:spPr>
          <a:xfrm>
            <a:off x="731520" y="3840480"/>
            <a:ext cx="76809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300" dirty="0">
                <a:solidFill>
                  <a:srgbClr val="2F52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こころが自動的に走り出したら、深呼吸ひとつ。</a:t>
            </a:r>
            <a:endParaRPr lang="en-US" sz="1300" dirty="0"/>
          </a:p>
          <a:p>
            <a:pPr marL="0" indent="0" algn="ctr">
              <a:lnSpc>
                <a:spcPct val="140000"/>
              </a:lnSpc>
              <a:buNone/>
            </a:pPr>
            <a:r>
              <a:rPr lang="en-US" sz="1300" dirty="0">
                <a:solidFill>
                  <a:srgbClr val="2F52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「いま、ここ」のからだの感覚に、そっと戻ってきましょう。</a:t>
            </a:r>
            <a:endParaRPr lang="en-US" sz="1300" dirty="0"/>
          </a:p>
        </p:txBody>
      </p:sp>
      <p:sp>
        <p:nvSpPr>
          <p:cNvPr id="16" name="Shape 12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2F52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7" name="Text 13"/>
          <p:cNvSpPr/>
          <p:nvPr/>
        </p:nvSpPr>
        <p:spPr>
          <a:xfrm>
            <a:off x="365760" y="4892040"/>
            <a:ext cx="548640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品川心療内科 自由メモ5 より</a:t>
            </a:r>
            <a:endParaRPr lang="en-US" sz="900" dirty="0"/>
          </a:p>
        </p:txBody>
      </p:sp>
      <p:sp>
        <p:nvSpPr>
          <p:cNvPr id="18" name="Text 14"/>
          <p:cNvSpPr/>
          <p:nvPr/>
        </p:nvSpPr>
        <p:spPr>
          <a:xfrm>
            <a:off x="8229600" y="4892040"/>
            <a:ext cx="54864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AF6E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568</Words>
  <Application>Microsoft Office PowerPoint</Application>
  <PresentationFormat>画面に合わせる (16:9)</PresentationFormat>
  <Paragraphs>220</Paragraphs>
  <Slides>14</Slides>
  <Notes>14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7" baseType="lpstr">
      <vt:lpstr>Yu Gothic</vt:lpstr>
      <vt:lpstr>Arial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こころと向き合うということ</dc:title>
  <dc:subject>PptxGenJS Presentation</dc:subject>
  <dc:creator>品川心療内科 自由メモ5 より要約</dc:creator>
  <cp:lastModifiedBy>Nishida, Rina</cp:lastModifiedBy>
  <cp:revision>1</cp:revision>
  <dcterms:created xsi:type="dcterms:W3CDTF">2026-05-07T04:23:27Z</dcterms:created>
  <dcterms:modified xsi:type="dcterms:W3CDTF">2026-05-07T04:32:09Z</dcterms:modified>
</cp:coreProperties>
</file>