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1758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B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331720"/>
            <a:ext cx="1097280" cy="54864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MEDICAL PROFESSIONAL SUMMARY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7863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精神療法の臨床思想と</a:t>
            </a:r>
            <a:endParaRPr lang="en-US" sz="36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エビデンス・ベース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74320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B8C5D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院長・今 忠 先生のブログ「自由メモ5」より</a:t>
            </a:r>
            <a:endParaRPr lang="en-US" sz="15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B8C5D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医療者向け 構造化要約 ―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3977640"/>
            <a:ext cx="2606040" cy="502920"/>
          </a:xfrm>
          <a:prstGeom prst="rect">
            <a:avLst/>
          </a:prstGeom>
          <a:solidFill>
            <a:srgbClr val="2A3D5F"/>
          </a:solidFill>
          <a:ln w="9525">
            <a:solidFill>
              <a:srgbClr val="3B527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777240" y="397764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対象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25880" y="397764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CE4F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精神科医・心療内科医・心理士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29000" y="3977640"/>
            <a:ext cx="2606040" cy="502920"/>
          </a:xfrm>
          <a:prstGeom prst="rect">
            <a:avLst/>
          </a:prstGeom>
          <a:solidFill>
            <a:srgbClr val="2A3D5F"/>
          </a:solidFill>
          <a:ln w="9525">
            <a:solidFill>
              <a:srgbClr val="3B527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3566160" y="397764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出典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114800" y="397764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CE4F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kontadashi05.sn0367129474.com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217920" y="3977640"/>
            <a:ext cx="2606040" cy="502920"/>
          </a:xfrm>
          <a:prstGeom prst="rect">
            <a:avLst/>
          </a:prstGeom>
          <a:solidFill>
            <a:srgbClr val="2A3D5F"/>
          </a:solidFill>
          <a:ln w="9525">
            <a:solidFill>
              <a:srgbClr val="3B5278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6355080" y="397764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更新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903720" y="3977640"/>
            <a:ext cx="1874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CE4F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2026年5月時点の論考要約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8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言語化 ・ ナラティヴ ・ 表現療法のエビデンス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Expressive writing / narrative therapy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402336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097280"/>
            <a:ext cx="4023360" cy="32004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457200" y="10972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Pennebaker パラダイム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1508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Pennebaker &amp; Beall 1986</a:t>
            </a:r>
            <a:endParaRPr lang="en-US" sz="900" dirty="0"/>
          </a:p>
          <a:p>
            <a:pPr marL="0" indent="0">
              <a:buNone/>
            </a:pPr>
            <a:r>
              <a:rPr lang="en-US" sz="9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J Abnorm Psychol 95:274–281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40080" y="2011680"/>
            <a:ext cx="370332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プロトコル：トラウマ的体験を15〜20分間、4日連続で書く。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効果：身体症状受診・抑うつ症状の有意な低減（複数RCT）。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メタ分析（Frattaroli 2006, Psychol Bull）：r ≈ 0.075〜0.15（小効果量）。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効果機序：認知再構成・感情ラベリング・抑制の解除。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663440" y="1097280"/>
            <a:ext cx="402336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4663440" y="1097280"/>
            <a:ext cx="4023360" cy="320040"/>
          </a:xfrm>
          <a:prstGeom prst="rect">
            <a:avLst/>
          </a:prstGeom>
          <a:solidFill>
            <a:srgbClr val="3B527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4"/>
          <p:cNvSpPr/>
          <p:nvPr/>
        </p:nvSpPr>
        <p:spPr>
          <a:xfrm>
            <a:off x="4663440" y="10972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ナラティヴ・アプローチ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15087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White &amp; Epston 1990</a:t>
            </a:r>
            <a:endParaRPr lang="en-US" sz="9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9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外在化・再著述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46320" y="2011680"/>
            <a:ext cx="370332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問題の外在化：「私はうつである」→「うつが私を訪れる」。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ユニークな結果（unique outcomes）の同定とドミナントストーリーの再著述。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RCT水準のエビデンスは限定的だが、複数の準実験研究で抑うつ・トラウマ症状の改善を報告。</a:t>
            </a:r>
            <a:endParaRPr lang="en-US" sz="95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著者表現：「言葉にできた瞬間、距離がとれる」と一致する機序。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 / 15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9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マインドフルネス／「いま・ここ」のエビデンス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MBCT / MBSR ─ うつ再発予防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822960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097280"/>
            <a:ext cx="73152" cy="96012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Kuyken et al. 2016 (JAMA Psychiatry)：個別患者データメタ分析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1508760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k=9 RCT, N=1,258（再発寛解期うつ）。MBCTは通常治療と比較して 60週時点の再発リスクを有意に低減（HR 0.69, 95%CI 0.58–0.82）。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抗うつ薬維持療法と比較しても少なくとも同等。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臨床機序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2514600"/>
            <a:ext cx="38404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脱中心化（decentering）：思考と自己の同一視を緩める。</a:t>
            </a:r>
            <a:endParaRPr lang="en-US" sz="1000" dirty="0"/>
          </a:p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反芻（rumination）の遮断：自動的思考連鎖の中断。</a:t>
            </a:r>
            <a:endParaRPr lang="en-US" sz="1000" dirty="0"/>
          </a:p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受容（acceptance）：苦痛回避の二次反応の低減。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663440" y="219456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4365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臨床上の注意点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514600"/>
            <a:ext cx="38404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急性期重症うつ・PTSDフラッシュバック例には慎重に。</a:t>
            </a:r>
            <a:endParaRPr lang="en-US" sz="1000" dirty="0"/>
          </a:p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解離傾向のある患者には接地（grounding）を優先。</a:t>
            </a:r>
            <a:endParaRPr lang="en-US" sz="1000" dirty="0"/>
          </a:p>
          <a:p>
            <a:pPr marL="342900" indent="-342900">
              <a:lnSpc>
                <a:spcPct val="140000"/>
              </a:lnSpc>
              <a:spcAft>
                <a:spcPts val="6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Cebolla et al. 2017：副作用の体系報告（不安増悪・解離様症状）。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10 / 15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10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薬物療法・漢方の位置付け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CONCEPT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Author's stated practice ＋ guideline alignment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8229600" cy="292608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457200" y="1097280"/>
            <a:ext cx="173736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薬剤クラス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194560" y="1097280"/>
            <a:ext cx="28346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著者の運用方針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0" y="1097280"/>
            <a:ext cx="320040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エビデンス・ガイドライン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0" y="1097280"/>
            <a:ext cx="45720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1389888"/>
            <a:ext cx="822960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502920" y="1389888"/>
            <a:ext cx="169164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SSRI/SNRI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194560" y="1389888"/>
            <a:ext cx="278892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必要最小量で。導入時の不安・嘔気を丁寧に説明し継続性を確保。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029200" y="1389888"/>
            <a:ext cx="315468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中等症以上のうつで第一選択（NICE, APA）。軽症では精神療法と同等以下。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183880" y="1664208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7"/>
          <p:cNvSpPr/>
          <p:nvPr/>
        </p:nvSpPr>
        <p:spPr>
          <a:xfrm>
            <a:off x="8183880" y="166420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57200" y="2167128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9"/>
          <p:cNvSpPr/>
          <p:nvPr/>
        </p:nvSpPr>
        <p:spPr>
          <a:xfrm>
            <a:off x="502920" y="2167128"/>
            <a:ext cx="169164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ベンゾジアゼピン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194560" y="2167128"/>
            <a:ext cx="278892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短期・限定使用。依存形成への警戒を著作中で明示。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029200" y="2167128"/>
            <a:ext cx="315468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長期使用は推奨されない（Lader 2011；NICE）。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8183880" y="2441448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3"/>
          <p:cNvSpPr/>
          <p:nvPr/>
        </p:nvSpPr>
        <p:spPr>
          <a:xfrm>
            <a:off x="8183880" y="244144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57200" y="2944368"/>
            <a:ext cx="8229600" cy="777240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5"/>
          <p:cNvSpPr/>
          <p:nvPr/>
        </p:nvSpPr>
        <p:spPr>
          <a:xfrm>
            <a:off x="502920" y="2944368"/>
            <a:ext cx="169164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漢方薬</a:t>
            </a:r>
            <a:endParaRPr lang="en-US" sz="1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(加味逍遙散・抑肝散等)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2194560" y="2944368"/>
            <a:ext cx="278892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気・血・水のバランス調整として併用。心身一如の身体観と整合。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029200" y="2944368"/>
            <a:ext cx="315468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個別RCTあり（例：抑肝散の認知症BPSD）。一般化には更なる検証必要。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8183880" y="3218688"/>
            <a:ext cx="1188720" cy="22860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9"/>
          <p:cNvSpPr/>
          <p:nvPr/>
        </p:nvSpPr>
        <p:spPr>
          <a:xfrm>
            <a:off x="8183880" y="321868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CONCEPT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57200" y="3721608"/>
            <a:ext cx="8229600" cy="7772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3" name="Text 31"/>
          <p:cNvSpPr/>
          <p:nvPr/>
        </p:nvSpPr>
        <p:spPr>
          <a:xfrm>
            <a:off x="502920" y="3721608"/>
            <a:ext cx="169164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気分安定薬・抗精神病薬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194560" y="3721608"/>
            <a:ext cx="278892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適応症例では原則通り使用。「温存」を理由に省略することはない。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029200" y="3721608"/>
            <a:ext cx="3154680" cy="77724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双極性障害・統合失調症ではガイドライン準拠が標準。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8183880" y="3995928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7" name="Text 35"/>
          <p:cNvSpPr/>
          <p:nvPr/>
        </p:nvSpPr>
        <p:spPr>
          <a:xfrm>
            <a:off x="8183880" y="3995928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9" name="Text 37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11 / 15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11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限界と禁忌：「温存」が不適切な臨床状況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CONCEPT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Safety-first decision rules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8229600" cy="5486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594360" y="109728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以下の状況では、「待つ」「温存」よりもガイドライン準拠の積極的介入が優先される。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78308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178308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548640" y="1783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自殺念慮・自傷リスク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94360" y="214884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C-SSRSや自殺企図歴で評価。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入院・薬物・連携の閾値を下げる。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46120" y="178308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3246120" y="178308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5"/>
          <p:cNvSpPr/>
          <p:nvPr/>
        </p:nvSpPr>
        <p:spPr>
          <a:xfrm>
            <a:off x="3337560" y="1783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精神病症状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83280" y="214884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幻覚妄想・現実検討の障害。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抗精神病薬とアセスメントが先行。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035040" y="178308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8"/>
          <p:cNvSpPr/>
          <p:nvPr/>
        </p:nvSpPr>
        <p:spPr>
          <a:xfrm>
            <a:off x="6035040" y="178308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9"/>
          <p:cNvSpPr/>
          <p:nvPr/>
        </p:nvSpPr>
        <p:spPr>
          <a:xfrm>
            <a:off x="6126480" y="178308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重症大うつ・双極性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214884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メランコリア・双極性うつ。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ガイドライン薬物療法 + ECT考慮。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329184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2"/>
          <p:cNvSpPr/>
          <p:nvPr/>
        </p:nvSpPr>
        <p:spPr>
          <a:xfrm>
            <a:off x="457200" y="329184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3"/>
          <p:cNvSpPr/>
          <p:nvPr/>
        </p:nvSpPr>
        <p:spPr>
          <a:xfrm>
            <a:off x="54864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急性ストレス・PTSD急性期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436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「沈黙して書く」は禁忌になり得る。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安定化が第一。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246120" y="329184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Shape 26"/>
          <p:cNvSpPr/>
          <p:nvPr/>
        </p:nvSpPr>
        <p:spPr>
          <a:xfrm>
            <a:off x="3246120" y="329184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9" name="Text 27"/>
          <p:cNvSpPr/>
          <p:nvPr/>
        </p:nvSpPr>
        <p:spPr>
          <a:xfrm>
            <a:off x="333756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依存・摂食障害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38328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行動化が先行する病態。</a:t>
            </a:r>
            <a:endParaRPr lang="en-US" sz="95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専門治療プログラムを優先。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035040" y="3291840"/>
            <a:ext cx="26060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A4365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Shape 30"/>
          <p:cNvSpPr/>
          <p:nvPr/>
        </p:nvSpPr>
        <p:spPr>
          <a:xfrm>
            <a:off x="6035040" y="3291840"/>
            <a:ext cx="2606040" cy="320040"/>
          </a:xfrm>
          <a:prstGeom prst="rect">
            <a:avLst/>
          </a:prstGeom>
          <a:solidFill>
            <a:srgbClr val="A4365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3" name="Text 31"/>
          <p:cNvSpPr/>
          <p:nvPr/>
        </p:nvSpPr>
        <p:spPr>
          <a:xfrm>
            <a:off x="6126480" y="329184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器質性・身体疾患鑑別未了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17220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甲状腺・電解質・薬剤性などを除外してから精神療法的介入へ。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6" name="Text 34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12 / 15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SYNTHESIS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総括：著者の臨床像とエビデンスの位置づけ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868680"/>
            <a:ext cx="822960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457200" y="868680"/>
            <a:ext cx="640080" cy="11887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457200" y="86868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280160" y="100584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中核命題は概ねエビデンスと整合する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280160" y="141732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1280160" y="150876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対話・関係性・期待・時間を治療の主軸とする姿勢は、Wampold以降の共通因子研究および各種精神療法のメタ分析（Cuijpers系）と矛盾しない。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2194560"/>
            <a:ext cx="822960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457200" y="2194560"/>
            <a:ext cx="640080" cy="11887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457200" y="219456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280160" y="233172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「温存的」概念は造語であり、用法に注意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280160" y="274320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5"/>
          <p:cNvSpPr/>
          <p:nvPr/>
        </p:nvSpPr>
        <p:spPr>
          <a:xfrm>
            <a:off x="1280160" y="283464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教科書的標準術語ではない。患者・他職種への説明では「個別性重視・段階的介入」など、より共有されやすい言語化と併用するのが安全。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520440"/>
            <a:ext cx="822960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457200" y="3520440"/>
            <a:ext cx="640080" cy="11887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457200" y="352044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1280160" y="365760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適応の限定を明示することが重要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1280160" y="406908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21"/>
          <p:cNvSpPr/>
          <p:nvPr/>
        </p:nvSpPr>
        <p:spPr>
          <a:xfrm>
            <a:off x="1280160" y="416052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重症例・自殺リスク・精神病症状・身体疾患未除外例には、ガイドライン準拠の介入が先行する。「温存」は軽〜中等症の慢性期や治療希望例で意義が大きい。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3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13 / 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REFERENCES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主要参考文献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640080" y="868680"/>
            <a:ext cx="7863840" cy="3794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1. Cuijpers P, Geraedts AS, van Oppen P, et al. Interpersonal psychotherapy for depression: a meta-analysis. Am J Psychiatry. 2011;168(6):581-592.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2. Cuijpers P, Donker T, Weissman MM, et al. Interpersonal psychotherapy for mental health problems: a comprehensive meta-analysis. Am J Psychiatry. 2016;173(7):680-687.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3. Bolton P, Bass J, Neugebauer R, et al. Group interpersonal psychotherapy for depression in rural Uganda: a randomized controlled trial. JAMA. 2003;289(23):3117-3124.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4. Bass J, Neugebauer R, Clougherty KF, et al. Group interpersonal psychotherapy for depression in rural Uganda: 6-month outcomes. Br J Psychiatry. 2006;188:567-573.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5. Wampold BE. How important are the common factors in psychotherapy? An update. World Psychiatry. 2015;14(3):270-277.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6. Norcross JC, Lambert MJ. Psychotherapy relationships that work III. Psychotherapy. 2018;55(4):303-315.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7. Horvath AO, Del Re AC, Flückiger C, Symonds D. Alliance in individual psychotherapy. Psychotherapy. 2011;48(1):9-16.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8. Kuyken W, Warren FC, Taylor RS, et al. Efficacy of MBCT in prevention of depressive relapse: an individual patient data meta-analysis. JAMA Psychiatry. 2016;73(6):565-574.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9. Pennebaker JW, Beall SK. Confronting a traumatic event: toward an understanding of inhibition and disease. J Abnorm Psychol. 1986;95(3):274-281.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10. Frattaroli J. Experimental disclosure and its moderators: a meta-analysis. Psychol Bull. 2006;132(6):823-865.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11. Whiteford HA, Harris MG, McKeon G, et al. Estimating remission from untreated major depression: a systematic review and meta-analysis. Psychol Med. 2013;43(8):1569-1585.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12. Jaspers K. Allgemeine Psychopathologie. 1913.（西丸四方訳『精神病理学総論』）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13. Sue DW, Sue D. Counseling the Culturally Diverse: Theory and Practice. 8th ed. Wiley; 2019.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14. Tervalon M, Murray-García J. Cultural humility versus cultural competence. J Health Care Poor Underserved. 1998;9(2):117-125.</a:t>
            </a:r>
            <a:endParaRPr lang="en-US" sz="850" dirty="0"/>
          </a:p>
          <a:p>
            <a:pPr marL="0" indent="0">
              <a:lnSpc>
                <a:spcPct val="130000"/>
              </a:lnSpc>
              <a:spcAft>
                <a:spcPts val="300"/>
              </a:spcAft>
              <a:buNone/>
            </a:pPr>
            <a:r>
              <a:rPr lang="en-US" sz="8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15. 出典ブログ：今 忠『品川心療内科 自由メモ5』https://kontadashi05.sn0367129474.com/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14 / 15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READING GUIDE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本資料の読み方と凡例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本要約は、著者の臨床的考察と、外部の検証済みエビデンスとを明示的に区別して提示する。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417320"/>
            <a:ext cx="26060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457200" y="1417320"/>
            <a:ext cx="2606040" cy="292608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457200" y="1417320"/>
            <a:ext cx="2606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メタ分析・RCTで検証済み。</a:t>
            </a:r>
            <a:endParaRPr lang="en-US" sz="11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出典を末尾に明記。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6060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606040" cy="292608"/>
          </a:xfrm>
          <a:prstGeom prst="rect">
            <a:avLst/>
          </a:prstGeom>
          <a:solidFill>
            <a:srgbClr val="8B691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3246120" y="1417320"/>
            <a:ext cx="2606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 HYPOTHESIS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8328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著者の臨床的洞察。</a:t>
            </a:r>
            <a:endParaRPr lang="en-US" sz="11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体系的検証は限定的。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1417320"/>
            <a:ext cx="26060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6035040" y="1417320"/>
            <a:ext cx="2606040" cy="292608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5"/>
          <p:cNvSpPr/>
          <p:nvPr/>
        </p:nvSpPr>
        <p:spPr>
          <a:xfrm>
            <a:off x="6035040" y="1417320"/>
            <a:ext cx="2606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ESTABLISHED CONCEPT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学派・理論として既知。</a:t>
            </a:r>
            <a:endParaRPr lang="en-US" sz="11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効果量とは別議論。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2971800"/>
            <a:ext cx="8229600" cy="1783080"/>
          </a:xfrm>
          <a:prstGeom prst="rect">
            <a:avLst/>
          </a:prstGeom>
          <a:solidFill>
            <a:srgbClr val="E8EDF5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8"/>
          <p:cNvSpPr/>
          <p:nvPr/>
        </p:nvSpPr>
        <p:spPr>
          <a:xfrm>
            <a:off x="457200" y="2971800"/>
            <a:ext cx="73152" cy="1783080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9"/>
          <p:cNvSpPr/>
          <p:nvPr/>
        </p:nvSpPr>
        <p:spPr>
          <a:xfrm>
            <a:off x="685800" y="30632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臨床上の留意事項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85800" y="3429000"/>
            <a:ext cx="7818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本資料は教育目的の要約であり、診療指針を代替するものではない。</a:t>
            </a:r>
            <a:endParaRPr lang="en-US" sz="100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「温存的精神療法」は著者の造語的概念であり、確立された術語ではない。背景にある共通因子・関係性中心アプローチには相応のエビデンスがある。</a:t>
            </a:r>
            <a:endParaRPr lang="en-US" sz="1000" dirty="0"/>
          </a:p>
          <a:p>
            <a:pPr marL="342900" indent="-342900">
              <a:lnSpc>
                <a:spcPct val="135000"/>
              </a:lnSpc>
              <a:spcAft>
                <a:spcPts val="4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中等症以上の大うつ病・双極性障害・統合失調症などには、ガイドライン準拠の薬物療法が第一選択であり、本論の射程外である。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 / 15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著者の中心命題：盆栽のメタファーと「温存的」治療姿勢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4023360" cy="3931920"/>
          </a:xfrm>
          <a:prstGeom prst="rect">
            <a:avLst/>
          </a:prstGeom>
          <a:solidFill>
            <a:srgbClr val="FFFFFF"/>
          </a:solidFill>
          <a:ln w="9525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457200" y="777240"/>
            <a:ext cx="73152" cy="393192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640080" y="914400"/>
            <a:ext cx="1188720" cy="228600"/>
          </a:xfrm>
          <a:prstGeom prst="rect">
            <a:avLst/>
          </a:prstGeom>
          <a:solidFill>
            <a:srgbClr val="8B691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7"/>
          <p:cNvSpPr/>
          <p:nvPr/>
        </p:nvSpPr>
        <p:spPr>
          <a:xfrm>
            <a:off x="640080" y="91440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 HYP.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中心命題（著者の言葉）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85800" y="1508760"/>
            <a:ext cx="37033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「盆栽を見るように、人を見る。</a:t>
            </a:r>
            <a:endParaRPr lang="en-US" sz="11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枝はどちらに伸びるだろう？</a:t>
            </a:r>
            <a:endParaRPr lang="en-US" sz="11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この葉は、どんな形になるだろう？</a:t>
            </a:r>
            <a:endParaRPr lang="en-US" sz="11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― 内発の力と、まわりの環境を、</a:t>
            </a:r>
            <a:endParaRPr lang="en-US" sz="1100" dirty="0"/>
          </a:p>
          <a:p>
            <a:pPr marL="0" indent="0">
              <a:lnSpc>
                <a:spcPct val="145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　そっと感じ取ってみる。」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3246120"/>
            <a:ext cx="3703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B527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臨床的含意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" y="3520440"/>
            <a:ext cx="3703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Patient as bonsai：個別性・自然経過・環境因の重み付けを行い、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症状除去より「形の整い」を志向する観察姿勢。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63440" y="8229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著者の三項モデル：内発性／重力／日光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63440" y="118872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内なる治癒力 ─ 環境的支持 ─ 現実的制約 のバランス調整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63440" y="1600200"/>
            <a:ext cx="40233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663440" y="1600200"/>
            <a:ext cx="73152" cy="86868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874520"/>
            <a:ext cx="365760" cy="36576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5349240" y="164592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内発の力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5349240" y="194767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2E7D5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Self-healing capacity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5349240" y="214884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patient's own resources, recovery trajectory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4663440" y="2606040"/>
            <a:ext cx="40233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0"/>
          <p:cNvSpPr/>
          <p:nvPr/>
        </p:nvSpPr>
        <p:spPr>
          <a:xfrm>
            <a:off x="4663440" y="2606040"/>
            <a:ext cx="73152" cy="868680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2880360"/>
            <a:ext cx="365760" cy="36576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349240" y="26517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日光のかげん</a:t>
            </a:r>
            <a:endParaRPr lang="en-US" sz="1300" dirty="0"/>
          </a:p>
        </p:txBody>
      </p:sp>
      <p:sp>
        <p:nvSpPr>
          <p:cNvPr id="26" name="Text 22"/>
          <p:cNvSpPr/>
          <p:nvPr/>
        </p:nvSpPr>
        <p:spPr>
          <a:xfrm>
            <a:off x="5349240" y="295351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8852C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Environmental support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5349240" y="315468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social/relational support, therapeutic alliance</a:t>
            </a:r>
            <a:endParaRPr lang="en-US" sz="900" dirty="0"/>
          </a:p>
        </p:txBody>
      </p:sp>
      <p:sp>
        <p:nvSpPr>
          <p:cNvPr id="28" name="Shape 24"/>
          <p:cNvSpPr/>
          <p:nvPr/>
        </p:nvSpPr>
        <p:spPr>
          <a:xfrm>
            <a:off x="4663440" y="3611880"/>
            <a:ext cx="402336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Shape 25"/>
          <p:cNvSpPr/>
          <p:nvPr/>
        </p:nvSpPr>
        <p:spPr>
          <a:xfrm>
            <a:off x="4663440" y="3611880"/>
            <a:ext cx="73152" cy="86868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3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3886200"/>
            <a:ext cx="365760" cy="36576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5349240" y="365760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重力</a:t>
            </a:r>
            <a:endParaRPr lang="en-US" sz="1300" dirty="0"/>
          </a:p>
        </p:txBody>
      </p:sp>
      <p:sp>
        <p:nvSpPr>
          <p:cNvPr id="32" name="Text 27"/>
          <p:cNvSpPr/>
          <p:nvPr/>
        </p:nvSpPr>
        <p:spPr>
          <a:xfrm>
            <a:off x="5349240" y="3959352"/>
            <a:ext cx="3291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B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Reality / constraints</a:t>
            </a:r>
            <a:endParaRPr lang="en-US" sz="900" dirty="0"/>
          </a:p>
        </p:txBody>
      </p:sp>
      <p:sp>
        <p:nvSpPr>
          <p:cNvPr id="33" name="Text 28"/>
          <p:cNvSpPr/>
          <p:nvPr/>
        </p:nvSpPr>
        <p:spPr>
          <a:xfrm>
            <a:off x="5349240" y="4160520"/>
            <a:ext cx="3291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biological substrate, life history, current realities</a:t>
            </a:r>
            <a:endParaRPr lang="en-US" sz="900" dirty="0"/>
          </a:p>
        </p:txBody>
      </p:sp>
      <p:sp>
        <p:nvSpPr>
          <p:cNvPr id="34" name="Text 29"/>
          <p:cNvSpPr/>
          <p:nvPr/>
        </p:nvSpPr>
        <p:spPr>
          <a:xfrm>
            <a:off x="4663440" y="461772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 統合的・力動的・心理生物社会モデル(BPS)に親和的だが、独自の臨床的言語化として位置付けられる。</a:t>
            </a:r>
            <a:endParaRPr lang="en-US" sz="900" dirty="0"/>
          </a:p>
        </p:txBody>
      </p:sp>
      <p:sp>
        <p:nvSpPr>
          <p:cNvPr id="35" name="Shape 30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6" name="Text 31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37" name="Text 32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 / 15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温存的(おんぞんてき)精神療法 ― 著者の概念整理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8B691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 HYP.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Preservation-oriented psychotherapy（著者造語）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82296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640080" y="114300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操作的定義（著者）：</a:t>
            </a: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侵襲・修正を最小化し、患者の自然回復力と発達文脈を温存しながら、対話・少量薬物・漢方・時間経過を組み合わせる治療姿勢。</a:t>
            </a:r>
            <a:endParaRPr lang="en-US" sz="1100" dirty="0"/>
          </a:p>
          <a:p>
            <a:pPr marL="0" indent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外科における「臓器温存療法（organ-sparing surgery）」のメタファーから命名されている。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103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Active modification ↔ Preservation：臨床選択の対比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468880"/>
            <a:ext cx="8229600" cy="292608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457200" y="2468880"/>
            <a:ext cx="164592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観点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103120" y="2468880"/>
            <a:ext cx="32918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Active modification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2468880"/>
            <a:ext cx="3291840" cy="29260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Preservation-oriented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" y="2761488"/>
            <a:ext cx="164592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介入志向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103120" y="2761488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症状の早期除去・行動修正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394960" y="2761488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症状の意味化・自然経過の観察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7200" y="3145536"/>
            <a:ext cx="8229600" cy="384048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457200" y="3145536"/>
            <a:ext cx="164592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薬物使用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103120" y="3145536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アルゴリズム準拠で増量・併用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394960" y="3145536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最小有効量・漢方併用・離脱想定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57200" y="3529584"/>
            <a:ext cx="164592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時間軸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103120" y="3529584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短期・成果指向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394960" y="3529584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中長期・熟成指向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57200" y="3913632"/>
            <a:ext cx="8229600" cy="384048"/>
          </a:xfrm>
          <a:prstGeom prst="rect">
            <a:avLst/>
          </a:prstGeom>
          <a:solidFill>
            <a:srgbClr val="E8ED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7" name="Text 25"/>
          <p:cNvSpPr/>
          <p:nvPr/>
        </p:nvSpPr>
        <p:spPr>
          <a:xfrm>
            <a:off x="457200" y="3913632"/>
            <a:ext cx="164592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治療関係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103120" y="3913632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技法の媒体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394960" y="3913632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それ自体が治療因子（IPT・関係療法）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57200" y="4297680"/>
            <a:ext cx="164592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95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主たる適応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2103120" y="4297680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中等症以上のうつ・不安、急性期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394960" y="4297680"/>
            <a:ext cx="3291840" cy="38404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軽症〜中等症、慢性化、治療抵抗、サイコセラピー希望例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4" name="Text 32"/>
          <p:cNvSpPr/>
          <p:nvPr/>
        </p:nvSpPr>
        <p:spPr>
          <a:xfrm>
            <a:off x="548640" y="47091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注：両者は二項対立ではなく、症例ごとのスペクトラム上の選択として記述される。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6" name="Text 34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 / 15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共通因子モデル ─ 著者主張の科学的裏付け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Wampold contextual model / common factors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著者の「対話を中心に据える」姿勢は、共通因子研究と整合的である。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精神療法の効果分散の帰属（メタ分析的推定）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96596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457200" y="1965960"/>
            <a:ext cx="73152" cy="438912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640080" y="1965960"/>
            <a:ext cx="1554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治療同盟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194560" y="1965960"/>
            <a:ext cx="731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E7D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≈ 7.5%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926080" y="1965960"/>
            <a:ext cx="1600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Horvath et al. 2011 (r≈0.275, k=190)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7200" y="246888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57200" y="2468880"/>
            <a:ext cx="73152" cy="438912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640080" y="2468880"/>
            <a:ext cx="1554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セラピスト効果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194560" y="2468880"/>
            <a:ext cx="731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E7C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≈ 5%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926080" y="2468880"/>
            <a:ext cx="1600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Wampold 2015; Baldwin &amp; Imel 2013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7200" y="297180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20"/>
          <p:cNvSpPr/>
          <p:nvPr/>
        </p:nvSpPr>
        <p:spPr>
          <a:xfrm>
            <a:off x="457200" y="2971800"/>
            <a:ext cx="73152" cy="438912"/>
          </a:xfrm>
          <a:prstGeom prst="rect">
            <a:avLst/>
          </a:prstGeom>
          <a:solidFill>
            <a:srgbClr val="3B527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21"/>
          <p:cNvSpPr/>
          <p:nvPr/>
        </p:nvSpPr>
        <p:spPr>
          <a:xfrm>
            <a:off x="640080" y="2971800"/>
            <a:ext cx="1554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期待・プラセボ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194560" y="2971800"/>
            <a:ext cx="731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B52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≈ 4%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926080" y="2971800"/>
            <a:ext cx="1600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Constantino et al. (期待効果)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57200" y="347472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5"/>
          <p:cNvSpPr/>
          <p:nvPr/>
        </p:nvSpPr>
        <p:spPr>
          <a:xfrm>
            <a:off x="457200" y="3474720"/>
            <a:ext cx="73152" cy="438912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6"/>
          <p:cNvSpPr/>
          <p:nvPr/>
        </p:nvSpPr>
        <p:spPr>
          <a:xfrm>
            <a:off x="640080" y="3474720"/>
            <a:ext cx="1554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技法特異的因子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194560" y="3474720"/>
            <a:ext cx="731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C885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≈ 1%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2926080" y="3474720"/>
            <a:ext cx="1600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Wampold 2015 (extra-therapeutic factors除く)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54880" y="1554480"/>
            <a:ext cx="3931920" cy="320040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2" name="Shape 30"/>
          <p:cNvSpPr/>
          <p:nvPr/>
        </p:nvSpPr>
        <p:spPr>
          <a:xfrm>
            <a:off x="4754880" y="1554480"/>
            <a:ext cx="3931920" cy="3200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3" name="Text 31"/>
          <p:cNvSpPr/>
          <p:nvPr/>
        </p:nvSpPr>
        <p:spPr>
          <a:xfrm>
            <a:off x="4754880" y="155448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臨床的含意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937760" y="1965960"/>
            <a:ext cx="3657600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5000"/>
              </a:lnSpc>
              <a:spcAft>
                <a:spcPts val="5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技法（CBT・IPT・力動 等）の差は小さく、共通因子の説明力が大きい（Wampold 2015）。</a:t>
            </a:r>
            <a:endParaRPr lang="en-US" sz="1000" dirty="0"/>
          </a:p>
          <a:p>
            <a:pPr marL="342900" indent="-342900">
              <a:lnSpc>
                <a:spcPct val="135000"/>
              </a:lnSpc>
              <a:spcAft>
                <a:spcPts val="5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治療同盟（working alliance）はNorcross &amp; Lambert 2019で「実証的に効果あり (demonstrably effective)」と評価。</a:t>
            </a:r>
            <a:endParaRPr lang="en-US" sz="1000" dirty="0"/>
          </a:p>
          <a:p>
            <a:pPr marL="342900" indent="-342900">
              <a:lnSpc>
                <a:spcPct val="135000"/>
              </a:lnSpc>
              <a:spcAft>
                <a:spcPts val="5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「庭師としての治療者」「対話中心」という著者の姿勢は、共通因子優位という知見と矛盾しない。</a:t>
            </a:r>
            <a:endParaRPr lang="en-US" sz="1000" dirty="0"/>
          </a:p>
          <a:p>
            <a:pPr marL="342900" indent="-342900">
              <a:lnSpc>
                <a:spcPct val="135000"/>
              </a:lnSpc>
              <a:spcAft>
                <a:spcPts val="500"/>
              </a:spcAft>
              <a:buSzPct val="100000"/>
              <a:buChar char="■"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ただし共通因子の重視は技法軽視を意味しない。技法はalliance形成と期待設定の足場である。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6" name="Text 34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4 / 15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対人関係療法 (IPT) のエビデンス・ベース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Interpersonal Psychotherapy ─ 著者が頻繁に言及する技法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09728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IPTの4つの問題領域 (Klerman &amp; Weissman)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1463040"/>
            <a:ext cx="42062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581912"/>
            <a:ext cx="274320" cy="27432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960120" y="14630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Grief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3703320" y="14630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悲哀・喪失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457200" y="2057400"/>
            <a:ext cx="42062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2176272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960120" y="20574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Interpersonal disputes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3703320" y="20574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対人関係上の不和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457200" y="2651760"/>
            <a:ext cx="42062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2770632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60120" y="26517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Role transitions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3703320" y="2651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役割の移行</a:t>
            </a:r>
            <a:endParaRPr lang="en-US" sz="900" dirty="0"/>
          </a:p>
        </p:txBody>
      </p:sp>
      <p:sp>
        <p:nvSpPr>
          <p:cNvPr id="22" name="Shape 17"/>
          <p:cNvSpPr/>
          <p:nvPr/>
        </p:nvSpPr>
        <p:spPr>
          <a:xfrm>
            <a:off x="457200" y="3246120"/>
            <a:ext cx="42062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3364992"/>
            <a:ext cx="274320" cy="2743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60120" y="32461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Interpersonal deficits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3703320" y="32461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対人関係の欠如</a:t>
            </a:r>
            <a:endParaRPr lang="en-US" sz="900" dirty="0"/>
          </a:p>
        </p:txBody>
      </p:sp>
      <p:sp>
        <p:nvSpPr>
          <p:cNvPr id="26" name="Shape 20"/>
          <p:cNvSpPr/>
          <p:nvPr/>
        </p:nvSpPr>
        <p:spPr>
          <a:xfrm>
            <a:off x="4846320" y="1097280"/>
            <a:ext cx="38404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1"/>
          <p:cNvSpPr/>
          <p:nvPr/>
        </p:nvSpPr>
        <p:spPr>
          <a:xfrm>
            <a:off x="4846320" y="1097280"/>
            <a:ext cx="3840480" cy="32004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2"/>
          <p:cNvSpPr/>
          <p:nvPr/>
        </p:nvSpPr>
        <p:spPr>
          <a:xfrm>
            <a:off x="4846320" y="109728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メタ分析・主要RCTエビデンス</a:t>
            </a:r>
            <a:endParaRPr lang="en-US" sz="1100" dirty="0"/>
          </a:p>
        </p:txBody>
      </p:sp>
      <p:sp>
        <p:nvSpPr>
          <p:cNvPr id="29" name="Text 23"/>
          <p:cNvSpPr/>
          <p:nvPr/>
        </p:nvSpPr>
        <p:spPr>
          <a:xfrm>
            <a:off x="5029200" y="15087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Cuijpers et al. 2011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5029200" y="175564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Am J Psychiatry 168:581–592</a:t>
            </a:r>
            <a:endParaRPr lang="en-US" sz="800" dirty="0"/>
          </a:p>
        </p:txBody>
      </p:sp>
      <p:sp>
        <p:nvSpPr>
          <p:cNvPr id="31" name="Text 25"/>
          <p:cNvSpPr/>
          <p:nvPr/>
        </p:nvSpPr>
        <p:spPr>
          <a:xfrm>
            <a:off x="5029200" y="1956816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うつ病へのIPTメタ分析 (k=38, N=4,356)</a:t>
            </a:r>
            <a:endParaRPr lang="en-US" sz="9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効果量 d ≈ 0.63 (vs control)、再発予防にも有効。</a:t>
            </a:r>
            <a:endParaRPr lang="en-US" sz="950" dirty="0"/>
          </a:p>
        </p:txBody>
      </p:sp>
      <p:sp>
        <p:nvSpPr>
          <p:cNvPr id="32" name="Text 26"/>
          <p:cNvSpPr/>
          <p:nvPr/>
        </p:nvSpPr>
        <p:spPr>
          <a:xfrm>
            <a:off x="5029200" y="26060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Cuijpers et al. 2016</a:t>
            </a:r>
            <a:endParaRPr lang="en-US" sz="1100" dirty="0"/>
          </a:p>
        </p:txBody>
      </p:sp>
      <p:sp>
        <p:nvSpPr>
          <p:cNvPr id="33" name="Text 27"/>
          <p:cNvSpPr/>
          <p:nvPr/>
        </p:nvSpPr>
        <p:spPr>
          <a:xfrm>
            <a:off x="5029200" y="285292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Am J Psychiatry 173:680–687</a:t>
            </a:r>
            <a:endParaRPr lang="en-US" sz="800" dirty="0"/>
          </a:p>
        </p:txBody>
      </p:sp>
      <p:sp>
        <p:nvSpPr>
          <p:cNvPr id="34" name="Text 28"/>
          <p:cNvSpPr/>
          <p:nvPr/>
        </p:nvSpPr>
        <p:spPr>
          <a:xfrm>
            <a:off x="5029200" y="3054096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うつ病性障害への包括メタ分析 (k=90, N=11,434)</a:t>
            </a:r>
            <a:endParaRPr lang="en-US" sz="9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対照群比 g ≈ 0.60。CBTと頭打ち効果同等。</a:t>
            </a:r>
            <a:endParaRPr lang="en-US" sz="950" dirty="0"/>
          </a:p>
        </p:txBody>
      </p:sp>
      <p:sp>
        <p:nvSpPr>
          <p:cNvPr id="35" name="Text 29"/>
          <p:cNvSpPr/>
          <p:nvPr/>
        </p:nvSpPr>
        <p:spPr>
          <a:xfrm>
            <a:off x="5029200" y="37033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Bolton et al. 2003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5029200" y="395020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JAMA 289:3117–3124</a:t>
            </a:r>
            <a:endParaRPr lang="en-US" sz="800" dirty="0"/>
          </a:p>
        </p:txBody>
      </p:sp>
      <p:sp>
        <p:nvSpPr>
          <p:cNvPr id="37" name="Text 31"/>
          <p:cNvSpPr/>
          <p:nvPr/>
        </p:nvSpPr>
        <p:spPr>
          <a:xfrm>
            <a:off x="5029200" y="4151376"/>
            <a:ext cx="3474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ウガンダ・群IPT のクラスタRCT。</a:t>
            </a:r>
            <a:endParaRPr lang="en-US" sz="95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うつ症状罹患率 54.7% → 6.5%（介入群、6か月後も維持: Bass 2006）。</a:t>
            </a:r>
            <a:endParaRPr lang="en-US" sz="950" dirty="0"/>
          </a:p>
        </p:txBody>
      </p:sp>
      <p:sp>
        <p:nvSpPr>
          <p:cNvPr id="38" name="Shape 32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9" name="Text 33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40" name="Text 34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5 / 15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多文化心理療法と臨床的多元主義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CONCEPT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Multicultural counseling / cultural humility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402336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097280"/>
            <a:ext cx="4023360" cy="3200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457200" y="10972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理論的枠組み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1508760"/>
            <a:ext cx="3657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Sue &amp; Sue (Counseling the Culturally Diverse)：</a:t>
            </a: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クライエントの文化的アイデンティティに即した介入。</a:t>
            </a: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RESPECTfulモデル (Hays)：</a:t>
            </a: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宗教・経済・性的指向・心理的成熟・民族・年齢・トラウマ歴 等の多軸評価。</a:t>
            </a: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Cultural humility (Tervalon &amp; Murray-García 1998)：</a:t>
            </a:r>
            <a:endParaRPr lang="en-US" sz="950" dirty="0"/>
          </a:p>
          <a:p>
            <a:pPr marL="0" indent="0">
              <a:lnSpc>
                <a:spcPct val="13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「習得」より「継続的自己省察」を旨とする姿勢。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63440" y="1097280"/>
            <a:ext cx="4023360" cy="1783080"/>
          </a:xfrm>
          <a:prstGeom prst="rect">
            <a:avLst/>
          </a:prstGeom>
          <a:solidFill>
            <a:srgbClr val="E8EDF5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484632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著者の立場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50876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「ひとつの治療法では拾えない」── 患者ごとに、CBT/ACT/IPT/精神分析的/マインドフルネスを使い分け、患者の言語・物語に近い形で提示する。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63440" y="3017520"/>
            <a:ext cx="402336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663440" y="3017520"/>
            <a:ext cx="73152" cy="1737360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4846320" y="31089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日本臨床への適用ポイント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46320" y="3383280"/>
            <a:ext cx="3703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200"/>
              </a:spcAft>
              <a:buSzPct val="100000"/>
              <a:buChar char="■"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「治す／治る」の語法：能動形よりも自然回復のニュアンスが言語的に強い。</a:t>
            </a:r>
            <a:endParaRPr lang="en-US" sz="900" dirty="0"/>
          </a:p>
          <a:p>
            <a:pPr marL="342900" indent="-342900">
              <a:lnSpc>
                <a:spcPct val="130000"/>
              </a:lnSpc>
              <a:spcAft>
                <a:spcPts val="200"/>
              </a:spcAft>
              <a:buSzPct val="100000"/>
              <a:buChar char="■"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漢方・東洋的身体観の併用ニーズ。</a:t>
            </a:r>
            <a:endParaRPr lang="en-US" sz="900" dirty="0"/>
          </a:p>
          <a:p>
            <a:pPr marL="342900" indent="-342900">
              <a:lnSpc>
                <a:spcPct val="130000"/>
              </a:lnSpc>
              <a:spcAft>
                <a:spcPts val="200"/>
              </a:spcAft>
              <a:buSzPct val="100000"/>
              <a:buChar char="■"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「察する」コミュニケーション ─ 直接的介入よりも文脈的理解を要する局面。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9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 / 15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ヤスパースの方法論：了解 (Verstehen) と説明 (Erklären)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5A6B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CONCEPT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Karl Jaspers, Allgemeine Psychopathologie (1913)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402336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097280"/>
            <a:ext cx="4023360" cy="365760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64008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了解 (Verstehen)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1554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E7C7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Empathic understanding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182880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意味連関による把握。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感情・動機・物語を内側から追体験的に理解。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27889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例：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005840" y="278892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「失職→絶望→自殺念慮」の意味的連結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663440" y="1097280"/>
            <a:ext cx="402336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663440" y="1097280"/>
            <a:ext cx="4023360" cy="365760"/>
          </a:xfrm>
          <a:prstGeom prst="rect">
            <a:avLst/>
          </a:prstGeom>
          <a:solidFill>
            <a:srgbClr val="3B5278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484632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説明 (Erklären)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15544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B527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Causal explanation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46320" y="1828800"/>
            <a:ext cx="3657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因果連関による把握。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生物学的機序・環境刺激の作用として外側から記述。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0" y="27889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例：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212080" y="278892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95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セロトニン低下→気分症状、HPA軸亢進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3657600"/>
            <a:ext cx="8229600" cy="1097280"/>
          </a:xfrm>
          <a:prstGeom prst="rect">
            <a:avLst/>
          </a:prstGeom>
          <a:solidFill>
            <a:srgbClr val="E8EDF5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73152" cy="109728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3"/>
          <p:cNvSpPr/>
          <p:nvPr/>
        </p:nvSpPr>
        <p:spPr>
          <a:xfrm>
            <a:off x="640080" y="37490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臨床的含意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" y="402336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著者の臨床は両者の往還を要請する：診断（説明）と治療関係（了解）の二焦点性は、現代精神医学のBPSモデルとも整合する。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薬物療法は説明、対話・物語化は了解の領域に属する作業である。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6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7 / 15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" name="Shape 1"/>
          <p:cNvSpPr/>
          <p:nvPr/>
        </p:nvSpPr>
        <p:spPr>
          <a:xfrm>
            <a:off x="0" y="502920"/>
            <a:ext cx="91440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2"/>
          <p:cNvSpPr/>
          <p:nvPr/>
        </p:nvSpPr>
        <p:spPr>
          <a:xfrm>
            <a:off x="365760" y="4572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CHAPTER 7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651760" y="45720"/>
            <a:ext cx="6309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「忘却」と時間 ─ 自己治癒の機制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solidFill>
            <a:srgbClr val="8B691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457200" y="777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 HYP.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737360" y="7772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577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Spontaneous remission・記憶再固定化との接続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097280"/>
            <a:ext cx="82296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457200" y="1097280"/>
            <a:ext cx="73152" cy="777240"/>
          </a:xfrm>
          <a:prstGeom prst="rect">
            <a:avLst/>
          </a:prstGeom>
          <a:solidFill>
            <a:srgbClr val="C8852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640080" y="114300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i="1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「すべての傷を分析しなくてもよい。結局、ひとは自分で立ち直るのだと認め、その間お薬と対話で支え、流れていく時間そのものを信じる。」（著者要約）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260604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594360" y="219456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594360" y="21945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51460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自然軽快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(spontaneous remission)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94360" y="333756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5"/>
          <p:cNvSpPr/>
          <p:nvPr/>
        </p:nvSpPr>
        <p:spPr>
          <a:xfrm>
            <a:off x="594360" y="3429000"/>
            <a:ext cx="23317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うつ病の自然軽快率は対照群でも1年で約53%（Whiteford et al. 2013, Psychol Med）。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46120" y="2057400"/>
            <a:ext cx="260604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3383280" y="2194560"/>
            <a:ext cx="1188720" cy="228600"/>
          </a:xfrm>
          <a:prstGeom prst="rect">
            <a:avLst/>
          </a:prstGeom>
          <a:solidFill>
            <a:srgbClr val="2E7D5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3383280" y="21945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EVIDENCE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83280" y="251460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記憶再固定化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(reconsolidation)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383280" y="333756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21"/>
          <p:cNvSpPr/>
          <p:nvPr/>
        </p:nvSpPr>
        <p:spPr>
          <a:xfrm>
            <a:off x="3383280" y="3429000"/>
            <a:ext cx="23317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Nader et al. 2000；想起→再固定化窓の存在。EMDR・物語療法の機序仮説の一部を形成。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035040" y="2057400"/>
            <a:ext cx="260604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C9D1D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Shape 23"/>
          <p:cNvSpPr/>
          <p:nvPr/>
        </p:nvSpPr>
        <p:spPr>
          <a:xfrm>
            <a:off x="6172200" y="2194560"/>
            <a:ext cx="1188720" cy="228600"/>
          </a:xfrm>
          <a:prstGeom prst="rect">
            <a:avLst/>
          </a:prstGeom>
          <a:solidFill>
            <a:srgbClr val="8B6914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6" name="Text 24"/>
          <p:cNvSpPr/>
          <p:nvPr/>
        </p:nvSpPr>
        <p:spPr>
          <a:xfrm>
            <a:off x="6172200" y="21945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AUTHOR HYP.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172200" y="251460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時間的距離化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B2B4B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(temporal distancing)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172200" y="3337560"/>
            <a:ext cx="457200" cy="36576"/>
          </a:xfrm>
          <a:prstGeom prst="rect">
            <a:avLst/>
          </a:prstGeom>
          <a:solidFill>
            <a:srgbClr val="0E7C7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9" name="Text 27"/>
          <p:cNvSpPr/>
          <p:nvPr/>
        </p:nvSpPr>
        <p:spPr>
          <a:xfrm>
            <a:off x="6172200" y="3429000"/>
            <a:ext cx="23317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00" dirty="0">
                <a:solidFill>
                  <a:srgbClr val="1A1F2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Bruehlman-Senecal &amp; Ayduk 2015：将来視点の取り入れが反芻を緩和（小〜中効果量）。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B2B4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9"/>
          <p:cNvSpPr/>
          <p:nvPr/>
        </p:nvSpPr>
        <p:spPr>
          <a:xfrm>
            <a:off x="365760" y="4937760"/>
            <a:ext cx="5486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品川心療内科 自由メモ5 ／ 医療者向け要約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046720" y="4937760"/>
            <a:ext cx="73152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B3D1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8 / 15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1797</Words>
  <Application>Microsoft Office PowerPoint</Application>
  <PresentationFormat>画面に合わせる (16:9)</PresentationFormat>
  <Paragraphs>331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9" baseType="lpstr">
      <vt:lpstr>Yu Gothic</vt:lpstr>
      <vt:lpstr>Arial</vt:lpstr>
      <vt:lpstr>Consolas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品川心療内科 自由メモ5 医療者向け要約</dc:title>
  <dc:subject>PptxGenJS Presentation</dc:subject>
  <dc:creator>Summary for clinicians</dc:creator>
  <cp:lastModifiedBy>Nishida, Rina</cp:lastModifiedBy>
  <cp:revision>1</cp:revision>
  <dcterms:created xsi:type="dcterms:W3CDTF">2026-05-07T05:20:23Z</dcterms:created>
  <dcterms:modified xsi:type="dcterms:W3CDTF">2026-05-07T05:26:35Z</dcterms:modified>
</cp:coreProperties>
</file>